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3" r:id="rId6"/>
    <p:sldId id="262" r:id="rId7"/>
    <p:sldId id="261"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ann" initials="B" lastIdx="1" clrIdx="0">
    <p:extLst>
      <p:ext uri="{19B8F6BF-5375-455C-9EA6-DF929625EA0E}">
        <p15:presenceInfo xmlns:p15="http://schemas.microsoft.com/office/powerpoint/2012/main" userId="Bian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id-ID"/>
              <a:t>Klik untuk mengedit gaya judul Master</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Judul d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id-ID"/>
              <a:t>Klik untuk mengedit gaya judul Master</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Kutipa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d-ID"/>
              <a:t>Klik untuk mengedit gaya judul Master</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artu Nama">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id-ID"/>
              <a:t>Klik untuk mengedit gaya judul Master</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d-ID"/>
              <a:t>Klik untuk edit gaya teks Master</a:t>
            </a:r>
          </a:p>
        </p:txBody>
      </p:sp>
      <p:sp>
        <p:nvSpPr>
          <p:cNvPr id="5" name="Date Placeholder 4"/>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u Nama dengan Kutipa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id-ID"/>
              <a:t>Klik untuk mengedit gaya judul Master</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d-ID"/>
              <a:t>Klik untuk edit gaya teks Master</a:t>
            </a:r>
          </a:p>
        </p:txBody>
      </p:sp>
      <p:sp>
        <p:nvSpPr>
          <p:cNvPr id="5" name="Date Placeholder 4"/>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enar atau Salah">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id-ID"/>
              <a:t>Klik untuk mengedit gaya judul Master</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d-ID"/>
              <a:t>Klik untuk edit gaya teks Master</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id-ID"/>
              <a:t>Klik untuk edit gaya teks Master</a:t>
            </a:r>
          </a:p>
        </p:txBody>
      </p:sp>
      <p:sp>
        <p:nvSpPr>
          <p:cNvPr id="5" name="Date Placeholder 4"/>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ncho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id-ID"/>
              <a:t>Klik untuk mengedit gaya judul Master</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id-ID"/>
              <a:t>Klik untuk mengedit gaya judul Master</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id-ID"/>
              <a:t>Klik untuk mengedit gaya judul Master</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d-ID"/>
              <a:t>Klik untuk mengedit gaya judul Master</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id-ID"/>
              <a:t>Klik untuk mengedit gaya judul Master</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d-ID"/>
              <a:t>Klik ikon untuk menambahkan gambar</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B61BEF0D-F0BB-DE4B-95CE-6DB70DBA9567}" type="datetimeFigureOut">
              <a:rPr lang="en-US" dirty="0"/>
              <a:pPr/>
              <a:t>8/8/2022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id-ID"/>
              <a:t>Klik untuk mengedit gaya judul Master</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8/8/2022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E1644AA-704D-CB34-2511-B19ADE626909}"/>
              </a:ext>
            </a:extLst>
          </p:cNvPr>
          <p:cNvSpPr>
            <a:spLocks noGrp="1"/>
          </p:cNvSpPr>
          <p:nvPr>
            <p:ph type="ctrTitle"/>
          </p:nvPr>
        </p:nvSpPr>
        <p:spPr/>
        <p:txBody>
          <a:bodyPr>
            <a:normAutofit/>
          </a:bodyPr>
          <a:lstStyle/>
          <a:p>
            <a:r>
              <a:rPr lang="id-ID" dirty="0"/>
              <a:t>Pengenalan </a:t>
            </a:r>
            <a:r>
              <a:rPr lang="id-ID" dirty="0" err="1"/>
              <a:t>Jarigan</a:t>
            </a:r>
            <a:r>
              <a:rPr lang="id-ID" dirty="0"/>
              <a:t> Komputer</a:t>
            </a:r>
          </a:p>
        </p:txBody>
      </p:sp>
      <p:sp>
        <p:nvSpPr>
          <p:cNvPr id="3" name="Subjudul 2">
            <a:extLst>
              <a:ext uri="{FF2B5EF4-FFF2-40B4-BE49-F238E27FC236}">
                <a16:creationId xmlns:a16="http://schemas.microsoft.com/office/drawing/2014/main" id="{DCB697CF-AE47-C138-F09A-7A90183340B8}"/>
              </a:ext>
            </a:extLst>
          </p:cNvPr>
          <p:cNvSpPr>
            <a:spLocks noGrp="1"/>
          </p:cNvSpPr>
          <p:nvPr>
            <p:ph type="subTitle" idx="1"/>
          </p:nvPr>
        </p:nvSpPr>
        <p:spPr/>
        <p:txBody>
          <a:bodyPr/>
          <a:lstStyle/>
          <a:p>
            <a:r>
              <a:rPr lang="id-ID" dirty="0"/>
              <a:t>Tugas 1, </a:t>
            </a:r>
            <a:r>
              <a:rPr lang="id-ID" dirty="0" err="1"/>
              <a:t>Pandjie</a:t>
            </a:r>
            <a:r>
              <a:rPr lang="id-ID" dirty="0"/>
              <a:t> Aldino</a:t>
            </a:r>
          </a:p>
        </p:txBody>
      </p:sp>
    </p:spTree>
    <p:extLst>
      <p:ext uri="{BB962C8B-B14F-4D97-AF65-F5344CB8AC3E}">
        <p14:creationId xmlns:p14="http://schemas.microsoft.com/office/powerpoint/2010/main" val="3052770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B117CD0-E489-7999-C59B-99FC8E92CAA3}"/>
              </a:ext>
            </a:extLst>
          </p:cNvPr>
          <p:cNvSpPr>
            <a:spLocks noGrp="1"/>
          </p:cNvSpPr>
          <p:nvPr>
            <p:ph type="ctrTitle"/>
          </p:nvPr>
        </p:nvSpPr>
        <p:spPr/>
        <p:txBody>
          <a:bodyPr/>
          <a:lstStyle/>
          <a:p>
            <a:r>
              <a:rPr lang="id-ID" dirty="0" err="1"/>
              <a:t>Topologi</a:t>
            </a:r>
            <a:r>
              <a:rPr lang="id-ID" dirty="0"/>
              <a:t> Jaringan</a:t>
            </a:r>
          </a:p>
        </p:txBody>
      </p:sp>
      <p:sp>
        <p:nvSpPr>
          <p:cNvPr id="3" name="Subjudul 2">
            <a:extLst>
              <a:ext uri="{FF2B5EF4-FFF2-40B4-BE49-F238E27FC236}">
                <a16:creationId xmlns:a16="http://schemas.microsoft.com/office/drawing/2014/main" id="{B72FFC99-0F95-F05F-EDC8-E7DC8713370F}"/>
              </a:ext>
            </a:extLst>
          </p:cNvPr>
          <p:cNvSpPr>
            <a:spLocks noGrp="1"/>
          </p:cNvSpPr>
          <p:nvPr>
            <p:ph type="subTitle" idx="1"/>
          </p:nvPr>
        </p:nvSpPr>
        <p:spPr/>
        <p:txBody>
          <a:bodyPr/>
          <a:lstStyle/>
          <a:p>
            <a:r>
              <a:rPr lang="id-ID" dirty="0"/>
              <a:t>Tugas 3, </a:t>
            </a:r>
            <a:r>
              <a:rPr lang="id-ID" dirty="0" err="1"/>
              <a:t>Pandjie</a:t>
            </a:r>
            <a:r>
              <a:rPr lang="id-ID" dirty="0"/>
              <a:t> Aldino</a:t>
            </a:r>
          </a:p>
        </p:txBody>
      </p:sp>
    </p:spTree>
    <p:extLst>
      <p:ext uri="{BB962C8B-B14F-4D97-AF65-F5344CB8AC3E}">
        <p14:creationId xmlns:p14="http://schemas.microsoft.com/office/powerpoint/2010/main" val="3831091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3" y="624110"/>
            <a:ext cx="9095493" cy="1280890"/>
          </a:xfrm>
        </p:spPr>
        <p:txBody>
          <a:bodyPr>
            <a:normAutofit/>
          </a:bodyPr>
          <a:lstStyle/>
          <a:p>
            <a:r>
              <a:rPr lang="id-ID" sz="3600" dirty="0"/>
              <a:t>1. Jelaskan apa yang di maksud dengan istilah-istilah berikut.</a:t>
            </a:r>
            <a:endParaRPr lang="id-ID" dirty="0"/>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2435087"/>
            <a:ext cx="9493059" cy="3970318"/>
          </a:xfrm>
          <a:prstGeom prst="rect">
            <a:avLst/>
          </a:prstGeom>
          <a:noFill/>
        </p:spPr>
        <p:txBody>
          <a:bodyPr wrap="square">
            <a:spAutoFit/>
          </a:bodyPr>
          <a:lstStyle/>
          <a:p>
            <a:r>
              <a:rPr lang="id-ID" sz="1400" dirty="0"/>
              <a:t>A. </a:t>
            </a:r>
            <a:r>
              <a:rPr lang="id-ID" sz="1400" dirty="0" err="1"/>
              <a:t>Topologi</a:t>
            </a:r>
            <a:r>
              <a:rPr lang="id-ID" sz="1400" dirty="0"/>
              <a:t> Jaringan</a:t>
            </a:r>
          </a:p>
          <a:p>
            <a:r>
              <a:rPr lang="id-ID" sz="1400" dirty="0" err="1"/>
              <a:t>Topologi</a:t>
            </a:r>
            <a:r>
              <a:rPr lang="id-ID" sz="1400" dirty="0"/>
              <a:t> Jaringan adalah suatu metode untuk menghubungkan 2 komputer atau lebih, dengan menggunakan ( Kabel UTP, Fiber Optik ) maupun tanpa kabel ( Nirkabel ) sebagai media transmisi. Dalam hal ini akan sangat memungkinkan </a:t>
            </a:r>
            <a:r>
              <a:rPr lang="id-ID" sz="1400" dirty="0" err="1"/>
              <a:t>user</a:t>
            </a:r>
            <a:r>
              <a:rPr lang="id-ID" sz="1400" dirty="0"/>
              <a:t> bisa berkomunikasi dengan </a:t>
            </a:r>
            <a:r>
              <a:rPr lang="id-ID" sz="1400" dirty="0" err="1"/>
              <a:t>user</a:t>
            </a:r>
            <a:r>
              <a:rPr lang="id-ID" sz="1400" dirty="0"/>
              <a:t> yang lain dengan mudah walau berbeda tempat.</a:t>
            </a:r>
          </a:p>
          <a:p>
            <a:endParaRPr lang="id-ID" sz="1400" dirty="0"/>
          </a:p>
          <a:p>
            <a:r>
              <a:rPr lang="id-ID" sz="1400" dirty="0"/>
              <a:t>B. </a:t>
            </a:r>
            <a:r>
              <a:rPr lang="id-ID" sz="1400" dirty="0" err="1"/>
              <a:t>Topologi</a:t>
            </a:r>
            <a:r>
              <a:rPr lang="id-ID" sz="1400" dirty="0"/>
              <a:t> Bus</a:t>
            </a:r>
          </a:p>
          <a:p>
            <a:r>
              <a:rPr lang="id-ID" sz="1400" dirty="0" err="1"/>
              <a:t>topologi</a:t>
            </a:r>
            <a:r>
              <a:rPr lang="id-ID" sz="1400" dirty="0"/>
              <a:t> bus ialah jenis </a:t>
            </a:r>
            <a:r>
              <a:rPr lang="id-ID" sz="1400" dirty="0" err="1"/>
              <a:t>topologi</a:t>
            </a:r>
            <a:r>
              <a:rPr lang="id-ID" sz="1400" dirty="0"/>
              <a:t> pada jaringan komputer yang menggunakan kabel tunggal sebagai media transmisinya atau menggunakan kabel pusat sebagai tempat </a:t>
            </a:r>
            <a:r>
              <a:rPr lang="id-ID" sz="1400" dirty="0" err="1"/>
              <a:t>dimana</a:t>
            </a:r>
            <a:r>
              <a:rPr lang="id-ID" sz="1400" dirty="0"/>
              <a:t> semua </a:t>
            </a:r>
            <a:r>
              <a:rPr lang="id-ID" sz="1400" dirty="0" err="1"/>
              <a:t>client</a:t>
            </a:r>
            <a:r>
              <a:rPr lang="id-ID" sz="1400" dirty="0"/>
              <a:t> dan server dihubungkan.</a:t>
            </a:r>
          </a:p>
          <a:p>
            <a:endParaRPr lang="id-ID" sz="1400" dirty="0"/>
          </a:p>
          <a:p>
            <a:r>
              <a:rPr lang="id-ID" sz="1400" dirty="0"/>
              <a:t>C. </a:t>
            </a:r>
            <a:r>
              <a:rPr lang="id-ID" sz="1400" dirty="0" err="1"/>
              <a:t>Topologi</a:t>
            </a:r>
            <a:r>
              <a:rPr lang="id-ID" sz="1400" dirty="0"/>
              <a:t> Ring</a:t>
            </a:r>
          </a:p>
          <a:p>
            <a:r>
              <a:rPr lang="id-ID" sz="1400" dirty="0" err="1"/>
              <a:t>Topologi</a:t>
            </a:r>
            <a:r>
              <a:rPr lang="id-ID" sz="1400" dirty="0"/>
              <a:t> Ring adalah </a:t>
            </a:r>
            <a:r>
              <a:rPr lang="id-ID" sz="1400" dirty="0" err="1"/>
              <a:t>topologi</a:t>
            </a:r>
            <a:r>
              <a:rPr lang="id-ID" sz="1400" dirty="0"/>
              <a:t> jaringan berbentuk rangkaian titik yang masing-masing terhubung ke dua titik lainnya, sedemikian sehingga membentuk jalur melingkar membentuk cincin.</a:t>
            </a:r>
          </a:p>
          <a:p>
            <a:endParaRPr lang="id-ID" sz="1400" dirty="0"/>
          </a:p>
          <a:p>
            <a:r>
              <a:rPr lang="id-ID" sz="1400" dirty="0"/>
              <a:t>D. </a:t>
            </a:r>
            <a:r>
              <a:rPr lang="id-ID" sz="1400" dirty="0" err="1"/>
              <a:t>Topologi</a:t>
            </a:r>
            <a:r>
              <a:rPr lang="id-ID" sz="1400" dirty="0"/>
              <a:t> Star</a:t>
            </a:r>
          </a:p>
          <a:p>
            <a:r>
              <a:rPr lang="id-ID" sz="1400" dirty="0" err="1"/>
              <a:t>Topologi</a:t>
            </a:r>
            <a:r>
              <a:rPr lang="id-ID" sz="1400" dirty="0"/>
              <a:t> bintang merupakan bentuk </a:t>
            </a:r>
            <a:r>
              <a:rPr lang="id-ID" sz="1400" dirty="0" err="1"/>
              <a:t>topologi</a:t>
            </a:r>
            <a:r>
              <a:rPr lang="id-ID" sz="1400" dirty="0"/>
              <a:t> jaringan yang berupa konvergensi dari </a:t>
            </a:r>
            <a:r>
              <a:rPr lang="id-ID" sz="1400" dirty="0" err="1"/>
              <a:t>node</a:t>
            </a:r>
            <a:r>
              <a:rPr lang="id-ID" sz="1400" dirty="0"/>
              <a:t> tengah ke setiap </a:t>
            </a:r>
            <a:r>
              <a:rPr lang="id-ID" sz="1400" dirty="0" err="1"/>
              <a:t>node</a:t>
            </a:r>
            <a:r>
              <a:rPr lang="id-ID" sz="1400" dirty="0"/>
              <a:t> atau pengguna.</a:t>
            </a:r>
          </a:p>
        </p:txBody>
      </p:sp>
    </p:spTree>
    <p:extLst>
      <p:ext uri="{BB962C8B-B14F-4D97-AF65-F5344CB8AC3E}">
        <p14:creationId xmlns:p14="http://schemas.microsoft.com/office/powerpoint/2010/main" val="104692531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3" y="624110"/>
            <a:ext cx="9095493" cy="1280890"/>
          </a:xfrm>
        </p:spPr>
        <p:txBody>
          <a:bodyPr>
            <a:normAutofit/>
          </a:bodyPr>
          <a:lstStyle/>
          <a:p>
            <a:r>
              <a:rPr lang="id-ID" sz="3600" dirty="0"/>
              <a:t>2. Gambar Sketsa sederhana </a:t>
            </a:r>
            <a:r>
              <a:rPr lang="id-ID" sz="3600" dirty="0" err="1"/>
              <a:t>topologi</a:t>
            </a:r>
            <a:r>
              <a:rPr lang="id-ID" sz="3600" dirty="0"/>
              <a:t> jaringan bus, ring, dan </a:t>
            </a:r>
            <a:r>
              <a:rPr lang="id-ID" sz="3600" dirty="0" err="1"/>
              <a:t>star</a:t>
            </a:r>
            <a:r>
              <a:rPr lang="id-ID" sz="3600" dirty="0"/>
              <a:t>.</a:t>
            </a:r>
            <a:endParaRPr lang="id-ID" dirty="0"/>
          </a:p>
        </p:txBody>
      </p:sp>
      <p:pic>
        <p:nvPicPr>
          <p:cNvPr id="1026" name="Picture 2" descr="Pengertian Topologi Bus, Gambar, Karakteristik, Cara Kerja, Kelebihan dan  Kekurangannya - Masahen">
            <a:extLst>
              <a:ext uri="{FF2B5EF4-FFF2-40B4-BE49-F238E27FC236}">
                <a16:creationId xmlns:a16="http://schemas.microsoft.com/office/drawing/2014/main" id="{E1804994-08F4-AE09-97F7-15A24F9FC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073" y="3969611"/>
            <a:ext cx="3581814" cy="1790907"/>
          </a:xfrm>
          <a:prstGeom prst="rect">
            <a:avLst/>
          </a:prstGeom>
          <a:noFill/>
          <a:extLst>
            <a:ext uri="{909E8E84-426E-40DD-AFC4-6F175D3DCCD1}">
              <a14:hiddenFill xmlns:a14="http://schemas.microsoft.com/office/drawing/2010/main">
                <a:solidFill>
                  <a:srgbClr val="FFFFFF"/>
                </a:solidFill>
              </a14:hiddenFill>
            </a:ext>
          </a:extLst>
        </p:spPr>
      </p:pic>
      <p:sp>
        <p:nvSpPr>
          <p:cNvPr id="6" name="Kotak Teks 5">
            <a:extLst>
              <a:ext uri="{FF2B5EF4-FFF2-40B4-BE49-F238E27FC236}">
                <a16:creationId xmlns:a16="http://schemas.microsoft.com/office/drawing/2014/main" id="{589D2D34-6FE8-7E3C-0BC8-D8A04211AFD7}"/>
              </a:ext>
            </a:extLst>
          </p:cNvPr>
          <p:cNvSpPr txBox="1"/>
          <p:nvPr/>
        </p:nvSpPr>
        <p:spPr>
          <a:xfrm>
            <a:off x="2632679" y="3429000"/>
            <a:ext cx="1568260" cy="369332"/>
          </a:xfrm>
          <a:prstGeom prst="rect">
            <a:avLst/>
          </a:prstGeom>
          <a:noFill/>
        </p:spPr>
        <p:txBody>
          <a:bodyPr wrap="square">
            <a:spAutoFit/>
          </a:bodyPr>
          <a:lstStyle/>
          <a:p>
            <a:r>
              <a:rPr lang="id-ID" dirty="0" err="1"/>
              <a:t>Topologi</a:t>
            </a:r>
            <a:r>
              <a:rPr lang="id-ID" dirty="0"/>
              <a:t> Bus</a:t>
            </a:r>
          </a:p>
        </p:txBody>
      </p:sp>
      <p:pic>
        <p:nvPicPr>
          <p:cNvPr id="1028" name="Picture 4" descr="Apa itu Topologi Star ? Pengertian, Gambar, Cara Kerja, Kelebihan dan  Kekurangannya - Masahen">
            <a:extLst>
              <a:ext uri="{FF2B5EF4-FFF2-40B4-BE49-F238E27FC236}">
                <a16:creationId xmlns:a16="http://schemas.microsoft.com/office/drawing/2014/main" id="{DCE00C9D-D275-49DC-1256-35D62DC6B5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3361" y="2888389"/>
            <a:ext cx="3028950" cy="1514475"/>
          </a:xfrm>
          <a:prstGeom prst="rect">
            <a:avLst/>
          </a:prstGeom>
          <a:noFill/>
          <a:extLst>
            <a:ext uri="{909E8E84-426E-40DD-AFC4-6F175D3DCCD1}">
              <a14:hiddenFill xmlns:a14="http://schemas.microsoft.com/office/drawing/2010/main">
                <a:solidFill>
                  <a:srgbClr val="FFFFFF"/>
                </a:solidFill>
              </a14:hiddenFill>
            </a:ext>
          </a:extLst>
        </p:spPr>
      </p:pic>
      <p:sp>
        <p:nvSpPr>
          <p:cNvPr id="9" name="Kotak Teks 8">
            <a:extLst>
              <a:ext uri="{FF2B5EF4-FFF2-40B4-BE49-F238E27FC236}">
                <a16:creationId xmlns:a16="http://schemas.microsoft.com/office/drawing/2014/main" id="{8B17C926-715A-2313-6DB7-222F2C6C5518}"/>
              </a:ext>
            </a:extLst>
          </p:cNvPr>
          <p:cNvSpPr txBox="1"/>
          <p:nvPr/>
        </p:nvSpPr>
        <p:spPr>
          <a:xfrm>
            <a:off x="5426201" y="2297668"/>
            <a:ext cx="1643269" cy="369332"/>
          </a:xfrm>
          <a:prstGeom prst="rect">
            <a:avLst/>
          </a:prstGeom>
          <a:noFill/>
        </p:spPr>
        <p:txBody>
          <a:bodyPr wrap="square">
            <a:spAutoFit/>
          </a:bodyPr>
          <a:lstStyle/>
          <a:p>
            <a:r>
              <a:rPr lang="id-ID" dirty="0" err="1"/>
              <a:t>Topologi</a:t>
            </a:r>
            <a:r>
              <a:rPr lang="id-ID" dirty="0"/>
              <a:t> Star</a:t>
            </a:r>
          </a:p>
        </p:txBody>
      </p:sp>
      <p:pic>
        <p:nvPicPr>
          <p:cNvPr id="1030" name="Picture 6" descr="Lengkap ! Pengertian Topologi Ring, Cara Kerja, Kelebihan dan Kekurangannya  - Masahen">
            <a:extLst>
              <a:ext uri="{FF2B5EF4-FFF2-40B4-BE49-F238E27FC236}">
                <a16:creationId xmlns:a16="http://schemas.microsoft.com/office/drawing/2014/main" id="{B678C55F-B03B-2092-A462-80F930A3F7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442" y="4018159"/>
            <a:ext cx="3739366" cy="1869683"/>
          </a:xfrm>
          <a:prstGeom prst="rect">
            <a:avLst/>
          </a:prstGeom>
          <a:noFill/>
          <a:extLst>
            <a:ext uri="{909E8E84-426E-40DD-AFC4-6F175D3DCCD1}">
              <a14:hiddenFill xmlns:a14="http://schemas.microsoft.com/office/drawing/2010/main">
                <a:solidFill>
                  <a:srgbClr val="FFFFFF"/>
                </a:solidFill>
              </a14:hiddenFill>
            </a:ext>
          </a:extLst>
        </p:spPr>
      </p:pic>
      <p:sp>
        <p:nvSpPr>
          <p:cNvPr id="13" name="Kotak Teks 12">
            <a:extLst>
              <a:ext uri="{FF2B5EF4-FFF2-40B4-BE49-F238E27FC236}">
                <a16:creationId xmlns:a16="http://schemas.microsoft.com/office/drawing/2014/main" id="{11BECA04-F879-700E-FFBB-006C0C925DE9}"/>
              </a:ext>
            </a:extLst>
          </p:cNvPr>
          <p:cNvSpPr txBox="1"/>
          <p:nvPr/>
        </p:nvSpPr>
        <p:spPr>
          <a:xfrm>
            <a:off x="8294734" y="3429000"/>
            <a:ext cx="1722781" cy="369332"/>
          </a:xfrm>
          <a:prstGeom prst="rect">
            <a:avLst/>
          </a:prstGeom>
          <a:noFill/>
        </p:spPr>
        <p:txBody>
          <a:bodyPr wrap="square">
            <a:spAutoFit/>
          </a:bodyPr>
          <a:lstStyle/>
          <a:p>
            <a:r>
              <a:rPr lang="id-ID" dirty="0" err="1"/>
              <a:t>Topologi</a:t>
            </a:r>
            <a:r>
              <a:rPr lang="id-ID" dirty="0"/>
              <a:t> Ring</a:t>
            </a:r>
          </a:p>
        </p:txBody>
      </p:sp>
    </p:spTree>
    <p:extLst>
      <p:ext uri="{BB962C8B-B14F-4D97-AF65-F5344CB8AC3E}">
        <p14:creationId xmlns:p14="http://schemas.microsoft.com/office/powerpoint/2010/main" val="175173759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3" y="624110"/>
            <a:ext cx="9095493" cy="1280890"/>
          </a:xfrm>
        </p:spPr>
        <p:txBody>
          <a:bodyPr>
            <a:normAutofit/>
          </a:bodyPr>
          <a:lstStyle/>
          <a:p>
            <a:r>
              <a:rPr lang="id-ID" dirty="0"/>
              <a:t>3. Apakah </a:t>
            </a:r>
            <a:r>
              <a:rPr lang="id-ID" dirty="0" err="1"/>
              <a:t>keunggulandan</a:t>
            </a:r>
            <a:r>
              <a:rPr lang="id-ID" dirty="0"/>
              <a:t> kelemahan jaringan </a:t>
            </a:r>
            <a:r>
              <a:rPr lang="id-ID" dirty="0" err="1"/>
              <a:t>Topologi</a:t>
            </a:r>
            <a:r>
              <a:rPr lang="id-ID" dirty="0"/>
              <a:t> Bus</a:t>
            </a:r>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2435087"/>
            <a:ext cx="6096000" cy="3231654"/>
          </a:xfrm>
          <a:prstGeom prst="rect">
            <a:avLst/>
          </a:prstGeom>
          <a:noFill/>
        </p:spPr>
        <p:txBody>
          <a:bodyPr wrap="square">
            <a:spAutoFit/>
          </a:bodyPr>
          <a:lstStyle/>
          <a:p>
            <a:r>
              <a:rPr lang="id-ID" sz="2000" b="0" i="0" dirty="0">
                <a:solidFill>
                  <a:srgbClr val="202124"/>
                </a:solidFill>
                <a:effectLst/>
                <a:latin typeface="arial" panose="020B0604020202020204" pitchFamily="34" charset="0"/>
              </a:rPr>
              <a:t>Kelebihan  :</a:t>
            </a:r>
          </a:p>
          <a:p>
            <a:endParaRPr lang="id-ID" sz="2000" b="0" i="0" dirty="0">
              <a:solidFill>
                <a:srgbClr val="202124"/>
              </a:solidFill>
              <a:effectLst/>
              <a:latin typeface="arial" panose="020B0604020202020204" pitchFamily="34" charset="0"/>
            </a:endParaRPr>
          </a:p>
          <a:p>
            <a:r>
              <a:rPr lang="sv-SE" sz="1600" b="0" i="0" dirty="0">
                <a:solidFill>
                  <a:srgbClr val="202124"/>
                </a:solidFill>
                <a:effectLst/>
                <a:latin typeface="arial" panose="020B0604020202020204" pitchFamily="34" charset="0"/>
              </a:rPr>
              <a:t>Kelebihan topologi ini adalah sederhana, hemat kabel dan apabila ada penambahan komputer mudah untuk dilakukan.</a:t>
            </a:r>
            <a:endParaRPr lang="id-ID" sz="1600" b="0" i="0" dirty="0">
              <a:solidFill>
                <a:srgbClr val="202124"/>
              </a:solidFill>
              <a:effectLst/>
              <a:latin typeface="arial" panose="020B0604020202020204" pitchFamily="34" charset="0"/>
            </a:endParaRPr>
          </a:p>
          <a:p>
            <a:endParaRPr lang="id-ID" sz="1600" dirty="0">
              <a:solidFill>
                <a:srgbClr val="202124"/>
              </a:solidFill>
              <a:latin typeface="arial" panose="020B0604020202020204" pitchFamily="34" charset="0"/>
            </a:endParaRPr>
          </a:p>
          <a:p>
            <a:endParaRPr lang="id-ID" sz="1600" dirty="0">
              <a:solidFill>
                <a:srgbClr val="202124"/>
              </a:solidFill>
              <a:latin typeface="arial" panose="020B0604020202020204" pitchFamily="34" charset="0"/>
            </a:endParaRPr>
          </a:p>
          <a:p>
            <a:r>
              <a:rPr lang="id-ID" sz="2000" b="0" i="0" dirty="0">
                <a:solidFill>
                  <a:srgbClr val="202124"/>
                </a:solidFill>
                <a:effectLst/>
                <a:latin typeface="arial" panose="020B0604020202020204" pitchFamily="34" charset="0"/>
              </a:rPr>
              <a:t>Kekurangan</a:t>
            </a:r>
            <a:r>
              <a:rPr lang="id-ID" sz="1600" b="0" i="0" dirty="0">
                <a:solidFill>
                  <a:srgbClr val="202124"/>
                </a:solidFill>
                <a:effectLst/>
                <a:latin typeface="arial" panose="020B0604020202020204" pitchFamily="34" charset="0"/>
              </a:rPr>
              <a:t> :</a:t>
            </a:r>
          </a:p>
          <a:p>
            <a:endParaRPr lang="id-ID" sz="1600" b="0" i="0" dirty="0">
              <a:solidFill>
                <a:srgbClr val="202124"/>
              </a:solidFill>
              <a:effectLst/>
              <a:latin typeface="arial" panose="020B0604020202020204" pitchFamily="34" charset="0"/>
            </a:endParaRPr>
          </a:p>
          <a:p>
            <a:r>
              <a:rPr lang="id-ID" sz="1600" b="0" i="0" dirty="0">
                <a:solidFill>
                  <a:srgbClr val="202124"/>
                </a:solidFill>
                <a:effectLst/>
                <a:latin typeface="arial" panose="020B0604020202020204" pitchFamily="34" charset="0"/>
              </a:rPr>
              <a:t>kekurangan dari </a:t>
            </a:r>
            <a:r>
              <a:rPr lang="id-ID" sz="1600" b="0" i="0" dirty="0" err="1">
                <a:solidFill>
                  <a:srgbClr val="202124"/>
                </a:solidFill>
                <a:effectLst/>
                <a:latin typeface="arial" panose="020B0604020202020204" pitchFamily="34" charset="0"/>
              </a:rPr>
              <a:t>topologi</a:t>
            </a:r>
            <a:r>
              <a:rPr lang="id-ID" sz="1600" b="0" i="0" dirty="0">
                <a:solidFill>
                  <a:srgbClr val="202124"/>
                </a:solidFill>
                <a:effectLst/>
                <a:latin typeface="arial" panose="020B0604020202020204" pitchFamily="34" charset="0"/>
              </a:rPr>
              <a:t> bus adalah apabila kabel terputus maka jaringan tidak berfungsi karena hanya mengandalkan 1 kabel saja. Untuk penggunaan dalam skala besar, diperlukan </a:t>
            </a:r>
            <a:r>
              <a:rPr lang="id-ID" sz="1600" b="0" i="0" dirty="0" err="1">
                <a:solidFill>
                  <a:srgbClr val="202124"/>
                </a:solidFill>
                <a:effectLst/>
                <a:latin typeface="arial" panose="020B0604020202020204" pitchFamily="34" charset="0"/>
              </a:rPr>
              <a:t>repeater</a:t>
            </a:r>
            <a:r>
              <a:rPr lang="id-ID" sz="1600" b="0" i="0" dirty="0">
                <a:solidFill>
                  <a:srgbClr val="202124"/>
                </a:solidFill>
                <a:effectLst/>
                <a:latin typeface="arial" panose="020B0604020202020204" pitchFamily="34" charset="0"/>
              </a:rPr>
              <a:t>.</a:t>
            </a:r>
          </a:p>
          <a:p>
            <a:endParaRPr lang="id-ID" sz="1600"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251757466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3" y="624110"/>
            <a:ext cx="9095493" cy="1280890"/>
          </a:xfrm>
        </p:spPr>
        <p:txBody>
          <a:bodyPr>
            <a:normAutofit/>
          </a:bodyPr>
          <a:lstStyle/>
          <a:p>
            <a:r>
              <a:rPr lang="id-ID" dirty="0"/>
              <a:t>4. Apakah </a:t>
            </a:r>
            <a:r>
              <a:rPr lang="id-ID" dirty="0" err="1"/>
              <a:t>keunggulandan</a:t>
            </a:r>
            <a:r>
              <a:rPr lang="id-ID" dirty="0"/>
              <a:t> kelemahan jaringan </a:t>
            </a:r>
            <a:r>
              <a:rPr lang="id-ID" dirty="0" err="1"/>
              <a:t>Topologi</a:t>
            </a:r>
            <a:r>
              <a:rPr lang="id-ID" dirty="0"/>
              <a:t> Ring</a:t>
            </a:r>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2435087"/>
            <a:ext cx="6096000" cy="3231654"/>
          </a:xfrm>
          <a:prstGeom prst="rect">
            <a:avLst/>
          </a:prstGeom>
          <a:noFill/>
        </p:spPr>
        <p:txBody>
          <a:bodyPr wrap="square">
            <a:spAutoFit/>
          </a:bodyPr>
          <a:lstStyle/>
          <a:p>
            <a:r>
              <a:rPr lang="id-ID" sz="2000" b="0" i="0" dirty="0">
                <a:solidFill>
                  <a:srgbClr val="202124"/>
                </a:solidFill>
                <a:effectLst/>
                <a:latin typeface="arial" panose="020B0604020202020204" pitchFamily="34" charset="0"/>
              </a:rPr>
              <a:t>Kelebihan  :</a:t>
            </a:r>
          </a:p>
          <a:p>
            <a:endParaRPr lang="id-ID" sz="2000" b="0" i="0" dirty="0">
              <a:solidFill>
                <a:srgbClr val="202124"/>
              </a:solidFill>
              <a:effectLst/>
              <a:latin typeface="arial" panose="020B0604020202020204" pitchFamily="34" charset="0"/>
            </a:endParaRPr>
          </a:p>
          <a:p>
            <a:r>
              <a:rPr lang="sv-SE" sz="1600" b="0" i="0" dirty="0">
                <a:solidFill>
                  <a:srgbClr val="202124"/>
                </a:solidFill>
                <a:effectLst/>
                <a:latin typeface="arial" panose="020B0604020202020204" pitchFamily="34" charset="0"/>
              </a:rPr>
              <a:t>Kelebihan Topologi Ring. Mudah dalam hal perancangan dan pengimplementasiannya. Biaya installasi topologi ring cenderung lebih murah.</a:t>
            </a:r>
            <a:endParaRPr lang="id-ID" sz="1600" dirty="0">
              <a:solidFill>
                <a:srgbClr val="202124"/>
              </a:solidFill>
              <a:latin typeface="arial" panose="020B0604020202020204" pitchFamily="34" charset="0"/>
            </a:endParaRPr>
          </a:p>
          <a:p>
            <a:endParaRPr lang="id-ID" sz="1600" dirty="0">
              <a:solidFill>
                <a:srgbClr val="202124"/>
              </a:solidFill>
              <a:latin typeface="arial" panose="020B0604020202020204" pitchFamily="34" charset="0"/>
            </a:endParaRPr>
          </a:p>
          <a:p>
            <a:endParaRPr lang="id-ID" sz="1600" dirty="0">
              <a:solidFill>
                <a:srgbClr val="202124"/>
              </a:solidFill>
              <a:latin typeface="arial" panose="020B0604020202020204" pitchFamily="34" charset="0"/>
            </a:endParaRPr>
          </a:p>
          <a:p>
            <a:r>
              <a:rPr lang="id-ID" sz="2000" b="0" i="0" dirty="0">
                <a:solidFill>
                  <a:srgbClr val="202124"/>
                </a:solidFill>
                <a:effectLst/>
                <a:latin typeface="arial" panose="020B0604020202020204" pitchFamily="34" charset="0"/>
              </a:rPr>
              <a:t>Kekurangan</a:t>
            </a:r>
            <a:r>
              <a:rPr lang="id-ID" sz="1600" b="0" i="0" dirty="0">
                <a:solidFill>
                  <a:srgbClr val="202124"/>
                </a:solidFill>
                <a:effectLst/>
                <a:latin typeface="arial" panose="020B0604020202020204" pitchFamily="34" charset="0"/>
              </a:rPr>
              <a:t> :</a:t>
            </a:r>
          </a:p>
          <a:p>
            <a:pPr algn="l"/>
            <a:endParaRPr lang="id-ID" sz="1600" dirty="0">
              <a:solidFill>
                <a:srgbClr val="202124"/>
              </a:solidFill>
              <a:latin typeface="arial" panose="020B0604020202020204" pitchFamily="34" charset="0"/>
            </a:endParaRPr>
          </a:p>
          <a:p>
            <a:r>
              <a:rPr lang="id-ID" sz="1600" b="0" i="0" dirty="0">
                <a:solidFill>
                  <a:srgbClr val="202124"/>
                </a:solidFill>
                <a:effectLst/>
                <a:latin typeface="arial" panose="020B0604020202020204" pitchFamily="34" charset="0"/>
              </a:rPr>
              <a:t>Kekurangan </a:t>
            </a:r>
            <a:r>
              <a:rPr lang="id-ID" sz="1600" b="0" i="0" dirty="0" err="1">
                <a:solidFill>
                  <a:srgbClr val="202124"/>
                </a:solidFill>
                <a:effectLst/>
                <a:latin typeface="arial" panose="020B0604020202020204" pitchFamily="34" charset="0"/>
              </a:rPr>
              <a:t>Topologi</a:t>
            </a:r>
            <a:r>
              <a:rPr lang="id-ID" sz="1600" b="0" i="0" dirty="0">
                <a:solidFill>
                  <a:srgbClr val="202124"/>
                </a:solidFill>
                <a:effectLst/>
                <a:latin typeface="arial" panose="020B0604020202020204" pitchFamily="34" charset="0"/>
              </a:rPr>
              <a:t> Ring. Jika terjadi kesalahan dalam satu </a:t>
            </a:r>
            <a:r>
              <a:rPr lang="id-ID" sz="1600" b="0" i="0" dirty="0" err="1">
                <a:solidFill>
                  <a:srgbClr val="202124"/>
                </a:solidFill>
                <a:effectLst/>
                <a:latin typeface="arial" panose="020B0604020202020204" pitchFamily="34" charset="0"/>
              </a:rPr>
              <a:t>node</a:t>
            </a:r>
            <a:r>
              <a:rPr lang="id-ID" sz="1600" b="0" i="0" dirty="0">
                <a:solidFill>
                  <a:srgbClr val="202124"/>
                </a:solidFill>
                <a:effectLst/>
                <a:latin typeface="arial" panose="020B0604020202020204" pitchFamily="34" charset="0"/>
              </a:rPr>
              <a:t> atau titik bisa mengakibatkan kesalahan dalam seluruh jaringan.</a:t>
            </a:r>
          </a:p>
        </p:txBody>
      </p:sp>
    </p:spTree>
    <p:extLst>
      <p:ext uri="{BB962C8B-B14F-4D97-AF65-F5344CB8AC3E}">
        <p14:creationId xmlns:p14="http://schemas.microsoft.com/office/powerpoint/2010/main" val="98441891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3" y="624110"/>
            <a:ext cx="9095493" cy="1280890"/>
          </a:xfrm>
        </p:spPr>
        <p:txBody>
          <a:bodyPr>
            <a:normAutofit/>
          </a:bodyPr>
          <a:lstStyle/>
          <a:p>
            <a:r>
              <a:rPr lang="id-ID" dirty="0"/>
              <a:t>5. Apakah </a:t>
            </a:r>
            <a:r>
              <a:rPr lang="id-ID" dirty="0" err="1"/>
              <a:t>keunggulandan</a:t>
            </a:r>
            <a:r>
              <a:rPr lang="id-ID" dirty="0"/>
              <a:t> kelemahan jaringan </a:t>
            </a:r>
            <a:r>
              <a:rPr lang="id-ID" dirty="0" err="1"/>
              <a:t>Topologi</a:t>
            </a:r>
            <a:r>
              <a:rPr lang="id-ID" dirty="0"/>
              <a:t> Star</a:t>
            </a:r>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2435087"/>
            <a:ext cx="6096000" cy="2739211"/>
          </a:xfrm>
          <a:prstGeom prst="rect">
            <a:avLst/>
          </a:prstGeom>
          <a:noFill/>
        </p:spPr>
        <p:txBody>
          <a:bodyPr wrap="square">
            <a:spAutoFit/>
          </a:bodyPr>
          <a:lstStyle/>
          <a:p>
            <a:r>
              <a:rPr lang="id-ID" sz="2000" b="0" i="0" dirty="0">
                <a:solidFill>
                  <a:srgbClr val="202124"/>
                </a:solidFill>
                <a:effectLst/>
                <a:latin typeface="arial" panose="020B0604020202020204" pitchFamily="34" charset="0"/>
              </a:rPr>
              <a:t>Kelebihan  :</a:t>
            </a:r>
          </a:p>
          <a:p>
            <a:endParaRPr lang="id-ID" sz="2000" b="0" i="0" dirty="0">
              <a:solidFill>
                <a:srgbClr val="202124"/>
              </a:solidFill>
              <a:effectLst/>
              <a:latin typeface="arial" panose="020B0604020202020204" pitchFamily="34" charset="0"/>
            </a:endParaRPr>
          </a:p>
          <a:p>
            <a:r>
              <a:rPr lang="sv-SE" sz="1600" b="0" i="0" dirty="0">
                <a:solidFill>
                  <a:srgbClr val="202124"/>
                </a:solidFill>
                <a:effectLst/>
                <a:latin typeface="arial" panose="020B0604020202020204" pitchFamily="34" charset="0"/>
              </a:rPr>
              <a:t>Kelebihan</a:t>
            </a:r>
            <a:r>
              <a:rPr lang="id-ID" sz="1600" b="0" i="0" dirty="0">
                <a:solidFill>
                  <a:srgbClr val="202124"/>
                </a:solidFill>
                <a:effectLst/>
                <a:latin typeface="arial" panose="020B0604020202020204" pitchFamily="34" charset="0"/>
              </a:rPr>
              <a:t> </a:t>
            </a:r>
            <a:r>
              <a:rPr lang="sv-SE" sz="1600" b="0" i="0" dirty="0">
                <a:solidFill>
                  <a:srgbClr val="202124"/>
                </a:solidFill>
                <a:effectLst/>
                <a:latin typeface="arial" panose="020B0604020202020204" pitchFamily="34" charset="0"/>
              </a:rPr>
              <a:t>topologi star yang paling mencolok ada pada implementasinya. Meski harganya terjangkau, tetapi membutuhkan banyak kabel untuk merangkainya.</a:t>
            </a:r>
            <a:endParaRPr lang="id-ID" sz="1600" dirty="0">
              <a:solidFill>
                <a:srgbClr val="202124"/>
              </a:solidFill>
              <a:latin typeface="arial" panose="020B0604020202020204" pitchFamily="34" charset="0"/>
            </a:endParaRPr>
          </a:p>
          <a:p>
            <a:endParaRPr lang="id-ID" sz="1600" dirty="0">
              <a:solidFill>
                <a:srgbClr val="202124"/>
              </a:solidFill>
              <a:latin typeface="arial" panose="020B0604020202020204" pitchFamily="34" charset="0"/>
            </a:endParaRPr>
          </a:p>
          <a:p>
            <a:r>
              <a:rPr lang="id-ID" sz="2000" b="0" i="0" dirty="0">
                <a:solidFill>
                  <a:srgbClr val="202124"/>
                </a:solidFill>
                <a:effectLst/>
                <a:latin typeface="arial" panose="020B0604020202020204" pitchFamily="34" charset="0"/>
              </a:rPr>
              <a:t>Kekurangan</a:t>
            </a:r>
            <a:r>
              <a:rPr lang="id-ID" sz="1600" b="0" i="0" dirty="0">
                <a:solidFill>
                  <a:srgbClr val="202124"/>
                </a:solidFill>
                <a:effectLst/>
                <a:latin typeface="arial" panose="020B0604020202020204" pitchFamily="34" charset="0"/>
              </a:rPr>
              <a:t> :</a:t>
            </a:r>
          </a:p>
          <a:p>
            <a:pPr algn="l"/>
            <a:endParaRPr lang="id-ID" sz="1600" dirty="0">
              <a:solidFill>
                <a:srgbClr val="202124"/>
              </a:solidFill>
              <a:latin typeface="arial" panose="020B0604020202020204" pitchFamily="34" charset="0"/>
            </a:endParaRPr>
          </a:p>
          <a:p>
            <a:r>
              <a:rPr lang="id-ID" sz="1600" b="0" i="0" dirty="0">
                <a:solidFill>
                  <a:srgbClr val="202124"/>
                </a:solidFill>
                <a:effectLst/>
                <a:latin typeface="arial" panose="020B0604020202020204" pitchFamily="34" charset="0"/>
              </a:rPr>
              <a:t>Bila rusak, perbaikan hanya perlu mengurus server tetapi semua komputer ikut terkena dampaknya ketika bermasalah.</a:t>
            </a:r>
          </a:p>
        </p:txBody>
      </p:sp>
    </p:spTree>
    <p:extLst>
      <p:ext uri="{BB962C8B-B14F-4D97-AF65-F5344CB8AC3E}">
        <p14:creationId xmlns:p14="http://schemas.microsoft.com/office/powerpoint/2010/main" val="44472815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0634C1B-5824-64CD-32D7-060FE8E809F8}"/>
              </a:ext>
            </a:extLst>
          </p:cNvPr>
          <p:cNvSpPr>
            <a:spLocks noGrp="1"/>
          </p:cNvSpPr>
          <p:nvPr>
            <p:ph type="ctrTitle"/>
          </p:nvPr>
        </p:nvSpPr>
        <p:spPr/>
        <p:txBody>
          <a:bodyPr/>
          <a:lstStyle/>
          <a:p>
            <a:r>
              <a:rPr lang="id-ID" dirty="0"/>
              <a:t>Protokol Jaringan</a:t>
            </a:r>
          </a:p>
        </p:txBody>
      </p:sp>
      <p:sp>
        <p:nvSpPr>
          <p:cNvPr id="3" name="Subjudul 2">
            <a:extLst>
              <a:ext uri="{FF2B5EF4-FFF2-40B4-BE49-F238E27FC236}">
                <a16:creationId xmlns:a16="http://schemas.microsoft.com/office/drawing/2014/main" id="{40E48B23-28C9-FF13-39AF-198720C6F368}"/>
              </a:ext>
            </a:extLst>
          </p:cNvPr>
          <p:cNvSpPr>
            <a:spLocks noGrp="1"/>
          </p:cNvSpPr>
          <p:nvPr>
            <p:ph type="subTitle" idx="1"/>
          </p:nvPr>
        </p:nvSpPr>
        <p:spPr/>
        <p:txBody>
          <a:bodyPr/>
          <a:lstStyle/>
          <a:p>
            <a:r>
              <a:rPr lang="id-ID" dirty="0"/>
              <a:t>Tugas 4, </a:t>
            </a:r>
            <a:r>
              <a:rPr lang="id-ID" dirty="0" err="1"/>
              <a:t>Pandjie</a:t>
            </a:r>
            <a:r>
              <a:rPr lang="id-ID" dirty="0"/>
              <a:t> Aldino</a:t>
            </a:r>
          </a:p>
        </p:txBody>
      </p:sp>
    </p:spTree>
    <p:extLst>
      <p:ext uri="{BB962C8B-B14F-4D97-AF65-F5344CB8AC3E}">
        <p14:creationId xmlns:p14="http://schemas.microsoft.com/office/powerpoint/2010/main" val="2080144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4" y="624110"/>
            <a:ext cx="8220850" cy="1280890"/>
          </a:xfrm>
        </p:spPr>
        <p:txBody>
          <a:bodyPr>
            <a:normAutofit/>
          </a:bodyPr>
          <a:lstStyle/>
          <a:p>
            <a:r>
              <a:rPr lang="id-ID" dirty="0"/>
              <a:t>1. Jelaskan apa yang dimaksud dengan Protokol Jaringan</a:t>
            </a:r>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2435087"/>
            <a:ext cx="6096000" cy="1200329"/>
          </a:xfrm>
          <a:prstGeom prst="rect">
            <a:avLst/>
          </a:prstGeom>
          <a:noFill/>
        </p:spPr>
        <p:txBody>
          <a:bodyPr wrap="square">
            <a:spAutoFit/>
          </a:bodyPr>
          <a:lstStyle/>
          <a:p>
            <a:r>
              <a:rPr lang="id-ID" sz="1800" b="0" i="0" dirty="0">
                <a:solidFill>
                  <a:srgbClr val="202124"/>
                </a:solidFill>
                <a:effectLst/>
                <a:latin typeface="arial" panose="020B0604020202020204" pitchFamily="34" charset="0"/>
              </a:rPr>
              <a:t>Protokol adalah sebuah aturan atau standar yang mengatur atau </a:t>
            </a:r>
            <a:r>
              <a:rPr lang="id-ID" sz="1800" b="0" i="0" dirty="0" err="1">
                <a:solidFill>
                  <a:srgbClr val="202124"/>
                </a:solidFill>
                <a:effectLst/>
                <a:latin typeface="arial" panose="020B0604020202020204" pitchFamily="34" charset="0"/>
              </a:rPr>
              <a:t>mengijinkan</a:t>
            </a:r>
            <a:r>
              <a:rPr lang="id-ID" sz="1800" b="0" i="0" dirty="0">
                <a:solidFill>
                  <a:srgbClr val="202124"/>
                </a:solidFill>
                <a:effectLst/>
                <a:latin typeface="arial" panose="020B0604020202020204" pitchFamily="34" charset="0"/>
              </a:rPr>
              <a:t> terjadinya hubungan, komunikasi, dan perpindahan data antara dua atau lebih titik komputer.</a:t>
            </a:r>
          </a:p>
        </p:txBody>
      </p:sp>
    </p:spTree>
    <p:extLst>
      <p:ext uri="{BB962C8B-B14F-4D97-AF65-F5344CB8AC3E}">
        <p14:creationId xmlns:p14="http://schemas.microsoft.com/office/powerpoint/2010/main" val="86089378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4" y="624110"/>
            <a:ext cx="8220850" cy="1280890"/>
          </a:xfrm>
        </p:spPr>
        <p:txBody>
          <a:bodyPr>
            <a:noAutofit/>
          </a:bodyPr>
          <a:lstStyle/>
          <a:p>
            <a:r>
              <a:rPr lang="id-ID" sz="2800" dirty="0"/>
              <a:t>2. Pada komunikasi jaringan dikenal model standar, yaitu model OSI. Jelasan apa yang dimaksud dengan OSI tersebut</a:t>
            </a:r>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2435087"/>
            <a:ext cx="6096000" cy="1754326"/>
          </a:xfrm>
          <a:prstGeom prst="rect">
            <a:avLst/>
          </a:prstGeom>
          <a:noFill/>
        </p:spPr>
        <p:txBody>
          <a:bodyPr wrap="square">
            <a:spAutoFit/>
          </a:bodyPr>
          <a:lstStyle/>
          <a:p>
            <a:r>
              <a:rPr lang="id-ID" sz="1800" b="0" i="0" dirty="0">
                <a:solidFill>
                  <a:srgbClr val="202124"/>
                </a:solidFill>
                <a:effectLst/>
                <a:latin typeface="arial" panose="020B0604020202020204" pitchFamily="34" charset="0"/>
              </a:rPr>
              <a:t>Model OSI (Open System </a:t>
            </a:r>
            <a:r>
              <a:rPr lang="id-ID" sz="1800" b="0" i="0" dirty="0" err="1">
                <a:solidFill>
                  <a:srgbClr val="202124"/>
                </a:solidFill>
                <a:effectLst/>
                <a:latin typeface="arial" panose="020B0604020202020204" pitchFamily="34" charset="0"/>
              </a:rPr>
              <a:t>Interconnection</a:t>
            </a:r>
            <a:r>
              <a:rPr lang="id-ID" sz="1800" b="0" i="0" dirty="0">
                <a:solidFill>
                  <a:srgbClr val="202124"/>
                </a:solidFill>
                <a:effectLst/>
                <a:latin typeface="arial" panose="020B0604020202020204" pitchFamily="34" charset="0"/>
              </a:rPr>
              <a:t>) diciptakan oleh International </a:t>
            </a:r>
            <a:r>
              <a:rPr lang="id-ID" sz="1800" b="0" i="0" dirty="0" err="1">
                <a:solidFill>
                  <a:srgbClr val="202124"/>
                </a:solidFill>
                <a:effectLst/>
                <a:latin typeface="arial" panose="020B0604020202020204" pitchFamily="34" charset="0"/>
              </a:rPr>
              <a:t>Organization</a:t>
            </a:r>
            <a:r>
              <a:rPr lang="id-ID" sz="1800" b="0" i="0" dirty="0">
                <a:solidFill>
                  <a:srgbClr val="202124"/>
                </a:solidFill>
                <a:effectLst/>
                <a:latin typeface="arial" panose="020B0604020202020204" pitchFamily="34" charset="0"/>
              </a:rPr>
              <a:t> </a:t>
            </a:r>
            <a:r>
              <a:rPr lang="id-ID" sz="1800" b="0" i="0" dirty="0" err="1">
                <a:solidFill>
                  <a:srgbClr val="202124"/>
                </a:solidFill>
                <a:effectLst/>
                <a:latin typeface="arial" panose="020B0604020202020204" pitchFamily="34" charset="0"/>
              </a:rPr>
              <a:t>for</a:t>
            </a:r>
            <a:r>
              <a:rPr lang="id-ID" sz="1800" b="0" i="0" dirty="0">
                <a:solidFill>
                  <a:srgbClr val="202124"/>
                </a:solidFill>
                <a:effectLst/>
                <a:latin typeface="arial" panose="020B0604020202020204" pitchFamily="34" charset="0"/>
              </a:rPr>
              <a:t> </a:t>
            </a:r>
            <a:r>
              <a:rPr lang="id-ID" sz="1800" b="0" i="0" dirty="0" err="1">
                <a:solidFill>
                  <a:srgbClr val="202124"/>
                </a:solidFill>
                <a:effectLst/>
                <a:latin typeface="arial" panose="020B0604020202020204" pitchFamily="34" charset="0"/>
              </a:rPr>
              <a:t>Standardization</a:t>
            </a:r>
            <a:r>
              <a:rPr lang="id-ID" sz="1800" b="0" i="0" dirty="0">
                <a:solidFill>
                  <a:srgbClr val="202124"/>
                </a:solidFill>
                <a:effectLst/>
                <a:latin typeface="arial" panose="020B0604020202020204" pitchFamily="34" charset="0"/>
              </a:rPr>
              <a:t> (ISO) yang menyediakan kerangka logika terstruktur bagaimana proses komunikasi data berinteraksi melalui jaringan. Dahulu komunikasi data yang melibatkan komputer-komputer dari vendor yang berbeda-beda.</a:t>
            </a:r>
          </a:p>
        </p:txBody>
      </p:sp>
    </p:spTree>
    <p:extLst>
      <p:ext uri="{BB962C8B-B14F-4D97-AF65-F5344CB8AC3E}">
        <p14:creationId xmlns:p14="http://schemas.microsoft.com/office/powerpoint/2010/main" val="360787284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4" y="624110"/>
            <a:ext cx="8220850" cy="1280890"/>
          </a:xfrm>
        </p:spPr>
        <p:txBody>
          <a:bodyPr>
            <a:normAutofit/>
          </a:bodyPr>
          <a:lstStyle/>
          <a:p>
            <a:r>
              <a:rPr lang="id-ID" dirty="0"/>
              <a:t>3. Model OSI terdiri dari 7 lapisan, tulis dan jelaskan 7 lapisan tersebut.</a:t>
            </a:r>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2435087"/>
            <a:ext cx="6096000" cy="738664"/>
          </a:xfrm>
          <a:prstGeom prst="rect">
            <a:avLst/>
          </a:prstGeom>
          <a:noFill/>
        </p:spPr>
        <p:txBody>
          <a:bodyPr wrap="square">
            <a:spAutoFit/>
          </a:bodyPr>
          <a:lstStyle/>
          <a:p>
            <a:r>
              <a:rPr lang="id-ID" sz="1400" b="0" i="0" dirty="0">
                <a:solidFill>
                  <a:srgbClr val="202124"/>
                </a:solidFill>
                <a:effectLst/>
                <a:latin typeface="arial" panose="020B0604020202020204" pitchFamily="34" charset="0"/>
              </a:rPr>
              <a:t>1. </a:t>
            </a:r>
            <a:r>
              <a:rPr lang="id-ID" sz="1400" b="0" i="0" dirty="0" err="1">
                <a:solidFill>
                  <a:srgbClr val="202124"/>
                </a:solidFill>
                <a:effectLst/>
                <a:latin typeface="arial" panose="020B0604020202020204" pitchFamily="34" charset="0"/>
              </a:rPr>
              <a:t>Physical</a:t>
            </a:r>
            <a:r>
              <a:rPr lang="id-ID" sz="1400" b="0" i="0" dirty="0">
                <a:solidFill>
                  <a:srgbClr val="202124"/>
                </a:solidFill>
                <a:effectLst/>
                <a:latin typeface="arial" panose="020B0604020202020204" pitchFamily="34" charset="0"/>
              </a:rPr>
              <a:t> Layer.</a:t>
            </a:r>
          </a:p>
          <a:p>
            <a:r>
              <a:rPr lang="id-ID" sz="1400" b="0" i="0" dirty="0">
                <a:solidFill>
                  <a:srgbClr val="202124"/>
                </a:solidFill>
                <a:effectLst/>
                <a:latin typeface="arial" panose="020B0604020202020204" pitchFamily="34" charset="0"/>
              </a:rPr>
              <a:t>Untuk mendefinisikan media transmisi jaringan, sinkronisasi bit, arsitektur jaringan (seperti </a:t>
            </a:r>
            <a:r>
              <a:rPr lang="id-ID" sz="1400" b="0" i="0" dirty="0" err="1">
                <a:solidFill>
                  <a:srgbClr val="202124"/>
                </a:solidFill>
                <a:effectLst/>
                <a:latin typeface="arial" panose="020B0604020202020204" pitchFamily="34" charset="0"/>
              </a:rPr>
              <a:t>Ethernet</a:t>
            </a:r>
            <a:r>
              <a:rPr lang="id-ID" sz="1400" b="0" i="0" dirty="0">
                <a:solidFill>
                  <a:srgbClr val="202124"/>
                </a:solidFill>
                <a:effectLst/>
                <a:latin typeface="arial" panose="020B0604020202020204" pitchFamily="34" charset="0"/>
              </a:rPr>
              <a:t>), </a:t>
            </a:r>
            <a:r>
              <a:rPr lang="id-ID" sz="1400" b="0" i="0" dirty="0" err="1">
                <a:solidFill>
                  <a:srgbClr val="202124"/>
                </a:solidFill>
                <a:effectLst/>
                <a:latin typeface="arial" panose="020B0604020202020204" pitchFamily="34" charset="0"/>
              </a:rPr>
              <a:t>topologi</a:t>
            </a:r>
            <a:r>
              <a:rPr lang="id-ID" sz="1400" b="0" i="0" dirty="0">
                <a:solidFill>
                  <a:srgbClr val="202124"/>
                </a:solidFill>
                <a:effectLst/>
                <a:latin typeface="arial" panose="020B0604020202020204" pitchFamily="34" charset="0"/>
              </a:rPr>
              <a:t> jaringan dan </a:t>
            </a:r>
            <a:r>
              <a:rPr lang="id-ID" sz="1400" b="0" i="0" dirty="0" err="1">
                <a:solidFill>
                  <a:srgbClr val="202124"/>
                </a:solidFill>
                <a:effectLst/>
                <a:latin typeface="arial" panose="020B0604020202020204" pitchFamily="34" charset="0"/>
              </a:rPr>
              <a:t>pengabelan</a:t>
            </a:r>
            <a:r>
              <a:rPr lang="id-ID" sz="1400" b="0" i="0" dirty="0">
                <a:solidFill>
                  <a:srgbClr val="202124"/>
                </a:solidFill>
                <a:effectLst/>
                <a:latin typeface="arial" panose="020B0604020202020204" pitchFamily="34" charset="0"/>
              </a:rPr>
              <a:t>.</a:t>
            </a:r>
          </a:p>
        </p:txBody>
      </p:sp>
      <p:sp>
        <p:nvSpPr>
          <p:cNvPr id="5" name="Kotak Teks 4">
            <a:extLst>
              <a:ext uri="{FF2B5EF4-FFF2-40B4-BE49-F238E27FC236}">
                <a16:creationId xmlns:a16="http://schemas.microsoft.com/office/drawing/2014/main" id="{44012936-18C6-79FE-46E5-F4D57FF1E017}"/>
              </a:ext>
            </a:extLst>
          </p:cNvPr>
          <p:cNvSpPr txBox="1"/>
          <p:nvPr/>
        </p:nvSpPr>
        <p:spPr>
          <a:xfrm>
            <a:off x="2592924" y="3173751"/>
            <a:ext cx="6096000" cy="523220"/>
          </a:xfrm>
          <a:prstGeom prst="rect">
            <a:avLst/>
          </a:prstGeom>
          <a:noFill/>
        </p:spPr>
        <p:txBody>
          <a:bodyPr wrap="square">
            <a:spAutoFit/>
          </a:bodyPr>
          <a:lstStyle/>
          <a:p>
            <a:pPr algn="just" fontAlgn="base"/>
            <a:r>
              <a:rPr lang="id-ID" sz="1400" b="0" i="0" dirty="0">
                <a:solidFill>
                  <a:srgbClr val="666666"/>
                </a:solidFill>
                <a:effectLst/>
                <a:latin typeface="Arial" panose="020B0604020202020204" pitchFamily="34" charset="0"/>
                <a:cs typeface="Arial" panose="020B0604020202020204" pitchFamily="34" charset="0"/>
              </a:rPr>
              <a:t>2.Data-link </a:t>
            </a:r>
            <a:r>
              <a:rPr lang="id-ID" sz="1400" b="0" i="0" dirty="0" err="1">
                <a:solidFill>
                  <a:srgbClr val="666666"/>
                </a:solidFill>
                <a:effectLst/>
                <a:latin typeface="Arial" panose="020B0604020202020204" pitchFamily="34" charset="0"/>
                <a:cs typeface="Arial" panose="020B0604020202020204" pitchFamily="34" charset="0"/>
              </a:rPr>
              <a:t>layerUntuk</a:t>
            </a:r>
            <a:r>
              <a:rPr lang="id-ID" sz="1400" b="0" i="0" dirty="0">
                <a:solidFill>
                  <a:srgbClr val="666666"/>
                </a:solidFill>
                <a:effectLst/>
                <a:latin typeface="Arial" panose="020B0604020202020204" pitchFamily="34" charset="0"/>
                <a:cs typeface="Arial" panose="020B0604020202020204" pitchFamily="34" charset="0"/>
              </a:rPr>
              <a:t> menentukan bagaimana bit-bit data dikelompokkan menjadi format yang disebut sebagai </a:t>
            </a:r>
            <a:r>
              <a:rPr lang="id-ID" sz="1400" b="0" i="0" dirty="0" err="1">
                <a:solidFill>
                  <a:srgbClr val="666666"/>
                </a:solidFill>
                <a:effectLst/>
                <a:latin typeface="Arial" panose="020B0604020202020204" pitchFamily="34" charset="0"/>
                <a:cs typeface="Arial" panose="020B0604020202020204" pitchFamily="34" charset="0"/>
              </a:rPr>
              <a:t>frame</a:t>
            </a:r>
            <a:r>
              <a:rPr lang="id-ID" sz="1400" b="0" i="0" dirty="0">
                <a:solidFill>
                  <a:srgbClr val="666666"/>
                </a:solidFill>
                <a:effectLst/>
                <a:latin typeface="Arial" panose="020B0604020202020204" pitchFamily="34" charset="0"/>
                <a:cs typeface="Arial" panose="020B0604020202020204" pitchFamily="34" charset="0"/>
              </a:rPr>
              <a:t>.</a:t>
            </a:r>
          </a:p>
        </p:txBody>
      </p:sp>
      <p:sp>
        <p:nvSpPr>
          <p:cNvPr id="7" name="Kotak Teks 6">
            <a:extLst>
              <a:ext uri="{FF2B5EF4-FFF2-40B4-BE49-F238E27FC236}">
                <a16:creationId xmlns:a16="http://schemas.microsoft.com/office/drawing/2014/main" id="{64AF1187-694A-D257-A022-4DDC305573B3}"/>
              </a:ext>
            </a:extLst>
          </p:cNvPr>
          <p:cNvSpPr txBox="1"/>
          <p:nvPr/>
        </p:nvSpPr>
        <p:spPr>
          <a:xfrm>
            <a:off x="2592924" y="3696971"/>
            <a:ext cx="6096000" cy="954107"/>
          </a:xfrm>
          <a:prstGeom prst="rect">
            <a:avLst/>
          </a:prstGeom>
          <a:noFill/>
        </p:spPr>
        <p:txBody>
          <a:bodyPr wrap="square">
            <a:spAutoFit/>
          </a:bodyPr>
          <a:lstStyle/>
          <a:p>
            <a:pPr algn="just" fontAlgn="base"/>
            <a:r>
              <a:rPr lang="id-ID" sz="1400" b="0" i="0" dirty="0">
                <a:solidFill>
                  <a:srgbClr val="666666"/>
                </a:solidFill>
                <a:effectLst/>
                <a:latin typeface="Arial" panose="020B0604020202020204" pitchFamily="34" charset="0"/>
                <a:cs typeface="Arial" panose="020B0604020202020204" pitchFamily="34" charset="0"/>
              </a:rPr>
              <a:t>3. Network Layer</a:t>
            </a:r>
          </a:p>
          <a:p>
            <a:pPr algn="just" fontAlgn="base"/>
            <a:r>
              <a:rPr lang="id-ID" sz="1400" b="0" i="0" dirty="0">
                <a:solidFill>
                  <a:srgbClr val="666666"/>
                </a:solidFill>
                <a:effectLst/>
                <a:latin typeface="Arial" panose="020B0604020202020204" pitchFamily="34" charset="0"/>
                <a:cs typeface="Arial" panose="020B0604020202020204" pitchFamily="34" charset="0"/>
              </a:rPr>
              <a:t>Untuk mendefinisikan alamat-alamat IP dan menyediakan fungsi </a:t>
            </a:r>
            <a:r>
              <a:rPr lang="id-ID" sz="1400" b="0" i="0" dirty="0" err="1">
                <a:solidFill>
                  <a:srgbClr val="666666"/>
                </a:solidFill>
                <a:effectLst/>
                <a:latin typeface="Arial" panose="020B0604020202020204" pitchFamily="34" charset="0"/>
                <a:cs typeface="Arial" panose="020B0604020202020204" pitchFamily="34" charset="0"/>
              </a:rPr>
              <a:t>routing</a:t>
            </a:r>
            <a:r>
              <a:rPr lang="id-ID" sz="1400" b="0" i="0" dirty="0">
                <a:solidFill>
                  <a:srgbClr val="666666"/>
                </a:solidFill>
                <a:effectLst/>
                <a:latin typeface="Arial" panose="020B0604020202020204" pitchFamily="34" charset="0"/>
                <a:cs typeface="Arial" panose="020B0604020202020204" pitchFamily="34" charset="0"/>
              </a:rPr>
              <a:t> sehingga paket dapat dikirim keluar dari </a:t>
            </a:r>
            <a:r>
              <a:rPr lang="id-ID" sz="1400" b="0" i="0" dirty="0" err="1">
                <a:solidFill>
                  <a:srgbClr val="666666"/>
                </a:solidFill>
                <a:effectLst/>
                <a:latin typeface="Arial" panose="020B0604020202020204" pitchFamily="34" charset="0"/>
                <a:cs typeface="Arial" panose="020B0604020202020204" pitchFamily="34" charset="0"/>
              </a:rPr>
              <a:t>segment</a:t>
            </a:r>
            <a:r>
              <a:rPr lang="id-ID" sz="1400" b="0" i="0" dirty="0">
                <a:solidFill>
                  <a:srgbClr val="666666"/>
                </a:solidFill>
                <a:effectLst/>
                <a:latin typeface="Arial" panose="020B0604020202020204" pitchFamily="34" charset="0"/>
                <a:cs typeface="Arial" panose="020B0604020202020204" pitchFamily="34" charset="0"/>
              </a:rPr>
              <a:t> </a:t>
            </a:r>
            <a:r>
              <a:rPr lang="id-ID" sz="1400" b="0" i="0" dirty="0" err="1">
                <a:solidFill>
                  <a:srgbClr val="666666"/>
                </a:solidFill>
                <a:effectLst/>
                <a:latin typeface="Arial" panose="020B0604020202020204" pitchFamily="34" charset="0"/>
                <a:cs typeface="Arial" panose="020B0604020202020204" pitchFamily="34" charset="0"/>
              </a:rPr>
              <a:t>network</a:t>
            </a:r>
            <a:r>
              <a:rPr lang="id-ID" sz="1400" b="0" i="0" dirty="0">
                <a:solidFill>
                  <a:srgbClr val="666666"/>
                </a:solidFill>
                <a:effectLst/>
                <a:latin typeface="Arial" panose="020B0604020202020204" pitchFamily="34" charset="0"/>
                <a:cs typeface="Arial" panose="020B0604020202020204" pitchFamily="34" charset="0"/>
              </a:rPr>
              <a:t> lokal ke suatu tujuan yang berada pada suatu </a:t>
            </a:r>
            <a:r>
              <a:rPr lang="id-ID" sz="1400" b="0" i="0" dirty="0" err="1">
                <a:solidFill>
                  <a:srgbClr val="666666"/>
                </a:solidFill>
                <a:effectLst/>
                <a:latin typeface="Arial" panose="020B0604020202020204" pitchFamily="34" charset="0"/>
                <a:cs typeface="Arial" panose="020B0604020202020204" pitchFamily="34" charset="0"/>
              </a:rPr>
              <a:t>network</a:t>
            </a:r>
            <a:r>
              <a:rPr lang="id-ID" sz="1400" b="0" i="0" dirty="0">
                <a:solidFill>
                  <a:srgbClr val="666666"/>
                </a:solidFill>
                <a:effectLst/>
                <a:latin typeface="Arial" panose="020B0604020202020204" pitchFamily="34" charset="0"/>
                <a:cs typeface="Arial" panose="020B0604020202020204" pitchFamily="34" charset="0"/>
              </a:rPr>
              <a:t> lain.</a:t>
            </a:r>
          </a:p>
        </p:txBody>
      </p:sp>
      <p:sp>
        <p:nvSpPr>
          <p:cNvPr id="11" name="Kotak Teks 10">
            <a:extLst>
              <a:ext uri="{FF2B5EF4-FFF2-40B4-BE49-F238E27FC236}">
                <a16:creationId xmlns:a16="http://schemas.microsoft.com/office/drawing/2014/main" id="{C3491DE0-1799-08EC-15D7-DFE5DB4FA5FE}"/>
              </a:ext>
            </a:extLst>
          </p:cNvPr>
          <p:cNvSpPr txBox="1"/>
          <p:nvPr/>
        </p:nvSpPr>
        <p:spPr>
          <a:xfrm>
            <a:off x="2592924" y="4651078"/>
            <a:ext cx="6096000" cy="954107"/>
          </a:xfrm>
          <a:prstGeom prst="rect">
            <a:avLst/>
          </a:prstGeom>
          <a:noFill/>
        </p:spPr>
        <p:txBody>
          <a:bodyPr wrap="square">
            <a:spAutoFit/>
          </a:bodyPr>
          <a:lstStyle/>
          <a:p>
            <a:r>
              <a:rPr lang="id-ID" sz="1400" dirty="0">
                <a:latin typeface="Arial" panose="020B0604020202020204" pitchFamily="34" charset="0"/>
                <a:cs typeface="Arial" panose="020B0604020202020204" pitchFamily="34" charset="0"/>
              </a:rPr>
              <a:t>4.Transport Layer</a:t>
            </a:r>
          </a:p>
          <a:p>
            <a:r>
              <a:rPr lang="id-ID" sz="1400" dirty="0">
                <a:latin typeface="Arial" panose="020B0604020202020204" pitchFamily="34" charset="0"/>
                <a:cs typeface="Arial" panose="020B0604020202020204" pitchFamily="34" charset="0"/>
              </a:rPr>
              <a:t>Untuk memecah data ke dalam paket-paket data serta memberikan nomor urut ke paket-paket tersebut sehingga dapat disusun kembali pada sisi tujuan setelah diterima.</a:t>
            </a:r>
          </a:p>
        </p:txBody>
      </p:sp>
      <p:sp>
        <p:nvSpPr>
          <p:cNvPr id="15" name="Kotak Teks 14">
            <a:extLst>
              <a:ext uri="{FF2B5EF4-FFF2-40B4-BE49-F238E27FC236}">
                <a16:creationId xmlns:a16="http://schemas.microsoft.com/office/drawing/2014/main" id="{8D718497-D336-9B88-1965-9F3B66D873A8}"/>
              </a:ext>
            </a:extLst>
          </p:cNvPr>
          <p:cNvSpPr txBox="1"/>
          <p:nvPr/>
        </p:nvSpPr>
        <p:spPr>
          <a:xfrm>
            <a:off x="2592924" y="5605185"/>
            <a:ext cx="6096000" cy="738664"/>
          </a:xfrm>
          <a:prstGeom prst="rect">
            <a:avLst/>
          </a:prstGeom>
          <a:noFill/>
        </p:spPr>
        <p:txBody>
          <a:bodyPr wrap="square">
            <a:spAutoFit/>
          </a:bodyPr>
          <a:lstStyle/>
          <a:p>
            <a:r>
              <a:rPr lang="id-ID" sz="1400" dirty="0">
                <a:latin typeface="Arial" panose="020B0604020202020204" pitchFamily="34" charset="0"/>
                <a:cs typeface="Arial" panose="020B0604020202020204" pitchFamily="34" charset="0"/>
              </a:rPr>
              <a:t>5.Session Layer</a:t>
            </a:r>
          </a:p>
          <a:p>
            <a:r>
              <a:rPr lang="id-ID" sz="1400" dirty="0">
                <a:latin typeface="Arial" panose="020B0604020202020204" pitchFamily="34" charset="0"/>
                <a:cs typeface="Arial" panose="020B0604020202020204" pitchFamily="34" charset="0"/>
              </a:rPr>
              <a:t>Untuk mendefinisikan bagaimana koneksi dapat dimulai, dipelihara, atau diakhiri.</a:t>
            </a:r>
          </a:p>
        </p:txBody>
      </p:sp>
    </p:spTree>
    <p:extLst>
      <p:ext uri="{BB962C8B-B14F-4D97-AF65-F5344CB8AC3E}">
        <p14:creationId xmlns:p14="http://schemas.microsoft.com/office/powerpoint/2010/main" val="412303108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p:txBody>
          <a:bodyPr>
            <a:normAutofit/>
          </a:bodyPr>
          <a:lstStyle/>
          <a:p>
            <a:r>
              <a:rPr lang="id-ID" sz="3200" dirty="0"/>
              <a:t>1. Apa yang di maksud dengan jaringan komputer</a:t>
            </a:r>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2163562"/>
            <a:ext cx="6096000" cy="1477328"/>
          </a:xfrm>
          <a:prstGeom prst="rect">
            <a:avLst/>
          </a:prstGeom>
          <a:noFill/>
        </p:spPr>
        <p:txBody>
          <a:bodyPr wrap="square">
            <a:spAutoFit/>
          </a:bodyPr>
          <a:lstStyle/>
          <a:p>
            <a:r>
              <a:rPr lang="id-ID" sz="1800" b="1" i="0" dirty="0">
                <a:solidFill>
                  <a:srgbClr val="202124"/>
                </a:solidFill>
                <a:effectLst/>
                <a:latin typeface="arial" panose="020B0604020202020204" pitchFamily="34" charset="0"/>
              </a:rPr>
              <a:t>Jaringan komputer</a:t>
            </a:r>
            <a:r>
              <a:rPr lang="id-ID" sz="1800" b="0" i="0" dirty="0">
                <a:solidFill>
                  <a:srgbClr val="202124"/>
                </a:solidFill>
                <a:effectLst/>
                <a:latin typeface="arial" panose="020B0604020202020204" pitchFamily="34" charset="0"/>
              </a:rPr>
              <a:t> adalah sebuah sistem yang terdiri dari dua atau lebih </a:t>
            </a:r>
            <a:r>
              <a:rPr lang="id-ID" sz="1800" b="1" i="0" dirty="0">
                <a:solidFill>
                  <a:srgbClr val="202124"/>
                </a:solidFill>
                <a:effectLst/>
                <a:latin typeface="arial" panose="020B0604020202020204" pitchFamily="34" charset="0"/>
              </a:rPr>
              <a:t>komputer</a:t>
            </a:r>
            <a:r>
              <a:rPr lang="id-ID" sz="1800" b="0" i="0" dirty="0">
                <a:solidFill>
                  <a:srgbClr val="202124"/>
                </a:solidFill>
                <a:effectLst/>
                <a:latin typeface="arial" panose="020B0604020202020204" pitchFamily="34" charset="0"/>
              </a:rPr>
              <a:t> yang saling terhubung satu sama lain melalui media transmisi dan media komunikasi sehingga dapat saling berbagi data aplikasi maupun berbagi perangkat keras </a:t>
            </a:r>
            <a:r>
              <a:rPr lang="id-ID" sz="1800" b="1" i="0" dirty="0">
                <a:solidFill>
                  <a:srgbClr val="202124"/>
                </a:solidFill>
                <a:effectLst/>
                <a:latin typeface="arial" panose="020B0604020202020204" pitchFamily="34" charset="0"/>
              </a:rPr>
              <a:t>komputer</a:t>
            </a:r>
            <a:r>
              <a:rPr lang="id-ID" sz="1800" b="0" i="0" dirty="0">
                <a:solidFill>
                  <a:srgbClr val="202124"/>
                </a:solidFill>
                <a:effectLst/>
                <a:latin typeface="arial" panose="020B0604020202020204" pitchFamily="34" charset="0"/>
              </a:rPr>
              <a:t>.</a:t>
            </a:r>
            <a:endParaRPr lang="id-ID" sz="1800" dirty="0"/>
          </a:p>
        </p:txBody>
      </p:sp>
    </p:spTree>
    <p:extLst>
      <p:ext uri="{BB962C8B-B14F-4D97-AF65-F5344CB8AC3E}">
        <p14:creationId xmlns:p14="http://schemas.microsoft.com/office/powerpoint/2010/main" val="178377084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4" y="624110"/>
            <a:ext cx="8220850" cy="1280890"/>
          </a:xfrm>
        </p:spPr>
        <p:txBody>
          <a:bodyPr>
            <a:normAutofit/>
          </a:bodyPr>
          <a:lstStyle/>
          <a:p>
            <a:r>
              <a:rPr lang="id-ID" dirty="0"/>
              <a:t>3. Model OSI terdiri dari 7 lapisan, tulis dan jelaskan 7 lapisan tersebut.</a:t>
            </a:r>
          </a:p>
        </p:txBody>
      </p:sp>
      <p:sp>
        <p:nvSpPr>
          <p:cNvPr id="12" name="Kotak Teks 11">
            <a:extLst>
              <a:ext uri="{FF2B5EF4-FFF2-40B4-BE49-F238E27FC236}">
                <a16:creationId xmlns:a16="http://schemas.microsoft.com/office/drawing/2014/main" id="{01EB41FC-D883-8D59-F525-AC35516D30F5}"/>
              </a:ext>
            </a:extLst>
          </p:cNvPr>
          <p:cNvSpPr txBox="1"/>
          <p:nvPr/>
        </p:nvSpPr>
        <p:spPr>
          <a:xfrm>
            <a:off x="3048000" y="2139652"/>
            <a:ext cx="6096000" cy="2062103"/>
          </a:xfrm>
          <a:prstGeom prst="rect">
            <a:avLst/>
          </a:prstGeom>
          <a:noFill/>
        </p:spPr>
        <p:txBody>
          <a:bodyPr wrap="square">
            <a:spAutoFit/>
          </a:bodyPr>
          <a:lstStyle/>
          <a:p>
            <a:r>
              <a:rPr lang="id-ID" sz="1600" dirty="0">
                <a:latin typeface="Arial" panose="020B0604020202020204" pitchFamily="34" charset="0"/>
                <a:cs typeface="Arial" panose="020B0604020202020204" pitchFamily="34" charset="0"/>
              </a:rPr>
              <a:t>6.Presentation Layer</a:t>
            </a:r>
          </a:p>
          <a:p>
            <a:r>
              <a:rPr lang="id-ID" sz="1600" dirty="0">
                <a:latin typeface="Arial" panose="020B0604020202020204" pitchFamily="34" charset="0"/>
                <a:cs typeface="Arial" panose="020B0604020202020204" pitchFamily="34" charset="0"/>
              </a:rPr>
              <a:t>Untuk </a:t>
            </a:r>
            <a:r>
              <a:rPr lang="id-ID" sz="1600" dirty="0" err="1">
                <a:latin typeface="Arial" panose="020B0604020202020204" pitchFamily="34" charset="0"/>
                <a:cs typeface="Arial" panose="020B0604020202020204" pitchFamily="34" charset="0"/>
              </a:rPr>
              <a:t>mentranslasikan</a:t>
            </a:r>
            <a:r>
              <a:rPr lang="id-ID" sz="1600" dirty="0">
                <a:latin typeface="Arial" panose="020B0604020202020204" pitchFamily="34" charset="0"/>
                <a:cs typeface="Arial" panose="020B0604020202020204" pitchFamily="34" charset="0"/>
              </a:rPr>
              <a:t> data yang hendak ditransmisikan oleh aplikasi ke dalam format yang dapat ditransmisikan melalui jaringan. Protokol yang berada dalam level ini adalah perangkat lunak </a:t>
            </a:r>
            <a:r>
              <a:rPr lang="id-ID" sz="1600" dirty="0" err="1">
                <a:latin typeface="Arial" panose="020B0604020202020204" pitchFamily="34" charset="0"/>
                <a:cs typeface="Arial" panose="020B0604020202020204" pitchFamily="34" charset="0"/>
              </a:rPr>
              <a:t>redirektor</a:t>
            </a:r>
            <a:r>
              <a:rPr lang="id-ID" sz="1600" dirty="0">
                <a:latin typeface="Arial" panose="020B0604020202020204" pitchFamily="34" charset="0"/>
                <a:cs typeface="Arial" panose="020B0604020202020204" pitchFamily="34" charset="0"/>
              </a:rPr>
              <a:t> (</a:t>
            </a:r>
            <a:r>
              <a:rPr lang="id-ID" sz="1600" dirty="0" err="1">
                <a:latin typeface="Arial" panose="020B0604020202020204" pitchFamily="34" charset="0"/>
                <a:cs typeface="Arial" panose="020B0604020202020204" pitchFamily="34" charset="0"/>
              </a:rPr>
              <a:t>redirector</a:t>
            </a:r>
            <a:r>
              <a:rPr lang="id-ID" sz="1600" dirty="0">
                <a:latin typeface="Arial" panose="020B0604020202020204" pitchFamily="34" charset="0"/>
                <a:cs typeface="Arial" panose="020B0604020202020204" pitchFamily="34" charset="0"/>
              </a:rPr>
              <a:t> </a:t>
            </a:r>
            <a:r>
              <a:rPr lang="id-ID" sz="1600" dirty="0" err="1">
                <a:latin typeface="Arial" panose="020B0604020202020204" pitchFamily="34" charset="0"/>
                <a:cs typeface="Arial" panose="020B0604020202020204" pitchFamily="34" charset="0"/>
              </a:rPr>
              <a:t>software</a:t>
            </a:r>
            <a:r>
              <a:rPr lang="id-ID" sz="1600" dirty="0">
                <a:latin typeface="Arial" panose="020B0604020202020204" pitchFamily="34" charset="0"/>
                <a:cs typeface="Arial" panose="020B0604020202020204" pitchFamily="34" charset="0"/>
              </a:rPr>
              <a:t>), seperti layanan Workstation (dalam Windows NT) dan juga Network </a:t>
            </a:r>
            <a:r>
              <a:rPr lang="id-ID" sz="1600" dirty="0" err="1">
                <a:latin typeface="Arial" panose="020B0604020202020204" pitchFamily="34" charset="0"/>
                <a:cs typeface="Arial" panose="020B0604020202020204" pitchFamily="34" charset="0"/>
              </a:rPr>
              <a:t>shell</a:t>
            </a:r>
            <a:r>
              <a:rPr lang="id-ID" sz="1600" dirty="0">
                <a:latin typeface="Arial" panose="020B0604020202020204" pitchFamily="34" charset="0"/>
                <a:cs typeface="Arial" panose="020B0604020202020204" pitchFamily="34" charset="0"/>
              </a:rPr>
              <a:t> (semacam Virtual Network </a:t>
            </a:r>
            <a:r>
              <a:rPr lang="id-ID" sz="1600" dirty="0" err="1">
                <a:latin typeface="Arial" panose="020B0604020202020204" pitchFamily="34" charset="0"/>
                <a:cs typeface="Arial" panose="020B0604020202020204" pitchFamily="34" charset="0"/>
              </a:rPr>
              <a:t>Computing</a:t>
            </a:r>
            <a:r>
              <a:rPr lang="id-ID" sz="1600" dirty="0">
                <a:latin typeface="Arial" panose="020B0604020202020204" pitchFamily="34" charset="0"/>
                <a:cs typeface="Arial" panose="020B0604020202020204" pitchFamily="34" charset="0"/>
              </a:rPr>
              <a:t> (VNC) atau </a:t>
            </a:r>
            <a:r>
              <a:rPr lang="id-ID" sz="1600" dirty="0" err="1">
                <a:latin typeface="Arial" panose="020B0604020202020204" pitchFamily="34" charset="0"/>
                <a:cs typeface="Arial" panose="020B0604020202020204" pitchFamily="34" charset="0"/>
              </a:rPr>
              <a:t>Remote</a:t>
            </a:r>
            <a:r>
              <a:rPr lang="id-ID" sz="1600" dirty="0">
                <a:latin typeface="Arial" panose="020B0604020202020204" pitchFamily="34" charset="0"/>
                <a:cs typeface="Arial" panose="020B0604020202020204" pitchFamily="34" charset="0"/>
              </a:rPr>
              <a:t> Desktop </a:t>
            </a:r>
            <a:r>
              <a:rPr lang="id-ID" sz="1600" dirty="0" err="1">
                <a:latin typeface="Arial" panose="020B0604020202020204" pitchFamily="34" charset="0"/>
                <a:cs typeface="Arial" panose="020B0604020202020204" pitchFamily="34" charset="0"/>
              </a:rPr>
              <a:t>Protocol</a:t>
            </a:r>
            <a:r>
              <a:rPr lang="id-ID" sz="1600" dirty="0">
                <a:latin typeface="Arial" panose="020B0604020202020204" pitchFamily="34" charset="0"/>
                <a:cs typeface="Arial" panose="020B0604020202020204" pitchFamily="34" charset="0"/>
              </a:rPr>
              <a:t> (RDP)).</a:t>
            </a:r>
          </a:p>
        </p:txBody>
      </p:sp>
      <p:sp>
        <p:nvSpPr>
          <p:cNvPr id="16" name="Kotak Teks 15">
            <a:extLst>
              <a:ext uri="{FF2B5EF4-FFF2-40B4-BE49-F238E27FC236}">
                <a16:creationId xmlns:a16="http://schemas.microsoft.com/office/drawing/2014/main" id="{9589143D-CAF0-D3A1-BF20-B50B1EE6B0C2}"/>
              </a:ext>
            </a:extLst>
          </p:cNvPr>
          <p:cNvSpPr txBox="1"/>
          <p:nvPr/>
        </p:nvSpPr>
        <p:spPr>
          <a:xfrm>
            <a:off x="3048000" y="4436407"/>
            <a:ext cx="6096000" cy="1569660"/>
          </a:xfrm>
          <a:prstGeom prst="rect">
            <a:avLst/>
          </a:prstGeom>
          <a:noFill/>
        </p:spPr>
        <p:txBody>
          <a:bodyPr wrap="square">
            <a:spAutoFit/>
          </a:bodyPr>
          <a:lstStyle/>
          <a:p>
            <a:r>
              <a:rPr lang="id-ID" sz="1600" dirty="0">
                <a:latin typeface="Arial" panose="020B0604020202020204" pitchFamily="34" charset="0"/>
                <a:cs typeface="Arial" panose="020B0604020202020204" pitchFamily="34" charset="0"/>
              </a:rPr>
              <a:t>7.Aplication Layer</a:t>
            </a:r>
          </a:p>
          <a:p>
            <a:r>
              <a:rPr lang="id-ID" sz="1600" dirty="0">
                <a:latin typeface="Arial" panose="020B0604020202020204" pitchFamily="34" charset="0"/>
                <a:cs typeface="Arial" panose="020B0604020202020204" pitchFamily="34" charset="0"/>
              </a:rPr>
              <a:t>Sebagai antarmuka dengan aplikasi dengan fungsionalitas jaringan, mengatur bagaimana aplikasi dapat mengakses jaringan, dan kemudian membuat pesan-pesan kesalahan. Protokol yang berada dalam lapisan ini adalah HTTP, FTP, SMTP, dan NFS.</a:t>
            </a:r>
          </a:p>
        </p:txBody>
      </p:sp>
    </p:spTree>
    <p:extLst>
      <p:ext uri="{BB962C8B-B14F-4D97-AF65-F5344CB8AC3E}">
        <p14:creationId xmlns:p14="http://schemas.microsoft.com/office/powerpoint/2010/main" val="3669288697"/>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4" y="624110"/>
            <a:ext cx="8220850" cy="1280890"/>
          </a:xfrm>
        </p:spPr>
        <p:txBody>
          <a:bodyPr>
            <a:normAutofit/>
          </a:bodyPr>
          <a:lstStyle/>
          <a:p>
            <a:r>
              <a:rPr lang="id-ID" dirty="0"/>
              <a:t>4. Apa yang dimaksud TCP/IP</a:t>
            </a:r>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2435087"/>
            <a:ext cx="6096000" cy="1200329"/>
          </a:xfrm>
          <a:prstGeom prst="rect">
            <a:avLst/>
          </a:prstGeom>
          <a:noFill/>
        </p:spPr>
        <p:txBody>
          <a:bodyPr wrap="square">
            <a:spAutoFit/>
          </a:bodyPr>
          <a:lstStyle/>
          <a:p>
            <a:r>
              <a:rPr lang="id-ID" sz="1800" b="0" i="0" dirty="0">
                <a:solidFill>
                  <a:srgbClr val="202124"/>
                </a:solidFill>
                <a:effectLst/>
                <a:latin typeface="arial" panose="020B0604020202020204" pitchFamily="34" charset="0"/>
              </a:rPr>
              <a:t>TCP/IP adalah standar komunikasi data yang digunakan oleh komunitas internet dalam proses tukar-menukar data dari satu komputer ke komputer lain di dalam jaringan Internet.</a:t>
            </a:r>
          </a:p>
        </p:txBody>
      </p:sp>
    </p:spTree>
    <p:extLst>
      <p:ext uri="{BB962C8B-B14F-4D97-AF65-F5344CB8AC3E}">
        <p14:creationId xmlns:p14="http://schemas.microsoft.com/office/powerpoint/2010/main" val="50926278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DC571BE-91C8-BB21-32C9-C9FB364934F1}"/>
              </a:ext>
            </a:extLst>
          </p:cNvPr>
          <p:cNvSpPr>
            <a:spLocks noGrp="1"/>
          </p:cNvSpPr>
          <p:nvPr>
            <p:ph type="ctrTitle"/>
          </p:nvPr>
        </p:nvSpPr>
        <p:spPr/>
        <p:txBody>
          <a:bodyPr/>
          <a:lstStyle/>
          <a:p>
            <a:r>
              <a:rPr lang="id-ID" dirty="0"/>
              <a:t>IP </a:t>
            </a:r>
            <a:r>
              <a:rPr lang="id-ID" dirty="0" err="1"/>
              <a:t>Address</a:t>
            </a:r>
            <a:r>
              <a:rPr lang="id-ID" dirty="0"/>
              <a:t> (Alamat IP)</a:t>
            </a:r>
          </a:p>
        </p:txBody>
      </p:sp>
      <p:sp>
        <p:nvSpPr>
          <p:cNvPr id="3" name="Subjudul 2">
            <a:extLst>
              <a:ext uri="{FF2B5EF4-FFF2-40B4-BE49-F238E27FC236}">
                <a16:creationId xmlns:a16="http://schemas.microsoft.com/office/drawing/2014/main" id="{EE31F08C-A446-C208-80E7-D40388071944}"/>
              </a:ext>
            </a:extLst>
          </p:cNvPr>
          <p:cNvSpPr>
            <a:spLocks noGrp="1"/>
          </p:cNvSpPr>
          <p:nvPr>
            <p:ph type="subTitle" idx="1"/>
          </p:nvPr>
        </p:nvSpPr>
        <p:spPr/>
        <p:txBody>
          <a:bodyPr/>
          <a:lstStyle/>
          <a:p>
            <a:r>
              <a:rPr lang="id-ID" dirty="0"/>
              <a:t>Tugas 5, </a:t>
            </a:r>
            <a:r>
              <a:rPr lang="id-ID" dirty="0" err="1"/>
              <a:t>Pandjie</a:t>
            </a:r>
            <a:r>
              <a:rPr lang="id-ID" dirty="0"/>
              <a:t> Aldino</a:t>
            </a:r>
          </a:p>
        </p:txBody>
      </p:sp>
    </p:spTree>
    <p:extLst>
      <p:ext uri="{BB962C8B-B14F-4D97-AF65-F5344CB8AC3E}">
        <p14:creationId xmlns:p14="http://schemas.microsoft.com/office/powerpoint/2010/main" val="8124549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4" y="624110"/>
            <a:ext cx="8220850" cy="1280890"/>
          </a:xfrm>
        </p:spPr>
        <p:txBody>
          <a:bodyPr>
            <a:noAutofit/>
          </a:bodyPr>
          <a:lstStyle/>
          <a:p>
            <a:r>
              <a:rPr lang="id-ID" sz="2800" dirty="0"/>
              <a:t>1. Pada penyusunan jaringan terdapat aturan Network ID dan </a:t>
            </a:r>
            <a:r>
              <a:rPr lang="id-ID" sz="2800" dirty="0" err="1"/>
              <a:t>Host</a:t>
            </a:r>
            <a:r>
              <a:rPr lang="id-ID" sz="2800" dirty="0"/>
              <a:t> ID. Jelaskan aturan tersebut</a:t>
            </a:r>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2435087"/>
            <a:ext cx="9029233" cy="4247317"/>
          </a:xfrm>
          <a:prstGeom prst="rect">
            <a:avLst/>
          </a:prstGeom>
          <a:noFill/>
        </p:spPr>
        <p:txBody>
          <a:bodyPr wrap="square">
            <a:spAutoFit/>
          </a:bodyPr>
          <a:lstStyle/>
          <a:p>
            <a:r>
              <a:rPr lang="id-ID" sz="1800" b="0" i="0" dirty="0">
                <a:solidFill>
                  <a:srgbClr val="202124"/>
                </a:solidFill>
                <a:effectLst/>
                <a:latin typeface="arial" panose="020B0604020202020204" pitchFamily="34" charset="0"/>
              </a:rPr>
              <a:t>1. Network </a:t>
            </a:r>
            <a:r>
              <a:rPr lang="id-ID" sz="1800" b="0" i="0" dirty="0" err="1">
                <a:solidFill>
                  <a:srgbClr val="202124"/>
                </a:solidFill>
                <a:effectLst/>
                <a:latin typeface="arial" panose="020B0604020202020204" pitchFamily="34" charset="0"/>
              </a:rPr>
              <a:t>id</a:t>
            </a:r>
            <a:r>
              <a:rPr lang="id-ID" sz="1800" b="0" i="0" dirty="0">
                <a:solidFill>
                  <a:srgbClr val="202124"/>
                </a:solidFill>
                <a:effectLst/>
                <a:latin typeface="arial" panose="020B0604020202020204" pitchFamily="34" charset="0"/>
              </a:rPr>
              <a:t> dan </a:t>
            </a:r>
            <a:r>
              <a:rPr lang="id-ID" sz="1800" b="0" i="0" dirty="0" err="1">
                <a:solidFill>
                  <a:srgbClr val="202124"/>
                </a:solidFill>
                <a:effectLst/>
                <a:latin typeface="arial" panose="020B0604020202020204" pitchFamily="34" charset="0"/>
              </a:rPr>
              <a:t>host</a:t>
            </a:r>
            <a:r>
              <a:rPr lang="id-ID" sz="1800" b="0" i="0" dirty="0">
                <a:solidFill>
                  <a:srgbClr val="202124"/>
                </a:solidFill>
                <a:effectLst/>
                <a:latin typeface="arial" panose="020B0604020202020204" pitchFamily="34" charset="0"/>
              </a:rPr>
              <a:t> </a:t>
            </a:r>
            <a:r>
              <a:rPr lang="id-ID" sz="1800" b="0" i="0" dirty="0" err="1">
                <a:solidFill>
                  <a:srgbClr val="202124"/>
                </a:solidFill>
                <a:effectLst/>
                <a:latin typeface="arial" panose="020B0604020202020204" pitchFamily="34" charset="0"/>
              </a:rPr>
              <a:t>id</a:t>
            </a:r>
            <a:r>
              <a:rPr lang="id-ID" sz="1800" b="0" i="0" dirty="0">
                <a:solidFill>
                  <a:srgbClr val="202124"/>
                </a:solidFill>
                <a:effectLst/>
                <a:latin typeface="arial" panose="020B0604020202020204" pitchFamily="34" charset="0"/>
              </a:rPr>
              <a:t> tidak boleh di bawah nol. Hal tersebut disebabkan oleh karena keduanya diartikan sebagai sebuah alamat jaringan. Alamat jaringan digunakan untuk memperlihatkan sebuah jaringan dan tidak menunjukkan sebuah </a:t>
            </a:r>
            <a:r>
              <a:rPr lang="id-ID" sz="1800" b="0" i="0" dirty="0" err="1">
                <a:solidFill>
                  <a:srgbClr val="202124"/>
                </a:solidFill>
                <a:effectLst/>
                <a:latin typeface="arial" panose="020B0604020202020204" pitchFamily="34" charset="0"/>
              </a:rPr>
              <a:t>host</a:t>
            </a:r>
            <a:r>
              <a:rPr lang="id-ID" sz="1800" b="0" i="0" dirty="0">
                <a:solidFill>
                  <a:srgbClr val="202124"/>
                </a:solidFill>
                <a:effectLst/>
                <a:latin typeface="arial" panose="020B0604020202020204" pitchFamily="34" charset="0"/>
              </a:rPr>
              <a:t>.</a:t>
            </a:r>
            <a:br>
              <a:rPr lang="id-ID" sz="1800" b="0" i="0" dirty="0">
                <a:solidFill>
                  <a:srgbClr val="202124"/>
                </a:solidFill>
                <a:effectLst/>
                <a:latin typeface="arial" panose="020B0604020202020204" pitchFamily="34" charset="0"/>
              </a:rPr>
            </a:br>
            <a:br>
              <a:rPr lang="id-ID" sz="1800" b="0" i="0" dirty="0">
                <a:solidFill>
                  <a:srgbClr val="202124"/>
                </a:solidFill>
                <a:effectLst/>
                <a:latin typeface="arial" panose="020B0604020202020204" pitchFamily="34" charset="0"/>
              </a:rPr>
            </a:br>
            <a:r>
              <a:rPr lang="id-ID" sz="1800" b="0" i="0" dirty="0">
                <a:solidFill>
                  <a:srgbClr val="202124"/>
                </a:solidFill>
                <a:effectLst/>
                <a:latin typeface="arial" panose="020B0604020202020204" pitchFamily="34" charset="0"/>
              </a:rPr>
              <a:t>2. Network </a:t>
            </a:r>
            <a:r>
              <a:rPr lang="id-ID" sz="1800" b="0" i="0" dirty="0" err="1">
                <a:solidFill>
                  <a:srgbClr val="202124"/>
                </a:solidFill>
                <a:effectLst/>
                <a:latin typeface="arial" panose="020B0604020202020204" pitchFamily="34" charset="0"/>
              </a:rPr>
              <a:t>id</a:t>
            </a:r>
            <a:r>
              <a:rPr lang="id-ID" sz="1800" b="0" i="0" dirty="0">
                <a:solidFill>
                  <a:srgbClr val="202124"/>
                </a:solidFill>
                <a:effectLst/>
                <a:latin typeface="arial" panose="020B0604020202020204" pitchFamily="34" charset="0"/>
              </a:rPr>
              <a:t> dan </a:t>
            </a:r>
            <a:r>
              <a:rPr lang="id-ID" sz="1800" b="0" i="0" dirty="0" err="1">
                <a:solidFill>
                  <a:srgbClr val="202124"/>
                </a:solidFill>
                <a:effectLst/>
                <a:latin typeface="arial" panose="020B0604020202020204" pitchFamily="34" charset="0"/>
              </a:rPr>
              <a:t>host</a:t>
            </a:r>
            <a:r>
              <a:rPr lang="id-ID" sz="1800" b="0" i="0" dirty="0">
                <a:solidFill>
                  <a:srgbClr val="202124"/>
                </a:solidFill>
                <a:effectLst/>
                <a:latin typeface="arial" panose="020B0604020202020204" pitchFamily="34" charset="0"/>
              </a:rPr>
              <a:t> </a:t>
            </a:r>
            <a:r>
              <a:rPr lang="id-ID" sz="1800" b="0" i="0" dirty="0" err="1">
                <a:solidFill>
                  <a:srgbClr val="202124"/>
                </a:solidFill>
                <a:effectLst/>
                <a:latin typeface="arial" panose="020B0604020202020204" pitchFamily="34" charset="0"/>
              </a:rPr>
              <a:t>id</a:t>
            </a:r>
            <a:r>
              <a:rPr lang="id-ID" sz="1800" b="0" i="0" dirty="0">
                <a:solidFill>
                  <a:srgbClr val="202124"/>
                </a:solidFill>
                <a:effectLst/>
                <a:latin typeface="arial" panose="020B0604020202020204" pitchFamily="34" charset="0"/>
              </a:rPr>
              <a:t> tidak boleh bernilai 255 di dalam sebuah bit di set pertama. Semua bit </a:t>
            </a:r>
            <a:r>
              <a:rPr lang="id-ID" sz="1800" b="0" i="0" dirty="0" err="1">
                <a:solidFill>
                  <a:srgbClr val="202124"/>
                </a:solidFill>
                <a:effectLst/>
                <a:latin typeface="arial" panose="020B0604020202020204" pitchFamily="34" charset="0"/>
              </a:rPr>
              <a:t>network</a:t>
            </a:r>
            <a:r>
              <a:rPr lang="id-ID" sz="1800" b="0" i="0" dirty="0">
                <a:solidFill>
                  <a:srgbClr val="202124"/>
                </a:solidFill>
                <a:effectLst/>
                <a:latin typeface="arial" panose="020B0604020202020204" pitchFamily="34" charset="0"/>
              </a:rPr>
              <a:t> </a:t>
            </a:r>
            <a:r>
              <a:rPr lang="id-ID" sz="1800" b="0" i="0" dirty="0" err="1">
                <a:solidFill>
                  <a:srgbClr val="202124"/>
                </a:solidFill>
                <a:effectLst/>
                <a:latin typeface="arial" panose="020B0604020202020204" pitchFamily="34" charset="0"/>
              </a:rPr>
              <a:t>id</a:t>
            </a:r>
            <a:r>
              <a:rPr lang="id-ID" sz="1800" b="0" i="0" dirty="0">
                <a:solidFill>
                  <a:srgbClr val="202124"/>
                </a:solidFill>
                <a:effectLst/>
                <a:latin typeface="arial" panose="020B0604020202020204" pitchFamily="34" charset="0"/>
              </a:rPr>
              <a:t> dan </a:t>
            </a:r>
            <a:r>
              <a:rPr lang="id-ID" sz="1800" b="0" i="0" dirty="0" err="1">
                <a:solidFill>
                  <a:srgbClr val="202124"/>
                </a:solidFill>
                <a:effectLst/>
                <a:latin typeface="arial" panose="020B0604020202020204" pitchFamily="34" charset="0"/>
              </a:rPr>
              <a:t>host</a:t>
            </a:r>
            <a:r>
              <a:rPr lang="id-ID" sz="1800" b="0" i="0" dirty="0">
                <a:solidFill>
                  <a:srgbClr val="202124"/>
                </a:solidFill>
                <a:effectLst/>
                <a:latin typeface="arial" panose="020B0604020202020204" pitchFamily="34" charset="0"/>
              </a:rPr>
              <a:t> </a:t>
            </a:r>
            <a:r>
              <a:rPr lang="id-ID" sz="1800" b="0" i="0" dirty="0" err="1">
                <a:solidFill>
                  <a:srgbClr val="202124"/>
                </a:solidFill>
                <a:effectLst/>
                <a:latin typeface="arial" panose="020B0604020202020204" pitchFamily="34" charset="0"/>
              </a:rPr>
              <a:t>id</a:t>
            </a:r>
            <a:r>
              <a:rPr lang="id-ID" sz="1800" b="0" i="0" dirty="0">
                <a:solidFill>
                  <a:srgbClr val="202124"/>
                </a:solidFill>
                <a:effectLst/>
                <a:latin typeface="arial" panose="020B0604020202020204" pitchFamily="34" charset="0"/>
              </a:rPr>
              <a:t> memiliki arti sebagai sebuah alamat </a:t>
            </a:r>
            <a:r>
              <a:rPr lang="id-ID" sz="1800" b="0" i="0" dirty="0" err="1">
                <a:solidFill>
                  <a:srgbClr val="202124"/>
                </a:solidFill>
                <a:effectLst/>
                <a:latin typeface="arial" panose="020B0604020202020204" pitchFamily="34" charset="0"/>
              </a:rPr>
              <a:t>broadcast</a:t>
            </a:r>
            <a:r>
              <a:rPr lang="id-ID" sz="1800" b="0" i="0" dirty="0">
                <a:solidFill>
                  <a:srgbClr val="202124"/>
                </a:solidFill>
                <a:effectLst/>
                <a:latin typeface="arial" panose="020B0604020202020204" pitchFamily="34" charset="0"/>
              </a:rPr>
              <a:t>. </a:t>
            </a:r>
            <a:r>
              <a:rPr lang="id-ID" sz="1800" b="0" i="0" dirty="0" err="1">
                <a:solidFill>
                  <a:srgbClr val="202124"/>
                </a:solidFill>
                <a:effectLst/>
                <a:latin typeface="arial" panose="020B0604020202020204" pitchFamily="34" charset="0"/>
              </a:rPr>
              <a:t>Broadcast</a:t>
            </a:r>
            <a:r>
              <a:rPr lang="id-ID" sz="1800" b="0" i="0" dirty="0">
                <a:solidFill>
                  <a:srgbClr val="202124"/>
                </a:solidFill>
                <a:effectLst/>
                <a:latin typeface="arial" panose="020B0604020202020204" pitchFamily="34" charset="0"/>
              </a:rPr>
              <a:t> </a:t>
            </a:r>
            <a:r>
              <a:rPr lang="id-ID" sz="1800" b="0" i="0" dirty="0" err="1">
                <a:solidFill>
                  <a:srgbClr val="202124"/>
                </a:solidFill>
                <a:effectLst/>
                <a:latin typeface="arial" panose="020B0604020202020204" pitchFamily="34" charset="0"/>
              </a:rPr>
              <a:t>id</a:t>
            </a:r>
            <a:r>
              <a:rPr lang="id-ID" sz="1800" b="0" i="0" dirty="0">
                <a:solidFill>
                  <a:srgbClr val="202124"/>
                </a:solidFill>
                <a:effectLst/>
                <a:latin typeface="arial" panose="020B0604020202020204" pitchFamily="34" charset="0"/>
              </a:rPr>
              <a:t> adalah sebuah alamat yang mewakili semua jaringan.</a:t>
            </a:r>
            <a:br>
              <a:rPr lang="id-ID" sz="1800" b="0" i="0" dirty="0">
                <a:solidFill>
                  <a:srgbClr val="202124"/>
                </a:solidFill>
                <a:effectLst/>
                <a:latin typeface="arial" panose="020B0604020202020204" pitchFamily="34" charset="0"/>
              </a:rPr>
            </a:br>
            <a:br>
              <a:rPr lang="id-ID" sz="1800" b="0" i="0" dirty="0">
                <a:solidFill>
                  <a:srgbClr val="202124"/>
                </a:solidFill>
                <a:effectLst/>
                <a:latin typeface="arial" panose="020B0604020202020204" pitchFamily="34" charset="0"/>
              </a:rPr>
            </a:br>
            <a:r>
              <a:rPr lang="id-ID" sz="1800" b="0" i="0" dirty="0">
                <a:solidFill>
                  <a:srgbClr val="202124"/>
                </a:solidFill>
                <a:effectLst/>
                <a:latin typeface="arial" panose="020B0604020202020204" pitchFamily="34" charset="0"/>
              </a:rPr>
              <a:t>3. Network </a:t>
            </a:r>
            <a:r>
              <a:rPr lang="id-ID" sz="1800" b="0" i="0" dirty="0" err="1">
                <a:solidFill>
                  <a:srgbClr val="202124"/>
                </a:solidFill>
                <a:effectLst/>
                <a:latin typeface="arial" panose="020B0604020202020204" pitchFamily="34" charset="0"/>
              </a:rPr>
              <a:t>id</a:t>
            </a:r>
            <a:r>
              <a:rPr lang="id-ID" sz="1800" b="0" i="0" dirty="0">
                <a:solidFill>
                  <a:srgbClr val="202124"/>
                </a:solidFill>
                <a:effectLst/>
                <a:latin typeface="arial" panose="020B0604020202020204" pitchFamily="34" charset="0"/>
              </a:rPr>
              <a:t> tidak boleh bernilai 127 karena nilai tersebut digunakan untuk </a:t>
            </a:r>
            <a:r>
              <a:rPr lang="id-ID" sz="1800" b="0" i="0" dirty="0" err="1">
                <a:solidFill>
                  <a:srgbClr val="202124"/>
                </a:solidFill>
                <a:effectLst/>
                <a:latin typeface="arial" panose="020B0604020202020204" pitchFamily="34" charset="0"/>
              </a:rPr>
              <a:t>loopback</a:t>
            </a:r>
            <a:r>
              <a:rPr lang="id-ID" sz="1800" b="0" i="0" dirty="0">
                <a:solidFill>
                  <a:srgbClr val="202124"/>
                </a:solidFill>
                <a:effectLst/>
                <a:latin typeface="arial" panose="020B0604020202020204" pitchFamily="34" charset="0"/>
              </a:rPr>
              <a:t>. </a:t>
            </a:r>
            <a:r>
              <a:rPr lang="id-ID" sz="1800" b="0" i="0" dirty="0" err="1">
                <a:solidFill>
                  <a:srgbClr val="202124"/>
                </a:solidFill>
                <a:effectLst/>
                <a:latin typeface="arial" panose="020B0604020202020204" pitchFamily="34" charset="0"/>
              </a:rPr>
              <a:t>Loopback</a:t>
            </a:r>
            <a:r>
              <a:rPr lang="id-ID" sz="1800" b="0" i="0" dirty="0">
                <a:solidFill>
                  <a:srgbClr val="202124"/>
                </a:solidFill>
                <a:effectLst/>
                <a:latin typeface="arial" panose="020B0604020202020204" pitchFamily="34" charset="0"/>
              </a:rPr>
              <a:t> adalah alamat IP yang digunakan oleh komputer untuk menunjukkan dirinya sendiri.</a:t>
            </a:r>
            <a:br>
              <a:rPr lang="id-ID" sz="1800" b="0" i="0" dirty="0">
                <a:solidFill>
                  <a:srgbClr val="202124"/>
                </a:solidFill>
                <a:effectLst/>
                <a:latin typeface="arial" panose="020B0604020202020204" pitchFamily="34" charset="0"/>
              </a:rPr>
            </a:br>
            <a:br>
              <a:rPr lang="id-ID" sz="1800" b="0" i="0" dirty="0">
                <a:solidFill>
                  <a:srgbClr val="202124"/>
                </a:solidFill>
                <a:effectLst/>
                <a:latin typeface="arial" panose="020B0604020202020204" pitchFamily="34" charset="0"/>
              </a:rPr>
            </a:br>
            <a:r>
              <a:rPr lang="id-ID" sz="1800" b="0" i="0" dirty="0">
                <a:solidFill>
                  <a:srgbClr val="202124"/>
                </a:solidFill>
                <a:effectLst/>
                <a:latin typeface="arial" panose="020B0604020202020204" pitchFamily="34" charset="0"/>
              </a:rPr>
              <a:t>4. </a:t>
            </a:r>
            <a:r>
              <a:rPr lang="id-ID" sz="1800" b="0" i="0" dirty="0" err="1">
                <a:solidFill>
                  <a:srgbClr val="202124"/>
                </a:solidFill>
                <a:effectLst/>
                <a:latin typeface="arial" panose="020B0604020202020204" pitchFamily="34" charset="0"/>
              </a:rPr>
              <a:t>Host</a:t>
            </a:r>
            <a:r>
              <a:rPr lang="id-ID" sz="1800" b="0" i="0" dirty="0">
                <a:solidFill>
                  <a:srgbClr val="202124"/>
                </a:solidFill>
                <a:effectLst/>
                <a:latin typeface="arial" panose="020B0604020202020204" pitchFamily="34" charset="0"/>
              </a:rPr>
              <a:t> </a:t>
            </a:r>
            <a:r>
              <a:rPr lang="id-ID" sz="1800" b="0" i="0" dirty="0" err="1">
                <a:solidFill>
                  <a:srgbClr val="202124"/>
                </a:solidFill>
                <a:effectLst/>
                <a:latin typeface="arial" panose="020B0604020202020204" pitchFamily="34" charset="0"/>
              </a:rPr>
              <a:t>id</a:t>
            </a:r>
            <a:r>
              <a:rPr lang="id-ID" sz="1800" b="0" i="0" dirty="0">
                <a:solidFill>
                  <a:srgbClr val="202124"/>
                </a:solidFill>
                <a:effectLst/>
                <a:latin typeface="arial" panose="020B0604020202020204" pitchFamily="34" charset="0"/>
              </a:rPr>
              <a:t> harus dibuat unik dalam satu jaringan. Hal tersebut berarti dalam suatu jaringan tidak boleh terdapat dua </a:t>
            </a:r>
            <a:r>
              <a:rPr lang="id-ID" sz="1800" b="0" i="0" dirty="0" err="1">
                <a:solidFill>
                  <a:srgbClr val="202124"/>
                </a:solidFill>
                <a:effectLst/>
                <a:latin typeface="arial" panose="020B0604020202020204" pitchFamily="34" charset="0"/>
              </a:rPr>
              <a:t>host</a:t>
            </a:r>
            <a:r>
              <a:rPr lang="id-ID" sz="1800" b="0" i="0" dirty="0">
                <a:solidFill>
                  <a:srgbClr val="202124"/>
                </a:solidFill>
                <a:effectLst/>
                <a:latin typeface="arial" panose="020B0604020202020204" pitchFamily="34" charset="0"/>
              </a:rPr>
              <a:t> yang memiliki </a:t>
            </a:r>
            <a:r>
              <a:rPr lang="id-ID" sz="1800" b="0" i="0" dirty="0" err="1">
                <a:solidFill>
                  <a:srgbClr val="202124"/>
                </a:solidFill>
                <a:effectLst/>
                <a:latin typeface="arial" panose="020B0604020202020204" pitchFamily="34" charset="0"/>
              </a:rPr>
              <a:t>host</a:t>
            </a:r>
            <a:r>
              <a:rPr lang="id-ID" sz="1800" b="0" i="0" dirty="0">
                <a:solidFill>
                  <a:srgbClr val="202124"/>
                </a:solidFill>
                <a:effectLst/>
                <a:latin typeface="arial" panose="020B0604020202020204" pitchFamily="34" charset="0"/>
              </a:rPr>
              <a:t> </a:t>
            </a:r>
            <a:r>
              <a:rPr lang="id-ID" sz="1800" b="0" i="0" dirty="0" err="1">
                <a:solidFill>
                  <a:srgbClr val="202124"/>
                </a:solidFill>
                <a:effectLst/>
                <a:latin typeface="arial" panose="020B0604020202020204" pitchFamily="34" charset="0"/>
              </a:rPr>
              <a:t>id</a:t>
            </a:r>
            <a:r>
              <a:rPr lang="id-ID" sz="1800" b="0" i="0" dirty="0">
                <a:solidFill>
                  <a:srgbClr val="202124"/>
                </a:solidFill>
                <a:effectLst/>
                <a:latin typeface="arial" panose="020B0604020202020204" pitchFamily="34" charset="0"/>
              </a:rPr>
              <a:t> yang sama.</a:t>
            </a:r>
          </a:p>
          <a:p>
            <a:endParaRPr lang="id-ID" sz="1800"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279281721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4" y="624110"/>
            <a:ext cx="8220850" cy="1280890"/>
          </a:xfrm>
        </p:spPr>
        <p:txBody>
          <a:bodyPr>
            <a:noAutofit/>
          </a:bodyPr>
          <a:lstStyle/>
          <a:p>
            <a:r>
              <a:rPr lang="id-ID" sz="2800" dirty="0"/>
              <a:t>2. Penulisan  IP </a:t>
            </a:r>
            <a:r>
              <a:rPr lang="id-ID" sz="2800" dirty="0" err="1"/>
              <a:t>Address</a:t>
            </a:r>
            <a:r>
              <a:rPr lang="id-ID" sz="2800" dirty="0"/>
              <a:t> dibagi dalam tiga kelas. Tuliskan kelas-kelas tersebut dan </a:t>
            </a:r>
            <a:r>
              <a:rPr lang="id-ID" sz="2800" dirty="0" err="1"/>
              <a:t>tentukn</a:t>
            </a:r>
            <a:r>
              <a:rPr lang="id-ID" sz="2800" dirty="0"/>
              <a:t> Network ID dan </a:t>
            </a:r>
            <a:r>
              <a:rPr lang="id-ID" sz="2800" dirty="0" err="1"/>
              <a:t>Host</a:t>
            </a:r>
            <a:r>
              <a:rPr lang="id-ID" sz="2800" dirty="0"/>
              <a:t> ID masing-masing</a:t>
            </a:r>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3" y="2435087"/>
            <a:ext cx="8737685" cy="3785652"/>
          </a:xfrm>
          <a:prstGeom prst="rect">
            <a:avLst/>
          </a:prstGeom>
          <a:noFill/>
        </p:spPr>
        <p:txBody>
          <a:bodyPr wrap="square">
            <a:spAutoFit/>
          </a:bodyPr>
          <a:lstStyle/>
          <a:p>
            <a:r>
              <a:rPr lang="id-ID" sz="1600" b="0" i="0" dirty="0">
                <a:solidFill>
                  <a:srgbClr val="202124"/>
                </a:solidFill>
                <a:effectLst/>
                <a:latin typeface="arial" panose="020B0604020202020204" pitchFamily="34" charset="0"/>
              </a:rPr>
              <a:t>- Kelas A, Pada kelas A 8 bit pertama adalah </a:t>
            </a:r>
            <a:r>
              <a:rPr lang="id-ID" sz="1600" b="0" i="0" dirty="0" err="1">
                <a:solidFill>
                  <a:srgbClr val="202124"/>
                </a:solidFill>
                <a:effectLst/>
                <a:latin typeface="arial" panose="020B0604020202020204" pitchFamily="34" charset="0"/>
              </a:rPr>
              <a:t>network</a:t>
            </a:r>
            <a:r>
              <a:rPr lang="id-ID" sz="1600" b="0" i="0" dirty="0">
                <a:solidFill>
                  <a:srgbClr val="202124"/>
                </a:solidFill>
                <a:effectLst/>
                <a:latin typeface="arial" panose="020B0604020202020204" pitchFamily="34" charset="0"/>
              </a:rPr>
              <a:t> </a:t>
            </a:r>
            <a:r>
              <a:rPr lang="id-ID" sz="1600" b="0" i="0" dirty="0" err="1">
                <a:solidFill>
                  <a:srgbClr val="202124"/>
                </a:solidFill>
                <a:effectLst/>
                <a:latin typeface="arial" panose="020B0604020202020204" pitchFamily="34" charset="0"/>
              </a:rPr>
              <a:t>Id</a:t>
            </a:r>
            <a:r>
              <a:rPr lang="id-ID" sz="1600" b="0" i="0" dirty="0">
                <a:solidFill>
                  <a:srgbClr val="202124"/>
                </a:solidFill>
                <a:effectLst/>
                <a:latin typeface="arial" panose="020B0604020202020204" pitchFamily="34" charset="0"/>
              </a:rPr>
              <a:t>, dan 24 bit selanjutnya adalah </a:t>
            </a:r>
            <a:r>
              <a:rPr lang="id-ID" sz="1600" b="0" i="0" dirty="0" err="1">
                <a:solidFill>
                  <a:srgbClr val="202124"/>
                </a:solidFill>
                <a:effectLst/>
                <a:latin typeface="arial" panose="020B0604020202020204" pitchFamily="34" charset="0"/>
              </a:rPr>
              <a:t>host</a:t>
            </a:r>
            <a:r>
              <a:rPr lang="id-ID" sz="1600" b="0" i="0" dirty="0">
                <a:solidFill>
                  <a:srgbClr val="202124"/>
                </a:solidFill>
                <a:effectLst/>
                <a:latin typeface="arial" panose="020B0604020202020204" pitchFamily="34" charset="0"/>
              </a:rPr>
              <a:t> </a:t>
            </a:r>
            <a:r>
              <a:rPr lang="id-ID" sz="1600" b="0" i="0" dirty="0" err="1">
                <a:solidFill>
                  <a:srgbClr val="202124"/>
                </a:solidFill>
                <a:effectLst/>
                <a:latin typeface="arial" panose="020B0604020202020204" pitchFamily="34" charset="0"/>
              </a:rPr>
              <a:t>Id</a:t>
            </a:r>
            <a:r>
              <a:rPr lang="id-ID" sz="1600" b="0" i="0" dirty="0">
                <a:solidFill>
                  <a:srgbClr val="202124"/>
                </a:solidFill>
                <a:effectLst/>
                <a:latin typeface="arial" panose="020B0604020202020204" pitchFamily="34" charset="0"/>
              </a:rPr>
              <a:t>, kelas A </a:t>
            </a:r>
            <a:r>
              <a:rPr lang="id-ID" sz="1600" b="0" i="0" dirty="0" err="1">
                <a:solidFill>
                  <a:srgbClr val="202124"/>
                </a:solidFill>
                <a:effectLst/>
                <a:latin typeface="arial" panose="020B0604020202020204" pitchFamily="34" charset="0"/>
              </a:rPr>
              <a:t>meiliki</a:t>
            </a:r>
            <a:r>
              <a:rPr lang="id-ID" sz="1600" b="0" i="0" dirty="0">
                <a:solidFill>
                  <a:srgbClr val="202124"/>
                </a:solidFill>
                <a:effectLst/>
                <a:latin typeface="arial" panose="020B0604020202020204" pitchFamily="34" charset="0"/>
              </a:rPr>
              <a:t> </a:t>
            </a:r>
            <a:r>
              <a:rPr lang="id-ID" sz="1600" b="0" i="0" dirty="0" err="1">
                <a:solidFill>
                  <a:srgbClr val="202124"/>
                </a:solidFill>
                <a:effectLst/>
                <a:latin typeface="arial" panose="020B0604020202020204" pitchFamily="34" charset="0"/>
              </a:rPr>
              <a:t>network</a:t>
            </a:r>
            <a:r>
              <a:rPr lang="id-ID" sz="1600" b="0" i="0" dirty="0">
                <a:solidFill>
                  <a:srgbClr val="202124"/>
                </a:solidFill>
                <a:effectLst/>
                <a:latin typeface="arial" panose="020B0604020202020204" pitchFamily="34" charset="0"/>
              </a:rPr>
              <a:t> </a:t>
            </a:r>
            <a:r>
              <a:rPr lang="id-ID" sz="1600" b="0" i="0" dirty="0" err="1">
                <a:solidFill>
                  <a:srgbClr val="202124"/>
                </a:solidFill>
                <a:effectLst/>
                <a:latin typeface="arial" panose="020B0604020202020204" pitchFamily="34" charset="0"/>
              </a:rPr>
              <a:t>Id</a:t>
            </a:r>
            <a:r>
              <a:rPr lang="id-ID" sz="1600" b="0" i="0" dirty="0">
                <a:solidFill>
                  <a:srgbClr val="202124"/>
                </a:solidFill>
                <a:effectLst/>
                <a:latin typeface="arial" panose="020B0604020202020204" pitchFamily="34" charset="0"/>
              </a:rPr>
              <a:t> dari 0 sampai 127.</a:t>
            </a:r>
            <a:br>
              <a:rPr lang="id-ID" sz="1600" b="0" i="0" dirty="0">
                <a:solidFill>
                  <a:srgbClr val="202124"/>
                </a:solidFill>
                <a:effectLst/>
                <a:latin typeface="arial" panose="020B0604020202020204" pitchFamily="34" charset="0"/>
              </a:rPr>
            </a:br>
            <a:br>
              <a:rPr lang="id-ID" sz="1600" b="0" i="0" dirty="0">
                <a:solidFill>
                  <a:srgbClr val="202124"/>
                </a:solidFill>
                <a:effectLst/>
                <a:latin typeface="arial" panose="020B0604020202020204" pitchFamily="34" charset="0"/>
              </a:rPr>
            </a:br>
            <a:r>
              <a:rPr lang="id-ID" sz="1600" b="0" i="0" dirty="0">
                <a:solidFill>
                  <a:srgbClr val="202124"/>
                </a:solidFill>
                <a:effectLst/>
                <a:latin typeface="arial" panose="020B0604020202020204" pitchFamily="34" charset="0"/>
              </a:rPr>
              <a:t>- Kelas B, Pada kelas B 16 bit pertama adalah </a:t>
            </a:r>
            <a:r>
              <a:rPr lang="id-ID" sz="1600" b="0" i="0" dirty="0" err="1">
                <a:solidFill>
                  <a:srgbClr val="202124"/>
                </a:solidFill>
                <a:effectLst/>
                <a:latin typeface="arial" panose="020B0604020202020204" pitchFamily="34" charset="0"/>
              </a:rPr>
              <a:t>network</a:t>
            </a:r>
            <a:r>
              <a:rPr lang="id-ID" sz="1600" b="0" i="0" dirty="0">
                <a:solidFill>
                  <a:srgbClr val="202124"/>
                </a:solidFill>
                <a:effectLst/>
                <a:latin typeface="arial" panose="020B0604020202020204" pitchFamily="34" charset="0"/>
              </a:rPr>
              <a:t> </a:t>
            </a:r>
            <a:r>
              <a:rPr lang="id-ID" sz="1600" b="0" i="0" dirty="0" err="1">
                <a:solidFill>
                  <a:srgbClr val="202124"/>
                </a:solidFill>
                <a:effectLst/>
                <a:latin typeface="arial" panose="020B0604020202020204" pitchFamily="34" charset="0"/>
              </a:rPr>
              <a:t>Id</a:t>
            </a:r>
            <a:r>
              <a:rPr lang="id-ID" sz="1600" b="0" i="0" dirty="0">
                <a:solidFill>
                  <a:srgbClr val="202124"/>
                </a:solidFill>
                <a:effectLst/>
                <a:latin typeface="arial" panose="020B0604020202020204" pitchFamily="34" charset="0"/>
              </a:rPr>
              <a:t>, dan 16 bit selanjutnya adalah </a:t>
            </a:r>
            <a:r>
              <a:rPr lang="id-ID" sz="1600" b="0" i="0" dirty="0" err="1">
                <a:solidFill>
                  <a:srgbClr val="202124"/>
                </a:solidFill>
                <a:effectLst/>
                <a:latin typeface="arial" panose="020B0604020202020204" pitchFamily="34" charset="0"/>
              </a:rPr>
              <a:t>host</a:t>
            </a:r>
            <a:r>
              <a:rPr lang="id-ID" sz="1600" b="0" i="0" dirty="0">
                <a:solidFill>
                  <a:srgbClr val="202124"/>
                </a:solidFill>
                <a:effectLst/>
                <a:latin typeface="arial" panose="020B0604020202020204" pitchFamily="34" charset="0"/>
              </a:rPr>
              <a:t> </a:t>
            </a:r>
            <a:r>
              <a:rPr lang="id-ID" sz="1600" b="0" i="0" dirty="0" err="1">
                <a:solidFill>
                  <a:srgbClr val="202124"/>
                </a:solidFill>
                <a:effectLst/>
                <a:latin typeface="arial" panose="020B0604020202020204" pitchFamily="34" charset="0"/>
              </a:rPr>
              <a:t>Id</a:t>
            </a:r>
            <a:r>
              <a:rPr lang="id-ID" sz="1600" b="0" i="0" dirty="0">
                <a:solidFill>
                  <a:srgbClr val="202124"/>
                </a:solidFill>
                <a:effectLst/>
                <a:latin typeface="arial" panose="020B0604020202020204" pitchFamily="34" charset="0"/>
              </a:rPr>
              <a:t>, kelas B memiliki </a:t>
            </a:r>
            <a:r>
              <a:rPr lang="id-ID" sz="1600" b="0" i="0" dirty="0" err="1">
                <a:solidFill>
                  <a:srgbClr val="202124"/>
                </a:solidFill>
                <a:effectLst/>
                <a:latin typeface="arial" panose="020B0604020202020204" pitchFamily="34" charset="0"/>
              </a:rPr>
              <a:t>network</a:t>
            </a:r>
            <a:r>
              <a:rPr lang="id-ID" sz="1600" b="0" i="0" dirty="0">
                <a:solidFill>
                  <a:srgbClr val="202124"/>
                </a:solidFill>
                <a:effectLst/>
                <a:latin typeface="arial" panose="020B0604020202020204" pitchFamily="34" charset="0"/>
              </a:rPr>
              <a:t> </a:t>
            </a:r>
            <a:r>
              <a:rPr lang="id-ID" sz="1600" b="0" i="0" dirty="0" err="1">
                <a:solidFill>
                  <a:srgbClr val="202124"/>
                </a:solidFill>
                <a:effectLst/>
                <a:latin typeface="arial" panose="020B0604020202020204" pitchFamily="34" charset="0"/>
              </a:rPr>
              <a:t>id</a:t>
            </a:r>
            <a:r>
              <a:rPr lang="id-ID" sz="1600" b="0" i="0" dirty="0">
                <a:solidFill>
                  <a:srgbClr val="202124"/>
                </a:solidFill>
                <a:effectLst/>
                <a:latin typeface="arial" panose="020B0604020202020204" pitchFamily="34" charset="0"/>
              </a:rPr>
              <a:t> dari 128 sampai 191</a:t>
            </a:r>
            <a:br>
              <a:rPr lang="id-ID" sz="1600" b="0" i="0" dirty="0">
                <a:solidFill>
                  <a:srgbClr val="202124"/>
                </a:solidFill>
                <a:effectLst/>
                <a:latin typeface="arial" panose="020B0604020202020204" pitchFamily="34" charset="0"/>
              </a:rPr>
            </a:br>
            <a:br>
              <a:rPr lang="id-ID" sz="1600" b="0" i="0" dirty="0">
                <a:solidFill>
                  <a:srgbClr val="202124"/>
                </a:solidFill>
                <a:effectLst/>
                <a:latin typeface="arial" panose="020B0604020202020204" pitchFamily="34" charset="0"/>
              </a:rPr>
            </a:br>
            <a:r>
              <a:rPr lang="id-ID" sz="1600" b="0" i="0" dirty="0">
                <a:solidFill>
                  <a:srgbClr val="202124"/>
                </a:solidFill>
                <a:effectLst/>
                <a:latin typeface="arial" panose="020B0604020202020204" pitchFamily="34" charset="0"/>
              </a:rPr>
              <a:t>- Kelas C, Pada kelas C 24 bit pertama adalah </a:t>
            </a:r>
            <a:r>
              <a:rPr lang="id-ID" sz="1600" b="0" i="0" dirty="0" err="1">
                <a:solidFill>
                  <a:srgbClr val="202124"/>
                </a:solidFill>
                <a:effectLst/>
                <a:latin typeface="arial" panose="020B0604020202020204" pitchFamily="34" charset="0"/>
              </a:rPr>
              <a:t>network</a:t>
            </a:r>
            <a:r>
              <a:rPr lang="id-ID" sz="1600" b="0" i="0" dirty="0">
                <a:solidFill>
                  <a:srgbClr val="202124"/>
                </a:solidFill>
                <a:effectLst/>
                <a:latin typeface="arial" panose="020B0604020202020204" pitchFamily="34" charset="0"/>
              </a:rPr>
              <a:t> </a:t>
            </a:r>
            <a:r>
              <a:rPr lang="id-ID" sz="1600" b="0" i="0" dirty="0" err="1">
                <a:solidFill>
                  <a:srgbClr val="202124"/>
                </a:solidFill>
                <a:effectLst/>
                <a:latin typeface="arial" panose="020B0604020202020204" pitchFamily="34" charset="0"/>
              </a:rPr>
              <a:t>Id</a:t>
            </a:r>
            <a:r>
              <a:rPr lang="id-ID" sz="1600" b="0" i="0" dirty="0">
                <a:solidFill>
                  <a:srgbClr val="202124"/>
                </a:solidFill>
                <a:effectLst/>
                <a:latin typeface="arial" panose="020B0604020202020204" pitchFamily="34" charset="0"/>
              </a:rPr>
              <a:t>, dan 8 bit selanjutnya adalah </a:t>
            </a:r>
            <a:r>
              <a:rPr lang="id-ID" sz="1600" b="0" i="0" dirty="0" err="1">
                <a:solidFill>
                  <a:srgbClr val="202124"/>
                </a:solidFill>
                <a:effectLst/>
                <a:latin typeface="arial" panose="020B0604020202020204" pitchFamily="34" charset="0"/>
              </a:rPr>
              <a:t>host</a:t>
            </a:r>
            <a:r>
              <a:rPr lang="id-ID" sz="1600" b="0" i="0" dirty="0">
                <a:solidFill>
                  <a:srgbClr val="202124"/>
                </a:solidFill>
                <a:effectLst/>
                <a:latin typeface="arial" panose="020B0604020202020204" pitchFamily="34" charset="0"/>
              </a:rPr>
              <a:t> </a:t>
            </a:r>
            <a:r>
              <a:rPr lang="id-ID" sz="1600" b="0" i="0" dirty="0" err="1">
                <a:solidFill>
                  <a:srgbClr val="202124"/>
                </a:solidFill>
                <a:effectLst/>
                <a:latin typeface="arial" panose="020B0604020202020204" pitchFamily="34" charset="0"/>
              </a:rPr>
              <a:t>Id</a:t>
            </a:r>
            <a:r>
              <a:rPr lang="id-ID" sz="1600" b="0" i="0" dirty="0">
                <a:solidFill>
                  <a:srgbClr val="202124"/>
                </a:solidFill>
                <a:effectLst/>
                <a:latin typeface="arial" panose="020B0604020202020204" pitchFamily="34" charset="0"/>
              </a:rPr>
              <a:t>, kelas C memiliki </a:t>
            </a:r>
            <a:r>
              <a:rPr lang="id-ID" sz="1600" b="0" i="0" dirty="0" err="1">
                <a:solidFill>
                  <a:srgbClr val="202124"/>
                </a:solidFill>
                <a:effectLst/>
                <a:latin typeface="arial" panose="020B0604020202020204" pitchFamily="34" charset="0"/>
              </a:rPr>
              <a:t>network</a:t>
            </a:r>
            <a:r>
              <a:rPr lang="id-ID" sz="1600" b="0" i="0" dirty="0">
                <a:solidFill>
                  <a:srgbClr val="202124"/>
                </a:solidFill>
                <a:effectLst/>
                <a:latin typeface="arial" panose="020B0604020202020204" pitchFamily="34" charset="0"/>
              </a:rPr>
              <a:t> </a:t>
            </a:r>
            <a:r>
              <a:rPr lang="id-ID" sz="1600" b="0" i="0" dirty="0" err="1">
                <a:solidFill>
                  <a:srgbClr val="202124"/>
                </a:solidFill>
                <a:effectLst/>
                <a:latin typeface="arial" panose="020B0604020202020204" pitchFamily="34" charset="0"/>
              </a:rPr>
              <a:t>id</a:t>
            </a:r>
            <a:r>
              <a:rPr lang="id-ID" sz="1600" b="0" i="0" dirty="0">
                <a:solidFill>
                  <a:srgbClr val="202124"/>
                </a:solidFill>
                <a:effectLst/>
                <a:latin typeface="arial" panose="020B0604020202020204" pitchFamily="34" charset="0"/>
              </a:rPr>
              <a:t> dari 192 sampai 223</a:t>
            </a:r>
            <a:br>
              <a:rPr lang="id-ID" sz="1600" b="0" i="0" dirty="0">
                <a:solidFill>
                  <a:srgbClr val="202124"/>
                </a:solidFill>
                <a:effectLst/>
                <a:latin typeface="arial" panose="020B0604020202020204" pitchFamily="34" charset="0"/>
              </a:rPr>
            </a:br>
            <a:br>
              <a:rPr lang="id-ID" sz="1600" b="0" i="0" dirty="0">
                <a:solidFill>
                  <a:srgbClr val="202124"/>
                </a:solidFill>
                <a:effectLst/>
                <a:latin typeface="arial" panose="020B0604020202020204" pitchFamily="34" charset="0"/>
              </a:rPr>
            </a:br>
            <a:r>
              <a:rPr lang="id-ID" sz="1600" b="0" i="0" dirty="0">
                <a:solidFill>
                  <a:srgbClr val="202124"/>
                </a:solidFill>
                <a:effectLst/>
                <a:latin typeface="arial" panose="020B0604020202020204" pitchFamily="34" charset="0"/>
              </a:rPr>
              <a:t>- Kelas D, IP kelas D digunakan untuk </a:t>
            </a:r>
            <a:r>
              <a:rPr lang="id-ID" sz="1600" b="0" i="0" dirty="0" err="1">
                <a:solidFill>
                  <a:srgbClr val="202124"/>
                </a:solidFill>
                <a:effectLst/>
                <a:latin typeface="arial" panose="020B0604020202020204" pitchFamily="34" charset="0"/>
              </a:rPr>
              <a:t>multicasting</a:t>
            </a:r>
            <a:r>
              <a:rPr lang="id-ID" sz="1600" b="0" i="0" dirty="0">
                <a:solidFill>
                  <a:srgbClr val="202124"/>
                </a:solidFill>
                <a:effectLst/>
                <a:latin typeface="arial" panose="020B0604020202020204" pitchFamily="34" charset="0"/>
              </a:rPr>
              <a:t>, yaitu penggunaan aplikasi secara bersama-sama oleh beberapa komputer, dan IP yang bisa digunakan adalah 224.0.0.0 – 239.255.255.255</a:t>
            </a:r>
            <a:br>
              <a:rPr lang="id-ID" sz="1600" b="0" i="0" dirty="0">
                <a:solidFill>
                  <a:srgbClr val="202124"/>
                </a:solidFill>
                <a:effectLst/>
                <a:latin typeface="arial" panose="020B0604020202020204" pitchFamily="34" charset="0"/>
              </a:rPr>
            </a:br>
            <a:br>
              <a:rPr lang="id-ID" sz="1600" b="0" i="0" dirty="0">
                <a:solidFill>
                  <a:srgbClr val="202124"/>
                </a:solidFill>
                <a:effectLst/>
                <a:latin typeface="arial" panose="020B0604020202020204" pitchFamily="34" charset="0"/>
              </a:rPr>
            </a:br>
            <a:r>
              <a:rPr lang="id-ID" sz="1600" b="0" i="0" dirty="0">
                <a:solidFill>
                  <a:srgbClr val="202124"/>
                </a:solidFill>
                <a:effectLst/>
                <a:latin typeface="arial" panose="020B0604020202020204" pitchFamily="34" charset="0"/>
              </a:rPr>
              <a:t>- Kelas E, Memiliki </a:t>
            </a:r>
            <a:r>
              <a:rPr lang="id-ID" sz="1600" b="0" i="0" dirty="0" err="1">
                <a:solidFill>
                  <a:srgbClr val="202124"/>
                </a:solidFill>
                <a:effectLst/>
                <a:latin typeface="arial" panose="020B0604020202020204" pitchFamily="34" charset="0"/>
              </a:rPr>
              <a:t>range</a:t>
            </a:r>
            <a:r>
              <a:rPr lang="id-ID" sz="1600" b="0" i="0" dirty="0">
                <a:solidFill>
                  <a:srgbClr val="202124"/>
                </a:solidFill>
                <a:effectLst/>
                <a:latin typeface="arial" panose="020B0604020202020204" pitchFamily="34" charset="0"/>
              </a:rPr>
              <a:t> dari 240.0.0.0 – 254.255.255.255</a:t>
            </a:r>
          </a:p>
          <a:p>
            <a:endParaRPr lang="id-ID" sz="1600"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288692576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AC64DA2-C50B-A6E1-0252-9DDE08F58028}"/>
              </a:ext>
            </a:extLst>
          </p:cNvPr>
          <p:cNvSpPr>
            <a:spLocks noGrp="1"/>
          </p:cNvSpPr>
          <p:nvPr>
            <p:ph type="ctrTitle"/>
          </p:nvPr>
        </p:nvSpPr>
        <p:spPr/>
        <p:txBody>
          <a:bodyPr/>
          <a:lstStyle/>
          <a:p>
            <a:r>
              <a:rPr lang="id-ID" dirty="0"/>
              <a:t>Domain </a:t>
            </a:r>
            <a:r>
              <a:rPr lang="id-ID" dirty="0" err="1"/>
              <a:t>Name</a:t>
            </a:r>
            <a:r>
              <a:rPr lang="id-ID" dirty="0"/>
              <a:t> System</a:t>
            </a:r>
          </a:p>
        </p:txBody>
      </p:sp>
      <p:sp>
        <p:nvSpPr>
          <p:cNvPr id="3" name="Subjudul 2">
            <a:extLst>
              <a:ext uri="{FF2B5EF4-FFF2-40B4-BE49-F238E27FC236}">
                <a16:creationId xmlns:a16="http://schemas.microsoft.com/office/drawing/2014/main" id="{018BBE60-C606-50ED-25B0-E8A12ED50641}"/>
              </a:ext>
            </a:extLst>
          </p:cNvPr>
          <p:cNvSpPr>
            <a:spLocks noGrp="1"/>
          </p:cNvSpPr>
          <p:nvPr>
            <p:ph type="subTitle" idx="1"/>
          </p:nvPr>
        </p:nvSpPr>
        <p:spPr/>
        <p:txBody>
          <a:bodyPr/>
          <a:lstStyle/>
          <a:p>
            <a:r>
              <a:rPr lang="id-ID" dirty="0"/>
              <a:t>Tugas 6, </a:t>
            </a:r>
            <a:r>
              <a:rPr lang="id-ID" dirty="0" err="1"/>
              <a:t>Pandjie</a:t>
            </a:r>
            <a:r>
              <a:rPr lang="id-ID" dirty="0"/>
              <a:t> Aldino</a:t>
            </a:r>
          </a:p>
        </p:txBody>
      </p:sp>
    </p:spTree>
    <p:extLst>
      <p:ext uri="{BB962C8B-B14F-4D97-AF65-F5344CB8AC3E}">
        <p14:creationId xmlns:p14="http://schemas.microsoft.com/office/powerpoint/2010/main" val="3105557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4" y="624110"/>
            <a:ext cx="8220850" cy="1280890"/>
          </a:xfrm>
        </p:spPr>
        <p:txBody>
          <a:bodyPr>
            <a:normAutofit/>
          </a:bodyPr>
          <a:lstStyle/>
          <a:p>
            <a:r>
              <a:rPr lang="id-ID" dirty="0"/>
              <a:t>1. Apa yang dimaksud dengan DNS dan bagaimana cara kerjanya</a:t>
            </a:r>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2435087"/>
            <a:ext cx="6096000" cy="1754326"/>
          </a:xfrm>
          <a:prstGeom prst="rect">
            <a:avLst/>
          </a:prstGeom>
          <a:noFill/>
        </p:spPr>
        <p:txBody>
          <a:bodyPr wrap="square">
            <a:spAutoFit/>
          </a:bodyPr>
          <a:lstStyle/>
          <a:p>
            <a:r>
              <a:rPr lang="id-ID" sz="1800" b="0" i="0" dirty="0">
                <a:solidFill>
                  <a:srgbClr val="202124"/>
                </a:solidFill>
                <a:effectLst/>
                <a:latin typeface="arial" panose="020B0604020202020204" pitchFamily="34" charset="0"/>
              </a:rPr>
              <a:t>DNS adalah singkatan dari Domain </a:t>
            </a:r>
            <a:r>
              <a:rPr lang="id-ID" sz="1800" b="0" i="0" dirty="0" err="1">
                <a:solidFill>
                  <a:srgbClr val="202124"/>
                </a:solidFill>
                <a:effectLst/>
                <a:latin typeface="arial" panose="020B0604020202020204" pitchFamily="34" charset="0"/>
              </a:rPr>
              <a:t>Name</a:t>
            </a:r>
            <a:r>
              <a:rPr lang="id-ID" sz="1800" b="0" i="0" dirty="0">
                <a:solidFill>
                  <a:srgbClr val="202124"/>
                </a:solidFill>
                <a:effectLst/>
                <a:latin typeface="arial" panose="020B0604020202020204" pitchFamily="34" charset="0"/>
              </a:rPr>
              <a:t> System. DNS merupakan </a:t>
            </a:r>
            <a:r>
              <a:rPr lang="id-ID" sz="1800" b="0" i="0" dirty="0" err="1">
                <a:solidFill>
                  <a:srgbClr val="202124"/>
                </a:solidFill>
                <a:effectLst/>
                <a:latin typeface="arial" panose="020B0604020202020204" pitchFamily="34" charset="0"/>
              </a:rPr>
              <a:t>sietem</a:t>
            </a:r>
            <a:r>
              <a:rPr lang="id-ID" sz="1800" b="0" i="0" dirty="0">
                <a:solidFill>
                  <a:srgbClr val="202124"/>
                </a:solidFill>
                <a:effectLst/>
                <a:latin typeface="arial" panose="020B0604020202020204" pitchFamily="34" charset="0"/>
              </a:rPr>
              <a:t> yang membantu mempermudah interaksi manusia dengan komputer. Manusia terbiasa menggunakan nama yang terbuat dari alfabet. Misalnya nama seseorang, nama barang, ataupun nama tempat. Namun, komputer tidak mengenal nama seperti manusia.</a:t>
            </a:r>
          </a:p>
        </p:txBody>
      </p:sp>
    </p:spTree>
    <p:extLst>
      <p:ext uri="{BB962C8B-B14F-4D97-AF65-F5344CB8AC3E}">
        <p14:creationId xmlns:p14="http://schemas.microsoft.com/office/powerpoint/2010/main" val="133708418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4" y="624110"/>
            <a:ext cx="8220850" cy="1280890"/>
          </a:xfrm>
        </p:spPr>
        <p:txBody>
          <a:bodyPr>
            <a:normAutofit/>
          </a:bodyPr>
          <a:lstStyle/>
          <a:p>
            <a:r>
              <a:rPr lang="id-ID" sz="2800" dirty="0"/>
              <a:t>2. Tentukan Top level domain, </a:t>
            </a:r>
            <a:r>
              <a:rPr lang="id-ID" sz="2800" dirty="0" err="1"/>
              <a:t>subdomain</a:t>
            </a:r>
            <a:r>
              <a:rPr lang="id-ID" sz="2800" dirty="0"/>
              <a:t>, dan nama </a:t>
            </a:r>
            <a:r>
              <a:rPr lang="id-ID" sz="2800" dirty="0" err="1"/>
              <a:t>host</a:t>
            </a:r>
            <a:r>
              <a:rPr lang="id-ID" sz="2800" dirty="0"/>
              <a:t> alamat www.google.com</a:t>
            </a:r>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2435087"/>
            <a:ext cx="6096000" cy="369332"/>
          </a:xfrm>
          <a:prstGeom prst="rect">
            <a:avLst/>
          </a:prstGeom>
          <a:noFill/>
        </p:spPr>
        <p:txBody>
          <a:bodyPr wrap="square">
            <a:spAutoFit/>
          </a:bodyPr>
          <a:lstStyle/>
          <a:p>
            <a:r>
              <a:rPr lang="id-ID" sz="1800" b="0" i="0" dirty="0" err="1">
                <a:solidFill>
                  <a:srgbClr val="202124"/>
                </a:solidFill>
                <a:effectLst/>
                <a:latin typeface="arial" panose="020B0604020202020204" pitchFamily="34" charset="0"/>
              </a:rPr>
              <a:t>Subdomain</a:t>
            </a:r>
            <a:r>
              <a:rPr lang="id-ID" sz="1800" b="0" i="0" dirty="0">
                <a:solidFill>
                  <a:srgbClr val="202124"/>
                </a:solidFill>
                <a:effectLst/>
                <a:latin typeface="arial" panose="020B0604020202020204" pitchFamily="34" charset="0"/>
              </a:rPr>
              <a:t> : www.google.com</a:t>
            </a:r>
          </a:p>
        </p:txBody>
      </p:sp>
    </p:spTree>
    <p:extLst>
      <p:ext uri="{BB962C8B-B14F-4D97-AF65-F5344CB8AC3E}">
        <p14:creationId xmlns:p14="http://schemas.microsoft.com/office/powerpoint/2010/main" val="281958061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B8635FF-E247-B9AC-B7AD-7E1BB09A0A1C}"/>
              </a:ext>
            </a:extLst>
          </p:cNvPr>
          <p:cNvSpPr>
            <a:spLocks noGrp="1"/>
          </p:cNvSpPr>
          <p:nvPr>
            <p:ph type="ctrTitle"/>
          </p:nvPr>
        </p:nvSpPr>
        <p:spPr/>
        <p:txBody>
          <a:bodyPr/>
          <a:lstStyle/>
          <a:p>
            <a:r>
              <a:rPr lang="id-ID" dirty="0"/>
              <a:t>Tipe Jaringan</a:t>
            </a:r>
          </a:p>
        </p:txBody>
      </p:sp>
      <p:sp>
        <p:nvSpPr>
          <p:cNvPr id="3" name="Subjudul 2">
            <a:extLst>
              <a:ext uri="{FF2B5EF4-FFF2-40B4-BE49-F238E27FC236}">
                <a16:creationId xmlns:a16="http://schemas.microsoft.com/office/drawing/2014/main" id="{8BAB73BB-A887-6F1E-36C5-4400AD948217}"/>
              </a:ext>
            </a:extLst>
          </p:cNvPr>
          <p:cNvSpPr>
            <a:spLocks noGrp="1"/>
          </p:cNvSpPr>
          <p:nvPr>
            <p:ph type="subTitle" idx="1"/>
          </p:nvPr>
        </p:nvSpPr>
        <p:spPr/>
        <p:txBody>
          <a:bodyPr/>
          <a:lstStyle/>
          <a:p>
            <a:r>
              <a:rPr lang="id-ID" dirty="0"/>
              <a:t>Tugas 7, </a:t>
            </a:r>
            <a:r>
              <a:rPr lang="id-ID" dirty="0" err="1"/>
              <a:t>Pandjie</a:t>
            </a:r>
            <a:r>
              <a:rPr lang="id-ID" dirty="0"/>
              <a:t> Aldino</a:t>
            </a:r>
          </a:p>
        </p:txBody>
      </p:sp>
    </p:spTree>
    <p:extLst>
      <p:ext uri="{BB962C8B-B14F-4D97-AF65-F5344CB8AC3E}">
        <p14:creationId xmlns:p14="http://schemas.microsoft.com/office/powerpoint/2010/main" val="722388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4" y="624110"/>
            <a:ext cx="8220850" cy="1280890"/>
          </a:xfrm>
        </p:spPr>
        <p:txBody>
          <a:bodyPr>
            <a:normAutofit/>
          </a:bodyPr>
          <a:lstStyle/>
          <a:p>
            <a:r>
              <a:rPr lang="id-ID" sz="2800" dirty="0"/>
              <a:t>1.  Jelaskan 2 tipe jaringan yang digunakan pada sistem jaringan komputer</a:t>
            </a:r>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2435087"/>
            <a:ext cx="6096000" cy="923330"/>
          </a:xfrm>
          <a:prstGeom prst="rect">
            <a:avLst/>
          </a:prstGeom>
          <a:noFill/>
        </p:spPr>
        <p:txBody>
          <a:bodyPr wrap="square">
            <a:spAutoFit/>
          </a:bodyPr>
          <a:lstStyle/>
          <a:p>
            <a:r>
              <a:rPr lang="id-ID" sz="1800" b="0" i="0" dirty="0">
                <a:solidFill>
                  <a:srgbClr val="202124"/>
                </a:solidFill>
                <a:effectLst/>
                <a:latin typeface="arial" panose="020B0604020202020204" pitchFamily="34" charset="0"/>
              </a:rPr>
              <a:t>1. </a:t>
            </a:r>
            <a:r>
              <a:rPr lang="en-US" sz="1800" b="0" i="0" dirty="0">
                <a:solidFill>
                  <a:srgbClr val="202124"/>
                </a:solidFill>
                <a:effectLst/>
                <a:latin typeface="arial" panose="020B0604020202020204" pitchFamily="34" charset="0"/>
              </a:rPr>
              <a:t>LAN (Local Area Network)</a:t>
            </a:r>
            <a:endParaRPr lang="id-ID" dirty="0">
              <a:solidFill>
                <a:srgbClr val="202124"/>
              </a:solidFill>
              <a:latin typeface="arial" panose="020B0604020202020204" pitchFamily="34" charset="0"/>
            </a:endParaRPr>
          </a:p>
          <a:p>
            <a:r>
              <a:rPr lang="en-US" sz="1800" b="0" i="0" dirty="0">
                <a:solidFill>
                  <a:srgbClr val="202124"/>
                </a:solidFill>
                <a:effectLst/>
                <a:latin typeface="arial" panose="020B0604020202020204" pitchFamily="34" charset="0"/>
              </a:rPr>
              <a:t> </a:t>
            </a:r>
            <a:endParaRPr lang="id-ID" sz="1800" b="0" i="0" dirty="0">
              <a:solidFill>
                <a:srgbClr val="202124"/>
              </a:solidFill>
              <a:effectLst/>
              <a:latin typeface="arial" panose="020B0604020202020204" pitchFamily="34" charset="0"/>
            </a:endParaRPr>
          </a:p>
          <a:p>
            <a:r>
              <a:rPr lang="id-ID" sz="1800" b="0" i="0" dirty="0">
                <a:solidFill>
                  <a:srgbClr val="202124"/>
                </a:solidFill>
                <a:effectLst/>
                <a:latin typeface="arial" panose="020B0604020202020204" pitchFamily="34" charset="0"/>
              </a:rPr>
              <a:t>2. </a:t>
            </a:r>
            <a:r>
              <a:rPr lang="en-US" sz="1800" b="0" i="0" dirty="0">
                <a:solidFill>
                  <a:srgbClr val="202124"/>
                </a:solidFill>
                <a:effectLst/>
                <a:latin typeface="arial" panose="020B0604020202020204" pitchFamily="34" charset="0"/>
              </a:rPr>
              <a:t>WAN (Wide Area Network)</a:t>
            </a:r>
            <a:endParaRPr lang="id-ID" sz="1800"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267761429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p:txBody>
          <a:bodyPr>
            <a:normAutofit/>
          </a:bodyPr>
          <a:lstStyle/>
          <a:p>
            <a:r>
              <a:rPr lang="id-ID" sz="3200" dirty="0"/>
              <a:t>2. Apa </a:t>
            </a:r>
            <a:r>
              <a:rPr lang="id-ID" dirty="0"/>
              <a:t>tujuan</a:t>
            </a:r>
            <a:r>
              <a:rPr lang="id-ID" sz="3200" dirty="0"/>
              <a:t> dari jaringan komputer</a:t>
            </a:r>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1905000"/>
            <a:ext cx="6096000" cy="2031325"/>
          </a:xfrm>
          <a:prstGeom prst="rect">
            <a:avLst/>
          </a:prstGeom>
          <a:noFill/>
        </p:spPr>
        <p:txBody>
          <a:bodyPr wrap="square">
            <a:spAutoFit/>
          </a:bodyPr>
          <a:lstStyle/>
          <a:p>
            <a:r>
              <a:rPr lang="id-ID" sz="1800" dirty="0"/>
              <a:t>Tujuan </a:t>
            </a:r>
            <a:r>
              <a:rPr lang="id-ID" sz="1800" dirty="0" err="1"/>
              <a:t>dibangunya</a:t>
            </a:r>
            <a:r>
              <a:rPr lang="id-ID" sz="1800" dirty="0"/>
              <a:t> jaringan komputer adalah agar informasi atau data yang dibawa pengirim (</a:t>
            </a:r>
            <a:r>
              <a:rPr lang="id-ID" sz="1800" dirty="0" err="1"/>
              <a:t>transmitter</a:t>
            </a:r>
            <a:r>
              <a:rPr lang="id-ID" sz="1800" dirty="0"/>
              <a:t>) dapat sampai kepada penerima (</a:t>
            </a:r>
            <a:r>
              <a:rPr lang="id-ID" sz="1800" dirty="0" err="1"/>
              <a:t>receiver</a:t>
            </a:r>
            <a:r>
              <a:rPr lang="id-ID" sz="1800" dirty="0"/>
              <a:t>) dengan tepat dan akurat. Jaringan komputer memungkinkan penggunanya dapat </a:t>
            </a:r>
            <a:r>
              <a:rPr lang="id-ID" sz="1800" dirty="0" err="1"/>
              <a:t>melakikan</a:t>
            </a:r>
            <a:r>
              <a:rPr lang="id-ID" sz="1800" dirty="0"/>
              <a:t> komunikasi satu sama lain dengan mudah.</a:t>
            </a:r>
          </a:p>
        </p:txBody>
      </p:sp>
    </p:spTree>
    <p:extLst>
      <p:ext uri="{BB962C8B-B14F-4D97-AF65-F5344CB8AC3E}">
        <p14:creationId xmlns:p14="http://schemas.microsoft.com/office/powerpoint/2010/main" val="38319583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4" y="624110"/>
            <a:ext cx="8220850" cy="1280890"/>
          </a:xfrm>
        </p:spPr>
        <p:txBody>
          <a:bodyPr>
            <a:normAutofit/>
          </a:bodyPr>
          <a:lstStyle/>
          <a:p>
            <a:r>
              <a:rPr lang="id-ID" sz="2800" dirty="0"/>
              <a:t>2. Tuliskan keunggulan dari kelemahan tipe jaringan </a:t>
            </a:r>
            <a:r>
              <a:rPr lang="id-ID" sz="2800" dirty="0" err="1"/>
              <a:t>peer</a:t>
            </a:r>
            <a:r>
              <a:rPr lang="id-ID" sz="2800" dirty="0"/>
              <a:t> </a:t>
            </a:r>
            <a:r>
              <a:rPr lang="id-ID" sz="2800" dirty="0" err="1"/>
              <a:t>to</a:t>
            </a:r>
            <a:r>
              <a:rPr lang="id-ID" sz="2800" dirty="0"/>
              <a:t> </a:t>
            </a:r>
            <a:r>
              <a:rPr lang="id-ID" sz="2800" dirty="0" err="1"/>
              <a:t>peer</a:t>
            </a:r>
            <a:endParaRPr lang="id-ID" sz="2800" dirty="0"/>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2435087"/>
            <a:ext cx="6096000" cy="3662541"/>
          </a:xfrm>
          <a:prstGeom prst="rect">
            <a:avLst/>
          </a:prstGeom>
          <a:noFill/>
        </p:spPr>
        <p:txBody>
          <a:bodyPr wrap="square">
            <a:spAutoFit/>
          </a:bodyPr>
          <a:lstStyle/>
          <a:p>
            <a:r>
              <a:rPr lang="id-ID" sz="1800" b="0" i="0" dirty="0">
                <a:solidFill>
                  <a:srgbClr val="202124"/>
                </a:solidFill>
                <a:effectLst/>
                <a:latin typeface="arial" panose="020B0604020202020204" pitchFamily="34" charset="0"/>
              </a:rPr>
              <a:t>Keunggulan :</a:t>
            </a:r>
          </a:p>
          <a:p>
            <a:endParaRPr lang="id-ID" sz="1800" b="0" i="0" dirty="0">
              <a:solidFill>
                <a:srgbClr val="202124"/>
              </a:solidFill>
              <a:effectLst/>
              <a:latin typeface="arial" panose="020B0604020202020204" pitchFamily="34" charset="0"/>
            </a:endParaRPr>
          </a:p>
          <a:p>
            <a:r>
              <a:rPr lang="id-ID" sz="1600" b="0" i="0" dirty="0">
                <a:solidFill>
                  <a:srgbClr val="202124"/>
                </a:solidFill>
                <a:effectLst/>
                <a:latin typeface="arial" panose="020B0604020202020204" pitchFamily="34" charset="0"/>
              </a:rPr>
              <a:t>Biaya operasional relatif lebih murah di bandingkan dengan tipe jaringan </a:t>
            </a:r>
            <a:r>
              <a:rPr lang="id-ID" sz="1600" b="0" i="0" dirty="0" err="1">
                <a:solidFill>
                  <a:srgbClr val="202124"/>
                </a:solidFill>
                <a:effectLst/>
                <a:latin typeface="arial" panose="020B0604020202020204" pitchFamily="34" charset="0"/>
              </a:rPr>
              <a:t>clien</a:t>
            </a:r>
            <a:r>
              <a:rPr lang="id-ID" sz="1600" b="0" i="0" dirty="0">
                <a:solidFill>
                  <a:srgbClr val="202124"/>
                </a:solidFill>
                <a:effectLst/>
                <a:latin typeface="arial" panose="020B0604020202020204" pitchFamily="34" charset="0"/>
              </a:rPr>
              <a:t>-server. salah satunya karena tidak memerlukan adanya server yang memiliki kemampuan khusus untuk mengorganisasikan dan menyediakan fasilitas jaringan.</a:t>
            </a:r>
          </a:p>
          <a:p>
            <a:endParaRPr lang="id-ID" sz="1600" dirty="0">
              <a:solidFill>
                <a:srgbClr val="202124"/>
              </a:solidFill>
              <a:latin typeface="arial" panose="020B0604020202020204" pitchFamily="34" charset="0"/>
            </a:endParaRPr>
          </a:p>
          <a:p>
            <a:endParaRPr lang="id-ID" sz="1600" dirty="0">
              <a:solidFill>
                <a:srgbClr val="202124"/>
              </a:solidFill>
              <a:latin typeface="arial" panose="020B0604020202020204" pitchFamily="34" charset="0"/>
            </a:endParaRPr>
          </a:p>
          <a:p>
            <a:r>
              <a:rPr lang="id-ID" b="0" i="0" dirty="0">
                <a:solidFill>
                  <a:srgbClr val="202124"/>
                </a:solidFill>
                <a:effectLst/>
                <a:latin typeface="arial" panose="020B0604020202020204" pitchFamily="34" charset="0"/>
              </a:rPr>
              <a:t>Kekurangan :</a:t>
            </a:r>
          </a:p>
          <a:p>
            <a:endParaRPr lang="id-ID" b="0" i="0" dirty="0">
              <a:solidFill>
                <a:srgbClr val="202124"/>
              </a:solidFill>
              <a:effectLst/>
              <a:latin typeface="arial" panose="020B0604020202020204" pitchFamily="34" charset="0"/>
            </a:endParaRPr>
          </a:p>
          <a:p>
            <a:r>
              <a:rPr lang="id-ID" sz="1600" b="0" i="0" dirty="0">
                <a:solidFill>
                  <a:srgbClr val="202124"/>
                </a:solidFill>
                <a:effectLst/>
                <a:latin typeface="arial" panose="020B0604020202020204" pitchFamily="34" charset="0"/>
              </a:rPr>
              <a:t>Jaringan relatif lebih sulit, karena pada jaringan </a:t>
            </a:r>
            <a:r>
              <a:rPr lang="id-ID" sz="1600" b="0" i="0" dirty="0" err="1">
                <a:solidFill>
                  <a:srgbClr val="202124"/>
                </a:solidFill>
                <a:effectLst/>
                <a:latin typeface="arial" panose="020B0604020202020204" pitchFamily="34" charset="0"/>
              </a:rPr>
              <a:t>peer</a:t>
            </a:r>
            <a:r>
              <a:rPr lang="id-ID" sz="1600" b="0" i="0" dirty="0">
                <a:solidFill>
                  <a:srgbClr val="202124"/>
                </a:solidFill>
                <a:effectLst/>
                <a:latin typeface="arial" panose="020B0604020202020204" pitchFamily="34" charset="0"/>
              </a:rPr>
              <a:t> </a:t>
            </a:r>
            <a:r>
              <a:rPr lang="id-ID" sz="1600" b="0" i="0" dirty="0" err="1">
                <a:solidFill>
                  <a:srgbClr val="202124"/>
                </a:solidFill>
                <a:effectLst/>
                <a:latin typeface="arial" panose="020B0604020202020204" pitchFamily="34" charset="0"/>
              </a:rPr>
              <a:t>to</a:t>
            </a:r>
            <a:r>
              <a:rPr lang="id-ID" sz="1600" b="0" i="0" dirty="0">
                <a:solidFill>
                  <a:srgbClr val="202124"/>
                </a:solidFill>
                <a:effectLst/>
                <a:latin typeface="arial" panose="020B0604020202020204" pitchFamily="34" charset="0"/>
              </a:rPr>
              <a:t> </a:t>
            </a:r>
            <a:r>
              <a:rPr lang="id-ID" sz="1600" b="0" i="0" dirty="0" err="1">
                <a:solidFill>
                  <a:srgbClr val="202124"/>
                </a:solidFill>
                <a:effectLst/>
                <a:latin typeface="arial" panose="020B0604020202020204" pitchFamily="34" charset="0"/>
              </a:rPr>
              <a:t>peer</a:t>
            </a:r>
            <a:r>
              <a:rPr lang="id-ID" sz="1600" b="0" i="0" dirty="0">
                <a:solidFill>
                  <a:srgbClr val="202124"/>
                </a:solidFill>
                <a:effectLst/>
                <a:latin typeface="arial" panose="020B0604020202020204" pitchFamily="34" charset="0"/>
              </a:rPr>
              <a:t> setiap komputer di mungkinkan akan terlibat dalam komunikasi yang </a:t>
            </a:r>
            <a:r>
              <a:rPr lang="id-ID" sz="1600" b="0" i="0" dirty="0" err="1">
                <a:solidFill>
                  <a:srgbClr val="202124"/>
                </a:solidFill>
                <a:effectLst/>
                <a:latin typeface="arial" panose="020B0604020202020204" pitchFamily="34" charset="0"/>
              </a:rPr>
              <a:t>ada.di</a:t>
            </a:r>
            <a:r>
              <a:rPr lang="id-ID" sz="1600" b="0" i="0" dirty="0">
                <a:solidFill>
                  <a:srgbClr val="202124"/>
                </a:solidFill>
                <a:effectLst/>
                <a:latin typeface="arial" panose="020B0604020202020204" pitchFamily="34" charset="0"/>
              </a:rPr>
              <a:t> jaringan </a:t>
            </a:r>
            <a:r>
              <a:rPr lang="id-ID" sz="1600" b="0" i="0" dirty="0" err="1">
                <a:solidFill>
                  <a:srgbClr val="202124"/>
                </a:solidFill>
                <a:effectLst/>
                <a:latin typeface="arial" panose="020B0604020202020204" pitchFamily="34" charset="0"/>
              </a:rPr>
              <a:t>clien</a:t>
            </a:r>
            <a:r>
              <a:rPr lang="id-ID" sz="1600" b="0" i="0" dirty="0">
                <a:solidFill>
                  <a:srgbClr val="202124"/>
                </a:solidFill>
                <a:effectLst/>
                <a:latin typeface="arial" panose="020B0604020202020204" pitchFamily="34" charset="0"/>
              </a:rPr>
              <a:t>-server komunikasi adalah antara server dan </a:t>
            </a:r>
            <a:r>
              <a:rPr lang="id-ID" sz="1600" b="0" i="0" dirty="0" err="1">
                <a:solidFill>
                  <a:srgbClr val="202124"/>
                </a:solidFill>
                <a:effectLst/>
                <a:latin typeface="arial" panose="020B0604020202020204" pitchFamily="34" charset="0"/>
              </a:rPr>
              <a:t>workstation</a:t>
            </a:r>
            <a:r>
              <a:rPr lang="id-ID" sz="1600" b="0" i="0" dirty="0">
                <a:solidFill>
                  <a:srgbClr val="202124"/>
                </a:solidFill>
                <a:effectLst/>
                <a:latin typeface="arial" panose="020B0604020202020204" pitchFamily="34" charset="0"/>
              </a:rPr>
              <a:t>.</a:t>
            </a:r>
          </a:p>
        </p:txBody>
      </p:sp>
    </p:spTree>
    <p:extLst>
      <p:ext uri="{BB962C8B-B14F-4D97-AF65-F5344CB8AC3E}">
        <p14:creationId xmlns:p14="http://schemas.microsoft.com/office/powerpoint/2010/main" val="189986379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4" y="624110"/>
            <a:ext cx="8220850" cy="1280890"/>
          </a:xfrm>
        </p:spPr>
        <p:txBody>
          <a:bodyPr>
            <a:normAutofit/>
          </a:bodyPr>
          <a:lstStyle/>
          <a:p>
            <a:r>
              <a:rPr lang="id-ID" sz="2800" dirty="0"/>
              <a:t>3. Tuliskan keunggulan dari kelemahan tipe jaringan </a:t>
            </a:r>
            <a:r>
              <a:rPr lang="id-ID" sz="2800" dirty="0" err="1"/>
              <a:t>client</a:t>
            </a:r>
            <a:r>
              <a:rPr lang="id-ID" sz="2800" dirty="0"/>
              <a:t>-server</a:t>
            </a:r>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2435087"/>
            <a:ext cx="6096000" cy="2739211"/>
          </a:xfrm>
          <a:prstGeom prst="rect">
            <a:avLst/>
          </a:prstGeom>
          <a:noFill/>
        </p:spPr>
        <p:txBody>
          <a:bodyPr wrap="square">
            <a:spAutoFit/>
          </a:bodyPr>
          <a:lstStyle/>
          <a:p>
            <a:r>
              <a:rPr lang="id-ID" sz="1800" b="0" i="0" dirty="0">
                <a:solidFill>
                  <a:srgbClr val="202124"/>
                </a:solidFill>
                <a:effectLst/>
                <a:latin typeface="arial" panose="020B0604020202020204" pitchFamily="34" charset="0"/>
              </a:rPr>
              <a:t>Keunggulan :</a:t>
            </a:r>
          </a:p>
          <a:p>
            <a:endParaRPr lang="id-ID" sz="1800" b="0" i="0" dirty="0">
              <a:solidFill>
                <a:srgbClr val="202124"/>
              </a:solidFill>
              <a:effectLst/>
              <a:latin typeface="arial" panose="020B0604020202020204" pitchFamily="34" charset="0"/>
            </a:endParaRPr>
          </a:p>
          <a:p>
            <a:r>
              <a:rPr lang="sv-SE" sz="1600" b="0" i="0" dirty="0">
                <a:solidFill>
                  <a:srgbClr val="202124"/>
                </a:solidFill>
                <a:effectLst/>
                <a:latin typeface="arial" panose="020B0604020202020204" pitchFamily="34" charset="0"/>
              </a:rPr>
              <a:t>Seluruh Data Tersimpan Di Satu Tempat. Server client merupakan tempat penyimpanan yang sangat besar</a:t>
            </a:r>
            <a:endParaRPr lang="id-ID" sz="1600" dirty="0">
              <a:solidFill>
                <a:srgbClr val="202124"/>
              </a:solidFill>
              <a:latin typeface="arial" panose="020B0604020202020204" pitchFamily="34" charset="0"/>
            </a:endParaRPr>
          </a:p>
          <a:p>
            <a:endParaRPr lang="id-ID" b="0" i="0" dirty="0">
              <a:solidFill>
                <a:srgbClr val="202124"/>
              </a:solidFill>
              <a:effectLst/>
              <a:latin typeface="arial" panose="020B0604020202020204" pitchFamily="34" charset="0"/>
            </a:endParaRPr>
          </a:p>
          <a:p>
            <a:endParaRPr lang="id-ID" dirty="0">
              <a:solidFill>
                <a:srgbClr val="202124"/>
              </a:solidFill>
              <a:latin typeface="arial" panose="020B0604020202020204" pitchFamily="34" charset="0"/>
            </a:endParaRPr>
          </a:p>
          <a:p>
            <a:r>
              <a:rPr lang="id-ID" b="0" i="0" dirty="0">
                <a:solidFill>
                  <a:srgbClr val="202124"/>
                </a:solidFill>
                <a:effectLst/>
                <a:latin typeface="arial" panose="020B0604020202020204" pitchFamily="34" charset="0"/>
              </a:rPr>
              <a:t>Kekurangan :</a:t>
            </a:r>
          </a:p>
          <a:p>
            <a:endParaRPr lang="id-ID" b="0" i="0" dirty="0">
              <a:solidFill>
                <a:srgbClr val="202124"/>
              </a:solidFill>
              <a:effectLst/>
              <a:latin typeface="arial" panose="020B0604020202020204" pitchFamily="34" charset="0"/>
            </a:endParaRPr>
          </a:p>
          <a:p>
            <a:r>
              <a:rPr lang="id-ID" sz="1600" b="0" i="0" dirty="0">
                <a:solidFill>
                  <a:srgbClr val="202124"/>
                </a:solidFill>
                <a:effectLst/>
                <a:latin typeface="arial" panose="020B0604020202020204" pitchFamily="34" charset="0"/>
              </a:rPr>
              <a:t>biaya perakitan komputer server yang cukup tinggi, karena membutuhkan beberapa spesifikasi khusus.</a:t>
            </a:r>
          </a:p>
        </p:txBody>
      </p:sp>
    </p:spTree>
    <p:extLst>
      <p:ext uri="{BB962C8B-B14F-4D97-AF65-F5344CB8AC3E}">
        <p14:creationId xmlns:p14="http://schemas.microsoft.com/office/powerpoint/2010/main" val="2920612481"/>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7D9BE55-8F87-1426-C922-58017B978232}"/>
              </a:ext>
            </a:extLst>
          </p:cNvPr>
          <p:cNvSpPr>
            <a:spLocks noGrp="1"/>
          </p:cNvSpPr>
          <p:nvPr>
            <p:ph type="title"/>
          </p:nvPr>
        </p:nvSpPr>
        <p:spPr/>
        <p:txBody>
          <a:bodyPr/>
          <a:lstStyle/>
          <a:p>
            <a:r>
              <a:rPr lang="id-ID" dirty="0"/>
              <a:t>4. Gambarkan cara pemasangan kabel UTP secara </a:t>
            </a:r>
            <a:r>
              <a:rPr lang="id-ID" dirty="0" err="1"/>
              <a:t>straight</a:t>
            </a:r>
            <a:endParaRPr lang="id-ID" dirty="0"/>
          </a:p>
        </p:txBody>
      </p:sp>
      <p:pic>
        <p:nvPicPr>
          <p:cNvPr id="2054" name="Picture 6" descr="Cara Memasang Kabel UTP STRAIGHT &amp; CROSS – WELCOME TO BLOG TIKA">
            <a:extLst>
              <a:ext uri="{FF2B5EF4-FFF2-40B4-BE49-F238E27FC236}">
                <a16:creationId xmlns:a16="http://schemas.microsoft.com/office/drawing/2014/main" id="{79747E96-9CE8-833F-929F-D718D78FA7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57257" y="2379966"/>
            <a:ext cx="2077486" cy="3121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0971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7D9BE55-8F87-1426-C922-58017B978232}"/>
              </a:ext>
            </a:extLst>
          </p:cNvPr>
          <p:cNvSpPr>
            <a:spLocks noGrp="1"/>
          </p:cNvSpPr>
          <p:nvPr>
            <p:ph type="title"/>
          </p:nvPr>
        </p:nvSpPr>
        <p:spPr/>
        <p:txBody>
          <a:bodyPr/>
          <a:lstStyle/>
          <a:p>
            <a:r>
              <a:rPr lang="id-ID" dirty="0"/>
              <a:t>5. Gambarkan cara pemasangan kabel UTP </a:t>
            </a:r>
            <a:r>
              <a:rPr lang="id-ID" dirty="0" err="1"/>
              <a:t>Crossover</a:t>
            </a:r>
            <a:endParaRPr lang="id-ID" dirty="0"/>
          </a:p>
        </p:txBody>
      </p:sp>
      <p:pic>
        <p:nvPicPr>
          <p:cNvPr id="3076" name="Picture 4" descr="cara memasang kabel utp tipe cross dan straight | Mashter Halik">
            <a:extLst>
              <a:ext uri="{FF2B5EF4-FFF2-40B4-BE49-F238E27FC236}">
                <a16:creationId xmlns:a16="http://schemas.microsoft.com/office/drawing/2014/main" id="{59BE9FEB-F779-D0F6-2051-0EC376C8D3D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24331" y="2111388"/>
            <a:ext cx="2743338" cy="4122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90451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B3A0BCC7-BA4B-3C2D-7B80-DFF96A328926}"/>
              </a:ext>
            </a:extLst>
          </p:cNvPr>
          <p:cNvSpPr>
            <a:spLocks noGrp="1"/>
          </p:cNvSpPr>
          <p:nvPr>
            <p:ph type="ctrTitle"/>
          </p:nvPr>
        </p:nvSpPr>
        <p:spPr/>
        <p:txBody>
          <a:bodyPr/>
          <a:lstStyle/>
          <a:p>
            <a:r>
              <a:rPr lang="id-ID" dirty="0"/>
              <a:t>Sekian </a:t>
            </a:r>
            <a:r>
              <a:rPr lang="id-ID" dirty="0" err="1"/>
              <a:t>Terimakasih</a:t>
            </a:r>
            <a:r>
              <a:rPr lang="id-ID" dirty="0"/>
              <a:t>.</a:t>
            </a:r>
          </a:p>
        </p:txBody>
      </p:sp>
      <p:sp>
        <p:nvSpPr>
          <p:cNvPr id="3" name="Subjudul 2">
            <a:extLst>
              <a:ext uri="{FF2B5EF4-FFF2-40B4-BE49-F238E27FC236}">
                <a16:creationId xmlns:a16="http://schemas.microsoft.com/office/drawing/2014/main" id="{B8A09317-7868-8833-8353-9974FD047087}"/>
              </a:ext>
            </a:extLst>
          </p:cNvPr>
          <p:cNvSpPr>
            <a:spLocks noGrp="1"/>
          </p:cNvSpPr>
          <p:nvPr>
            <p:ph type="subTitle" idx="1"/>
          </p:nvPr>
        </p:nvSpPr>
        <p:spPr/>
        <p:txBody>
          <a:bodyPr/>
          <a:lstStyle/>
          <a:p>
            <a:r>
              <a:rPr lang="id-ID" dirty="0"/>
              <a:t>-</a:t>
            </a:r>
            <a:r>
              <a:rPr lang="id-ID" dirty="0" err="1"/>
              <a:t>Pandjie</a:t>
            </a:r>
            <a:r>
              <a:rPr lang="id-ID" dirty="0"/>
              <a:t> </a:t>
            </a:r>
            <a:r>
              <a:rPr lang="id-ID" dirty="0" err="1"/>
              <a:t>ALdino</a:t>
            </a:r>
            <a:endParaRPr lang="id-ID" dirty="0"/>
          </a:p>
        </p:txBody>
      </p:sp>
    </p:spTree>
    <p:extLst>
      <p:ext uri="{BB962C8B-B14F-4D97-AF65-F5344CB8AC3E}">
        <p14:creationId xmlns:p14="http://schemas.microsoft.com/office/powerpoint/2010/main" val="3506341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p:txBody>
          <a:bodyPr>
            <a:normAutofit/>
          </a:bodyPr>
          <a:lstStyle/>
          <a:p>
            <a:r>
              <a:rPr lang="id-ID" sz="3200" dirty="0"/>
              <a:t>3. Jelaskan apa yang di maksud dengan istilah-istilah berikut.</a:t>
            </a:r>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5" y="2090531"/>
            <a:ext cx="8911686" cy="4247317"/>
          </a:xfrm>
          <a:prstGeom prst="rect">
            <a:avLst/>
          </a:prstGeom>
          <a:noFill/>
        </p:spPr>
        <p:txBody>
          <a:bodyPr wrap="square">
            <a:spAutoFit/>
          </a:bodyPr>
          <a:lstStyle/>
          <a:p>
            <a:r>
              <a:rPr lang="id-ID" sz="1800" dirty="0"/>
              <a:t>A. Server</a:t>
            </a:r>
          </a:p>
          <a:p>
            <a:r>
              <a:rPr lang="id-ID" sz="1800" dirty="0"/>
              <a:t>Server adalah suatu sistem komputer yang memiliki layanan khusus berupa penyimpanan data. Server akan menyimpan beragam jenis dokumen dan menyediakan informasi untuk pengguna atau pengunjungnya.</a:t>
            </a:r>
          </a:p>
          <a:p>
            <a:endParaRPr lang="id-ID" sz="1800" dirty="0"/>
          </a:p>
          <a:p>
            <a:r>
              <a:rPr lang="id-ID" sz="1800" dirty="0"/>
              <a:t>B. </a:t>
            </a:r>
            <a:r>
              <a:rPr lang="id-ID" sz="1800" dirty="0" err="1"/>
              <a:t>Client</a:t>
            </a:r>
            <a:endParaRPr lang="id-ID" sz="1800" dirty="0"/>
          </a:p>
          <a:p>
            <a:r>
              <a:rPr lang="id-ID" sz="1800" dirty="0" err="1"/>
              <a:t>Client</a:t>
            </a:r>
            <a:r>
              <a:rPr lang="id-ID" sz="1800" dirty="0"/>
              <a:t> artinya orang atau bisnis yang membayar untuk mendapatkan suatu produk atau layanan secara profesional.</a:t>
            </a:r>
          </a:p>
          <a:p>
            <a:endParaRPr lang="id-ID" sz="1800" dirty="0"/>
          </a:p>
          <a:p>
            <a:r>
              <a:rPr lang="id-ID" sz="1800" dirty="0"/>
              <a:t>C. Network</a:t>
            </a:r>
          </a:p>
          <a:p>
            <a:r>
              <a:rPr lang="id-ID" sz="1800" dirty="0"/>
              <a:t>Network merupakan kumpulan komputer yang dapat berkomunikasi satu sama lain, dengan menggunakan peralatan tertentu. Dalam sebuah jaringan komputer , penggunaan peralatan tertentu ini dapat diakses secara bersama-sama (seperti </a:t>
            </a:r>
            <a:r>
              <a:rPr lang="id-ID" sz="1800" dirty="0" err="1"/>
              <a:t>disk</a:t>
            </a:r>
            <a:r>
              <a:rPr lang="id-ID" sz="1800" dirty="0"/>
              <a:t> dan printer) dan berhubungan dengan komputer induk sistem lain, yang letaknya berjauhan.</a:t>
            </a:r>
          </a:p>
        </p:txBody>
      </p:sp>
    </p:spTree>
    <p:extLst>
      <p:ext uri="{BB962C8B-B14F-4D97-AF65-F5344CB8AC3E}">
        <p14:creationId xmlns:p14="http://schemas.microsoft.com/office/powerpoint/2010/main" val="75950557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E1644AA-704D-CB34-2511-B19ADE626909}"/>
              </a:ext>
            </a:extLst>
          </p:cNvPr>
          <p:cNvSpPr>
            <a:spLocks noGrp="1"/>
          </p:cNvSpPr>
          <p:nvPr>
            <p:ph type="ctrTitle"/>
          </p:nvPr>
        </p:nvSpPr>
        <p:spPr/>
        <p:txBody>
          <a:bodyPr>
            <a:normAutofit/>
          </a:bodyPr>
          <a:lstStyle/>
          <a:p>
            <a:r>
              <a:rPr lang="id-ID" sz="7200" dirty="0"/>
              <a:t>Jenis-Jenis Jaringan</a:t>
            </a:r>
            <a:endParaRPr lang="id-ID" sz="5400" dirty="0"/>
          </a:p>
        </p:txBody>
      </p:sp>
      <p:sp>
        <p:nvSpPr>
          <p:cNvPr id="3" name="Subjudul 2">
            <a:extLst>
              <a:ext uri="{FF2B5EF4-FFF2-40B4-BE49-F238E27FC236}">
                <a16:creationId xmlns:a16="http://schemas.microsoft.com/office/drawing/2014/main" id="{DCB697CF-AE47-C138-F09A-7A90183340B8}"/>
              </a:ext>
            </a:extLst>
          </p:cNvPr>
          <p:cNvSpPr>
            <a:spLocks noGrp="1"/>
          </p:cNvSpPr>
          <p:nvPr>
            <p:ph type="subTitle" idx="1"/>
          </p:nvPr>
        </p:nvSpPr>
        <p:spPr/>
        <p:txBody>
          <a:bodyPr/>
          <a:lstStyle/>
          <a:p>
            <a:r>
              <a:rPr lang="id-ID" dirty="0"/>
              <a:t>Tugas 2, </a:t>
            </a:r>
            <a:r>
              <a:rPr lang="id-ID" dirty="0" err="1"/>
              <a:t>Pandjie</a:t>
            </a:r>
            <a:r>
              <a:rPr lang="id-ID" dirty="0"/>
              <a:t> Aldino</a:t>
            </a:r>
          </a:p>
        </p:txBody>
      </p:sp>
    </p:spTree>
    <p:extLst>
      <p:ext uri="{BB962C8B-B14F-4D97-AF65-F5344CB8AC3E}">
        <p14:creationId xmlns:p14="http://schemas.microsoft.com/office/powerpoint/2010/main" val="42509739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p:txBody>
          <a:bodyPr>
            <a:normAutofit fontScale="90000"/>
          </a:bodyPr>
          <a:lstStyle/>
          <a:p>
            <a:r>
              <a:rPr lang="id-ID" sz="4000" dirty="0"/>
              <a:t>1. Apa yang di maksud dengan LAN?</a:t>
            </a:r>
            <a:endParaRPr lang="id-ID" sz="3200" dirty="0"/>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1905000"/>
            <a:ext cx="6096000" cy="2031325"/>
          </a:xfrm>
          <a:prstGeom prst="rect">
            <a:avLst/>
          </a:prstGeom>
          <a:noFill/>
        </p:spPr>
        <p:txBody>
          <a:bodyPr wrap="square">
            <a:spAutoFit/>
          </a:bodyPr>
          <a:lstStyle/>
          <a:p>
            <a:r>
              <a:rPr lang="id-ID" sz="1800" b="0" i="0" dirty="0">
                <a:solidFill>
                  <a:srgbClr val="202124"/>
                </a:solidFill>
                <a:effectLst/>
                <a:latin typeface="arial" panose="020B0604020202020204" pitchFamily="34" charset="0"/>
              </a:rPr>
              <a:t>LAN merupakan singkatan dari </a:t>
            </a:r>
            <a:r>
              <a:rPr lang="id-ID" sz="1800" b="0" i="0" dirty="0" err="1">
                <a:solidFill>
                  <a:srgbClr val="202124"/>
                </a:solidFill>
                <a:effectLst/>
                <a:latin typeface="arial" panose="020B0604020202020204" pitchFamily="34" charset="0"/>
              </a:rPr>
              <a:t>Local</a:t>
            </a:r>
            <a:r>
              <a:rPr lang="id-ID" sz="1800" b="0" i="0" dirty="0">
                <a:solidFill>
                  <a:srgbClr val="202124"/>
                </a:solidFill>
                <a:effectLst/>
                <a:latin typeface="arial" panose="020B0604020202020204" pitchFamily="34" charset="0"/>
              </a:rPr>
              <a:t> Area Network (LAN) merupakan suatu jaringan komputer yang cakupannya wilayah lokal saja. Maksudnya yaitu, jaringan ini hanya bisa digunakan oleh pengguna di area LAN saja. LAN menghubungkan perangkat ke jaringan internet lewat perangkat jaringan yang sederhana.</a:t>
            </a:r>
          </a:p>
        </p:txBody>
      </p:sp>
    </p:spTree>
    <p:extLst>
      <p:ext uri="{BB962C8B-B14F-4D97-AF65-F5344CB8AC3E}">
        <p14:creationId xmlns:p14="http://schemas.microsoft.com/office/powerpoint/2010/main" val="280491247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4" y="624110"/>
            <a:ext cx="9347285" cy="1280890"/>
          </a:xfrm>
        </p:spPr>
        <p:txBody>
          <a:bodyPr>
            <a:normAutofit fontScale="90000"/>
          </a:bodyPr>
          <a:lstStyle/>
          <a:p>
            <a:r>
              <a:rPr lang="id-ID" sz="4000" dirty="0"/>
              <a:t>2. Apakah yang dimaksud dengan MAN</a:t>
            </a:r>
            <a:endParaRPr lang="id-ID" sz="3200" dirty="0"/>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1905000"/>
            <a:ext cx="6096000" cy="1477328"/>
          </a:xfrm>
          <a:prstGeom prst="rect">
            <a:avLst/>
          </a:prstGeom>
          <a:noFill/>
        </p:spPr>
        <p:txBody>
          <a:bodyPr wrap="square">
            <a:spAutoFit/>
          </a:bodyPr>
          <a:lstStyle/>
          <a:p>
            <a:r>
              <a:rPr lang="id-ID" sz="1800" b="0" i="0" dirty="0">
                <a:solidFill>
                  <a:srgbClr val="202124"/>
                </a:solidFill>
                <a:effectLst/>
                <a:latin typeface="arial" panose="020B0604020202020204" pitchFamily="34" charset="0"/>
              </a:rPr>
              <a:t>MAN atau Metropolitan Area Network mencakup area yang lebih besar daripada LAN dan area yang lebih kecil dibandingkan dengan WAN. Ini menghubungkan dua atau lebih komputer yang terpisah tetapi berada di kota yang sama atau berbeda.</a:t>
            </a:r>
          </a:p>
        </p:txBody>
      </p:sp>
    </p:spTree>
    <p:extLst>
      <p:ext uri="{BB962C8B-B14F-4D97-AF65-F5344CB8AC3E}">
        <p14:creationId xmlns:p14="http://schemas.microsoft.com/office/powerpoint/2010/main" val="193732503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4" y="624110"/>
            <a:ext cx="8220850" cy="1280890"/>
          </a:xfrm>
        </p:spPr>
        <p:txBody>
          <a:bodyPr>
            <a:normAutofit/>
          </a:bodyPr>
          <a:lstStyle/>
          <a:p>
            <a:r>
              <a:rPr lang="id-ID" dirty="0"/>
              <a:t>3. Apakah yang dimaksud dengan wan</a:t>
            </a:r>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2435087"/>
            <a:ext cx="6096000" cy="1754326"/>
          </a:xfrm>
          <a:prstGeom prst="rect">
            <a:avLst/>
          </a:prstGeom>
          <a:noFill/>
        </p:spPr>
        <p:txBody>
          <a:bodyPr wrap="square">
            <a:spAutoFit/>
          </a:bodyPr>
          <a:lstStyle/>
          <a:p>
            <a:r>
              <a:rPr lang="id-ID" sz="1800" b="0" i="0" dirty="0" err="1">
                <a:solidFill>
                  <a:srgbClr val="202124"/>
                </a:solidFill>
                <a:effectLst/>
                <a:latin typeface="arial" panose="020B0604020202020204" pitchFamily="34" charset="0"/>
              </a:rPr>
              <a:t>wide</a:t>
            </a:r>
            <a:r>
              <a:rPr lang="id-ID" sz="1800" b="0" i="0" dirty="0">
                <a:solidFill>
                  <a:srgbClr val="202124"/>
                </a:solidFill>
                <a:effectLst/>
                <a:latin typeface="arial" panose="020B0604020202020204" pitchFamily="34" charset="0"/>
              </a:rPr>
              <a:t> area </a:t>
            </a:r>
            <a:r>
              <a:rPr lang="id-ID" sz="1800" b="0" i="0" dirty="0" err="1">
                <a:solidFill>
                  <a:srgbClr val="202124"/>
                </a:solidFill>
                <a:effectLst/>
                <a:latin typeface="arial" panose="020B0604020202020204" pitchFamily="34" charset="0"/>
              </a:rPr>
              <a:t>network</a:t>
            </a:r>
            <a:r>
              <a:rPr lang="id-ID" sz="1800" b="0" i="0" dirty="0">
                <a:solidFill>
                  <a:srgbClr val="202124"/>
                </a:solidFill>
                <a:effectLst/>
                <a:latin typeface="arial" panose="020B0604020202020204" pitchFamily="34" charset="0"/>
              </a:rPr>
              <a:t> (WAN ) merupakan jaringan komputer yang mencakup area yang besar sebagai contoh yaitu jaringan komputer antar wilayah, kota atau bahkan negara, atau dapat didefinisikan juga sebagai jaringan komputer yang membutuhkan </a:t>
            </a:r>
            <a:r>
              <a:rPr lang="id-ID" sz="1800" b="0" i="0" dirty="0" err="1">
                <a:solidFill>
                  <a:srgbClr val="202124"/>
                </a:solidFill>
                <a:effectLst/>
                <a:latin typeface="arial" panose="020B0604020202020204" pitchFamily="34" charset="0"/>
              </a:rPr>
              <a:t>router</a:t>
            </a:r>
            <a:r>
              <a:rPr lang="id-ID" sz="1800" b="0" i="0" dirty="0">
                <a:solidFill>
                  <a:srgbClr val="202124"/>
                </a:solidFill>
                <a:effectLst/>
                <a:latin typeface="arial" panose="020B0604020202020204" pitchFamily="34" charset="0"/>
              </a:rPr>
              <a:t> dan saluran komunikasi publik.</a:t>
            </a:r>
          </a:p>
        </p:txBody>
      </p:sp>
    </p:spTree>
    <p:extLst>
      <p:ext uri="{BB962C8B-B14F-4D97-AF65-F5344CB8AC3E}">
        <p14:creationId xmlns:p14="http://schemas.microsoft.com/office/powerpoint/2010/main" val="341080381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60300803-B5B8-F009-9282-95651EF74ED8}"/>
              </a:ext>
            </a:extLst>
          </p:cNvPr>
          <p:cNvSpPr>
            <a:spLocks noGrp="1"/>
          </p:cNvSpPr>
          <p:nvPr>
            <p:ph type="title"/>
          </p:nvPr>
        </p:nvSpPr>
        <p:spPr>
          <a:xfrm>
            <a:off x="2592923" y="624110"/>
            <a:ext cx="9095493" cy="1280890"/>
          </a:xfrm>
        </p:spPr>
        <p:txBody>
          <a:bodyPr>
            <a:normAutofit/>
          </a:bodyPr>
          <a:lstStyle/>
          <a:p>
            <a:r>
              <a:rPr lang="id-ID" dirty="0"/>
              <a:t>4. Apakah yang dimaksud dengan </a:t>
            </a:r>
            <a:r>
              <a:rPr lang="id-ID" dirty="0" err="1"/>
              <a:t>wireless</a:t>
            </a:r>
            <a:endParaRPr lang="id-ID" dirty="0"/>
          </a:p>
        </p:txBody>
      </p:sp>
      <p:sp>
        <p:nvSpPr>
          <p:cNvPr id="4" name="Kotak Teks 3">
            <a:extLst>
              <a:ext uri="{FF2B5EF4-FFF2-40B4-BE49-F238E27FC236}">
                <a16:creationId xmlns:a16="http://schemas.microsoft.com/office/drawing/2014/main" id="{8538E576-ACE5-5367-01B9-C6431A33F289}"/>
              </a:ext>
            </a:extLst>
          </p:cNvPr>
          <p:cNvSpPr txBox="1"/>
          <p:nvPr/>
        </p:nvSpPr>
        <p:spPr>
          <a:xfrm>
            <a:off x="2592924" y="2435087"/>
            <a:ext cx="6096000" cy="1477328"/>
          </a:xfrm>
          <a:prstGeom prst="rect">
            <a:avLst/>
          </a:prstGeom>
          <a:noFill/>
        </p:spPr>
        <p:txBody>
          <a:bodyPr wrap="square">
            <a:spAutoFit/>
          </a:bodyPr>
          <a:lstStyle/>
          <a:p>
            <a:r>
              <a:rPr lang="id-ID" sz="1800" b="0" i="0" dirty="0">
                <a:solidFill>
                  <a:srgbClr val="202124"/>
                </a:solidFill>
                <a:effectLst/>
                <a:latin typeface="arial" panose="020B0604020202020204" pitchFamily="34" charset="0"/>
              </a:rPr>
              <a:t>Teknologi </a:t>
            </a:r>
            <a:r>
              <a:rPr lang="id-ID" sz="1800" b="0" i="0" dirty="0" err="1">
                <a:solidFill>
                  <a:srgbClr val="202124"/>
                </a:solidFill>
                <a:effectLst/>
                <a:latin typeface="arial" panose="020B0604020202020204" pitchFamily="34" charset="0"/>
              </a:rPr>
              <a:t>wireless</a:t>
            </a:r>
            <a:r>
              <a:rPr lang="id-ID" sz="1800" b="0" i="0" dirty="0">
                <a:solidFill>
                  <a:srgbClr val="202124"/>
                </a:solidFill>
                <a:effectLst/>
                <a:latin typeface="arial" panose="020B0604020202020204" pitchFamily="34" charset="0"/>
              </a:rPr>
              <a:t> adalah teknologi yang menghubungkan dua perangkat atau lebih tanpa menggunakan kabel. Biasanya , orang juga menyebutnya dengan istilah teknologi nirkabel. Teknologi </a:t>
            </a:r>
            <a:r>
              <a:rPr lang="id-ID" sz="1800" b="0" i="0" dirty="0" err="1">
                <a:solidFill>
                  <a:srgbClr val="202124"/>
                </a:solidFill>
                <a:effectLst/>
                <a:latin typeface="arial" panose="020B0604020202020204" pitchFamily="34" charset="0"/>
              </a:rPr>
              <a:t>wireless</a:t>
            </a:r>
            <a:r>
              <a:rPr lang="id-ID" sz="1800" b="0" i="0" dirty="0">
                <a:solidFill>
                  <a:srgbClr val="202124"/>
                </a:solidFill>
                <a:effectLst/>
                <a:latin typeface="arial" panose="020B0604020202020204" pitchFamily="34" charset="0"/>
              </a:rPr>
              <a:t> ini umumnya dipakai untuk pemindahan data.</a:t>
            </a:r>
          </a:p>
        </p:txBody>
      </p:sp>
    </p:spTree>
    <p:extLst>
      <p:ext uri="{BB962C8B-B14F-4D97-AF65-F5344CB8AC3E}">
        <p14:creationId xmlns:p14="http://schemas.microsoft.com/office/powerpoint/2010/main" val="1867210513"/>
      </p:ext>
    </p:extLst>
  </p:cSld>
  <p:clrMapOvr>
    <a:masterClrMapping/>
  </p:clrMapOvr>
  <p:transition spd="slow">
    <p:push dir="u"/>
  </p:transition>
</p:sld>
</file>

<file path=ppt/theme/theme1.xml><?xml version="1.0" encoding="utf-8"?>
<a:theme xmlns:a="http://schemas.openxmlformats.org/drawingml/2006/main" name="Utas">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89</TotalTime>
  <Words>1728</Words>
  <Application>Microsoft Office PowerPoint</Application>
  <PresentationFormat>Layar Lebar</PresentationFormat>
  <Paragraphs>132</Paragraphs>
  <Slides>34</Slides>
  <Notes>0</Notes>
  <HiddenSlides>0</HiddenSlides>
  <MMClips>0</MMClips>
  <ScaleCrop>false</ScaleCrop>
  <HeadingPairs>
    <vt:vector size="6" baseType="variant">
      <vt:variant>
        <vt:lpstr>Font Dipakai</vt:lpstr>
      </vt:variant>
      <vt:variant>
        <vt:i4>4</vt:i4>
      </vt:variant>
      <vt:variant>
        <vt:lpstr>Tema</vt:lpstr>
      </vt:variant>
      <vt:variant>
        <vt:i4>1</vt:i4>
      </vt:variant>
      <vt:variant>
        <vt:lpstr>Judul Slide</vt:lpstr>
      </vt:variant>
      <vt:variant>
        <vt:i4>34</vt:i4>
      </vt:variant>
    </vt:vector>
  </HeadingPairs>
  <TitlesOfParts>
    <vt:vector size="39" baseType="lpstr">
      <vt:lpstr>Arial</vt:lpstr>
      <vt:lpstr>Arial</vt:lpstr>
      <vt:lpstr>Century Gothic</vt:lpstr>
      <vt:lpstr>Wingdings 3</vt:lpstr>
      <vt:lpstr>Utas</vt:lpstr>
      <vt:lpstr>Pengenalan Jarigan Komputer</vt:lpstr>
      <vt:lpstr>1. Apa yang di maksud dengan jaringan komputer</vt:lpstr>
      <vt:lpstr>2. Apa tujuan dari jaringan komputer</vt:lpstr>
      <vt:lpstr>3. Jelaskan apa yang di maksud dengan istilah-istilah berikut.</vt:lpstr>
      <vt:lpstr>Jenis-Jenis Jaringan</vt:lpstr>
      <vt:lpstr>1. Apa yang di maksud dengan LAN?</vt:lpstr>
      <vt:lpstr>2. Apakah yang dimaksud dengan MAN</vt:lpstr>
      <vt:lpstr>3. Apakah yang dimaksud dengan wan</vt:lpstr>
      <vt:lpstr>4. Apakah yang dimaksud dengan wireless</vt:lpstr>
      <vt:lpstr>Topologi Jaringan</vt:lpstr>
      <vt:lpstr>1. Jelaskan apa yang di maksud dengan istilah-istilah berikut.</vt:lpstr>
      <vt:lpstr>2. Gambar Sketsa sederhana topologi jaringan bus, ring, dan star.</vt:lpstr>
      <vt:lpstr>3. Apakah keunggulandan kelemahan jaringan Topologi Bus</vt:lpstr>
      <vt:lpstr>4. Apakah keunggulandan kelemahan jaringan Topologi Ring</vt:lpstr>
      <vt:lpstr>5. Apakah keunggulandan kelemahan jaringan Topologi Star</vt:lpstr>
      <vt:lpstr>Protokol Jaringan</vt:lpstr>
      <vt:lpstr>1. Jelaskan apa yang dimaksud dengan Protokol Jaringan</vt:lpstr>
      <vt:lpstr>2. Pada komunikasi jaringan dikenal model standar, yaitu model OSI. Jelasan apa yang dimaksud dengan OSI tersebut</vt:lpstr>
      <vt:lpstr>3. Model OSI terdiri dari 7 lapisan, tulis dan jelaskan 7 lapisan tersebut.</vt:lpstr>
      <vt:lpstr>3. Model OSI terdiri dari 7 lapisan, tulis dan jelaskan 7 lapisan tersebut.</vt:lpstr>
      <vt:lpstr>4. Apa yang dimaksud TCP/IP</vt:lpstr>
      <vt:lpstr>IP Address (Alamat IP)</vt:lpstr>
      <vt:lpstr>1. Pada penyusunan jaringan terdapat aturan Network ID dan Host ID. Jelaskan aturan tersebut</vt:lpstr>
      <vt:lpstr>2. Penulisan  IP Address dibagi dalam tiga kelas. Tuliskan kelas-kelas tersebut dan tentukn Network ID dan Host ID masing-masing</vt:lpstr>
      <vt:lpstr>Domain Name System</vt:lpstr>
      <vt:lpstr>1. Apa yang dimaksud dengan DNS dan bagaimana cara kerjanya</vt:lpstr>
      <vt:lpstr>2. Tentukan Top level domain, subdomain, dan nama host alamat www.google.com</vt:lpstr>
      <vt:lpstr>Tipe Jaringan</vt:lpstr>
      <vt:lpstr>1.  Jelaskan 2 tipe jaringan yang digunakan pada sistem jaringan komputer</vt:lpstr>
      <vt:lpstr>2. Tuliskan keunggulan dari kelemahan tipe jaringan peer to peer</vt:lpstr>
      <vt:lpstr>3. Tuliskan keunggulan dari kelemahan tipe jaringan client-server</vt:lpstr>
      <vt:lpstr>4. Gambarkan cara pemasangan kabel UTP secara straight</vt:lpstr>
      <vt:lpstr>5. Gambarkan cara pemasangan kabel UTP Crossover</vt:lpstr>
      <vt:lpstr>Sekian Terimakasih.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Pengenalan Jarigan Komputer</dc:title>
  <dc:creator>Biann</dc:creator>
  <cp:lastModifiedBy>Biann</cp:lastModifiedBy>
  <cp:revision>2</cp:revision>
  <dcterms:created xsi:type="dcterms:W3CDTF">2022-08-08T12:16:46Z</dcterms:created>
  <dcterms:modified xsi:type="dcterms:W3CDTF">2022-08-08T13:46:28Z</dcterms:modified>
</cp:coreProperties>
</file>