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gb2UE+WLkz3iFpTOOebYA28ZHe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85027b74bf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85027b74bf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g85027b74bf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85027b74bf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85027b74bf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g85027b74bf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5027b74b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5027b74b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85027b74b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5027b74b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85027b74b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85027b74b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85027b74b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85027b74b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85027b74bf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1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10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0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0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0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0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10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0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10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0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0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0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0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0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0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0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0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0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0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10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0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0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0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0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0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10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0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2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3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3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23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23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23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24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2" name="Google Shape;212;p24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24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24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5" name="Google Shape;215;p24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24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24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8" name="Google Shape;218;p24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7" name="Google Shape;147;p15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9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40" name="Google Shape;240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41" name="Google Shape;241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5" name="Google Shape;245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7" name="Google Shape;247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8" name="Google Shape;248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1" name="Google Shape;251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2" name="Google Shape;252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3" name="Google Shape;253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4" name="Google Shape;254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5" name="Google Shape;255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Google Shape;256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9" name="Google Shape;259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1" name="Google Shape;261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3" name="Google Shape;263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4" name="Google Shape;264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7" name="Google Shape;267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69" name="Google Shape;269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0" name="Google Shape;270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3" name="Google Shape;273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5" name="Google Shape;275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7" name="Google Shape;277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9" name="Google Shape;279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80" name="Google Shape;280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81" name="Google Shape;281;p1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2" name="Google Shape;282;p1"/>
          <p:cNvSpPr txBox="1"/>
          <p:nvPr/>
        </p:nvSpPr>
        <p:spPr>
          <a:xfrm>
            <a:off x="7006839" y="895840"/>
            <a:ext cx="4944654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CRIPTOMONEDA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“IZICOIN”</a:t>
            </a:r>
            <a:endParaRPr/>
          </a:p>
        </p:txBody>
      </p:sp>
      <p:pic>
        <p:nvPicPr>
          <p:cNvPr descr="Imagen que contiene objeto, reloj, señal&#10;&#10;Descripción generada automáticamente" id="283" name="Google Shape;283;p1"/>
          <p:cNvPicPr preferRelativeResize="0"/>
          <p:nvPr/>
        </p:nvPicPr>
        <p:blipFill rotWithShape="1">
          <a:blip r:embed="rId5">
            <a:alphaModFix/>
          </a:blip>
          <a:srcRect b="7568" l="0" r="-2" t="78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4" name="Google Shape;284;p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85" name="Google Shape;285;p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1" name="Google Shape;291;p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2" name="Google Shape;292;p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4" name="Google Shape;294;p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5" name="Google Shape;295;p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8" name="Google Shape;298;p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0" name="Google Shape;300;p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3" name="Google Shape;303;p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6" name="Google Shape;306;p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8" name="Google Shape;308;p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0" name="Google Shape;310;p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2" name="Google Shape;312;p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6" name="Google Shape;316;p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7" name="Google Shape;317;p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9" name="Google Shape;319;p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0" name="Google Shape;320;p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2" name="Google Shape;322;p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4" name="Google Shape;324;p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7" name="Google Shape;327;p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9" name="Google Shape;329;p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2" name="Google Shape;332;p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3" name="Google Shape;333;p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6" name="Google Shape;336;p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8" name="Google Shape;338;p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1"/>
          <p:cNvSpPr txBox="1"/>
          <p:nvPr/>
        </p:nvSpPr>
        <p:spPr>
          <a:xfrm>
            <a:off x="8094282" y="3332956"/>
            <a:ext cx="3084892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Integrantes: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-Sebastián Diaz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-Gonzalo Laqui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-Daniel Monteagudo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-Mario Arroyo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-Gerardo Huamán</a:t>
            </a:r>
            <a:endParaRPr/>
          </a:p>
        </p:txBody>
      </p:sp>
      <p:sp>
        <p:nvSpPr>
          <p:cNvPr id="340" name="Google Shape;340;p1"/>
          <p:cNvSpPr/>
          <p:nvPr/>
        </p:nvSpPr>
        <p:spPr>
          <a:xfrm>
            <a:off x="-5597" y="6172201"/>
            <a:ext cx="7558541" cy="685799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2020-01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85027b74bf_0_21"/>
          <p:cNvSpPr txBox="1"/>
          <p:nvPr>
            <p:ph idx="1" type="body"/>
          </p:nvPr>
        </p:nvSpPr>
        <p:spPr>
          <a:xfrm>
            <a:off x="1143000" y="2254350"/>
            <a:ext cx="9906000" cy="234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algoritmo permite al usuario poseer dos claves de cifrado: una privada y una pública. El funcionamiento se basa en el producto conocido de dos números primos elegidos aleatoriamente.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7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3" name="Google Shape;813;p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814" name="Google Shape;814;p7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0" name="Google Shape;820;p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1" name="Google Shape;821;p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3" name="Google Shape;823;p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4" name="Google Shape;824;p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7" name="Google Shape;827;p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9" name="Google Shape;829;p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32" name="Google Shape;832;p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35" name="Google Shape;835;p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37" name="Google Shape;837;p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39" name="Google Shape;839;p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1" name="Google Shape;841;p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5" name="Google Shape;845;p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6" name="Google Shape;846;p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8" name="Google Shape;848;p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9" name="Google Shape;849;p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51" name="Google Shape;851;p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53" name="Google Shape;853;p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56" name="Google Shape;856;p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58" name="Google Shape;858;p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1" name="Google Shape;861;p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2" name="Google Shape;862;p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5" name="Google Shape;865;p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7" name="Google Shape;867;p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7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869" name="Google Shape;869;p7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70" name="Google Shape;870;p7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1" name="Google Shape;871;p7"/>
          <p:cNvPicPr preferRelativeResize="0"/>
          <p:nvPr/>
        </p:nvPicPr>
        <p:blipFill rotWithShape="1">
          <a:blip r:embed="rId5">
            <a:alphaModFix/>
          </a:blip>
          <a:srcRect b="732" l="0" r="0" t="985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2" name="Google Shape;872;p7"/>
          <p:cNvGrpSpPr/>
          <p:nvPr/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873" name="Google Shape;873;p7"/>
            <p:cNvSpPr/>
            <p:nvPr/>
          </p:nvSpPr>
          <p:spPr>
            <a:xfrm>
              <a:off x="2582333" y="2235200"/>
              <a:ext cx="7027334" cy="2396067"/>
            </a:xfrm>
            <a:prstGeom prst="round2DiagRect">
              <a:avLst>
                <a:gd fmla="val 9246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874" name="Google Shape;874;p7"/>
            <p:cNvGrpSpPr/>
            <p:nvPr/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875" name="Google Shape;875;p7"/>
              <p:cNvSpPr/>
              <p:nvPr/>
            </p:nvSpPr>
            <p:spPr>
              <a:xfrm flipH="1" rot="-5400000">
                <a:off x="9653587" y="33797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876" name="Google Shape;876;p7"/>
              <p:cNvSpPr/>
              <p:nvPr/>
            </p:nvSpPr>
            <p:spPr>
              <a:xfrm flipH="1" rot="-5400000">
                <a:off x="10078244" y="33107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7"/>
              <p:cNvSpPr/>
              <p:nvPr/>
            </p:nvSpPr>
            <p:spPr>
              <a:xfrm flipH="1" rot="-5400000">
                <a:off x="11146631" y="35742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7"/>
              <p:cNvSpPr/>
              <p:nvPr/>
            </p:nvSpPr>
            <p:spPr>
              <a:xfrm flipH="1" rot="-5400000">
                <a:off x="10230644" y="30345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879" name="Google Shape;879;p7"/>
              <p:cNvSpPr/>
              <p:nvPr/>
            </p:nvSpPr>
            <p:spPr>
              <a:xfrm rot="5400000">
                <a:off x="10034587" y="25627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880" name="Google Shape;880;p7"/>
              <p:cNvSpPr/>
              <p:nvPr/>
            </p:nvSpPr>
            <p:spPr>
              <a:xfrm rot="5400000">
                <a:off x="10747375" y="32326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7"/>
              <p:cNvSpPr/>
              <p:nvPr/>
            </p:nvSpPr>
            <p:spPr>
              <a:xfrm rot="5400000">
                <a:off x="11399044" y="30953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7"/>
              <p:cNvSpPr/>
              <p:nvPr/>
            </p:nvSpPr>
            <p:spPr>
              <a:xfrm rot="5400000">
                <a:off x="10353675" y="21531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883" name="Google Shape;883;p7"/>
              <p:cNvSpPr/>
              <p:nvPr/>
            </p:nvSpPr>
            <p:spPr>
              <a:xfrm rot="5400000">
                <a:off x="9848850" y="33088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7"/>
              <p:cNvSpPr/>
              <p:nvPr/>
            </p:nvSpPr>
            <p:spPr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7"/>
              <p:cNvSpPr/>
              <p:nvPr/>
            </p:nvSpPr>
            <p:spPr>
              <a:xfrm rot="5400000">
                <a:off x="2122751" y="35321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886" name="Google Shape;886;p7"/>
              <p:cNvSpPr/>
              <p:nvPr/>
            </p:nvSpPr>
            <p:spPr>
              <a:xfrm rot="5400000">
                <a:off x="1958445" y="34631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7"/>
              <p:cNvSpPr/>
              <p:nvPr/>
            </p:nvSpPr>
            <p:spPr>
              <a:xfrm rot="5400000">
                <a:off x="858308" y="37266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7"/>
              <p:cNvSpPr/>
              <p:nvPr/>
            </p:nvSpPr>
            <p:spPr>
              <a:xfrm rot="5400000">
                <a:off x="1658407" y="31869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889" name="Google Shape;889;p7"/>
              <p:cNvSpPr/>
              <p:nvPr/>
            </p:nvSpPr>
            <p:spPr>
              <a:xfrm flipH="1" rot="-5400000">
                <a:off x="1860814" y="27151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890" name="Google Shape;890;p7"/>
              <p:cNvSpPr/>
              <p:nvPr/>
            </p:nvSpPr>
            <p:spPr>
              <a:xfrm flipH="1" rot="-5400000">
                <a:off x="1289314" y="33850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7"/>
              <p:cNvSpPr/>
              <p:nvPr/>
            </p:nvSpPr>
            <p:spPr>
              <a:xfrm flipH="1" rot="-5400000">
                <a:off x="605895" y="32477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7"/>
              <p:cNvSpPr/>
              <p:nvPr/>
            </p:nvSpPr>
            <p:spPr>
              <a:xfrm flipH="1" rot="-5400000">
                <a:off x="1532202" y="23055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893" name="Google Shape;893;p7"/>
              <p:cNvSpPr/>
              <p:nvPr/>
            </p:nvSpPr>
            <p:spPr>
              <a:xfrm flipH="1" rot="-5400000">
                <a:off x="2154501" y="34612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7"/>
              <p:cNvSpPr/>
              <p:nvPr/>
            </p:nvSpPr>
            <p:spPr>
              <a:xfrm flipH="1" rot="-5400000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5" name="Google Shape;895;p7"/>
          <p:cNvSpPr txBox="1"/>
          <p:nvPr>
            <p:ph type="title"/>
          </p:nvPr>
        </p:nvSpPr>
        <p:spPr>
          <a:xfrm>
            <a:off x="2667000" y="232833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sz="4800"/>
              <a:t>BLOCKCHAIN</a:t>
            </a:r>
            <a:endParaRPr/>
          </a:p>
        </p:txBody>
      </p:sp>
      <p:sp>
        <p:nvSpPr>
          <p:cNvPr id="896" name="Google Shape;896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85027b74bf_0_28"/>
          <p:cNvSpPr txBox="1"/>
          <p:nvPr>
            <p:ph idx="1" type="body"/>
          </p:nvPr>
        </p:nvSpPr>
        <p:spPr>
          <a:xfrm>
            <a:off x="1143000" y="2543551"/>
            <a:ext cx="9906000" cy="177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 un registro integrado y organizado en nodos o bloques, los cuales contienen información encriptada sobre las transacciones realizadas en el sistema.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7" name="Google Shape;907;p8"/>
          <p:cNvPicPr preferRelativeResize="0"/>
          <p:nvPr/>
        </p:nvPicPr>
        <p:blipFill rotWithShape="1">
          <a:blip r:embed="rId3">
            <a:alphaModFix/>
          </a:blip>
          <a:srcRect b="30467" l="23173" r="23474" t="18590"/>
          <a:stretch/>
        </p:blipFill>
        <p:spPr>
          <a:xfrm>
            <a:off x="1798561" y="1961684"/>
            <a:ext cx="8594877" cy="4613949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8"/>
          <p:cNvSpPr/>
          <p:nvPr/>
        </p:nvSpPr>
        <p:spPr>
          <a:xfrm>
            <a:off x="2497666" y="165365"/>
            <a:ext cx="7027334" cy="1638722"/>
          </a:xfrm>
          <a:prstGeom prst="round2DiagRect">
            <a:avLst>
              <a:gd fmla="val 9246" name="adj1"/>
              <a:gd fmla="val 0" name="adj2"/>
            </a:avLst>
          </a:prstGeom>
          <a:solidFill>
            <a:schemeClr val="dk1">
              <a:alpha val="80000"/>
            </a:schemeClr>
          </a:solidFill>
          <a:ln cap="sq" cmpd="sng" w="19050">
            <a:solidFill>
              <a:schemeClr val="lt2">
                <a:alpha val="6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9" name="Google Shape;909;p8"/>
          <p:cNvSpPr txBox="1"/>
          <p:nvPr>
            <p:ph type="title"/>
          </p:nvPr>
        </p:nvSpPr>
        <p:spPr>
          <a:xfrm>
            <a:off x="2582333" y="16536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Twentieth Century"/>
              <a:buNone/>
            </a:pPr>
            <a:r>
              <a:rPr lang="en-US" sz="4320"/>
              <a:t>PROCESOS DE TRANSACCIÓN</a:t>
            </a: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347" name="Google Shape;347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3" name="Google Shape;353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4" name="Google Shape;354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6" name="Google Shape;356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7" name="Google Shape;357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0" name="Google Shape;360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2" name="Google Shape;362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5" name="Google Shape;365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8" name="Google Shape;368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0" name="Google Shape;370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2" name="Google Shape;372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4" name="Google Shape;374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8" name="Google Shape;378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9" name="Google Shape;379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1" name="Google Shape;381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2" name="Google Shape;382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4" name="Google Shape;384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6" name="Google Shape;386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9" name="Google Shape;389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1" name="Google Shape;391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4" name="Google Shape;394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5" name="Google Shape;395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8" name="Google Shape;398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0" name="Google Shape;400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2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402" name="Google Shape;402;p2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03" name="Google Shape;403;p2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eguridad de criptomonedas : consejos para asegurar tu monedero ..." id="404" name="Google Shape;404;p2"/>
          <p:cNvPicPr preferRelativeResize="0"/>
          <p:nvPr/>
        </p:nvPicPr>
        <p:blipFill rotWithShape="1">
          <a:blip r:embed="rId5">
            <a:alphaModFix amt="30000"/>
          </a:blip>
          <a:srcRect b="1" l="0" r="2252" t="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5" name="Google Shape;405;p2"/>
          <p:cNvGrpSpPr/>
          <p:nvPr/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06" name="Google Shape;406;p2"/>
            <p:cNvSpPr/>
            <p:nvPr/>
          </p:nvSpPr>
          <p:spPr>
            <a:xfrm>
              <a:off x="2582333" y="2235200"/>
              <a:ext cx="7027334" cy="2396067"/>
            </a:xfrm>
            <a:prstGeom prst="round2DiagRect">
              <a:avLst>
                <a:gd fmla="val 9246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07" name="Google Shape;407;p2"/>
            <p:cNvGrpSpPr/>
            <p:nvPr/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408" name="Google Shape;408;p2"/>
              <p:cNvSpPr/>
              <p:nvPr/>
            </p:nvSpPr>
            <p:spPr>
              <a:xfrm flipH="1" rot="-5400000">
                <a:off x="9653587" y="33797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09" name="Google Shape;409;p2"/>
              <p:cNvSpPr/>
              <p:nvPr/>
            </p:nvSpPr>
            <p:spPr>
              <a:xfrm flipH="1" rot="-5400000">
                <a:off x="10078244" y="33107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 flipH="1" rot="-5400000">
                <a:off x="11146631" y="35742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 flipH="1" rot="-5400000">
                <a:off x="10230644" y="30345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12" name="Google Shape;412;p2"/>
              <p:cNvSpPr/>
              <p:nvPr/>
            </p:nvSpPr>
            <p:spPr>
              <a:xfrm rot="5400000">
                <a:off x="10034587" y="25627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13" name="Google Shape;413;p2"/>
              <p:cNvSpPr/>
              <p:nvPr/>
            </p:nvSpPr>
            <p:spPr>
              <a:xfrm rot="5400000">
                <a:off x="10747375" y="32326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 rot="5400000">
                <a:off x="11399044" y="30953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 rot="5400000">
                <a:off x="10353675" y="21531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16" name="Google Shape;416;p2"/>
              <p:cNvSpPr/>
              <p:nvPr/>
            </p:nvSpPr>
            <p:spPr>
              <a:xfrm rot="5400000">
                <a:off x="9848850" y="33088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 rot="5400000">
                <a:off x="2122751" y="35321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19" name="Google Shape;419;p2"/>
              <p:cNvSpPr/>
              <p:nvPr/>
            </p:nvSpPr>
            <p:spPr>
              <a:xfrm rot="5400000">
                <a:off x="1958445" y="34631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 rot="5400000">
                <a:off x="858308" y="37266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 rot="5400000">
                <a:off x="1658407" y="31869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22" name="Google Shape;422;p2"/>
              <p:cNvSpPr/>
              <p:nvPr/>
            </p:nvSpPr>
            <p:spPr>
              <a:xfrm flipH="1" rot="-5400000">
                <a:off x="1860814" y="27151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23" name="Google Shape;423;p2"/>
              <p:cNvSpPr/>
              <p:nvPr/>
            </p:nvSpPr>
            <p:spPr>
              <a:xfrm flipH="1" rot="-5400000">
                <a:off x="1289314" y="33850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 flipH="1" rot="-5400000">
                <a:off x="605895" y="32477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 flipH="1" rot="-5400000">
                <a:off x="1532202" y="23055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26" name="Google Shape;426;p2"/>
              <p:cNvSpPr/>
              <p:nvPr/>
            </p:nvSpPr>
            <p:spPr>
              <a:xfrm flipH="1" rot="-5400000">
                <a:off x="2154501" y="34612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 flipH="1" rot="-5400000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8" name="Google Shape;428;p2"/>
          <p:cNvSpPr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INTRODUCCIÓN</a:t>
            </a:r>
            <a:endParaRPr b="1" i="0" sz="4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5027b74bf_0_6"/>
          <p:cNvSpPr txBox="1"/>
          <p:nvPr>
            <p:ph idx="1" type="body"/>
          </p:nvPr>
        </p:nvSpPr>
        <p:spPr>
          <a:xfrm>
            <a:off x="1143000" y="2319600"/>
            <a:ext cx="9906000" cy="221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Hoy en día efectuamos compras mediante el uso de tarjetas bancarias, monedas o billetes. Sin embargo, poco se conoce sobre las compras o pagos mediante el uso de la “moneda virtual”, mejor conocida como la criptomoneda.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3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441" name="Google Shape;441;p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7" name="Google Shape;447;p3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8" name="Google Shape;448;p3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0" name="Google Shape;450;p3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1" name="Google Shape;451;p3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4" name="Google Shape;454;p3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6" name="Google Shape;456;p3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9" name="Google Shape;459;p3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2" name="Google Shape;462;p3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4" name="Google Shape;464;p3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6" name="Google Shape;466;p3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8" name="Google Shape;468;p3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2" name="Google Shape;472;p3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3" name="Google Shape;473;p3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5" name="Google Shape;475;p3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6" name="Google Shape;476;p3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8" name="Google Shape;478;p3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80" name="Google Shape;480;p3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83" name="Google Shape;483;p3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85" name="Google Shape;485;p3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88" name="Google Shape;488;p3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89" name="Google Shape;489;p3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2" name="Google Shape;492;p3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4" name="Google Shape;494;p3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3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496" name="Google Shape;496;p3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97" name="Google Shape;497;p3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8" name="Google Shape;498;p3"/>
          <p:cNvPicPr preferRelativeResize="0"/>
          <p:nvPr/>
        </p:nvPicPr>
        <p:blipFill rotWithShape="1">
          <a:blip r:embed="rId5">
            <a:alphaModFix/>
          </a:blip>
          <a:srcRect b="0" l="29" r="0" t="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9" name="Google Shape;499;p3"/>
          <p:cNvGrpSpPr/>
          <p:nvPr/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500" name="Google Shape;500;p3"/>
            <p:cNvSpPr/>
            <p:nvPr/>
          </p:nvSpPr>
          <p:spPr>
            <a:xfrm>
              <a:off x="2582333" y="2235200"/>
              <a:ext cx="7027334" cy="2396067"/>
            </a:xfrm>
            <a:prstGeom prst="round2DiagRect">
              <a:avLst>
                <a:gd fmla="val 9246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501" name="Google Shape;501;p3"/>
            <p:cNvGrpSpPr/>
            <p:nvPr/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502" name="Google Shape;502;p3"/>
              <p:cNvSpPr/>
              <p:nvPr/>
            </p:nvSpPr>
            <p:spPr>
              <a:xfrm flipH="1" rot="-5400000">
                <a:off x="9653587" y="33797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503" name="Google Shape;503;p3"/>
              <p:cNvSpPr/>
              <p:nvPr/>
            </p:nvSpPr>
            <p:spPr>
              <a:xfrm flipH="1" rot="-5400000">
                <a:off x="10078244" y="33107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"/>
              <p:cNvSpPr/>
              <p:nvPr/>
            </p:nvSpPr>
            <p:spPr>
              <a:xfrm flipH="1" rot="-5400000">
                <a:off x="11146631" y="35742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"/>
              <p:cNvSpPr/>
              <p:nvPr/>
            </p:nvSpPr>
            <p:spPr>
              <a:xfrm flipH="1" rot="-5400000">
                <a:off x="10230644" y="30345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506" name="Google Shape;506;p3"/>
              <p:cNvSpPr/>
              <p:nvPr/>
            </p:nvSpPr>
            <p:spPr>
              <a:xfrm rot="5400000">
                <a:off x="10034587" y="25627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507" name="Google Shape;507;p3"/>
              <p:cNvSpPr/>
              <p:nvPr/>
            </p:nvSpPr>
            <p:spPr>
              <a:xfrm rot="5400000">
                <a:off x="10747375" y="32326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"/>
              <p:cNvSpPr/>
              <p:nvPr/>
            </p:nvSpPr>
            <p:spPr>
              <a:xfrm rot="5400000">
                <a:off x="11399044" y="30953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"/>
              <p:cNvSpPr/>
              <p:nvPr/>
            </p:nvSpPr>
            <p:spPr>
              <a:xfrm rot="5400000">
                <a:off x="10353675" y="21531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510" name="Google Shape;510;p3"/>
              <p:cNvSpPr/>
              <p:nvPr/>
            </p:nvSpPr>
            <p:spPr>
              <a:xfrm rot="5400000">
                <a:off x="9848850" y="33088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"/>
              <p:cNvSpPr/>
              <p:nvPr/>
            </p:nvSpPr>
            <p:spPr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"/>
              <p:cNvSpPr/>
              <p:nvPr/>
            </p:nvSpPr>
            <p:spPr>
              <a:xfrm rot="5400000">
                <a:off x="2122751" y="35321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513" name="Google Shape;513;p3"/>
              <p:cNvSpPr/>
              <p:nvPr/>
            </p:nvSpPr>
            <p:spPr>
              <a:xfrm rot="5400000">
                <a:off x="1958445" y="34631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"/>
              <p:cNvSpPr/>
              <p:nvPr/>
            </p:nvSpPr>
            <p:spPr>
              <a:xfrm rot="5400000">
                <a:off x="858308" y="37266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"/>
              <p:cNvSpPr/>
              <p:nvPr/>
            </p:nvSpPr>
            <p:spPr>
              <a:xfrm rot="5400000">
                <a:off x="1658407" y="31869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516" name="Google Shape;516;p3"/>
              <p:cNvSpPr/>
              <p:nvPr/>
            </p:nvSpPr>
            <p:spPr>
              <a:xfrm flipH="1" rot="-5400000">
                <a:off x="1860814" y="27151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517" name="Google Shape;517;p3"/>
              <p:cNvSpPr/>
              <p:nvPr/>
            </p:nvSpPr>
            <p:spPr>
              <a:xfrm flipH="1" rot="-5400000">
                <a:off x="1289314" y="33850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"/>
              <p:cNvSpPr/>
              <p:nvPr/>
            </p:nvSpPr>
            <p:spPr>
              <a:xfrm flipH="1" rot="-5400000">
                <a:off x="605895" y="32477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"/>
              <p:cNvSpPr/>
              <p:nvPr/>
            </p:nvSpPr>
            <p:spPr>
              <a:xfrm flipH="1" rot="-5400000">
                <a:off x="1532202" y="23055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520" name="Google Shape;520;p3"/>
              <p:cNvSpPr/>
              <p:nvPr/>
            </p:nvSpPr>
            <p:spPr>
              <a:xfrm flipH="1" rot="-5400000">
                <a:off x="2154501" y="34612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"/>
              <p:cNvSpPr/>
              <p:nvPr/>
            </p:nvSpPr>
            <p:spPr>
              <a:xfrm flipH="1" rot="-5400000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2" name="Google Shape;522;p3"/>
          <p:cNvSpPr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¿QUÉ ES UNA CRIPTOMONEDA?</a:t>
            </a:r>
            <a:endParaRPr/>
          </a:p>
        </p:txBody>
      </p:sp>
      <p:sp>
        <p:nvSpPr>
          <p:cNvPr id="523" name="Google Shape;52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5027b74bf_0_0"/>
          <p:cNvSpPr txBox="1"/>
          <p:nvPr>
            <p:ph idx="1" type="body"/>
          </p:nvPr>
        </p:nvSpPr>
        <p:spPr>
          <a:xfrm>
            <a:off x="1143000" y="2572951"/>
            <a:ext cx="9906000" cy="171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Son monedas virtuales que tienen un valor monetario y </a:t>
            </a: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volátil</a:t>
            </a: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Se caracterizan principalmente por la libertad en la que se maneja una transacción de la misma, ya que no intervienen terceros.</a:t>
            </a:r>
            <a:endParaRPr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4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5" name="Google Shape;535;p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36" name="Google Shape;536;p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2" name="Google Shape;542;p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3" name="Google Shape;543;p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5" name="Google Shape;545;p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6" name="Google Shape;546;p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9" name="Google Shape;549;p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1" name="Google Shape;551;p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4" name="Google Shape;554;p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7" name="Google Shape;557;p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9" name="Google Shape;559;p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61" name="Google Shape;561;p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63" name="Google Shape;563;p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67" name="Google Shape;567;p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68" name="Google Shape;568;p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70" name="Google Shape;570;p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71" name="Google Shape;571;p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73" name="Google Shape;573;p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75" name="Google Shape;575;p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78" name="Google Shape;578;p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80" name="Google Shape;580;p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83" name="Google Shape;583;p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84" name="Google Shape;584;p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87" name="Google Shape;587;p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89" name="Google Shape;589;p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4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591" name="Google Shape;591;p4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592" name="Google Shape;592;p4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Blockchain y criptomonedas, el poder en manos de todos" id="593" name="Google Shape;593;p4"/>
          <p:cNvPicPr preferRelativeResize="0"/>
          <p:nvPr/>
        </p:nvPicPr>
        <p:blipFill rotWithShape="1">
          <a:blip r:embed="rId5">
            <a:alphaModFix amt="30000"/>
          </a:blip>
          <a:srcRect b="0" l="0" r="29" t="0"/>
          <a:stretch/>
        </p:blipFill>
        <p:spPr>
          <a:xfrm>
            <a:off x="0" y="-35758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4" name="Google Shape;594;p4"/>
          <p:cNvGrpSpPr/>
          <p:nvPr/>
        </p:nvGrpSpPr>
        <p:grpSpPr>
          <a:xfrm>
            <a:off x="605895" y="1597847"/>
            <a:ext cx="10982062" cy="2513774"/>
            <a:chOff x="605895" y="1597847"/>
            <a:chExt cx="10982062" cy="2513774"/>
          </a:xfrm>
        </p:grpSpPr>
        <p:sp>
          <p:nvSpPr>
            <p:cNvPr id="595" name="Google Shape;595;p4"/>
            <p:cNvSpPr/>
            <p:nvPr/>
          </p:nvSpPr>
          <p:spPr>
            <a:xfrm>
              <a:off x="2497666" y="1597847"/>
              <a:ext cx="7027334" cy="2396067"/>
            </a:xfrm>
            <a:prstGeom prst="round2DiagRect">
              <a:avLst>
                <a:gd fmla="val 9246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596" name="Google Shape;596;p4"/>
            <p:cNvGrpSpPr/>
            <p:nvPr/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597" name="Google Shape;597;p4"/>
              <p:cNvSpPr/>
              <p:nvPr/>
            </p:nvSpPr>
            <p:spPr>
              <a:xfrm flipH="1" rot="-5400000">
                <a:off x="9653587" y="33797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598" name="Google Shape;598;p4"/>
              <p:cNvSpPr/>
              <p:nvPr/>
            </p:nvSpPr>
            <p:spPr>
              <a:xfrm flipH="1" rot="-5400000">
                <a:off x="10078244" y="33107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4"/>
              <p:cNvSpPr/>
              <p:nvPr/>
            </p:nvSpPr>
            <p:spPr>
              <a:xfrm flipH="1" rot="-5400000">
                <a:off x="11146631" y="35742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4"/>
              <p:cNvSpPr/>
              <p:nvPr/>
            </p:nvSpPr>
            <p:spPr>
              <a:xfrm flipH="1" rot="-5400000">
                <a:off x="10230644" y="30345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601" name="Google Shape;601;p4"/>
              <p:cNvSpPr/>
              <p:nvPr/>
            </p:nvSpPr>
            <p:spPr>
              <a:xfrm rot="5400000">
                <a:off x="10034587" y="25627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602" name="Google Shape;602;p4"/>
              <p:cNvSpPr/>
              <p:nvPr/>
            </p:nvSpPr>
            <p:spPr>
              <a:xfrm rot="5400000">
                <a:off x="10747375" y="32326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4"/>
              <p:cNvSpPr/>
              <p:nvPr/>
            </p:nvSpPr>
            <p:spPr>
              <a:xfrm rot="5400000">
                <a:off x="11399044" y="30953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4"/>
              <p:cNvSpPr/>
              <p:nvPr/>
            </p:nvSpPr>
            <p:spPr>
              <a:xfrm rot="5400000">
                <a:off x="10353675" y="21531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605" name="Google Shape;605;p4"/>
              <p:cNvSpPr/>
              <p:nvPr/>
            </p:nvSpPr>
            <p:spPr>
              <a:xfrm rot="5400000">
                <a:off x="9848850" y="33088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4"/>
              <p:cNvSpPr/>
              <p:nvPr/>
            </p:nvSpPr>
            <p:spPr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4"/>
              <p:cNvSpPr/>
              <p:nvPr/>
            </p:nvSpPr>
            <p:spPr>
              <a:xfrm rot="5400000">
                <a:off x="2122751" y="35321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608" name="Google Shape;608;p4"/>
              <p:cNvSpPr/>
              <p:nvPr/>
            </p:nvSpPr>
            <p:spPr>
              <a:xfrm rot="5400000">
                <a:off x="1958445" y="34631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4"/>
              <p:cNvSpPr/>
              <p:nvPr/>
            </p:nvSpPr>
            <p:spPr>
              <a:xfrm rot="5400000">
                <a:off x="858308" y="37266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4"/>
              <p:cNvSpPr/>
              <p:nvPr/>
            </p:nvSpPr>
            <p:spPr>
              <a:xfrm rot="5400000">
                <a:off x="1658407" y="31869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611" name="Google Shape;611;p4"/>
              <p:cNvSpPr/>
              <p:nvPr/>
            </p:nvSpPr>
            <p:spPr>
              <a:xfrm flipH="1" rot="-5400000">
                <a:off x="1860814" y="27151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612" name="Google Shape;612;p4"/>
              <p:cNvSpPr/>
              <p:nvPr/>
            </p:nvSpPr>
            <p:spPr>
              <a:xfrm flipH="1" rot="-5400000">
                <a:off x="1289314" y="33850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4"/>
              <p:cNvSpPr/>
              <p:nvPr/>
            </p:nvSpPr>
            <p:spPr>
              <a:xfrm flipH="1" rot="-5400000">
                <a:off x="605895" y="32477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4"/>
              <p:cNvSpPr/>
              <p:nvPr/>
            </p:nvSpPr>
            <p:spPr>
              <a:xfrm flipH="1" rot="-5400000">
                <a:off x="1532202" y="23055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615" name="Google Shape;615;p4"/>
              <p:cNvSpPr/>
              <p:nvPr/>
            </p:nvSpPr>
            <p:spPr>
              <a:xfrm flipH="1" rot="-5400000">
                <a:off x="2154501" y="34612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4"/>
              <p:cNvSpPr/>
              <p:nvPr/>
            </p:nvSpPr>
            <p:spPr>
              <a:xfrm flipH="1" rot="-5400000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7" name="Google Shape;617;p4"/>
          <p:cNvSpPr txBox="1"/>
          <p:nvPr/>
        </p:nvSpPr>
        <p:spPr>
          <a:xfrm>
            <a:off x="2665194" y="1779587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FUNCIONAN?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5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3" name="Google Shape;623;p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24" name="Google Shape;624;p5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30" name="Google Shape;630;p5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31" name="Google Shape;631;p5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33" name="Google Shape;633;p5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34" name="Google Shape;634;p5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37" name="Google Shape;637;p5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39" name="Google Shape;639;p5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2" name="Google Shape;642;p5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5" name="Google Shape;645;p5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7" name="Google Shape;647;p5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9" name="Google Shape;649;p5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1" name="Google Shape;651;p5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5" name="Google Shape;655;p5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6" name="Google Shape;656;p5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8" name="Google Shape;658;p5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9" name="Google Shape;659;p5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1" name="Google Shape;661;p5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3" name="Google Shape;663;p5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6" name="Google Shape;666;p5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8" name="Google Shape;668;p5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71" name="Google Shape;671;p5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72" name="Google Shape;672;p5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75" name="Google Shape;675;p5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77" name="Google Shape;677;p5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5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679" name="Google Shape;679;p5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680" name="Google Shape;680;p5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1" name="Google Shape;681;p5"/>
          <p:cNvPicPr preferRelativeResize="0"/>
          <p:nvPr/>
        </p:nvPicPr>
        <p:blipFill rotWithShape="1">
          <a:blip r:embed="rId5">
            <a:alphaModFix/>
          </a:blip>
          <a:srcRect b="16642" l="0" r="0" t="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2" name="Google Shape;682;p5"/>
          <p:cNvGrpSpPr/>
          <p:nvPr/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683" name="Google Shape;683;p5"/>
            <p:cNvSpPr/>
            <p:nvPr/>
          </p:nvSpPr>
          <p:spPr>
            <a:xfrm>
              <a:off x="2582333" y="2235200"/>
              <a:ext cx="7027334" cy="2396067"/>
            </a:xfrm>
            <a:prstGeom prst="round2DiagRect">
              <a:avLst>
                <a:gd fmla="val 9246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684" name="Google Shape;684;p5"/>
            <p:cNvGrpSpPr/>
            <p:nvPr/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685" name="Google Shape;685;p5"/>
              <p:cNvSpPr/>
              <p:nvPr/>
            </p:nvSpPr>
            <p:spPr>
              <a:xfrm flipH="1" rot="-5400000">
                <a:off x="9653587" y="33797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686" name="Google Shape;686;p5"/>
              <p:cNvSpPr/>
              <p:nvPr/>
            </p:nvSpPr>
            <p:spPr>
              <a:xfrm flipH="1" rot="-5400000">
                <a:off x="10078244" y="33107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5"/>
              <p:cNvSpPr/>
              <p:nvPr/>
            </p:nvSpPr>
            <p:spPr>
              <a:xfrm flipH="1" rot="-5400000">
                <a:off x="11146631" y="35742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5"/>
              <p:cNvSpPr/>
              <p:nvPr/>
            </p:nvSpPr>
            <p:spPr>
              <a:xfrm flipH="1" rot="-5400000">
                <a:off x="10230644" y="30345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689" name="Google Shape;689;p5"/>
              <p:cNvSpPr/>
              <p:nvPr/>
            </p:nvSpPr>
            <p:spPr>
              <a:xfrm rot="5400000">
                <a:off x="10034587" y="25627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690" name="Google Shape;690;p5"/>
              <p:cNvSpPr/>
              <p:nvPr/>
            </p:nvSpPr>
            <p:spPr>
              <a:xfrm rot="5400000">
                <a:off x="10747375" y="32326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5"/>
              <p:cNvSpPr/>
              <p:nvPr/>
            </p:nvSpPr>
            <p:spPr>
              <a:xfrm rot="5400000">
                <a:off x="11399044" y="30953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5"/>
              <p:cNvSpPr/>
              <p:nvPr/>
            </p:nvSpPr>
            <p:spPr>
              <a:xfrm rot="5400000">
                <a:off x="10353675" y="21531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693" name="Google Shape;693;p5"/>
              <p:cNvSpPr/>
              <p:nvPr/>
            </p:nvSpPr>
            <p:spPr>
              <a:xfrm rot="5400000">
                <a:off x="9848850" y="33088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5"/>
              <p:cNvSpPr/>
              <p:nvPr/>
            </p:nvSpPr>
            <p:spPr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5"/>
              <p:cNvSpPr/>
              <p:nvPr/>
            </p:nvSpPr>
            <p:spPr>
              <a:xfrm rot="5400000">
                <a:off x="2122751" y="35321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696" name="Google Shape;696;p5"/>
              <p:cNvSpPr/>
              <p:nvPr/>
            </p:nvSpPr>
            <p:spPr>
              <a:xfrm rot="5400000">
                <a:off x="1958445" y="34631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5"/>
              <p:cNvSpPr/>
              <p:nvPr/>
            </p:nvSpPr>
            <p:spPr>
              <a:xfrm rot="5400000">
                <a:off x="858308" y="37266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5"/>
              <p:cNvSpPr/>
              <p:nvPr/>
            </p:nvSpPr>
            <p:spPr>
              <a:xfrm rot="5400000">
                <a:off x="1658407" y="31869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699" name="Google Shape;699;p5"/>
              <p:cNvSpPr/>
              <p:nvPr/>
            </p:nvSpPr>
            <p:spPr>
              <a:xfrm flipH="1" rot="-5400000">
                <a:off x="1860814" y="27151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700" name="Google Shape;700;p5"/>
              <p:cNvSpPr/>
              <p:nvPr/>
            </p:nvSpPr>
            <p:spPr>
              <a:xfrm flipH="1" rot="-5400000">
                <a:off x="1289314" y="33850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5"/>
              <p:cNvSpPr/>
              <p:nvPr/>
            </p:nvSpPr>
            <p:spPr>
              <a:xfrm flipH="1" rot="-5400000">
                <a:off x="605895" y="32477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5"/>
              <p:cNvSpPr/>
              <p:nvPr/>
            </p:nvSpPr>
            <p:spPr>
              <a:xfrm flipH="1" rot="-5400000">
                <a:off x="1532202" y="23055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703" name="Google Shape;703;p5"/>
              <p:cNvSpPr/>
              <p:nvPr/>
            </p:nvSpPr>
            <p:spPr>
              <a:xfrm flipH="1" rot="-5400000">
                <a:off x="2154501" y="34612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5"/>
              <p:cNvSpPr/>
              <p:nvPr/>
            </p:nvSpPr>
            <p:spPr>
              <a:xfrm flipH="1" rot="-5400000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5" name="Google Shape;705;p5"/>
          <p:cNvSpPr txBox="1"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ENCRIPTACION</a:t>
            </a:r>
            <a:endParaRPr/>
          </a:p>
        </p:txBody>
      </p:sp>
      <p:sp>
        <p:nvSpPr>
          <p:cNvPr id="706" name="Google Shape;7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85027b74bf_0_14"/>
          <p:cNvSpPr txBox="1"/>
          <p:nvPr>
            <p:ph idx="1" type="body"/>
          </p:nvPr>
        </p:nvSpPr>
        <p:spPr>
          <a:xfrm>
            <a:off x="1143000" y="2515051"/>
            <a:ext cx="9906000" cy="182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Consiste en bloquear los datos mediante un código secreto que oculta un verdadero mensaje. Existen dos tipos de encriptación: Simétrico y Asimétrico </a:t>
            </a:r>
            <a:endParaRPr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Google Shape;717;p6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8" name="Google Shape;718;p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719" name="Google Shape;719;p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5" name="Google Shape;725;p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6" name="Google Shape;726;p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8" name="Google Shape;728;p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9" name="Google Shape;729;p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2" name="Google Shape;732;p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4" name="Google Shape;734;p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7" name="Google Shape;737;p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0" name="Google Shape;740;p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2" name="Google Shape;742;p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4" name="Google Shape;744;p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6" name="Google Shape;746;p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50" name="Google Shape;750;p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51" name="Google Shape;751;p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53" name="Google Shape;753;p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54" name="Google Shape;754;p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56" name="Google Shape;756;p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58" name="Google Shape;758;p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1" name="Google Shape;761;p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3" name="Google Shape;763;p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6" name="Google Shape;766;p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7" name="Google Shape;767;p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0" name="Google Shape;770;p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2" name="Google Shape;772;p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6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774" name="Google Shape;774;p6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775" name="Google Shape;775;p6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s it still safe to use RSA Encryption?" id="776" name="Google Shape;776;p6"/>
          <p:cNvPicPr preferRelativeResize="0"/>
          <p:nvPr/>
        </p:nvPicPr>
        <p:blipFill rotWithShape="1">
          <a:blip r:embed="rId5">
            <a:alphaModFix/>
          </a:blip>
          <a:srcRect b="709" l="0" r="0" t="5514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7" name="Google Shape;777;p6"/>
          <p:cNvGrpSpPr/>
          <p:nvPr/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78" name="Google Shape;778;p6"/>
            <p:cNvSpPr/>
            <p:nvPr/>
          </p:nvSpPr>
          <p:spPr>
            <a:xfrm>
              <a:off x="2582333" y="2235200"/>
              <a:ext cx="7027334" cy="2396067"/>
            </a:xfrm>
            <a:prstGeom prst="round2DiagRect">
              <a:avLst>
                <a:gd fmla="val 9246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779" name="Google Shape;779;p6"/>
            <p:cNvGrpSpPr/>
            <p:nvPr/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80" name="Google Shape;780;p6"/>
              <p:cNvSpPr/>
              <p:nvPr/>
            </p:nvSpPr>
            <p:spPr>
              <a:xfrm flipH="1" rot="-5400000">
                <a:off x="9653587" y="33797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781" name="Google Shape;781;p6"/>
              <p:cNvSpPr/>
              <p:nvPr/>
            </p:nvSpPr>
            <p:spPr>
              <a:xfrm flipH="1" rot="-5400000">
                <a:off x="10078244" y="33107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6"/>
              <p:cNvSpPr/>
              <p:nvPr/>
            </p:nvSpPr>
            <p:spPr>
              <a:xfrm flipH="1" rot="-5400000">
                <a:off x="11146631" y="35742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6"/>
              <p:cNvSpPr/>
              <p:nvPr/>
            </p:nvSpPr>
            <p:spPr>
              <a:xfrm flipH="1" rot="-5400000">
                <a:off x="10230644" y="30345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784" name="Google Shape;784;p6"/>
              <p:cNvSpPr/>
              <p:nvPr/>
            </p:nvSpPr>
            <p:spPr>
              <a:xfrm rot="5400000">
                <a:off x="10034587" y="25627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785" name="Google Shape;785;p6"/>
              <p:cNvSpPr/>
              <p:nvPr/>
            </p:nvSpPr>
            <p:spPr>
              <a:xfrm rot="5400000">
                <a:off x="10747375" y="32326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6"/>
              <p:cNvSpPr/>
              <p:nvPr/>
            </p:nvSpPr>
            <p:spPr>
              <a:xfrm rot="5400000">
                <a:off x="11399044" y="30953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6"/>
              <p:cNvSpPr/>
              <p:nvPr/>
            </p:nvSpPr>
            <p:spPr>
              <a:xfrm rot="5400000">
                <a:off x="10353675" y="21531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788" name="Google Shape;788;p6"/>
              <p:cNvSpPr/>
              <p:nvPr/>
            </p:nvSpPr>
            <p:spPr>
              <a:xfrm rot="5400000">
                <a:off x="9848850" y="33088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6"/>
              <p:cNvSpPr/>
              <p:nvPr/>
            </p:nvSpPr>
            <p:spPr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6"/>
              <p:cNvSpPr/>
              <p:nvPr/>
            </p:nvSpPr>
            <p:spPr>
              <a:xfrm rot="5400000">
                <a:off x="2122751" y="35321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791" name="Google Shape;791;p6"/>
              <p:cNvSpPr/>
              <p:nvPr/>
            </p:nvSpPr>
            <p:spPr>
              <a:xfrm rot="5400000">
                <a:off x="1958445" y="34631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6"/>
              <p:cNvSpPr/>
              <p:nvPr/>
            </p:nvSpPr>
            <p:spPr>
              <a:xfrm rot="5400000">
                <a:off x="858308" y="37266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6"/>
              <p:cNvSpPr/>
              <p:nvPr/>
            </p:nvSpPr>
            <p:spPr>
              <a:xfrm rot="5400000">
                <a:off x="1658407" y="31869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794" name="Google Shape;794;p6"/>
              <p:cNvSpPr/>
              <p:nvPr/>
            </p:nvSpPr>
            <p:spPr>
              <a:xfrm flipH="1" rot="-5400000">
                <a:off x="1860814" y="27151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795" name="Google Shape;795;p6"/>
              <p:cNvSpPr/>
              <p:nvPr/>
            </p:nvSpPr>
            <p:spPr>
              <a:xfrm flipH="1" rot="-5400000">
                <a:off x="1289314" y="33850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6"/>
              <p:cNvSpPr/>
              <p:nvPr/>
            </p:nvSpPr>
            <p:spPr>
              <a:xfrm flipH="1" rot="-5400000">
                <a:off x="605895" y="32477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6"/>
              <p:cNvSpPr/>
              <p:nvPr/>
            </p:nvSpPr>
            <p:spPr>
              <a:xfrm flipH="1" rot="-5400000">
                <a:off x="1532202" y="23055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798" name="Google Shape;798;p6"/>
              <p:cNvSpPr/>
              <p:nvPr/>
            </p:nvSpPr>
            <p:spPr>
              <a:xfrm flipH="1" rot="-5400000">
                <a:off x="2154501" y="34612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6"/>
              <p:cNvSpPr/>
              <p:nvPr/>
            </p:nvSpPr>
            <p:spPr>
              <a:xfrm flipH="1" rot="-5400000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0" name="Google Shape;800;p6"/>
          <p:cNvSpPr txBox="1"/>
          <p:nvPr>
            <p:ph type="title"/>
          </p:nvPr>
        </p:nvSpPr>
        <p:spPr>
          <a:xfrm>
            <a:off x="2667000" y="232833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sz="4800"/>
              <a:t>RSA</a:t>
            </a:r>
            <a:endParaRPr/>
          </a:p>
        </p:txBody>
      </p:sp>
      <p:sp>
        <p:nvSpPr>
          <p:cNvPr id="801" name="Google Shape;80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