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588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77" autoAdjust="0"/>
    <p:restoredTop sz="94609"/>
  </p:normalViewPr>
  <p:slideViewPr>
    <p:cSldViewPr snapToGrid="0" snapToObjects="1">
      <p:cViewPr varScale="1">
        <p:scale>
          <a:sx n="195" d="100"/>
          <a:sy n="195" d="100"/>
        </p:scale>
        <p:origin x="200" y="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-42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32104-3AE9-EA48-8125-44974D4AABC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883693" y="8591997"/>
            <a:ext cx="7863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1E1D5-91CC-7D4B-BD75-808A158663DC}" type="slidenum">
              <a:rPr lang="en-US" smtClean="0"/>
              <a:t>‹N›</a:t>
            </a:fld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-1" y="8799513"/>
            <a:ext cx="68564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© 2014 Whittier Consulting Group, Inc </a:t>
            </a:r>
            <a:r>
              <a:rPr lang="en-US" sz="1200" dirty="0">
                <a:solidFill>
                  <a:srgbClr val="4C3B11"/>
                </a:solidFill>
                <a:sym typeface="Symbol" pitchFamily="-106" charset="2"/>
              </a:rPr>
              <a:t> </a:t>
            </a:r>
            <a:r>
              <a:rPr lang="en-US" sz="1200" dirty="0" err="1">
                <a:solidFill>
                  <a:srgbClr val="4C3B11"/>
                </a:solidFill>
              </a:rPr>
              <a:t>whittierconsulting.com</a:t>
            </a:r>
            <a:r>
              <a:rPr lang="en-US" sz="1200" dirty="0">
                <a:solidFill>
                  <a:srgbClr val="4C3B11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rgbClr val="4C3B11"/>
                </a:solidFill>
                <a:sym typeface="Symbol" pitchFamily="-106" charset="2"/>
              </a:rPr>
              <a:t> </a:t>
            </a:r>
            <a:r>
              <a:rPr lang="en-US" sz="1200" dirty="0" err="1">
                <a:solidFill>
                  <a:srgbClr val="4C3B11"/>
                </a:solidFill>
                <a:sym typeface="Symbol" pitchFamily="-106" charset="2"/>
              </a:rPr>
              <a:t>lpdrc.com</a:t>
            </a:r>
            <a:r>
              <a:rPr lang="en-US" sz="1200" dirty="0">
                <a:solidFill>
                  <a:srgbClr val="4C3B1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500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3F711-EA10-D547-8C5D-7325407B21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16C5-4096-B14A-8244-7CDD173AD6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69584" y="1"/>
            <a:ext cx="9013372" cy="497205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13" descr="back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548" y="4299584"/>
            <a:ext cx="3352800" cy="600075"/>
          </a:xfrm>
          <a:prstGeom prst="rect">
            <a:avLst/>
          </a:prstGeom>
        </p:spPr>
      </p:pic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0" y="4945953"/>
            <a:ext cx="9144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© 2013 Whittier Consulting Group, Inc </a:t>
            </a:r>
            <a:r>
              <a:rPr lang="en-US" sz="1200" dirty="0">
                <a:solidFill>
                  <a:srgbClr val="4C3B11"/>
                </a:solidFill>
                <a:sym typeface="Symbol" pitchFamily="-106" charset="2"/>
              </a:rPr>
              <a:t> </a:t>
            </a:r>
            <a:r>
              <a:rPr lang="en-US" sz="1200" dirty="0" err="1">
                <a:solidFill>
                  <a:srgbClr val="4C3B11"/>
                </a:solidFill>
              </a:rPr>
              <a:t>www.whittierconsulting.com</a:t>
            </a:r>
            <a:r>
              <a:rPr lang="en-US" sz="1200" dirty="0">
                <a:solidFill>
                  <a:srgbClr val="4C3B11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6662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Oswald Regular"/>
          <a:ea typeface="+mj-ea"/>
          <a:cs typeface="Oswald Regular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Oswald Regular"/>
          <a:ea typeface="+mn-ea"/>
          <a:cs typeface="Oswald Regular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Oswald Regular"/>
          <a:ea typeface="+mn-ea"/>
          <a:cs typeface="Oswald Regular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Oswald Regular"/>
          <a:ea typeface="+mn-ea"/>
          <a:cs typeface="Oswald Regular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Oswald Regular"/>
          <a:ea typeface="+mn-ea"/>
          <a:cs typeface="Oswald Regular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Oswald Regular"/>
          <a:ea typeface="+mn-ea"/>
          <a:cs typeface="Oswald Regular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9294" y="1104148"/>
            <a:ext cx="4277578" cy="761999"/>
          </a:xfrm>
          <a:prstGeom prst="roundRect">
            <a:avLst/>
          </a:prstGeom>
          <a:ln>
            <a:solidFill>
              <a:schemeClr val="tx2"/>
            </a:solidFill>
            <a:beve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1024" tIns="25512" rIns="51024" bIns="25512" spcCol="0" rtlCol="0" anchor="t"/>
          <a:lstStyle/>
          <a:p>
            <a:r>
              <a:rPr lang="en-US" sz="1200" b="1" dirty="0">
                <a:latin typeface="Arial"/>
                <a:cs typeface="Arial"/>
              </a:rPr>
              <a:t>Question to Answer</a:t>
            </a:r>
          </a:p>
          <a:p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294" y="1943960"/>
            <a:ext cx="4277578" cy="935182"/>
          </a:xfrm>
          <a:prstGeom prst="roundRect">
            <a:avLst/>
          </a:prstGeom>
          <a:ln>
            <a:solidFill>
              <a:schemeClr val="tx2"/>
            </a:solidFill>
            <a:beve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1024" tIns="25512" rIns="51024" bIns="25512" spcCol="0" rtlCol="0" anchor="t"/>
          <a:lstStyle/>
          <a:p>
            <a:r>
              <a:rPr lang="en-US" sz="1200" b="1" dirty="0">
                <a:latin typeface="Arial"/>
                <a:cs typeface="Arial"/>
              </a:rPr>
              <a:t>Purpose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52081" y="1104148"/>
            <a:ext cx="4442510" cy="1774994"/>
          </a:xfrm>
          <a:prstGeom prst="roundRect">
            <a:avLst>
              <a:gd name="adj" fmla="val 7851"/>
            </a:avLst>
          </a:prstGeom>
          <a:ln>
            <a:solidFill>
              <a:schemeClr val="tx2"/>
            </a:solidFill>
            <a:beve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1024" tIns="25512" rIns="51024" bIns="25512" spcCol="0" rtlCol="0" anchor="t"/>
          <a:lstStyle/>
          <a:p>
            <a:r>
              <a:rPr lang="en-US" sz="1200" b="1" dirty="0">
                <a:latin typeface="Arial"/>
                <a:cs typeface="Arial"/>
              </a:rPr>
              <a:t>What We Have Learned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52079" y="2948537"/>
            <a:ext cx="4442510" cy="2052205"/>
          </a:xfrm>
          <a:prstGeom prst="roundRect">
            <a:avLst>
              <a:gd name="adj" fmla="val 7716"/>
            </a:avLst>
          </a:prstGeom>
          <a:ln>
            <a:solidFill>
              <a:schemeClr val="tx2"/>
            </a:solidFill>
            <a:beve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1024" tIns="25512" rIns="51024" bIns="25512" spcCol="0" rtlCol="0" anchor="t"/>
          <a:lstStyle/>
          <a:p>
            <a:r>
              <a:rPr lang="en-US" sz="1200" b="1" dirty="0">
                <a:latin typeface="Arial"/>
                <a:cs typeface="Arial"/>
              </a:rPr>
              <a:t>Recommendations and Next Steps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9294" y="2957197"/>
            <a:ext cx="4277578" cy="2043545"/>
          </a:xfrm>
          <a:prstGeom prst="roundRect">
            <a:avLst>
              <a:gd name="adj" fmla="val 6346"/>
            </a:avLst>
          </a:prstGeom>
          <a:ln>
            <a:solidFill>
              <a:schemeClr val="tx2"/>
            </a:solidFill>
            <a:beve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1024" tIns="25512" rIns="51024" bIns="25512" spcCol="0" rtlCol="0" anchor="t"/>
          <a:lstStyle/>
          <a:p>
            <a:r>
              <a:rPr lang="en-US" sz="1200" b="1" dirty="0">
                <a:latin typeface="Arial"/>
                <a:cs typeface="Arial"/>
              </a:rPr>
              <a:t>What We Will Do / What We Have Done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9294" y="77931"/>
            <a:ext cx="4277578" cy="947139"/>
          </a:xfrm>
          <a:prstGeom prst="roundRect">
            <a:avLst/>
          </a:prstGeom>
          <a:solidFill>
            <a:srgbClr val="FFFF66"/>
          </a:solidFill>
          <a:ln>
            <a:beve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51024" tIns="25512" rIns="51024" bIns="25512" spcCol="0" rtlCol="0" anchor="t"/>
          <a:lstStyle/>
          <a:p>
            <a:r>
              <a:rPr lang="en-US" sz="1200" b="1" dirty="0">
                <a:solidFill>
                  <a:schemeClr val="accent3"/>
                </a:solidFill>
                <a:latin typeface="Arial"/>
                <a:cs typeface="Arial"/>
              </a:rPr>
              <a:t>How could we deliver the output to users?</a:t>
            </a:r>
          </a:p>
          <a:p>
            <a:endParaRPr lang="en-US" sz="1200" b="1" dirty="0">
              <a:solidFill>
                <a:schemeClr val="accent3"/>
              </a:solidFill>
              <a:latin typeface="Arial"/>
              <a:cs typeface="Arial"/>
            </a:endParaRPr>
          </a:p>
          <a:p>
            <a:r>
              <a:rPr lang="en-US" sz="1200" b="1" dirty="0">
                <a:solidFill>
                  <a:schemeClr val="accent3"/>
                </a:solidFill>
                <a:latin typeface="Arial"/>
                <a:cs typeface="Arial"/>
              </a:rPr>
              <a:t>Owner: Renato					</a:t>
            </a:r>
            <a:br>
              <a:rPr lang="en-US" sz="1200" b="1" dirty="0">
                <a:solidFill>
                  <a:schemeClr val="accent3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chemeClr val="accent3"/>
                </a:solidFill>
                <a:latin typeface="Arial"/>
                <a:cs typeface="Arial"/>
              </a:rPr>
              <a:t>Learning Cycle</a:t>
            </a:r>
            <a:r>
              <a:rPr lang="en-US" sz="1200" b="1">
                <a:solidFill>
                  <a:schemeClr val="accent3"/>
                </a:solidFill>
                <a:latin typeface="Arial"/>
                <a:cs typeface="Arial"/>
              </a:rPr>
              <a:t>: LC1</a:t>
            </a:r>
            <a:endParaRPr lang="en-US" sz="12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52080" y="77931"/>
            <a:ext cx="4442511" cy="947139"/>
          </a:xfrm>
          <a:prstGeom prst="roundRect">
            <a:avLst/>
          </a:prstGeom>
          <a:solidFill>
            <a:srgbClr val="FFFF66"/>
          </a:solidFill>
          <a:ln>
            <a:beve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51024" tIns="25512" rIns="51024" bIns="25512" spcCol="0" rtlCol="0" anchor="t"/>
          <a:lstStyle/>
          <a:p>
            <a:pPr algn="r"/>
            <a:r>
              <a:rPr lang="en-US" sz="1600" b="1" dirty="0" err="1">
                <a:solidFill>
                  <a:schemeClr val="accent3"/>
                </a:solidFill>
                <a:latin typeface="Arial"/>
                <a:cs typeface="Arial"/>
              </a:rPr>
              <a:t>PumpGPT</a:t>
            </a:r>
            <a:br>
              <a:rPr lang="en-US" sz="1600" b="1" dirty="0">
                <a:solidFill>
                  <a:schemeClr val="accent3"/>
                </a:solidFill>
                <a:latin typeface="Arial"/>
                <a:cs typeface="Arial"/>
              </a:rPr>
            </a:br>
            <a:r>
              <a:rPr lang="en-US" sz="1600" b="1" dirty="0">
                <a:solidFill>
                  <a:schemeClr val="accent3"/>
                </a:solidFill>
                <a:latin typeface="Arial"/>
                <a:cs typeface="Arial"/>
              </a:rPr>
              <a:t>#07.05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accent3"/>
                </a:solidFill>
                <a:latin typeface="Arial"/>
                <a:cs typeface="Arial"/>
              </a:rPr>
              <a:t>Font size at least 12 pt.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accent3"/>
                </a:solidFill>
                <a:latin typeface="Arial"/>
                <a:cs typeface="Arial"/>
              </a:rPr>
              <a:t>No more than two 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3017963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CGNewSlides">
  <a:themeElements>
    <a:clrScheme name="Manuscript 1">
      <a:dk1>
        <a:sysClr val="windowText" lastClr="000000"/>
      </a:dk1>
      <a:lt1>
        <a:sysClr val="window" lastClr="FFFFFF"/>
      </a:lt1>
      <a:dk2>
        <a:srgbClr val="000000"/>
      </a:dk2>
      <a:lt2>
        <a:srgbClr val="B3B3B3"/>
      </a:lt2>
      <a:accent1>
        <a:srgbClr val="000000"/>
      </a:accent1>
      <a:accent2>
        <a:srgbClr val="CCCCCC"/>
      </a:accent2>
      <a:accent3>
        <a:srgbClr val="4C4C4C"/>
      </a:accent3>
      <a:accent4>
        <a:srgbClr val="B3B3B3"/>
      </a:accent4>
      <a:accent5>
        <a:srgbClr val="7F7F7F"/>
      </a:accent5>
      <a:accent6>
        <a:srgbClr val="E6E6E6"/>
      </a:accent6>
      <a:hlink>
        <a:srgbClr val="000000"/>
      </a:hlink>
      <a:folHlink>
        <a:srgbClr val="00000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D3B11"/>
      </a:dk2>
      <a:lt2>
        <a:srgbClr val="FEFFE5"/>
      </a:lt2>
      <a:accent1>
        <a:srgbClr val="C30C21"/>
      </a:accent1>
      <a:accent2>
        <a:srgbClr val="4C5C1C"/>
      </a:accent2>
      <a:accent3>
        <a:srgbClr val="C6CC95"/>
      </a:accent3>
      <a:accent4>
        <a:srgbClr val="CBB97B"/>
      </a:accent4>
      <a:accent5>
        <a:srgbClr val="EEE3BA"/>
      </a:accent5>
      <a:accent6>
        <a:srgbClr val="E3B033"/>
      </a:accent6>
      <a:hlink>
        <a:srgbClr val="C30C21"/>
      </a:hlink>
      <a:folHlink>
        <a:srgbClr val="CBB9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WCGNewSlides.potx</Template>
  <TotalTime>13625</TotalTime>
  <Words>60</Words>
  <Application>Microsoft Macintosh PowerPoint</Application>
  <PresentationFormat>Presentazione su schermo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Franklin Gothic Book</vt:lpstr>
      <vt:lpstr>Oswald Regular</vt:lpstr>
      <vt:lpstr>Perpetua</vt:lpstr>
      <vt:lpstr>Wingdings 2</vt:lpstr>
      <vt:lpstr>WCGNewSlides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Radeka</dc:creator>
  <cp:lastModifiedBy>Renato Moretti</cp:lastModifiedBy>
  <cp:revision>125</cp:revision>
  <cp:lastPrinted>2014-05-28T23:20:24Z</cp:lastPrinted>
  <dcterms:created xsi:type="dcterms:W3CDTF">2011-11-17T17:36:33Z</dcterms:created>
  <dcterms:modified xsi:type="dcterms:W3CDTF">2023-09-18T14:28:54Z</dcterms:modified>
</cp:coreProperties>
</file>