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72" r:id="rId10"/>
    <p:sldId id="263" r:id="rId11"/>
    <p:sldId id="273" r:id="rId12"/>
    <p:sldId id="268" r:id="rId13"/>
    <p:sldId id="269" r:id="rId14"/>
    <p:sldId id="270" r:id="rId15"/>
    <p:sldId id="271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E76F-E478-4CDF-9F04-A8F47C386855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BCEB-5E76-43F9-8350-7C65F3BB3C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91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Představit se, říct svoje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47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PUBLIC + PRIVATE KEY (který zveřejním), Vysvětlit odpověď Alice a příslušné klíče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789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WPA3 má lepší </a:t>
            </a:r>
            <a:r>
              <a:rPr lang="cs-CZ" dirty="0" err="1"/>
              <a:t>security</a:t>
            </a:r>
            <a:r>
              <a:rPr lang="cs-CZ" dirty="0"/>
              <a:t>, odolnost vůči slabým heslům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90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ke každému bodu – uvést příklad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51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Využívána na telegrafních spojeních, Říct o mezerách mezi znaky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98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Kde najít utf-8, české a jiné znaky v utf-8/16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72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o provázanosti délky </a:t>
            </a:r>
            <a:r>
              <a:rPr lang="cs-CZ" dirty="0" err="1"/>
              <a:t>plain</a:t>
            </a:r>
            <a:r>
              <a:rPr lang="cs-CZ" dirty="0"/>
              <a:t> a zakódovaného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764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Ověřit, že příklad splňuje principy, je to MD5 </a:t>
            </a:r>
            <a:r>
              <a:rPr lang="cs-CZ" dirty="0" err="1"/>
              <a:t>hash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09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Dodat možnost </a:t>
            </a:r>
            <a:r>
              <a:rPr lang="cs-CZ" dirty="0" err="1"/>
              <a:t>crackování</a:t>
            </a:r>
            <a:r>
              <a:rPr lang="cs-CZ" dirty="0"/>
              <a:t> k „v rámci možností bezpečné“, ke kódování dodat morseovka, </a:t>
            </a:r>
            <a:r>
              <a:rPr lang="cs-CZ" dirty="0" err="1"/>
              <a:t>brailovo</a:t>
            </a:r>
            <a:r>
              <a:rPr lang="cs-CZ" dirty="0"/>
              <a:t> písmo, světelné signály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61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Kryptografie – pojem - vysvětlení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10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 transpoziční šifře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20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26 kombinací, </a:t>
            </a:r>
            <a:r>
              <a:rPr lang="cs-CZ" dirty="0" err="1"/>
              <a:t>vig</a:t>
            </a:r>
            <a:r>
              <a:rPr lang="cs-CZ" dirty="0"/>
              <a:t>. Šifra na dalším 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52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stejně dlouhý </a:t>
            </a:r>
            <a:r>
              <a:rPr lang="cs-CZ" dirty="0" err="1"/>
              <a:t>plain</a:t>
            </a:r>
            <a:r>
              <a:rPr lang="cs-CZ" dirty="0"/>
              <a:t> i </a:t>
            </a:r>
            <a:r>
              <a:rPr lang="cs-CZ" dirty="0" err="1"/>
              <a:t>key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9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Šifer je mnohem více – </a:t>
            </a:r>
            <a:r>
              <a:rPr lang="cs-CZ" dirty="0" err="1"/>
              <a:t>playfire</a:t>
            </a:r>
            <a:r>
              <a:rPr lang="cs-CZ" dirty="0"/>
              <a:t>, </a:t>
            </a:r>
            <a:r>
              <a:rPr lang="cs-CZ" dirty="0" err="1"/>
              <a:t>vernamova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03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je IV = inicializační vektor, vysvětlit blokovou šifru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179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RSA – princip na dalším 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29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412E9-57F4-6818-24F2-3BBF34B8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F3B61E-2A26-60E9-09F9-4EAE4688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090D4-E134-1D18-8AD4-65C6287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02443-1A79-9787-FA66-21EF694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A26CCC-9976-5CF8-3327-2C0B7C1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3403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16F03-50C1-7112-CF00-6C336B7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183DC-03A0-D4D6-458A-8EFDB315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5C588D-B52D-9732-1CD2-FA7E694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0A25A-2305-045A-5EC2-47BDA77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B9B9E-9045-C8D2-E341-E160C06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304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19DBA8-DD8D-7235-FA57-0991DF94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19D848-595D-297F-D11F-D44FD6A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7976F-E01F-E54F-4BFC-0076D85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ABE911-6989-1F15-37BC-EB2733F8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AA6F9-750F-73EE-CF65-7650DD37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989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9B9F8-692E-72B2-571F-DC17AAD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7F312B-DCE8-9B4D-2669-58FCC6EC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954370-6BF9-14AA-FCE7-553A0F1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1AC29-6061-0715-9977-D4968F0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E4DCD1-F8C2-1103-2F00-13817FA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26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9F0A5-2DF1-4176-9AE2-36AA422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36F301-6162-7F4C-C22A-7A08011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59C808-E098-B667-2CBC-359FA2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F420DB-0A70-E6FF-F077-08B0011D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4766A3-F1C0-B6B9-6AB7-6540F5A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4025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6D92C-1043-9764-68BD-10BFE87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B4C3D-CB31-E992-AC49-F41F9C7A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3F4D92-1437-0E7B-33A8-D84B4618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AA939A-E8B1-BDB4-C3F6-DE68D5E7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38C625-646B-8180-E358-FA9831C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C5A00-908A-7E91-1410-D4FF3B0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1682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9C3F7-548D-3841-3A7A-19066DB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E45462-D22F-0808-BA8E-A74C1AE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D3E8C0-B532-A88C-723E-EFFFB393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1C55D4-6D25-40D5-756A-A18463AC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A0D5CC6-8A95-64A3-9181-11ACCBBA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6E3660A-0479-1EFF-F500-872D0AF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0A345C-DA69-BBF6-88C0-3DBA2CC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D28E71-5933-40C8-FE8E-16BE64B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706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EFA8D-8AC6-0DA6-82AD-3EC4DAA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0A0BAF-96CA-77E4-1B2C-6D119C2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C14F83-E98C-8812-329C-AB532E3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277DBC-5789-CF9A-7E96-2228209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335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747BB4-ED33-0BB1-E809-64AD4B6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2DD078-9D5A-1CFB-DB4B-E86C6CC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C7FE70-209E-EAEA-AF5F-16B1431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530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4A6D-8557-6A55-00FB-11EB95B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7B48F-80E1-47CC-D56C-6698755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3D72D-EBB5-B207-CA0C-43D3E3B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3C9E50-1F0C-2140-2E4E-746EF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DF97A8-270D-F4F7-D6D8-9301125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486C66-AB9E-4392-64DE-8351202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0148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A2E33-9B67-77AC-7F56-711994E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7A2ADE-2E5D-C013-C281-840D1822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D8FD7E2-0A84-AD9E-8FDC-22A62805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8D2B2D-EBFD-EE27-34E2-8995727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367AAA-438B-0ED4-1ECB-AE45B33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CC0AC8-CCD5-6CBE-7781-64743BBF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34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A604A74-4EA5-5891-757A-F8CFC14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1B74E-129C-6601-40C5-DB4025C1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05F6A2-8F1B-90B7-911A-FAAC5309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8B1-0D78-4C87-B840-B8411C30AC20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12D9E-4DAB-F1B5-5F9A-47D8AEFC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7BA9F-611C-5462-951D-A08B7853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rse_code" TargetMode="External"/><Relationship Id="rId2" Type="http://schemas.openxmlformats.org/officeDocument/2006/relationships/hyperlink" Target="https://cs.wikipedia.org/wiki/R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se6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13A3-0667-16EB-ED51-FC3319EC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b="1" u="sng" dirty="0"/>
              <a:t>Šifrování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779DAC-4429-96B8-3AFE-E4817E09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Jaroslav Žaba</a:t>
            </a:r>
          </a:p>
        </p:txBody>
      </p:sp>
    </p:spTree>
    <p:extLst>
      <p:ext uri="{BB962C8B-B14F-4D97-AF65-F5344CB8AC3E}">
        <p14:creationId xmlns:p14="http://schemas.microsoft.com/office/powerpoint/2010/main" val="450998258"/>
      </p:ext>
    </p:extLst>
  </p:cSld>
  <p:clrMapOvr>
    <a:masterClrMapping/>
  </p:clrMapOvr>
  <p:transition spd="slow" advTm="22044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A38BE0A-51F9-EA52-E2A8-99722D5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RSA - princip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0CE5307-E369-74CB-2171-5ECEA97D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" y="1851434"/>
            <a:ext cx="942975" cy="2286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01BC24B-9BCD-BE15-BF80-E467FE3D2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64" y="1632359"/>
            <a:ext cx="2876550" cy="4381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1AA99B0-1BC1-2473-35E3-BE7583AFC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51" y="2000659"/>
            <a:ext cx="3228975" cy="19145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91391A9-335B-1F13-053C-885948651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506" y="3054256"/>
            <a:ext cx="1600200" cy="88582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8D10F18-993A-6F8A-E228-4734C871AC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04"/>
          <a:stretch/>
        </p:blipFill>
        <p:spPr>
          <a:xfrm>
            <a:off x="5658417" y="1781223"/>
            <a:ext cx="3401085" cy="2914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319652"/>
      </p:ext>
    </p:extLst>
  </p:cSld>
  <p:clrMapOvr>
    <a:masterClrMapping/>
  </p:clrMapOvr>
  <p:transition spd="slow" advTm="15099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167C8-A117-0FF6-4296-6DAD8C73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v online světě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0A309-0480-E97C-0EDA-7B724B82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U protokolu HTTPS -&gt; šifrování pomocí TLS (RSA, RC4, AES)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U Wi-Fi sítí -&gt; WPA2 / WPA3 (AES)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U Microsoft serverů -&gt; SMB (znovu AES)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429252"/>
      </p:ext>
    </p:extLst>
  </p:cSld>
  <p:clrMapOvr>
    <a:masterClrMapping/>
  </p:clrMapOvr>
  <p:transition spd="slow" advTm="8208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58C47-CE0B-4C23-CF8C-376676B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 lámání šifer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DEBE3-8532-7A5D-5B57-2FFD4340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Bruteforce</a:t>
            </a:r>
            <a:r>
              <a:rPr lang="cs-CZ" dirty="0"/>
              <a:t> klíče – Vyzkoušení všech variant klíče</a:t>
            </a:r>
            <a:br>
              <a:rPr lang="cs-CZ" dirty="0"/>
            </a:br>
            <a:r>
              <a:rPr lang="cs-CZ" dirty="0"/>
              <a:t>		-většina šifer (např. Caesarova)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Frekvenční analýza – Analýza četnosti znaků</a:t>
            </a:r>
            <a:br>
              <a:rPr lang="cs-CZ" dirty="0"/>
            </a:br>
            <a:r>
              <a:rPr lang="cs-CZ" dirty="0"/>
              <a:t>		-část substitučních šifer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Využití slabin šifry</a:t>
            </a:r>
            <a:br>
              <a:rPr lang="cs-CZ" dirty="0"/>
            </a:br>
            <a:r>
              <a:rPr lang="cs-CZ" dirty="0"/>
              <a:t>		-např. transpoziční – stejné znaky</a:t>
            </a:r>
          </a:p>
        </p:txBody>
      </p:sp>
    </p:spTree>
    <p:extLst>
      <p:ext uri="{BB962C8B-B14F-4D97-AF65-F5344CB8AC3E}">
        <p14:creationId xmlns:p14="http://schemas.microsoft.com/office/powerpoint/2010/main" val="1761417296"/>
      </p:ext>
    </p:extLst>
  </p:cSld>
  <p:clrMapOvr>
    <a:masterClrMapping/>
  </p:clrMapOvr>
  <p:transition spd="slow" advTm="14284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F8FFD1-27EE-04EF-056C-0FFE4776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2A944F-973E-9944-3FCB-F907D468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Morseova abeceda</a:t>
            </a:r>
            <a:br>
              <a:rPr lang="cs-CZ" dirty="0"/>
            </a:br>
            <a:r>
              <a:rPr lang="cs-CZ" dirty="0"/>
              <a:t>- Jedno z nejznámějších kódování</a:t>
            </a:r>
            <a:br>
              <a:rPr lang="cs-CZ" dirty="0"/>
            </a:br>
            <a:r>
              <a:rPr lang="cs-CZ" dirty="0"/>
              <a:t>- Znaky abecedy se kódují do . a –</a:t>
            </a:r>
            <a:br>
              <a:rPr lang="cs-CZ" dirty="0"/>
            </a:br>
            <a:r>
              <a:rPr lang="cs-CZ" dirty="0"/>
              <a:t>- Vytvořeno roku 1840 (včetně </a:t>
            </a:r>
            <a:br>
              <a:rPr lang="cs-CZ" dirty="0"/>
            </a:br>
            <a:r>
              <a:rPr lang="cs-CZ" dirty="0"/>
              <a:t>speciálních znaků)</a:t>
            </a:r>
            <a:br>
              <a:rPr lang="cs-CZ" dirty="0"/>
            </a:br>
            <a:r>
              <a:rPr lang="cs-CZ" dirty="0"/>
              <a:t>- Kódy:	Abeceda -</a:t>
            </a:r>
            <a:r>
              <a:rPr lang="en-US" dirty="0"/>
              <a:t>&gt;</a:t>
            </a:r>
            <a:r>
              <a:rPr lang="cs-CZ" dirty="0"/>
              <a:t> 1 až 4 znaky</a:t>
            </a:r>
            <a:br>
              <a:rPr lang="cs-CZ" dirty="0"/>
            </a:br>
            <a:r>
              <a:rPr lang="cs-CZ" dirty="0"/>
              <a:t>		Číslovky -</a:t>
            </a:r>
            <a:r>
              <a:rPr lang="en-US" dirty="0"/>
              <a:t>&gt;</a:t>
            </a:r>
            <a:r>
              <a:rPr lang="cs-CZ" dirty="0"/>
              <a:t> 5 znaků (pravidelný vzor)</a:t>
            </a:r>
            <a:br>
              <a:rPr lang="cs-CZ" dirty="0"/>
            </a:br>
            <a:r>
              <a:rPr lang="cs-CZ" dirty="0"/>
              <a:t>		Speciální znaky -&gt; 5 až 7 znaků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6D3DC1-324C-5F4C-9906-1FE72E08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28" y="2081802"/>
            <a:ext cx="4127943" cy="19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25163"/>
      </p:ext>
    </p:extLst>
  </p:cSld>
  <p:clrMapOvr>
    <a:masterClrMapping/>
  </p:clrMapOvr>
  <p:transition spd="slow" advTm="9999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B89D5A-7F3E-E7DF-79EE-3A0D365D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22B938-EFD4-F97D-1AD3-91279D34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u="sng" dirty="0"/>
              <a:t>Počítačová kódování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ASCII	– Jedno z prvotních</a:t>
            </a:r>
            <a:br>
              <a:rPr lang="cs-CZ" dirty="0"/>
            </a:br>
            <a:r>
              <a:rPr lang="cs-CZ" dirty="0"/>
              <a:t>		– Znaky kódovány 7b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UTF-8	– Dnes dost využívané</a:t>
            </a:r>
            <a:br>
              <a:rPr lang="cs-CZ" dirty="0"/>
            </a:br>
            <a:r>
              <a:rPr lang="cs-CZ" dirty="0"/>
              <a:t>		– UTF-16, UTF-32</a:t>
            </a:r>
          </a:p>
        </p:txBody>
      </p:sp>
    </p:spTree>
    <p:extLst>
      <p:ext uri="{BB962C8B-B14F-4D97-AF65-F5344CB8AC3E}">
        <p14:creationId xmlns:p14="http://schemas.microsoft.com/office/powerpoint/2010/main" val="2510211707"/>
      </p:ext>
    </p:extLst>
  </p:cSld>
  <p:clrMapOvr>
    <a:masterClrMapping/>
  </p:clrMapOvr>
  <p:transition spd="slow" advTm="3339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D08FF-7F34-F76B-5E0E-1F36161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– Base64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B17671-DEC5-6BF7-5723-7062EA58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37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Písmena ve zprávě se zakódují 8b kódováním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 následně se dekódují 6b kódováním, vždy do čtveřic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Případné mezery ve čtveřicích na konci jsou vyplněny =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Ma</a:t>
            </a:r>
            <a:r>
              <a:rPr lang="cs-CZ" dirty="0"/>
              <a:t> =&gt; TWE=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64A035-D16D-9925-EA46-8CB5804A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254216"/>
            <a:ext cx="422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4043"/>
      </p:ext>
    </p:extLst>
  </p:cSld>
  <p:clrMapOvr>
    <a:masterClrMapping/>
  </p:clrMapOvr>
  <p:transition spd="slow" advTm="9942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75097-1820-F4F0-8023-F486555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slov o </a:t>
            </a:r>
            <a:r>
              <a:rPr lang="cs-CZ" dirty="0" err="1"/>
              <a:t>hashích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0C9779-47D6-3980-F0EB-649DB028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Charakteristika: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Pevná délka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Malá změna ve vstupu -</a:t>
            </a:r>
            <a:r>
              <a:rPr lang="en-US" dirty="0"/>
              <a:t>&gt;</a:t>
            </a:r>
            <a:r>
              <a:rPr lang="cs-CZ" dirty="0"/>
              <a:t> Velká změna ve výstupu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Každý vstup má jedinečnou </a:t>
            </a:r>
            <a:r>
              <a:rPr lang="cs-CZ" dirty="0" err="1"/>
              <a:t>hash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Jednosměrná funkce = z </a:t>
            </a:r>
            <a:r>
              <a:rPr lang="cs-CZ" dirty="0" err="1"/>
              <a:t>hashe</a:t>
            </a:r>
            <a:r>
              <a:rPr lang="cs-CZ" dirty="0"/>
              <a:t> nemůžu získat původní vstup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 </a:t>
            </a:r>
            <a:r>
              <a:rPr lang="cs-CZ" dirty="0" err="1"/>
              <a:t>hashe</a:t>
            </a:r>
            <a:r>
              <a:rPr lang="cs-CZ" dirty="0"/>
              <a:t>: 2241be2e7652451c1b00634e03c68dc3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Příklady hashovacích algoritmů: </a:t>
            </a:r>
            <a:br>
              <a:rPr lang="cs-CZ" dirty="0"/>
            </a:br>
            <a:r>
              <a:rPr lang="cs-CZ" dirty="0"/>
              <a:t>MD5, NTLM, SHA1/256/512</a:t>
            </a:r>
          </a:p>
        </p:txBody>
      </p:sp>
    </p:spTree>
    <p:extLst>
      <p:ext uri="{BB962C8B-B14F-4D97-AF65-F5344CB8AC3E}">
        <p14:creationId xmlns:p14="http://schemas.microsoft.com/office/powerpoint/2010/main" val="1955086012"/>
      </p:ext>
    </p:extLst>
  </p:cSld>
  <p:clrMapOvr>
    <a:masterClrMapping/>
  </p:clrMapOvr>
  <p:transition spd="slow" advTm="13358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4E9A0-831E-C8F8-B693-C816B05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82"/>
            <a:ext cx="10515600" cy="848039"/>
          </a:xfrm>
        </p:spPr>
        <p:txBody>
          <a:bodyPr/>
          <a:lstStyle/>
          <a:p>
            <a:r>
              <a:rPr lang="cs-CZ" dirty="0"/>
              <a:t>Užitá literatura a grafické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087201-2E89-10AE-C083-19AE6B44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19"/>
            <a:ext cx="10515600" cy="937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Pozn. Všechny soubory neuvedené zde jsou mnou vytvořené a podléhají stejné licenci, jako zbytek díla</a:t>
            </a:r>
          </a:p>
        </p:txBody>
      </p:sp>
      <p:sp>
        <p:nvSpPr>
          <p:cNvPr id="5" name="Zástupný text 5">
            <a:extLst>
              <a:ext uri="{FF2B5EF4-FFF2-40B4-BE49-F238E27FC236}">
                <a16:creationId xmlns:a16="http://schemas.microsoft.com/office/drawing/2014/main" id="{F86555F7-8DC9-9D0B-CB71-E251AFC8BAD8}"/>
              </a:ext>
            </a:extLst>
          </p:cNvPr>
          <p:cNvSpPr txBox="1">
            <a:spLocks/>
          </p:cNvSpPr>
          <p:nvPr/>
        </p:nvSpPr>
        <p:spPr>
          <a:xfrm>
            <a:off x="863602" y="2196031"/>
            <a:ext cx="5157787" cy="4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Literatura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A0DF1C7E-4816-132B-DD1F-330A9728A7B2}"/>
              </a:ext>
            </a:extLst>
          </p:cNvPr>
          <p:cNvSpPr txBox="1">
            <a:spLocks/>
          </p:cNvSpPr>
          <p:nvPr/>
        </p:nvSpPr>
        <p:spPr>
          <a:xfrm>
            <a:off x="838200" y="2688093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Mé vlastní zkušenosti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/>
              </a:rPr>
              <a:t>RSA – Wikipedie. [online]. Dostupné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Roboto Slab"/>
              </a:rPr>
              <a:t>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https://cs.wikipedia.org/wiki/RSA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Morse code - Wikipedia. [online]. Dostupné 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3"/>
              </a:rPr>
              <a:t>https://en.wikipedia.org/wiki/Morse_code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Base64 - Wikipedia. [online]. Dostupné 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4"/>
              </a:rPr>
              <a:t>https://en.wikipedia.org/wiki/Base64</a:t>
            </a:r>
            <a:endParaRPr lang="cs-CZ" sz="1800" dirty="0"/>
          </a:p>
        </p:txBody>
      </p:sp>
      <p:sp>
        <p:nvSpPr>
          <p:cNvPr id="7" name="Zástupný text 7">
            <a:extLst>
              <a:ext uri="{FF2B5EF4-FFF2-40B4-BE49-F238E27FC236}">
                <a16:creationId xmlns:a16="http://schemas.microsoft.com/office/drawing/2014/main" id="{EAA4416D-2E66-3397-099E-8C1F71764998}"/>
              </a:ext>
            </a:extLst>
          </p:cNvPr>
          <p:cNvSpPr txBox="1">
            <a:spLocks/>
          </p:cNvSpPr>
          <p:nvPr/>
        </p:nvSpPr>
        <p:spPr>
          <a:xfrm>
            <a:off x="6170612" y="2196031"/>
            <a:ext cx="5183188" cy="49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Soubory</a:t>
            </a:r>
          </a:p>
        </p:txBody>
      </p:sp>
      <p:sp>
        <p:nvSpPr>
          <p:cNvPr id="8" name="Zástupný obsah 8">
            <a:extLst>
              <a:ext uri="{FF2B5EF4-FFF2-40B4-BE49-F238E27FC236}">
                <a16:creationId xmlns:a16="http://schemas.microsoft.com/office/drawing/2014/main" id="{BAE2FB1B-F8AF-0C72-4201-81024E54F993}"/>
              </a:ext>
            </a:extLst>
          </p:cNvPr>
          <p:cNvSpPr txBox="1">
            <a:spLocks/>
          </p:cNvSpPr>
          <p:nvPr/>
        </p:nvSpPr>
        <p:spPr>
          <a:xfrm>
            <a:off x="6196014" y="2688093"/>
            <a:ext cx="599598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Údaje o licencování - README.md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Enigma.jpg – Slide 6, CC BY-SA 4.0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Morseovka.png – Slide 11, CC BY-SA 4.0</a:t>
            </a:r>
          </a:p>
          <a:p>
            <a:pPr>
              <a:buFont typeface="Wingdings" panose="05000000000000000000" pitchFamily="2" charset="2"/>
              <a:buChar char="v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1294441"/>
      </p:ext>
    </p:extLst>
  </p:cSld>
  <p:clrMapOvr>
    <a:masterClrMapping/>
  </p:clrMapOvr>
  <p:transition spd="slow" advTm="1677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409DC-3ED4-883F-E238-164BF0C0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63B441-0F0F-B944-2FFD-F6B84F50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Tato prezentace, i se všemi soubory, je dostupná na níže </a:t>
            </a:r>
            <a:br>
              <a:rPr lang="cs-CZ" dirty="0"/>
            </a:br>
            <a:r>
              <a:rPr lang="cs-CZ" dirty="0"/>
              <a:t>uvedeném odkazu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https://github.com/Xantus103/Kryptografie-prezentace</a:t>
            </a:r>
          </a:p>
        </p:txBody>
      </p:sp>
    </p:spTree>
    <p:extLst>
      <p:ext uri="{BB962C8B-B14F-4D97-AF65-F5344CB8AC3E}">
        <p14:creationId xmlns:p14="http://schemas.microsoft.com/office/powerpoint/2010/main" val="1882046731"/>
      </p:ext>
    </p:extLst>
  </p:cSld>
  <p:clrMapOvr>
    <a:masterClrMapping/>
  </p:clrMapOvr>
  <p:transition spd="slow" advTm="16457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7EB9-8B61-CBCD-9B24-47AB67B1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cs-CZ" dirty="0"/>
              <a:t>Šifrování vs kódování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343C60-7BEE-5321-933E-3E92076F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161" y="1463770"/>
            <a:ext cx="5157787" cy="823912"/>
          </a:xfrm>
        </p:spPr>
        <p:txBody>
          <a:bodyPr/>
          <a:lstStyle/>
          <a:p>
            <a:r>
              <a:rPr lang="cs-CZ" dirty="0"/>
              <a:t>Šifrování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4314718-3A9A-4772-0283-9EA2FDA5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161" y="2312107"/>
            <a:ext cx="51577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šifrování se znaky mění v jiné v závislosti na klíči (tajemství)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Bez znalosti tajemství by se nikdo neměl dostat k originální zprávě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V rámci možností bezpečné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3DBDEC4-A0E1-2A35-6E54-32F9EE51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2948" y="1488195"/>
            <a:ext cx="5183188" cy="823912"/>
          </a:xfrm>
        </p:spPr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4D5E1D-AC60-2C78-BA20-D5AEC7B8B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2948" y="2336532"/>
            <a:ext cx="5183188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kódování se znaky mění za jiné, bez tajemství (prostě jen změníme formát)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Kdokoliv, kdo zná způsob kódování je schopen zprávu přečíst</a:t>
            </a:r>
          </a:p>
        </p:txBody>
      </p:sp>
    </p:spTree>
    <p:extLst>
      <p:ext uri="{BB962C8B-B14F-4D97-AF65-F5344CB8AC3E}">
        <p14:creationId xmlns:p14="http://schemas.microsoft.com/office/powerpoint/2010/main" val="514248728"/>
      </p:ext>
    </p:extLst>
  </p:cSld>
  <p:clrMapOvr>
    <a:masterClrMapping/>
  </p:clrMapOvr>
  <p:transition spd="slow" advTm="6798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75E34B1-D46A-E026-D3EE-167EF95E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cs-CZ" dirty="0"/>
              <a:t>Pojmy z šifrování </a:t>
            </a:r>
            <a:r>
              <a:rPr lang="cs-CZ" b="1" dirty="0"/>
              <a:t>(Kryptografie)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C25039E-EB7D-78C4-F12C-98BD36A8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= Tajemství, pomocí kterého se šifruje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Ciphertext</a:t>
            </a:r>
            <a:r>
              <a:rPr lang="cs-CZ" dirty="0"/>
              <a:t> =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Plaintext</a:t>
            </a:r>
            <a:r>
              <a:rPr lang="cs-CZ" dirty="0"/>
              <a:t> = Původní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Šifra = Algoritmus, pomocí kterého se, za užití klíče, z původního vytváří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Kryptoanalýza = obor kryptografie, zabývající se analýzou a bezpečností šifer</a:t>
            </a:r>
          </a:p>
        </p:txBody>
      </p:sp>
    </p:spTree>
    <p:extLst>
      <p:ext uri="{BB962C8B-B14F-4D97-AF65-F5344CB8AC3E}">
        <p14:creationId xmlns:p14="http://schemas.microsoft.com/office/powerpoint/2010/main" val="2541897828"/>
      </p:ext>
    </p:extLst>
  </p:cSld>
  <p:clrMapOvr>
    <a:masterClrMapping/>
  </p:clrMapOvr>
  <p:transition spd="slow" advTm="6372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EAF38-DFA1-5C52-9A05-6EA9649A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95" y="194469"/>
            <a:ext cx="10515600" cy="1325563"/>
          </a:xfrm>
        </p:spPr>
        <p:txBody>
          <a:bodyPr/>
          <a:lstStyle/>
          <a:p>
            <a:r>
              <a:rPr lang="cs-CZ" dirty="0"/>
              <a:t>Rozdělení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E81DBB3-E123-8659-7476-E204808E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595" y="1269207"/>
            <a:ext cx="5157787" cy="823912"/>
          </a:xfrm>
        </p:spPr>
        <p:txBody>
          <a:bodyPr/>
          <a:lstStyle/>
          <a:p>
            <a:r>
              <a:rPr lang="cs-CZ" dirty="0"/>
              <a:t>Substituční x Transpoziční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3671E3C-00FA-E07B-E3AF-F515161A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595" y="2093119"/>
            <a:ext cx="51577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Substituční = Písmena se mění v jiná na základě algoritmu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Transpoziční = Písmena zůstávají stejná, ale mění se jejich pořadí</a:t>
            </a:r>
            <a:br>
              <a:rPr lang="cs-CZ" dirty="0"/>
            </a:br>
            <a:r>
              <a:rPr lang="cs-CZ" dirty="0"/>
              <a:t>-př. ahoj -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joha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6DFFC429-2FA4-DC24-8E75-19037E9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26382" y="1269207"/>
            <a:ext cx="5183188" cy="823912"/>
          </a:xfrm>
        </p:spPr>
        <p:txBody>
          <a:bodyPr/>
          <a:lstStyle/>
          <a:p>
            <a:r>
              <a:rPr lang="cs-CZ" dirty="0"/>
              <a:t>Symetrická x Asymetrická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9A495DF-54E7-8611-25CD-8821F3787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3695" y="2093119"/>
            <a:ext cx="5183188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Symetrická = šifrování i dešifrování stejným klíčem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Asymetrická = šifrování jedním, dešifrování druhým klíčem</a:t>
            </a:r>
            <a:br>
              <a:rPr lang="cs-CZ" dirty="0"/>
            </a:br>
            <a:r>
              <a:rPr lang="cs-CZ" dirty="0"/>
              <a:t>-nejde šifrovat a </a:t>
            </a:r>
            <a:r>
              <a:rPr lang="cs-CZ" dirty="0" err="1"/>
              <a:t>dešif</a:t>
            </a:r>
            <a:r>
              <a:rPr lang="cs-CZ" dirty="0"/>
              <a:t>.</a:t>
            </a:r>
            <a:br>
              <a:rPr lang="cs-CZ" dirty="0"/>
            </a:br>
            <a:r>
              <a:rPr lang="cs-CZ" dirty="0"/>
              <a:t>stejným klíčem!</a:t>
            </a:r>
          </a:p>
        </p:txBody>
      </p:sp>
    </p:spTree>
    <p:extLst>
      <p:ext uri="{BB962C8B-B14F-4D97-AF65-F5344CB8AC3E}">
        <p14:creationId xmlns:p14="http://schemas.microsoft.com/office/powerpoint/2010/main" val="3517044954"/>
      </p:ext>
    </p:extLst>
  </p:cSld>
  <p:clrMapOvr>
    <a:masterClrMapping/>
  </p:clrMapOvr>
  <p:transition spd="slow" advTm="9408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76213-C2CA-0CA9-49A7-5AF47117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4" y="500062"/>
            <a:ext cx="10515600" cy="1325563"/>
          </a:xfrm>
        </p:spPr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82517-EDDF-34C0-4556-33059085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46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První šifra byla </a:t>
            </a:r>
            <a:r>
              <a:rPr lang="cs-CZ" b="1" dirty="0"/>
              <a:t>Caesarova šifra </a:t>
            </a:r>
            <a:r>
              <a:rPr lang="cs-CZ" dirty="0"/>
              <a:t>– písmena se posouvají v abecedě o určitý počet míst (v originále o 3)</a:t>
            </a:r>
            <a:br>
              <a:rPr lang="cs-CZ" dirty="0"/>
            </a:br>
            <a:r>
              <a:rPr lang="cs-CZ" dirty="0"/>
              <a:t>–Klíč je číslo 1-26</a:t>
            </a:r>
            <a:br>
              <a:rPr lang="cs-CZ" dirty="0"/>
            </a:br>
            <a:r>
              <a:rPr lang="cs-CZ" dirty="0"/>
              <a:t>–Nebyla moc bezpečná (26 kombinací)</a:t>
            </a:r>
            <a:endParaRPr lang="cs-CZ" b="1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Její vylepšenou verzí je </a:t>
            </a:r>
            <a:r>
              <a:rPr lang="cs-CZ" b="1" dirty="0"/>
              <a:t>Vigenérova šifra</a:t>
            </a:r>
            <a:r>
              <a:rPr lang="cs-CZ" dirty="0"/>
              <a:t> – písmena se pořád posouvají v abecedě, ale je rozdíl v klíči</a:t>
            </a:r>
            <a:br>
              <a:rPr lang="cs-CZ" dirty="0"/>
            </a:br>
            <a:r>
              <a:rPr lang="cs-CZ" dirty="0"/>
              <a:t>–Klíč je jakkoli dlouhé </a:t>
            </a:r>
            <a:r>
              <a:rPr lang="cs-CZ" b="1" dirty="0"/>
              <a:t>slovo</a:t>
            </a:r>
            <a:br>
              <a:rPr lang="cs-CZ" b="1" dirty="0"/>
            </a:br>
            <a:r>
              <a:rPr lang="cs-CZ" dirty="0"/>
              <a:t>–Mnohem bezpečnější (závislá na délce klíče i textu)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65D29-4C97-20F7-FD1B-7990FC4F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82" y="2281001"/>
            <a:ext cx="3047579" cy="12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4123"/>
      </p:ext>
    </p:extLst>
  </p:cSld>
  <p:clrMapOvr>
    <a:masterClrMapping/>
  </p:clrMapOvr>
  <p:transition spd="slow" advTm="9722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941E15-9B8D-90BB-C757-F118C47D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42"/>
            <a:ext cx="10515600" cy="1325563"/>
          </a:xfrm>
        </p:spPr>
        <p:txBody>
          <a:bodyPr/>
          <a:lstStyle/>
          <a:p>
            <a:r>
              <a:rPr lang="cs-CZ" dirty="0"/>
              <a:t>Princip šifrování </a:t>
            </a:r>
            <a:r>
              <a:rPr lang="cs-CZ" dirty="0" err="1"/>
              <a:t>Vigenérovou</a:t>
            </a:r>
            <a:r>
              <a:rPr lang="cs-CZ" dirty="0"/>
              <a:t> šifrou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888151-4C44-EEB2-A11B-B1DFD011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9"/>
            <a:ext cx="3507463" cy="5048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Klíč musí být stejně dlouhý, jako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Vezmeme první písmeno z klíče a najdeme jeho pozici v abecedě, nazveme to indexem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Zašifrujeme písmeno z </a:t>
            </a:r>
            <a:r>
              <a:rPr lang="cs-CZ" sz="2400" dirty="0" err="1"/>
              <a:t>plaintextu</a:t>
            </a:r>
            <a:r>
              <a:rPr lang="cs-CZ" sz="2400" dirty="0"/>
              <a:t> Caesarovou š. s klíčem rovným indexu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3B1FAD-0F6C-80DF-626F-15E85F57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907" y="1690688"/>
            <a:ext cx="1771650" cy="5524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C420B3-83F2-1E50-FF77-9E1B98E95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732" y="1963235"/>
            <a:ext cx="1352550" cy="3048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597C2C6-541A-4923-CBE8-3D376FC54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07" y="2748151"/>
            <a:ext cx="2409825" cy="2571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A9B8825-1391-B5D4-B5F3-83610EE1C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907" y="3131784"/>
            <a:ext cx="2514600" cy="2667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503D2FC-58C9-1F99-CFB6-1CEC9EA63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907" y="3810880"/>
            <a:ext cx="1381125" cy="14668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5F0783D-52B4-7FBE-AE67-329CFDA2A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9835" y="2757676"/>
            <a:ext cx="2647950" cy="24765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02E28B-F4A3-EA94-B35E-D79D03095A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9835" y="3110471"/>
            <a:ext cx="1924050" cy="28575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012F1A91-D74C-1841-64C7-E4534F08FD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9835" y="3601330"/>
            <a:ext cx="1743075" cy="209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9426864"/>
      </p:ext>
    </p:extLst>
  </p:cSld>
  <p:clrMapOvr>
    <a:masterClrMapping/>
  </p:clrMapOvr>
  <p:transition spd="slow" advTm="13769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E356-E141-8375-5A44-63230BDE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8F83D-E184-D278-7AF1-EF9D5186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b="1" dirty="0"/>
              <a:t>Enigma</a:t>
            </a:r>
            <a:r>
              <a:rPr lang="cs-CZ" dirty="0"/>
              <a:t> – šifrovací systém Německa za druhé sv. války</a:t>
            </a:r>
            <a:br>
              <a:rPr lang="cs-CZ" dirty="0"/>
            </a:br>
            <a:r>
              <a:rPr lang="cs-CZ" dirty="0"/>
              <a:t>	-Považován za neprolomitelný</a:t>
            </a:r>
            <a:br>
              <a:rPr lang="cs-CZ" b="1" dirty="0"/>
            </a:br>
            <a:r>
              <a:rPr lang="cs-CZ" b="1" dirty="0"/>
              <a:t>	</a:t>
            </a:r>
            <a:r>
              <a:rPr lang="cs-CZ" dirty="0"/>
              <a:t>-Nakonec prolomen </a:t>
            </a:r>
            <a:r>
              <a:rPr lang="cs-CZ" dirty="0" err="1"/>
              <a:t>Turingovou</a:t>
            </a:r>
            <a:r>
              <a:rPr lang="cs-CZ" dirty="0"/>
              <a:t> bombou</a:t>
            </a:r>
            <a:br>
              <a:rPr lang="cs-CZ" dirty="0"/>
            </a:br>
            <a:r>
              <a:rPr lang="cs-CZ" dirty="0"/>
              <a:t>	-Stejná písmena jsou šifrována do jiných</a:t>
            </a:r>
            <a:br>
              <a:rPr lang="cs-CZ" dirty="0"/>
            </a:br>
            <a:r>
              <a:rPr lang="cs-CZ" dirty="0"/>
              <a:t>	-Klíčem nastavení rotorů</a:t>
            </a:r>
          </a:p>
        </p:txBody>
      </p:sp>
      <p:pic>
        <p:nvPicPr>
          <p:cNvPr id="5" name="Obrázek 4" descr="Obsah obrázku elektronika&#10;&#10;Popis byl vytvořen automaticky">
            <a:extLst>
              <a:ext uri="{FF2B5EF4-FFF2-40B4-BE49-F238E27FC236}">
                <a16:creationId xmlns:a16="http://schemas.microsoft.com/office/drawing/2014/main" id="{7079C894-1D40-B51C-96A6-90F4CE25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68" y="3876302"/>
            <a:ext cx="1960344" cy="21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2069"/>
      </p:ext>
    </p:extLst>
  </p:cSld>
  <p:clrMapOvr>
    <a:masterClrMapping/>
  </p:clrMapOvr>
  <p:transition spd="slow" advTm="14308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F5A2C-AC54-33D8-963B-A1800FF7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23"/>
            <a:ext cx="10515600" cy="1325563"/>
          </a:xfrm>
        </p:spPr>
        <p:txBody>
          <a:bodyPr/>
          <a:lstStyle/>
          <a:p>
            <a:r>
              <a:rPr lang="cs-CZ" dirty="0"/>
              <a:t>Dnešní doba (2022) - </a:t>
            </a:r>
            <a:r>
              <a:rPr lang="cs-CZ" b="1" dirty="0"/>
              <a:t>AES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5881E-188C-551A-488E-CE6DC8CD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885"/>
            <a:ext cx="10515600" cy="47553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b="1" dirty="0"/>
              <a:t>AES</a:t>
            </a:r>
            <a:r>
              <a:rPr lang="cs-CZ" dirty="0"/>
              <a:t> – </a:t>
            </a:r>
            <a:r>
              <a:rPr lang="cs-CZ" b="1" dirty="0" err="1"/>
              <a:t>Advanced</a:t>
            </a:r>
            <a:r>
              <a:rPr lang="cs-CZ" b="1" dirty="0"/>
              <a:t> </a:t>
            </a:r>
            <a:r>
              <a:rPr lang="cs-CZ" b="1" dirty="0" err="1"/>
              <a:t>Encryption</a:t>
            </a:r>
            <a:r>
              <a:rPr lang="cs-CZ" b="1" dirty="0"/>
              <a:t> Standard</a:t>
            </a:r>
            <a:br>
              <a:rPr lang="cs-CZ" dirty="0"/>
            </a:br>
            <a:r>
              <a:rPr lang="cs-CZ" dirty="0"/>
              <a:t>	– Dodnes neprolomena</a:t>
            </a:r>
            <a:br>
              <a:rPr lang="cs-CZ" dirty="0"/>
            </a:br>
            <a:r>
              <a:rPr lang="cs-CZ" dirty="0"/>
              <a:t>	– Široce využívána</a:t>
            </a:r>
            <a:br>
              <a:rPr lang="cs-CZ" dirty="0"/>
            </a:br>
            <a:r>
              <a:rPr lang="cs-CZ" dirty="0"/>
              <a:t>	– Bloková šifra</a:t>
            </a:r>
            <a:br>
              <a:rPr lang="cs-CZ" dirty="0"/>
            </a:br>
            <a:r>
              <a:rPr lang="cs-CZ" dirty="0"/>
              <a:t>	– IV</a:t>
            </a:r>
            <a:br>
              <a:rPr lang="cs-CZ" dirty="0"/>
            </a:br>
            <a:r>
              <a:rPr lang="cs-CZ" dirty="0"/>
              <a:t>	– Klíč 128/192/256 bit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Princip:</a:t>
            </a:r>
            <a:br>
              <a:rPr lang="cs-CZ" dirty="0"/>
            </a:br>
            <a:r>
              <a:rPr lang="cs-CZ" dirty="0"/>
              <a:t>1. Data jsou rozdělena do X-bit bloků</a:t>
            </a:r>
            <a:br>
              <a:rPr lang="cs-CZ" dirty="0"/>
            </a:br>
            <a:r>
              <a:rPr lang="cs-CZ" dirty="0"/>
              <a:t>2. Proveden bitový XOR s klíčem</a:t>
            </a:r>
            <a:br>
              <a:rPr lang="cs-CZ" dirty="0"/>
            </a:br>
            <a:r>
              <a:rPr lang="cs-CZ" dirty="0"/>
              <a:t>3. Substituce pomocí tabulky</a:t>
            </a:r>
            <a:br>
              <a:rPr lang="cs-CZ" dirty="0"/>
            </a:br>
            <a:r>
              <a:rPr lang="cs-CZ" dirty="0"/>
              <a:t>4. Transpozice řádků i sloupců</a:t>
            </a:r>
          </a:p>
        </p:txBody>
      </p:sp>
    </p:spTree>
    <p:extLst>
      <p:ext uri="{BB962C8B-B14F-4D97-AF65-F5344CB8AC3E}">
        <p14:creationId xmlns:p14="http://schemas.microsoft.com/office/powerpoint/2010/main" val="2965299323"/>
      </p:ext>
    </p:extLst>
  </p:cSld>
  <p:clrMapOvr>
    <a:masterClrMapping/>
  </p:clrMapOvr>
  <p:transition spd="slow" advTm="12567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EFACC-F524-7F89-596C-E2B1FA9D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doba (2022)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94E24F-7568-EDCC-D584-B279F9FF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RSA	– </a:t>
            </a:r>
            <a:r>
              <a:rPr lang="cs-CZ" dirty="0" err="1"/>
              <a:t>Rivest</a:t>
            </a:r>
            <a:r>
              <a:rPr lang="cs-CZ" dirty="0"/>
              <a:t>, </a:t>
            </a:r>
            <a:r>
              <a:rPr lang="cs-CZ" dirty="0" err="1"/>
              <a:t>Shamir</a:t>
            </a:r>
            <a:r>
              <a:rPr lang="cs-CZ" dirty="0"/>
              <a:t>, </a:t>
            </a:r>
            <a:r>
              <a:rPr lang="cs-CZ" dirty="0" err="1"/>
              <a:t>Adleman</a:t>
            </a:r>
            <a:br>
              <a:rPr lang="cs-CZ" dirty="0"/>
            </a:br>
            <a:r>
              <a:rPr lang="cs-CZ" dirty="0"/>
              <a:t>	– Dnes </a:t>
            </a:r>
            <a:r>
              <a:rPr lang="cs-CZ" b="1" dirty="0"/>
              <a:t>hodně</a:t>
            </a:r>
            <a:r>
              <a:rPr lang="cs-CZ" dirty="0"/>
              <a:t> používaná</a:t>
            </a:r>
            <a:br>
              <a:rPr lang="cs-CZ" dirty="0"/>
            </a:br>
            <a:r>
              <a:rPr lang="cs-CZ" dirty="0"/>
              <a:t>	</a:t>
            </a:r>
            <a:r>
              <a:rPr lang="cs-CZ"/>
              <a:t>– Asymetrická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Kvantové šifrování	– Experimentální</a:t>
            </a:r>
            <a:br>
              <a:rPr lang="cs-CZ" dirty="0"/>
            </a:br>
            <a:r>
              <a:rPr lang="cs-CZ" dirty="0"/>
              <a:t>				– Kvantová fyzika :)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3492543"/>
      </p:ext>
    </p:extLst>
  </p:cSld>
  <p:clrMapOvr>
    <a:masterClrMapping/>
  </p:clrMapOvr>
  <p:transition spd="slow" advTm="5566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0.1|11.3|17.5|9.2|7.2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7.1|35.4|9.7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30.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1009</Words>
  <Application>Microsoft Office PowerPoint</Application>
  <PresentationFormat>Širokoúhlá obrazovka</PresentationFormat>
  <Paragraphs>121</Paragraphs>
  <Slides>18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 Slab</vt:lpstr>
      <vt:lpstr>Wingdings</vt:lpstr>
      <vt:lpstr>Motiv Office</vt:lpstr>
      <vt:lpstr>Šifrování</vt:lpstr>
      <vt:lpstr>Šifrování vs kódování</vt:lpstr>
      <vt:lpstr>Pojmy z šifrování (Kryptografie)</vt:lpstr>
      <vt:lpstr>Rozdělení</vt:lpstr>
      <vt:lpstr>Historie</vt:lpstr>
      <vt:lpstr>Princip šifrování Vigenérovou šifrou</vt:lpstr>
      <vt:lpstr>Historie</vt:lpstr>
      <vt:lpstr>Dnešní doba (2022) - AES</vt:lpstr>
      <vt:lpstr>Dnešní doba (2022)</vt:lpstr>
      <vt:lpstr>RSA - princip</vt:lpstr>
      <vt:lpstr>Šifrování v online světě</vt:lpstr>
      <vt:lpstr>Možnosti lámání šifer</vt:lpstr>
      <vt:lpstr>Kódování</vt:lpstr>
      <vt:lpstr>Kódování</vt:lpstr>
      <vt:lpstr>Kódování – Base64</vt:lpstr>
      <vt:lpstr>Pár slov o hashích</vt:lpstr>
      <vt:lpstr>Užitá literatura a grafické soubory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Šifrování</dc:title>
  <dc:creator>Jaroslav</dc:creator>
  <cp:lastModifiedBy>Jaroslav</cp:lastModifiedBy>
  <cp:revision>44</cp:revision>
  <dcterms:created xsi:type="dcterms:W3CDTF">2022-12-09T17:05:19Z</dcterms:created>
  <dcterms:modified xsi:type="dcterms:W3CDTF">2023-01-16T15:43:00Z</dcterms:modified>
</cp:coreProperties>
</file>