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BE76F-E478-4CDF-9F04-A8F47C386855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6BCEB-5E76-43F9-8350-7C65F3BB3C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491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Představit se, říct svoje jméno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8473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Ověřit, že příklad splňuje principy, je to MD5 </a:t>
            </a:r>
            <a:r>
              <a:rPr lang="cs-CZ" dirty="0" err="1"/>
              <a:t>hash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909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Dodat možnost </a:t>
            </a:r>
            <a:r>
              <a:rPr lang="cs-CZ" dirty="0" err="1"/>
              <a:t>crackování</a:t>
            </a:r>
            <a:r>
              <a:rPr lang="cs-CZ" dirty="0"/>
              <a:t> k „v rámci možností bezpečné“, ke kódování dodat morseovka, </a:t>
            </a:r>
            <a:r>
              <a:rPr lang="cs-CZ" dirty="0" err="1"/>
              <a:t>brailovo</a:t>
            </a:r>
            <a:r>
              <a:rPr lang="cs-CZ" dirty="0"/>
              <a:t> písmo, světelné signály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961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Kryptografie – pojem - vysvětlení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4108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Vysvětlit 26 kombinací, </a:t>
            </a:r>
            <a:r>
              <a:rPr lang="cs-CZ" dirty="0" err="1"/>
              <a:t>vig</a:t>
            </a:r>
            <a:r>
              <a:rPr lang="cs-CZ" dirty="0"/>
              <a:t>. Šifra na dalším slidu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052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stejně dlouhý </a:t>
            </a:r>
            <a:r>
              <a:rPr lang="cs-CZ" dirty="0" err="1"/>
              <a:t>plain</a:t>
            </a:r>
            <a:r>
              <a:rPr lang="cs-CZ" dirty="0"/>
              <a:t> i </a:t>
            </a:r>
            <a:r>
              <a:rPr lang="cs-CZ" dirty="0" err="1"/>
              <a:t>key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193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Šifer je mnohem více – </a:t>
            </a:r>
            <a:r>
              <a:rPr lang="cs-CZ" dirty="0" err="1"/>
              <a:t>playfire</a:t>
            </a:r>
            <a:r>
              <a:rPr lang="cs-CZ" dirty="0"/>
              <a:t>, </a:t>
            </a:r>
            <a:r>
              <a:rPr lang="cs-CZ" dirty="0" err="1"/>
              <a:t>vernamova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6036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Co je IV, vysvětlit blokovou šifru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1795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Říct více k transpoziční šifře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520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PUBLIC + PRIVATE KEY (který zveřejním), Vysvětlit odpověď Alice a příslušné klíče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789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D412E9-57F4-6818-24F2-3BBF34B83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9F3B61E-2A26-60E9-09F9-4EAE46880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60090D4-E134-1D18-8AD4-65C6287D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1702443-1A79-9787-FA66-21EF6949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CA26CCC-9976-5CF8-3327-2C0B7C19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934031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F16F03-50C1-7112-CF00-6C336B77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55183DC-03A0-D4D6-458A-8EFDB315A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75C588D-B52D-9732-1CD2-FA7E6940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D0A25A-2305-045A-5EC2-47BDA776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B9B9E-9045-C8D2-E341-E160C060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343047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919DBA8-DD8D-7235-FA57-0991DF94A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F19D848-595D-297F-D11F-D44FD6A26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77976F-E01F-E54F-4BFC-0076D85A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CABE911-6989-1F15-37BC-EB2733F8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2AA6F9-750F-73EE-CF65-7650DD37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20989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B9B9F8-692E-72B2-571F-DC17AAD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7F312B-DCE8-9B4D-2669-58FCC6EC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B954370-6BF9-14AA-FCE7-553A0F16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41AC29-6061-0715-9977-D4968F02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6E4DCD1-F8C2-1103-2F00-13817FA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502618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9F0A5-2DF1-4176-9AE2-36AA422D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736F301-6162-7F4C-C22A-7A0801165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959C808-E098-B667-2CBC-359FA2D9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F420DB-0A70-E6FF-F077-08B0011D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64766A3-F1C0-B6B9-6AB7-6540F5A8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240254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56D92C-1043-9764-68BD-10BFE879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BB4C3D-CB31-E992-AC49-F41F9C7A1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73F4D92-1437-0E7B-33A8-D84B4618E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3AA939A-E8B1-BDB4-C3F6-DE68D5E7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838C625-646B-8180-E358-FA9831C8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4AC5A00-908A-7E91-1410-D4FF3B0D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116828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49C3F7-548D-3841-3A7A-19066DB2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DE45462-D22F-0808-BA8E-A74C1AEA8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8D3E8C0-B532-A88C-723E-EFFFB3932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51C55D4-6D25-40D5-756A-A18463ACA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A0D5CC6-8A95-64A3-9181-11ACCBBAE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6E3660A-0479-1EFF-F500-872D0AFB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E0A345C-DA69-BBF6-88C0-3DBA2CCE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0D28E71-5933-40C8-FE8E-16BE64B9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370676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5EFA8D-8AC6-0DA6-82AD-3EC4DAA9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90A0BAF-96CA-77E4-1B2C-6D119C2B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4C14F83-E98C-8812-329C-AB532E33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3277DBC-5789-CF9A-7E96-2228209F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433562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E747BB4-ED33-0BB1-E809-64AD4B6F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92DD078-9D5A-1CFB-DB4B-E86C6CC4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0C7FE70-209E-EAEA-AF5F-16B14315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55302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8D4A6D-8557-6A55-00FB-11EB95B4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77B48F-80E1-47CC-D56C-6698755C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073D72D-EBB5-B207-CA0C-43D3E3B70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A3C9E50-1F0C-2140-2E4E-746EF8BA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6DF97A8-270D-F4F7-D6D8-9301125F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0486C66-AB9E-4392-64DE-83512022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901488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9A2E33-9B67-77AC-7F56-711994EC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27A2ADE-2E5D-C013-C281-840D18228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D8FD7E2-0A84-AD9E-8FDC-22A62805C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78D2B2D-EBFD-EE27-34E2-89957278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F367AAA-438B-0ED4-1ECB-AE45B334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4CC0AC8-CCD5-6CBE-7781-64743BBF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40347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A604A74-4EA5-5891-757A-F8CFC148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D51B74E-129C-6601-40C5-DB4025C19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205F6A2-8F1B-90B7-911A-FAAC53099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D8B1-0D78-4C87-B840-B8411C30AC20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BC12D9E-4DAB-F1B5-5F9A-47D8AEFC6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BC7BA9F-611C-5462-951D-A08B7853A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427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s.wikipedia.org/wiki/RS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CB13A3-0667-16EB-ED51-FC3319ECB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cs-CZ" b="1" u="sng" dirty="0"/>
              <a:t>Šifrování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C779DAC-4429-96B8-3AFE-E4817E09B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Jaroslav Žaba</a:t>
            </a:r>
          </a:p>
        </p:txBody>
      </p:sp>
    </p:spTree>
    <p:extLst>
      <p:ext uri="{BB962C8B-B14F-4D97-AF65-F5344CB8AC3E}">
        <p14:creationId xmlns:p14="http://schemas.microsoft.com/office/powerpoint/2010/main" val="45099825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E75097-1820-F4F0-8023-F486555D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Pár slov o </a:t>
            </a:r>
            <a:r>
              <a:rPr lang="cs-CZ" dirty="0" err="1"/>
              <a:t>hashích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0C9779-47D6-3980-F0EB-649DB028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Charakteristika: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Pevná délka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Malá změna ve vstupu -</a:t>
            </a:r>
            <a:r>
              <a:rPr lang="en-US" dirty="0"/>
              <a:t>&gt;</a:t>
            </a:r>
            <a:r>
              <a:rPr lang="cs-CZ" dirty="0"/>
              <a:t> Velká změna ve výstupu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Každý vstup má jedinečnou </a:t>
            </a:r>
            <a:r>
              <a:rPr lang="cs-CZ" dirty="0" err="1"/>
              <a:t>hash</a:t>
            </a: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Jednosměrná funkce = z </a:t>
            </a:r>
            <a:r>
              <a:rPr lang="cs-CZ" dirty="0" err="1"/>
              <a:t>hashe</a:t>
            </a:r>
            <a:r>
              <a:rPr lang="cs-CZ" dirty="0"/>
              <a:t> nemůžu získat původní vstup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Příklad </a:t>
            </a:r>
            <a:r>
              <a:rPr lang="cs-CZ" dirty="0" err="1"/>
              <a:t>hashe</a:t>
            </a:r>
            <a:r>
              <a:rPr lang="cs-CZ" dirty="0"/>
              <a:t>: 2241be2e7652451c1b00634e03c68dc3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Příklad hashovacích algoritmů: MD5, NTLM, SHA1/256/512</a:t>
            </a:r>
          </a:p>
        </p:txBody>
      </p:sp>
    </p:spTree>
    <p:extLst>
      <p:ext uri="{BB962C8B-B14F-4D97-AF65-F5344CB8AC3E}">
        <p14:creationId xmlns:p14="http://schemas.microsoft.com/office/powerpoint/2010/main" val="1955086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94E9A0-831E-C8F8-B693-C816B05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082"/>
            <a:ext cx="10515600" cy="848039"/>
          </a:xfrm>
        </p:spPr>
        <p:txBody>
          <a:bodyPr/>
          <a:lstStyle/>
          <a:p>
            <a:r>
              <a:rPr lang="cs-CZ" dirty="0"/>
              <a:t>Užitá literatura a grafické soubory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087201-2E89-10AE-C083-19AE6B44B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619"/>
            <a:ext cx="10515600" cy="9374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Pozn. Všechny soubory neuvedené zde jsou mnou vytvořené a podléhají stejné licenci, jako zbytek díla</a:t>
            </a:r>
          </a:p>
        </p:txBody>
      </p:sp>
      <p:sp>
        <p:nvSpPr>
          <p:cNvPr id="5" name="Zástupný text 5">
            <a:extLst>
              <a:ext uri="{FF2B5EF4-FFF2-40B4-BE49-F238E27FC236}">
                <a16:creationId xmlns:a16="http://schemas.microsoft.com/office/drawing/2014/main" id="{F86555F7-8DC9-9D0B-CB71-E251AFC8BAD8}"/>
              </a:ext>
            </a:extLst>
          </p:cNvPr>
          <p:cNvSpPr txBox="1">
            <a:spLocks/>
          </p:cNvSpPr>
          <p:nvPr/>
        </p:nvSpPr>
        <p:spPr>
          <a:xfrm>
            <a:off x="863602" y="2196031"/>
            <a:ext cx="5157787" cy="49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Literatura</a:t>
            </a:r>
          </a:p>
        </p:txBody>
      </p:sp>
      <p:sp>
        <p:nvSpPr>
          <p:cNvPr id="6" name="Zástupný obsah 6">
            <a:extLst>
              <a:ext uri="{FF2B5EF4-FFF2-40B4-BE49-F238E27FC236}">
                <a16:creationId xmlns:a16="http://schemas.microsoft.com/office/drawing/2014/main" id="{A0DF1C7E-4816-132B-DD1F-330A9728A7B2}"/>
              </a:ext>
            </a:extLst>
          </p:cNvPr>
          <p:cNvSpPr txBox="1">
            <a:spLocks/>
          </p:cNvSpPr>
          <p:nvPr/>
        </p:nvSpPr>
        <p:spPr>
          <a:xfrm>
            <a:off x="838200" y="2688093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Mé vlastní zkušenosti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2000" b="0" i="0" dirty="0">
                <a:solidFill>
                  <a:srgbClr val="000000"/>
                </a:solidFill>
                <a:effectLst/>
                <a:latin typeface="Roboto Slab"/>
              </a:rPr>
              <a:t>RSA – Wikipedie. [online]. Dostupné</a:t>
            </a:r>
            <a:r>
              <a:rPr lang="cs-CZ" sz="2000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it-IT" sz="2000" b="0" i="0" dirty="0">
                <a:solidFill>
                  <a:srgbClr val="000000"/>
                </a:solidFill>
                <a:effectLst/>
                <a:latin typeface="Roboto Slab"/>
              </a:rPr>
              <a:t>z: </a:t>
            </a:r>
            <a:r>
              <a:rPr lang="it-IT" sz="2000" b="0" i="0" u="none" strike="noStrike" dirty="0">
                <a:solidFill>
                  <a:srgbClr val="000000"/>
                </a:solidFill>
                <a:effectLst/>
                <a:latin typeface="Roboto Slab"/>
                <a:hlinkClick r:id="rId2"/>
              </a:rPr>
              <a:t>https://cs.wikipedia.org/wiki/RSA</a:t>
            </a:r>
            <a:endParaRPr lang="cs-CZ" sz="2000" dirty="0"/>
          </a:p>
        </p:txBody>
      </p:sp>
      <p:sp>
        <p:nvSpPr>
          <p:cNvPr id="7" name="Zástupný text 7">
            <a:extLst>
              <a:ext uri="{FF2B5EF4-FFF2-40B4-BE49-F238E27FC236}">
                <a16:creationId xmlns:a16="http://schemas.microsoft.com/office/drawing/2014/main" id="{EAA4416D-2E66-3397-099E-8C1F71764998}"/>
              </a:ext>
            </a:extLst>
          </p:cNvPr>
          <p:cNvSpPr txBox="1">
            <a:spLocks/>
          </p:cNvSpPr>
          <p:nvPr/>
        </p:nvSpPr>
        <p:spPr>
          <a:xfrm>
            <a:off x="6170612" y="2196031"/>
            <a:ext cx="5183188" cy="4920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Soubory</a:t>
            </a:r>
          </a:p>
        </p:txBody>
      </p:sp>
      <p:sp>
        <p:nvSpPr>
          <p:cNvPr id="8" name="Zástupný obsah 8">
            <a:extLst>
              <a:ext uri="{FF2B5EF4-FFF2-40B4-BE49-F238E27FC236}">
                <a16:creationId xmlns:a16="http://schemas.microsoft.com/office/drawing/2014/main" id="{BAE2FB1B-F8AF-0C72-4201-81024E54F993}"/>
              </a:ext>
            </a:extLst>
          </p:cNvPr>
          <p:cNvSpPr txBox="1">
            <a:spLocks/>
          </p:cNvSpPr>
          <p:nvPr/>
        </p:nvSpPr>
        <p:spPr>
          <a:xfrm>
            <a:off x="6196014" y="2688093"/>
            <a:ext cx="5995985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Údaje o licencování - README.md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Enigma.jpg – Slide 6, CC BY-SA 4.0</a:t>
            </a:r>
          </a:p>
        </p:txBody>
      </p:sp>
    </p:spTree>
    <p:extLst>
      <p:ext uri="{BB962C8B-B14F-4D97-AF65-F5344CB8AC3E}">
        <p14:creationId xmlns:p14="http://schemas.microsoft.com/office/powerpoint/2010/main" val="251129444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D409DC-3ED4-883F-E238-164BF0C0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63B441-0F0F-B944-2FFD-F6B84F501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Tato prezentace, i se všemi soubory, je dostupná na níže uvedeném odkazu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https://github.com/Xantus103/Kryptografie-prezentace</a:t>
            </a:r>
          </a:p>
        </p:txBody>
      </p:sp>
    </p:spTree>
    <p:extLst>
      <p:ext uri="{BB962C8B-B14F-4D97-AF65-F5344CB8AC3E}">
        <p14:creationId xmlns:p14="http://schemas.microsoft.com/office/powerpoint/2010/main" val="18820467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C57EB9-8B61-CBCD-9B24-47AB67B1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Šifrování vs kódování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6343C60-7BEE-5321-933E-3E92076F3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Šifrování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4314718-3A9A-4772-0283-9EA2FDA5FC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Při šifrování se znaky mění v jiné v závislosti na klíči (tajemství)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Bez znalosti tajemství by se nikdo neměl dostat k originální zprávě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V rámci možností bezpečné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F3DBDEC4-A0E1-2A35-6E54-32F9EE516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Kódování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9A4D5E1D-AC60-2C78-BA20-D5AEC7B8BC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Při kódování se znaky mění za jiné, bez tajemství (prostě jen změníme formát)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Kdokoliv, kdo zná způsob kódování je schopen zprávu přečíst</a:t>
            </a:r>
          </a:p>
        </p:txBody>
      </p:sp>
    </p:spTree>
    <p:extLst>
      <p:ext uri="{BB962C8B-B14F-4D97-AF65-F5344CB8AC3E}">
        <p14:creationId xmlns:p14="http://schemas.microsoft.com/office/powerpoint/2010/main" val="514248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6" grpId="0" build="p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075E34B1-D46A-E026-D3EE-167EF95E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Pojmy z šifrování </a:t>
            </a:r>
            <a:r>
              <a:rPr lang="cs-CZ" b="1" dirty="0"/>
              <a:t>(Kryptografie)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6C25039E-EB7D-78C4-F12C-98BD36A8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Klíč = Tajemství, pomocí kterého se šifruje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 err="1"/>
              <a:t>Ciphertext</a:t>
            </a:r>
            <a:r>
              <a:rPr lang="cs-CZ" dirty="0"/>
              <a:t> = Zašifrovaný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 err="1"/>
              <a:t>Plaintext</a:t>
            </a:r>
            <a:r>
              <a:rPr lang="cs-CZ" dirty="0"/>
              <a:t> = Původní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Šifra = Algoritmus, pomocí kterého se, za užití klíče, z původního vytváří zašifrovaný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Kryptoanalýza = obor kryptografie, zabývající se analýzou a bezpečností šifer</a:t>
            </a:r>
          </a:p>
        </p:txBody>
      </p:sp>
    </p:spTree>
    <p:extLst>
      <p:ext uri="{BB962C8B-B14F-4D97-AF65-F5344CB8AC3E}">
        <p14:creationId xmlns:p14="http://schemas.microsoft.com/office/powerpoint/2010/main" val="2541897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176213-C2CA-0CA9-49A7-5AF47117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B82517-EDDF-34C0-4556-330590850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První šifra byla </a:t>
            </a:r>
            <a:r>
              <a:rPr lang="cs-CZ" b="1" dirty="0"/>
              <a:t>Caesarova šifra </a:t>
            </a:r>
            <a:r>
              <a:rPr lang="cs-CZ" dirty="0"/>
              <a:t>– písmena se posouvají v abecedě o určitý počet míst (v originále o 3)</a:t>
            </a:r>
            <a:br>
              <a:rPr lang="cs-CZ" dirty="0"/>
            </a:br>
            <a:r>
              <a:rPr lang="cs-CZ" dirty="0"/>
              <a:t>–Klíč je číslo 1-26</a:t>
            </a:r>
            <a:br>
              <a:rPr lang="cs-CZ" dirty="0"/>
            </a:br>
            <a:r>
              <a:rPr lang="cs-CZ" dirty="0"/>
              <a:t>–Nebyla moc bezpečná (26 kombinací)</a:t>
            </a:r>
            <a:endParaRPr lang="cs-CZ" b="1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Její vylepšenou verzí je </a:t>
            </a:r>
            <a:r>
              <a:rPr lang="cs-CZ" b="1" dirty="0"/>
              <a:t>Vigenérova šifra</a:t>
            </a:r>
            <a:r>
              <a:rPr lang="cs-CZ" dirty="0"/>
              <a:t> – písmena se pořád posouvají v abecedě, ale je rozdíl v klíči</a:t>
            </a:r>
            <a:br>
              <a:rPr lang="cs-CZ" dirty="0"/>
            </a:br>
            <a:r>
              <a:rPr lang="cs-CZ" dirty="0"/>
              <a:t>–Klíč je jakkoli dlouhé </a:t>
            </a:r>
            <a:r>
              <a:rPr lang="cs-CZ" b="1" dirty="0"/>
              <a:t>slovo</a:t>
            </a:r>
            <a:br>
              <a:rPr lang="cs-CZ" b="1" dirty="0"/>
            </a:br>
            <a:r>
              <a:rPr lang="cs-CZ" dirty="0"/>
              <a:t>–Mnohem bezpečnější (závislá na délce klíče i textu)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8965D29-4C97-20F7-FD1B-7990FC4F3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476" y="2290055"/>
            <a:ext cx="3047579" cy="12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54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941E15-9B8D-90BB-C757-F118C47D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242"/>
            <a:ext cx="10515600" cy="1325563"/>
          </a:xfrm>
        </p:spPr>
        <p:txBody>
          <a:bodyPr/>
          <a:lstStyle/>
          <a:p>
            <a:r>
              <a:rPr lang="cs-CZ" dirty="0"/>
              <a:t>Princip šifrování </a:t>
            </a:r>
            <a:r>
              <a:rPr lang="cs-CZ" dirty="0" err="1"/>
              <a:t>Vigenérovou</a:t>
            </a:r>
            <a:r>
              <a:rPr lang="cs-CZ" dirty="0"/>
              <a:t> šifrou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0888151-4C44-EEB2-A11B-B1DFD011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499"/>
            <a:ext cx="3507463" cy="50480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cs-CZ" sz="2400" dirty="0"/>
              <a:t>Klíč musí být stejně dlouhý, jako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400" dirty="0"/>
              <a:t>Vezmeme první písmeno z klíče a najdeme jeho pozici v abecedě, nazveme to indexem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400" dirty="0"/>
              <a:t>Zašifrujeme první písmeno z </a:t>
            </a:r>
            <a:r>
              <a:rPr lang="cs-CZ" sz="2400" dirty="0" err="1"/>
              <a:t>plaintextu</a:t>
            </a:r>
            <a:r>
              <a:rPr lang="cs-CZ" sz="2400" dirty="0"/>
              <a:t> Caesarovou š. s klíčem rovným indexu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400" dirty="0"/>
              <a:t>Opakujeme pro další písmena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33B1FAD-0F6C-80DF-626F-15E85F57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907" y="1690688"/>
            <a:ext cx="1771650" cy="55245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00C420B3-83F2-1E50-FF77-9E1B98E95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732" y="1963235"/>
            <a:ext cx="1352550" cy="304800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3597C2C6-541A-4923-CBE8-3D376FC54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907" y="2748151"/>
            <a:ext cx="2409825" cy="25717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9A9B8825-1391-B5D4-B5F3-83610EE1C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907" y="3131784"/>
            <a:ext cx="2514600" cy="266700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2503D2FC-58C9-1F99-CFB6-1CEC9EA639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3907" y="3810880"/>
            <a:ext cx="1381125" cy="1466850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95F0783D-52B4-7FBE-AE67-329CFDA2A1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9835" y="2757676"/>
            <a:ext cx="2647950" cy="247650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5D02E28B-F4A3-EA94-B35E-D79D03095A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9835" y="3110471"/>
            <a:ext cx="1924050" cy="285750"/>
          </a:xfrm>
          <a:prstGeom prst="rect">
            <a:avLst/>
          </a:prstGeom>
        </p:spPr>
      </p:pic>
      <p:pic>
        <p:nvPicPr>
          <p:cNvPr id="19" name="Obrázek 18">
            <a:extLst>
              <a:ext uri="{FF2B5EF4-FFF2-40B4-BE49-F238E27FC236}">
                <a16:creationId xmlns:a16="http://schemas.microsoft.com/office/drawing/2014/main" id="{012F1A91-D74C-1841-64C7-E4534F08FD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9835" y="3601330"/>
            <a:ext cx="17430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26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11E356-E141-8375-5A44-63230BDE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48F83D-E184-D278-7AF1-EF9D5186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b="1" dirty="0"/>
              <a:t>Enigma</a:t>
            </a:r>
            <a:r>
              <a:rPr lang="cs-CZ" dirty="0"/>
              <a:t> – šifrovací systém Německa za druhé sv. války</a:t>
            </a:r>
            <a:br>
              <a:rPr lang="cs-CZ" dirty="0"/>
            </a:br>
            <a:r>
              <a:rPr lang="cs-CZ" dirty="0"/>
              <a:t>	-Považován za neprolomitelný</a:t>
            </a:r>
            <a:br>
              <a:rPr lang="cs-CZ" b="1" dirty="0"/>
            </a:br>
            <a:r>
              <a:rPr lang="cs-CZ" b="1" dirty="0"/>
              <a:t>	</a:t>
            </a:r>
            <a:r>
              <a:rPr lang="cs-CZ" dirty="0"/>
              <a:t>-Nakonec prolomen </a:t>
            </a:r>
            <a:r>
              <a:rPr lang="cs-CZ" dirty="0" err="1"/>
              <a:t>Turingovou</a:t>
            </a:r>
            <a:r>
              <a:rPr lang="cs-CZ" dirty="0"/>
              <a:t> bombou</a:t>
            </a:r>
            <a:br>
              <a:rPr lang="cs-CZ" dirty="0"/>
            </a:br>
            <a:r>
              <a:rPr lang="cs-CZ" dirty="0"/>
              <a:t>	-Stejná písmena jsou šifrována do jiných</a:t>
            </a:r>
            <a:br>
              <a:rPr lang="cs-CZ" dirty="0"/>
            </a:br>
            <a:r>
              <a:rPr lang="cs-CZ" dirty="0"/>
              <a:t>	-Klíčem nastavení rotorů</a:t>
            </a:r>
          </a:p>
        </p:txBody>
      </p:sp>
      <p:pic>
        <p:nvPicPr>
          <p:cNvPr id="5" name="Obrázek 4" descr="Obsah obrázku elektronika&#10;&#10;Popis byl vytvořen automaticky">
            <a:extLst>
              <a:ext uri="{FF2B5EF4-FFF2-40B4-BE49-F238E27FC236}">
                <a16:creationId xmlns:a16="http://schemas.microsoft.com/office/drawing/2014/main" id="{7079C894-1D40-B51C-96A6-90F4CE253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456" y="1863595"/>
            <a:ext cx="1960344" cy="213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62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FF5A2C-AC54-33D8-963B-A1800FF7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Dnešní doba (2022)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05881E-188C-551A-488E-CE6DC8CD5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AES – </a:t>
            </a:r>
            <a:r>
              <a:rPr lang="cs-CZ" dirty="0" err="1"/>
              <a:t>Advanced</a:t>
            </a:r>
            <a:r>
              <a:rPr lang="cs-CZ" dirty="0"/>
              <a:t> </a:t>
            </a:r>
            <a:r>
              <a:rPr lang="cs-CZ" dirty="0" err="1"/>
              <a:t>Encryption</a:t>
            </a:r>
            <a:r>
              <a:rPr lang="cs-CZ" dirty="0"/>
              <a:t> Standard</a:t>
            </a:r>
            <a:br>
              <a:rPr lang="cs-CZ" dirty="0"/>
            </a:br>
            <a:r>
              <a:rPr lang="cs-CZ" dirty="0"/>
              <a:t>	– Bloková šifra</a:t>
            </a:r>
            <a:br>
              <a:rPr lang="cs-CZ" dirty="0"/>
            </a:br>
            <a:r>
              <a:rPr lang="cs-CZ" dirty="0"/>
              <a:t>	– IV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RSA	– </a:t>
            </a:r>
            <a:r>
              <a:rPr lang="cs-CZ" dirty="0" err="1"/>
              <a:t>Rivest</a:t>
            </a:r>
            <a:r>
              <a:rPr lang="cs-CZ" dirty="0"/>
              <a:t>, </a:t>
            </a:r>
            <a:r>
              <a:rPr lang="cs-CZ" dirty="0" err="1"/>
              <a:t>Shamir</a:t>
            </a:r>
            <a:r>
              <a:rPr lang="cs-CZ" dirty="0"/>
              <a:t>, </a:t>
            </a:r>
            <a:r>
              <a:rPr lang="cs-CZ" dirty="0" err="1"/>
              <a:t>Adleman</a:t>
            </a:r>
            <a:br>
              <a:rPr lang="cs-CZ" dirty="0"/>
            </a:br>
            <a:r>
              <a:rPr lang="cs-CZ" dirty="0"/>
              <a:t>	– Princip u asymetrické kryptografie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Kvantové šifrování	– Experimentální</a:t>
            </a:r>
            <a:br>
              <a:rPr lang="cs-CZ" dirty="0"/>
            </a:br>
            <a:r>
              <a:rPr lang="cs-CZ" dirty="0"/>
              <a:t>				– Založeno na principech kvantové fyziky</a:t>
            </a:r>
          </a:p>
        </p:txBody>
      </p:sp>
    </p:spTree>
    <p:extLst>
      <p:ext uri="{BB962C8B-B14F-4D97-AF65-F5344CB8AC3E}">
        <p14:creationId xmlns:p14="http://schemas.microsoft.com/office/powerpoint/2010/main" val="2965299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EEAF38-DFA1-5C52-9A05-6EA9649A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Rozdělení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9E81DBB3-E123-8659-7476-E204808E7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Substituční x Transpoziční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E3671E3C-00FA-E07B-E3AF-F515161AF3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Substituční = Písmena se mění v jiná na základě algoritmu</a:t>
            </a:r>
            <a:br>
              <a:rPr lang="cs-CZ" dirty="0"/>
            </a:br>
            <a:r>
              <a:rPr lang="cs-CZ" dirty="0"/>
              <a:t>-př. Caesarova šifra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Transpoziční = Písmena zůstávají stejná, ale mění se jejich pořadí</a:t>
            </a:r>
            <a:br>
              <a:rPr lang="cs-CZ" dirty="0"/>
            </a:br>
            <a:r>
              <a:rPr lang="cs-CZ" dirty="0"/>
              <a:t>-př. ahoj -</a:t>
            </a:r>
            <a:r>
              <a:rPr lang="en-US" dirty="0"/>
              <a:t>&gt;</a:t>
            </a:r>
            <a:r>
              <a:rPr lang="cs-CZ" dirty="0"/>
              <a:t> </a:t>
            </a:r>
            <a:r>
              <a:rPr lang="cs-CZ" dirty="0" err="1"/>
              <a:t>joha</a:t>
            </a:r>
            <a:endParaRPr lang="cs-CZ" dirty="0"/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6DFFC429-2FA4-DC24-8E75-19037E90F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Symetrická x Asymetrická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19A495DF-54E7-8611-25CD-8821F3787A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Symetrická = šifrování i dešifrování stejným klíčem</a:t>
            </a:r>
            <a:br>
              <a:rPr lang="cs-CZ" dirty="0"/>
            </a:br>
            <a:r>
              <a:rPr lang="cs-CZ" dirty="0"/>
              <a:t>-př. Caesarova šifra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Asymetrická = šifrování jedním, dešifrování druhým klíčem</a:t>
            </a:r>
            <a:br>
              <a:rPr lang="cs-CZ" dirty="0"/>
            </a:br>
            <a:r>
              <a:rPr lang="cs-CZ" dirty="0"/>
              <a:t>-nejde dešifrovat stejným klíčem, jakým jsem zašifroval</a:t>
            </a:r>
          </a:p>
        </p:txBody>
      </p:sp>
    </p:spTree>
    <p:extLst>
      <p:ext uri="{BB962C8B-B14F-4D97-AF65-F5344CB8AC3E}">
        <p14:creationId xmlns:p14="http://schemas.microsoft.com/office/powerpoint/2010/main" val="3517044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 build="p"/>
      <p:bldP spid="8" grpId="0" build="p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2A38BE0A-51F9-EA52-E2A8-99722D55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Asymetrická kryptografie - princip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0CE5307-E369-74CB-2171-5ECEA97D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0" y="1851434"/>
            <a:ext cx="942975" cy="22860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C01BC24B-9BCD-BE15-BF80-E467FE3D2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264" y="1632359"/>
            <a:ext cx="2876550" cy="43815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E1AA99B0-1BC1-2473-35E3-BE7583AFC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051" y="2000659"/>
            <a:ext cx="3228975" cy="191452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D91391A9-335B-1F13-053C-885948651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4506" y="3054256"/>
            <a:ext cx="1600200" cy="885825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78D10F18-993A-6F8A-E228-4734C871A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9931" y="2716321"/>
            <a:ext cx="34671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632</Words>
  <Application>Microsoft Office PowerPoint</Application>
  <PresentationFormat>Širokoúhlá obrazovka</PresentationFormat>
  <Paragraphs>83</Paragraphs>
  <Slides>12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 Slab</vt:lpstr>
      <vt:lpstr>Wingdings</vt:lpstr>
      <vt:lpstr>Motiv Office</vt:lpstr>
      <vt:lpstr>Šifrování</vt:lpstr>
      <vt:lpstr>Šifrování vs kódování</vt:lpstr>
      <vt:lpstr>Pojmy z šifrování (Kryptografie)</vt:lpstr>
      <vt:lpstr>Historie</vt:lpstr>
      <vt:lpstr>Princip šifrování Vigenérovou šifrou</vt:lpstr>
      <vt:lpstr>Historie</vt:lpstr>
      <vt:lpstr>Dnešní doba (2022)</vt:lpstr>
      <vt:lpstr>Rozdělení</vt:lpstr>
      <vt:lpstr>Asymetrická kryptografie - princip</vt:lpstr>
      <vt:lpstr>Pár slov o hashích</vt:lpstr>
      <vt:lpstr>Užitá literatura a grafické soubory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Šifrování</dc:title>
  <dc:creator>Jaroslav</dc:creator>
  <cp:lastModifiedBy>Jaroslav</cp:lastModifiedBy>
  <cp:revision>20</cp:revision>
  <dcterms:created xsi:type="dcterms:W3CDTF">2022-12-09T17:05:19Z</dcterms:created>
  <dcterms:modified xsi:type="dcterms:W3CDTF">2022-12-14T17:52:34Z</dcterms:modified>
</cp:coreProperties>
</file>