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0" r:id="rId5"/>
    <p:sldId id="258" r:id="rId6"/>
    <p:sldId id="261" r:id="rId7"/>
    <p:sldId id="265" r:id="rId8"/>
    <p:sldId id="270" r:id="rId9"/>
    <p:sldId id="266" r:id="rId10"/>
    <p:sldId id="267" r:id="rId11"/>
    <p:sldId id="268" r:id="rId12"/>
    <p:sldId id="269" r:id="rId13"/>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83" autoAdjust="0"/>
  </p:normalViewPr>
  <p:slideViewPr>
    <p:cSldViewPr snapToGrid="0" showGuides="1">
      <p:cViewPr varScale="1">
        <p:scale>
          <a:sx n="58" d="100"/>
          <a:sy n="58" d="100"/>
        </p:scale>
        <p:origin x="78" y="4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15C104-CE43-4919-8BA2-CB502E811F4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bg-BG"/>
        </a:p>
      </dgm:t>
    </dgm:pt>
    <dgm:pt modelId="{F9EC044C-F551-43FE-A6D0-D285910A7989}">
      <dgm:prSet phldrT="[Text]"/>
      <dgm:spPr>
        <a:solidFill>
          <a:schemeClr val="accent2"/>
        </a:solidFill>
      </dgm:spPr>
      <dgm:t>
        <a:bodyPr/>
        <a:lstStyle/>
        <a:p>
          <a:r>
            <a:rPr lang="en-US" dirty="0"/>
            <a:t>Main repository</a:t>
          </a:r>
          <a:endParaRPr lang="bg-BG" dirty="0"/>
        </a:p>
      </dgm:t>
    </dgm:pt>
    <dgm:pt modelId="{14132376-322A-4293-8A12-2FD068C30131}" type="parTrans" cxnId="{7DDCCEB1-7BFB-4321-B837-5D53AEFCC41F}">
      <dgm:prSet/>
      <dgm:spPr/>
      <dgm:t>
        <a:bodyPr/>
        <a:lstStyle/>
        <a:p>
          <a:endParaRPr lang="bg-BG"/>
        </a:p>
      </dgm:t>
    </dgm:pt>
    <dgm:pt modelId="{F977148C-4874-433D-80DA-B9C0E1B20BA6}" type="sibTrans" cxnId="{7DDCCEB1-7BFB-4321-B837-5D53AEFCC41F}">
      <dgm:prSet/>
      <dgm:spPr/>
      <dgm:t>
        <a:bodyPr/>
        <a:lstStyle/>
        <a:p>
          <a:endParaRPr lang="bg-BG"/>
        </a:p>
      </dgm:t>
    </dgm:pt>
    <dgm:pt modelId="{CE868991-77D9-405C-B0D0-C064682CC355}">
      <dgm:prSet phldrT="[Text]"/>
      <dgm:spPr>
        <a:solidFill>
          <a:srgbClr val="FF0000"/>
        </a:solidFill>
      </dgm:spPr>
      <dgm:t>
        <a:bodyPr/>
        <a:lstStyle/>
        <a:p>
          <a:r>
            <a:rPr lang="en-US" dirty="0"/>
            <a:t>Submodule 1</a:t>
          </a:r>
          <a:endParaRPr lang="bg-BG" dirty="0"/>
        </a:p>
      </dgm:t>
    </dgm:pt>
    <dgm:pt modelId="{401941FF-D3C1-410F-8D2B-36404BFDB751}" type="parTrans" cxnId="{B6E58E65-5517-494E-B29B-58AD2EA7480F}">
      <dgm:prSet/>
      <dgm:spPr/>
      <dgm:t>
        <a:bodyPr/>
        <a:lstStyle/>
        <a:p>
          <a:endParaRPr lang="bg-BG"/>
        </a:p>
      </dgm:t>
    </dgm:pt>
    <dgm:pt modelId="{CEF30C8D-007A-41A7-A053-49C38EA6F7BF}" type="sibTrans" cxnId="{B6E58E65-5517-494E-B29B-58AD2EA7480F}">
      <dgm:prSet/>
      <dgm:spPr/>
      <dgm:t>
        <a:bodyPr/>
        <a:lstStyle/>
        <a:p>
          <a:endParaRPr lang="bg-BG"/>
        </a:p>
      </dgm:t>
    </dgm:pt>
    <dgm:pt modelId="{63C96641-D50D-4C2F-AF75-A400C080658F}">
      <dgm:prSet phldrT="[Text]"/>
      <dgm:spPr>
        <a:solidFill>
          <a:schemeClr val="accent6"/>
        </a:solidFill>
      </dgm:spPr>
      <dgm:t>
        <a:bodyPr/>
        <a:lstStyle/>
        <a:p>
          <a:r>
            <a:rPr lang="en-US" dirty="0"/>
            <a:t>Sub-Submodule</a:t>
          </a:r>
          <a:endParaRPr lang="bg-BG" dirty="0"/>
        </a:p>
      </dgm:t>
    </dgm:pt>
    <dgm:pt modelId="{B4E40442-031D-4EAF-BDF5-B1EF5E170995}" type="parTrans" cxnId="{9B57C4D0-8888-4803-B28D-B91AB21B7D7B}">
      <dgm:prSet/>
      <dgm:spPr/>
      <dgm:t>
        <a:bodyPr/>
        <a:lstStyle/>
        <a:p>
          <a:endParaRPr lang="bg-BG"/>
        </a:p>
      </dgm:t>
    </dgm:pt>
    <dgm:pt modelId="{03BA262C-39B9-433D-A93D-5C898DDD0612}" type="sibTrans" cxnId="{9B57C4D0-8888-4803-B28D-B91AB21B7D7B}">
      <dgm:prSet/>
      <dgm:spPr/>
      <dgm:t>
        <a:bodyPr/>
        <a:lstStyle/>
        <a:p>
          <a:endParaRPr lang="bg-BG"/>
        </a:p>
      </dgm:t>
    </dgm:pt>
    <dgm:pt modelId="{1391D3B3-5D9D-4FC6-B869-3C93ADF5740C}">
      <dgm:prSet phldrT="[Text]"/>
      <dgm:spPr>
        <a:solidFill>
          <a:srgbClr val="FF0000"/>
        </a:solidFill>
      </dgm:spPr>
      <dgm:t>
        <a:bodyPr/>
        <a:lstStyle/>
        <a:p>
          <a:r>
            <a:rPr lang="en-US" dirty="0"/>
            <a:t>Submodule 2</a:t>
          </a:r>
          <a:endParaRPr lang="bg-BG" dirty="0"/>
        </a:p>
      </dgm:t>
    </dgm:pt>
    <dgm:pt modelId="{8442ECBB-E55B-40D3-A2DB-286AD0CAC442}" type="sibTrans" cxnId="{79F69C29-A058-4C01-9CEF-690804572E89}">
      <dgm:prSet/>
      <dgm:spPr/>
      <dgm:t>
        <a:bodyPr/>
        <a:lstStyle/>
        <a:p>
          <a:endParaRPr lang="bg-BG"/>
        </a:p>
      </dgm:t>
    </dgm:pt>
    <dgm:pt modelId="{9BC8C20F-0F3F-4E46-97E4-912597A0C190}" type="parTrans" cxnId="{79F69C29-A058-4C01-9CEF-690804572E89}">
      <dgm:prSet/>
      <dgm:spPr/>
      <dgm:t>
        <a:bodyPr/>
        <a:lstStyle/>
        <a:p>
          <a:endParaRPr lang="bg-BG"/>
        </a:p>
      </dgm:t>
    </dgm:pt>
    <dgm:pt modelId="{DB7C2712-CB49-45E6-8501-31EA4FD7F60E}" type="pres">
      <dgm:prSet presAssocID="{7815C104-CE43-4919-8BA2-CB502E811F4F}" presName="mainComposite" presStyleCnt="0">
        <dgm:presLayoutVars>
          <dgm:chPref val="1"/>
          <dgm:dir/>
          <dgm:animOne val="branch"/>
          <dgm:animLvl val="lvl"/>
          <dgm:resizeHandles val="exact"/>
        </dgm:presLayoutVars>
      </dgm:prSet>
      <dgm:spPr/>
    </dgm:pt>
    <dgm:pt modelId="{1B1873E2-300E-4C3F-8FC1-D86554207304}" type="pres">
      <dgm:prSet presAssocID="{7815C104-CE43-4919-8BA2-CB502E811F4F}" presName="hierFlow" presStyleCnt="0"/>
      <dgm:spPr/>
    </dgm:pt>
    <dgm:pt modelId="{0210FCAF-90F9-4324-AD83-D943C925A10C}" type="pres">
      <dgm:prSet presAssocID="{7815C104-CE43-4919-8BA2-CB502E811F4F}" presName="hierChild1" presStyleCnt="0">
        <dgm:presLayoutVars>
          <dgm:chPref val="1"/>
          <dgm:animOne val="branch"/>
          <dgm:animLvl val="lvl"/>
        </dgm:presLayoutVars>
      </dgm:prSet>
      <dgm:spPr/>
    </dgm:pt>
    <dgm:pt modelId="{92941F0F-E39C-4CD1-97F6-2E8C0113BCB0}" type="pres">
      <dgm:prSet presAssocID="{F9EC044C-F551-43FE-A6D0-D285910A7989}" presName="Name14" presStyleCnt="0"/>
      <dgm:spPr/>
    </dgm:pt>
    <dgm:pt modelId="{D6D5882B-BCF9-4B6F-B30C-A730A850569E}" type="pres">
      <dgm:prSet presAssocID="{F9EC044C-F551-43FE-A6D0-D285910A7989}" presName="level1Shape" presStyleLbl="node0" presStyleIdx="0" presStyleCnt="1" custScaleX="187407">
        <dgm:presLayoutVars>
          <dgm:chPref val="3"/>
        </dgm:presLayoutVars>
      </dgm:prSet>
      <dgm:spPr/>
    </dgm:pt>
    <dgm:pt modelId="{FB1A6526-621F-4D4A-9D11-F076C656F6B1}" type="pres">
      <dgm:prSet presAssocID="{F9EC044C-F551-43FE-A6D0-D285910A7989}" presName="hierChild2" presStyleCnt="0"/>
      <dgm:spPr/>
    </dgm:pt>
    <dgm:pt modelId="{A73CB5F1-7DCD-49AB-B428-44C1CA3A1151}" type="pres">
      <dgm:prSet presAssocID="{401941FF-D3C1-410F-8D2B-36404BFDB751}" presName="Name19" presStyleLbl="parChTrans1D2" presStyleIdx="0" presStyleCnt="2"/>
      <dgm:spPr/>
    </dgm:pt>
    <dgm:pt modelId="{D9802415-09FA-4FCC-9C76-191DB225D005}" type="pres">
      <dgm:prSet presAssocID="{CE868991-77D9-405C-B0D0-C064682CC355}" presName="Name21" presStyleCnt="0"/>
      <dgm:spPr/>
    </dgm:pt>
    <dgm:pt modelId="{1DC5E6C5-8B97-442C-B959-B6C6D9A032AF}" type="pres">
      <dgm:prSet presAssocID="{CE868991-77D9-405C-B0D0-C064682CC355}" presName="level2Shape" presStyleLbl="node2" presStyleIdx="0" presStyleCnt="2" custScaleX="170946"/>
      <dgm:spPr/>
    </dgm:pt>
    <dgm:pt modelId="{0C366B68-98A6-4C33-BC03-3ACD0A751B83}" type="pres">
      <dgm:prSet presAssocID="{CE868991-77D9-405C-B0D0-C064682CC355}" presName="hierChild3" presStyleCnt="0"/>
      <dgm:spPr/>
    </dgm:pt>
    <dgm:pt modelId="{872A211C-8F61-4BEB-84D9-9919B7907D6D}" type="pres">
      <dgm:prSet presAssocID="{B4E40442-031D-4EAF-BDF5-B1EF5E170995}" presName="Name19" presStyleLbl="parChTrans1D3" presStyleIdx="0" presStyleCnt="1"/>
      <dgm:spPr/>
    </dgm:pt>
    <dgm:pt modelId="{A25E7CBE-21A5-4962-A0CA-F982AFA2D913}" type="pres">
      <dgm:prSet presAssocID="{63C96641-D50D-4C2F-AF75-A400C080658F}" presName="Name21" presStyleCnt="0"/>
      <dgm:spPr/>
    </dgm:pt>
    <dgm:pt modelId="{514531DF-6B95-4A30-AC19-8E767D2A770C}" type="pres">
      <dgm:prSet presAssocID="{63C96641-D50D-4C2F-AF75-A400C080658F}" presName="level2Shape" presStyleLbl="node3" presStyleIdx="0" presStyleCnt="1" custLinFactNeighborX="-74897" custLinFactNeighborY="-3213"/>
      <dgm:spPr/>
    </dgm:pt>
    <dgm:pt modelId="{4C901517-0D28-4F24-8CB7-446020811487}" type="pres">
      <dgm:prSet presAssocID="{63C96641-D50D-4C2F-AF75-A400C080658F}" presName="hierChild3" presStyleCnt="0"/>
      <dgm:spPr/>
    </dgm:pt>
    <dgm:pt modelId="{F29FB13E-D40A-4430-9594-C9D1D78FA1F9}" type="pres">
      <dgm:prSet presAssocID="{9BC8C20F-0F3F-4E46-97E4-912597A0C190}" presName="Name19" presStyleLbl="parChTrans1D2" presStyleIdx="1" presStyleCnt="2"/>
      <dgm:spPr/>
    </dgm:pt>
    <dgm:pt modelId="{82EBFBD4-5C05-4D33-A4BD-7F7C938CFE69}" type="pres">
      <dgm:prSet presAssocID="{1391D3B3-5D9D-4FC6-B869-3C93ADF5740C}" presName="Name21" presStyleCnt="0"/>
      <dgm:spPr/>
    </dgm:pt>
    <dgm:pt modelId="{0CC7890C-655F-43F1-8FD5-1019139AC18C}" type="pres">
      <dgm:prSet presAssocID="{1391D3B3-5D9D-4FC6-B869-3C93ADF5740C}" presName="level2Shape" presStyleLbl="node2" presStyleIdx="1" presStyleCnt="2" custScaleX="159461"/>
      <dgm:spPr/>
    </dgm:pt>
    <dgm:pt modelId="{0D0FE326-A0DF-46A5-A378-14FB51ADAE39}" type="pres">
      <dgm:prSet presAssocID="{1391D3B3-5D9D-4FC6-B869-3C93ADF5740C}" presName="hierChild3" presStyleCnt="0"/>
      <dgm:spPr/>
    </dgm:pt>
    <dgm:pt modelId="{96585BC3-C563-4341-992A-265EE4B6BB76}" type="pres">
      <dgm:prSet presAssocID="{7815C104-CE43-4919-8BA2-CB502E811F4F}" presName="bgShapesFlow" presStyleCnt="0"/>
      <dgm:spPr/>
    </dgm:pt>
  </dgm:ptLst>
  <dgm:cxnLst>
    <dgm:cxn modelId="{A5F29903-1555-4283-98FC-E484390577B1}" type="presOf" srcId="{1391D3B3-5D9D-4FC6-B869-3C93ADF5740C}" destId="{0CC7890C-655F-43F1-8FD5-1019139AC18C}" srcOrd="0" destOrd="0" presId="urn:microsoft.com/office/officeart/2005/8/layout/hierarchy6"/>
    <dgm:cxn modelId="{85ABA807-2548-4893-BBAB-94C9F281E1CC}" type="presOf" srcId="{F9EC044C-F551-43FE-A6D0-D285910A7989}" destId="{D6D5882B-BCF9-4B6F-B30C-A730A850569E}" srcOrd="0" destOrd="0" presId="urn:microsoft.com/office/officeart/2005/8/layout/hierarchy6"/>
    <dgm:cxn modelId="{79F69C29-A058-4C01-9CEF-690804572E89}" srcId="{F9EC044C-F551-43FE-A6D0-D285910A7989}" destId="{1391D3B3-5D9D-4FC6-B869-3C93ADF5740C}" srcOrd="1" destOrd="0" parTransId="{9BC8C20F-0F3F-4E46-97E4-912597A0C190}" sibTransId="{8442ECBB-E55B-40D3-A2DB-286AD0CAC442}"/>
    <dgm:cxn modelId="{463C405F-566D-43EE-BC4F-57E9CA3A642A}" type="presOf" srcId="{B4E40442-031D-4EAF-BDF5-B1EF5E170995}" destId="{872A211C-8F61-4BEB-84D9-9919B7907D6D}" srcOrd="0" destOrd="0" presId="urn:microsoft.com/office/officeart/2005/8/layout/hierarchy6"/>
    <dgm:cxn modelId="{B6E58E65-5517-494E-B29B-58AD2EA7480F}" srcId="{F9EC044C-F551-43FE-A6D0-D285910A7989}" destId="{CE868991-77D9-405C-B0D0-C064682CC355}" srcOrd="0" destOrd="0" parTransId="{401941FF-D3C1-410F-8D2B-36404BFDB751}" sibTransId="{CEF30C8D-007A-41A7-A053-49C38EA6F7BF}"/>
    <dgm:cxn modelId="{7771EA71-EEC9-4338-BCF8-7BFA5EFE3F09}" type="presOf" srcId="{9BC8C20F-0F3F-4E46-97E4-912597A0C190}" destId="{F29FB13E-D40A-4430-9594-C9D1D78FA1F9}" srcOrd="0" destOrd="0" presId="urn:microsoft.com/office/officeart/2005/8/layout/hierarchy6"/>
    <dgm:cxn modelId="{470C9856-DAD0-41EF-A096-BB4F89F2FDBA}" type="presOf" srcId="{7815C104-CE43-4919-8BA2-CB502E811F4F}" destId="{DB7C2712-CB49-45E6-8501-31EA4FD7F60E}" srcOrd="0" destOrd="0" presId="urn:microsoft.com/office/officeart/2005/8/layout/hierarchy6"/>
    <dgm:cxn modelId="{7DDCCEB1-7BFB-4321-B837-5D53AEFCC41F}" srcId="{7815C104-CE43-4919-8BA2-CB502E811F4F}" destId="{F9EC044C-F551-43FE-A6D0-D285910A7989}" srcOrd="0" destOrd="0" parTransId="{14132376-322A-4293-8A12-2FD068C30131}" sibTransId="{F977148C-4874-433D-80DA-B9C0E1B20BA6}"/>
    <dgm:cxn modelId="{DE398FB8-9B4A-468F-897B-B0CAFEBDF49A}" type="presOf" srcId="{401941FF-D3C1-410F-8D2B-36404BFDB751}" destId="{A73CB5F1-7DCD-49AB-B428-44C1CA3A1151}" srcOrd="0" destOrd="0" presId="urn:microsoft.com/office/officeart/2005/8/layout/hierarchy6"/>
    <dgm:cxn modelId="{9B57C4D0-8888-4803-B28D-B91AB21B7D7B}" srcId="{CE868991-77D9-405C-B0D0-C064682CC355}" destId="{63C96641-D50D-4C2F-AF75-A400C080658F}" srcOrd="0" destOrd="0" parTransId="{B4E40442-031D-4EAF-BDF5-B1EF5E170995}" sibTransId="{03BA262C-39B9-433D-A93D-5C898DDD0612}"/>
    <dgm:cxn modelId="{FE45DDE7-EB3A-4832-BBCB-63C2BAAC5689}" type="presOf" srcId="{CE868991-77D9-405C-B0D0-C064682CC355}" destId="{1DC5E6C5-8B97-442C-B959-B6C6D9A032AF}" srcOrd="0" destOrd="0" presId="urn:microsoft.com/office/officeart/2005/8/layout/hierarchy6"/>
    <dgm:cxn modelId="{7515C5E8-8E56-4124-934D-AFF3B909DB2D}" type="presOf" srcId="{63C96641-D50D-4C2F-AF75-A400C080658F}" destId="{514531DF-6B95-4A30-AC19-8E767D2A770C}" srcOrd="0" destOrd="0" presId="urn:microsoft.com/office/officeart/2005/8/layout/hierarchy6"/>
    <dgm:cxn modelId="{CBC3A50E-D9EE-437E-9A70-0D6356BA110B}" type="presParOf" srcId="{DB7C2712-CB49-45E6-8501-31EA4FD7F60E}" destId="{1B1873E2-300E-4C3F-8FC1-D86554207304}" srcOrd="0" destOrd="0" presId="urn:microsoft.com/office/officeart/2005/8/layout/hierarchy6"/>
    <dgm:cxn modelId="{59BDF059-1EE8-4E94-BF1B-60F2432B0892}" type="presParOf" srcId="{1B1873E2-300E-4C3F-8FC1-D86554207304}" destId="{0210FCAF-90F9-4324-AD83-D943C925A10C}" srcOrd="0" destOrd="0" presId="urn:microsoft.com/office/officeart/2005/8/layout/hierarchy6"/>
    <dgm:cxn modelId="{88681A99-0D36-4B8C-A034-B809D8D19C9F}" type="presParOf" srcId="{0210FCAF-90F9-4324-AD83-D943C925A10C}" destId="{92941F0F-E39C-4CD1-97F6-2E8C0113BCB0}" srcOrd="0" destOrd="0" presId="urn:microsoft.com/office/officeart/2005/8/layout/hierarchy6"/>
    <dgm:cxn modelId="{BFF0E1A9-6A94-4346-A76D-F405C46D55A8}" type="presParOf" srcId="{92941F0F-E39C-4CD1-97F6-2E8C0113BCB0}" destId="{D6D5882B-BCF9-4B6F-B30C-A730A850569E}" srcOrd="0" destOrd="0" presId="urn:microsoft.com/office/officeart/2005/8/layout/hierarchy6"/>
    <dgm:cxn modelId="{4746BB74-989A-46C9-AA12-22040333A163}" type="presParOf" srcId="{92941F0F-E39C-4CD1-97F6-2E8C0113BCB0}" destId="{FB1A6526-621F-4D4A-9D11-F076C656F6B1}" srcOrd="1" destOrd="0" presId="urn:microsoft.com/office/officeart/2005/8/layout/hierarchy6"/>
    <dgm:cxn modelId="{0946DBA3-0464-4D8B-9CB5-67C3EA08E744}" type="presParOf" srcId="{FB1A6526-621F-4D4A-9D11-F076C656F6B1}" destId="{A73CB5F1-7DCD-49AB-B428-44C1CA3A1151}" srcOrd="0" destOrd="0" presId="urn:microsoft.com/office/officeart/2005/8/layout/hierarchy6"/>
    <dgm:cxn modelId="{FDEE3023-BA82-463E-877C-D3C2C4F705AE}" type="presParOf" srcId="{FB1A6526-621F-4D4A-9D11-F076C656F6B1}" destId="{D9802415-09FA-4FCC-9C76-191DB225D005}" srcOrd="1" destOrd="0" presId="urn:microsoft.com/office/officeart/2005/8/layout/hierarchy6"/>
    <dgm:cxn modelId="{FEFBE40D-D05B-42F6-A383-C0EEC146A619}" type="presParOf" srcId="{D9802415-09FA-4FCC-9C76-191DB225D005}" destId="{1DC5E6C5-8B97-442C-B959-B6C6D9A032AF}" srcOrd="0" destOrd="0" presId="urn:microsoft.com/office/officeart/2005/8/layout/hierarchy6"/>
    <dgm:cxn modelId="{5AD96744-7AC8-451E-BC9F-C34E1AD851B4}" type="presParOf" srcId="{D9802415-09FA-4FCC-9C76-191DB225D005}" destId="{0C366B68-98A6-4C33-BC03-3ACD0A751B83}" srcOrd="1" destOrd="0" presId="urn:microsoft.com/office/officeart/2005/8/layout/hierarchy6"/>
    <dgm:cxn modelId="{B7FA8A06-8E22-4E68-A19A-B231A3FEA676}" type="presParOf" srcId="{0C366B68-98A6-4C33-BC03-3ACD0A751B83}" destId="{872A211C-8F61-4BEB-84D9-9919B7907D6D}" srcOrd="0" destOrd="0" presId="urn:microsoft.com/office/officeart/2005/8/layout/hierarchy6"/>
    <dgm:cxn modelId="{FC8EEFE4-ECAF-496A-8A9C-78A923D005F8}" type="presParOf" srcId="{0C366B68-98A6-4C33-BC03-3ACD0A751B83}" destId="{A25E7CBE-21A5-4962-A0CA-F982AFA2D913}" srcOrd="1" destOrd="0" presId="urn:microsoft.com/office/officeart/2005/8/layout/hierarchy6"/>
    <dgm:cxn modelId="{4B526F2D-1FDF-4231-91FA-080E89225876}" type="presParOf" srcId="{A25E7CBE-21A5-4962-A0CA-F982AFA2D913}" destId="{514531DF-6B95-4A30-AC19-8E767D2A770C}" srcOrd="0" destOrd="0" presId="urn:microsoft.com/office/officeart/2005/8/layout/hierarchy6"/>
    <dgm:cxn modelId="{5A8D7995-CD74-4F8B-BB0D-C3E25734F258}" type="presParOf" srcId="{A25E7CBE-21A5-4962-A0CA-F982AFA2D913}" destId="{4C901517-0D28-4F24-8CB7-446020811487}" srcOrd="1" destOrd="0" presId="urn:microsoft.com/office/officeart/2005/8/layout/hierarchy6"/>
    <dgm:cxn modelId="{F863249F-D2EF-46A5-96A5-DB60D15E0DEC}" type="presParOf" srcId="{FB1A6526-621F-4D4A-9D11-F076C656F6B1}" destId="{F29FB13E-D40A-4430-9594-C9D1D78FA1F9}" srcOrd="2" destOrd="0" presId="urn:microsoft.com/office/officeart/2005/8/layout/hierarchy6"/>
    <dgm:cxn modelId="{63FD694A-3F5D-4B03-AA34-F9E325E17C43}" type="presParOf" srcId="{FB1A6526-621F-4D4A-9D11-F076C656F6B1}" destId="{82EBFBD4-5C05-4D33-A4BD-7F7C938CFE69}" srcOrd="3" destOrd="0" presId="urn:microsoft.com/office/officeart/2005/8/layout/hierarchy6"/>
    <dgm:cxn modelId="{1279D43A-9712-40E4-BB96-09D4FCBBD961}" type="presParOf" srcId="{82EBFBD4-5C05-4D33-A4BD-7F7C938CFE69}" destId="{0CC7890C-655F-43F1-8FD5-1019139AC18C}" srcOrd="0" destOrd="0" presId="urn:microsoft.com/office/officeart/2005/8/layout/hierarchy6"/>
    <dgm:cxn modelId="{E2319253-75E4-4773-A350-2E971B9A52A6}" type="presParOf" srcId="{82EBFBD4-5C05-4D33-A4BD-7F7C938CFE69}" destId="{0D0FE326-A0DF-46A5-A378-14FB51ADAE39}" srcOrd="1" destOrd="0" presId="urn:microsoft.com/office/officeart/2005/8/layout/hierarchy6"/>
    <dgm:cxn modelId="{E02C7FE3-AF53-45BB-89A3-265974354C97}" type="presParOf" srcId="{DB7C2712-CB49-45E6-8501-31EA4FD7F60E}" destId="{96585BC3-C563-4341-992A-265EE4B6BB76}"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5882B-BCF9-4B6F-B30C-A730A850569E}">
      <dsp:nvSpPr>
        <dsp:cNvPr id="0" name=""/>
        <dsp:cNvSpPr/>
      </dsp:nvSpPr>
      <dsp:spPr>
        <a:xfrm>
          <a:off x="2683792" y="2068"/>
          <a:ext cx="4005476" cy="1424876"/>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Main repository</a:t>
          </a:r>
          <a:endParaRPr lang="bg-BG" sz="3100" kern="1200" dirty="0"/>
        </a:p>
      </dsp:txBody>
      <dsp:txXfrm>
        <a:off x="2725525" y="43801"/>
        <a:ext cx="3922010" cy="1341410"/>
      </dsp:txXfrm>
    </dsp:sp>
    <dsp:sp modelId="{A73CB5F1-7DCD-49AB-B428-44C1CA3A1151}">
      <dsp:nvSpPr>
        <dsp:cNvPr id="0" name=""/>
        <dsp:cNvSpPr/>
      </dsp:nvSpPr>
      <dsp:spPr>
        <a:xfrm>
          <a:off x="2661842" y="1426944"/>
          <a:ext cx="2024688" cy="569950"/>
        </a:xfrm>
        <a:custGeom>
          <a:avLst/>
          <a:gdLst/>
          <a:ahLst/>
          <a:cxnLst/>
          <a:rect l="0" t="0" r="0" b="0"/>
          <a:pathLst>
            <a:path>
              <a:moveTo>
                <a:pt x="2024688" y="0"/>
              </a:moveTo>
              <a:lnTo>
                <a:pt x="2024688" y="284975"/>
              </a:lnTo>
              <a:lnTo>
                <a:pt x="0" y="284975"/>
              </a:lnTo>
              <a:lnTo>
                <a:pt x="0" y="5699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C5E6C5-8B97-442C-B959-B6C6D9A032AF}">
      <dsp:nvSpPr>
        <dsp:cNvPr id="0" name=""/>
        <dsp:cNvSpPr/>
      </dsp:nvSpPr>
      <dsp:spPr>
        <a:xfrm>
          <a:off x="835015" y="1996895"/>
          <a:ext cx="3653653" cy="1424876"/>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Submodule 1</a:t>
          </a:r>
          <a:endParaRPr lang="bg-BG" sz="3100" kern="1200" dirty="0"/>
        </a:p>
      </dsp:txBody>
      <dsp:txXfrm>
        <a:off x="876748" y="2038628"/>
        <a:ext cx="3570187" cy="1341410"/>
      </dsp:txXfrm>
    </dsp:sp>
    <dsp:sp modelId="{872A211C-8F61-4BEB-84D9-9919B7907D6D}">
      <dsp:nvSpPr>
        <dsp:cNvPr id="0" name=""/>
        <dsp:cNvSpPr/>
      </dsp:nvSpPr>
      <dsp:spPr>
        <a:xfrm>
          <a:off x="1068657" y="3421771"/>
          <a:ext cx="1593185" cy="524169"/>
        </a:xfrm>
        <a:custGeom>
          <a:avLst/>
          <a:gdLst/>
          <a:ahLst/>
          <a:cxnLst/>
          <a:rect l="0" t="0" r="0" b="0"/>
          <a:pathLst>
            <a:path>
              <a:moveTo>
                <a:pt x="1593185" y="0"/>
              </a:moveTo>
              <a:lnTo>
                <a:pt x="1593185" y="262084"/>
              </a:lnTo>
              <a:lnTo>
                <a:pt x="0" y="262084"/>
              </a:lnTo>
              <a:lnTo>
                <a:pt x="0" y="524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4531DF-6B95-4A30-AC19-8E767D2A770C}">
      <dsp:nvSpPr>
        <dsp:cNvPr id="0" name=""/>
        <dsp:cNvSpPr/>
      </dsp:nvSpPr>
      <dsp:spPr>
        <a:xfrm>
          <a:off x="0" y="3945940"/>
          <a:ext cx="2137314" cy="1424876"/>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Sub-Submodule</a:t>
          </a:r>
          <a:endParaRPr lang="bg-BG" sz="3100" kern="1200" dirty="0"/>
        </a:p>
      </dsp:txBody>
      <dsp:txXfrm>
        <a:off x="41733" y="3987673"/>
        <a:ext cx="2053848" cy="1341410"/>
      </dsp:txXfrm>
    </dsp:sp>
    <dsp:sp modelId="{F29FB13E-D40A-4430-9594-C9D1D78FA1F9}">
      <dsp:nvSpPr>
        <dsp:cNvPr id="0" name=""/>
        <dsp:cNvSpPr/>
      </dsp:nvSpPr>
      <dsp:spPr>
        <a:xfrm>
          <a:off x="4686531" y="1426944"/>
          <a:ext cx="2147423" cy="569950"/>
        </a:xfrm>
        <a:custGeom>
          <a:avLst/>
          <a:gdLst/>
          <a:ahLst/>
          <a:cxnLst/>
          <a:rect l="0" t="0" r="0" b="0"/>
          <a:pathLst>
            <a:path>
              <a:moveTo>
                <a:pt x="0" y="0"/>
              </a:moveTo>
              <a:lnTo>
                <a:pt x="0" y="284975"/>
              </a:lnTo>
              <a:lnTo>
                <a:pt x="2147423" y="284975"/>
              </a:lnTo>
              <a:lnTo>
                <a:pt x="2147423" y="5699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C7890C-655F-43F1-8FD5-1019139AC18C}">
      <dsp:nvSpPr>
        <dsp:cNvPr id="0" name=""/>
        <dsp:cNvSpPr/>
      </dsp:nvSpPr>
      <dsp:spPr>
        <a:xfrm>
          <a:off x="5129863" y="1996895"/>
          <a:ext cx="3408182" cy="1424876"/>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Submodule 2</a:t>
          </a:r>
          <a:endParaRPr lang="bg-BG" sz="3100" kern="1200" dirty="0"/>
        </a:p>
      </dsp:txBody>
      <dsp:txXfrm>
        <a:off x="5171596" y="2038628"/>
        <a:ext cx="3324716" cy="13414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84E42-C6CA-4C97-96C7-CA2C1EC7B515}" type="datetimeFigureOut">
              <a:rPr lang="bg-BG" smtClean="0"/>
              <a:t>1.5.2019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1CB9B-B82F-460B-B086-0250925F788A}" type="slidenum">
              <a:rPr lang="bg-BG" smtClean="0"/>
              <a:t>‹#›</a:t>
            </a:fld>
            <a:endParaRPr lang="bg-BG"/>
          </a:p>
        </p:txBody>
      </p:sp>
    </p:spTree>
    <p:extLst>
      <p:ext uri="{BB962C8B-B14F-4D97-AF65-F5344CB8AC3E}">
        <p14:creationId xmlns:p14="http://schemas.microsoft.com/office/powerpoint/2010/main" val="132858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a:t>
            </a:fld>
            <a:endParaRPr lang="bg-BG"/>
          </a:p>
        </p:txBody>
      </p:sp>
    </p:spTree>
    <p:extLst>
      <p:ext uri="{BB962C8B-B14F-4D97-AF65-F5344CB8AC3E}">
        <p14:creationId xmlns:p14="http://schemas.microsoft.com/office/powerpoint/2010/main" val="1660564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Multiple teams</a:t>
            </a:r>
          </a:p>
          <a:p>
            <a:pPr marL="628650" lvl="1" indent="-171450">
              <a:buFont typeface="Arial" panose="020B0604020202020204" pitchFamily="34" charset="0"/>
              <a:buChar char="•"/>
            </a:pPr>
            <a:r>
              <a:rPr lang="en-US" dirty="0"/>
              <a:t>Code quality rules, like typescript + specific </a:t>
            </a:r>
            <a:r>
              <a:rPr lang="en-US" dirty="0" err="1"/>
              <a:t>ts.config</a:t>
            </a:r>
            <a:endParaRPr lang="en-US" dirty="0"/>
          </a:p>
          <a:p>
            <a:pPr marL="628650" lvl="1" indent="-171450">
              <a:buFont typeface="Arial" panose="020B0604020202020204" pitchFamily="34" charset="0"/>
              <a:buChar char="•"/>
            </a:pPr>
            <a:r>
              <a:rPr lang="en-US" dirty="0"/>
              <a:t>Migrating developers between teams that are building applications the same way</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Multiple teams </a:t>
            </a:r>
          </a:p>
          <a:p>
            <a:pPr marL="628650" lvl="1" indent="-171450">
              <a:buFont typeface="Arial" panose="020B0604020202020204" pitchFamily="34" charset="0"/>
              <a:buChar char="•"/>
            </a:pPr>
            <a:r>
              <a:rPr lang="en-US" dirty="0"/>
              <a:t>UI components sharing</a:t>
            </a:r>
          </a:p>
          <a:p>
            <a:pPr marL="628650" lvl="1" indent="-171450">
              <a:buFont typeface="Arial" panose="020B0604020202020204" pitchFamily="34" charset="0"/>
              <a:buChar char="•"/>
            </a:pPr>
            <a:r>
              <a:rPr lang="en-US" dirty="0"/>
              <a:t>Easier onboarding when switching teams</a:t>
            </a:r>
          </a:p>
          <a:p>
            <a:pPr marL="628650" lvl="1" indent="-171450">
              <a:buFont typeface="Arial" panose="020B0604020202020204" pitchFamily="34" charset="0"/>
              <a:buChar char="•"/>
            </a:pPr>
            <a:r>
              <a:rPr lang="en-US" dirty="0"/>
              <a:t>Common modules for implementing a requirement, like authentication module</a:t>
            </a:r>
          </a:p>
        </p:txBody>
      </p:sp>
      <p:sp>
        <p:nvSpPr>
          <p:cNvPr id="4" name="Slide Number Placeholder 3"/>
          <p:cNvSpPr>
            <a:spLocks noGrp="1"/>
          </p:cNvSpPr>
          <p:nvPr>
            <p:ph type="sldNum" sz="quarter" idx="5"/>
          </p:nvPr>
        </p:nvSpPr>
        <p:spPr/>
        <p:txBody>
          <a:bodyPr/>
          <a:lstStyle/>
          <a:p>
            <a:fld id="{9571CB9B-B82F-460B-B086-0250925F788A}" type="slidenum">
              <a:rPr lang="bg-BG" smtClean="0"/>
              <a:t>3</a:t>
            </a:fld>
            <a:endParaRPr lang="bg-BG"/>
          </a:p>
        </p:txBody>
      </p:sp>
    </p:spTree>
    <p:extLst>
      <p:ext uri="{BB962C8B-B14F-4D97-AF65-F5344CB8AC3E}">
        <p14:creationId xmlns:p14="http://schemas.microsoft.com/office/powerpoint/2010/main" val="4133759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working in a company consisting of development teams, where new features are implemented on daily basis, there is high possibility, if you had not integrated some kind of code sharing system/process, that huge chunk of your development hours is rediscovering the wheel, that some of your colleagues had discovered last week, or maybe multiple people might be trying to solve the same task in parallel.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you are familiar with the code base of your neighbor teams, you might be able to `copy` =&gt; `paste` some code, which also does not solves the copying problem at all.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long </a:t>
            </a:r>
            <a:r>
              <a:rPr lang="en-US" sz="1200" b="0" kern="1200" dirty="0" err="1">
                <a:solidFill>
                  <a:schemeClr val="tx1"/>
                </a:solidFill>
                <a:effectLst/>
                <a:latin typeface="+mn-lt"/>
                <a:ea typeface="+mn-ea"/>
                <a:cs typeface="+mn-cs"/>
              </a:rPr>
              <a:t>therm</a:t>
            </a:r>
            <a:r>
              <a:rPr lang="en-US" sz="1200" b="0" kern="1200" dirty="0">
                <a:solidFill>
                  <a:schemeClr val="tx1"/>
                </a:solidFill>
                <a:effectLst/>
                <a:latin typeface="+mn-lt"/>
                <a:ea typeface="+mn-ea"/>
                <a:cs typeface="+mn-cs"/>
              </a:rPr>
              <a:t> the differences that occur, will stack upon each other, which will lead to serious mismatches in the products delivered by the different teams, which often is not the desired result.</a:t>
            </a:r>
          </a:p>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4</a:t>
            </a:fld>
            <a:endParaRPr lang="bg-BG"/>
          </a:p>
        </p:txBody>
      </p:sp>
    </p:spTree>
    <p:extLst>
      <p:ext uri="{BB962C8B-B14F-4D97-AF65-F5344CB8AC3E}">
        <p14:creationId xmlns:p14="http://schemas.microsoft.com/office/powerpoint/2010/main" val="2021797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5</a:t>
            </a:fld>
            <a:endParaRPr lang="bg-BG"/>
          </a:p>
        </p:txBody>
      </p:sp>
    </p:spTree>
    <p:extLst>
      <p:ext uri="{BB962C8B-B14F-4D97-AF65-F5344CB8AC3E}">
        <p14:creationId xmlns:p14="http://schemas.microsoft.com/office/powerpoint/2010/main" val="226147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Submodule might be looked upon as a subdirectory of git repository, which is actually a whole separate git repository with it's own git history, ignores and so 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8</a:t>
            </a:fld>
            <a:endParaRPr lang="bg-BG"/>
          </a:p>
        </p:txBody>
      </p:sp>
    </p:spTree>
    <p:extLst>
      <p:ext uri="{BB962C8B-B14F-4D97-AF65-F5344CB8AC3E}">
        <p14:creationId xmlns:p14="http://schemas.microsoft.com/office/powerpoint/2010/main" val="3166474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found out about </a:t>
            </a:r>
            <a:r>
              <a:rPr lang="en-US" dirty="0" err="1"/>
              <a:t>github</a:t>
            </a:r>
            <a:r>
              <a:rPr lang="en-US" dirty="0"/>
              <a:t> submodules and guess what was among the first results.</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9</a:t>
            </a:fld>
            <a:endParaRPr lang="bg-BG"/>
          </a:p>
        </p:txBody>
      </p:sp>
    </p:spTree>
    <p:extLst>
      <p:ext uri="{BB962C8B-B14F-4D97-AF65-F5344CB8AC3E}">
        <p14:creationId xmlns:p14="http://schemas.microsoft.com/office/powerpoint/2010/main" val="272610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Every time you add a submodule, change its remote’s URL, or change the referenced commit for it, you demand a manual update by every collaborator.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Forgetting this explicit update can result in silent regressions of the submodule’s referenced commit.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Commands such as status and diff display precious little info about submodules by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Removing a submodule requires several commands and tweaks, some of which are manual and unassisted.</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Requires high level of git knowledge, or in other words the </a:t>
            </a:r>
            <a:r>
              <a:rPr lang="en-US" dirty="0"/>
              <a:t>"git add . + git commit" user will have hard time adjusting to this strategy and might introduce some risks to the </a:t>
            </a:r>
            <a:r>
              <a:rPr lang="en-US" dirty="0" err="1"/>
              <a:t>repositority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using submodule update without pushing the submodules changes, they will be lost (the changes inside the submodule)</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10</a:t>
            </a:fld>
            <a:endParaRPr lang="bg-BG"/>
          </a:p>
        </p:txBody>
      </p:sp>
    </p:spTree>
    <p:extLst>
      <p:ext uri="{BB962C8B-B14F-4D97-AF65-F5344CB8AC3E}">
        <p14:creationId xmlns:p14="http://schemas.microsoft.com/office/powerpoint/2010/main" val="3170450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Intro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t>
            </a:r>
            <a:r>
              <a:rPr lang="en-US" sz="1200" dirty="0" err="1"/>
              <a:t>Monorepo</a:t>
            </a:r>
            <a:r>
              <a:rPr lang="en-US" sz="1200" dirty="0"/>
              <a:t>" or "</a:t>
            </a:r>
            <a:r>
              <a:rPr lang="en-US" sz="1200" dirty="0" err="1"/>
              <a:t>Molonolithic</a:t>
            </a:r>
            <a:r>
              <a:rPr lang="en-US" sz="1200" dirty="0"/>
              <a:t> repository" is a software development strategy where multiple projects are stored in single repository</a:t>
            </a:r>
            <a:endParaRPr lang="bg-BG"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Piper: Custom </a:t>
            </a:r>
            <a:r>
              <a:rPr lang="en-US" dirty="0" err="1"/>
              <a:t>monorepo</a:t>
            </a:r>
            <a:r>
              <a:rPr lang="en-US" dirty="0"/>
              <a:t> implementation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Mercurial: Facebook extends Mercurial, which </a:t>
            </a:r>
            <a:r>
              <a:rPr lang="en-US" sz="1200" b="0" i="0" kern="1200" dirty="0">
                <a:solidFill>
                  <a:schemeClr val="tx1"/>
                </a:solidFill>
                <a:effectLst/>
                <a:latin typeface="+mn-lt"/>
                <a:ea typeface="+mn-ea"/>
                <a:cs typeface="+mn-cs"/>
              </a:rPr>
              <a:t>is a free, distributed source control management tool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GVFS: </a:t>
            </a:r>
            <a:r>
              <a:rPr lang="en-US" sz="1200" b="0" i="0" kern="1200" dirty="0">
                <a:solidFill>
                  <a:schemeClr val="tx1"/>
                </a:solidFill>
                <a:effectLst/>
                <a:latin typeface="+mn-lt"/>
                <a:ea typeface="+mn-ea"/>
                <a:cs typeface="+mn-cs"/>
              </a:rPr>
              <a:t>Git Virtual File System, Microsoft extends git</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11</a:t>
            </a:fld>
            <a:endParaRPr lang="bg-BG"/>
          </a:p>
        </p:txBody>
      </p:sp>
    </p:spTree>
    <p:extLst>
      <p:ext uri="{BB962C8B-B14F-4D97-AF65-F5344CB8AC3E}">
        <p14:creationId xmlns:p14="http://schemas.microsoft.com/office/powerpoint/2010/main" val="1784938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12</a:t>
            </a:fld>
            <a:endParaRPr lang="bg-BG"/>
          </a:p>
        </p:txBody>
      </p:sp>
    </p:spTree>
    <p:extLst>
      <p:ext uri="{BB962C8B-B14F-4D97-AF65-F5344CB8AC3E}">
        <p14:creationId xmlns:p14="http://schemas.microsoft.com/office/powerpoint/2010/main" val="3919267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329B-8F4D-4D34-9A20-EC9D37A6E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F5B77F27-1E37-4511-B960-48A134724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C601E8AD-EC4C-47B9-A42C-9156ACC995BD}"/>
              </a:ext>
            </a:extLst>
          </p:cNvPr>
          <p:cNvSpPr>
            <a:spLocks noGrp="1"/>
          </p:cNvSpPr>
          <p:nvPr>
            <p:ph type="dt" sz="half" idx="10"/>
          </p:nvPr>
        </p:nvSpPr>
        <p:spPr/>
        <p:txBody>
          <a:bodyPr/>
          <a:lstStyle/>
          <a:p>
            <a:fld id="{EEA75A29-027F-4D48-B08B-1161613C0818}" type="datetimeFigureOut">
              <a:rPr lang="bg-BG" smtClean="0"/>
              <a:t>1.5.2019 г.</a:t>
            </a:fld>
            <a:endParaRPr lang="bg-BG"/>
          </a:p>
        </p:txBody>
      </p:sp>
      <p:sp>
        <p:nvSpPr>
          <p:cNvPr id="5" name="Footer Placeholder 4">
            <a:extLst>
              <a:ext uri="{FF2B5EF4-FFF2-40B4-BE49-F238E27FC236}">
                <a16:creationId xmlns:a16="http://schemas.microsoft.com/office/drawing/2014/main" id="{3B1988CD-5B6D-4F0B-8B16-F638D10042F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07D070E-1DF5-454F-86BC-E61AA6A56FB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9946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6CA6-2395-442E-A4AA-BFBD8D857358}"/>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0139AA31-FD62-4FCB-982C-F22C6405F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DE3FFBBE-5BD3-438C-A2F5-198F5F87F570}"/>
              </a:ext>
            </a:extLst>
          </p:cNvPr>
          <p:cNvSpPr>
            <a:spLocks noGrp="1"/>
          </p:cNvSpPr>
          <p:nvPr>
            <p:ph type="dt" sz="half" idx="10"/>
          </p:nvPr>
        </p:nvSpPr>
        <p:spPr/>
        <p:txBody>
          <a:bodyPr/>
          <a:lstStyle/>
          <a:p>
            <a:fld id="{EEA75A29-027F-4D48-B08B-1161613C0818}" type="datetimeFigureOut">
              <a:rPr lang="bg-BG" smtClean="0"/>
              <a:t>1.5.2019 г.</a:t>
            </a:fld>
            <a:endParaRPr lang="bg-BG"/>
          </a:p>
        </p:txBody>
      </p:sp>
      <p:sp>
        <p:nvSpPr>
          <p:cNvPr id="5" name="Footer Placeholder 4">
            <a:extLst>
              <a:ext uri="{FF2B5EF4-FFF2-40B4-BE49-F238E27FC236}">
                <a16:creationId xmlns:a16="http://schemas.microsoft.com/office/drawing/2014/main" id="{FE025B39-2326-4AC9-8DCC-E340AC398D86}"/>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5C1BF7B-431E-408F-9076-97CDF2605450}"/>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4875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66527-2452-4D8B-BF5D-54D5FFB331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CAB8B2E5-AA57-4039-BCAC-1B6BDF04D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2E4D11A-A720-42C9-8902-A303288DF63E}"/>
              </a:ext>
            </a:extLst>
          </p:cNvPr>
          <p:cNvSpPr>
            <a:spLocks noGrp="1"/>
          </p:cNvSpPr>
          <p:nvPr>
            <p:ph type="dt" sz="half" idx="10"/>
          </p:nvPr>
        </p:nvSpPr>
        <p:spPr/>
        <p:txBody>
          <a:bodyPr/>
          <a:lstStyle/>
          <a:p>
            <a:fld id="{EEA75A29-027F-4D48-B08B-1161613C0818}" type="datetimeFigureOut">
              <a:rPr lang="bg-BG" smtClean="0"/>
              <a:t>1.5.2019 г.</a:t>
            </a:fld>
            <a:endParaRPr lang="bg-BG"/>
          </a:p>
        </p:txBody>
      </p:sp>
      <p:sp>
        <p:nvSpPr>
          <p:cNvPr id="5" name="Footer Placeholder 4">
            <a:extLst>
              <a:ext uri="{FF2B5EF4-FFF2-40B4-BE49-F238E27FC236}">
                <a16:creationId xmlns:a16="http://schemas.microsoft.com/office/drawing/2014/main" id="{CDC9BE18-F0AB-42F9-B0B0-4C1636235DD0}"/>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109AE838-56B7-4AB0-9C1A-7A8FE9EFBD3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9659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2693-D83E-496D-B1F0-18FD480E8F6F}"/>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D7124242-15EA-4F8F-B8C2-C9A786554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0D33C9EA-53D6-4F1F-92EF-8CE3257DE475}"/>
              </a:ext>
            </a:extLst>
          </p:cNvPr>
          <p:cNvSpPr>
            <a:spLocks noGrp="1"/>
          </p:cNvSpPr>
          <p:nvPr>
            <p:ph type="dt" sz="half" idx="10"/>
          </p:nvPr>
        </p:nvSpPr>
        <p:spPr/>
        <p:txBody>
          <a:bodyPr/>
          <a:lstStyle/>
          <a:p>
            <a:fld id="{EEA75A29-027F-4D48-B08B-1161613C0818}" type="datetimeFigureOut">
              <a:rPr lang="bg-BG" smtClean="0"/>
              <a:t>1.5.2019 г.</a:t>
            </a:fld>
            <a:endParaRPr lang="bg-BG"/>
          </a:p>
        </p:txBody>
      </p:sp>
      <p:sp>
        <p:nvSpPr>
          <p:cNvPr id="5" name="Footer Placeholder 4">
            <a:extLst>
              <a:ext uri="{FF2B5EF4-FFF2-40B4-BE49-F238E27FC236}">
                <a16:creationId xmlns:a16="http://schemas.microsoft.com/office/drawing/2014/main" id="{2B69D87B-7004-49FB-A3A9-D69E867363C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2F55DA7-F5F4-4DA6-9A0C-A678C7BCC50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4335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5CED-A21C-48A1-AB1B-D3467B455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D3D4040B-60D3-4CF2-BB0C-992C021A6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658605-40AC-4FD4-9546-A13FABE6B36A}"/>
              </a:ext>
            </a:extLst>
          </p:cNvPr>
          <p:cNvSpPr>
            <a:spLocks noGrp="1"/>
          </p:cNvSpPr>
          <p:nvPr>
            <p:ph type="dt" sz="half" idx="10"/>
          </p:nvPr>
        </p:nvSpPr>
        <p:spPr/>
        <p:txBody>
          <a:bodyPr/>
          <a:lstStyle/>
          <a:p>
            <a:fld id="{EEA75A29-027F-4D48-B08B-1161613C0818}" type="datetimeFigureOut">
              <a:rPr lang="bg-BG" smtClean="0"/>
              <a:t>1.5.2019 г.</a:t>
            </a:fld>
            <a:endParaRPr lang="bg-BG"/>
          </a:p>
        </p:txBody>
      </p:sp>
      <p:sp>
        <p:nvSpPr>
          <p:cNvPr id="5" name="Footer Placeholder 4">
            <a:extLst>
              <a:ext uri="{FF2B5EF4-FFF2-40B4-BE49-F238E27FC236}">
                <a16:creationId xmlns:a16="http://schemas.microsoft.com/office/drawing/2014/main" id="{5CCBA4AD-AE6E-4907-BA96-345519E50CB3}"/>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5D38E3D-2A6B-46B5-9A1B-936EAC403EF2}"/>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10895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5-7DE7-4613-A710-50EB0BAD14BE}"/>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A70042DF-4845-4EB9-A64A-08AFFBB91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0CE2A731-9DFD-4A75-9630-3A93EA441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1A784A54-E630-49CB-9644-A68C17FF00FC}"/>
              </a:ext>
            </a:extLst>
          </p:cNvPr>
          <p:cNvSpPr>
            <a:spLocks noGrp="1"/>
          </p:cNvSpPr>
          <p:nvPr>
            <p:ph type="dt" sz="half" idx="10"/>
          </p:nvPr>
        </p:nvSpPr>
        <p:spPr/>
        <p:txBody>
          <a:bodyPr/>
          <a:lstStyle/>
          <a:p>
            <a:fld id="{EEA75A29-027F-4D48-B08B-1161613C0818}" type="datetimeFigureOut">
              <a:rPr lang="bg-BG" smtClean="0"/>
              <a:t>1.5.2019 г.</a:t>
            </a:fld>
            <a:endParaRPr lang="bg-BG"/>
          </a:p>
        </p:txBody>
      </p:sp>
      <p:sp>
        <p:nvSpPr>
          <p:cNvPr id="6" name="Footer Placeholder 5">
            <a:extLst>
              <a:ext uri="{FF2B5EF4-FFF2-40B4-BE49-F238E27FC236}">
                <a16:creationId xmlns:a16="http://schemas.microsoft.com/office/drawing/2014/main" id="{16E664AE-B7BE-4F74-9238-3752F763AD6A}"/>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C6BEAE7-D177-4EEF-BB4D-7F63857CD168}"/>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2790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249D-FFEA-4E39-A413-6F7E03564681}"/>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A7C6EABA-3E75-436F-B822-8F4380F01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BFBE24-58EF-4117-B98C-A45C671CF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4C3D482-EE97-4FF2-A53E-8FC86DA14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9BEDD-0EA1-494B-A170-6680DDDF6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8859E15-D2BF-4BD6-976C-1C0A4A40F469}"/>
              </a:ext>
            </a:extLst>
          </p:cNvPr>
          <p:cNvSpPr>
            <a:spLocks noGrp="1"/>
          </p:cNvSpPr>
          <p:nvPr>
            <p:ph type="dt" sz="half" idx="10"/>
          </p:nvPr>
        </p:nvSpPr>
        <p:spPr/>
        <p:txBody>
          <a:bodyPr/>
          <a:lstStyle/>
          <a:p>
            <a:fld id="{EEA75A29-027F-4D48-B08B-1161613C0818}" type="datetimeFigureOut">
              <a:rPr lang="bg-BG" smtClean="0"/>
              <a:t>1.5.2019 г.</a:t>
            </a:fld>
            <a:endParaRPr lang="bg-BG"/>
          </a:p>
        </p:txBody>
      </p:sp>
      <p:sp>
        <p:nvSpPr>
          <p:cNvPr id="8" name="Footer Placeholder 7">
            <a:extLst>
              <a:ext uri="{FF2B5EF4-FFF2-40B4-BE49-F238E27FC236}">
                <a16:creationId xmlns:a16="http://schemas.microsoft.com/office/drawing/2014/main" id="{A1D2603C-8E07-43E2-BD2F-4C3F709DED92}"/>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C25A8261-B0DA-4FFE-9EBF-C1D0C90968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73790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9B5D-168F-4BCC-8B41-FAAA053FC84C}"/>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E50AED76-4DC9-451C-B0CB-73FF4B908FA6}"/>
              </a:ext>
            </a:extLst>
          </p:cNvPr>
          <p:cNvSpPr>
            <a:spLocks noGrp="1"/>
          </p:cNvSpPr>
          <p:nvPr>
            <p:ph type="dt" sz="half" idx="10"/>
          </p:nvPr>
        </p:nvSpPr>
        <p:spPr/>
        <p:txBody>
          <a:bodyPr/>
          <a:lstStyle/>
          <a:p>
            <a:fld id="{EEA75A29-027F-4D48-B08B-1161613C0818}" type="datetimeFigureOut">
              <a:rPr lang="bg-BG" smtClean="0"/>
              <a:t>1.5.2019 г.</a:t>
            </a:fld>
            <a:endParaRPr lang="bg-BG"/>
          </a:p>
        </p:txBody>
      </p:sp>
      <p:sp>
        <p:nvSpPr>
          <p:cNvPr id="4" name="Footer Placeholder 3">
            <a:extLst>
              <a:ext uri="{FF2B5EF4-FFF2-40B4-BE49-F238E27FC236}">
                <a16:creationId xmlns:a16="http://schemas.microsoft.com/office/drawing/2014/main" id="{30116E03-A51E-44FA-A4FC-4E2CF1A7B86D}"/>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E8BB72F7-F4A4-45A6-AF88-74990BEEC4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379945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8F6A1-6902-4C8F-8C89-58FCAC8DE877}"/>
              </a:ext>
            </a:extLst>
          </p:cNvPr>
          <p:cNvSpPr>
            <a:spLocks noGrp="1"/>
          </p:cNvSpPr>
          <p:nvPr>
            <p:ph type="dt" sz="half" idx="10"/>
          </p:nvPr>
        </p:nvSpPr>
        <p:spPr/>
        <p:txBody>
          <a:bodyPr/>
          <a:lstStyle/>
          <a:p>
            <a:fld id="{EEA75A29-027F-4D48-B08B-1161613C0818}" type="datetimeFigureOut">
              <a:rPr lang="bg-BG" smtClean="0"/>
              <a:t>1.5.2019 г.</a:t>
            </a:fld>
            <a:endParaRPr lang="bg-BG"/>
          </a:p>
        </p:txBody>
      </p:sp>
      <p:sp>
        <p:nvSpPr>
          <p:cNvPr id="3" name="Footer Placeholder 2">
            <a:extLst>
              <a:ext uri="{FF2B5EF4-FFF2-40B4-BE49-F238E27FC236}">
                <a16:creationId xmlns:a16="http://schemas.microsoft.com/office/drawing/2014/main" id="{2210603F-7217-47C4-B45F-87B24133ACB3}"/>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DD807AA2-F6E9-43C0-BE01-02161404E72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31535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79D0-4A57-4D72-8BFF-AA07E2DBE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C5F10B8E-BD65-4618-9F2A-8174963C8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04CB69F9-BEF2-4790-B07A-274061846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1382C-CD99-4075-AB4B-9EF791ACA926}"/>
              </a:ext>
            </a:extLst>
          </p:cNvPr>
          <p:cNvSpPr>
            <a:spLocks noGrp="1"/>
          </p:cNvSpPr>
          <p:nvPr>
            <p:ph type="dt" sz="half" idx="10"/>
          </p:nvPr>
        </p:nvSpPr>
        <p:spPr/>
        <p:txBody>
          <a:bodyPr/>
          <a:lstStyle/>
          <a:p>
            <a:fld id="{EEA75A29-027F-4D48-B08B-1161613C0818}" type="datetimeFigureOut">
              <a:rPr lang="bg-BG" smtClean="0"/>
              <a:t>1.5.2019 г.</a:t>
            </a:fld>
            <a:endParaRPr lang="bg-BG"/>
          </a:p>
        </p:txBody>
      </p:sp>
      <p:sp>
        <p:nvSpPr>
          <p:cNvPr id="6" name="Footer Placeholder 5">
            <a:extLst>
              <a:ext uri="{FF2B5EF4-FFF2-40B4-BE49-F238E27FC236}">
                <a16:creationId xmlns:a16="http://schemas.microsoft.com/office/drawing/2014/main" id="{C25DFF43-D3BE-4042-BDFC-2998A5097955}"/>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06312CA7-204D-43D7-993D-3F5D401DEB6E}"/>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44408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6D33-81B3-45CB-8DD1-3D215D78B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F496AEA4-445B-4253-90DA-EBFB28926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82B8DA4B-177D-4CF9-8759-9FB351613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44FF0-3C9E-4E02-AFCD-418CFDA06F99}"/>
              </a:ext>
            </a:extLst>
          </p:cNvPr>
          <p:cNvSpPr>
            <a:spLocks noGrp="1"/>
          </p:cNvSpPr>
          <p:nvPr>
            <p:ph type="dt" sz="half" idx="10"/>
          </p:nvPr>
        </p:nvSpPr>
        <p:spPr/>
        <p:txBody>
          <a:bodyPr/>
          <a:lstStyle/>
          <a:p>
            <a:fld id="{EEA75A29-027F-4D48-B08B-1161613C0818}" type="datetimeFigureOut">
              <a:rPr lang="bg-BG" smtClean="0"/>
              <a:t>1.5.2019 г.</a:t>
            </a:fld>
            <a:endParaRPr lang="bg-BG"/>
          </a:p>
        </p:txBody>
      </p:sp>
      <p:sp>
        <p:nvSpPr>
          <p:cNvPr id="6" name="Footer Placeholder 5">
            <a:extLst>
              <a:ext uri="{FF2B5EF4-FFF2-40B4-BE49-F238E27FC236}">
                <a16:creationId xmlns:a16="http://schemas.microsoft.com/office/drawing/2014/main" id="{5097DF82-2BBD-4019-848B-5FAC6D1F14ED}"/>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F564C5BD-4D43-49A7-B528-9F4922E17A39}"/>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8481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B9201-D64F-4E73-9D97-CDD35AFA9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750AD475-A6DB-444D-9126-247017122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AEEC826-FC13-4DC6-8680-1989B58B8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75A29-027F-4D48-B08B-1161613C0818}" type="datetimeFigureOut">
              <a:rPr lang="bg-BG" smtClean="0"/>
              <a:t>1.5.2019 г.</a:t>
            </a:fld>
            <a:endParaRPr lang="bg-BG"/>
          </a:p>
        </p:txBody>
      </p:sp>
      <p:sp>
        <p:nvSpPr>
          <p:cNvPr id="5" name="Footer Placeholder 4">
            <a:extLst>
              <a:ext uri="{FF2B5EF4-FFF2-40B4-BE49-F238E27FC236}">
                <a16:creationId xmlns:a16="http://schemas.microsoft.com/office/drawing/2014/main" id="{CA44FEEC-545C-4523-8E78-9730A4DEA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73D22FDB-48CD-4DC6-AA72-C4D498CB8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DC7C7-7108-40D9-88C6-F274F89FF54C}" type="slidenum">
              <a:rPr lang="bg-BG" smtClean="0"/>
              <a:t>‹#›</a:t>
            </a:fld>
            <a:endParaRPr lang="bg-BG"/>
          </a:p>
        </p:txBody>
      </p:sp>
    </p:spTree>
    <p:extLst>
      <p:ext uri="{BB962C8B-B14F-4D97-AF65-F5344CB8AC3E}">
        <p14:creationId xmlns:p14="http://schemas.microsoft.com/office/powerpoint/2010/main" val="345169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l.acm.org/citation.cfm?id=3133908&amp;picked=format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5D8F-353D-4059-9C7F-F49723F8BC46}"/>
              </a:ext>
            </a:extLst>
          </p:cNvPr>
          <p:cNvSpPr>
            <a:spLocks noGrp="1"/>
          </p:cNvSpPr>
          <p:nvPr>
            <p:ph type="ctrTitle"/>
          </p:nvPr>
        </p:nvSpPr>
        <p:spPr>
          <a:xfrm>
            <a:off x="1524000" y="2156837"/>
            <a:ext cx="9144000" cy="2387600"/>
          </a:xfrm>
        </p:spPr>
        <p:txBody>
          <a:bodyPr>
            <a:normAutofit fontScale="90000"/>
          </a:bodyPr>
          <a:lstStyle/>
          <a:p>
            <a:r>
              <a:rPr lang="en-US" dirty="0"/>
              <a:t>Code Sharing Strategies</a:t>
            </a:r>
            <a:br>
              <a:rPr lang="en-US" dirty="0"/>
            </a:br>
            <a:r>
              <a:rPr lang="en-US" dirty="0"/>
              <a:t>and</a:t>
            </a:r>
            <a:br>
              <a:rPr lang="en-US" dirty="0"/>
            </a:br>
            <a:r>
              <a:rPr lang="en-US" dirty="0"/>
              <a:t>implementations</a:t>
            </a:r>
            <a:endParaRPr lang="bg-BG" dirty="0"/>
          </a:p>
        </p:txBody>
      </p:sp>
    </p:spTree>
    <p:extLst>
      <p:ext uri="{BB962C8B-B14F-4D97-AF65-F5344CB8AC3E}">
        <p14:creationId xmlns:p14="http://schemas.microsoft.com/office/powerpoint/2010/main" val="174998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D4635-0A13-4204-BC74-041ADBA75F9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Git Submodules</a:t>
            </a:r>
          </a:p>
        </p:txBody>
      </p:sp>
      <p:sp>
        <p:nvSpPr>
          <p:cNvPr id="6" name="Content Placeholder 5">
            <a:extLst>
              <a:ext uri="{FF2B5EF4-FFF2-40B4-BE49-F238E27FC236}">
                <a16:creationId xmlns:a16="http://schemas.microsoft.com/office/drawing/2014/main" id="{18E3E1EA-11D5-4397-BE57-343520A852FE}"/>
              </a:ext>
            </a:extLst>
          </p:cNvPr>
          <p:cNvSpPr>
            <a:spLocks noGrp="1"/>
          </p:cNvSpPr>
          <p:nvPr>
            <p:ph idx="1"/>
          </p:nvPr>
        </p:nvSpPr>
        <p:spPr>
          <a:xfrm>
            <a:off x="4032514" y="1544257"/>
            <a:ext cx="7257786" cy="3769485"/>
          </a:xfrm>
        </p:spPr>
        <p:txBody>
          <a:bodyPr>
            <a:normAutofit/>
          </a:bodyPr>
          <a:lstStyle/>
          <a:p>
            <a:pPr marL="0" indent="0">
              <a:buNone/>
            </a:pPr>
            <a:r>
              <a:rPr lang="en-US" dirty="0"/>
              <a:t>Pros</a:t>
            </a:r>
          </a:p>
          <a:p>
            <a:r>
              <a:rPr lang="en-US" dirty="0"/>
              <a:t>Share code across multiple git projects</a:t>
            </a:r>
          </a:p>
          <a:p>
            <a:r>
              <a:rPr lang="en-US" dirty="0"/>
              <a:t>Separate git history per submodule/repository</a:t>
            </a:r>
          </a:p>
          <a:p>
            <a:pPr marL="0" indent="0">
              <a:buNone/>
            </a:pPr>
            <a:endParaRPr lang="en-US" dirty="0"/>
          </a:p>
          <a:p>
            <a:pPr marL="0" indent="0">
              <a:buNone/>
            </a:pPr>
            <a:r>
              <a:rPr lang="en-US" dirty="0"/>
              <a:t>Cons</a:t>
            </a:r>
          </a:p>
          <a:p>
            <a:r>
              <a:rPr lang="en-US" dirty="0"/>
              <a:t>Requires high level of discipline</a:t>
            </a:r>
          </a:p>
          <a:p>
            <a:r>
              <a:rPr lang="en-US" dirty="0"/>
              <a:t>Requires high level of git knowledge</a:t>
            </a:r>
          </a:p>
          <a:p>
            <a:endParaRPr lang="en-US" dirty="0"/>
          </a:p>
          <a:p>
            <a:pPr marL="0" indent="0">
              <a:buNone/>
            </a:pPr>
            <a:endParaRPr lang="en-US" dirty="0"/>
          </a:p>
          <a:p>
            <a:pPr marL="0" indent="0">
              <a:buNone/>
            </a:pPr>
            <a:endParaRPr lang="bg-BG" dirty="0"/>
          </a:p>
        </p:txBody>
      </p:sp>
    </p:spTree>
    <p:extLst>
      <p:ext uri="{BB962C8B-B14F-4D97-AF65-F5344CB8AC3E}">
        <p14:creationId xmlns:p14="http://schemas.microsoft.com/office/powerpoint/2010/main" val="68989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D4635-0A13-4204-BC74-041ADBA75F9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err="1">
                <a:solidFill>
                  <a:srgbClr val="FFFFFF"/>
                </a:solidFill>
              </a:rPr>
              <a:t>Monorepo</a:t>
            </a:r>
            <a:endParaRPr lang="en-US" sz="2600" kern="1200" dirty="0">
              <a:solidFill>
                <a:srgbClr val="FFFFFF"/>
              </a:solidFill>
              <a:latin typeface="+mj-lt"/>
              <a:ea typeface="+mj-ea"/>
              <a:cs typeface="+mj-cs"/>
            </a:endParaRPr>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5455750" y="362623"/>
            <a:ext cx="49504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What is </a:t>
            </a:r>
            <a:r>
              <a:rPr lang="en-GB" dirty="0" err="1"/>
              <a:t>Monorepo</a:t>
            </a:r>
            <a:r>
              <a:rPr lang="en-GB" dirty="0"/>
              <a:t> </a:t>
            </a:r>
            <a:endParaRPr lang="bg-BG" dirty="0"/>
          </a:p>
        </p:txBody>
      </p:sp>
      <p:sp>
        <p:nvSpPr>
          <p:cNvPr id="10" name="Title 1">
            <a:extLst>
              <a:ext uri="{FF2B5EF4-FFF2-40B4-BE49-F238E27FC236}">
                <a16:creationId xmlns:a16="http://schemas.microsoft.com/office/drawing/2014/main" id="{0BFA36DA-FD5A-4774-B74F-D98515421C50}"/>
              </a:ext>
            </a:extLst>
          </p:cNvPr>
          <p:cNvSpPr txBox="1">
            <a:spLocks/>
          </p:cNvSpPr>
          <p:nvPr/>
        </p:nvSpPr>
        <p:spPr>
          <a:xfrm>
            <a:off x="4911806" y="1707909"/>
            <a:ext cx="60383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Monorepo</a:t>
            </a:r>
            <a:r>
              <a:rPr lang="en-GB" dirty="0"/>
              <a:t> </a:t>
            </a:r>
            <a:r>
              <a:rPr lang="bg-BG" dirty="0"/>
              <a:t>≠ </a:t>
            </a:r>
            <a:r>
              <a:rPr lang="en-US" dirty="0"/>
              <a:t>Monolith</a:t>
            </a:r>
            <a:r>
              <a:rPr lang="en-GB" dirty="0"/>
              <a:t> </a:t>
            </a:r>
            <a:endParaRPr lang="bg-BG" dirty="0"/>
          </a:p>
        </p:txBody>
      </p:sp>
      <p:pic>
        <p:nvPicPr>
          <p:cNvPr id="4" name="Picture 3">
            <a:extLst>
              <a:ext uri="{FF2B5EF4-FFF2-40B4-BE49-F238E27FC236}">
                <a16:creationId xmlns:a16="http://schemas.microsoft.com/office/drawing/2014/main" id="{02C59DA9-B0F6-4E80-9B82-95D4506E0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456" y="3356088"/>
            <a:ext cx="2322566" cy="2322566"/>
          </a:xfrm>
          <a:prstGeom prst="rect">
            <a:avLst/>
          </a:prstGeom>
        </p:spPr>
      </p:pic>
      <p:pic>
        <p:nvPicPr>
          <p:cNvPr id="6" name="Picture 5">
            <a:extLst>
              <a:ext uri="{FF2B5EF4-FFF2-40B4-BE49-F238E27FC236}">
                <a16:creationId xmlns:a16="http://schemas.microsoft.com/office/drawing/2014/main" id="{45B2F205-0B4F-4E6E-8257-FAD87424E9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2745" y="3452236"/>
            <a:ext cx="2148087" cy="2148087"/>
          </a:xfrm>
          <a:prstGeom prst="rect">
            <a:avLst/>
          </a:prstGeom>
        </p:spPr>
      </p:pic>
      <p:pic>
        <p:nvPicPr>
          <p:cNvPr id="12" name="Picture 11">
            <a:extLst>
              <a:ext uri="{FF2B5EF4-FFF2-40B4-BE49-F238E27FC236}">
                <a16:creationId xmlns:a16="http://schemas.microsoft.com/office/drawing/2014/main" id="{83F2AC82-5988-4C11-86E7-EB71CA357D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1078" y="2875377"/>
            <a:ext cx="3258589" cy="3258589"/>
          </a:xfrm>
          <a:prstGeom prst="rect">
            <a:avLst/>
          </a:prstGeom>
        </p:spPr>
      </p:pic>
      <p:sp>
        <p:nvSpPr>
          <p:cNvPr id="13" name="TextBox 12">
            <a:extLst>
              <a:ext uri="{FF2B5EF4-FFF2-40B4-BE49-F238E27FC236}">
                <a16:creationId xmlns:a16="http://schemas.microsoft.com/office/drawing/2014/main" id="{1BA5E8AA-DBD7-42CE-95FF-45754CB8D761}"/>
              </a:ext>
            </a:extLst>
          </p:cNvPr>
          <p:cNvSpPr txBox="1"/>
          <p:nvPr/>
        </p:nvSpPr>
        <p:spPr>
          <a:xfrm>
            <a:off x="4140351" y="5975939"/>
            <a:ext cx="1814775" cy="584775"/>
          </a:xfrm>
          <a:prstGeom prst="rect">
            <a:avLst/>
          </a:prstGeom>
          <a:noFill/>
        </p:spPr>
        <p:txBody>
          <a:bodyPr wrap="square" rtlCol="0">
            <a:spAutoFit/>
          </a:bodyPr>
          <a:lstStyle/>
          <a:p>
            <a:pPr algn="ctr"/>
            <a:r>
              <a:rPr lang="en-US" sz="3200" dirty="0"/>
              <a:t>Piper</a:t>
            </a:r>
            <a:endParaRPr lang="bg-BG" sz="3200" dirty="0"/>
          </a:p>
        </p:txBody>
      </p:sp>
      <p:sp>
        <p:nvSpPr>
          <p:cNvPr id="14" name="TextBox 13">
            <a:extLst>
              <a:ext uri="{FF2B5EF4-FFF2-40B4-BE49-F238E27FC236}">
                <a16:creationId xmlns:a16="http://schemas.microsoft.com/office/drawing/2014/main" id="{44B7EFF6-4E16-46F7-B864-FEFEAAC25CB2}"/>
              </a:ext>
            </a:extLst>
          </p:cNvPr>
          <p:cNvSpPr txBox="1"/>
          <p:nvPr/>
        </p:nvSpPr>
        <p:spPr>
          <a:xfrm>
            <a:off x="6856936" y="5975938"/>
            <a:ext cx="2148086" cy="584775"/>
          </a:xfrm>
          <a:prstGeom prst="rect">
            <a:avLst/>
          </a:prstGeom>
          <a:noFill/>
        </p:spPr>
        <p:txBody>
          <a:bodyPr wrap="square" rtlCol="0">
            <a:spAutoFit/>
          </a:bodyPr>
          <a:lstStyle/>
          <a:p>
            <a:pPr algn="ctr"/>
            <a:r>
              <a:rPr lang="en-US" sz="3200" dirty="0"/>
              <a:t>Mercurial</a:t>
            </a:r>
          </a:p>
        </p:txBody>
      </p:sp>
      <p:sp>
        <p:nvSpPr>
          <p:cNvPr id="15" name="TextBox 14">
            <a:extLst>
              <a:ext uri="{FF2B5EF4-FFF2-40B4-BE49-F238E27FC236}">
                <a16:creationId xmlns:a16="http://schemas.microsoft.com/office/drawing/2014/main" id="{2302E2AA-A9EE-400B-95F9-D7CDDFC30754}"/>
              </a:ext>
            </a:extLst>
          </p:cNvPr>
          <p:cNvSpPr txBox="1"/>
          <p:nvPr/>
        </p:nvSpPr>
        <p:spPr>
          <a:xfrm>
            <a:off x="9723593" y="5975938"/>
            <a:ext cx="2013557" cy="584775"/>
          </a:xfrm>
          <a:prstGeom prst="rect">
            <a:avLst/>
          </a:prstGeom>
          <a:noFill/>
        </p:spPr>
        <p:txBody>
          <a:bodyPr wrap="square" rtlCol="0">
            <a:spAutoFit/>
          </a:bodyPr>
          <a:lstStyle/>
          <a:p>
            <a:pPr algn="ctr"/>
            <a:r>
              <a:rPr lang="en-GB" sz="3200" dirty="0"/>
              <a:t>Git GVFS</a:t>
            </a:r>
            <a:endParaRPr lang="bg-BG" sz="3200" dirty="0"/>
          </a:p>
        </p:txBody>
      </p:sp>
    </p:spTree>
    <p:extLst>
      <p:ext uri="{BB962C8B-B14F-4D97-AF65-F5344CB8AC3E}">
        <p14:creationId xmlns:p14="http://schemas.microsoft.com/office/powerpoint/2010/main" val="3283707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D4635-0A13-4204-BC74-041ADBA75F9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err="1">
                <a:solidFill>
                  <a:srgbClr val="FFFFFF"/>
                </a:solidFill>
              </a:rPr>
              <a:t>Monorepo</a:t>
            </a:r>
            <a:endParaRPr lang="en-US" sz="2600" kern="1200" dirty="0">
              <a:solidFill>
                <a:srgbClr val="FFFFFF"/>
              </a:solidFill>
              <a:latin typeface="+mj-lt"/>
              <a:ea typeface="+mj-ea"/>
              <a:cs typeface="+mj-cs"/>
            </a:endParaRPr>
          </a:p>
        </p:txBody>
      </p:sp>
      <p:sp>
        <p:nvSpPr>
          <p:cNvPr id="6" name="Content Placeholder 5">
            <a:extLst>
              <a:ext uri="{FF2B5EF4-FFF2-40B4-BE49-F238E27FC236}">
                <a16:creationId xmlns:a16="http://schemas.microsoft.com/office/drawing/2014/main" id="{18E3E1EA-11D5-4397-BE57-343520A852FE}"/>
              </a:ext>
            </a:extLst>
          </p:cNvPr>
          <p:cNvSpPr>
            <a:spLocks noGrp="1"/>
          </p:cNvSpPr>
          <p:nvPr>
            <p:ph idx="1"/>
          </p:nvPr>
        </p:nvSpPr>
        <p:spPr>
          <a:xfrm>
            <a:off x="3697267" y="336666"/>
            <a:ext cx="8189900" cy="6184668"/>
          </a:xfrm>
        </p:spPr>
        <p:txBody>
          <a:bodyPr>
            <a:normAutofit fontScale="92500" lnSpcReduction="20000"/>
          </a:bodyPr>
          <a:lstStyle/>
          <a:p>
            <a:pPr marL="0" indent="0">
              <a:buNone/>
            </a:pPr>
            <a:r>
              <a:rPr lang="en-US" dirty="0"/>
              <a:t>Pros</a:t>
            </a:r>
          </a:p>
          <a:p>
            <a:r>
              <a:rPr lang="en-US" dirty="0"/>
              <a:t>Atomic commit possibility</a:t>
            </a:r>
          </a:p>
          <a:p>
            <a:r>
              <a:rPr lang="en-US" dirty="0"/>
              <a:t>Ease of code reuse</a:t>
            </a:r>
          </a:p>
          <a:p>
            <a:r>
              <a:rPr lang="en-US" dirty="0"/>
              <a:t>Single source of true</a:t>
            </a:r>
          </a:p>
          <a:p>
            <a:r>
              <a:rPr lang="en-US" dirty="0"/>
              <a:t>Simplified dependency management</a:t>
            </a:r>
          </a:p>
          <a:p>
            <a:r>
              <a:rPr lang="en-US" dirty="0"/>
              <a:t>Collaborations across teams / Flexible code ownership</a:t>
            </a:r>
          </a:p>
          <a:p>
            <a:r>
              <a:rPr lang="en-US" dirty="0"/>
              <a:t>Easier integration of tools</a:t>
            </a:r>
          </a:p>
          <a:p>
            <a:pPr marL="0" indent="0">
              <a:buNone/>
            </a:pPr>
            <a:endParaRPr lang="en-US" dirty="0"/>
          </a:p>
          <a:p>
            <a:pPr marL="0" indent="0">
              <a:buNone/>
            </a:pPr>
            <a:r>
              <a:rPr lang="en-US" dirty="0"/>
              <a:t>Cons</a:t>
            </a:r>
          </a:p>
          <a:p>
            <a:r>
              <a:rPr lang="en-US" dirty="0"/>
              <a:t>Common git version history</a:t>
            </a:r>
          </a:p>
          <a:p>
            <a:r>
              <a:rPr lang="en-US" dirty="0"/>
              <a:t>Loss of version information</a:t>
            </a:r>
          </a:p>
          <a:p>
            <a:r>
              <a:rPr lang="en-US" dirty="0"/>
              <a:t>Tight coupling</a:t>
            </a:r>
          </a:p>
          <a:p>
            <a:r>
              <a:rPr lang="en-US" dirty="0"/>
              <a:t>Lock per-project security</a:t>
            </a:r>
          </a:p>
          <a:p>
            <a:r>
              <a:rPr lang="en-US" dirty="0"/>
              <a:t>Increased build complexity</a:t>
            </a:r>
          </a:p>
          <a:p>
            <a:r>
              <a:rPr lang="en-US" dirty="0"/>
              <a:t>Size limitations</a:t>
            </a:r>
          </a:p>
          <a:p>
            <a:pPr marL="0" indent="0">
              <a:buNone/>
            </a:pPr>
            <a:endParaRPr lang="en-US" dirty="0"/>
          </a:p>
          <a:p>
            <a:pPr marL="0" indent="0">
              <a:buNone/>
            </a:pPr>
            <a:endParaRPr lang="bg-BG" dirty="0"/>
          </a:p>
        </p:txBody>
      </p:sp>
    </p:spTree>
    <p:extLst>
      <p:ext uri="{BB962C8B-B14F-4D97-AF65-F5344CB8AC3E}">
        <p14:creationId xmlns:p14="http://schemas.microsoft.com/office/powerpoint/2010/main" val="55558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6A265-91A3-44D3-A845-B5E74D32A22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6269" y="5375047"/>
            <a:ext cx="314795" cy="314795"/>
          </a:xfrm>
          <a:prstGeom prst="rect">
            <a:avLst/>
          </a:prstGeom>
          <a:noFill/>
          <a:ln>
            <a:noFill/>
          </a:ln>
        </p:spPr>
      </p:pic>
      <p:pic>
        <p:nvPicPr>
          <p:cNvPr id="5" name="Picture 4">
            <a:extLst>
              <a:ext uri="{FF2B5EF4-FFF2-40B4-BE49-F238E27FC236}">
                <a16:creationId xmlns:a16="http://schemas.microsoft.com/office/drawing/2014/main" id="{1C373431-9E7B-4576-8831-13D67AF332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8155" y="5947763"/>
            <a:ext cx="329682" cy="329682"/>
          </a:xfrm>
          <a:prstGeom prst="rect">
            <a:avLst/>
          </a:prstGeom>
        </p:spPr>
      </p:pic>
      <p:sp>
        <p:nvSpPr>
          <p:cNvPr id="6" name="Text Placeholder 7">
            <a:extLst>
              <a:ext uri="{FF2B5EF4-FFF2-40B4-BE49-F238E27FC236}">
                <a16:creationId xmlns:a16="http://schemas.microsoft.com/office/drawing/2014/main" id="{B7D9A7E4-7BA3-4E93-8912-98EFE09BB28A}"/>
              </a:ext>
            </a:extLst>
          </p:cNvPr>
          <p:cNvSpPr txBox="1">
            <a:spLocks/>
          </p:cNvSpPr>
          <p:nvPr/>
        </p:nvSpPr>
        <p:spPr bwMode="auto">
          <a:xfrm>
            <a:off x="9537264" y="5445322"/>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github.com/Xapuu</a:t>
            </a:r>
          </a:p>
        </p:txBody>
      </p:sp>
      <p:sp>
        <p:nvSpPr>
          <p:cNvPr id="7" name="Text Placeholder 7">
            <a:extLst>
              <a:ext uri="{FF2B5EF4-FFF2-40B4-BE49-F238E27FC236}">
                <a16:creationId xmlns:a16="http://schemas.microsoft.com/office/drawing/2014/main" id="{C9C80F1A-C35F-401C-BE9E-EA2D52A62214}"/>
              </a:ext>
            </a:extLst>
          </p:cNvPr>
          <p:cNvSpPr txBox="1">
            <a:spLocks/>
          </p:cNvSpPr>
          <p:nvPr/>
        </p:nvSpPr>
        <p:spPr bwMode="auto">
          <a:xfrm>
            <a:off x="9537264" y="5947763"/>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xapu.Ivanov@gmail.com</a:t>
            </a:r>
          </a:p>
        </p:txBody>
      </p:sp>
      <p:pic>
        <p:nvPicPr>
          <p:cNvPr id="9" name="Picture 8">
            <a:extLst>
              <a:ext uri="{FF2B5EF4-FFF2-40B4-BE49-F238E27FC236}">
                <a16:creationId xmlns:a16="http://schemas.microsoft.com/office/drawing/2014/main" id="{C4DC195B-1A46-49CD-A653-ED9AB3DD2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5090" y="1300263"/>
            <a:ext cx="3678380" cy="36783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id="{61993706-1D78-48D5-9CE6-9BC974868574}"/>
              </a:ext>
            </a:extLst>
          </p:cNvPr>
          <p:cNvSpPr txBox="1">
            <a:spLocks/>
          </p:cNvSpPr>
          <p:nvPr/>
        </p:nvSpPr>
        <p:spPr bwMode="auto">
          <a:xfrm>
            <a:off x="6123706" y="2200756"/>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Name:  </a:t>
            </a:r>
            <a:r>
              <a:rPr lang="en-US" sz="2800" dirty="0" err="1"/>
              <a:t>Hristiyan</a:t>
            </a:r>
            <a:r>
              <a:rPr lang="en-US" sz="2800" dirty="0"/>
              <a:t> Hristov</a:t>
            </a:r>
          </a:p>
        </p:txBody>
      </p:sp>
      <p:sp>
        <p:nvSpPr>
          <p:cNvPr id="12" name="Text Placeholder 7">
            <a:extLst>
              <a:ext uri="{FF2B5EF4-FFF2-40B4-BE49-F238E27FC236}">
                <a16:creationId xmlns:a16="http://schemas.microsoft.com/office/drawing/2014/main" id="{EBA61FC4-D80A-435C-B843-48032ACF0D9D}"/>
              </a:ext>
            </a:extLst>
          </p:cNvPr>
          <p:cNvSpPr txBox="1">
            <a:spLocks/>
          </p:cNvSpPr>
          <p:nvPr/>
        </p:nvSpPr>
        <p:spPr bwMode="auto">
          <a:xfrm>
            <a:off x="6123706" y="2863557"/>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Position:  FE Developer</a:t>
            </a:r>
          </a:p>
        </p:txBody>
      </p:sp>
      <p:sp>
        <p:nvSpPr>
          <p:cNvPr id="13" name="Text Placeholder 7">
            <a:extLst>
              <a:ext uri="{FF2B5EF4-FFF2-40B4-BE49-F238E27FC236}">
                <a16:creationId xmlns:a16="http://schemas.microsoft.com/office/drawing/2014/main" id="{A40570BA-6911-4970-9388-25F376540204}"/>
              </a:ext>
            </a:extLst>
          </p:cNvPr>
          <p:cNvSpPr txBox="1">
            <a:spLocks/>
          </p:cNvSpPr>
          <p:nvPr/>
        </p:nvSpPr>
        <p:spPr bwMode="auto">
          <a:xfrm>
            <a:off x="6096000" y="3487648"/>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&lt;3:  BJJ, JS, Coffee</a:t>
            </a:r>
            <a:r>
              <a:rPr lang="bg-BG" sz="2800" dirty="0"/>
              <a:t>, </a:t>
            </a:r>
            <a:r>
              <a:rPr lang="en-GB" sz="2800" dirty="0" err="1"/>
              <a:t>Shishaa</a:t>
            </a:r>
            <a:endParaRPr lang="en-US" sz="2800" dirty="0"/>
          </a:p>
        </p:txBody>
      </p:sp>
    </p:spTree>
    <p:extLst>
      <p:ext uri="{BB962C8B-B14F-4D97-AF65-F5344CB8AC3E}">
        <p14:creationId xmlns:p14="http://schemas.microsoft.com/office/powerpoint/2010/main" val="284964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8983-C003-476C-AF76-9D9D733F76FD}"/>
              </a:ext>
            </a:extLst>
          </p:cNvPr>
          <p:cNvSpPr>
            <a:spLocks noGrp="1"/>
          </p:cNvSpPr>
          <p:nvPr>
            <p:ph type="title"/>
          </p:nvPr>
        </p:nvSpPr>
        <p:spPr>
          <a:xfrm>
            <a:off x="762001" y="803325"/>
            <a:ext cx="5314536" cy="1325563"/>
          </a:xfrm>
        </p:spPr>
        <p:txBody>
          <a:bodyPr>
            <a:normAutofit/>
          </a:bodyPr>
          <a:lstStyle/>
          <a:p>
            <a:r>
              <a:rPr lang="en-US"/>
              <a:t>When should we care</a:t>
            </a:r>
            <a:endParaRPr lang="bg-BG" dirty="0"/>
          </a:p>
        </p:txBody>
      </p:sp>
      <p:sp>
        <p:nvSpPr>
          <p:cNvPr id="10" name="Content Placeholder 9">
            <a:extLst>
              <a:ext uri="{FF2B5EF4-FFF2-40B4-BE49-F238E27FC236}">
                <a16:creationId xmlns:a16="http://schemas.microsoft.com/office/drawing/2014/main" id="{FA530467-8F23-4217-9082-0E932DD1816D}"/>
              </a:ext>
            </a:extLst>
          </p:cNvPr>
          <p:cNvSpPr>
            <a:spLocks noGrp="1"/>
          </p:cNvSpPr>
          <p:nvPr>
            <p:ph idx="1"/>
          </p:nvPr>
        </p:nvSpPr>
        <p:spPr>
          <a:xfrm>
            <a:off x="762000" y="2279017"/>
            <a:ext cx="5314543" cy="3852841"/>
          </a:xfrm>
        </p:spPr>
        <p:txBody>
          <a:bodyPr anchor="t">
            <a:normAutofit/>
          </a:bodyPr>
          <a:lstStyle/>
          <a:p>
            <a:r>
              <a:rPr lang="en-US" sz="2000" dirty="0"/>
              <a:t>We have multiple teams</a:t>
            </a:r>
          </a:p>
          <a:p>
            <a:pPr lvl="1"/>
            <a:r>
              <a:rPr lang="en-US" sz="1500" dirty="0"/>
              <a:t>We want to enforce code quality rules</a:t>
            </a:r>
          </a:p>
          <a:p>
            <a:pPr lvl="1"/>
            <a:r>
              <a:rPr lang="en-US" sz="1500" dirty="0"/>
              <a:t>We want to migrate developers between teams efficiently</a:t>
            </a:r>
          </a:p>
          <a:p>
            <a:pPr lvl="1"/>
            <a:endParaRPr lang="en-US" sz="1500" dirty="0"/>
          </a:p>
          <a:p>
            <a:r>
              <a:rPr lang="en-US" sz="2000" dirty="0"/>
              <a:t>We have multiple applications</a:t>
            </a:r>
          </a:p>
          <a:p>
            <a:pPr lvl="1"/>
            <a:r>
              <a:rPr lang="en-US" sz="1500" dirty="0"/>
              <a:t>We are developing multiple applications with similar UI</a:t>
            </a:r>
          </a:p>
          <a:p>
            <a:pPr lvl="1"/>
            <a:r>
              <a:rPr lang="en-US" sz="1500" dirty="0"/>
              <a:t>We are developing multiple application with similar structure</a:t>
            </a:r>
          </a:p>
          <a:p>
            <a:pPr lvl="1"/>
            <a:r>
              <a:rPr lang="en-US" sz="1500" dirty="0"/>
              <a:t>We are developing multiple application depending on common service</a:t>
            </a:r>
          </a:p>
          <a:p>
            <a:pPr lvl="1"/>
            <a:r>
              <a:rPr lang="en-US" sz="1500" dirty="0"/>
              <a:t>We are continuously satisfying new business requirements</a:t>
            </a:r>
          </a:p>
        </p:txBody>
      </p:sp>
      <p:sp>
        <p:nvSpPr>
          <p:cNvPr id="28" name="Freeform: Shape 2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Content Placeholder 4">
            <a:extLst>
              <a:ext uri="{FF2B5EF4-FFF2-40B4-BE49-F238E27FC236}">
                <a16:creationId xmlns:a16="http://schemas.microsoft.com/office/drawing/2014/main" id="{80A64381-DDDA-41B6-8692-7D1CD7E4E200}"/>
              </a:ext>
            </a:extLst>
          </p:cNvPr>
          <p:cNvPicPr>
            <a:picLocks noChangeAspect="1"/>
          </p:cNvPicPr>
          <p:nvPr/>
        </p:nvPicPr>
        <p:blipFill rotWithShape="1">
          <a:blip r:embed="rId3">
            <a:extLst>
              <a:ext uri="{28A0092B-C50C-407E-A947-70E740481C1C}">
                <a14:useLocalDpi xmlns:a14="http://schemas.microsoft.com/office/drawing/2010/main" val="0"/>
              </a:ext>
            </a:extLst>
          </a:blip>
          <a:srcRect l="14824" r="20219" b="-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6482394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0B21-0753-4B41-AC6C-587C83C7DB53}"/>
              </a:ext>
            </a:extLst>
          </p:cNvPr>
          <p:cNvSpPr>
            <a:spLocks noGrp="1"/>
          </p:cNvSpPr>
          <p:nvPr>
            <p:ph type="title"/>
          </p:nvPr>
        </p:nvSpPr>
        <p:spPr>
          <a:xfrm>
            <a:off x="635000" y="470670"/>
            <a:ext cx="10515600" cy="1325563"/>
          </a:xfrm>
        </p:spPr>
        <p:txBody>
          <a:bodyPr/>
          <a:lstStyle/>
          <a:p>
            <a:pPr algn="ctr"/>
            <a:r>
              <a:rPr lang="en-US" dirty="0"/>
              <a:t>Why should we care</a:t>
            </a:r>
            <a:endParaRPr lang="bg-BG" dirty="0"/>
          </a:p>
        </p:txBody>
      </p:sp>
      <p:pic>
        <p:nvPicPr>
          <p:cNvPr id="11" name="Content Placeholder 10">
            <a:extLst>
              <a:ext uri="{FF2B5EF4-FFF2-40B4-BE49-F238E27FC236}">
                <a16:creationId xmlns:a16="http://schemas.microsoft.com/office/drawing/2014/main" id="{C7177770-119C-42E0-955E-CB3C05AE53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816703"/>
            <a:ext cx="10515600" cy="2930518"/>
          </a:xfrm>
        </p:spPr>
      </p:pic>
      <p:sp>
        <p:nvSpPr>
          <p:cNvPr id="12" name="TextBox 11">
            <a:extLst>
              <a:ext uri="{FF2B5EF4-FFF2-40B4-BE49-F238E27FC236}">
                <a16:creationId xmlns:a16="http://schemas.microsoft.com/office/drawing/2014/main" id="{8284F7CC-9A38-417D-8531-16A4994B48B7}"/>
              </a:ext>
            </a:extLst>
          </p:cNvPr>
          <p:cNvSpPr txBox="1"/>
          <p:nvPr/>
        </p:nvSpPr>
        <p:spPr>
          <a:xfrm>
            <a:off x="2298700" y="4013202"/>
            <a:ext cx="1689100" cy="584775"/>
          </a:xfrm>
          <a:prstGeom prst="rect">
            <a:avLst/>
          </a:prstGeom>
          <a:noFill/>
        </p:spPr>
        <p:txBody>
          <a:bodyPr wrap="square" rtlCol="0">
            <a:spAutoFit/>
          </a:bodyPr>
          <a:lstStyle/>
          <a:p>
            <a:r>
              <a:rPr lang="en-US" sz="3200" dirty="0"/>
              <a:t>100 KB</a:t>
            </a:r>
            <a:endParaRPr lang="bg-BG" sz="3200" dirty="0"/>
          </a:p>
        </p:txBody>
      </p:sp>
      <p:sp>
        <p:nvSpPr>
          <p:cNvPr id="13" name="TextBox 12">
            <a:extLst>
              <a:ext uri="{FF2B5EF4-FFF2-40B4-BE49-F238E27FC236}">
                <a16:creationId xmlns:a16="http://schemas.microsoft.com/office/drawing/2014/main" id="{6C355E1C-279A-429C-9CD8-D18BA01DB53F}"/>
              </a:ext>
            </a:extLst>
          </p:cNvPr>
          <p:cNvSpPr txBox="1"/>
          <p:nvPr/>
        </p:nvSpPr>
        <p:spPr>
          <a:xfrm>
            <a:off x="5511800" y="3978648"/>
            <a:ext cx="1689100" cy="584775"/>
          </a:xfrm>
          <a:prstGeom prst="rect">
            <a:avLst/>
          </a:prstGeom>
          <a:noFill/>
        </p:spPr>
        <p:txBody>
          <a:bodyPr wrap="square" rtlCol="0">
            <a:spAutoFit/>
          </a:bodyPr>
          <a:lstStyle/>
          <a:p>
            <a:r>
              <a:rPr lang="en-US" sz="3200" dirty="0"/>
              <a:t>500 KB</a:t>
            </a:r>
            <a:endParaRPr lang="bg-BG" sz="3200" dirty="0"/>
          </a:p>
        </p:txBody>
      </p:sp>
      <p:sp>
        <p:nvSpPr>
          <p:cNvPr id="14" name="TextBox 13">
            <a:extLst>
              <a:ext uri="{FF2B5EF4-FFF2-40B4-BE49-F238E27FC236}">
                <a16:creationId xmlns:a16="http://schemas.microsoft.com/office/drawing/2014/main" id="{93FB5240-AB72-4D79-B1DE-72774DE02A77}"/>
              </a:ext>
            </a:extLst>
          </p:cNvPr>
          <p:cNvSpPr txBox="1"/>
          <p:nvPr/>
        </p:nvSpPr>
        <p:spPr>
          <a:xfrm>
            <a:off x="8724900" y="3989574"/>
            <a:ext cx="1689100" cy="584775"/>
          </a:xfrm>
          <a:prstGeom prst="rect">
            <a:avLst/>
          </a:prstGeom>
          <a:noFill/>
        </p:spPr>
        <p:txBody>
          <a:bodyPr wrap="square" rtlCol="0">
            <a:spAutoFit/>
          </a:bodyPr>
          <a:lstStyle/>
          <a:p>
            <a:r>
              <a:rPr lang="en-US" sz="3200" dirty="0"/>
              <a:t>1 MB</a:t>
            </a:r>
            <a:endParaRPr lang="bg-BG" sz="3200" dirty="0"/>
          </a:p>
        </p:txBody>
      </p:sp>
    </p:spTree>
    <p:extLst>
      <p:ext uri="{BB962C8B-B14F-4D97-AF65-F5344CB8AC3E}">
        <p14:creationId xmlns:p14="http://schemas.microsoft.com/office/powerpoint/2010/main" val="288093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3B28-E476-42DF-8EB9-D8B3BE02EB1D}"/>
              </a:ext>
            </a:extLst>
          </p:cNvPr>
          <p:cNvSpPr>
            <a:spLocks noGrp="1"/>
          </p:cNvSpPr>
          <p:nvPr>
            <p:ph type="title"/>
          </p:nvPr>
        </p:nvSpPr>
        <p:spPr>
          <a:xfrm>
            <a:off x="6746627" y="539886"/>
            <a:ext cx="4645250" cy="2889114"/>
          </a:xfrm>
        </p:spPr>
        <p:txBody>
          <a:bodyPr vert="horz" lIns="91440" tIns="45720" rIns="91440" bIns="45720" rtlCol="0" anchor="b">
            <a:normAutofit/>
          </a:bodyPr>
          <a:lstStyle/>
          <a:p>
            <a:r>
              <a:rPr lang="en-US" sz="4700" dirty="0" err="1"/>
              <a:t>DéjàVu</a:t>
            </a:r>
            <a:r>
              <a:rPr lang="en-US" sz="4700" dirty="0"/>
              <a:t>: a map of code duplicates on GitHub</a:t>
            </a:r>
            <a:br>
              <a:rPr lang="en-US" sz="4700" dirty="0"/>
            </a:br>
            <a:endParaRPr lang="en-US" sz="4700" dirty="0"/>
          </a:p>
        </p:txBody>
      </p:sp>
      <p:sp>
        <p:nvSpPr>
          <p:cNvPr id="11" name="Content Placeholder 10">
            <a:extLst>
              <a:ext uri="{FF2B5EF4-FFF2-40B4-BE49-F238E27FC236}">
                <a16:creationId xmlns:a16="http://schemas.microsoft.com/office/drawing/2014/main" id="{23D3EEB0-B298-42ED-B4E3-9B0D66F2782B}"/>
              </a:ext>
            </a:extLst>
          </p:cNvPr>
          <p:cNvSpPr>
            <a:spLocks noGrp="1"/>
          </p:cNvSpPr>
          <p:nvPr>
            <p:ph idx="1"/>
          </p:nvPr>
        </p:nvSpPr>
        <p:spPr>
          <a:xfrm>
            <a:off x="6746627" y="3331668"/>
            <a:ext cx="4645250" cy="1147863"/>
          </a:xfrm>
        </p:spPr>
        <p:txBody>
          <a:bodyPr vert="horz" lIns="91440" tIns="45720" rIns="91440" bIns="45720" rtlCol="0" anchor="t">
            <a:normAutofit/>
          </a:bodyPr>
          <a:lstStyle/>
          <a:p>
            <a:pPr marL="0" indent="0">
              <a:buNone/>
            </a:pPr>
            <a:r>
              <a:rPr lang="en-US" sz="2000" dirty="0"/>
              <a:t>70% of the code on </a:t>
            </a:r>
            <a:r>
              <a:rPr lang="en-US" sz="2000" dirty="0" err="1"/>
              <a:t>github</a:t>
            </a:r>
            <a:r>
              <a:rPr lang="en-US" sz="2000" dirty="0"/>
              <a:t> consists of clones of previously created files</a:t>
            </a:r>
          </a:p>
        </p:txBody>
      </p:sp>
      <p:sp>
        <p:nvSpPr>
          <p:cNvPr id="19" name="Freeform: Shape 1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5">
            <a:extLst>
              <a:ext uri="{FF2B5EF4-FFF2-40B4-BE49-F238E27FC236}">
                <a16:creationId xmlns:a16="http://schemas.microsoft.com/office/drawing/2014/main" id="{DDB8BD44-875F-4192-93E3-313E4E3A4051}"/>
              </a:ext>
            </a:extLst>
          </p:cNvPr>
          <p:cNvPicPr>
            <a:picLocks noChangeAspect="1"/>
          </p:cNvPicPr>
          <p:nvPr/>
        </p:nvPicPr>
        <p:blipFill rotWithShape="1">
          <a:blip r:embed="rId3">
            <a:extLst>
              <a:ext uri="{28A0092B-C50C-407E-A947-70E740481C1C}">
                <a14:useLocalDpi xmlns:a14="http://schemas.microsoft.com/office/drawing/2010/main" val="0"/>
              </a:ext>
            </a:extLst>
          </a:blip>
          <a:srcRect l="6957" r="520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13" name="Title 1">
            <a:extLst>
              <a:ext uri="{FF2B5EF4-FFF2-40B4-BE49-F238E27FC236}">
                <a16:creationId xmlns:a16="http://schemas.microsoft.com/office/drawing/2014/main" id="{0B189842-8446-483C-9CF8-B38D33D9ADF9}"/>
              </a:ext>
            </a:extLst>
          </p:cNvPr>
          <p:cNvSpPr txBox="1">
            <a:spLocks/>
          </p:cNvSpPr>
          <p:nvPr/>
        </p:nvSpPr>
        <p:spPr>
          <a:xfrm>
            <a:off x="5565526" y="6033063"/>
            <a:ext cx="6378823" cy="123825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900" dirty="0" err="1">
                <a:hlinkClick r:id="rId4"/>
              </a:rPr>
              <a:t>DéjàVu</a:t>
            </a:r>
            <a:r>
              <a:rPr lang="en-US" sz="2900" dirty="0">
                <a:hlinkClick r:id="rId4"/>
              </a:rPr>
              <a:t>: a map of code duplicates on Git Hub</a:t>
            </a:r>
            <a:br>
              <a:rPr lang="en-US" sz="4700" dirty="0"/>
            </a:br>
            <a:endParaRPr lang="en-US" sz="4700" dirty="0"/>
          </a:p>
        </p:txBody>
      </p:sp>
    </p:spTree>
    <p:extLst>
      <p:ext uri="{BB962C8B-B14F-4D97-AF65-F5344CB8AC3E}">
        <p14:creationId xmlns:p14="http://schemas.microsoft.com/office/powerpoint/2010/main" val="52015758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WTF should we do now</a:t>
            </a:r>
            <a:endParaRPr lang="bg-B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1141" y="1341531"/>
            <a:ext cx="3729718" cy="4351338"/>
          </a:xfrm>
        </p:spPr>
      </p:pic>
    </p:spTree>
    <p:extLst>
      <p:ext uri="{BB962C8B-B14F-4D97-AF65-F5344CB8AC3E}">
        <p14:creationId xmlns:p14="http://schemas.microsoft.com/office/powerpoint/2010/main" val="403924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520C-49C9-4CFE-B173-7ADA5CDA9840}"/>
              </a:ext>
            </a:extLst>
          </p:cNvPr>
          <p:cNvSpPr>
            <a:spLocks noGrp="1"/>
          </p:cNvSpPr>
          <p:nvPr>
            <p:ph type="title"/>
          </p:nvPr>
        </p:nvSpPr>
        <p:spPr/>
        <p:txBody>
          <a:bodyPr/>
          <a:lstStyle/>
          <a:p>
            <a:endParaRPr lang="bg-BG"/>
          </a:p>
        </p:txBody>
      </p:sp>
      <p:sp>
        <p:nvSpPr>
          <p:cNvPr id="3" name="Content Placeholder 2">
            <a:extLst>
              <a:ext uri="{FF2B5EF4-FFF2-40B4-BE49-F238E27FC236}">
                <a16:creationId xmlns:a16="http://schemas.microsoft.com/office/drawing/2014/main" id="{E602723D-1A2E-4F55-90C0-F45D367E324F}"/>
              </a:ext>
            </a:extLst>
          </p:cNvPr>
          <p:cNvSpPr>
            <a:spLocks noGrp="1"/>
          </p:cNvSpPr>
          <p:nvPr>
            <p:ph idx="1"/>
          </p:nvPr>
        </p:nvSpPr>
        <p:spPr/>
        <p:txBody>
          <a:bodyPr/>
          <a:lstStyle/>
          <a:p>
            <a:r>
              <a:rPr lang="en-GB" dirty="0" err="1"/>
              <a:t>Subrepositoriess</a:t>
            </a:r>
            <a:endParaRPr lang="en-GB" dirty="0"/>
          </a:p>
          <a:p>
            <a:r>
              <a:rPr lang="en-GB" dirty="0" err="1"/>
              <a:t>Monorepositories</a:t>
            </a:r>
            <a:endParaRPr lang="en-GB" dirty="0"/>
          </a:p>
          <a:p>
            <a:r>
              <a:rPr lang="en-GB" dirty="0" err="1"/>
              <a:t>Nx</a:t>
            </a:r>
            <a:endParaRPr lang="en-GB" dirty="0"/>
          </a:p>
          <a:p>
            <a:r>
              <a:rPr lang="en-GB" dirty="0" err="1"/>
              <a:t>Vanila</a:t>
            </a:r>
            <a:r>
              <a:rPr lang="en-GB" dirty="0"/>
              <a:t> ng</a:t>
            </a:r>
            <a:endParaRPr lang="bg-BG" dirty="0"/>
          </a:p>
        </p:txBody>
      </p:sp>
    </p:spTree>
    <p:extLst>
      <p:ext uri="{BB962C8B-B14F-4D97-AF65-F5344CB8AC3E}">
        <p14:creationId xmlns:p14="http://schemas.microsoft.com/office/powerpoint/2010/main" val="368492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D4635-0A13-4204-BC74-041ADBA75F9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dirty="0">
                <a:solidFill>
                  <a:srgbClr val="FFFFFF"/>
                </a:solidFill>
              </a:rPr>
              <a:t>Git Submodules</a:t>
            </a:r>
            <a:endParaRPr lang="en-US" sz="2600" kern="1200" dirty="0">
              <a:solidFill>
                <a:srgbClr val="FFFFFF"/>
              </a:solidFill>
              <a:latin typeface="+mj-lt"/>
              <a:ea typeface="+mj-ea"/>
              <a:cs typeface="+mj-cs"/>
            </a:endParaRPr>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4130041" y="324523"/>
            <a:ext cx="69824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What are git Submodules</a:t>
            </a:r>
            <a:endParaRPr lang="bg-BG" dirty="0"/>
          </a:p>
        </p:txBody>
      </p:sp>
      <p:graphicFrame>
        <p:nvGraphicFramePr>
          <p:cNvPr id="4" name="Diagram 3">
            <a:extLst>
              <a:ext uri="{FF2B5EF4-FFF2-40B4-BE49-F238E27FC236}">
                <a16:creationId xmlns:a16="http://schemas.microsoft.com/office/drawing/2014/main" id="{066C6809-CCAA-4BE3-B632-C475CAE1A6B9}"/>
              </a:ext>
            </a:extLst>
          </p:cNvPr>
          <p:cNvGraphicFramePr/>
          <p:nvPr>
            <p:extLst>
              <p:ext uri="{D42A27DB-BD31-4B8C-83A1-F6EECF244321}">
                <p14:modId xmlns:p14="http://schemas.microsoft.com/office/powerpoint/2010/main" val="4214285153"/>
              </p:ext>
            </p:extLst>
          </p:nvPr>
        </p:nvGraphicFramePr>
        <p:xfrm>
          <a:off x="2653637" y="1439333"/>
          <a:ext cx="937306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488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343DE-3552-49CA-80DF-9F9B900853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Git Submodules</a:t>
            </a:r>
          </a:p>
        </p:txBody>
      </p:sp>
      <p:pic>
        <p:nvPicPr>
          <p:cNvPr id="5" name="Content Placeholder 4">
            <a:extLst>
              <a:ext uri="{FF2B5EF4-FFF2-40B4-BE49-F238E27FC236}">
                <a16:creationId xmlns:a16="http://schemas.microsoft.com/office/drawing/2014/main" id="{66498839-B648-4944-A396-CC077C7722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4400" y="2444865"/>
            <a:ext cx="7188199" cy="3971480"/>
          </a:xfrm>
          <a:prstGeom prst="rect">
            <a:avLst/>
          </a:prstGeom>
        </p:spPr>
      </p:pic>
      <p:sp>
        <p:nvSpPr>
          <p:cNvPr id="6" name="TextBox 5">
            <a:extLst>
              <a:ext uri="{FF2B5EF4-FFF2-40B4-BE49-F238E27FC236}">
                <a16:creationId xmlns:a16="http://schemas.microsoft.com/office/drawing/2014/main" id="{EE3E83F4-BCB9-421A-B709-B87DF261BB68}"/>
              </a:ext>
            </a:extLst>
          </p:cNvPr>
          <p:cNvSpPr txBox="1"/>
          <p:nvPr/>
        </p:nvSpPr>
        <p:spPr>
          <a:xfrm>
            <a:off x="4978400" y="622299"/>
            <a:ext cx="6350000" cy="1569660"/>
          </a:xfrm>
          <a:prstGeom prst="rect">
            <a:avLst/>
          </a:prstGeom>
          <a:noFill/>
        </p:spPr>
        <p:txBody>
          <a:bodyPr wrap="square" rtlCol="0">
            <a:spAutoFit/>
          </a:bodyPr>
          <a:lstStyle/>
          <a:p>
            <a:pPr algn="ctr"/>
            <a:r>
              <a:rPr lang="en-US" sz="3200" i="1" dirty="0">
                <a:latin typeface="Agency FB" panose="020B0503020202020204" pitchFamily="34" charset="0"/>
              </a:rPr>
              <a:t>A programmer had a version control problem and said, “I know, I’ll use submodules.” Now they have two problems.</a:t>
            </a:r>
            <a:endParaRPr lang="bg-BG" sz="3200" dirty="0"/>
          </a:p>
        </p:txBody>
      </p:sp>
    </p:spTree>
    <p:extLst>
      <p:ext uri="{BB962C8B-B14F-4D97-AF65-F5344CB8AC3E}">
        <p14:creationId xmlns:p14="http://schemas.microsoft.com/office/powerpoint/2010/main" val="4098264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TotalTime>
  <Words>634</Words>
  <Application>Microsoft Office PowerPoint</Application>
  <PresentationFormat>Widescreen</PresentationFormat>
  <Paragraphs>103</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Agency FB</vt:lpstr>
      <vt:lpstr>Arial</vt:lpstr>
      <vt:lpstr>Calibri</vt:lpstr>
      <vt:lpstr>Calibri Light</vt:lpstr>
      <vt:lpstr>Wingdings</vt:lpstr>
      <vt:lpstr>Office Theme</vt:lpstr>
      <vt:lpstr>Code Sharing Strategies and implementations</vt:lpstr>
      <vt:lpstr>PowerPoint Presentation</vt:lpstr>
      <vt:lpstr>When should we care</vt:lpstr>
      <vt:lpstr>Why should we care</vt:lpstr>
      <vt:lpstr>DéjàVu: a map of code duplicates on GitHub </vt:lpstr>
      <vt:lpstr>WTF should we do now</vt:lpstr>
      <vt:lpstr>PowerPoint Presentation</vt:lpstr>
      <vt:lpstr>Git Submodules</vt:lpstr>
      <vt:lpstr>Git Submodules</vt:lpstr>
      <vt:lpstr>Git Submodules</vt:lpstr>
      <vt:lpstr>Monorepo</vt:lpstr>
      <vt:lpstr>Monorepo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Sharing Strategies and implementations</dc:title>
  <dc:creator>Hristiqn Hristov</dc:creator>
  <cp:lastModifiedBy>Hristiqn Hristov</cp:lastModifiedBy>
  <cp:revision>10</cp:revision>
  <dcterms:created xsi:type="dcterms:W3CDTF">2019-04-30T11:19:45Z</dcterms:created>
  <dcterms:modified xsi:type="dcterms:W3CDTF">2019-05-01T13:54:17Z</dcterms:modified>
</cp:coreProperties>
</file>