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0" r:id="rId5"/>
    <p:sldId id="258" r:id="rId6"/>
    <p:sldId id="261" r:id="rId7"/>
    <p:sldId id="262" r:id="rId8"/>
    <p:sldId id="263" r:id="rId9"/>
    <p:sldId id="264" r:id="rId1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83" autoAdjust="0"/>
  </p:normalViewPr>
  <p:slideViewPr>
    <p:cSldViewPr snapToGrid="0" showGuides="1">
      <p:cViewPr varScale="1">
        <p:scale>
          <a:sx n="54" d="100"/>
          <a:sy n="54" d="100"/>
        </p:scale>
        <p:origin x="153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23.04.2019</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teams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r>
              <a:rPr lang="en-US" sz="1200" b="0" kern="1200" dirty="0">
                <a:solidFill>
                  <a:schemeClr val="tx1"/>
                </a:solidFill>
                <a:effectLst/>
                <a:latin typeface="+mn-lt"/>
                <a:ea typeface="+mn-ea"/>
                <a:cs typeface="+mn-cs"/>
              </a:rPr>
              <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r>
              <a:rPr lang="en-US" sz="1200" b="0" kern="1200" dirty="0">
                <a:solidFill>
                  <a:schemeClr val="tx1"/>
                </a:solidFill>
                <a:effectLst/>
                <a:latin typeface="+mn-lt"/>
                <a:ea typeface="+mn-ea"/>
                <a:cs typeface="+mn-cs"/>
              </a:rPr>
              <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22614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9571CB9B-B82F-460B-B086-0250925F788A}" type="slidenum">
              <a:rPr lang="bg-BG" smtClean="0"/>
              <a:t>8</a:t>
            </a:fld>
            <a:endParaRPr lang="bg-BG"/>
          </a:p>
        </p:txBody>
      </p:sp>
    </p:spTree>
    <p:extLst>
      <p:ext uri="{BB962C8B-B14F-4D97-AF65-F5344CB8AC3E}">
        <p14:creationId xmlns:p14="http://schemas.microsoft.com/office/powerpoint/2010/main" val="39995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9571CB9B-B82F-460B-B086-0250925F788A}" type="slidenum">
              <a:rPr lang="bg-BG" smtClean="0"/>
              <a:t>9</a:t>
            </a:fld>
            <a:endParaRPr lang="bg-BG"/>
          </a:p>
        </p:txBody>
      </p:sp>
    </p:spTree>
    <p:extLst>
      <p:ext uri="{BB962C8B-B14F-4D97-AF65-F5344CB8AC3E}">
        <p14:creationId xmlns:p14="http://schemas.microsoft.com/office/powerpoint/2010/main" val="27145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xmlns=""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xmlns="" id="{C601E8AD-EC4C-47B9-A42C-9156ACC995BD}"/>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5" name="Footer Placeholder 4">
            <a:extLst>
              <a:ext uri="{FF2B5EF4-FFF2-40B4-BE49-F238E27FC236}">
                <a16:creationId xmlns:a16="http://schemas.microsoft.com/office/drawing/2014/main" xmlns=""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xmlns=""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xmlns="" id="{DE3FFBBE-5BD3-438C-A2F5-198F5F87F570}"/>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5" name="Footer Placeholder 4">
            <a:extLst>
              <a:ext uri="{FF2B5EF4-FFF2-40B4-BE49-F238E27FC236}">
                <a16:creationId xmlns:a16="http://schemas.microsoft.com/office/drawing/2014/main" xmlns=""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xmlns=""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xmlns="" id="{E2E4D11A-A720-42C9-8902-A303288DF63E}"/>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5" name="Footer Placeholder 4">
            <a:extLst>
              <a:ext uri="{FF2B5EF4-FFF2-40B4-BE49-F238E27FC236}">
                <a16:creationId xmlns:a16="http://schemas.microsoft.com/office/drawing/2014/main" xmlns=""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xmlns=""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xmlns="" id="{0D33C9EA-53D6-4F1F-92EF-8CE3257DE475}"/>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5" name="Footer Placeholder 4">
            <a:extLst>
              <a:ext uri="{FF2B5EF4-FFF2-40B4-BE49-F238E27FC236}">
                <a16:creationId xmlns:a16="http://schemas.microsoft.com/office/drawing/2014/main" xmlns=""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xmlns=""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7658605-40AC-4FD4-9546-A13FABE6B36A}"/>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5" name="Footer Placeholder 4">
            <a:extLst>
              <a:ext uri="{FF2B5EF4-FFF2-40B4-BE49-F238E27FC236}">
                <a16:creationId xmlns:a16="http://schemas.microsoft.com/office/drawing/2014/main" xmlns=""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xmlns=""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xmlns=""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xmlns=""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xmlns="" id="{1A784A54-E630-49CB-9644-A68C17FF00FC}"/>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6" name="Footer Placeholder 5">
            <a:extLst>
              <a:ext uri="{FF2B5EF4-FFF2-40B4-BE49-F238E27FC236}">
                <a16:creationId xmlns:a16="http://schemas.microsoft.com/office/drawing/2014/main" xmlns=""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xmlns=""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xmlns=""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xmlns=""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xmlns="" id="{88859E15-D2BF-4BD6-976C-1C0A4A40F469}"/>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8" name="Footer Placeholder 7">
            <a:extLst>
              <a:ext uri="{FF2B5EF4-FFF2-40B4-BE49-F238E27FC236}">
                <a16:creationId xmlns:a16="http://schemas.microsoft.com/office/drawing/2014/main" xmlns=""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xmlns=""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xmlns="" id="{E50AED76-4DC9-451C-B0CB-73FF4B908FA6}"/>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4" name="Footer Placeholder 3">
            <a:extLst>
              <a:ext uri="{FF2B5EF4-FFF2-40B4-BE49-F238E27FC236}">
                <a16:creationId xmlns:a16="http://schemas.microsoft.com/office/drawing/2014/main" xmlns=""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xmlns=""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98F6A1-6902-4C8F-8C89-58FCAC8DE877}"/>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3" name="Footer Placeholder 2">
            <a:extLst>
              <a:ext uri="{FF2B5EF4-FFF2-40B4-BE49-F238E27FC236}">
                <a16:creationId xmlns:a16="http://schemas.microsoft.com/office/drawing/2014/main" xmlns=""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xmlns=""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xmlns=""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xmlns=""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F1382C-CD99-4075-AB4B-9EF791ACA926}"/>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6" name="Footer Placeholder 5">
            <a:extLst>
              <a:ext uri="{FF2B5EF4-FFF2-40B4-BE49-F238E27FC236}">
                <a16:creationId xmlns:a16="http://schemas.microsoft.com/office/drawing/2014/main" xmlns=""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xmlns=""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xmlns=""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xmlns=""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5F44FF0-3C9E-4E02-AFCD-418CFDA06F99}"/>
              </a:ext>
            </a:extLst>
          </p:cNvPr>
          <p:cNvSpPr>
            <a:spLocks noGrp="1"/>
          </p:cNvSpPr>
          <p:nvPr>
            <p:ph type="dt" sz="half" idx="10"/>
          </p:nvPr>
        </p:nvSpPr>
        <p:spPr/>
        <p:txBody>
          <a:bodyPr/>
          <a:lstStyle/>
          <a:p>
            <a:fld id="{EEA75A29-027F-4D48-B08B-1161613C0818}" type="datetimeFigureOut">
              <a:rPr lang="bg-BG" smtClean="0"/>
              <a:t>23.04.2019</a:t>
            </a:fld>
            <a:endParaRPr lang="bg-BG"/>
          </a:p>
        </p:txBody>
      </p:sp>
      <p:sp>
        <p:nvSpPr>
          <p:cNvPr id="6" name="Footer Placeholder 5">
            <a:extLst>
              <a:ext uri="{FF2B5EF4-FFF2-40B4-BE49-F238E27FC236}">
                <a16:creationId xmlns:a16="http://schemas.microsoft.com/office/drawing/2014/main" xmlns=""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xmlns=""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xmlns=""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xmlns=""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23.04.2019</a:t>
            </a:fld>
            <a:endParaRPr lang="bg-BG"/>
          </a:p>
        </p:txBody>
      </p:sp>
      <p:sp>
        <p:nvSpPr>
          <p:cNvPr id="5" name="Footer Placeholder 4">
            <a:extLst>
              <a:ext uri="{FF2B5EF4-FFF2-40B4-BE49-F238E27FC236}">
                <a16:creationId xmlns:a16="http://schemas.microsoft.com/office/drawing/2014/main" xmlns=""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xmlns=""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l.acm.org/citation.cfm?id=3133908&amp;picked=format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t>Code Sharing Strategies</a:t>
            </a:r>
            <a:br>
              <a:rPr lang="en-US" dirty="0"/>
            </a:br>
            <a:r>
              <a:rPr lang="en-US" dirty="0"/>
              <a:t>and</a:t>
            </a:r>
            <a:br>
              <a:rPr lang="en-US" dirty="0"/>
            </a:br>
            <a:r>
              <a:rPr lang="en-US" dirty="0"/>
              <a:t>implementations</a:t>
            </a:r>
            <a:endParaRPr lang="bg-BG" dirty="0"/>
          </a:p>
        </p:txBody>
      </p:sp>
    </p:spTree>
    <p:extLst>
      <p:ext uri="{BB962C8B-B14F-4D97-AF65-F5344CB8AC3E}">
        <p14:creationId xmlns:p14="http://schemas.microsoft.com/office/powerpoint/2010/main" val="174998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806A265-91A3-44D3-A845-B5E74D32A225}"/>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xmlns="" id="{1C373431-9E7B-4576-8831-13D67AF332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xmlns=""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xmlns=""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xmlns="" id="{C4DC195B-1A46-49CD-A653-ED9AB3DD2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xmlns="" id="{61993706-1D78-48D5-9CE6-9BC974868574}"/>
              </a:ext>
            </a:extLst>
          </p:cNvPr>
          <p:cNvSpPr txBox="1">
            <a:spLocks/>
          </p:cNvSpPr>
          <p:nvPr/>
        </p:nvSpPr>
        <p:spPr bwMode="auto">
          <a:xfrm>
            <a:off x="6123706" y="2200756"/>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2" name="Text Placeholder 7">
            <a:extLst>
              <a:ext uri="{FF2B5EF4-FFF2-40B4-BE49-F238E27FC236}">
                <a16:creationId xmlns:a16="http://schemas.microsoft.com/office/drawing/2014/main" xmlns="" id="{EBA61FC4-D80A-435C-B843-48032ACF0D9D}"/>
              </a:ext>
            </a:extLst>
          </p:cNvPr>
          <p:cNvSpPr txBox="1">
            <a:spLocks/>
          </p:cNvSpPr>
          <p:nvPr/>
        </p:nvSpPr>
        <p:spPr bwMode="auto">
          <a:xfrm>
            <a:off x="6123706" y="2863557"/>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Position:  FE Developer</a:t>
            </a:r>
          </a:p>
        </p:txBody>
      </p:sp>
      <p:sp>
        <p:nvSpPr>
          <p:cNvPr id="13" name="Text Placeholder 7">
            <a:extLst>
              <a:ext uri="{FF2B5EF4-FFF2-40B4-BE49-F238E27FC236}">
                <a16:creationId xmlns:a16="http://schemas.microsoft.com/office/drawing/2014/main" xmlns="" id="{A40570BA-6911-4970-9388-25F376540204}"/>
              </a:ext>
            </a:extLst>
          </p:cNvPr>
          <p:cNvSpPr txBox="1">
            <a:spLocks/>
          </p:cNvSpPr>
          <p:nvPr/>
        </p:nvSpPr>
        <p:spPr bwMode="auto">
          <a:xfrm>
            <a:off x="6123706" y="34524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p>
        </p:txBody>
      </p:sp>
    </p:spTree>
    <p:extLst>
      <p:ext uri="{BB962C8B-B14F-4D97-AF65-F5344CB8AC3E}">
        <p14:creationId xmlns:p14="http://schemas.microsoft.com/office/powerpoint/2010/main" val="28496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78983-C003-476C-AF76-9D9D733F76FD}"/>
              </a:ext>
            </a:extLst>
          </p:cNvPr>
          <p:cNvSpPr>
            <a:spLocks noGrp="1"/>
          </p:cNvSpPr>
          <p:nvPr>
            <p:ph type="title"/>
          </p:nvPr>
        </p:nvSpPr>
        <p:spPr>
          <a:xfrm>
            <a:off x="762001" y="803325"/>
            <a:ext cx="5314536" cy="1325563"/>
          </a:xfrm>
        </p:spPr>
        <p:txBody>
          <a:bodyPr>
            <a:normAutofit/>
          </a:bodyPr>
          <a:lstStyle/>
          <a:p>
            <a:r>
              <a:rPr lang="en-US"/>
              <a:t>When should we care</a:t>
            </a:r>
            <a:endParaRPr lang="bg-BG" dirty="0"/>
          </a:p>
        </p:txBody>
      </p:sp>
      <p:sp>
        <p:nvSpPr>
          <p:cNvPr id="10" name="Content Placeholder 9">
            <a:extLst>
              <a:ext uri="{FF2B5EF4-FFF2-40B4-BE49-F238E27FC236}">
                <a16:creationId xmlns:a16="http://schemas.microsoft.com/office/drawing/2014/main" xmlns="" id="{FA530467-8F23-4217-9082-0E932DD1816D}"/>
              </a:ext>
            </a:extLst>
          </p:cNvPr>
          <p:cNvSpPr>
            <a:spLocks noGrp="1"/>
          </p:cNvSpPr>
          <p:nvPr>
            <p:ph idx="1"/>
          </p:nvPr>
        </p:nvSpPr>
        <p:spPr>
          <a:xfrm>
            <a:off x="762000" y="2279017"/>
            <a:ext cx="5314543" cy="3852841"/>
          </a:xfrm>
        </p:spPr>
        <p:txBody>
          <a:bodyPr anchor="t">
            <a:normAutofit/>
          </a:bodyPr>
          <a:lstStyle/>
          <a:p>
            <a:r>
              <a:rPr lang="en-US" sz="2000" dirty="0"/>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a:t>
            </a:r>
            <a:r>
              <a:rPr lang="en-US" sz="1500" dirty="0" smtClean="0"/>
              <a:t>service</a:t>
            </a:r>
          </a:p>
          <a:p>
            <a:pPr lvl="1"/>
            <a:r>
              <a:rPr lang="en-US" sz="1500" dirty="0"/>
              <a:t>We are continuously satisfying </a:t>
            </a:r>
            <a:r>
              <a:rPr lang="en-US" sz="1500" dirty="0" smtClean="0"/>
              <a:t>new business </a:t>
            </a:r>
            <a:r>
              <a:rPr lang="en-US" sz="1500" dirty="0"/>
              <a:t>requirements</a:t>
            </a:r>
            <a:endParaRPr lang="en-US" sz="1500" dirty="0"/>
          </a:p>
        </p:txBody>
      </p:sp>
      <p:sp>
        <p:nvSpPr>
          <p:cNvPr id="28" name="Freeform: Shape 27">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xmlns=""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D0B21-0753-4B41-AC6C-587C83C7DB53}"/>
              </a:ext>
            </a:extLst>
          </p:cNvPr>
          <p:cNvSpPr>
            <a:spLocks noGrp="1"/>
          </p:cNvSpPr>
          <p:nvPr>
            <p:ph type="title"/>
          </p:nvPr>
        </p:nvSpPr>
        <p:spPr>
          <a:xfrm>
            <a:off x="635000" y="470670"/>
            <a:ext cx="10515600" cy="1325563"/>
          </a:xfrm>
        </p:spPr>
        <p:txBody>
          <a:bodyPr/>
          <a:lstStyle/>
          <a:p>
            <a:pPr algn="ctr"/>
            <a:r>
              <a:rPr lang="en-US" dirty="0"/>
              <a:t>Why should we care</a:t>
            </a:r>
            <a:endParaRPr lang="bg-BG" dirty="0"/>
          </a:p>
        </p:txBody>
      </p:sp>
      <p:pic>
        <p:nvPicPr>
          <p:cNvPr id="11" name="Content Placeholder 10">
            <a:extLst>
              <a:ext uri="{FF2B5EF4-FFF2-40B4-BE49-F238E27FC236}">
                <a16:creationId xmlns:a16="http://schemas.microsoft.com/office/drawing/2014/main" xmlns="" id="{C7177770-119C-42E0-955E-CB3C05AE53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816703"/>
            <a:ext cx="10515600" cy="2930518"/>
          </a:xfrm>
        </p:spPr>
      </p:pic>
      <p:sp>
        <p:nvSpPr>
          <p:cNvPr id="12" name="TextBox 11">
            <a:extLst>
              <a:ext uri="{FF2B5EF4-FFF2-40B4-BE49-F238E27FC236}">
                <a16:creationId xmlns:a16="http://schemas.microsoft.com/office/drawing/2014/main" xmlns="" id="{8284F7CC-9A38-417D-8531-16A4994B48B7}"/>
              </a:ext>
            </a:extLst>
          </p:cNvPr>
          <p:cNvSpPr txBox="1"/>
          <p:nvPr/>
        </p:nvSpPr>
        <p:spPr>
          <a:xfrm>
            <a:off x="2298700" y="4013202"/>
            <a:ext cx="1689100" cy="584775"/>
          </a:xfrm>
          <a:prstGeom prst="rect">
            <a:avLst/>
          </a:prstGeom>
          <a:noFill/>
        </p:spPr>
        <p:txBody>
          <a:bodyPr wrap="square" rtlCol="0">
            <a:spAutoFit/>
          </a:bodyPr>
          <a:lstStyle/>
          <a:p>
            <a:r>
              <a:rPr lang="en-US" sz="3200" dirty="0"/>
              <a:t>100 KB</a:t>
            </a:r>
            <a:endParaRPr lang="bg-BG" sz="3200" dirty="0"/>
          </a:p>
        </p:txBody>
      </p:sp>
      <p:sp>
        <p:nvSpPr>
          <p:cNvPr id="13" name="TextBox 12">
            <a:extLst>
              <a:ext uri="{FF2B5EF4-FFF2-40B4-BE49-F238E27FC236}">
                <a16:creationId xmlns:a16="http://schemas.microsoft.com/office/drawing/2014/main" xmlns="" id="{6C355E1C-279A-429C-9CD8-D18BA01DB53F}"/>
              </a:ext>
            </a:extLst>
          </p:cNvPr>
          <p:cNvSpPr txBox="1"/>
          <p:nvPr/>
        </p:nvSpPr>
        <p:spPr>
          <a:xfrm>
            <a:off x="5511800" y="3978648"/>
            <a:ext cx="1689100" cy="584775"/>
          </a:xfrm>
          <a:prstGeom prst="rect">
            <a:avLst/>
          </a:prstGeom>
          <a:noFill/>
        </p:spPr>
        <p:txBody>
          <a:bodyPr wrap="square" rtlCol="0">
            <a:spAutoFit/>
          </a:bodyPr>
          <a:lstStyle/>
          <a:p>
            <a:r>
              <a:rPr lang="en-US" sz="3200" dirty="0"/>
              <a:t>500 KB</a:t>
            </a:r>
            <a:endParaRPr lang="bg-BG" sz="3200" dirty="0"/>
          </a:p>
        </p:txBody>
      </p:sp>
      <p:sp>
        <p:nvSpPr>
          <p:cNvPr id="14" name="TextBox 13">
            <a:extLst>
              <a:ext uri="{FF2B5EF4-FFF2-40B4-BE49-F238E27FC236}">
                <a16:creationId xmlns:a16="http://schemas.microsoft.com/office/drawing/2014/main" xmlns="" id="{93FB5240-AB72-4D79-B1DE-72774DE02A77}"/>
              </a:ext>
            </a:extLst>
          </p:cNvPr>
          <p:cNvSpPr txBox="1"/>
          <p:nvPr/>
        </p:nvSpPr>
        <p:spPr>
          <a:xfrm>
            <a:off x="8724900" y="3989574"/>
            <a:ext cx="1689100" cy="584775"/>
          </a:xfrm>
          <a:prstGeom prst="rect">
            <a:avLst/>
          </a:prstGeom>
          <a:noFill/>
        </p:spPr>
        <p:txBody>
          <a:bodyPr wrap="square" rtlCol="0">
            <a:spAutoFit/>
          </a:bodyPr>
          <a:lstStyle/>
          <a:p>
            <a:r>
              <a:rPr lang="en-US" sz="3200" dirty="0"/>
              <a:t>1 MB</a:t>
            </a:r>
            <a:endParaRPr lang="bg-BG" sz="3200" dirty="0"/>
          </a:p>
        </p:txBody>
      </p:sp>
    </p:spTree>
    <p:extLst>
      <p:ext uri="{BB962C8B-B14F-4D97-AF65-F5344CB8AC3E}">
        <p14:creationId xmlns:p14="http://schemas.microsoft.com/office/powerpoint/2010/main" val="28809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33B28-E476-42DF-8EB9-D8B3BE02EB1D}"/>
              </a:ext>
            </a:extLst>
          </p:cNvPr>
          <p:cNvSpPr>
            <a:spLocks noGrp="1"/>
          </p:cNvSpPr>
          <p:nvPr>
            <p:ph type="title"/>
          </p:nvPr>
        </p:nvSpPr>
        <p:spPr>
          <a:xfrm>
            <a:off x="6746627" y="539886"/>
            <a:ext cx="4645250" cy="2889114"/>
          </a:xfrm>
        </p:spPr>
        <p:txBody>
          <a:bodyPr vert="horz" lIns="91440" tIns="45720" rIns="91440" bIns="45720" rtlCol="0" anchor="b">
            <a:normAutofit/>
          </a:bodyPr>
          <a:lstStyle/>
          <a:p>
            <a:r>
              <a:rPr lang="en-US" sz="4700" dirty="0" err="1"/>
              <a:t>DéjàVu</a:t>
            </a:r>
            <a:r>
              <a:rPr lang="en-US" sz="4700" dirty="0"/>
              <a:t>: a map of code duplicates on GitHub</a:t>
            </a:r>
            <a:br>
              <a:rPr lang="en-US" sz="4700" dirty="0"/>
            </a:br>
            <a:endParaRPr lang="en-US" sz="4700" dirty="0"/>
          </a:p>
        </p:txBody>
      </p:sp>
      <p:sp>
        <p:nvSpPr>
          <p:cNvPr id="11" name="Content Placeholder 10">
            <a:extLst>
              <a:ext uri="{FF2B5EF4-FFF2-40B4-BE49-F238E27FC236}">
                <a16:creationId xmlns:a16="http://schemas.microsoft.com/office/drawing/2014/main" xmlns="" id="{23D3EEB0-B298-42ED-B4E3-9B0D66F2782B}"/>
              </a:ext>
            </a:extLst>
          </p:cNvPr>
          <p:cNvSpPr>
            <a:spLocks noGrp="1"/>
          </p:cNvSpPr>
          <p:nvPr>
            <p:ph idx="1"/>
          </p:nvPr>
        </p:nvSpPr>
        <p:spPr>
          <a:xfrm>
            <a:off x="6746627" y="3331668"/>
            <a:ext cx="4645250" cy="1147863"/>
          </a:xfrm>
        </p:spPr>
        <p:txBody>
          <a:bodyPr vert="horz" lIns="91440" tIns="45720" rIns="91440" bIns="45720" rtlCol="0" anchor="t">
            <a:normAutofit/>
          </a:bodyPr>
          <a:lstStyle/>
          <a:p>
            <a:pPr marL="0" indent="0">
              <a:buNone/>
            </a:pPr>
            <a:r>
              <a:rPr lang="en-US" sz="2000" dirty="0"/>
              <a:t>70% of the code on </a:t>
            </a:r>
            <a:r>
              <a:rPr lang="en-US" sz="2000" dirty="0" err="1"/>
              <a:t>github</a:t>
            </a:r>
            <a:r>
              <a:rPr lang="en-US" sz="2000" dirty="0"/>
              <a:t> consists of clones of previously created files</a:t>
            </a:r>
          </a:p>
        </p:txBody>
      </p:sp>
      <p:sp>
        <p:nvSpPr>
          <p:cNvPr id="19" name="Freeform: Shape 18">
            <a:extLst>
              <a:ext uri="{FF2B5EF4-FFF2-40B4-BE49-F238E27FC236}">
                <a16:creationId xmlns:a16="http://schemas.microsoft.com/office/drawing/2014/main" xmlns="" id="{1DB7C82F-AB7E-4F0C-B829-FA1B9C415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5">
            <a:extLst>
              <a:ext uri="{FF2B5EF4-FFF2-40B4-BE49-F238E27FC236}">
                <a16:creationId xmlns:a16="http://schemas.microsoft.com/office/drawing/2014/main" xmlns="" id="{DDB8BD44-875F-4192-93E3-313E4E3A4051}"/>
              </a:ext>
            </a:extLst>
          </p:cNvPr>
          <p:cNvPicPr>
            <a:picLocks noChangeAspect="1"/>
          </p:cNvPicPr>
          <p:nvPr/>
        </p:nvPicPr>
        <p:blipFill rotWithShape="1">
          <a:blip r:embed="rId3">
            <a:extLst>
              <a:ext uri="{28A0092B-C50C-407E-A947-70E740481C1C}">
                <a14:useLocalDpi xmlns:a14="http://schemas.microsoft.com/office/drawing/2010/main" val="0"/>
              </a:ext>
            </a:extLst>
          </a:blip>
          <a:srcRect l="6957" r="520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13" name="Title 1">
            <a:extLst>
              <a:ext uri="{FF2B5EF4-FFF2-40B4-BE49-F238E27FC236}">
                <a16:creationId xmlns:a16="http://schemas.microsoft.com/office/drawing/2014/main" xmlns="" id="{0B189842-8446-483C-9CF8-B38D33D9ADF9}"/>
              </a:ext>
            </a:extLst>
          </p:cNvPr>
          <p:cNvSpPr txBox="1">
            <a:spLocks/>
          </p:cNvSpPr>
          <p:nvPr/>
        </p:nvSpPr>
        <p:spPr>
          <a:xfrm>
            <a:off x="5565526" y="6033063"/>
            <a:ext cx="6378823" cy="123825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900" dirty="0" err="1">
                <a:hlinkClick r:id="rId4"/>
              </a:rPr>
              <a:t>DéjàVu</a:t>
            </a:r>
            <a:r>
              <a:rPr lang="en-US" sz="2900" dirty="0">
                <a:hlinkClick r:id="rId4"/>
              </a:rPr>
              <a:t>: a map of code duplicates on Git Hub</a:t>
            </a:r>
            <a:r>
              <a:rPr lang="en-US" sz="4700" dirty="0"/>
              <a:t/>
            </a:r>
            <a:br>
              <a:rPr lang="en-US" sz="4700" dirty="0"/>
            </a:br>
            <a:endParaRPr lang="en-US" sz="4700" dirty="0"/>
          </a:p>
        </p:txBody>
      </p:sp>
    </p:spTree>
    <p:extLst>
      <p:ext uri="{BB962C8B-B14F-4D97-AF65-F5344CB8AC3E}">
        <p14:creationId xmlns:p14="http://schemas.microsoft.com/office/powerpoint/2010/main" val="5201575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WTF should we do now</a:t>
            </a:r>
            <a:endParaRPr lang="bg-B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1141" y="1341531"/>
            <a:ext cx="3729718" cy="4351338"/>
          </a:xfrm>
        </p:spPr>
      </p:pic>
    </p:spTree>
    <p:extLst>
      <p:ext uri="{BB962C8B-B14F-4D97-AF65-F5344CB8AC3E}">
        <p14:creationId xmlns:p14="http://schemas.microsoft.com/office/powerpoint/2010/main" val="403924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Monorepo</a:t>
            </a:r>
            <a:endParaRPr lang="bg-B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10292" y="1027906"/>
            <a:ext cx="5543508" cy="5127745"/>
          </a:xfrm>
        </p:spPr>
      </p:pic>
      <p:sp>
        <p:nvSpPr>
          <p:cNvPr id="5" name="TextBox 4"/>
          <p:cNvSpPr txBox="1"/>
          <p:nvPr/>
        </p:nvSpPr>
        <p:spPr>
          <a:xfrm>
            <a:off x="838200" y="3591778"/>
            <a:ext cx="5199529" cy="2246769"/>
          </a:xfrm>
          <a:prstGeom prst="rect">
            <a:avLst/>
          </a:prstGeom>
          <a:noFill/>
        </p:spPr>
        <p:txBody>
          <a:bodyPr wrap="square" rtlCol="0">
            <a:spAutoFit/>
          </a:bodyPr>
          <a:lstStyle/>
          <a:p>
            <a:r>
              <a:rPr lang="en-US" sz="2800" dirty="0"/>
              <a:t>"</a:t>
            </a:r>
            <a:r>
              <a:rPr lang="en-US" sz="2800" dirty="0" err="1"/>
              <a:t>Monorepo</a:t>
            </a:r>
            <a:r>
              <a:rPr lang="en-US" sz="2800" dirty="0"/>
              <a:t>" or "</a:t>
            </a:r>
            <a:r>
              <a:rPr lang="en-US" sz="2800" dirty="0" err="1"/>
              <a:t>Molonolithic</a:t>
            </a:r>
            <a:r>
              <a:rPr lang="en-US" sz="2800" dirty="0"/>
              <a:t> repository" is a software development strategy where multiple projects are stored in single repository</a:t>
            </a:r>
            <a:endParaRPr lang="bg-BG" sz="2800" dirty="0"/>
          </a:p>
        </p:txBody>
      </p:sp>
    </p:spTree>
    <p:extLst>
      <p:ext uri="{BB962C8B-B14F-4D97-AF65-F5344CB8AC3E}">
        <p14:creationId xmlns:p14="http://schemas.microsoft.com/office/powerpoint/2010/main" val="405609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a:t>
            </a:r>
            <a:endParaRPr lang="bg-BG" dirty="0"/>
          </a:p>
        </p:txBody>
      </p:sp>
      <p:sp>
        <p:nvSpPr>
          <p:cNvPr id="3" name="Content Placeholder 2"/>
          <p:cNvSpPr>
            <a:spLocks noGrp="1"/>
          </p:cNvSpPr>
          <p:nvPr>
            <p:ph idx="1"/>
          </p:nvPr>
        </p:nvSpPr>
        <p:spPr/>
        <p:txBody>
          <a:bodyPr/>
          <a:lstStyle/>
          <a:p>
            <a:endParaRPr lang="bg-BG"/>
          </a:p>
        </p:txBody>
      </p:sp>
    </p:spTree>
    <p:extLst>
      <p:ext uri="{BB962C8B-B14F-4D97-AF65-F5344CB8AC3E}">
        <p14:creationId xmlns:p14="http://schemas.microsoft.com/office/powerpoint/2010/main" val="275443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a:t>
            </a:r>
            <a:endParaRPr lang="bg-BG" dirty="0"/>
          </a:p>
        </p:txBody>
      </p:sp>
      <p:sp>
        <p:nvSpPr>
          <p:cNvPr id="3" name="Content Placeholder 2"/>
          <p:cNvSpPr>
            <a:spLocks noGrp="1"/>
          </p:cNvSpPr>
          <p:nvPr>
            <p:ph idx="1"/>
          </p:nvPr>
        </p:nvSpPr>
        <p:spPr/>
        <p:txBody>
          <a:bodyPr/>
          <a:lstStyle/>
          <a:p>
            <a:endParaRPr lang="bg-BG"/>
          </a:p>
        </p:txBody>
      </p:sp>
    </p:spTree>
    <p:extLst>
      <p:ext uri="{BB962C8B-B14F-4D97-AF65-F5344CB8AC3E}">
        <p14:creationId xmlns:p14="http://schemas.microsoft.com/office/powerpoint/2010/main" val="1966113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272</Words>
  <Application>Microsoft Office PowerPoint</Application>
  <PresentationFormat>Widescreen</PresentationFormat>
  <Paragraphs>44</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Code Sharing Strategies and implementations</vt:lpstr>
      <vt:lpstr>PowerPoint Presentation</vt:lpstr>
      <vt:lpstr>When should we care</vt:lpstr>
      <vt:lpstr>Why should we care</vt:lpstr>
      <vt:lpstr>DéjàVu: a map of code duplicates on GitHub </vt:lpstr>
      <vt:lpstr>WTF should we do now</vt:lpstr>
      <vt:lpstr>Monorepo</vt:lpstr>
      <vt:lpstr>What</vt:lpstr>
      <vt:lpstr>Who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Sharing Strategies and implementations</dc:title>
  <dc:creator>Hristiqn Hristov</dc:creator>
  <cp:lastModifiedBy>Hristiyan Hristov</cp:lastModifiedBy>
  <cp:revision>8</cp:revision>
  <dcterms:created xsi:type="dcterms:W3CDTF">2019-04-21T18:26:02Z</dcterms:created>
  <dcterms:modified xsi:type="dcterms:W3CDTF">2019-04-23T14:16:31Z</dcterms:modified>
</cp:coreProperties>
</file>