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7" r:id="rId4"/>
    <p:sldId id="258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5" r:id="rId20"/>
    <p:sldId id="376" r:id="rId21"/>
    <p:sldId id="379" r:id="rId22"/>
    <p:sldId id="372" r:id="rId23"/>
    <p:sldId id="377" r:id="rId24"/>
    <p:sldId id="380" r:id="rId25"/>
    <p:sldId id="373" r:id="rId26"/>
    <p:sldId id="378" r:id="rId27"/>
    <p:sldId id="374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410" r:id="rId39"/>
    <p:sldId id="392" r:id="rId40"/>
    <p:sldId id="411" r:id="rId41"/>
    <p:sldId id="409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12" r:id="rId52"/>
    <p:sldId id="413" r:id="rId53"/>
    <p:sldId id="393" r:id="rId54"/>
    <p:sldId id="415" r:id="rId55"/>
    <p:sldId id="418" r:id="rId56"/>
    <p:sldId id="416" r:id="rId57"/>
    <p:sldId id="417" r:id="rId58"/>
    <p:sldId id="414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7" r:id="rId73"/>
    <p:sldId id="408" r:id="rId7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0" y="1919709"/>
            <a:ext cx="7772400" cy="1216398"/>
          </a:xfrm>
        </p:spPr>
        <p:txBody>
          <a:bodyPr anchor="b">
            <a:normAutofit/>
          </a:bodyPr>
          <a:lstStyle>
            <a:lvl1pPr algn="r">
              <a:lnSpc>
                <a:spcPct val="150000"/>
              </a:lnSpc>
              <a:defRPr lang="en-US" sz="3600" kern="1200" dirty="0">
                <a:solidFill>
                  <a:srgbClr val="1399D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Fare clic per inserire il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85950" y="3136107"/>
            <a:ext cx="6858000" cy="931862"/>
          </a:xfrm>
        </p:spPr>
        <p:txBody>
          <a:bodyPr>
            <a:normAutofit/>
          </a:bodyPr>
          <a:lstStyle>
            <a:lvl1pPr marL="0" indent="0" algn="r">
              <a:buNone/>
              <a:defRPr lang="en-US" sz="1800" kern="1200" dirty="0">
                <a:solidFill>
                  <a:srgbClr val="1399D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dirty="0" smtClean="0"/>
              <a:t>Fare clic per modificare Il sottotitolo</a:t>
            </a:r>
            <a:endParaRPr lang="en-US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6656" y="4699000"/>
            <a:ext cx="2937294" cy="1435100"/>
          </a:xfrm>
        </p:spPr>
        <p:txBody>
          <a:bodyPr>
            <a:normAutofit/>
          </a:bodyPr>
          <a:lstStyle>
            <a:lvl1pPr marL="0" indent="0" algn="r">
              <a:buNone/>
              <a:defRPr lang="it-IT" sz="1800" kern="1200" dirty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Nome e Cognome docente; </a:t>
            </a:r>
            <a:br>
              <a:rPr lang="it-IT" dirty="0" smtClean="0"/>
            </a:br>
            <a:r>
              <a:rPr lang="it-IT" dirty="0" smtClean="0"/>
              <a:t>Data presentazione</a:t>
            </a:r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85" y="344115"/>
            <a:ext cx="1733965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68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1761391A-CCF9-4A5C-8F48-8336A1A8CB4C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57AE3FF-CB73-4309-8F03-E7BBBD5155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7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9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0" y="1919709"/>
            <a:ext cx="7772400" cy="1216398"/>
          </a:xfrm>
        </p:spPr>
        <p:txBody>
          <a:bodyPr anchor="b">
            <a:normAutofit/>
          </a:bodyPr>
          <a:lstStyle>
            <a:lvl1pPr algn="r">
              <a:lnSpc>
                <a:spcPct val="150000"/>
              </a:lnSpc>
              <a:defRPr lang="en-US" sz="2850" kern="1200" dirty="0">
                <a:solidFill>
                  <a:srgbClr val="1399D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Fare clic per inserire il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85950" y="3136107"/>
            <a:ext cx="6858000" cy="931862"/>
          </a:xfrm>
        </p:spPr>
        <p:txBody>
          <a:bodyPr>
            <a:normAutofit/>
          </a:bodyPr>
          <a:lstStyle>
            <a:lvl1pPr marL="0" indent="0" algn="r">
              <a:buNone/>
              <a:defRPr lang="en-US" sz="1500" kern="1200" dirty="0">
                <a:solidFill>
                  <a:srgbClr val="1399D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dirty="0" smtClean="0"/>
              <a:t>Fare clic per modificare Il sottotitolo</a:t>
            </a:r>
            <a:endParaRPr lang="en-US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6656" y="4699000"/>
            <a:ext cx="2937294" cy="1435100"/>
          </a:xfrm>
        </p:spPr>
        <p:txBody>
          <a:bodyPr>
            <a:normAutofit/>
          </a:bodyPr>
          <a:lstStyle>
            <a:lvl1pPr marL="0" indent="0" algn="r">
              <a:buNone/>
              <a:defRPr lang="it-IT" sz="1350" kern="1200" dirty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Nome e Cognome docente; </a:t>
            </a:r>
            <a:br>
              <a:rPr lang="it-IT" dirty="0" smtClean="0"/>
            </a:br>
            <a:r>
              <a:rPr lang="it-IT" dirty="0" smtClean="0"/>
              <a:t>Data presentazione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010" y="328989"/>
            <a:ext cx="1030941" cy="11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56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365128"/>
            <a:ext cx="7886699" cy="1325563"/>
          </a:xfrm>
        </p:spPr>
        <p:txBody>
          <a:bodyPr>
            <a:normAutofit/>
          </a:bodyPr>
          <a:lstStyle>
            <a:lvl1pPr>
              <a:defRPr lang="en-US" sz="3600" kern="1200" baseline="0" dirty="0">
                <a:solidFill>
                  <a:srgbClr val="1399D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Fare clic per inserire il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20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41"/>
            <a:ext cx="7886700" cy="2275407"/>
          </a:xfrm>
        </p:spPr>
        <p:txBody>
          <a:bodyPr anchor="ctr">
            <a:normAutofit/>
          </a:bodyPr>
          <a:lstStyle>
            <a:lvl1pPr>
              <a:defRPr lang="en-US" sz="3600" kern="1200" dirty="0">
                <a:solidFill>
                  <a:srgbClr val="1399D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Fare clic per inserire il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985148"/>
            <a:ext cx="7886700" cy="210450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3"/>
          </p:nvPr>
        </p:nvSpPr>
        <p:spPr>
          <a:xfrm>
            <a:off x="1377950" y="6176963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www.gruppolen.it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19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lang="en-US" sz="3600" kern="1200" dirty="0">
                <a:solidFill>
                  <a:srgbClr val="1399D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Fare clic per inserire il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5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8"/>
            <a:ext cx="7886700" cy="1325563"/>
          </a:xfrm>
        </p:spPr>
        <p:txBody>
          <a:bodyPr>
            <a:normAutofit/>
          </a:bodyPr>
          <a:lstStyle>
            <a:lvl1pPr>
              <a:defRPr lang="en-US" sz="3600" kern="1200" baseline="0" dirty="0">
                <a:solidFill>
                  <a:srgbClr val="1399D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Fare clic per inserire il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lang="it-IT" sz="15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it-IT" sz="18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 lang="it-IT" sz="15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it-IT" sz="165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it-IT" sz="15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it-IT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lang="en-US" sz="3600" kern="1200" dirty="0">
                <a:solidFill>
                  <a:srgbClr val="1399D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Fare clic per inserire il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8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>
          <a:xfrm>
            <a:off x="1377950" y="6176963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www.gruppolen.it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180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3600" kern="1200" dirty="0">
                <a:solidFill>
                  <a:srgbClr val="1399D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Fare clic inserire il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2"/>
            <a:ext cx="4629150" cy="5403851"/>
          </a:xfrm>
        </p:spPr>
        <p:txBody>
          <a:bodyPr/>
          <a:lstStyle>
            <a:lvl1pPr>
              <a:defRPr sz="19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lang="it-IT" sz="195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4047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lang="en-US" sz="3600" kern="1200" baseline="0" dirty="0">
                <a:solidFill>
                  <a:srgbClr val="1399D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Fare clic per inserire il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>
            <a:normAutofit/>
          </a:bodyPr>
          <a:lstStyle>
            <a:lvl1pPr marL="0" indent="0">
              <a:buNone/>
              <a:defRPr sz="19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lang="it-IT" sz="195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5548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smtClean="0"/>
              <a:t>Fare clic per modificare il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1749880" y="6147012"/>
            <a:ext cx="2364905" cy="32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1543" dirty="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www.gemaxconsulting.it</a:t>
            </a:r>
          </a:p>
        </p:txBody>
      </p:sp>
      <p:pic>
        <p:nvPicPr>
          <p:cNvPr id="8" name="Immagine 5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036813"/>
            <a:ext cx="965553" cy="5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06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150000"/>
        </a:lnSpc>
        <a:spcBef>
          <a:spcPct val="0"/>
        </a:spcBef>
        <a:buNone/>
        <a:defRPr lang="en-US" sz="3600" kern="1200" dirty="0">
          <a:solidFill>
            <a:srgbClr val="1399D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it-IT" sz="195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v8.dev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pmjs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2800" b="1" dirty="0" smtClean="0"/>
              <a:t>REACT.JS</a:t>
            </a:r>
            <a:endParaRPr lang="it-IT" sz="2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Sviluppare applicazioni web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5806656" y="4699000"/>
            <a:ext cx="2937294" cy="395514"/>
          </a:xfrm>
        </p:spPr>
        <p:txBody>
          <a:bodyPr/>
          <a:lstStyle/>
          <a:p>
            <a:r>
              <a:rPr lang="it-IT" dirty="0"/>
              <a:t>I</a:t>
            </a:r>
            <a:r>
              <a:rPr lang="it-IT" dirty="0" smtClean="0"/>
              <a:t>ng. Massimo Nannini</a:t>
            </a:r>
          </a:p>
        </p:txBody>
      </p:sp>
    </p:spTree>
    <p:extLst>
      <p:ext uri="{BB962C8B-B14F-4D97-AF65-F5344CB8AC3E}">
        <p14:creationId xmlns:p14="http://schemas.microsoft.com/office/powerpoint/2010/main" val="18101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React.js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3200" dirty="0" err="1"/>
              <a:t>React</a:t>
            </a:r>
            <a:r>
              <a:rPr lang="it-IT" sz="3200" dirty="0"/>
              <a:t> è una </a:t>
            </a:r>
            <a:r>
              <a:rPr lang="it-IT" sz="3200" b="1" dirty="0"/>
              <a:t>libreria</a:t>
            </a:r>
            <a:r>
              <a:rPr lang="it-IT" sz="3200" dirty="0"/>
              <a:t> JavaScript </a:t>
            </a:r>
            <a:r>
              <a:rPr lang="it-IT" sz="3200" b="1" dirty="0"/>
              <a:t>dichiarativa</a:t>
            </a:r>
            <a:r>
              <a:rPr lang="it-IT" sz="3200" dirty="0"/>
              <a:t> basata su </a:t>
            </a:r>
            <a:r>
              <a:rPr lang="it-IT" sz="3200" b="1" dirty="0"/>
              <a:t>componenti</a:t>
            </a:r>
            <a:r>
              <a:rPr lang="it-IT" sz="3200" dirty="0"/>
              <a:t> utilizzata per la creazione di interfacce </a:t>
            </a:r>
            <a:r>
              <a:rPr lang="it-IT" sz="3200" dirty="0" smtClean="0"/>
              <a:t>utente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10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37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React.js per cosa si usa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200" dirty="0" err="1" smtClean="0"/>
              <a:t>React</a:t>
            </a:r>
            <a:r>
              <a:rPr lang="it-IT" sz="3200" dirty="0" smtClean="0"/>
              <a:t> serve a realizzare UI</a:t>
            </a:r>
          </a:p>
          <a:p>
            <a:r>
              <a:rPr lang="it-IT" sz="3200" dirty="0" err="1" smtClean="0"/>
              <a:t>React</a:t>
            </a:r>
            <a:r>
              <a:rPr lang="it-IT" sz="3200" dirty="0" smtClean="0"/>
              <a:t> è usata per realizzare single page </a:t>
            </a:r>
            <a:r>
              <a:rPr lang="it-IT" sz="3200" dirty="0" err="1" smtClean="0"/>
              <a:t>application</a:t>
            </a:r>
            <a:endParaRPr lang="it-IT" sz="3200" dirty="0" smtClean="0"/>
          </a:p>
          <a:p>
            <a:r>
              <a:rPr lang="it-IT" sz="3200" dirty="0" err="1" smtClean="0"/>
              <a:t>React</a:t>
            </a:r>
            <a:r>
              <a:rPr lang="it-IT" sz="3200" dirty="0" smtClean="0"/>
              <a:t> permette di creare componenti UI riusabili</a:t>
            </a:r>
          </a:p>
          <a:p>
            <a:pPr marL="0" indent="0" algn="ctr">
              <a:buNone/>
            </a:pP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11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40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Single Page Application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800" dirty="0"/>
              <a:t>Chi programma il web lato server dalle origini, sa che è necessario scaricare ogni pagina web (dal server al browser) per poterla utilizzare. </a:t>
            </a:r>
            <a:endParaRPr lang="it-IT" sz="2800" dirty="0" smtClean="0"/>
          </a:p>
          <a:p>
            <a:pPr marL="0" indent="0">
              <a:buNone/>
            </a:pPr>
            <a:endParaRPr lang="it-IT" sz="2800" dirty="0" smtClean="0"/>
          </a:p>
          <a:p>
            <a:pPr marL="0" indent="0">
              <a:buNone/>
            </a:pPr>
            <a:r>
              <a:rPr lang="it-IT" sz="2800" dirty="0" smtClean="0"/>
              <a:t>Ogni </a:t>
            </a:r>
            <a:r>
              <a:rPr lang="it-IT" sz="2800" dirty="0"/>
              <a:t>eventuale aggiornamento ai contenuti mostrati sarebbe possibile solo al prezzo di ricaricare la pagina, il tutto con grande fastidio per l’utente e accurato lavoro di coordinamento dello </a:t>
            </a:r>
            <a:r>
              <a:rPr lang="it-IT" sz="2800" dirty="0" smtClean="0"/>
              <a:t>sviluppatore.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07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Single Page Application - Ajax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800" dirty="0"/>
              <a:t>La tecnologia </a:t>
            </a:r>
            <a:r>
              <a:rPr lang="it-IT" sz="2800" b="1" dirty="0"/>
              <a:t>Ajax</a:t>
            </a:r>
            <a:r>
              <a:rPr lang="it-IT" sz="2800" dirty="0"/>
              <a:t> ha cambiato lo scenario permettendo al codice </a:t>
            </a:r>
            <a:r>
              <a:rPr lang="it-IT" sz="2800" dirty="0" smtClean="0"/>
              <a:t>JavaScript </a:t>
            </a:r>
            <a:r>
              <a:rPr lang="it-IT" sz="2800" dirty="0"/>
              <a:t>di aggiornare porzioni della </a:t>
            </a:r>
            <a:r>
              <a:rPr lang="it-IT" sz="2800" dirty="0" smtClean="0"/>
              <a:t>pagina web </a:t>
            </a:r>
            <a:r>
              <a:rPr lang="it-IT" sz="2800" dirty="0"/>
              <a:t> in </a:t>
            </a:r>
            <a:r>
              <a:rPr lang="it-IT" sz="2800" b="1" i="1" dirty="0"/>
              <a:t>background</a:t>
            </a:r>
            <a:r>
              <a:rPr lang="it-IT" sz="2800" dirty="0"/>
              <a:t> senza richiederne un ricaricamento integrale da </a:t>
            </a:r>
            <a:r>
              <a:rPr lang="it-IT" sz="2800" dirty="0" smtClean="0"/>
              <a:t>server.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13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88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Single Page Application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800" dirty="0"/>
              <a:t>L’estremizzazione di questa pratica, con il favore delle librerie che l’hanno reso sempre più agevole (pensiamo a </a:t>
            </a:r>
            <a:r>
              <a:rPr lang="it-IT" sz="2800" dirty="0" err="1"/>
              <a:t>jQuery</a:t>
            </a:r>
            <a:r>
              <a:rPr lang="it-IT" sz="2800" dirty="0"/>
              <a:t> e tutti i suoi simili e derivati), ha portato a delle applicazioni web che non hanno bisogno di ricaricarsi mai: le </a:t>
            </a:r>
            <a:r>
              <a:rPr lang="it-IT" sz="2800" b="1" dirty="0"/>
              <a:t>Single Page Application</a:t>
            </a:r>
            <a:r>
              <a:rPr lang="it-IT" sz="2800" dirty="0"/>
              <a:t>, spesso dette </a:t>
            </a:r>
            <a:r>
              <a:rPr lang="it-IT" sz="2800" dirty="0" smtClean="0"/>
              <a:t>SPA.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14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19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Single Page Application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In pratica, la pagina viene scaricata nel browser non appena invocata e lì continua a dialogare con servizi Web o a funzionare autonomamente, godendo dei benefici del web con la comodità di un’applicazione desktop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400" dirty="0"/>
              <a:t>Le SPA sono ormai la struttura più comune per le web </a:t>
            </a:r>
            <a:r>
              <a:rPr lang="it-IT" sz="2400" dirty="0" err="1"/>
              <a:t>app</a:t>
            </a:r>
            <a:r>
              <a:rPr lang="it-IT" sz="2400" dirty="0"/>
              <a:t> e la loro natura richiede un’architettura interna articolata, propria più di un’applicazione completa che di una semplice interfaccia per interagire con qualche altro </a:t>
            </a:r>
            <a:r>
              <a:rPr lang="it-IT" sz="2400" dirty="0" smtClean="0"/>
              <a:t>servizio.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05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 – funzionamento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Una SPA è composta da una pagina HTML che scarica i file JavaScript necessari all'applicazione.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La </a:t>
            </a:r>
            <a:r>
              <a:rPr lang="it-IT" sz="2400" dirty="0"/>
              <a:t>pagina HTML contiene un </a:t>
            </a:r>
            <a:r>
              <a:rPr lang="it-IT" sz="2400" dirty="0" err="1"/>
              <a:t>tag</a:t>
            </a:r>
            <a:r>
              <a:rPr lang="it-IT" sz="2400" dirty="0"/>
              <a:t> (tipicamente un div) che diventa il contenitore dell'intera applicazione.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A </a:t>
            </a:r>
            <a:r>
              <a:rPr lang="it-IT" sz="2400" dirty="0"/>
              <a:t>questo punto entrano in azione il codice JavaScript che scarica dal server un frammento di HTML corrispondente alla home page della nostra SPA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r>
              <a:rPr lang="it-IT" sz="2400" dirty="0" smtClean="0"/>
              <a:t>Il </a:t>
            </a:r>
            <a:r>
              <a:rPr lang="it-IT" sz="2400" dirty="0"/>
              <a:t>frammento di HTML viene inserito nel div che agisce come contenitore quindi l'utente vede la sua home page (ovviamente il frammento di HTML scaricato non è un'intera pagina ma solo la parte visuale dell'HTML).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16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360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 - funzionamento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Nel momento in cui l'utente naviga verso un'altra pagina, la navigazione viene intercettata dal JavaScript che si occupa di recuperare il frammento di HTML e il codice JavaScript della pagina a cui l'utente sta navigando.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Successivamente</a:t>
            </a:r>
            <a:r>
              <a:rPr lang="it-IT" sz="2400" dirty="0"/>
              <a:t>, il codice HTML contenuto nel frammento scaricato viene inserito all'interno del div contenitore rimpiazzando quello della home page.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68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 - funzionamento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Essendo questa navigazione interamente gestita da codice JavaScript, la pagina sul browser </a:t>
            </a:r>
            <a:r>
              <a:rPr lang="it-IT" sz="2400" b="1" dirty="0"/>
              <a:t>non viene mai completamente ricaricata</a:t>
            </a:r>
            <a:r>
              <a:rPr lang="it-IT" sz="2400" dirty="0"/>
              <a:t> ed è questo il motivo per cui questo tipo di applicazione viene definita </a:t>
            </a:r>
            <a:r>
              <a:rPr lang="it-IT" sz="2400" b="1" dirty="0"/>
              <a:t>Single Page Application</a:t>
            </a:r>
            <a:r>
              <a:rPr lang="it-IT" sz="2400" dirty="0"/>
              <a:t>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839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 - funzionamento</a:t>
            </a: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19</a:t>
            </a: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5" y="1437997"/>
            <a:ext cx="8741709" cy="446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69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 presento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it-IT" i="1" dirty="0" smtClean="0"/>
              <a:t>Formazione:</a:t>
            </a:r>
          </a:p>
          <a:p>
            <a:r>
              <a:rPr lang="it-IT" dirty="0" smtClean="0"/>
              <a:t>Laurea in ingegneria Elettronica </a:t>
            </a:r>
            <a:r>
              <a:rPr lang="it-IT" dirty="0" err="1" smtClean="0"/>
              <a:t>ind</a:t>
            </a:r>
            <a:r>
              <a:rPr lang="it-IT" dirty="0" smtClean="0"/>
              <a:t>. Automazione</a:t>
            </a:r>
          </a:p>
          <a:p>
            <a:r>
              <a:rPr lang="it-IT" dirty="0" smtClean="0"/>
              <a:t>Master in costruzione di macchine automatiche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 smtClean="0"/>
              <a:t>Attività lavorativa:</a:t>
            </a:r>
          </a:p>
          <a:p>
            <a:r>
              <a:rPr lang="it-IT" dirty="0" smtClean="0"/>
              <a:t>Consulente informatico e </a:t>
            </a:r>
            <a:r>
              <a:rPr lang="it-IT" dirty="0" err="1" smtClean="0"/>
              <a:t>project</a:t>
            </a:r>
            <a:r>
              <a:rPr lang="it-IT" dirty="0" smtClean="0"/>
              <a:t> manager</a:t>
            </a:r>
          </a:p>
          <a:p>
            <a:r>
              <a:rPr lang="it-IT" dirty="0" smtClean="0"/>
              <a:t>Formatore</a:t>
            </a:r>
          </a:p>
          <a:p>
            <a:r>
              <a:rPr lang="it-IT" dirty="0" smtClean="0"/>
              <a:t>Sviluppatore software</a:t>
            </a:r>
          </a:p>
          <a:p>
            <a:r>
              <a:rPr lang="it-IT" dirty="0" smtClean="0"/>
              <a:t>Software </a:t>
            </a:r>
            <a:r>
              <a:rPr lang="it-IT" dirty="0" err="1" smtClean="0"/>
              <a:t>architect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15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 - funzionamento</a:t>
            </a: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20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357313"/>
            <a:ext cx="83629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36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 - funzionamento</a:t>
            </a: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21</a:t>
            </a:r>
            <a:endParaRPr lang="it-IT" dirty="0"/>
          </a:p>
        </p:txBody>
      </p:sp>
      <p:pic>
        <p:nvPicPr>
          <p:cNvPr id="5124" name="Picture 4" descr="Image result for single page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53" y="1171731"/>
            <a:ext cx="3826442" cy="514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single page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8" y="2312016"/>
            <a:ext cx="4852825" cy="286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197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 - funzionamento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Come si può </a:t>
            </a:r>
            <a:r>
              <a:rPr lang="it-IT" sz="2400" dirty="0" smtClean="0"/>
              <a:t>capire </a:t>
            </a:r>
            <a:r>
              <a:rPr lang="it-IT" sz="2400" dirty="0"/>
              <a:t>il codice da scrivere per creare una SPA da zero è notevole in quanto ci dobbiamo occupare della gestione della navigazione, del cambiare il contenuto del div dopo ogni navigazione, dello scaricare i file HTML e JavaScript necessari e molto altro </a:t>
            </a:r>
            <a:r>
              <a:rPr lang="it-IT" sz="2400" dirty="0" smtClean="0"/>
              <a:t>ancora.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Le librerie/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si occupano di questi aspetti lasciando al programmatore solo la gestione degli aspetti business propri dell’applicazione.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3619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 - funzionamento</a:t>
            </a: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23</a:t>
            </a:r>
            <a:endParaRPr lang="it-IT" dirty="0"/>
          </a:p>
        </p:txBody>
      </p:sp>
      <p:pic>
        <p:nvPicPr>
          <p:cNvPr id="3074" name="Picture 2" descr="Image result for single page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34" y="1725893"/>
            <a:ext cx="7620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46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 - architettura</a:t>
            </a: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24</a:t>
            </a:r>
            <a:endParaRPr lang="it-IT" dirty="0"/>
          </a:p>
        </p:txBody>
      </p:sp>
      <p:pic>
        <p:nvPicPr>
          <p:cNvPr id="6146" name="Picture 2" descr="Image result for single page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" y="1508311"/>
            <a:ext cx="80962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 – Vantaggi e svantaggi</a:t>
            </a: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25</a:t>
            </a:r>
            <a:endParaRPr lang="it-IT" dirty="0"/>
          </a:p>
        </p:txBody>
      </p:sp>
      <p:pic>
        <p:nvPicPr>
          <p:cNvPr id="4098" name="Picture 2" descr="Image result for single page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03" y="1841217"/>
            <a:ext cx="6528131" cy="36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 – Vantaggi e svantaggi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I più grossi vantaggi consistono nell'elevata usabilità e nelle elevate performance dell'applicazione.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Poiché </a:t>
            </a:r>
            <a:r>
              <a:rPr lang="it-IT" sz="2400" dirty="0"/>
              <a:t>la maggior parte del codice gira sul client e la pagina non viene mai ricaricata grazie al fatto che tutte le richieste al server sono AJAX (ovviamente eccetto la prima), l'utente ha la sensazione di lavorare quasi con un'applicazione Windows.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Inoltre</a:t>
            </a:r>
            <a:r>
              <a:rPr lang="it-IT" sz="2400" dirty="0"/>
              <a:t>, sempre poiché il codice gira in gran parte sul client, il server viene sollevato da molti compiti e quindi può evadere più richieste.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26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71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 – Vantaggi e svantaggi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Il grosso svantaggio delle SPA consiste nell'enorme quantità di codice JavaScript da scrivere per mantenerle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r>
              <a:rPr lang="it-IT" sz="2400" dirty="0" smtClean="0"/>
              <a:t> </a:t>
            </a:r>
            <a:r>
              <a:rPr lang="it-IT" sz="2400" dirty="0"/>
              <a:t>Sebbene con un po' di organizzazione si possa scrivere codice JavaScript ordinato e </a:t>
            </a:r>
            <a:r>
              <a:rPr lang="it-IT" sz="2400" dirty="0" err="1"/>
              <a:t>manutenibile</a:t>
            </a:r>
            <a:r>
              <a:rPr lang="it-IT" sz="2400" dirty="0"/>
              <a:t>, lo sviluppo in JavaScript è complicato e soggetto a errori.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Per </a:t>
            </a:r>
            <a:r>
              <a:rPr lang="it-IT" sz="2400" dirty="0"/>
              <a:t>chi non ha buone conoscenze di JavaScript, la curva di apprendimento per lo sviluppo di una SPA può essere molto elevata.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27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71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Evoluzione della programmazione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 dirty="0" smtClean="0"/>
              <a:t>Dal punto di vista storico, l’architettura e lo sviluppo del software sono passati dalla programmazione strutturata imperativa per poi approdare all’attuale modello OOP (Object-</a:t>
            </a:r>
            <a:r>
              <a:rPr lang="it-IT" sz="2000" dirty="0" err="1" smtClean="0"/>
              <a:t>Oriented</a:t>
            </a:r>
            <a:r>
              <a:rPr lang="it-IT" sz="2000" dirty="0" smtClean="0"/>
              <a:t> Programming).</a:t>
            </a:r>
          </a:p>
          <a:p>
            <a:pPr marL="0" indent="0">
              <a:buNone/>
            </a:pPr>
            <a:r>
              <a:rPr lang="it-IT" sz="2000" dirty="0" smtClean="0"/>
              <a:t>Linguaggi quali Java, C#, C++, </a:t>
            </a:r>
            <a:r>
              <a:rPr lang="it-IT" sz="2000" dirty="0" err="1" smtClean="0"/>
              <a:t>ecc</a:t>
            </a:r>
            <a:r>
              <a:rPr lang="it-IT" sz="2000" dirty="0" smtClean="0"/>
              <a:t>, sono stati realizzati in conformità con al paradigma OOP.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Esiste tuttavia un «ribelle»</a:t>
            </a:r>
            <a:r>
              <a:rPr lang="it-IT" sz="2000" dirty="0"/>
              <a:t> </a:t>
            </a:r>
            <a:r>
              <a:rPr lang="it-IT" sz="2000" dirty="0" smtClean="0"/>
              <a:t>che ha abbracciato la programmazione funzionale e ha seguito un proprio percorso evolutivo, si tratta di JavaScript.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React.js è una manifestazione di questo modo di pensare:</a:t>
            </a:r>
            <a:endParaRPr lang="it-IT" sz="2000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28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1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React.js filosofia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3518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it-IT" sz="2800" dirty="0" smtClean="0"/>
              <a:t>L’interfaccia utente è una funzione dello stato </a:t>
            </a:r>
            <a:endParaRPr lang="it-IT" sz="2800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29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660026" y="2878978"/>
            <a:ext cx="7886700" cy="2661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it-IT" sz="19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800" dirty="0" smtClean="0"/>
              <a:t>React.js è dunque una libreria che utilizza uno stile dichiarativo di programmazione per descrivere lo stato dell’interfaccia utente.</a:t>
            </a:r>
            <a:endParaRPr lang="it-IT" sz="28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635989" y="4645014"/>
            <a:ext cx="7886700" cy="635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it-IT" sz="19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800" dirty="0" smtClean="0"/>
              <a:t>Rappresenta la </a:t>
            </a:r>
            <a:r>
              <a:rPr lang="it-IT" sz="2800" b="1" dirty="0" smtClean="0"/>
              <a:t>V</a:t>
            </a:r>
            <a:r>
              <a:rPr lang="it-IT" sz="2800" dirty="0" smtClean="0"/>
              <a:t> dell’architettura MVC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233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Conosciamoci ….</a:t>
            </a:r>
            <a:endParaRPr lang="it-IT" dirty="0"/>
          </a:p>
        </p:txBody>
      </p:sp>
      <p:pic>
        <p:nvPicPr>
          <p:cNvPr id="1026" name="Picture 2" descr="http://cdn-1.odiami.it/o/j/come-conoscere-gente-nuova_c147bdfe4b4119511ec9dcb1f1207b4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08" y="1690691"/>
            <a:ext cx="5339292" cy="35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3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MVC</a:t>
            </a: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30</a:t>
            </a:r>
            <a:endParaRPr lang="it-IT" dirty="0"/>
          </a:p>
        </p:txBody>
      </p:sp>
      <p:pic>
        <p:nvPicPr>
          <p:cNvPr id="7170" name="Picture 2" descr="Image result for mvc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16" y="1057834"/>
            <a:ext cx="4214719" cy="471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FLUX - REDUX</a:t>
            </a: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31</a:t>
            </a:r>
            <a:endParaRPr lang="it-IT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Per ottenere il modello MVC utilizzando React.js  lo si utilizza in combinazione con pattern </a:t>
            </a:r>
            <a:r>
              <a:rPr lang="it-IT" sz="2400" b="1" dirty="0" smtClean="0"/>
              <a:t>FLUX</a:t>
            </a:r>
            <a:r>
              <a:rPr lang="it-IT" sz="2400" dirty="0" smtClean="0"/>
              <a:t> e la libreria  </a:t>
            </a:r>
            <a:r>
              <a:rPr lang="it-IT" sz="2400" b="1" dirty="0" smtClean="0"/>
              <a:t>REDUX</a:t>
            </a:r>
            <a:r>
              <a:rPr lang="it-IT" sz="2400" dirty="0" smtClean="0"/>
              <a:t>.</a:t>
            </a:r>
          </a:p>
          <a:p>
            <a:pPr marL="0" indent="0" algn="just">
              <a:buNone/>
            </a:pPr>
            <a:endParaRPr lang="it-IT" sz="2400" dirty="0" smtClean="0"/>
          </a:p>
          <a:p>
            <a:pPr marL="0" indent="0" algn="just">
              <a:buNone/>
            </a:pPr>
            <a:r>
              <a:rPr lang="it-IT" sz="2400" i="1" dirty="0" smtClean="0"/>
              <a:t>FLUX</a:t>
            </a:r>
            <a:endParaRPr lang="it-IT" sz="2400" i="1" dirty="0"/>
          </a:p>
        </p:txBody>
      </p:sp>
      <p:pic>
        <p:nvPicPr>
          <p:cNvPr id="8194" name="Picture 2" descr="Flux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0" y="3763122"/>
            <a:ext cx="7706117" cy="138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React.js Installazione o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it-IT" sz="2400" dirty="0" smtClean="0"/>
              <a:t>React.js è una libreria di JavaScript contenuta in un singolo file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i="1" dirty="0" err="1"/>
              <a:t>react</a:t>
            </a:r>
            <a:r>
              <a:rPr lang="it-IT" sz="2400" i="1" dirty="0"/>
              <a:t>-&lt;</a:t>
            </a:r>
            <a:r>
              <a:rPr lang="it-IT" sz="2400" i="1" dirty="0" err="1"/>
              <a:t>version</a:t>
            </a:r>
            <a:r>
              <a:rPr lang="it-IT" sz="2400" i="1" dirty="0"/>
              <a:t>&gt;.</a:t>
            </a:r>
            <a:r>
              <a:rPr lang="it-IT" sz="2400" i="1" dirty="0" err="1" smtClean="0"/>
              <a:t>js</a:t>
            </a:r>
            <a:endParaRPr lang="it-IT" sz="2400" i="1" dirty="0" smtClean="0"/>
          </a:p>
          <a:p>
            <a:pPr marL="0" indent="0">
              <a:buNone/>
            </a:pPr>
            <a:endParaRPr lang="it-IT" sz="2400" i="1" dirty="0" smtClean="0"/>
          </a:p>
          <a:p>
            <a:pPr marL="0" indent="0">
              <a:buNone/>
            </a:pPr>
            <a:r>
              <a:rPr lang="it-IT" sz="2400" dirty="0" smtClean="0"/>
              <a:t>che può essere incluso in ogni pagina HTML.</a:t>
            </a:r>
          </a:p>
          <a:p>
            <a:pPr marL="0" indent="0">
              <a:buNone/>
            </a:pPr>
            <a:r>
              <a:rPr lang="it-IT" sz="2400" dirty="0" smtClean="0"/>
              <a:t>Comunemente viene anche installata la libreria 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i="1" dirty="0" err="1"/>
              <a:t>react-dom</a:t>
            </a:r>
            <a:r>
              <a:rPr lang="it-IT" sz="2400" i="1" dirty="0"/>
              <a:t>-&lt;</a:t>
            </a:r>
            <a:r>
              <a:rPr lang="it-IT" sz="2400" i="1" dirty="0" err="1"/>
              <a:t>version</a:t>
            </a:r>
            <a:r>
              <a:rPr lang="it-IT" sz="2400" i="1" dirty="0"/>
              <a:t>&gt;.</a:t>
            </a:r>
            <a:r>
              <a:rPr lang="it-IT" sz="2400" i="1" dirty="0" err="1" smtClean="0"/>
              <a:t>js</a:t>
            </a:r>
            <a:endParaRPr lang="it-IT" sz="2400" i="1" dirty="0" smtClean="0"/>
          </a:p>
          <a:p>
            <a:pPr marL="0" indent="0">
              <a:buNone/>
            </a:pPr>
            <a:endParaRPr lang="it-IT" sz="2400" i="1" dirty="0" smtClean="0"/>
          </a:p>
          <a:p>
            <a:pPr marL="0" indent="0">
              <a:buNone/>
            </a:pPr>
            <a:r>
              <a:rPr lang="it-IT" sz="2400" dirty="0"/>
              <a:t>i</a:t>
            </a:r>
            <a:r>
              <a:rPr lang="it-IT" sz="2400" dirty="0" smtClean="0"/>
              <a:t>nsieme alla libreria principale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5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Basic </a:t>
            </a:r>
            <a:r>
              <a:rPr lang="it-IT" dirty="0" err="1" smtClean="0"/>
              <a:t>Inclusion</a:t>
            </a:r>
            <a:r>
              <a:rPr lang="it-IT" dirty="0" smtClean="0"/>
              <a:t> in HTML 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&lt;head&gt;&lt;/head&gt;</a:t>
            </a:r>
          </a:p>
          <a:p>
            <a:pPr marL="34290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6858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="/path/to/react.js"&gt;&lt;/script&gt;</a:t>
            </a:r>
          </a:p>
          <a:p>
            <a:pPr marL="6858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="/path/to/react-dom.js"&gt;&lt;/script&gt;</a:t>
            </a:r>
          </a:p>
          <a:p>
            <a:pPr marL="685800" lvl="2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="text/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685800" lvl="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 react JavaScript code here or in a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separate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 marL="685800" lvl="2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58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JSX cosa è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dirty="0" smtClean="0"/>
              <a:t>JSX è una estensione creata da </a:t>
            </a:r>
            <a:r>
              <a:rPr lang="it-IT" sz="2400" dirty="0" err="1" smtClean="0"/>
              <a:t>Facebook</a:t>
            </a:r>
            <a:r>
              <a:rPr lang="it-IT" sz="2400" dirty="0" smtClean="0"/>
              <a:t> per aggiungere la sintassi XML a JavaScript</a:t>
            </a:r>
            <a:endParaRPr lang="it-IT" sz="2400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16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si usa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Per potere utilizzare la sintassi JSX all’interno degli script JavaScript è necessario includere libreria </a:t>
            </a:r>
            <a:r>
              <a:rPr lang="it-IT" sz="2400" dirty="0" err="1" smtClean="0"/>
              <a:t>Babel</a:t>
            </a:r>
            <a:r>
              <a:rPr lang="it-IT" sz="2400" dirty="0" smtClean="0"/>
              <a:t>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endParaRPr lang="it-IT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npmcdn.com/babel-core@5.8.38/browser.min.js"&gt;</a:t>
            </a:r>
          </a:p>
          <a:p>
            <a:pPr marL="0" indent="0">
              <a:buNone/>
            </a:pP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e cambiare:</a:t>
            </a:r>
          </a:p>
          <a:p>
            <a:pPr marL="0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pPr marL="0" indent="0">
              <a:buNone/>
            </a:pPr>
            <a:r>
              <a:rPr lang="en-US" sz="2000" dirty="0" smtClean="0"/>
              <a:t>in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type="text/babel"&gt;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9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si usa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462553"/>
            <a:ext cx="7886700" cy="467591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&lt;head&gt;&lt;/head&gt;</a:t>
            </a:r>
          </a:p>
          <a:p>
            <a:pPr marL="34290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6858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="/path/to/react.js"&gt;&lt;/script&gt;</a:t>
            </a:r>
          </a:p>
          <a:p>
            <a:pPr marL="6858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="/path/to/react-dom.js"&gt;&lt;/script&gt;</a:t>
            </a:r>
          </a:p>
          <a:p>
            <a:pPr marL="685800" lvl="2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="https://npmcdn.com/babel-core@5.8.38/browser.min.js"&gt;&lt;/script&gt;</a:t>
            </a:r>
          </a:p>
          <a:p>
            <a:pPr marL="685800" lvl="2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="text/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685800" lvl="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 react JSX code here or in a separate file</a:t>
            </a:r>
          </a:p>
          <a:p>
            <a:pPr marL="685800" lvl="2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13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Hello world – with no JSX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5544" y="1640542"/>
            <a:ext cx="7886700" cy="387275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34290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pPr marL="34290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6858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React element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rElement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'Hello, world!');</a:t>
            </a:r>
          </a:p>
          <a:p>
            <a:pPr marL="6858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 DOM container</a:t>
            </a:r>
          </a:p>
          <a:p>
            <a:pPr marL="685800" lvl="2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dElement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6858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render the React element in the DOM container</a:t>
            </a:r>
          </a:p>
          <a:p>
            <a:pPr marL="685800" lvl="2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rElement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dElement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03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Hello world – with JSX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5544" y="1640542"/>
            <a:ext cx="7886700" cy="387275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34290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pPr marL="34290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React element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using JSX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&lt;h1&gt;Hello, world!&lt;/h1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 DOM container</a:t>
            </a:r>
          </a:p>
          <a:p>
            <a:pPr marL="685800" lvl="2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dElement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6858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render the React element in the DOM container</a:t>
            </a:r>
          </a:p>
          <a:p>
            <a:pPr marL="685800" lvl="2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rElement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dElement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9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Babel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b="1" dirty="0" err="1" smtClean="0"/>
              <a:t>Babel</a:t>
            </a:r>
            <a:r>
              <a:rPr lang="it-IT" sz="2400" dirty="0" smtClean="0"/>
              <a:t> è un </a:t>
            </a:r>
            <a:r>
              <a:rPr lang="it-IT" sz="2400" b="1" dirty="0" err="1" smtClean="0"/>
              <a:t>transpiler</a:t>
            </a:r>
            <a:r>
              <a:rPr lang="it-IT" sz="2400" b="1" dirty="0" smtClean="0"/>
              <a:t> </a:t>
            </a:r>
            <a:r>
              <a:rPr lang="it-IT" sz="2400" dirty="0" smtClean="0"/>
              <a:t>JavaScript.</a:t>
            </a:r>
          </a:p>
          <a:p>
            <a:pPr marL="0" indent="0" fontAlgn="base">
              <a:buNone/>
            </a:pPr>
            <a:r>
              <a:rPr lang="it-IT" sz="2400" dirty="0" err="1" smtClean="0"/>
              <a:t>Babel</a:t>
            </a:r>
            <a:r>
              <a:rPr lang="it-IT" sz="2400" dirty="0" smtClean="0"/>
              <a:t> converte il codice ES6 in codice Es5.</a:t>
            </a:r>
          </a:p>
          <a:p>
            <a:pPr marL="0" indent="0" fontAlgn="base">
              <a:buNone/>
            </a:pPr>
            <a:r>
              <a:rPr lang="it-IT" sz="2400" dirty="0" smtClean="0"/>
              <a:t>Questa conversione viene appunto chiamata </a:t>
            </a:r>
            <a:r>
              <a:rPr lang="it-IT" sz="2400" b="1" dirty="0" err="1" smtClean="0"/>
              <a:t>transpiling</a:t>
            </a:r>
            <a:r>
              <a:rPr lang="it-IT" sz="2400" dirty="0" smtClean="0"/>
              <a:t>. </a:t>
            </a:r>
          </a:p>
          <a:p>
            <a:pPr marL="0" indent="0" fontAlgn="base">
              <a:buNone/>
            </a:pPr>
            <a:r>
              <a:rPr lang="it-IT" sz="2400" dirty="0" smtClean="0"/>
              <a:t>In questo modo si possono utilizzare le caratteristiche di ES6 convertite in ES5 cosicché possiamo essere sicuri che il nostro codice funzioni correttamente anche nei </a:t>
            </a:r>
            <a:r>
              <a:rPr lang="it-IT" sz="2400" dirty="0" err="1" smtClean="0"/>
              <a:t>browsers</a:t>
            </a:r>
            <a:r>
              <a:rPr lang="it-IT" sz="2400" dirty="0" smtClean="0"/>
              <a:t> che supportano solo ES5.</a:t>
            </a:r>
          </a:p>
          <a:p>
            <a:pPr marL="0" indent="0" fontAlgn="base">
              <a:buNone/>
            </a:pPr>
            <a:endParaRPr lang="it-IT" sz="2400" dirty="0" smtClean="0"/>
          </a:p>
          <a:p>
            <a:pPr marL="0" indent="0" fontAlgn="base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b="1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99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 cosa parleremo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dirty="0" smtClean="0"/>
              <a:t>Modulo 1</a:t>
            </a:r>
          </a:p>
          <a:p>
            <a:pPr marL="342900" lvl="1" indent="0">
              <a:buNone/>
            </a:pPr>
            <a:r>
              <a:rPr lang="it-IT" dirty="0"/>
              <a:t>• Cos’e </a:t>
            </a:r>
            <a:r>
              <a:rPr lang="it-IT" dirty="0" err="1" smtClean="0"/>
              <a:t>React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• </a:t>
            </a:r>
            <a:r>
              <a:rPr lang="it-IT" dirty="0" err="1"/>
              <a:t>Perchè</a:t>
            </a:r>
            <a:r>
              <a:rPr lang="it-IT" dirty="0"/>
              <a:t> utilizzare </a:t>
            </a:r>
            <a:r>
              <a:rPr lang="it-IT" dirty="0" err="1"/>
              <a:t>React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• Vantaggi e Limitazioni</a:t>
            </a:r>
            <a:br>
              <a:rPr lang="it-IT" dirty="0"/>
            </a:br>
            <a:r>
              <a:rPr lang="it-IT" dirty="0"/>
              <a:t>• Installazione e configurazione ambiente di sviluppo </a:t>
            </a:r>
            <a:r>
              <a:rPr lang="it-IT" dirty="0" err="1"/>
              <a:t>ReactJS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• Utilizzo di NPM e </a:t>
            </a:r>
            <a:r>
              <a:rPr lang="it-IT" dirty="0" err="1"/>
              <a:t>Package.json</a:t>
            </a:r>
            <a:r>
              <a:rPr lang="it-IT" dirty="0"/>
              <a:t> file</a:t>
            </a:r>
            <a:br>
              <a:rPr lang="it-IT" dirty="0"/>
            </a:br>
            <a:r>
              <a:rPr lang="it-IT" dirty="0"/>
              <a:t>• </a:t>
            </a:r>
            <a:r>
              <a:rPr lang="it-IT" dirty="0" err="1"/>
              <a:t>Yarn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• Text editor e </a:t>
            </a:r>
            <a:r>
              <a:rPr lang="it-IT" dirty="0" err="1"/>
              <a:t>plugins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• </a:t>
            </a:r>
            <a:r>
              <a:rPr lang="it-IT" dirty="0" smtClean="0"/>
              <a:t>create-</a:t>
            </a:r>
            <a:r>
              <a:rPr lang="it-IT" dirty="0" err="1" smtClean="0"/>
              <a:t>react</a:t>
            </a:r>
            <a:r>
              <a:rPr lang="it-IT" dirty="0" smtClean="0"/>
              <a:t>-</a:t>
            </a:r>
            <a:r>
              <a:rPr lang="it-IT" dirty="0" err="1" smtClean="0"/>
              <a:t>app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• Creazione di una applicazione </a:t>
            </a:r>
            <a:r>
              <a:rPr lang="it-IT" dirty="0" err="1" smtClean="0"/>
              <a:t>ReactJS</a:t>
            </a:r>
            <a:endParaRPr lang="it-IT" dirty="0" smtClean="0"/>
          </a:p>
          <a:p>
            <a:pPr lvl="1"/>
            <a:r>
              <a:rPr lang="it-IT" dirty="0" smtClean="0"/>
              <a:t>JSX</a:t>
            </a:r>
          </a:p>
          <a:p>
            <a:pPr lvl="1"/>
            <a:r>
              <a:rPr lang="it-IT" dirty="0" smtClean="0"/>
              <a:t>Render </a:t>
            </a:r>
            <a:r>
              <a:rPr lang="it-IT" dirty="0" err="1" smtClean="0"/>
              <a:t>elements</a:t>
            </a:r>
            <a:endParaRPr lang="it-IT" dirty="0" smtClean="0"/>
          </a:p>
          <a:p>
            <a:pPr lvl="1"/>
            <a:r>
              <a:rPr lang="it-IT" dirty="0"/>
              <a:t>C</a:t>
            </a:r>
            <a:r>
              <a:rPr lang="it-IT" dirty="0" smtClean="0"/>
              <a:t>omponent</a:t>
            </a:r>
          </a:p>
          <a:p>
            <a:pPr lvl="1"/>
            <a:r>
              <a:rPr lang="it-IT" dirty="0" smtClean="0"/>
              <a:t>Style &amp; CSS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63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Babel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dirty="0" smtClean="0"/>
              <a:t>Un’altra caratteristica importante è che </a:t>
            </a:r>
            <a:r>
              <a:rPr lang="it-IT" sz="2400" dirty="0" err="1" smtClean="0"/>
              <a:t>Babel</a:t>
            </a:r>
            <a:r>
              <a:rPr lang="it-IT" sz="2400" dirty="0" smtClean="0"/>
              <a:t> «capisce» JSX.</a:t>
            </a:r>
          </a:p>
          <a:p>
            <a:pPr marL="0" indent="0" fontAlgn="base">
              <a:buNone/>
            </a:pPr>
            <a:r>
              <a:rPr lang="it-IT" sz="2400" dirty="0" err="1" smtClean="0"/>
              <a:t>Babel</a:t>
            </a:r>
            <a:r>
              <a:rPr lang="it-IT" sz="2400" dirty="0" smtClean="0"/>
              <a:t> converte il codice JSX in ES5 JS così il browser è in grado di interpretarlo e di eseguirlo.</a:t>
            </a:r>
          </a:p>
          <a:p>
            <a:pPr marL="0" indent="0" fontAlgn="base">
              <a:buNone/>
            </a:pPr>
            <a:r>
              <a:rPr lang="it-IT" sz="2400" dirty="0" smtClean="0"/>
              <a:t>E’ necessario solamente indicare al browser che si intende usare </a:t>
            </a:r>
            <a:r>
              <a:rPr lang="it-IT" sz="2400" dirty="0" err="1" smtClean="0"/>
              <a:t>Babel</a:t>
            </a:r>
            <a:r>
              <a:rPr lang="it-IT" sz="2400" dirty="0" smtClean="0"/>
              <a:t> per eseguire il codice JavaScript.</a:t>
            </a:r>
          </a:p>
          <a:p>
            <a:pPr marL="0" indent="0" fontAlgn="base">
              <a:buNone/>
            </a:pPr>
            <a:endParaRPr lang="it-IT" sz="2400" dirty="0"/>
          </a:p>
          <a:p>
            <a:pPr marL="0" lvl="1" indent="0" algn="ctr" fontAlgn="base">
              <a:spcBef>
                <a:spcPts val="750"/>
              </a:spcBef>
              <a:buNone/>
            </a:pP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fontAlgn="base">
              <a:buNone/>
            </a:pPr>
            <a:endParaRPr lang="it-IT" sz="2400" dirty="0" smtClean="0"/>
          </a:p>
          <a:p>
            <a:pPr marL="0" indent="0" fontAlgn="base">
              <a:buNone/>
            </a:pPr>
            <a:endParaRPr lang="it-IT" sz="2400" dirty="0" smtClean="0"/>
          </a:p>
          <a:p>
            <a:pPr marL="0" indent="0" fontAlgn="base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b="1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82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Prepocessore</a:t>
            </a:r>
            <a:r>
              <a:rPr lang="it-IT" dirty="0" smtClean="0"/>
              <a:t> JSX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dirty="0" smtClean="0"/>
              <a:t>Questo approccio </a:t>
            </a:r>
            <a:r>
              <a:rPr lang="it-IT" sz="2400" dirty="0"/>
              <a:t>va bene per l'apprendimento e la creazione di demo semplici.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Tuttavia</a:t>
            </a:r>
            <a:r>
              <a:rPr lang="it-IT" sz="2400" dirty="0"/>
              <a:t>, rallenta il </a:t>
            </a:r>
            <a:r>
              <a:rPr lang="it-IT" sz="2400" dirty="0" smtClean="0"/>
              <a:t>sito Web </a:t>
            </a:r>
            <a:r>
              <a:rPr lang="it-IT" sz="2400" dirty="0"/>
              <a:t>e non è </a:t>
            </a:r>
            <a:r>
              <a:rPr lang="it-IT" sz="2400" dirty="0" smtClean="0"/>
              <a:t> dunque adatto </a:t>
            </a:r>
            <a:r>
              <a:rPr lang="it-IT" sz="2400" dirty="0"/>
              <a:t>alla produzione.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Per questi motivi è meglio utilizzare il </a:t>
            </a:r>
            <a:r>
              <a:rPr lang="it-IT" sz="2400" b="1" dirty="0" smtClean="0"/>
              <a:t>preprocessore</a:t>
            </a:r>
            <a:r>
              <a:rPr lang="it-IT" sz="2400" dirty="0" smtClean="0"/>
              <a:t> JSX che richiede esclusivamente la presenza sul computer  di </a:t>
            </a:r>
            <a:r>
              <a:rPr lang="it-IT" sz="2400" b="1" dirty="0" smtClean="0"/>
              <a:t>Node.js</a:t>
            </a:r>
            <a:endParaRPr lang="it-IT" sz="2400" b="1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99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dirty="0"/>
              <a:t>Per prima cosa, </a:t>
            </a:r>
            <a:r>
              <a:rPr lang="it-IT" sz="2400" b="1" dirty="0"/>
              <a:t>DOM</a:t>
            </a:r>
            <a:r>
              <a:rPr lang="it-IT" sz="2400" dirty="0"/>
              <a:t> sta per "</a:t>
            </a:r>
            <a:r>
              <a:rPr lang="it-IT" sz="2400" b="1" dirty="0" err="1"/>
              <a:t>D</a:t>
            </a:r>
            <a:r>
              <a:rPr lang="it-IT" sz="2400" dirty="0" err="1"/>
              <a:t>ocument</a:t>
            </a:r>
            <a:r>
              <a:rPr lang="it-IT" sz="2400" dirty="0"/>
              <a:t> </a:t>
            </a:r>
            <a:r>
              <a:rPr lang="it-IT" sz="2400" b="1" dirty="0"/>
              <a:t>O</a:t>
            </a:r>
            <a:r>
              <a:rPr lang="it-IT" sz="2400" dirty="0"/>
              <a:t>bject </a:t>
            </a:r>
            <a:r>
              <a:rPr lang="it-IT" sz="2400" b="1" dirty="0"/>
              <a:t>M</a:t>
            </a:r>
            <a:r>
              <a:rPr lang="it-IT" sz="2400" dirty="0"/>
              <a:t>odel".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Il </a:t>
            </a:r>
            <a:r>
              <a:rPr lang="it-IT" sz="2400" dirty="0"/>
              <a:t>DOM in parole semplici rappresenta l'interfaccia utente della </a:t>
            </a:r>
            <a:r>
              <a:rPr lang="it-IT" sz="2400" dirty="0" smtClean="0"/>
              <a:t>applicazione</a:t>
            </a:r>
            <a:r>
              <a:rPr lang="it-IT" sz="2400" dirty="0"/>
              <a:t>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Ogni </a:t>
            </a:r>
            <a:r>
              <a:rPr lang="it-IT" sz="2400" dirty="0"/>
              <a:t>volta che si verifica una modifica nello stato dell'interfaccia utente dell'applicazione, il DOM viene aggiornato per rappresentare tale modifica.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La frequente manipolazione del DOM </a:t>
            </a:r>
            <a:r>
              <a:rPr lang="it-IT" sz="2400" dirty="0"/>
              <a:t>influisce sulle </a:t>
            </a:r>
            <a:r>
              <a:rPr lang="it-IT" sz="2400" dirty="0" smtClean="0"/>
              <a:t>prestazioni</a:t>
            </a:r>
            <a:r>
              <a:rPr lang="it-IT" sz="2400" dirty="0"/>
              <a:t> </a:t>
            </a:r>
            <a:r>
              <a:rPr lang="it-IT" sz="2400" dirty="0" smtClean="0"/>
              <a:t>dell’applicazione rallentandola.</a:t>
            </a:r>
            <a:endParaRPr lang="it-IT" sz="2400" b="1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2775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Che cosa rende la manipolazione lenta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dirty="0"/>
              <a:t>Il DOM è rappresentato come una struttura di dati ad </a:t>
            </a:r>
            <a:r>
              <a:rPr lang="it-IT" sz="2400" dirty="0" smtClean="0"/>
              <a:t>albero, per </a:t>
            </a:r>
            <a:r>
              <a:rPr lang="it-IT" sz="2400" dirty="0"/>
              <a:t>questo motivo, le modifiche e gli aggiornamenti al DOM sono rapidi.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Ma </a:t>
            </a:r>
            <a:r>
              <a:rPr lang="it-IT" sz="2400" dirty="0"/>
              <a:t>dopo la modifica, </a:t>
            </a:r>
            <a:r>
              <a:rPr lang="it-IT" sz="2400" dirty="0" smtClean="0"/>
              <a:t>dell'elemento </a:t>
            </a:r>
            <a:r>
              <a:rPr lang="it-IT" sz="2400" dirty="0"/>
              <a:t>aggiornato e i relativi figli devono essere sottoposti </a:t>
            </a:r>
            <a:r>
              <a:rPr lang="it-IT" sz="2400" dirty="0" smtClean="0"/>
              <a:t>ad un </a:t>
            </a:r>
            <a:r>
              <a:rPr lang="it-IT" sz="2400" dirty="0"/>
              <a:t>nuovo </a:t>
            </a:r>
            <a:r>
              <a:rPr lang="it-IT" sz="2400" dirty="0" err="1"/>
              <a:t>rendering</a:t>
            </a:r>
            <a:r>
              <a:rPr lang="it-IT" sz="2400" dirty="0"/>
              <a:t> per aggiornare l'interfaccia utente dell'applicazione.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b="1" dirty="0" smtClean="0"/>
              <a:t>Il </a:t>
            </a:r>
            <a:r>
              <a:rPr lang="it-IT" sz="2400" b="1" dirty="0" err="1"/>
              <a:t>rendering</a:t>
            </a:r>
            <a:r>
              <a:rPr lang="it-IT" sz="2400" b="1" dirty="0"/>
              <a:t> </a:t>
            </a:r>
            <a:r>
              <a:rPr lang="it-IT" sz="2400" b="1" dirty="0" smtClean="0"/>
              <a:t>è </a:t>
            </a:r>
            <a:r>
              <a:rPr lang="it-IT" sz="2400" b="1" dirty="0"/>
              <a:t>ciò che la rallenta. </a:t>
            </a:r>
            <a:endParaRPr lang="it-IT" sz="2400" b="1" dirty="0" smtClean="0"/>
          </a:p>
          <a:p>
            <a:pPr marL="0" indent="0">
              <a:buNone/>
            </a:pPr>
            <a:r>
              <a:rPr lang="it-IT" sz="2400" dirty="0" smtClean="0"/>
              <a:t>Pertanto</a:t>
            </a:r>
            <a:r>
              <a:rPr lang="it-IT" sz="2400" dirty="0"/>
              <a:t>, maggiore è il numero di componenti dell'interfaccia utente, più costosi </a:t>
            </a:r>
            <a:r>
              <a:rPr lang="it-IT" sz="2400" dirty="0" smtClean="0"/>
              <a:t>sono gli </a:t>
            </a:r>
            <a:r>
              <a:rPr lang="it-IT" sz="2400" dirty="0"/>
              <a:t>aggiornamenti </a:t>
            </a:r>
            <a:r>
              <a:rPr lang="it-IT" sz="2400" dirty="0" smtClean="0"/>
              <a:t>del DOM.</a:t>
            </a:r>
            <a:endParaRPr lang="it-IT" sz="2400" b="1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3958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Virtual DOM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dirty="0" smtClean="0"/>
              <a:t>Il </a:t>
            </a:r>
            <a:r>
              <a:rPr lang="it-IT" sz="2400" dirty="0"/>
              <a:t>DOM virtuale è solo una rappresentazione virtuale del DOM.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Ogni </a:t>
            </a:r>
            <a:r>
              <a:rPr lang="it-IT" sz="2400" dirty="0"/>
              <a:t>volta che cambia lo stato della nostra applicazione, viene aggiornato </a:t>
            </a:r>
            <a:r>
              <a:rPr lang="it-IT" sz="2400" dirty="0" smtClean="0"/>
              <a:t>il </a:t>
            </a:r>
            <a:r>
              <a:rPr lang="it-IT" sz="2400" dirty="0"/>
              <a:t>DOM virtuale </a:t>
            </a:r>
            <a:r>
              <a:rPr lang="it-IT" sz="2400" dirty="0" smtClean="0"/>
              <a:t>anziché </a:t>
            </a:r>
            <a:r>
              <a:rPr lang="it-IT" sz="2400" dirty="0"/>
              <a:t>il DOM reale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endParaRPr lang="it-IT" sz="2400" b="1" dirty="0"/>
          </a:p>
          <a:p>
            <a:pPr marL="0" indent="0">
              <a:buNone/>
            </a:pPr>
            <a:r>
              <a:rPr lang="it-IT" sz="2400" dirty="0" smtClean="0"/>
              <a:t>Dunque, il </a:t>
            </a:r>
            <a:r>
              <a:rPr lang="it-IT" sz="2400" dirty="0"/>
              <a:t>DOM virtuale </a:t>
            </a:r>
            <a:r>
              <a:rPr lang="it-IT" sz="2400" dirty="0" smtClean="0"/>
              <a:t>fa </a:t>
            </a:r>
            <a:r>
              <a:rPr lang="it-IT" sz="2400" dirty="0"/>
              <a:t>la stessa cosa del vero DOM, sembra un doppio lavoro?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Come </a:t>
            </a:r>
            <a:r>
              <a:rPr lang="it-IT" sz="2400" dirty="0"/>
              <a:t>può essere più veloce del </a:t>
            </a:r>
            <a:r>
              <a:rPr lang="it-IT" sz="2400" dirty="0" smtClean="0"/>
              <a:t>semplice aggiornamento </a:t>
            </a:r>
            <a:r>
              <a:rPr lang="it-IT" sz="2400" dirty="0"/>
              <a:t>del vero DOM?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0799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Perché il </a:t>
            </a:r>
            <a:r>
              <a:rPr lang="it-IT" dirty="0"/>
              <a:t>V</a:t>
            </a:r>
            <a:r>
              <a:rPr lang="it-IT" dirty="0" smtClean="0"/>
              <a:t>irtual DOM è più veloce?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dirty="0"/>
              <a:t>Quando vengono aggiunti </a:t>
            </a:r>
            <a:r>
              <a:rPr lang="it-IT" sz="2400" dirty="0" smtClean="0"/>
              <a:t>nuovi </a:t>
            </a:r>
            <a:r>
              <a:rPr lang="it-IT" sz="2400" dirty="0"/>
              <a:t>elementi </a:t>
            </a:r>
            <a:r>
              <a:rPr lang="it-IT" sz="2400" dirty="0" smtClean="0"/>
              <a:t>o modificati elementi dell'interfaccia </a:t>
            </a:r>
            <a:r>
              <a:rPr lang="it-IT" sz="2400" dirty="0"/>
              <a:t>utente, viene creato un DOM virtuale, rappresentato come un albero.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Ogni </a:t>
            </a:r>
            <a:r>
              <a:rPr lang="it-IT" sz="2400" dirty="0"/>
              <a:t>elemento è un nodo </a:t>
            </a:r>
            <a:r>
              <a:rPr lang="it-IT" sz="2400" dirty="0" smtClean="0"/>
              <a:t>di questo </a:t>
            </a:r>
            <a:r>
              <a:rPr lang="it-IT" sz="2400" dirty="0"/>
              <a:t>albero.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Se </a:t>
            </a:r>
            <a:r>
              <a:rPr lang="it-IT" sz="2400" dirty="0"/>
              <a:t>lo stato di uno di questi elementi cambia, viene creato un nuovo albero DOM virtuale.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Questo </a:t>
            </a:r>
            <a:r>
              <a:rPr lang="it-IT" sz="2400" dirty="0"/>
              <a:t>albero viene quindi confrontato </a:t>
            </a:r>
            <a:r>
              <a:rPr lang="it-IT" sz="2400" dirty="0" smtClean="0"/>
              <a:t>con </a:t>
            </a:r>
            <a:r>
              <a:rPr lang="it-IT" sz="2400" dirty="0"/>
              <a:t>il precedente albero DOM virtuale.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7517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Perché il </a:t>
            </a:r>
            <a:r>
              <a:rPr lang="it-IT" dirty="0"/>
              <a:t>V</a:t>
            </a:r>
            <a:r>
              <a:rPr lang="it-IT" dirty="0" smtClean="0"/>
              <a:t>irtual DOM è più veloce?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dirty="0"/>
              <a:t>Una volta fatto ciò, il DOM virtuale calcola il miglior metodo possibile per apportare queste modifiche al DOM reale.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Questo </a:t>
            </a:r>
            <a:r>
              <a:rPr lang="it-IT" sz="2400" dirty="0"/>
              <a:t>assicura che </a:t>
            </a:r>
            <a:r>
              <a:rPr lang="it-IT" sz="2400" dirty="0" smtClean="0"/>
              <a:t>vengano effettuate le minime indispensabili operazioni sul </a:t>
            </a:r>
            <a:r>
              <a:rPr lang="it-IT" sz="2400" dirty="0"/>
              <a:t>vero DOM. </a:t>
            </a:r>
          </a:p>
          <a:p>
            <a:pPr marL="0" indent="0">
              <a:buNone/>
            </a:pPr>
            <a:r>
              <a:rPr lang="it-IT" sz="2400" dirty="0" smtClean="0"/>
              <a:t>Riducendo così i </a:t>
            </a:r>
            <a:r>
              <a:rPr lang="it-IT" sz="2400" dirty="0"/>
              <a:t>costi di </a:t>
            </a:r>
            <a:r>
              <a:rPr lang="it-IT" sz="2400" dirty="0" smtClean="0"/>
              <a:t>elaborazione per l'aggiornamento </a:t>
            </a:r>
            <a:r>
              <a:rPr lang="it-IT" sz="2400" dirty="0"/>
              <a:t>del DOM reale.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229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Perché il </a:t>
            </a:r>
            <a:r>
              <a:rPr lang="it-IT" dirty="0"/>
              <a:t>V</a:t>
            </a:r>
            <a:r>
              <a:rPr lang="it-IT" dirty="0" smtClean="0"/>
              <a:t>irtual DOM è più veloce?</a:t>
            </a: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  <p:pic>
        <p:nvPicPr>
          <p:cNvPr id="1026" name="Picture 2" descr="Virtual DOM compu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83" y="1690691"/>
            <a:ext cx="6131709" cy="410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913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Perché il </a:t>
            </a:r>
            <a:r>
              <a:rPr lang="it-IT" dirty="0"/>
              <a:t>V</a:t>
            </a:r>
            <a:r>
              <a:rPr lang="it-IT" dirty="0" smtClean="0"/>
              <a:t>irtual DOM è più veloce?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dirty="0"/>
              <a:t>I </a:t>
            </a:r>
            <a:r>
              <a:rPr lang="it-IT" sz="2400" dirty="0" smtClean="0"/>
              <a:t>nodi </a:t>
            </a:r>
            <a:r>
              <a:rPr lang="it-IT" sz="2400" dirty="0"/>
              <a:t>rossi rappresentano i nodi che sono stati modificati.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Questi </a:t>
            </a:r>
            <a:r>
              <a:rPr lang="it-IT" sz="2400" dirty="0"/>
              <a:t>nodi rappresentano gli elementi dell'interfaccia utente a cui è stato modificato il loro stato.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Viene </a:t>
            </a:r>
            <a:r>
              <a:rPr lang="it-IT" sz="2400" dirty="0"/>
              <a:t>quindi calcolata la differenza tra la versione precedente dell'albero DOM virtuale e l'albero DOM virtuale corrente.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L'intero </a:t>
            </a:r>
            <a:r>
              <a:rPr lang="it-IT" sz="2400" dirty="0"/>
              <a:t>sottostruttura principale viene </a:t>
            </a:r>
            <a:r>
              <a:rPr lang="it-IT" sz="2400" dirty="0" err="1" smtClean="0"/>
              <a:t>renderizzata</a:t>
            </a:r>
            <a:r>
              <a:rPr lang="it-IT" sz="2400" dirty="0" smtClean="0"/>
              <a:t> per </a:t>
            </a:r>
            <a:r>
              <a:rPr lang="it-IT" sz="2400" dirty="0"/>
              <a:t>fornire l'interfaccia utente aggiornata.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Questo </a:t>
            </a:r>
            <a:r>
              <a:rPr lang="it-IT" sz="2400" dirty="0"/>
              <a:t>albero aggiornato viene quindi </a:t>
            </a:r>
            <a:r>
              <a:rPr lang="it-IT" sz="2400" dirty="0" smtClean="0"/>
              <a:t>riportato in modo batch sul </a:t>
            </a:r>
            <a:r>
              <a:rPr lang="it-IT" sz="2400" dirty="0"/>
              <a:t>vero DOM.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1271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Come </a:t>
            </a:r>
            <a:r>
              <a:rPr lang="it-IT" dirty="0" err="1" smtClean="0"/>
              <a:t>React</a:t>
            </a:r>
            <a:r>
              <a:rPr lang="it-IT" dirty="0" smtClean="0"/>
              <a:t> usa il DOM virtuale?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dirty="0"/>
              <a:t>In </a:t>
            </a:r>
            <a:r>
              <a:rPr lang="it-IT" sz="2400" dirty="0" err="1"/>
              <a:t>React</a:t>
            </a:r>
            <a:r>
              <a:rPr lang="it-IT" sz="2400" dirty="0"/>
              <a:t> ogni </a:t>
            </a:r>
            <a:r>
              <a:rPr lang="it-IT" sz="2400" dirty="0" smtClean="0"/>
              <a:t>elemento dell'interfaccia </a:t>
            </a:r>
            <a:r>
              <a:rPr lang="it-IT" sz="2400" dirty="0"/>
              <a:t>utente è un componente e ogni componente ha uno stato.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err="1" smtClean="0"/>
              <a:t>React</a:t>
            </a:r>
            <a:r>
              <a:rPr lang="it-IT" sz="2400" dirty="0" smtClean="0"/>
              <a:t> </a:t>
            </a:r>
            <a:r>
              <a:rPr lang="it-IT" sz="2400" dirty="0"/>
              <a:t>segue il </a:t>
            </a:r>
            <a:r>
              <a:rPr lang="it-IT" sz="2400" b="1" dirty="0" smtClean="0"/>
              <a:t>pattern </a:t>
            </a:r>
            <a:r>
              <a:rPr lang="it-IT" sz="2400" b="1" dirty="0" err="1" smtClean="0"/>
              <a:t>observable</a:t>
            </a:r>
            <a:r>
              <a:rPr lang="it-IT" sz="2400" b="1" dirty="0" smtClean="0"/>
              <a:t> </a:t>
            </a:r>
            <a:r>
              <a:rPr lang="it-IT" sz="2400" dirty="0"/>
              <a:t>e ascolta i cambiamenti di stato.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Quando </a:t>
            </a:r>
            <a:r>
              <a:rPr lang="it-IT" sz="2400" dirty="0"/>
              <a:t>lo stato di un componente </a:t>
            </a:r>
            <a:r>
              <a:rPr lang="it-IT" sz="2400" dirty="0" smtClean="0"/>
              <a:t>cambia stato, </a:t>
            </a:r>
            <a:r>
              <a:rPr lang="it-IT" sz="2400" dirty="0" err="1"/>
              <a:t>React</a:t>
            </a:r>
            <a:r>
              <a:rPr lang="it-IT" sz="2400" dirty="0"/>
              <a:t> aggiorna l'albero DOM virtuale.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Dopo </a:t>
            </a:r>
            <a:r>
              <a:rPr lang="it-IT" sz="2400" dirty="0"/>
              <a:t>aver aggiornato il DOM virtuale, </a:t>
            </a:r>
            <a:r>
              <a:rPr lang="it-IT" sz="2400" dirty="0" err="1"/>
              <a:t>React</a:t>
            </a:r>
            <a:r>
              <a:rPr lang="it-IT" sz="2400" dirty="0"/>
              <a:t> confronta </a:t>
            </a:r>
            <a:r>
              <a:rPr lang="it-IT" sz="2400" dirty="0" smtClean="0"/>
              <a:t>la </a:t>
            </a:r>
            <a:r>
              <a:rPr lang="it-IT" sz="2400" dirty="0"/>
              <a:t>versione corrente del DOM virtuale con la versione precedente del DOM virtuale.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Questo </a:t>
            </a:r>
            <a:r>
              <a:rPr lang="it-IT" sz="2400" dirty="0"/>
              <a:t>processo si chiama "</a:t>
            </a:r>
            <a:r>
              <a:rPr lang="it-IT" sz="2400" b="1" dirty="0" err="1"/>
              <a:t>diffing</a:t>
            </a:r>
            <a:r>
              <a:rPr lang="it-IT" sz="2400" dirty="0"/>
              <a:t>".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82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 cosa parleremo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it-IT" dirty="0" smtClean="0"/>
              <a:t>Modulo </a:t>
            </a:r>
            <a:r>
              <a:rPr lang="it-IT" dirty="0"/>
              <a:t>1</a:t>
            </a:r>
            <a:endParaRPr lang="it-IT" dirty="0" smtClean="0"/>
          </a:p>
          <a:p>
            <a:pPr marL="342900" lvl="1" indent="0">
              <a:buNone/>
            </a:pPr>
            <a:r>
              <a:rPr lang="it-IT" dirty="0"/>
              <a:t>• </a:t>
            </a:r>
            <a:r>
              <a:rPr lang="it-IT" dirty="0" err="1"/>
              <a:t>React</a:t>
            </a:r>
            <a:r>
              <a:rPr lang="it-IT" dirty="0"/>
              <a:t> </a:t>
            </a:r>
            <a:r>
              <a:rPr lang="it-IT" dirty="0" err="1"/>
              <a:t>Props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• </a:t>
            </a:r>
            <a:r>
              <a:rPr lang="it-IT" dirty="0" err="1"/>
              <a:t>Props</a:t>
            </a:r>
            <a:r>
              <a:rPr lang="it-IT" dirty="0"/>
              <a:t> </a:t>
            </a:r>
            <a:r>
              <a:rPr lang="it-IT" dirty="0" err="1"/>
              <a:t>Validation</a:t>
            </a:r>
            <a:r>
              <a:rPr lang="it-IT" dirty="0"/>
              <a:t> con Data </a:t>
            </a:r>
            <a:r>
              <a:rPr lang="it-IT" dirty="0" err="1"/>
              <a:t>Types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• Component State</a:t>
            </a:r>
            <a:br>
              <a:rPr lang="it-IT" dirty="0"/>
            </a:br>
            <a:r>
              <a:rPr lang="it-IT" dirty="0"/>
              <a:t>• </a:t>
            </a:r>
            <a:r>
              <a:rPr lang="it-IT" dirty="0" err="1"/>
              <a:t>Conditional</a:t>
            </a:r>
            <a:r>
              <a:rPr lang="it-IT" dirty="0"/>
              <a:t> </a:t>
            </a:r>
            <a:r>
              <a:rPr lang="it-IT" dirty="0" err="1"/>
              <a:t>rendering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• Ciclo di vita</a:t>
            </a:r>
            <a:br>
              <a:rPr lang="it-IT" dirty="0"/>
            </a:br>
            <a:r>
              <a:rPr lang="it-IT" dirty="0"/>
              <a:t>• “</a:t>
            </a:r>
            <a:r>
              <a:rPr lang="it-IT" dirty="0" err="1"/>
              <a:t>ref</a:t>
            </a:r>
            <a:r>
              <a:rPr lang="it-IT" dirty="0"/>
              <a:t>”</a:t>
            </a:r>
            <a:br>
              <a:rPr lang="it-IT" dirty="0"/>
            </a:br>
            <a:r>
              <a:rPr lang="it-IT" dirty="0"/>
              <a:t>• </a:t>
            </a:r>
            <a:r>
              <a:rPr lang="it-IT" dirty="0" smtClean="0"/>
              <a:t>Liste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295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Come </a:t>
            </a:r>
            <a:r>
              <a:rPr lang="it-IT" dirty="0" err="1" smtClean="0"/>
              <a:t>React</a:t>
            </a:r>
            <a:r>
              <a:rPr lang="it-IT" dirty="0" smtClean="0"/>
              <a:t> usa il DOM virtuale?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dirty="0" smtClean="0"/>
              <a:t>Tutti questi dettagli vengono «nascosti» allo sviluppatore e dunque non si deve preoccupare di ciò che deve essere effettivamente sottoposto di nuovo a </a:t>
            </a:r>
            <a:r>
              <a:rPr lang="it-IT" sz="2400" dirty="0" err="1" smtClean="0"/>
              <a:t>rendering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r>
              <a:rPr lang="it-IT" sz="2400" dirty="0" err="1" smtClean="0"/>
              <a:t>React</a:t>
            </a:r>
            <a:r>
              <a:rPr lang="it-IT" sz="2400" dirty="0" smtClean="0"/>
              <a:t>, infatti, consente di scrivere il codice come se si stesse rieseguendo il </a:t>
            </a:r>
            <a:r>
              <a:rPr lang="it-IT" sz="2400" dirty="0" err="1" smtClean="0"/>
              <a:t>rendering</a:t>
            </a:r>
            <a:r>
              <a:rPr lang="it-IT" sz="2400" dirty="0" smtClean="0"/>
              <a:t> dell’intero DOM ogni volta che lo stato dell’applicazione cambia, anche se questo non è vero per quanto detto in precedenza.</a:t>
            </a:r>
            <a:endParaRPr lang="it-IT" sz="2400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0708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 a Node.js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b="1" dirty="0"/>
              <a:t>Node.js </a:t>
            </a:r>
            <a:r>
              <a:rPr lang="it-IT" sz="2400" dirty="0"/>
              <a:t>consente di utilizzare il linguaggio </a:t>
            </a:r>
            <a:r>
              <a:rPr lang="it-IT" sz="2400" dirty="0" err="1"/>
              <a:t>Javascript</a:t>
            </a:r>
            <a:r>
              <a:rPr lang="it-IT" sz="2400" dirty="0"/>
              <a:t> sul server, permettendo così di scrivere </a:t>
            </a:r>
            <a:r>
              <a:rPr lang="it-IT" sz="2400" dirty="0" err="1"/>
              <a:t>Javascript</a:t>
            </a:r>
            <a:r>
              <a:rPr lang="it-IT" sz="2400" dirty="0"/>
              <a:t> al di fuori del browser (lato client)!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Ha </a:t>
            </a:r>
            <a:r>
              <a:rPr lang="it-IT" sz="2400" dirty="0"/>
              <a:t>tutto il potere di </a:t>
            </a:r>
            <a:r>
              <a:rPr lang="it-IT" sz="2400" dirty="0" smtClean="0"/>
              <a:t>JavaScript </a:t>
            </a:r>
            <a:r>
              <a:rPr lang="it-IT" sz="2400" dirty="0"/>
              <a:t>e ci offre un modo completamente nuovo di sviluppare siti web dinamici.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  <p:sp>
        <p:nvSpPr>
          <p:cNvPr id="5" name="AutoShape 2" descr="Image result for node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28" name="Picture 4" descr="Image result for node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68" y="3957726"/>
            <a:ext cx="3206507" cy="19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329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37</a:t>
            </a:r>
            <a:endParaRPr lang="it-IT" dirty="0"/>
          </a:p>
        </p:txBody>
      </p:sp>
      <p:sp>
        <p:nvSpPr>
          <p:cNvPr id="5" name="AutoShape 2" descr="Image result for node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2" descr="&quot;Arriv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&quot;Arriv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AutoShape 6" descr="&quot;Arriv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6" y="617538"/>
            <a:ext cx="8538516" cy="536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6886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Che cosa ha di differente Node.js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dirty="0"/>
              <a:t>La principale differenza </a:t>
            </a:r>
            <a:r>
              <a:rPr lang="it-IT" sz="2400" dirty="0" smtClean="0"/>
              <a:t>sta </a:t>
            </a:r>
            <a:r>
              <a:rPr lang="it-IT" sz="2400" dirty="0"/>
              <a:t>nel fatto che </a:t>
            </a:r>
            <a:r>
              <a:rPr lang="it-IT" sz="2400" dirty="0" smtClean="0"/>
              <a:t>Node.js, </a:t>
            </a:r>
            <a:r>
              <a:rPr lang="it-IT" sz="2400" dirty="0"/>
              <a:t>come </a:t>
            </a:r>
            <a:r>
              <a:rPr lang="it-IT" sz="2400" dirty="0" err="1"/>
              <a:t>Javascript</a:t>
            </a:r>
            <a:r>
              <a:rPr lang="it-IT" sz="2400" dirty="0"/>
              <a:t>, </a:t>
            </a:r>
            <a:r>
              <a:rPr lang="it-IT" sz="2400" b="1" dirty="0"/>
              <a:t>è basato sugli eventi</a:t>
            </a:r>
            <a:r>
              <a:rPr lang="it-IT" sz="2400" dirty="0"/>
              <a:t>, ed è proprio da qui che trae tutta la sua potenza e velocità. </a:t>
            </a:r>
            <a:endParaRPr lang="it-IT" sz="2400" dirty="0" smtClean="0"/>
          </a:p>
          <a:p>
            <a:pPr marL="0" indent="0" fontAlgn="base">
              <a:buNone/>
            </a:pPr>
            <a:r>
              <a:rPr lang="it-IT" sz="2400" dirty="0" smtClean="0"/>
              <a:t>Questo </a:t>
            </a:r>
            <a:r>
              <a:rPr lang="it-IT" sz="2400" dirty="0"/>
              <a:t>“nuovo” approccio ha cambiato l’intero modo di scrivere le applicazioni web</a:t>
            </a:r>
            <a:r>
              <a:rPr lang="it-IT" sz="2400" dirty="0" smtClean="0"/>
              <a:t>!</a:t>
            </a:r>
          </a:p>
          <a:p>
            <a:pPr marL="0" indent="0" fontAlgn="base">
              <a:buNone/>
            </a:pPr>
            <a:endParaRPr lang="it-IT" sz="2400" dirty="0" smtClean="0"/>
          </a:p>
          <a:p>
            <a:pPr marL="0" indent="0" fontAlgn="base">
              <a:buNone/>
            </a:pPr>
            <a:endParaRPr lang="it-IT" sz="2400" b="1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0673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possiamo fare con Node.js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dirty="0"/>
              <a:t>Con Node.js, è possibile creare applicazioni veloci, come ad esempio:</a:t>
            </a:r>
          </a:p>
          <a:p>
            <a:r>
              <a:rPr lang="it-IT" sz="2400" dirty="0"/>
              <a:t>Un chat server</a:t>
            </a:r>
          </a:p>
          <a:p>
            <a:r>
              <a:rPr lang="it-IT" sz="2400" dirty="0"/>
              <a:t>Un sistema di upload performante</a:t>
            </a:r>
          </a:p>
          <a:p>
            <a:r>
              <a:rPr lang="it-IT" sz="2400" dirty="0"/>
              <a:t>Più in </a:t>
            </a:r>
            <a:r>
              <a:rPr lang="it-IT" sz="2400" dirty="0" smtClean="0"/>
              <a:t>generale:</a:t>
            </a:r>
          </a:p>
          <a:p>
            <a:endParaRPr lang="it-IT" sz="2400" dirty="0" smtClean="0"/>
          </a:p>
          <a:p>
            <a:pPr marL="0" indent="0" algn="ctr">
              <a:buNone/>
            </a:pPr>
            <a:r>
              <a:rPr lang="it-IT" sz="2400" b="1" dirty="0" smtClean="0"/>
              <a:t>ogni </a:t>
            </a:r>
            <a:r>
              <a:rPr lang="it-IT" sz="2400" b="1" dirty="0"/>
              <a:t>applicazione che deve rispondere a numerose richieste in modo rapido ed efficiente</a:t>
            </a:r>
            <a:r>
              <a:rPr lang="it-IT" sz="2400" dirty="0"/>
              <a:t>, </a:t>
            </a:r>
            <a:endParaRPr lang="it-IT" sz="2400" dirty="0" smtClean="0"/>
          </a:p>
          <a:p>
            <a:pPr marL="0" indent="0" algn="ctr">
              <a:buNone/>
            </a:pPr>
            <a:r>
              <a:rPr lang="it-IT" sz="2400" b="1" dirty="0" smtClean="0"/>
              <a:t>in </a:t>
            </a:r>
            <a:r>
              <a:rPr lang="it-IT" sz="2400" b="1" dirty="0"/>
              <a:t>tempo reale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8094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è allora Node.js 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i="1" dirty="0"/>
              <a:t>Node.js</a:t>
            </a:r>
            <a:r>
              <a:rPr lang="it-IT" sz="2400" b="1" i="1" dirty="0"/>
              <a:t> non </a:t>
            </a:r>
            <a:r>
              <a:rPr lang="it-IT" sz="2400" b="1" i="1" dirty="0" err="1"/>
              <a:t>nè</a:t>
            </a:r>
            <a:r>
              <a:rPr lang="it-IT" sz="2400" b="1" i="1" dirty="0"/>
              <a:t> un </a:t>
            </a:r>
            <a:r>
              <a:rPr lang="it-IT" sz="2400" b="1" i="1" dirty="0" err="1"/>
              <a:t>framework</a:t>
            </a:r>
            <a:r>
              <a:rPr lang="it-IT" sz="2400" b="1" i="1" dirty="0"/>
              <a:t> </a:t>
            </a:r>
            <a:r>
              <a:rPr lang="it-IT" sz="2400" b="1" i="1" dirty="0" err="1"/>
              <a:t>nè</a:t>
            </a:r>
            <a:r>
              <a:rPr lang="it-IT" sz="2400" b="1" i="1" dirty="0"/>
              <a:t> un linguaggio</a:t>
            </a:r>
            <a:r>
              <a:rPr lang="it-IT" sz="2400" i="1" dirty="0"/>
              <a:t>. </a:t>
            </a:r>
            <a:endParaRPr lang="it-IT" sz="2400" i="1" dirty="0" smtClean="0"/>
          </a:p>
          <a:p>
            <a:pPr marL="0" indent="0">
              <a:buNone/>
            </a:pPr>
            <a:r>
              <a:rPr lang="it-IT" sz="2400" i="1" dirty="0" smtClean="0"/>
              <a:t>Ma </a:t>
            </a:r>
            <a:r>
              <a:rPr lang="it-IT" sz="2400" i="1" dirty="0"/>
              <a:t>allora cos’è? </a:t>
            </a:r>
            <a:endParaRPr lang="it-IT" sz="2400" i="1" dirty="0" smtClean="0"/>
          </a:p>
          <a:p>
            <a:pPr marL="0" indent="0">
              <a:buNone/>
            </a:pPr>
            <a:r>
              <a:rPr lang="it-IT" sz="2400" i="1" dirty="0" smtClean="0"/>
              <a:t>È </a:t>
            </a:r>
            <a:r>
              <a:rPr lang="it-IT" sz="2400" i="1" dirty="0"/>
              <a:t>una tecnologia, basata su </a:t>
            </a:r>
            <a:r>
              <a:rPr lang="it-IT" sz="2400" i="1" dirty="0" err="1"/>
              <a:t>Javascript</a:t>
            </a:r>
            <a:r>
              <a:rPr lang="it-IT" sz="2400" i="1" dirty="0"/>
              <a:t>, e ci permette di </a:t>
            </a:r>
            <a:r>
              <a:rPr lang="it-IT" sz="2400" b="1" i="1" dirty="0"/>
              <a:t>eseguire delle funzioni sul server</a:t>
            </a:r>
            <a:r>
              <a:rPr lang="it-IT" sz="2400" i="1" dirty="0"/>
              <a:t>. </a:t>
            </a:r>
            <a:endParaRPr lang="it-IT" sz="2400" i="1" dirty="0" smtClean="0"/>
          </a:p>
          <a:p>
            <a:pPr marL="0" indent="0">
              <a:buNone/>
            </a:pPr>
            <a:r>
              <a:rPr lang="it-IT" sz="2400" i="1" dirty="0" smtClean="0"/>
              <a:t>Se </a:t>
            </a:r>
            <a:r>
              <a:rPr lang="it-IT" sz="2400" i="1" dirty="0"/>
              <a:t>volessimo fare un paragone potremmo dire che per certi versi è più simile a C, in quanto sono entrambi </a:t>
            </a:r>
            <a:r>
              <a:rPr lang="it-IT" sz="2400" b="1" i="1" dirty="0"/>
              <a:t>di basso livello</a:t>
            </a:r>
            <a:r>
              <a:rPr lang="it-IT" sz="2400" i="1" dirty="0"/>
              <a:t>, che a PHP o Java</a:t>
            </a:r>
            <a:r>
              <a:rPr lang="it-IT" sz="2400" i="1" dirty="0" smtClean="0"/>
              <a:t>.</a:t>
            </a:r>
          </a:p>
          <a:p>
            <a:pPr marL="0" indent="0">
              <a:buNone/>
            </a:pPr>
            <a:endParaRPr lang="it-IT" sz="2400" b="1" i="1" dirty="0"/>
          </a:p>
          <a:p>
            <a:pPr marL="0" indent="0" algn="ctr">
              <a:buNone/>
            </a:pPr>
            <a:r>
              <a:rPr lang="en-US" sz="2400" dirty="0"/>
              <a:t>Node.js® is a JavaScript runtime built on 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>
                <a:hlinkClick r:id="rId2"/>
              </a:rPr>
              <a:t>Chrome's </a:t>
            </a:r>
            <a:r>
              <a:rPr lang="en-US" sz="2400" dirty="0">
                <a:hlinkClick r:id="rId2"/>
              </a:rPr>
              <a:t>V8 JavaScript engine</a:t>
            </a:r>
            <a:endParaRPr lang="it-IT" sz="2400" b="1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12762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V8 Engine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dirty="0"/>
              <a:t>La piattaforma è basata sul </a:t>
            </a:r>
            <a:r>
              <a:rPr lang="it-IT" sz="2400" b="1" dirty="0"/>
              <a:t>JavaScript Engine V8</a:t>
            </a:r>
            <a:r>
              <a:rPr lang="it-IT" sz="2400" dirty="0"/>
              <a:t>, che è il </a:t>
            </a:r>
            <a:r>
              <a:rPr lang="it-IT" sz="2400" dirty="0" err="1"/>
              <a:t>runtime</a:t>
            </a:r>
            <a:r>
              <a:rPr lang="it-IT" sz="2400" dirty="0"/>
              <a:t> di Google utilizzato anche da </a:t>
            </a:r>
            <a:r>
              <a:rPr lang="it-IT" sz="2400" dirty="0" err="1"/>
              <a:t>Chrome</a:t>
            </a:r>
            <a:r>
              <a:rPr lang="it-IT" sz="2400" dirty="0"/>
              <a:t> e disponibile sulle principali piattaforme, anche se maggiormente performante su sistemi operativi UNIX-</a:t>
            </a:r>
            <a:r>
              <a:rPr lang="it-IT" sz="2400" dirty="0" err="1"/>
              <a:t>like</a:t>
            </a:r>
            <a:r>
              <a:rPr lang="it-IT" sz="2400" dirty="0"/>
              <a:t>.</a:t>
            </a:r>
            <a:endParaRPr lang="it-IT" sz="2400" b="1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1638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Difficile da padroneggiare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i="1" dirty="0" smtClean="0"/>
              <a:t>In </a:t>
            </a:r>
            <a:r>
              <a:rPr lang="it-IT" sz="2400" i="1" dirty="0"/>
              <a:t>realtà gli sviluppatori Node.js hanno creato degli appositi strumenti per </a:t>
            </a:r>
            <a:r>
              <a:rPr lang="it-IT" sz="2400" b="1" i="1" dirty="0"/>
              <a:t>facilitare lo sviluppo web</a:t>
            </a:r>
            <a:r>
              <a:rPr lang="it-IT" sz="2400" i="1" dirty="0"/>
              <a:t>. Parliamo di </a:t>
            </a:r>
            <a:r>
              <a:rPr lang="it-IT" sz="2400" i="1" dirty="0" err="1"/>
              <a:t>framework</a:t>
            </a:r>
            <a:r>
              <a:rPr lang="it-IT" sz="2400" i="1" dirty="0"/>
              <a:t> come </a:t>
            </a:r>
            <a:r>
              <a:rPr lang="it-IT" sz="2400" b="1" i="1" dirty="0"/>
              <a:t>Express, </a:t>
            </a:r>
            <a:r>
              <a:rPr lang="it-IT" sz="2400" b="1" i="1" dirty="0" err="1"/>
              <a:t>Hapi</a:t>
            </a:r>
            <a:r>
              <a:rPr lang="it-IT" sz="2400" b="1" i="1" dirty="0"/>
              <a:t>, </a:t>
            </a:r>
            <a:r>
              <a:rPr lang="it-IT" sz="2400" b="1" i="1" dirty="0" err="1"/>
              <a:t>Sails</a:t>
            </a:r>
            <a:r>
              <a:rPr lang="it-IT" sz="2400" i="1" dirty="0"/>
              <a:t>. </a:t>
            </a:r>
            <a:endParaRPr lang="it-IT" sz="2400" i="1" dirty="0" smtClean="0"/>
          </a:p>
          <a:p>
            <a:pPr marL="0" indent="0">
              <a:buNone/>
            </a:pPr>
            <a:r>
              <a:rPr lang="it-IT" sz="2400" i="1" dirty="0" smtClean="0"/>
              <a:t>Questi </a:t>
            </a:r>
            <a:r>
              <a:rPr lang="it-IT" sz="2400" i="1" dirty="0" err="1"/>
              <a:t>framework</a:t>
            </a:r>
            <a:r>
              <a:rPr lang="it-IT" sz="2400" i="1" dirty="0"/>
              <a:t> permettono di evitare compiti ripetitivi, imposti dalla natura a basso livello di Node.js</a:t>
            </a:r>
            <a:endParaRPr lang="it-IT" sz="2400" b="1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5006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Node.JS Approccio asincrono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dirty="0"/>
              <a:t>Il modello </a:t>
            </a:r>
            <a:r>
              <a:rPr lang="it-IT" sz="2400" dirty="0" err="1"/>
              <a:t>event-driven</a:t>
            </a:r>
            <a:r>
              <a:rPr lang="it-IT" sz="2400" dirty="0"/>
              <a:t>, o “programmazione ad eventi”, si basa su un concetto piuttosto semplice: si lancia una azione quando accade qualcosa. </a:t>
            </a:r>
            <a:endParaRPr lang="it-IT" sz="2400" dirty="0" smtClean="0"/>
          </a:p>
          <a:p>
            <a:pPr marL="0" indent="0" fontAlgn="base">
              <a:buNone/>
            </a:pPr>
            <a:r>
              <a:rPr lang="it-IT" sz="2400" dirty="0" smtClean="0"/>
              <a:t>Ogni </a:t>
            </a:r>
            <a:r>
              <a:rPr lang="it-IT" sz="2400" dirty="0"/>
              <a:t>azione quindi risulta asincrona a differenza dei pattern di programmazione più </a:t>
            </a:r>
            <a:r>
              <a:rPr lang="it-IT" sz="2400" dirty="0" smtClean="0"/>
              <a:t>comuni </a:t>
            </a:r>
            <a:r>
              <a:rPr lang="it-IT" sz="2400" dirty="0"/>
              <a:t>in cui </a:t>
            </a:r>
            <a:r>
              <a:rPr lang="it-IT" sz="2400" dirty="0" smtClean="0"/>
              <a:t>una </a:t>
            </a:r>
            <a:r>
              <a:rPr lang="it-IT" sz="2400" dirty="0"/>
              <a:t>azione succede ad un’altra solo dopo che essa è stata completata.</a:t>
            </a:r>
            <a:endParaRPr lang="it-IT" sz="2400" dirty="0" smtClean="0"/>
          </a:p>
          <a:p>
            <a:pPr marL="0" indent="0">
              <a:buNone/>
            </a:pPr>
            <a:endParaRPr lang="it-IT" sz="2400" b="1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9431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Approccio asincrono</a:t>
            </a: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41</a:t>
            </a:r>
            <a:endParaRPr lang="it-IT" dirty="0"/>
          </a:p>
        </p:txBody>
      </p:sp>
      <p:pic>
        <p:nvPicPr>
          <p:cNvPr id="9218" name="Picture 2" descr="Differenza tra esecuzione asincrona e sincr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08" y="1569010"/>
            <a:ext cx="5291922" cy="446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04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 cosa parleremo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it-IT" dirty="0" smtClean="0"/>
              <a:t>Modulo 2</a:t>
            </a:r>
          </a:p>
          <a:p>
            <a:pPr marL="342900" lvl="1" indent="0">
              <a:buNone/>
            </a:pPr>
            <a:r>
              <a:rPr lang="it-IT" dirty="0"/>
              <a:t>• </a:t>
            </a:r>
            <a:r>
              <a:rPr lang="it-IT" dirty="0" err="1"/>
              <a:t>React</a:t>
            </a:r>
            <a:r>
              <a:rPr lang="it-IT" dirty="0"/>
              <a:t> </a:t>
            </a:r>
            <a:r>
              <a:rPr lang="it-IT" dirty="0" smtClean="0"/>
              <a:t>Native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• Components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• </a:t>
            </a:r>
            <a:r>
              <a:rPr lang="it-IT" dirty="0" err="1" smtClean="0"/>
              <a:t>Styles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• </a:t>
            </a:r>
            <a:r>
              <a:rPr lang="it-IT" dirty="0" smtClean="0"/>
              <a:t>Architecture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• </a:t>
            </a:r>
            <a:r>
              <a:rPr lang="it-IT" dirty="0" smtClean="0"/>
              <a:t>Data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• </a:t>
            </a:r>
            <a:r>
              <a:rPr lang="it-IT" dirty="0" smtClean="0"/>
              <a:t>Set up emulator (IOS – </a:t>
            </a:r>
            <a:r>
              <a:rPr lang="it-IT" dirty="0" err="1" smtClean="0"/>
              <a:t>Android</a:t>
            </a:r>
            <a:r>
              <a:rPr lang="it-IT" dirty="0" smtClean="0"/>
              <a:t>)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• </a:t>
            </a:r>
            <a:r>
              <a:rPr lang="it-IT" dirty="0" err="1" smtClean="0"/>
              <a:t>Debug</a:t>
            </a:r>
            <a:r>
              <a:rPr lang="it-IT" dirty="0" smtClean="0"/>
              <a:t> on </a:t>
            </a:r>
            <a:r>
              <a:rPr lang="it-IT" dirty="0" err="1" smtClean="0"/>
              <a:t>device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34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Approccio sincrono - 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dirty="0"/>
              <a:t>Per capire ancora meglio ecco un breve </a:t>
            </a:r>
            <a:r>
              <a:rPr lang="it-IT" sz="2400" dirty="0" err="1"/>
              <a:t>snippet</a:t>
            </a:r>
            <a:r>
              <a:rPr lang="it-IT" sz="2400" dirty="0"/>
              <a:t> di pseudo-codice che mette in risalto la differenza tra i due approcci</a:t>
            </a:r>
            <a:r>
              <a:rPr lang="it-IT" sz="2400" dirty="0" smtClean="0"/>
              <a:t>:</a:t>
            </a:r>
          </a:p>
          <a:p>
            <a:pPr marL="0" indent="0" fontAlgn="base">
              <a:buNone/>
            </a:pPr>
            <a:endParaRPr lang="it-IT" sz="2400" dirty="0"/>
          </a:p>
          <a:p>
            <a:pPr marL="0" indent="0" fontAlgn="base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/** approccio sincrono (classico) **/ </a:t>
            </a: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dato =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ottieniDatoDaRemoto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(dato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fontAlgn="base">
              <a:buNone/>
            </a:pPr>
            <a:endParaRPr lang="it-IT" sz="2400" dirty="0" smtClean="0"/>
          </a:p>
          <a:p>
            <a:pPr marL="0" indent="0" fontAlgn="base">
              <a:buNone/>
            </a:pPr>
            <a:r>
              <a:rPr lang="it-IT" sz="2400" dirty="0" smtClean="0"/>
              <a:t>In </a:t>
            </a:r>
            <a:r>
              <a:rPr lang="it-IT" sz="2400" dirty="0"/>
              <a:t>questo caso l’esecuzione aspetta la ricezione dei dati prima di effettuare </a:t>
            </a:r>
            <a:r>
              <a:rPr lang="it-IT" sz="2400" dirty="0" smtClean="0"/>
              <a:t>l’</a:t>
            </a:r>
            <a:r>
              <a:rPr lang="it-IT" sz="2400" dirty="0" err="1" smtClean="0"/>
              <a:t>alert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sz="2400" b="1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4720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Approccio asincrono - 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/** approccio ad eventi (asincrono) **/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ottieniDatoDaRemoto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(dato) { </a:t>
            </a: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(dato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//la funzione ritorna 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subito</a:t>
            </a:r>
          </a:p>
          <a:p>
            <a:pPr marL="0" indent="0" fontAlgn="base">
              <a:buNone/>
            </a:pPr>
            <a:endParaRPr lang="it-IT" sz="2400" dirty="0"/>
          </a:p>
          <a:p>
            <a:pPr marL="0" indent="0" fontAlgn="base">
              <a:buNone/>
            </a:pPr>
            <a:r>
              <a:rPr lang="it-IT" sz="2400" dirty="0"/>
              <a:t>In questo caso invece l’azione da effettuare una volta ottenute le informazioni richieste non è stata scritta direttamente dopo la prima, ma è stata passata come parametro alla funzione </a:t>
            </a:r>
            <a:r>
              <a:rPr lang="it-IT" sz="2400" dirty="0" err="1"/>
              <a:t>ottieniDatoDaRemoto</a:t>
            </a:r>
            <a:r>
              <a:rPr lang="it-IT" sz="2400" dirty="0"/>
              <a:t>. sotto forma di funzione </a:t>
            </a:r>
            <a:r>
              <a:rPr lang="it-IT" sz="2400" dirty="0" err="1"/>
              <a:t>callback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sz="2400" b="1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44668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Installazione di Node.js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2400" dirty="0"/>
              <a:t>L’</a:t>
            </a:r>
            <a:r>
              <a:rPr lang="it-IT" sz="2400" b="1" dirty="0"/>
              <a:t>installazione di Node.js</a:t>
            </a:r>
            <a:r>
              <a:rPr lang="it-IT" sz="2400" dirty="0"/>
              <a:t> è abbastanza semplice.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Dal </a:t>
            </a:r>
            <a:r>
              <a:rPr lang="it-IT" sz="2400" dirty="0"/>
              <a:t>sito ufficiale è possibile scaricare </a:t>
            </a:r>
            <a:r>
              <a:rPr lang="it-IT" sz="2400" dirty="0" err="1"/>
              <a:t>l’installer</a:t>
            </a:r>
            <a:r>
              <a:rPr lang="it-IT" sz="2400" dirty="0"/>
              <a:t> di Node.js per Windows e per Mac e il codice sorgente. 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b="1" dirty="0" smtClean="0"/>
              <a:t>Node.js</a:t>
            </a:r>
            <a:r>
              <a:rPr lang="it-IT" sz="2400" dirty="0"/>
              <a:t> è comunque disponibile nei principali </a:t>
            </a:r>
            <a:r>
              <a:rPr lang="it-IT" sz="2400" dirty="0" err="1"/>
              <a:t>repository</a:t>
            </a:r>
            <a:r>
              <a:rPr lang="it-IT" sz="2400" dirty="0"/>
              <a:t> per sistemi operativi Linux.</a:t>
            </a:r>
            <a:endParaRPr lang="it-IT" sz="2400" b="1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35415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Installazione di Node.js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dirty="0"/>
              <a:t>Una volta installato avremo a disposizione nuovi comandi:</a:t>
            </a:r>
          </a:p>
          <a:p>
            <a:pPr fontAlgn="base"/>
            <a:r>
              <a:rPr lang="it-IT" sz="2400" b="1" dirty="0" err="1"/>
              <a:t>node</a:t>
            </a:r>
            <a:r>
              <a:rPr lang="it-IT" sz="2400" dirty="0"/>
              <a:t> che permette di eseguire un’applicazione contenuta in un file passato come parametro</a:t>
            </a:r>
          </a:p>
          <a:p>
            <a:pPr fontAlgn="base"/>
            <a:r>
              <a:rPr lang="it-IT" sz="2400" b="1" dirty="0" err="1"/>
              <a:t>node-waf</a:t>
            </a:r>
            <a:r>
              <a:rPr lang="it-IT" sz="2400" dirty="0"/>
              <a:t>, un </a:t>
            </a:r>
            <a:r>
              <a:rPr lang="it-IT" sz="2400" dirty="0" err="1"/>
              <a:t>tool</a:t>
            </a:r>
            <a:r>
              <a:rPr lang="it-IT" sz="2400" dirty="0"/>
              <a:t> per facilitare la creazione di nuovi moduli per </a:t>
            </a:r>
            <a:r>
              <a:rPr lang="it-IT" sz="2400" dirty="0" smtClean="0"/>
              <a:t>Node.js</a:t>
            </a:r>
            <a:endParaRPr lang="it-IT" sz="2400" dirty="0"/>
          </a:p>
          <a:p>
            <a:pPr fontAlgn="base"/>
            <a:r>
              <a:rPr lang="it-IT" sz="2400" b="1" dirty="0" err="1"/>
              <a:t>npm</a:t>
            </a:r>
            <a:r>
              <a:rPr lang="it-IT" sz="2400" dirty="0"/>
              <a:t>, il </a:t>
            </a:r>
            <a:r>
              <a:rPr lang="it-IT" sz="2400" dirty="0" smtClean="0"/>
              <a:t>package </a:t>
            </a:r>
            <a:r>
              <a:rPr lang="it-IT" sz="2400" dirty="0"/>
              <a:t>manager, utilissimo per scaricare e </a:t>
            </a:r>
            <a:r>
              <a:rPr lang="it-IT" sz="2400" dirty="0" smtClean="0"/>
              <a:t>installare </a:t>
            </a:r>
            <a:r>
              <a:rPr lang="it-IT" sz="2400" dirty="0"/>
              <a:t>numerose applicazioni e </a:t>
            </a:r>
            <a:r>
              <a:rPr lang="it-IT" sz="2400" dirty="0" err="1"/>
              <a:t>plugin</a:t>
            </a:r>
            <a:r>
              <a:rPr lang="it-IT" sz="2400" dirty="0"/>
              <a:t>.</a:t>
            </a: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36373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NPM (</a:t>
            </a:r>
            <a:r>
              <a:rPr lang="it-IT" dirty="0" err="1" smtClean="0"/>
              <a:t>Node</a:t>
            </a:r>
            <a:r>
              <a:rPr lang="it-IT" dirty="0" smtClean="0"/>
              <a:t> Package Manager)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b="1" dirty="0"/>
              <a:t>NPM</a:t>
            </a:r>
            <a:r>
              <a:rPr lang="it-IT" sz="2400" dirty="0"/>
              <a:t> è quindi un package manager (</a:t>
            </a:r>
            <a:r>
              <a:rPr lang="it-IT" sz="2400" i="1" dirty="0"/>
              <a:t>Node.js Package Manager</a:t>
            </a:r>
            <a:r>
              <a:rPr lang="it-IT" sz="2400" dirty="0" smtClean="0"/>
              <a:t>).</a:t>
            </a:r>
          </a:p>
          <a:p>
            <a:pPr marL="0" indent="0" fontAlgn="base">
              <a:buNone/>
            </a:pPr>
            <a:r>
              <a:rPr lang="it-IT" sz="2400" dirty="0"/>
              <a:t>L</a:t>
            </a:r>
            <a:r>
              <a:rPr lang="it-IT" sz="2400" dirty="0" smtClean="0"/>
              <a:t>o </a:t>
            </a:r>
            <a:r>
              <a:rPr lang="it-IT" sz="2400" dirty="0"/>
              <a:t>strumento che permette di includere, rimuovere e aggiornare le </a:t>
            </a:r>
            <a:r>
              <a:rPr lang="it-IT" sz="2400" dirty="0" smtClean="0"/>
              <a:t>librerie all’interno </a:t>
            </a:r>
            <a:r>
              <a:rPr lang="it-IT" sz="2400" dirty="0"/>
              <a:t>di un proprio </a:t>
            </a:r>
            <a:r>
              <a:rPr lang="it-IT" sz="2400" dirty="0" smtClean="0"/>
              <a:t>progetto attingendo dal più esteso </a:t>
            </a:r>
            <a:r>
              <a:rPr lang="it-IT" sz="2400" dirty="0" err="1" smtClean="0"/>
              <a:t>repository</a:t>
            </a:r>
            <a:r>
              <a:rPr lang="it-IT" sz="2400" dirty="0" smtClean="0"/>
              <a:t> del mondo detto «Software </a:t>
            </a:r>
            <a:r>
              <a:rPr lang="it-IT" sz="2400" dirty="0" err="1" smtClean="0"/>
              <a:t>Registry</a:t>
            </a:r>
            <a:r>
              <a:rPr lang="it-IT" sz="2400" dirty="0" smtClean="0"/>
              <a:t>».</a:t>
            </a:r>
          </a:p>
          <a:p>
            <a:pPr marL="0" indent="0" fontAlgn="base">
              <a:buNone/>
            </a:pPr>
            <a:endParaRPr lang="it-IT" sz="2400" dirty="0"/>
          </a:p>
          <a:p>
            <a:pPr marL="0" indent="0" fontAlgn="base">
              <a:buNone/>
            </a:pPr>
            <a:r>
              <a:rPr lang="it-IT" sz="2400" dirty="0" smtClean="0"/>
              <a:t>NPN </a:t>
            </a:r>
            <a:r>
              <a:rPr lang="it-IT" sz="2400" dirty="0" err="1" smtClean="0"/>
              <a:t>Registry</a:t>
            </a:r>
            <a:r>
              <a:rPr lang="it-IT" sz="2400" dirty="0" smtClean="0"/>
              <a:t> contiene più di 800,000 code package.</a:t>
            </a:r>
          </a:p>
          <a:p>
            <a:pPr marL="0" indent="0" fontAlgn="base">
              <a:buNone/>
            </a:pPr>
            <a:r>
              <a:rPr lang="it-IT" sz="2400" dirty="0" smtClean="0"/>
              <a:t>Tutti i moduli sono pubblicati sul sito </a:t>
            </a:r>
            <a:r>
              <a:rPr lang="it-IT" sz="2400" dirty="0">
                <a:hlinkClick r:id="rId2"/>
              </a:rPr>
              <a:t>http://npmjs.org</a:t>
            </a:r>
            <a:endParaRPr lang="it-IT" sz="2400" dirty="0" smtClean="0"/>
          </a:p>
          <a:p>
            <a:pPr marL="0" indent="0" fontAlgn="base">
              <a:buNone/>
            </a:pPr>
            <a:endParaRPr lang="it-IT" sz="2400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27874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NPM (</a:t>
            </a:r>
            <a:r>
              <a:rPr lang="it-IT" dirty="0" err="1" smtClean="0"/>
              <a:t>Node</a:t>
            </a:r>
            <a:r>
              <a:rPr lang="it-IT" dirty="0" smtClean="0"/>
              <a:t> Package Manager)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dirty="0" smtClean="0"/>
              <a:t>Tutti i pacchetti NPM sono definiti all’interno di </a:t>
            </a:r>
            <a:r>
              <a:rPr lang="it-IT" sz="2400" dirty="0" err="1" smtClean="0"/>
              <a:t>files</a:t>
            </a:r>
            <a:r>
              <a:rPr lang="it-IT" sz="2400" dirty="0" smtClean="0"/>
              <a:t> chiamati </a:t>
            </a:r>
            <a:r>
              <a:rPr lang="it-IT" sz="2400" b="1" dirty="0" err="1" smtClean="0"/>
              <a:t>package.json</a:t>
            </a:r>
            <a:r>
              <a:rPr lang="it-IT" sz="2400" b="1" dirty="0" smtClean="0"/>
              <a:t>.</a:t>
            </a:r>
          </a:p>
          <a:p>
            <a:pPr marL="0" indent="0" fontAlgn="base">
              <a:buNone/>
            </a:pPr>
            <a:endParaRPr lang="it-IT" sz="2400" b="1" dirty="0"/>
          </a:p>
          <a:p>
            <a:pPr marL="0" indent="0" fontAlgn="base">
              <a:buNone/>
            </a:pPr>
            <a:r>
              <a:rPr lang="it-IT" sz="2400" dirty="0" smtClean="0"/>
              <a:t>Il contenuto di </a:t>
            </a:r>
            <a:r>
              <a:rPr lang="it-IT" sz="2400" dirty="0" err="1" smtClean="0"/>
              <a:t>package.json</a:t>
            </a:r>
            <a:r>
              <a:rPr lang="it-IT" sz="2400" dirty="0" smtClean="0"/>
              <a:t> deve essere scritto in JSON.</a:t>
            </a:r>
          </a:p>
          <a:p>
            <a:pPr marL="0" indent="0" fontAlgn="base">
              <a:buNone/>
            </a:pPr>
            <a:endParaRPr lang="it-IT" sz="2400" dirty="0"/>
          </a:p>
          <a:p>
            <a:pPr marL="0" indent="0" fontAlgn="base">
              <a:buNone/>
            </a:pPr>
            <a:r>
              <a:rPr lang="it-IT" sz="2400" dirty="0" smtClean="0"/>
              <a:t>Due campi sono obbligatori:</a:t>
            </a:r>
          </a:p>
          <a:p>
            <a:pPr fontAlgn="base"/>
            <a:r>
              <a:rPr lang="it-IT" sz="2400" dirty="0" err="1"/>
              <a:t>n</a:t>
            </a:r>
            <a:r>
              <a:rPr lang="it-IT" sz="2400" dirty="0" err="1" smtClean="0"/>
              <a:t>ame</a:t>
            </a:r>
            <a:endParaRPr lang="it-IT" sz="2400" dirty="0" smtClean="0"/>
          </a:p>
          <a:p>
            <a:pPr fontAlgn="base"/>
            <a:r>
              <a:rPr lang="it-IT" sz="2400" dirty="0" err="1" smtClean="0"/>
              <a:t>version</a:t>
            </a:r>
            <a:endParaRPr lang="it-IT" sz="2400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144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NPM (</a:t>
            </a:r>
            <a:r>
              <a:rPr lang="it-IT" dirty="0" err="1" smtClean="0"/>
              <a:t>Node</a:t>
            </a:r>
            <a:r>
              <a:rPr lang="it-IT" dirty="0" smtClean="0"/>
              <a:t> Package Manager)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dirty="0" smtClean="0"/>
              <a:t>Esempio:</a:t>
            </a:r>
          </a:p>
          <a:p>
            <a:pPr marL="0" indent="0" fontAlgn="base">
              <a:buNone/>
            </a:pP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 smtClean="0"/>
              <a:t>	"</a:t>
            </a:r>
            <a:r>
              <a:rPr lang="en-US" sz="2400" b="1" dirty="0" smtClean="0"/>
              <a:t>name</a:t>
            </a:r>
            <a:r>
              <a:rPr lang="en-US" sz="2400" dirty="0" smtClean="0"/>
              <a:t>" : "foo",</a:t>
            </a:r>
            <a:br>
              <a:rPr lang="en-US" sz="2400" dirty="0" smtClean="0"/>
            </a:br>
            <a:r>
              <a:rPr lang="en-US" sz="2400" dirty="0" smtClean="0"/>
              <a:t>	"</a:t>
            </a:r>
            <a:r>
              <a:rPr lang="en-US" sz="2400" b="1" dirty="0" smtClean="0"/>
              <a:t>version</a:t>
            </a:r>
            <a:r>
              <a:rPr lang="en-US" sz="2400" dirty="0" smtClean="0"/>
              <a:t>" : "1.2.3",</a:t>
            </a:r>
            <a:br>
              <a:rPr lang="en-US" sz="2400" dirty="0" smtClean="0"/>
            </a:br>
            <a:r>
              <a:rPr lang="en-US" sz="2400" dirty="0" smtClean="0"/>
              <a:t>	"description" : "A package for </a:t>
            </a:r>
            <a:r>
              <a:rPr lang="en-US" sz="2400" dirty="0" err="1" smtClean="0"/>
              <a:t>fooing</a:t>
            </a:r>
            <a:r>
              <a:rPr lang="en-US" sz="2400" dirty="0" smtClean="0"/>
              <a:t> things",</a:t>
            </a:r>
            <a:br>
              <a:rPr lang="en-US" sz="2400" dirty="0" smtClean="0"/>
            </a:br>
            <a:r>
              <a:rPr lang="en-US" sz="2400" dirty="0" smtClean="0"/>
              <a:t>	"main" : "foo.js",</a:t>
            </a:r>
            <a:br>
              <a:rPr lang="en-US" sz="2400" dirty="0" smtClean="0"/>
            </a:br>
            <a:r>
              <a:rPr lang="en-US" sz="2400" dirty="0" smtClean="0"/>
              <a:t>	"keywords" : ["foo", "fool", "foolish"],</a:t>
            </a:r>
            <a:br>
              <a:rPr lang="en-US" sz="2400" dirty="0" smtClean="0"/>
            </a:br>
            <a:r>
              <a:rPr lang="en-US" sz="2400" dirty="0" smtClean="0"/>
              <a:t>	"author" : "John Doe",</a:t>
            </a:r>
            <a:br>
              <a:rPr lang="en-US" sz="2400" dirty="0" smtClean="0"/>
            </a:br>
            <a:r>
              <a:rPr lang="en-US" sz="2400" dirty="0" smtClean="0"/>
              <a:t>	"</a:t>
            </a:r>
            <a:r>
              <a:rPr lang="en-US" sz="2400" dirty="0" err="1" smtClean="0"/>
              <a:t>licence</a:t>
            </a:r>
            <a:r>
              <a:rPr lang="en-US" sz="2400" dirty="0" smtClean="0"/>
              <a:t>" : "ISC"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  <a:endParaRPr lang="it-IT" sz="2400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86107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NPM (</a:t>
            </a:r>
            <a:r>
              <a:rPr lang="it-IT" dirty="0" err="1" smtClean="0"/>
              <a:t>Node</a:t>
            </a:r>
            <a:r>
              <a:rPr lang="it-IT" dirty="0" smtClean="0"/>
              <a:t> Package Manager)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b="1" dirty="0" smtClean="0"/>
              <a:t>Gestione delle dipendenze dei moduli</a:t>
            </a:r>
            <a:r>
              <a:rPr lang="it-IT" sz="2400" dirty="0" smtClean="0"/>
              <a:t>:</a:t>
            </a:r>
          </a:p>
          <a:p>
            <a:pPr marL="0" indent="0" fontAlgn="base">
              <a:buNone/>
            </a:pPr>
            <a:r>
              <a:rPr lang="it-IT" sz="2400" dirty="0" smtClean="0"/>
              <a:t>NPM gestisce le dipendenze tra i moduli definendole all’interno del file </a:t>
            </a:r>
            <a:r>
              <a:rPr lang="it-IT" sz="2400" dirty="0" err="1" smtClean="0"/>
              <a:t>package.json</a:t>
            </a:r>
            <a:r>
              <a:rPr lang="it-IT" sz="2400" dirty="0" smtClean="0"/>
              <a:t>.</a:t>
            </a:r>
          </a:p>
          <a:p>
            <a:pPr marL="0" indent="0" fontAlgn="base">
              <a:buNone/>
            </a:pPr>
            <a:endParaRPr lang="it-IT" sz="2400" dirty="0"/>
          </a:p>
          <a:p>
            <a:pPr marL="0" indent="0" fontAlgn="base">
              <a:buNone/>
            </a:pPr>
            <a:r>
              <a:rPr lang="it-IT" sz="2400" b="1" dirty="0" smtClean="0"/>
              <a:t>Cercare un modulo:</a:t>
            </a:r>
          </a:p>
          <a:p>
            <a:pPr marL="0" indent="0" fontAlgn="base">
              <a:buNone/>
            </a:pPr>
            <a:r>
              <a:rPr lang="it-IT" sz="2400" dirty="0" smtClean="0"/>
              <a:t>E’ possibile effettuare una ricerca dalla console in questo modo:</a:t>
            </a:r>
          </a:p>
          <a:p>
            <a:pPr marL="0" indent="0" fontAlgn="base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dirty="0"/>
              <a:t>Avvierà una ricerca per tutti i moduli che hanno qualcosa a che fare con il database </a:t>
            </a:r>
            <a:r>
              <a:rPr lang="it-IT" sz="2400" dirty="0" err="1"/>
              <a:t>PostgreSQL</a:t>
            </a: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it-IT" sz="2400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49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34087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NPM (</a:t>
            </a:r>
            <a:r>
              <a:rPr lang="it-IT" dirty="0" err="1" smtClean="0"/>
              <a:t>Node</a:t>
            </a:r>
            <a:r>
              <a:rPr lang="it-IT" dirty="0" smtClean="0"/>
              <a:t> Package Manager)</a:t>
            </a: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50</a:t>
            </a:r>
            <a:endParaRPr lang="it-IT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2" y="1413622"/>
            <a:ext cx="8361896" cy="442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412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NPM (</a:t>
            </a:r>
            <a:r>
              <a:rPr lang="it-IT" dirty="0" err="1" smtClean="0"/>
              <a:t>Node</a:t>
            </a:r>
            <a:r>
              <a:rPr lang="it-IT" dirty="0" smtClean="0"/>
              <a:t> Package Manager)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097" y="1842247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b="1" dirty="0" smtClean="0"/>
              <a:t>Installazione di un modulo:</a:t>
            </a:r>
          </a:p>
          <a:p>
            <a:pPr marL="0" indent="0" fontAlgn="base">
              <a:buNone/>
            </a:pPr>
            <a:r>
              <a:rPr lang="it-IT" sz="2400" dirty="0"/>
              <a:t>Un modulo è facilmente installabile, </a:t>
            </a:r>
            <a:r>
              <a:rPr lang="it-IT" sz="2400" dirty="0" smtClean="0"/>
              <a:t>basta posizionarsi </a:t>
            </a:r>
            <a:r>
              <a:rPr lang="it-IT" sz="2400" dirty="0"/>
              <a:t>nel terminale all’interno della cartella del </a:t>
            </a:r>
            <a:r>
              <a:rPr lang="it-IT" sz="2400" dirty="0" smtClean="0"/>
              <a:t>progetto </a:t>
            </a:r>
            <a:r>
              <a:rPr lang="it-IT" sz="2400" dirty="0"/>
              <a:t>e scrivere</a:t>
            </a:r>
            <a:r>
              <a:rPr lang="it-IT" sz="2400" dirty="0" smtClean="0"/>
              <a:t>:</a:t>
            </a:r>
          </a:p>
          <a:p>
            <a:pPr marL="0" indent="0" fontAlgn="base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nomemodulo</a:t>
            </a: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/>
              <a:t>Il modulo verrà installato localmente, ovvero soltanto all’interno </a:t>
            </a:r>
            <a:r>
              <a:rPr lang="it-IT" sz="2400" dirty="0" smtClean="0"/>
              <a:t>del progetto </a:t>
            </a:r>
            <a:r>
              <a:rPr lang="it-IT" sz="2400" dirty="0"/>
              <a:t>specifico.</a:t>
            </a:r>
          </a:p>
          <a:p>
            <a:pPr marL="0" indent="0">
              <a:buNone/>
            </a:pPr>
            <a:r>
              <a:rPr lang="it-IT" sz="2400" b="1" dirty="0"/>
              <a:t>Se </a:t>
            </a:r>
            <a:r>
              <a:rPr lang="it-IT" sz="2400" b="1" dirty="0" smtClean="0"/>
              <a:t>ci sono </a:t>
            </a:r>
            <a:r>
              <a:rPr lang="it-IT" sz="2400" b="1" dirty="0"/>
              <a:t>più progetti</a:t>
            </a:r>
            <a:r>
              <a:rPr lang="it-IT" sz="2400" dirty="0"/>
              <a:t>, </a:t>
            </a:r>
            <a:r>
              <a:rPr lang="it-IT" sz="2400" dirty="0" smtClean="0"/>
              <a:t>si dovrà </a:t>
            </a:r>
            <a:r>
              <a:rPr lang="it-IT" sz="2400" dirty="0"/>
              <a:t>rilanciare il comando per ciascuno. Questo consente di </a:t>
            </a:r>
            <a:r>
              <a:rPr lang="it-IT" sz="2400" b="1" dirty="0"/>
              <a:t>utilizzare diverse versioni dello stesso modulo a seconda dei progetti</a:t>
            </a:r>
            <a:r>
              <a:rPr lang="it-IT" sz="2400" dirty="0"/>
              <a:t>.</a:t>
            </a:r>
          </a:p>
          <a:p>
            <a:pPr marL="0" indent="0" fontAlgn="base">
              <a:buNone/>
            </a:pP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it-IT" sz="2400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51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703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it-IT" sz="2800" dirty="0" smtClean="0"/>
              <a:t>Il web oggi è diverso, come è diverso il modo in cui si programma per il web.</a:t>
            </a:r>
          </a:p>
          <a:p>
            <a:pPr marL="0" indent="0" algn="just">
              <a:buNone/>
            </a:pPr>
            <a:endParaRPr lang="it-IT" sz="2800" dirty="0" smtClean="0"/>
          </a:p>
          <a:p>
            <a:pPr marL="0" indent="0">
              <a:buNone/>
            </a:pPr>
            <a:r>
              <a:rPr lang="it-IT" sz="2800" dirty="0" smtClean="0"/>
              <a:t>A fronte delle difficoltà che si incontrano nel trattare il codice imperativo (di ardua manutenzione) prodotto per esempio da </a:t>
            </a:r>
            <a:r>
              <a:rPr lang="it-IT" sz="2800" b="1" dirty="0" err="1" smtClean="0"/>
              <a:t>jQuery</a:t>
            </a:r>
            <a:r>
              <a:rPr lang="it-IT" sz="2800" dirty="0" smtClean="0"/>
              <a:t>, occorre trovare nuovi modi per gestire la complessità delle moderne interfacce utente.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36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NPM (</a:t>
            </a:r>
            <a:r>
              <a:rPr lang="it-IT" dirty="0" err="1" smtClean="0"/>
              <a:t>Node</a:t>
            </a:r>
            <a:r>
              <a:rPr lang="it-IT" dirty="0" smtClean="0"/>
              <a:t> Package Manager)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5544" y="1734671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b="1" dirty="0" smtClean="0"/>
              <a:t>Installazione di un modulo globale o locale:</a:t>
            </a:r>
          </a:p>
          <a:p>
            <a:pPr marL="0" indent="0" fontAlgn="base">
              <a:buNone/>
            </a:pPr>
            <a:r>
              <a:rPr lang="it-IT" sz="2400" dirty="0"/>
              <a:t>NPM installa i moduli localmente per ogni progetto, motivo per cui crea sottocartelle </a:t>
            </a:r>
            <a:r>
              <a:rPr lang="it-IT" sz="2400" i="1" dirty="0" err="1"/>
              <a:t>node_modules</a:t>
            </a:r>
            <a:r>
              <a:rPr lang="it-IT" sz="2400" dirty="0"/>
              <a:t> all’interno del progetto</a:t>
            </a:r>
            <a:r>
              <a:rPr lang="it-IT" sz="2400" dirty="0" smtClean="0"/>
              <a:t>.</a:t>
            </a:r>
          </a:p>
          <a:p>
            <a:pPr marL="0" indent="0" fontAlgn="base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dirty="0"/>
              <a:t>Tuttavia, va detto che NPM può essere utilizzato anche per </a:t>
            </a:r>
            <a:r>
              <a:rPr lang="it-IT" sz="2400" b="1" dirty="0"/>
              <a:t>installare moduli globalmente</a:t>
            </a:r>
            <a:r>
              <a:rPr lang="it-IT" sz="2400" dirty="0"/>
              <a:t>. </a:t>
            </a:r>
            <a:endParaRPr lang="it-IT" sz="2400" dirty="0" smtClean="0"/>
          </a:p>
          <a:p>
            <a:pPr marL="0" indent="0" fontAlgn="base">
              <a:buNone/>
            </a:pPr>
            <a:r>
              <a:rPr lang="it-IT" sz="2400" dirty="0" smtClean="0"/>
              <a:t>Questo </a:t>
            </a:r>
            <a:r>
              <a:rPr lang="it-IT" sz="2400" dirty="0"/>
              <a:t>è utile nei </a:t>
            </a:r>
            <a:r>
              <a:rPr lang="it-IT" sz="2400" b="1" dirty="0"/>
              <a:t>rari casi</a:t>
            </a:r>
            <a:r>
              <a:rPr lang="it-IT" sz="2400" dirty="0"/>
              <a:t> in cui il modulo fornisce file eseguibili (e non solo .</a:t>
            </a:r>
            <a:r>
              <a:rPr lang="it-IT" sz="2400" dirty="0" err="1"/>
              <a:t>js</a:t>
            </a:r>
            <a:r>
              <a:rPr lang="it-IT" sz="2400" dirty="0" smtClean="0"/>
              <a:t>).</a:t>
            </a:r>
          </a:p>
          <a:p>
            <a:pPr marL="0" indent="0" fontAlgn="base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-g create-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52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57768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di una </a:t>
            </a:r>
            <a:r>
              <a:rPr lang="it-IT" dirty="0" err="1" smtClean="0"/>
              <a:t>React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5544" y="1734671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b="1" dirty="0" smtClean="0"/>
              <a:t>Installazione di un modulo globale: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-g 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create-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b="1" dirty="0" smtClean="0"/>
              <a:t>Creazione del dell’applicazione </a:t>
            </a:r>
            <a:r>
              <a:rPr lang="it-IT" sz="2400" b="1" dirty="0" err="1" smtClean="0"/>
              <a:t>React</a:t>
            </a:r>
            <a:r>
              <a:rPr lang="it-IT" sz="2400" b="1" dirty="0" smtClean="0"/>
              <a:t>	: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create-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myfirstreact</a:t>
            </a: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dirty="0" smtClean="0"/>
              <a:t>Il modulo 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create-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smtClean="0"/>
              <a:t>crea tutto quanto necessario per l’esecuzione dell’applicazione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myfirstreact</a:t>
            </a:r>
            <a:endParaRPr lang="it-IT" sz="2400" dirty="0" smtClean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53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33529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Esecuzione di una </a:t>
            </a:r>
            <a:r>
              <a:rPr lang="it-IT" dirty="0" err="1" smtClean="0"/>
              <a:t>React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5544" y="1734671"/>
            <a:ext cx="7886700" cy="4296219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it-IT" sz="2400" b="1" dirty="0" smtClean="0"/>
              <a:t>Posizionamento nella cartella: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myfirstreact</a:t>
            </a:r>
            <a:endParaRPr lang="it-IT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b="1" dirty="0" err="1" smtClean="0"/>
              <a:t>Run</a:t>
            </a:r>
            <a:r>
              <a:rPr lang="it-IT" sz="2400" b="1" dirty="0" smtClean="0"/>
              <a:t>: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marL="0" indent="0" fontAlgn="base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it-IT" sz="2400" dirty="0" smtClean="0"/>
              <a:t>Una finestra conterrà la nuova applicazione appena creata:</a:t>
            </a:r>
          </a:p>
          <a:p>
            <a:pPr marL="0" indent="0" fontAlgn="base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54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82109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Esecuzione di una </a:t>
            </a:r>
            <a:r>
              <a:rPr lang="it-IT" dirty="0" err="1" smtClean="0"/>
              <a:t>React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55</a:t>
            </a:r>
            <a:endParaRPr lang="it-IT" dirty="0"/>
          </a:p>
        </p:txBody>
      </p:sp>
      <p:pic>
        <p:nvPicPr>
          <p:cNvPr id="2050" name="Picture 2" descr="https://www.w3schools.com/react/screenshot_myfirstre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23" y="1456171"/>
            <a:ext cx="6299013" cy="468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75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it-IT" sz="2800" dirty="0" smtClean="0"/>
              <a:t>Serve dunque una nuova libreria che aiuti a realizzare applicazioni front-end:</a:t>
            </a:r>
          </a:p>
          <a:p>
            <a:pPr marL="0" indent="0">
              <a:buNone/>
            </a:pPr>
            <a:endParaRPr lang="it-IT" sz="2800" dirty="0" smtClean="0"/>
          </a:p>
          <a:p>
            <a:r>
              <a:rPr lang="it-IT" sz="2800" dirty="0"/>
              <a:t>d</a:t>
            </a:r>
            <a:r>
              <a:rPr lang="it-IT" sz="2800" dirty="0" smtClean="0"/>
              <a:t>ichiarative</a:t>
            </a:r>
          </a:p>
          <a:p>
            <a:r>
              <a:rPr lang="it-IT" sz="2800" dirty="0"/>
              <a:t>m</a:t>
            </a:r>
            <a:r>
              <a:rPr lang="it-IT" sz="2800" dirty="0" smtClean="0"/>
              <a:t>odulari</a:t>
            </a:r>
          </a:p>
          <a:p>
            <a:r>
              <a:rPr lang="it-IT" sz="2800" dirty="0"/>
              <a:t>v</a:t>
            </a:r>
            <a:r>
              <a:rPr lang="it-IT" sz="2800" dirty="0" smtClean="0"/>
              <a:t>eloci</a:t>
            </a:r>
          </a:p>
          <a:p>
            <a:r>
              <a:rPr lang="it-IT" sz="2800" dirty="0"/>
              <a:t>s</a:t>
            </a:r>
            <a:r>
              <a:rPr lang="it-IT" sz="2800" dirty="0" smtClean="0"/>
              <a:t>calari</a:t>
            </a:r>
          </a:p>
          <a:p>
            <a:pPr marL="0" indent="0" algn="ctr">
              <a:buNone/>
            </a:pPr>
            <a:endParaRPr lang="it-IT" sz="2800" dirty="0" smtClean="0"/>
          </a:p>
          <a:p>
            <a:pPr marL="0" indent="0" algn="ctr">
              <a:buNone/>
            </a:pPr>
            <a:r>
              <a:rPr lang="it-IT" sz="2800" b="1" dirty="0" smtClean="0"/>
              <a:t>Utilizzando JavaScript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84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React.js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800" b="1" dirty="0" smtClean="0"/>
              <a:t>React.js è una libreria JavaScript</a:t>
            </a:r>
            <a:r>
              <a:rPr lang="it-IT" sz="2800" dirty="0" smtClean="0"/>
              <a:t> </a:t>
            </a:r>
          </a:p>
          <a:p>
            <a:pPr marL="0" indent="0">
              <a:buNone/>
            </a:pPr>
            <a:r>
              <a:rPr lang="it-IT" sz="2800" dirty="0" smtClean="0"/>
              <a:t>sviluppata da </a:t>
            </a:r>
            <a:r>
              <a:rPr lang="it-IT" sz="2800" dirty="0" err="1" smtClean="0"/>
              <a:t>Facebook</a:t>
            </a:r>
            <a:r>
              <a:rPr lang="it-IT" sz="2800" dirty="0" smtClean="0"/>
              <a:t> che introduce interessanti idee interessanti su come:</a:t>
            </a:r>
          </a:p>
          <a:p>
            <a:r>
              <a:rPr lang="it-IT" sz="2800" dirty="0" smtClean="0"/>
              <a:t>lavorare con il DOM, </a:t>
            </a:r>
          </a:p>
          <a:p>
            <a:r>
              <a:rPr lang="it-IT" sz="2800" dirty="0" smtClean="0"/>
              <a:t>organizzare il flusso dei dati dell’applicazione </a:t>
            </a:r>
          </a:p>
          <a:p>
            <a:r>
              <a:rPr lang="it-IT" sz="2800" dirty="0" smtClean="0"/>
              <a:t>pensare gli elementi dell’interfaccia come singoli componenti.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 txBox="1">
            <a:spLocks/>
          </p:cNvSpPr>
          <p:nvPr/>
        </p:nvSpPr>
        <p:spPr>
          <a:xfrm>
            <a:off x="4034068" y="6138467"/>
            <a:ext cx="794708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4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n_coordinato_aziendale_Pp 4_3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tro affumicato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zione standard1" id="{BDCED946-031B-4036-BF26-E9C2764C60D9}" vid="{AD394DF6-83C2-47F8-9461-37AB0DBA07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coordinato 4_3</Template>
  <TotalTime>2934</TotalTime>
  <Words>2588</Words>
  <Application>Microsoft Office PowerPoint</Application>
  <PresentationFormat>Presentazione su schermo (4:3)</PresentationFormat>
  <Paragraphs>423</Paragraphs>
  <Slides>73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74" baseType="lpstr">
      <vt:lpstr>Len_coordinato_aziendale_Pp 4_3</vt:lpstr>
      <vt:lpstr>REACT.JS</vt:lpstr>
      <vt:lpstr>Mi presento</vt:lpstr>
      <vt:lpstr>Conosciamoci ….</vt:lpstr>
      <vt:lpstr>Di cosa parleremo ?</vt:lpstr>
      <vt:lpstr>Di cosa parleremo ?</vt:lpstr>
      <vt:lpstr>Di cosa parleremo ?</vt:lpstr>
      <vt:lpstr>Introduzione</vt:lpstr>
      <vt:lpstr>Introduzione</vt:lpstr>
      <vt:lpstr>React.js</vt:lpstr>
      <vt:lpstr>React.js</vt:lpstr>
      <vt:lpstr>React.js per cosa si usa ?</vt:lpstr>
      <vt:lpstr>Single Page Application</vt:lpstr>
      <vt:lpstr>Single Page Application - Ajax</vt:lpstr>
      <vt:lpstr>Single Page Application</vt:lpstr>
      <vt:lpstr>Single Page Application</vt:lpstr>
      <vt:lpstr>SPA – funzionamento </vt:lpstr>
      <vt:lpstr>SPA - funzionamento</vt:lpstr>
      <vt:lpstr>SPA - funzionamento</vt:lpstr>
      <vt:lpstr>SPA - funzionamento</vt:lpstr>
      <vt:lpstr>SPA - funzionamento</vt:lpstr>
      <vt:lpstr>SPA - funzionamento</vt:lpstr>
      <vt:lpstr>SPA - funzionamento</vt:lpstr>
      <vt:lpstr>SPA - funzionamento</vt:lpstr>
      <vt:lpstr>SPA - architettura</vt:lpstr>
      <vt:lpstr>SPA – Vantaggi e svantaggi</vt:lpstr>
      <vt:lpstr>SPA – Vantaggi e svantaggi</vt:lpstr>
      <vt:lpstr>SPA – Vantaggi e svantaggi</vt:lpstr>
      <vt:lpstr>Evoluzione della programmazione</vt:lpstr>
      <vt:lpstr>React.js filosofia</vt:lpstr>
      <vt:lpstr>MVC</vt:lpstr>
      <vt:lpstr>FLUX - REDUX</vt:lpstr>
      <vt:lpstr>React.js Installazione o Setup</vt:lpstr>
      <vt:lpstr>Basic Inclusion in HTML  file</vt:lpstr>
      <vt:lpstr>JSX cosa è ?</vt:lpstr>
      <vt:lpstr>Come si usa ?</vt:lpstr>
      <vt:lpstr>Come si usa ?</vt:lpstr>
      <vt:lpstr>Hello world – with no JSX</vt:lpstr>
      <vt:lpstr>Hello world – with JSX</vt:lpstr>
      <vt:lpstr>Babel</vt:lpstr>
      <vt:lpstr>Babel</vt:lpstr>
      <vt:lpstr>Prepocessore JSX</vt:lpstr>
      <vt:lpstr>DOM</vt:lpstr>
      <vt:lpstr>Che cosa rende la manipolazione lenta ?</vt:lpstr>
      <vt:lpstr>Virtual DOM</vt:lpstr>
      <vt:lpstr>Perché il Virtual DOM è più veloce?</vt:lpstr>
      <vt:lpstr>Perché il Virtual DOM è più veloce?</vt:lpstr>
      <vt:lpstr>Perché il Virtual DOM è più veloce?</vt:lpstr>
      <vt:lpstr>Perché il Virtual DOM è più veloce?</vt:lpstr>
      <vt:lpstr>Come React usa il DOM virtuale?</vt:lpstr>
      <vt:lpstr>Come React usa il DOM virtuale?</vt:lpstr>
      <vt:lpstr>Introduzione a Node.js</vt:lpstr>
      <vt:lpstr>Presentazione standard di PowerPoint</vt:lpstr>
      <vt:lpstr>Che cosa ha di differente Node.js</vt:lpstr>
      <vt:lpstr>Cosa possiamo fare con Node.js</vt:lpstr>
      <vt:lpstr>Cosa è allora Node.js ?</vt:lpstr>
      <vt:lpstr>V8 Engine</vt:lpstr>
      <vt:lpstr>Difficile da padroneggiare ?</vt:lpstr>
      <vt:lpstr>Node.JS Approccio asincrono</vt:lpstr>
      <vt:lpstr>Approccio asincrono</vt:lpstr>
      <vt:lpstr>Approccio sincrono - esempio</vt:lpstr>
      <vt:lpstr>Approccio asincrono - esempio</vt:lpstr>
      <vt:lpstr>Installazione di Node.js</vt:lpstr>
      <vt:lpstr>Installazione di Node.js</vt:lpstr>
      <vt:lpstr>NPM (Node Package Manager)</vt:lpstr>
      <vt:lpstr>NPM (Node Package Manager)</vt:lpstr>
      <vt:lpstr>NPM (Node Package Manager)</vt:lpstr>
      <vt:lpstr>NPM (Node Package Manager)</vt:lpstr>
      <vt:lpstr>NPM (Node Package Manager)</vt:lpstr>
      <vt:lpstr>NPM (Node Package Manager)</vt:lpstr>
      <vt:lpstr>NPM (Node Package Manager)</vt:lpstr>
      <vt:lpstr>Creazione di una React application</vt:lpstr>
      <vt:lpstr>Esecuzione di una React application</vt:lpstr>
      <vt:lpstr>Esecuzione di una React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informatica - BASE</dc:title>
  <dc:creator>MassimoElena</dc:creator>
  <cp:lastModifiedBy>Massimo Nannini</cp:lastModifiedBy>
  <cp:revision>218</cp:revision>
  <dcterms:created xsi:type="dcterms:W3CDTF">2015-10-21T08:56:34Z</dcterms:created>
  <dcterms:modified xsi:type="dcterms:W3CDTF">2020-12-03T11:41:24Z</dcterms:modified>
</cp:coreProperties>
</file>