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3"/>
  </p:handoutMasterIdLst>
  <p:sldIdLst>
    <p:sldId id="445" r:id="rId4"/>
    <p:sldId id="374" r:id="rId6"/>
    <p:sldId id="549" r:id="rId7"/>
    <p:sldId id="550" r:id="rId8"/>
    <p:sldId id="626" r:id="rId9"/>
    <p:sldId id="551" r:id="rId10"/>
    <p:sldId id="585" r:id="rId11"/>
    <p:sldId id="627" r:id="rId12"/>
    <p:sldId id="555" r:id="rId13"/>
    <p:sldId id="609" r:id="rId14"/>
    <p:sldId id="610" r:id="rId15"/>
    <p:sldId id="642" r:id="rId16"/>
    <p:sldId id="628" r:id="rId17"/>
    <p:sldId id="593" r:id="rId18"/>
    <p:sldId id="594" r:id="rId19"/>
    <p:sldId id="648" r:id="rId20"/>
    <p:sldId id="652" r:id="rId21"/>
    <p:sldId id="638" r:id="rId22"/>
    <p:sldId id="650" r:id="rId23"/>
    <p:sldId id="611" r:id="rId24"/>
    <p:sldId id="643" r:id="rId25"/>
    <p:sldId id="629" r:id="rId26"/>
    <p:sldId id="612" r:id="rId27"/>
    <p:sldId id="613" r:id="rId28"/>
    <p:sldId id="630" r:id="rId29"/>
    <p:sldId id="617" r:id="rId30"/>
    <p:sldId id="614" r:id="rId31"/>
    <p:sldId id="615" r:id="rId32"/>
    <p:sldId id="639" r:id="rId33"/>
    <p:sldId id="631" r:id="rId34"/>
    <p:sldId id="616" r:id="rId35"/>
    <p:sldId id="633" r:id="rId36"/>
    <p:sldId id="619" r:id="rId37"/>
    <p:sldId id="634" r:id="rId38"/>
    <p:sldId id="620" r:id="rId39"/>
    <p:sldId id="640" r:id="rId40"/>
    <p:sldId id="635" r:id="rId41"/>
    <p:sldId id="621" r:id="rId42"/>
    <p:sldId id="622" r:id="rId43"/>
    <p:sldId id="624" r:id="rId44"/>
    <p:sldId id="651" r:id="rId45"/>
    <p:sldId id="641" r:id="rId46"/>
    <p:sldId id="636" r:id="rId47"/>
    <p:sldId id="644" r:id="rId48"/>
    <p:sldId id="645" r:id="rId49"/>
    <p:sldId id="646" r:id="rId50"/>
    <p:sldId id="588" r:id="rId51"/>
    <p:sldId id="603" r:id="rId52"/>
  </p:sldIdLst>
  <p:sldSz cx="9144000" cy="6858000" type="screen4x3"/>
  <p:notesSz cx="7065645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645" tIns="49323" rIns="98645" bIns="49323" numCol="1" anchor="t" anchorCtr="0" compatLnSpc="1"/>
          <a:lstStyle>
            <a:lvl1pPr defTabSz="98615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645" tIns="49323" rIns="98645" bIns="49323" numCol="1" anchor="t" anchorCtr="0" compatLnSpc="1"/>
          <a:lstStyle>
            <a:lvl1pPr algn="r" defTabSz="98615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645" tIns="49323" rIns="98645" bIns="49323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645" tIns="49323" rIns="98645" bIns="49323" numCol="1" anchor="b" anchorCtr="0" compatLnSpc="1"/>
          <a:lstStyle>
            <a:lvl1pPr defTabSz="98615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8645" tIns="49323" rIns="98645" bIns="49323" numCol="1" anchor="b" anchorCtr="0" compatLnSpc="1"/>
          <a:lstStyle>
            <a:lvl1pPr algn="r" defTabSz="98615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F1D3-4CBA-4A2C-8E91-B41CA89BB0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build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task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Esquema del </a:t>
            </a:r>
            <a:r>
              <a:rPr lang="es-AR" dirty="0" err="1" smtClean="0"/>
              <a:t>arhchivo</a:t>
            </a:r>
            <a:r>
              <a:rPr lang="es-AR" baseline="0" dirty="0" smtClean="0"/>
              <a:t> </a:t>
            </a:r>
            <a:r>
              <a:rPr lang="es-AR" dirty="0" err="1" smtClean="0"/>
              <a:t>launch.json</a:t>
            </a:r>
            <a:endParaRPr lang="es-A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AR" sz="2400" dirty="0" smtClean="0"/>
              <a:t>Agregar al campo 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1" dirty="0" err="1" smtClean="0"/>
              <a:t>program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 el valor de la ruta de acceso absoluta a la aplicación (con extensión </a:t>
            </a:r>
            <a:r>
              <a:rPr lang="es-AR" sz="2400" b="1" dirty="0" smtClean="0">
                <a:latin typeface="Arial" panose="02080604020202020204" pitchFamily="34" charset="0"/>
                <a:cs typeface="Arial" panose="02080604020202020204" pitchFamily="34" charset="0"/>
              </a:rPr>
              <a:t>.</a:t>
            </a:r>
            <a:r>
              <a:rPr lang="es-AR" sz="2400" b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js</a:t>
            </a:r>
            <a:r>
              <a:rPr lang="es-AR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).</a:t>
            </a:r>
            <a:endParaRPr lang="es-AR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sz="2400" dirty="0" smtClean="0"/>
              <a:t>Si se quiere evitar los comentarios, se debe agregar  la siguiente línea: 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ES" sz="2400" b="1" i="1" dirty="0" err="1" smtClean="0"/>
              <a:t>removeComments</a:t>
            </a:r>
            <a:r>
              <a:rPr lang="es-ES" sz="2400" b="1" i="1" dirty="0" smtClean="0"/>
              <a:t> : true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endParaRPr lang="es-ES" sz="2400" dirty="0" smtClean="0"/>
          </a:p>
          <a:p>
            <a:r>
              <a:rPr lang="es-AR" dirty="0" smtClean="0"/>
              <a:t>Si se quiere incluir</a:t>
            </a:r>
            <a:r>
              <a:rPr lang="es-AR" baseline="0" dirty="0" smtClean="0"/>
              <a:t> algún comentario se debe de hacer: </a:t>
            </a:r>
            <a:r>
              <a:rPr lang="es-AR" sz="1600" dirty="0" smtClean="0"/>
              <a:t>/*!           */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TypeScript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AR" sz="1600" dirty="0" smtClean="0"/>
              <a:t>Para dejar de “observar” se debe teclear en la consola </a:t>
            </a:r>
            <a:r>
              <a:rPr lang="es-AR" sz="1600" dirty="0" err="1" smtClean="0"/>
              <a:t>ctrl</a:t>
            </a:r>
            <a:r>
              <a:rPr lang="es-AR" sz="1600" dirty="0" smtClean="0"/>
              <a:t> + c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sz="1600" dirty="0" smtClean="0"/>
              <a:t>TypeScript añade a JavaScript una capa de tipado estático y algunas otras incorporaciones de OOP tradicional. </a:t>
            </a:r>
            <a:endParaRPr lang="es-ES" sz="1600" dirty="0" smtClean="0"/>
          </a:p>
          <a:p>
            <a:r>
              <a:rPr lang="es-ES" sz="1600" dirty="0" smtClean="0"/>
              <a:t>Esta capa puede resultarnos de muchísima</a:t>
            </a:r>
            <a:r>
              <a:rPr lang="es-ES" sz="1600" baseline="0" dirty="0" smtClean="0"/>
              <a:t> </a:t>
            </a:r>
            <a:r>
              <a:rPr lang="es-ES" sz="1600" dirty="0" smtClean="0"/>
              <a:t>ayuda durante el desarrollo. Sin embargo, todas estas características son simplemente para ayudar a trabajar con JavaScript en tiempo de diseño, ya que TypeScript compila todo </a:t>
            </a:r>
            <a:r>
              <a:rPr lang="es-AR" sz="1600" dirty="0" smtClean="0"/>
              <a:t>como </a:t>
            </a:r>
            <a:r>
              <a:rPr lang="es-AR" sz="1600" dirty="0" err="1" smtClean="0"/>
              <a:t>JavaScript</a:t>
            </a:r>
            <a:r>
              <a:rPr lang="es-AR" sz="1600" dirty="0" smtClean="0"/>
              <a:t> tradicional.</a:t>
            </a:r>
            <a:endParaRPr lang="es-AR" sz="16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plantillas permite que podamos utilizar más de una línea sin tener que utilizar el</a:t>
            </a:r>
            <a:endParaRPr lang="es-ES" sz="16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operador + por eso se dice que un "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templated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 es </a:t>
            </a:r>
            <a:r>
              <a:rPr lang="es-ES" sz="16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multilineal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sz="1600" dirty="0" smtClean="0"/>
              <a:t>Si no se le especifica el valor por defecto se lo asigna por defecto, también es importante saber, que los enumerados no aceptan que su valor sea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solamente número.</a:t>
            </a:r>
            <a:endParaRPr lang="es-AR" sz="14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380" indent="-246380"/>
            <a:endParaRPr lang="es-ES" smtClean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</a:fld>
            <a:endParaRPr lang="es-A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726E1-27B0-4EC8-BBE7-324735E120A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4DD7B-9BC5-43C9-A4AA-A7B1E542979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 err="1" smtClean="0"/>
              <a:t>Node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baseline="0" dirty="0" smtClean="0"/>
              <a:t> Manager</a:t>
            </a:r>
            <a:endParaRPr lang="es-AR" baseline="0" dirty="0" smtClean="0"/>
          </a:p>
          <a:p>
            <a:pPr>
              <a:defRPr/>
            </a:pPr>
            <a:r>
              <a:rPr lang="es-AR" baseline="0" dirty="0" err="1" smtClean="0"/>
              <a:t>node</a:t>
            </a:r>
            <a:r>
              <a:rPr lang="es-AR" baseline="0" dirty="0" smtClean="0"/>
              <a:t> -v </a:t>
            </a:r>
            <a:r>
              <a:rPr lang="es-AR" baseline="0" dirty="0" smtClean="0">
                <a:sym typeface="Wingdings" panose="05000000000000000000" pitchFamily="2" charset="2"/>
              </a:rPr>
              <a:t> versión con la que se realizaron las presentaciones: 6.9.5</a:t>
            </a:r>
            <a:endParaRPr lang="es-AR" baseline="0" dirty="0" smtClean="0"/>
          </a:p>
          <a:p>
            <a:pPr>
              <a:defRPr/>
            </a:pPr>
            <a:r>
              <a:rPr lang="es-AR" baseline="0" dirty="0" err="1" smtClean="0"/>
              <a:t>tsc</a:t>
            </a:r>
            <a:r>
              <a:rPr lang="es-AR" baseline="0" dirty="0" smtClean="0"/>
              <a:t> -v  </a:t>
            </a:r>
            <a:r>
              <a:rPr lang="es-AR" baseline="0" dirty="0" smtClean="0">
                <a:sym typeface="Wingdings" panose="05000000000000000000" pitchFamily="2" charset="2"/>
              </a:rPr>
              <a:t> versión con la que se realizaron las presentaciones: 2.4.2</a:t>
            </a:r>
            <a:endParaRPr lang="es-AR" baseline="0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s-AR" baseline="0" dirty="0" smtClean="0">
                <a:sym typeface="Wingdings" panose="05000000000000000000" pitchFamily="2" charset="2"/>
              </a:rPr>
              <a:t>Visual Studio </a:t>
            </a:r>
            <a:r>
              <a:rPr lang="es-AR" baseline="0" dirty="0" err="1" smtClean="0">
                <a:sym typeface="Wingdings" panose="05000000000000000000" pitchFamily="2" charset="2"/>
              </a:rPr>
              <a:t>Code</a:t>
            </a:r>
            <a:r>
              <a:rPr lang="es-AR" baseline="0" dirty="0" smtClean="0">
                <a:sym typeface="Wingdings" panose="05000000000000000000" pitchFamily="2" charset="2"/>
              </a:rPr>
              <a:t>  versión 1.14.2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</a:t>
            </a:r>
            <a:r>
              <a:rPr lang="es-AR" sz="1600" dirty="0" err="1" smtClean="0"/>
              <a:t>TypeScript</a:t>
            </a:r>
            <a:r>
              <a:rPr lang="es-AR" sz="1600" dirty="0" smtClean="0"/>
              <a:t>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smtClean="0"/>
              <a:t>Click to edit Title Slide</a:t>
            </a:r>
            <a:endParaRPr lang="en-US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83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33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605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smtClean="0"/>
              <a:t>Click to edit Title Slide</a:t>
            </a:r>
            <a:endParaRPr lang="en-US" smtClean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83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33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605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nod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1)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266057"/>
          </a:xfrm>
        </p:spPr>
        <p:txBody>
          <a:bodyPr/>
          <a:lstStyle/>
          <a:p>
            <a:r>
              <a:rPr lang="es-ES" sz="2800" dirty="0" smtClean="0"/>
              <a:t>El siguiente paso será crear una carpeta donde  trabajar .</a:t>
            </a:r>
            <a:endParaRPr lang="es-ES" sz="2800" dirty="0" smtClean="0"/>
          </a:p>
          <a:p>
            <a:pPr lvl="1"/>
            <a:r>
              <a:rPr lang="es-ES" sz="2400" dirty="0" smtClean="0"/>
              <a:t>una vez creada, navegaremos a través de la terminal a la carpeta y escribiremos el siguiente comando:</a:t>
            </a:r>
            <a:endParaRPr lang="es-ES" sz="24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Con este comando se generará el archivo de configuración </a:t>
            </a:r>
            <a:r>
              <a:rPr lang="es-ES" sz="2800" b="1" i="1" dirty="0" err="1" smtClean="0"/>
              <a:t>tsconfig.json</a:t>
            </a:r>
            <a:r>
              <a:rPr lang="es-ES" sz="2800" dirty="0" smtClean="0"/>
              <a:t>, que utilizará TypeScript para compilar la información .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El archivo creado tendrá un aspecto similar al siguiente:</a:t>
            </a:r>
            <a:endParaRPr lang="es-ES" sz="24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14096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init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13543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1000" dirty="0" smtClean="0"/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La presencia de este archivo significa que este directorio es la raíz del proyecto.</a:t>
            </a:r>
            <a:endParaRPr lang="es-ES" sz="2800" dirty="0" smtClean="0"/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1452840"/>
            <a:ext cx="6984776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{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"</a:t>
            </a:r>
            <a:r>
              <a:rPr lang="es-AR" sz="24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compilerOptions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{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	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/* Basic </a:t>
            </a:r>
            <a:r>
              <a:rPr lang="es-AR" sz="2400" b="0" dirty="0" err="1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*/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	"module": "</a:t>
            </a:r>
            <a:r>
              <a:rPr lang="es-AR" sz="24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commonjs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	"target": "es5",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	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/* </a:t>
            </a:r>
            <a:r>
              <a:rPr lang="es-AR" sz="2400" b="0" dirty="0" err="1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Strict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Type-Checking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*/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	"</a:t>
            </a:r>
            <a:r>
              <a:rPr lang="es-AR" sz="24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strict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true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	}</a:t>
            </a:r>
            <a:endParaRPr lang="es-AR" sz="24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805428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Instalación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comprobación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/>
              <a:t>Línea de comando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IDEs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IDE </a:t>
            </a:r>
            <a:r>
              <a:rPr lang="es-ES_tradnl" sz="3200" dirty="0" smtClean="0"/>
              <a:t>(1/6)</a:t>
            </a:r>
            <a:endParaRPr lang="es-AR" sz="3200" dirty="0"/>
          </a:p>
        </p:txBody>
      </p:sp>
      <p:pic>
        <p:nvPicPr>
          <p:cNvPr id="4" name="Picture 2" descr="Resultado de imagen para atom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7" y="1412776"/>
            <a:ext cx="2087711" cy="20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sublime tex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1" y="4149080"/>
            <a:ext cx="1887625" cy="18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n para eclips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3" y="4437112"/>
            <a:ext cx="4061934" cy="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bracket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49080"/>
            <a:ext cx="1858256" cy="18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visual stud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3897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n para web storm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96" y="1700808"/>
            <a:ext cx="2907984" cy="15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(2/6)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557897"/>
          </a:xfrm>
        </p:spPr>
        <p:txBody>
          <a:bodyPr/>
          <a:lstStyle/>
          <a:p>
            <a:r>
              <a:rPr lang="es-ES" sz="2800" b="1" i="1" dirty="0" smtClean="0"/>
              <a:t>Visual Studio </a:t>
            </a:r>
            <a:r>
              <a:rPr lang="es-ES" sz="2800" b="1" i="1" dirty="0" err="1" smtClean="0"/>
              <a:t>Code</a:t>
            </a:r>
            <a:r>
              <a:rPr lang="es-ES" sz="2800" dirty="0" smtClean="0"/>
              <a:t> es una IDE de Microsoft, pero de código abierto.</a:t>
            </a:r>
            <a:endParaRPr lang="es-ES" sz="2800" dirty="0" smtClean="0"/>
          </a:p>
          <a:p>
            <a:r>
              <a:rPr lang="es-ES" sz="2800" dirty="0" smtClean="0"/>
              <a:t>Posee, entre otros: </a:t>
            </a:r>
            <a:endParaRPr lang="es-ES" sz="2800" dirty="0" smtClean="0"/>
          </a:p>
          <a:p>
            <a:pPr lvl="1"/>
            <a:r>
              <a:rPr lang="es-ES" sz="2400" dirty="0" smtClean="0"/>
              <a:t>Una terminal integrada.</a:t>
            </a:r>
            <a:endParaRPr lang="es-ES" sz="2400" dirty="0" smtClean="0"/>
          </a:p>
          <a:p>
            <a:pPr lvl="1"/>
            <a:r>
              <a:rPr lang="es-ES" sz="2400" dirty="0" err="1" smtClean="0"/>
              <a:t>Intellisense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 lvl="1"/>
            <a:r>
              <a:rPr lang="es-ES" sz="2400" dirty="0" smtClean="0"/>
              <a:t>Consola de depuración.</a:t>
            </a:r>
            <a:endParaRPr lang="es-ES" sz="2400" dirty="0" smtClean="0"/>
          </a:p>
          <a:p>
            <a:pPr lvl="1"/>
            <a:r>
              <a:rPr lang="es-ES" sz="2400" dirty="0" smtClean="0"/>
              <a:t>Etc.</a:t>
            </a:r>
            <a:endParaRPr lang="es-ES" sz="2400" dirty="0" smtClean="0"/>
          </a:p>
          <a:p>
            <a:r>
              <a:rPr lang="es-ES" sz="2800" dirty="0" smtClean="0"/>
              <a:t>Permite automatizar tareas para el </a:t>
            </a:r>
            <a:r>
              <a:rPr lang="es-ES" sz="2800" dirty="0" err="1" smtClean="0"/>
              <a:t>debuggin</a:t>
            </a:r>
            <a:r>
              <a:rPr lang="es-ES" sz="2800" dirty="0" smtClean="0"/>
              <a:t>.</a:t>
            </a:r>
            <a:endParaRPr lang="es-ES" sz="2800" dirty="0" smtClean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(3/6)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872103"/>
          </a:xfrm>
        </p:spPr>
        <p:txBody>
          <a:bodyPr/>
          <a:lstStyle/>
          <a:p>
            <a:r>
              <a:rPr lang="es-AR" sz="2800" dirty="0" smtClean="0"/>
              <a:t>Una vez abierto el Visual Studio </a:t>
            </a:r>
            <a:r>
              <a:rPr lang="es-AR" sz="2800" dirty="0" err="1" smtClean="0"/>
              <a:t>Code</a:t>
            </a:r>
            <a:r>
              <a:rPr lang="es-AR" sz="2800" dirty="0" smtClean="0"/>
              <a:t>, lo prepararemos para poder ‘</a:t>
            </a:r>
            <a:r>
              <a:rPr lang="es-AR" sz="2800" dirty="0" err="1" smtClean="0"/>
              <a:t>debbuguear</a:t>
            </a:r>
            <a:r>
              <a:rPr lang="es-AR" sz="2800" dirty="0" smtClean="0"/>
              <a:t>’ los distintos archivos de nuestro proyecto.</a:t>
            </a:r>
            <a:endParaRPr lang="es-AR" sz="2800" dirty="0" smtClean="0"/>
          </a:p>
          <a:p>
            <a:r>
              <a:rPr lang="es-AR" sz="2800" dirty="0" smtClean="0"/>
              <a:t>Abrir el menú de </a:t>
            </a:r>
            <a:r>
              <a:rPr lang="es-ES" sz="2800" dirty="0" smtClean="0"/>
              <a:t>de depuración:</a:t>
            </a:r>
            <a:endParaRPr lang="es-ES" sz="2800" dirty="0" smtClean="0"/>
          </a:p>
          <a:p>
            <a:pPr lvl="2"/>
            <a:r>
              <a:rPr lang="es-ES" sz="2400" dirty="0" smtClean="0"/>
              <a:t>Ver -&gt; Depurar (</a:t>
            </a:r>
            <a:r>
              <a:rPr lang="es-ES" sz="2400" dirty="0" err="1" smtClean="0"/>
              <a:t>Ctrl</a:t>
            </a:r>
            <a:r>
              <a:rPr lang="es-ES" sz="2400" dirty="0" smtClean="0"/>
              <a:t> + </a:t>
            </a:r>
            <a:r>
              <a:rPr lang="es-ES" sz="2400" dirty="0" err="1" smtClean="0"/>
              <a:t>Shift</a:t>
            </a:r>
            <a:r>
              <a:rPr lang="es-ES" sz="2400" dirty="0" smtClean="0"/>
              <a:t> + D)</a:t>
            </a:r>
            <a:endParaRPr lang="es-ES" sz="2400" dirty="0" smtClean="0"/>
          </a:p>
          <a:p>
            <a:pPr lvl="2"/>
            <a:r>
              <a:rPr lang="es-ES" sz="2400" dirty="0" smtClean="0"/>
              <a:t>O pulsar  el ícono de la barra de actividades</a:t>
            </a:r>
            <a:endParaRPr lang="es-ES" sz="2400" b="1" i="1" dirty="0" smtClean="0"/>
          </a:p>
          <a:p>
            <a:pPr lvl="1"/>
            <a:r>
              <a:rPr lang="es-ES" sz="2400" dirty="0" smtClean="0"/>
              <a:t>Pulsando el ícono de configuración            se seleccionará el entorno (Node.js).</a:t>
            </a:r>
            <a:endParaRPr lang="es-ES" sz="2400" dirty="0" smtClean="0"/>
          </a:p>
          <a:p>
            <a:pPr lvl="1"/>
            <a:endParaRPr lang="es-ES" sz="2400" b="1" i="1" dirty="0" smtClean="0"/>
          </a:p>
          <a:p>
            <a:pPr lvl="1"/>
            <a:r>
              <a:rPr lang="es-ES" sz="2400" dirty="0" smtClean="0"/>
              <a:t>Esto generará una carpeta llamada </a:t>
            </a:r>
            <a:r>
              <a:rPr lang="es-ES" sz="2400" b="1" i="1" dirty="0" smtClean="0"/>
              <a:t>.</a:t>
            </a:r>
            <a:r>
              <a:rPr lang="es-ES" sz="2400" b="1" i="1" dirty="0" err="1" smtClean="0"/>
              <a:t>vscode</a:t>
            </a:r>
            <a:r>
              <a:rPr lang="es-ES" sz="2400" dirty="0" smtClean="0"/>
              <a:t> y dentro de ella un archivo llamado </a:t>
            </a:r>
            <a:r>
              <a:rPr lang="es-ES" sz="2400" b="1" i="1" dirty="0" err="1" smtClean="0"/>
              <a:t>launch.json</a:t>
            </a:r>
            <a:r>
              <a:rPr lang="es-ES" sz="2400" dirty="0" smtClean="0"/>
              <a:t>, al cual le agregaremos una configuración de </a:t>
            </a:r>
            <a:r>
              <a:rPr lang="es-ES" sz="2400" b="1" i="1" dirty="0" smtClean="0"/>
              <a:t>Iniciar Programa</a:t>
            </a:r>
            <a:r>
              <a:rPr lang="es-ES" sz="2400" dirty="0" smtClean="0"/>
              <a:t>.</a:t>
            </a:r>
            <a:endParaRPr lang="es-AR" sz="24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96336" y="3286125"/>
            <a:ext cx="843677" cy="7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933056"/>
            <a:ext cx="7200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(4/6)</a:t>
            </a:r>
            <a:endParaRPr lang="es-AR" sz="32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1292562"/>
            <a:ext cx="6984776" cy="50167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{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version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"0.2.0",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configurations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[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{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  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type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node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  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request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launch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  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name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Launch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Program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                                                     	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program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":"</a:t>
            </a:r>
            <a:r>
              <a:rPr lang="es-AR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${</a:t>
            </a:r>
            <a:r>
              <a:rPr lang="es-AR" sz="200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workspaceRoot</a:t>
            </a:r>
            <a:r>
              <a:rPr lang="es-AR" sz="2000" dirty="0" smtClean="0">
                <a:latin typeface="Arial" panose="02080604020202020204" pitchFamily="34" charset="0"/>
                <a:cs typeface="Arial" panose="02080604020202020204" pitchFamily="34" charset="0"/>
              </a:rPr>
              <a:t>}/app.js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},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{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type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node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request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": "</a:t>
            </a:r>
            <a:r>
              <a:rPr lang="es-AR" sz="2000" b="0" dirty="0" err="1" smtClean="0">
                <a:latin typeface="Arial" panose="02080604020202020204" pitchFamily="34" charset="0"/>
                <a:cs typeface="Arial" panose="02080604020202020204" pitchFamily="34" charset="0"/>
              </a:rPr>
              <a:t>attach</a:t>
            </a:r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",           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  . . . . . . 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     }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     ]</a:t>
            </a:r>
            <a:endParaRPr lang="es-AR" sz="2000" b="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000" b="0" dirty="0" smtClean="0"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(5/6)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924425"/>
          </a:xfrm>
        </p:spPr>
        <p:txBody>
          <a:bodyPr/>
          <a:lstStyle/>
          <a:p>
            <a:r>
              <a:rPr lang="es-ES" sz="2800" dirty="0" smtClean="0"/>
              <a:t>Modificar el archivo </a:t>
            </a:r>
            <a:r>
              <a:rPr lang="es-ES" sz="2800" b="1" dirty="0" err="1" smtClean="0"/>
              <a:t>tsconfig.json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pPr lvl="1"/>
            <a:r>
              <a:rPr lang="es-ES" sz="2400" dirty="0" smtClean="0"/>
              <a:t>Modificar a </a:t>
            </a:r>
            <a:r>
              <a:rPr lang="es-ES" sz="2400" i="1" dirty="0" smtClean="0"/>
              <a:t>true</a:t>
            </a:r>
            <a:r>
              <a:rPr lang="es-ES" sz="2400" dirty="0" smtClean="0"/>
              <a:t>, el valor booleano del campo 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ES" sz="2400" b="1" i="1" dirty="0" err="1" smtClean="0"/>
              <a:t>sourceMap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ES" sz="2400" dirty="0" smtClean="0"/>
              <a:t>. </a:t>
            </a:r>
            <a:endParaRPr lang="es-ES" sz="2400" dirty="0" smtClean="0"/>
          </a:p>
          <a:p>
            <a:pPr lvl="1"/>
            <a:r>
              <a:rPr lang="es-ES" sz="2400" dirty="0" smtClean="0"/>
              <a:t>Esto permitirá ‘</a:t>
            </a:r>
            <a:r>
              <a:rPr lang="es-ES" sz="2400" dirty="0" err="1" smtClean="0"/>
              <a:t>debbuguear</a:t>
            </a:r>
            <a:r>
              <a:rPr lang="es-ES" sz="2400" dirty="0" smtClean="0"/>
              <a:t>’ desde la consola de cualquier navegador Web y desde la consola integrada del Visual Studio </a:t>
            </a:r>
            <a:r>
              <a:rPr lang="es-ES" sz="2400" dirty="0" err="1" smtClean="0"/>
              <a:t>Code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r>
              <a:rPr lang="es-ES" sz="2800" dirty="0" smtClean="0"/>
              <a:t>Por último, abrir el menú de Tareas y seleccionar</a:t>
            </a:r>
            <a:endParaRPr lang="es-ES" sz="2800" dirty="0" smtClean="0"/>
          </a:p>
          <a:p>
            <a:pPr lvl="1"/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Ejecutar tarea de compilación</a:t>
            </a:r>
            <a:endParaRPr lang="es-AR" sz="2400" b="1" i="1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r>
              <a:rPr lang="es-AR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Elegir </a:t>
            </a:r>
            <a:r>
              <a:rPr lang="es-AR" sz="2400" b="1" i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tsc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s-AR" sz="2400" b="1" i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build</a:t>
            </a:r>
            <a:r>
              <a:rPr lang="es-AR" sz="2400" b="1" i="1" dirty="0" smtClean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1" i="1" dirty="0" err="1" smtClean="0">
                <a:latin typeface="Arial" panose="02080604020202020204" pitchFamily="34" charset="0"/>
                <a:cs typeface="Arial" panose="02080604020202020204" pitchFamily="34" charset="0"/>
              </a:rPr>
              <a:t>tsconfig.json</a:t>
            </a:r>
            <a:r>
              <a:rPr lang="es-AR" sz="2400" dirty="0" smtClean="0">
                <a:latin typeface="Arial" panose="02080604020202020204" pitchFamily="34" charset="0"/>
                <a:cs typeface="Arial" panose="02080604020202020204" pitchFamily="34" charset="0"/>
              </a:rPr>
              <a:t>, para que transpile con las configuraciones elegidas.</a:t>
            </a:r>
            <a:endParaRPr lang="es-AR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1"/>
            <a:endParaRPr lang="es-AR" sz="2400" dirty="0" smtClean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800" dirty="0" smtClean="0">
                <a:cs typeface="Arial" panose="02080604020202020204" pitchFamily="34" charset="0"/>
              </a:rPr>
              <a:t>Para comenzar con el </a:t>
            </a:r>
            <a:r>
              <a:rPr lang="es-AR" sz="2800" dirty="0" err="1" smtClean="0">
                <a:cs typeface="Arial" panose="02080604020202020204" pitchFamily="34" charset="0"/>
              </a:rPr>
              <a:t>Debuggin</a:t>
            </a:r>
            <a:r>
              <a:rPr lang="es-AR" sz="2800" dirty="0" smtClean="0">
                <a:cs typeface="Arial" panose="02080604020202020204" pitchFamily="34" charset="0"/>
              </a:rPr>
              <a:t>, pulsar la tecla F5.</a:t>
            </a:r>
            <a:endParaRPr lang="es-AR" sz="2800" dirty="0" smtClean="0"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</a:t>
            </a:r>
            <a:r>
              <a:rPr lang="es-ES" dirty="0"/>
              <a:t>a TypeScript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Instalación de TypeScript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Tipos de datos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Funciones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IDE </a:t>
            </a:r>
            <a:r>
              <a:rPr lang="es-ES" sz="3200" dirty="0" smtClean="0"/>
              <a:t>(6/6)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652043"/>
          </a:xfrm>
        </p:spPr>
        <p:txBody>
          <a:bodyPr/>
          <a:lstStyle/>
          <a:p>
            <a:r>
              <a:rPr lang="es-ES" sz="2800" dirty="0" smtClean="0"/>
              <a:t>Para que se transpile un archivo TypeScript, se utiliza el siguiente comando, desde la terminal:</a:t>
            </a:r>
            <a:endParaRPr lang="es-ES" sz="2800" dirty="0" smtClean="0"/>
          </a:p>
          <a:p>
            <a:pPr>
              <a:buNone/>
            </a:pPr>
            <a:endParaRPr lang="es-ES" sz="2800" dirty="0" smtClean="0"/>
          </a:p>
          <a:p>
            <a:pPr>
              <a:buNone/>
            </a:pPr>
            <a:endParaRPr lang="es-ES" sz="1000" dirty="0" smtClean="0"/>
          </a:p>
          <a:p>
            <a:r>
              <a:rPr lang="es-ES" sz="2800" dirty="0" smtClean="0"/>
              <a:t>Para agregar una inspección sobre un archivo, se escribirá el siguiente comando: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1000" dirty="0" smtClean="0"/>
          </a:p>
          <a:p>
            <a:endParaRPr lang="es-ES" sz="1000" dirty="0" smtClean="0"/>
          </a:p>
          <a:p>
            <a:r>
              <a:rPr lang="es-ES" sz="2800" dirty="0" smtClean="0"/>
              <a:t>Para juntar varios archivos .</a:t>
            </a:r>
            <a:r>
              <a:rPr lang="es-ES" sz="2800" dirty="0" err="1" smtClean="0"/>
              <a:t>ts</a:t>
            </a:r>
            <a:r>
              <a:rPr lang="es-ES" sz="2800" dirty="0" smtClean="0"/>
              <a:t> en un solo archivo de salida:</a:t>
            </a:r>
            <a:endParaRPr lang="es-ES" sz="2800" b="1" dirty="0" smtClean="0"/>
          </a:p>
          <a:p>
            <a:endParaRPr lang="es-ES" sz="2800" b="1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933056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-w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239127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971600" y="5559622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outFile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main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&gt; &lt;arch1&gt; &lt;arch2&gt;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configuración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  <a:endParaRPr lang="es-ES" sz="3600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89912"/>
          </a:xfrm>
        </p:spPr>
        <p:txBody>
          <a:bodyPr/>
          <a:lstStyle/>
          <a:p>
            <a:r>
              <a:rPr lang="es-ES" sz="2800" dirty="0" smtClean="0"/>
              <a:t>Tipado estático o fuertemente </a:t>
            </a:r>
            <a:r>
              <a:rPr lang="es-AR" sz="2800" dirty="0" smtClean="0"/>
              <a:t>tipado</a:t>
            </a:r>
            <a:r>
              <a:rPr lang="es-ES" sz="2800" dirty="0" smtClean="0"/>
              <a:t>: </a:t>
            </a:r>
            <a:endParaRPr lang="es-ES" sz="2800" dirty="0" smtClean="0"/>
          </a:p>
          <a:p>
            <a:pPr lvl="1"/>
            <a:r>
              <a:rPr lang="es-ES" sz="2400" dirty="0" smtClean="0"/>
              <a:t>Se debe de definir el tipo de dato, obligando a que no pueda haber errores con los tipos de datos.</a:t>
            </a:r>
            <a:endParaRPr lang="es-ES" sz="2400" dirty="0" smtClean="0"/>
          </a:p>
          <a:p>
            <a:r>
              <a:rPr lang="es-AR" sz="2800" dirty="0" smtClean="0"/>
              <a:t>Tipado dinámico o débilmente tipado: </a:t>
            </a:r>
            <a:endParaRPr lang="es-AR" sz="2800" dirty="0" smtClean="0"/>
          </a:p>
          <a:p>
            <a:pPr lvl="1"/>
            <a:r>
              <a:rPr lang="es-AR" sz="2400" dirty="0" smtClean="0"/>
              <a:t>No se deben de o tiene porque especificar el tipo de dato (PHP, JavaScript).</a:t>
            </a:r>
            <a:endParaRPr lang="es-AR" sz="2400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4221088"/>
            <a:ext cx="8352928" cy="1938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a = 3;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anose="02080604020202020204" pitchFamily="34" charset="0"/>
              </a:rPr>
              <a:t> b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panose="02080604020202020204" pitchFamily="34" charset="0"/>
              </a:rPr>
              <a:t>hola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anose="02080604020202020204" pitchFamily="34" charset="0"/>
              </a:rPr>
              <a:t>;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anose="0208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c = a + b;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</a:rPr>
              <a:t>// -&gt; resultado 3hola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</a:endParaRP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anose="02080604020202020204" pitchFamily="34" charset="0"/>
              </a:rPr>
              <a:t>if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anose="02080604020202020204" pitchFamily="34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panose="02080604020202020204" pitchFamily="34" charset="0"/>
              </a:rPr>
              <a:t>0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anose="02080604020202020204" pitchFamily="34" charset="0"/>
              </a:rPr>
              <a:t> == 0)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latin typeface="Arial" panose="02080604020202020204" pitchFamily="34" charset="0"/>
              </a:rPr>
              <a:t>// -&gt; true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latin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</a:rPr>
              <a:t>3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=== 3)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</a:rPr>
              <a:t>// -&gt; false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en </a:t>
            </a:r>
            <a:r>
              <a:rPr lang="es-AR" dirty="0" err="1" smtClean="0"/>
              <a:t>TypeScript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2750840" cy="4444294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/>
          </a:p>
        </p:txBody>
      </p:sp>
      <p:sp>
        <p:nvSpPr>
          <p:cNvPr id="4" name="2 Marcador de contenido"/>
          <p:cNvSpPr txBox="1"/>
          <p:nvPr/>
        </p:nvSpPr>
        <p:spPr bwMode="auto">
          <a:xfrm>
            <a:off x="4499992" y="1412776"/>
            <a:ext cx="2750840" cy="4444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Undefined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Tuple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Enum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Primitivos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5997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pPr lvl="1"/>
            <a:r>
              <a:rPr lang="es-AR" sz="2400" dirty="0" smtClean="0"/>
              <a:t>true o false.</a:t>
            </a:r>
            <a:endParaRPr lang="es-AR" sz="2400" dirty="0" smtClean="0"/>
          </a:p>
          <a:p>
            <a:endParaRPr lang="es-AR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pPr lvl="1"/>
            <a:r>
              <a:rPr lang="es-AR" sz="2400" dirty="0" smtClean="0"/>
              <a:t>Valores numéricos (enteros, decimales, octales y </a:t>
            </a:r>
            <a:r>
              <a:rPr lang="es-AR" sz="2400" dirty="0" err="1" smtClean="0"/>
              <a:t>hexa</a:t>
            </a:r>
            <a:r>
              <a:rPr lang="es-AR" sz="2400" dirty="0" smtClean="0"/>
              <a:t>).</a:t>
            </a:r>
            <a:endParaRPr lang="es-AR" sz="2400" dirty="0" smtClean="0"/>
          </a:p>
          <a:p>
            <a:endParaRPr lang="es-AR" dirty="0" smtClean="0"/>
          </a:p>
          <a:p>
            <a:endParaRPr lang="es-AR" sz="1000" dirty="0" smtClean="0"/>
          </a:p>
          <a:p>
            <a:r>
              <a:rPr lang="es-AR" sz="2800" dirty="0" err="1" smtClean="0"/>
              <a:t>Null</a:t>
            </a:r>
            <a:endParaRPr lang="es-AR" sz="2800" dirty="0" smtClean="0"/>
          </a:p>
          <a:p>
            <a:pPr lvl="1"/>
            <a:r>
              <a:rPr lang="es-AR" sz="2400" dirty="0" smtClean="0"/>
              <a:t>Cuando un objeto o variable no esta accesible.</a:t>
            </a:r>
            <a:endParaRPr lang="es-AR" sz="2400" dirty="0" smtClean="0"/>
          </a:p>
          <a:p>
            <a:endParaRPr lang="es-AR" sz="2800" dirty="0" smtClean="0"/>
          </a:p>
          <a:p>
            <a:endParaRPr lang="es-AR" sz="2800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</a:rPr>
              <a:t>esVerdad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=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false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3831431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numero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= 33.78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48761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</a:rPr>
              <a:t>obj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object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|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null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=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null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76692"/>
          </a:xfrm>
        </p:spPr>
        <p:txBody>
          <a:bodyPr/>
          <a:lstStyle/>
          <a:p>
            <a:r>
              <a:rPr lang="es-AR" sz="2800" dirty="0" err="1" smtClean="0"/>
              <a:t>Undefined</a:t>
            </a:r>
            <a:endParaRPr lang="es-AR" sz="2800" dirty="0" smtClean="0"/>
          </a:p>
          <a:p>
            <a:pPr lvl="1"/>
            <a:r>
              <a:rPr lang="es-AR" sz="2400" dirty="0" smtClean="0"/>
              <a:t>Es cuando un objeto o variable existe pero no tiene un valor.</a:t>
            </a:r>
            <a:endParaRPr lang="es-AR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pPr lvl="1"/>
            <a:r>
              <a:rPr lang="es-AR" sz="2400" dirty="0" smtClean="0"/>
              <a:t>Puede ser cualquier tipo de objeto de JavaScript.</a:t>
            </a:r>
            <a:endParaRPr lang="es-AR" sz="2400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 smtClean="0"/>
          </a:p>
          <a:p>
            <a:pPr lvl="1"/>
            <a:r>
              <a:rPr lang="es-AR" sz="2400" dirty="0" smtClean="0"/>
              <a:t>Generalmente usado en funciones.</a:t>
            </a:r>
            <a:endParaRPr lang="es-AR" sz="24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645024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cosa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cosa = 3;		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cosa =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false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;	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6135687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Avisar()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void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{ console.log(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"Cuidado!!!"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); }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84296"/>
            <a:ext cx="408487" cy="3927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44336"/>
            <a:ext cx="408487" cy="3927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1" y="4404376"/>
            <a:ext cx="408487" cy="39277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6659"/>
          </a:xfrm>
        </p:spPr>
        <p:txBody>
          <a:bodyPr/>
          <a:lstStyle/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Cadenas de caracteres y/o textos.</a:t>
            </a:r>
            <a:endParaRPr lang="es-AR" sz="2400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smtClean="0"/>
              <a:t>Plantillas de </a:t>
            </a:r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Se escriben entre </a:t>
            </a:r>
            <a:r>
              <a:rPr lang="es-AR" sz="2400" b="1" dirty="0" smtClean="0"/>
              <a:t>´</a:t>
            </a:r>
            <a:r>
              <a:rPr lang="es-AR" sz="2400" dirty="0" smtClean="0"/>
              <a:t> (tilde invertido) y la sintaxis sería:</a:t>
            </a:r>
            <a:endParaRPr lang="es-AR" sz="2400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//comillas dobles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‘azul’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		       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//comillas simples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`verde`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;	       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//tilde invertido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036983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mensaje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‘hola mundo’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//simples o dobles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html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`&lt;</a:t>
            </a:r>
            <a:r>
              <a:rPr lang="es-AR" sz="2400" b="0" dirty="0" err="1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&gt;</a:t>
            </a:r>
            <a:r>
              <a:rPr lang="es-AR" sz="240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${mensaje}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&lt;/</a:t>
            </a:r>
            <a:r>
              <a:rPr lang="es-AR" sz="2400" b="0" dirty="0" err="1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&gt;`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//tilde inv.</a:t>
            </a:r>
            <a:r>
              <a:rPr lang="es-AR" sz="2400" b="0" dirty="0" smtClean="0"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primitivos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Inconvenientes con JavaScript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TypeScript</a:t>
            </a:r>
            <a:endParaRPr lang="es-AR" dirty="0" smtClean="0"/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/>
              <a:t>Primitivos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Arrays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Let</a:t>
            </a:r>
            <a:r>
              <a:rPr lang="es-ES" dirty="0" smtClean="0"/>
              <a:t> vs. Var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77766"/>
          </a:xfrm>
        </p:spPr>
        <p:txBody>
          <a:bodyPr/>
          <a:lstStyle/>
          <a:p>
            <a:r>
              <a:rPr lang="es-AR" sz="2800" dirty="0" err="1" smtClean="0"/>
              <a:t>Array</a:t>
            </a:r>
            <a:endParaRPr lang="es-AR" sz="2800" dirty="0" smtClean="0"/>
          </a:p>
          <a:p>
            <a:pPr lvl="1"/>
            <a:r>
              <a:rPr lang="es-AR" sz="2400" dirty="0" smtClean="0"/>
              <a:t>Si no se les especifica tipo son ANY.</a:t>
            </a:r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Con esta sintaxis se puede especificar tipo de elementos.</a:t>
            </a:r>
            <a:endParaRPr lang="es-AR" sz="2400" dirty="0" smtClean="0"/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463279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lista = [1,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];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476753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&gt; = [1, 2, 3];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9330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[] = [1, 2, 3];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57332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</a:rPr>
              <a:t> = [1, 2, 3];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</a:endParaRPr>
          </a:p>
        </p:txBody>
      </p:sp>
      <p:pic>
        <p:nvPicPr>
          <p:cNvPr id="9" name="Imagen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2367" y="5773896"/>
            <a:ext cx="403161" cy="35748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/>
              <a:t>Primitivos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Enums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Enum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416320"/>
          </a:xfrm>
        </p:spPr>
        <p:txBody>
          <a:bodyPr/>
          <a:lstStyle/>
          <a:p>
            <a:r>
              <a:rPr lang="es-ES" sz="2800" dirty="0" smtClean="0"/>
              <a:t>Los enumerados en TypeScript solo almacenan números para identificar a las constantes.</a:t>
            </a:r>
            <a:endParaRPr lang="es-ES" sz="2800" dirty="0" smtClean="0"/>
          </a:p>
          <a:p>
            <a:pPr lvl="1"/>
            <a:r>
              <a:rPr lang="es-ES" sz="2400" dirty="0" smtClean="0"/>
              <a:t>Sin asignación de valores:</a:t>
            </a:r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Con asignación de valores:</a:t>
            </a:r>
            <a:endParaRPr lang="es-ES" sz="24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804735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Color { Rojo, Verde, Azul }; 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2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4941168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Color { Rojo = 2, Verde = 5, Azul = 8 }; 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5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/>
              <a:t>Primitivos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Let</a:t>
            </a:r>
            <a:r>
              <a:rPr lang="es-ES" dirty="0">
                <a:solidFill>
                  <a:schemeClr val="accent1"/>
                </a:solidFill>
              </a:rPr>
              <a:t> vs. </a:t>
            </a:r>
            <a:r>
              <a:rPr lang="es-ES" dirty="0" smtClean="0">
                <a:solidFill>
                  <a:schemeClr val="accent1"/>
                </a:solidFill>
              </a:rPr>
              <a:t>Var</a:t>
            </a:r>
            <a:endParaRPr lang="es-ES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58061"/>
          </a:xfrm>
        </p:spPr>
        <p:txBody>
          <a:bodyPr/>
          <a:lstStyle/>
          <a:p>
            <a:r>
              <a:rPr lang="es-ES" sz="2800" dirty="0" smtClean="0"/>
              <a:t>En TypeScript hay dos formas de declarar variables </a:t>
            </a:r>
            <a:r>
              <a:rPr lang="es-ES" sz="2800" b="1" i="1" dirty="0" err="1" smtClean="0"/>
              <a:t>var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let</a:t>
            </a:r>
            <a:r>
              <a:rPr lang="es-ES" sz="2800" dirty="0" smtClean="0"/>
              <a:t> :	</a:t>
            </a:r>
            <a:endParaRPr lang="es-ES" sz="2800" dirty="0" smtClean="0"/>
          </a:p>
          <a:p>
            <a:pPr lvl="1"/>
            <a:r>
              <a:rPr lang="es-ES" sz="2400" dirty="0" err="1" smtClean="0"/>
              <a:t>var</a:t>
            </a:r>
            <a:r>
              <a:rPr lang="es-ES" sz="2400" dirty="0" smtClean="0"/>
              <a:t> no tiene un ámbito de bloque (es global), mientras que </a:t>
            </a:r>
            <a:r>
              <a:rPr lang="es-ES" sz="2400" dirty="0" err="1" smtClean="0"/>
              <a:t>let</a:t>
            </a:r>
            <a:r>
              <a:rPr lang="es-ES" sz="2400" dirty="0" smtClean="0"/>
              <a:t> sí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r>
              <a:rPr lang="es-ES" sz="2800" dirty="0" err="1" smtClean="0"/>
              <a:t>var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let</a:t>
            </a:r>
            <a:endParaRPr lang="es-ES" sz="28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5968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123;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456; }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456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3970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123;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456; }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123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Otros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Tradicionales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Fat</a:t>
            </a:r>
            <a:r>
              <a:rPr lang="es-ES" dirty="0" smtClean="0"/>
              <a:t> </a:t>
            </a:r>
            <a:r>
              <a:rPr lang="es-ES" dirty="0" err="1" smtClean="0"/>
              <a:t>Arrow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(1/4)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82875"/>
          </a:xfrm>
        </p:spPr>
        <p:txBody>
          <a:bodyPr/>
          <a:lstStyle/>
          <a:p>
            <a:r>
              <a:rPr lang="es-AR" sz="2800" dirty="0" smtClean="0"/>
              <a:t>Sintaxis de una función básica:</a:t>
            </a:r>
            <a:endParaRPr lang="es-AR" sz="2800" dirty="0" smtClean="0"/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dirty="0" smtClean="0"/>
              <a:t>Con parámetros opcionales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 smtClean="0"/>
              <a:t>Si no se recibe valor para el parámetro (</a:t>
            </a:r>
            <a:r>
              <a:rPr lang="es-AR" sz="2400" b="1" dirty="0" smtClean="0"/>
              <a:t>?</a:t>
            </a:r>
            <a:r>
              <a:rPr lang="es-AR" sz="2400" dirty="0" smtClean="0"/>
              <a:t>), se asigna </a:t>
            </a:r>
            <a:r>
              <a:rPr lang="es-AR" sz="2400" dirty="0" err="1" smtClean="0"/>
              <a:t>null</a:t>
            </a:r>
            <a:r>
              <a:rPr lang="es-AR" sz="2400" dirty="0" smtClean="0"/>
              <a:t>.</a:t>
            </a:r>
            <a:endParaRPr lang="es-AR" sz="2400" dirty="0" smtClean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Identificador([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args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])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447021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param</a:t>
            </a:r>
            <a:r>
              <a:rPr lang="es-AR" sz="240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?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(2/4)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70509"/>
          </a:xfrm>
        </p:spPr>
        <p:txBody>
          <a:bodyPr/>
          <a:lstStyle/>
          <a:p>
            <a:r>
              <a:rPr lang="es-AR" sz="2800" dirty="0" smtClean="0"/>
              <a:t>Con parámetros predeterminados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/>
              <a:t>Si no </a:t>
            </a:r>
            <a:r>
              <a:rPr lang="es-AR" sz="2400" dirty="0" smtClean="0"/>
              <a:t>se recibe </a:t>
            </a:r>
            <a:r>
              <a:rPr lang="es-AR" sz="2400" dirty="0"/>
              <a:t>valor para el </a:t>
            </a:r>
            <a:r>
              <a:rPr lang="es-AR" sz="2400" dirty="0" smtClean="0"/>
              <a:t>parámetro, se asigna </a:t>
            </a:r>
            <a:r>
              <a:rPr lang="es-AR" sz="2400" b="1" i="1" dirty="0" smtClean="0"/>
              <a:t>valor</a:t>
            </a:r>
            <a:r>
              <a:rPr lang="es-AR" sz="2400" dirty="0" smtClean="0"/>
              <a:t>.</a:t>
            </a:r>
            <a:endParaRPr lang="es-AR" sz="2400" dirty="0" smtClean="0"/>
          </a:p>
          <a:p>
            <a:pPr lvl="1"/>
            <a:endParaRPr lang="es-AR" sz="1000" dirty="0"/>
          </a:p>
          <a:p>
            <a:r>
              <a:rPr lang="es-AR" sz="2800" dirty="0" smtClean="0"/>
              <a:t>Con parámetros REST</a:t>
            </a:r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endParaRPr lang="es-AR" sz="2800" dirty="0"/>
          </a:p>
          <a:p>
            <a:pPr lvl="1"/>
            <a:r>
              <a:rPr lang="es-AR" sz="2400" dirty="0" smtClean="0"/>
              <a:t>Permiten pasar un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parámetros.</a:t>
            </a:r>
            <a:endParaRPr lang="es-AR" sz="2400" dirty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param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 </a:t>
            </a:r>
            <a:r>
              <a:rPr lang="es-AR" sz="240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=</a:t>
            </a:r>
            <a:r>
              <a:rPr lang="es-AR" sz="240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valor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4686235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Identificador(</a:t>
            </a:r>
            <a:r>
              <a:rPr lang="es-AR" sz="240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…</a:t>
            </a:r>
            <a:r>
              <a:rPr lang="es-AR" sz="240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params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[])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JS - ES5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41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AR" sz="2800" dirty="0" smtClean="0"/>
              <a:t>Falta de tipado fuerte y estático (tipado dinámico).</a:t>
            </a:r>
            <a:endParaRPr lang="es-AR" sz="2800" dirty="0" smtClean="0"/>
          </a:p>
          <a:p>
            <a:r>
              <a:rPr lang="es-AR" sz="2800" dirty="0" smtClean="0"/>
              <a:t>El compilador no ayuda.</a:t>
            </a:r>
            <a:endParaRPr lang="es-AR" sz="2800" dirty="0" smtClean="0"/>
          </a:p>
          <a:p>
            <a:pPr lvl="1"/>
            <a:r>
              <a:rPr lang="es-AR" sz="2400" dirty="0" smtClean="0"/>
              <a:t>Hay que ejecutar los test (si se tienen).</a:t>
            </a:r>
            <a:endParaRPr lang="es-AR" sz="2400" dirty="0" smtClean="0"/>
          </a:p>
          <a:p>
            <a:r>
              <a:rPr lang="es-AR" sz="2800" dirty="0" smtClean="0"/>
              <a:t>La IDE tampoco ayuda.</a:t>
            </a:r>
            <a:endParaRPr lang="es-AR" sz="2800" dirty="0" smtClean="0"/>
          </a:p>
          <a:p>
            <a:pPr lvl="1"/>
            <a:r>
              <a:rPr lang="es-AR" sz="2400" dirty="0" smtClean="0"/>
              <a:t>No se puede refactorizar de forma automática.</a:t>
            </a:r>
            <a:endParaRPr lang="es-AR" sz="2400" dirty="0" smtClean="0"/>
          </a:p>
          <a:p>
            <a:pPr lvl="1"/>
            <a:r>
              <a:rPr lang="es-AR" sz="2400" dirty="0" smtClean="0"/>
              <a:t>El auto completado es muy limitado.</a:t>
            </a:r>
            <a:endParaRPr lang="es-AR" sz="2400" dirty="0" smtClean="0"/>
          </a:p>
          <a:p>
            <a:pPr lvl="1"/>
            <a:r>
              <a:rPr lang="es-AR" sz="2400" dirty="0" smtClean="0"/>
              <a:t>No se puede navegar a la implementación.</a:t>
            </a:r>
            <a:endParaRPr lang="es-AR" sz="2800" dirty="0" smtClean="0"/>
          </a:p>
          <a:p>
            <a:r>
              <a:rPr lang="es-AR" sz="2800" dirty="0" smtClean="0"/>
              <a:t>La herencia no es limpia (con prototipos).    </a:t>
            </a:r>
            <a:endParaRPr lang="es-AR" sz="2800" dirty="0" smtClean="0"/>
          </a:p>
          <a:p>
            <a:r>
              <a:rPr lang="es-AR" sz="2800" dirty="0" smtClean="0"/>
              <a:t>Los patrones de diseño OO no se pueden aplicar directamente.</a:t>
            </a:r>
            <a:endParaRPr lang="es-AR" sz="2800" dirty="0" smtClean="0"/>
          </a:p>
          <a:p>
            <a:pPr>
              <a:defRPr/>
            </a:pPr>
            <a:r>
              <a:rPr lang="es-AR" sz="2800" dirty="0" smtClean="0"/>
              <a:t>Falta de interfaces y módulos.</a:t>
            </a:r>
            <a:endParaRPr lang="es-AR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(3/4)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Como variables</a:t>
            </a:r>
            <a:endParaRPr lang="es-AR" sz="2800" dirty="0" smtClean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saludar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=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() :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string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Hola Mundo!!!"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	</a:t>
            </a:r>
            <a:endParaRPr lang="es-AR" sz="2400" b="0" dirty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console.log(saludar());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//Hola Mundo!!!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Cuadrado(a: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: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a * a; }</a:t>
            </a:r>
            <a:endParaRPr lang="es-AR" sz="2400" b="0" dirty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= Cuadrado;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console.log(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(2));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//4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(4/4)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19891"/>
          </a:xfrm>
        </p:spPr>
        <p:txBody>
          <a:bodyPr/>
          <a:lstStyle/>
          <a:p>
            <a:r>
              <a:rPr lang="es-AR" sz="2800" dirty="0" smtClean="0"/>
              <a:t>Sobrecargas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Este tipo de sobrecarga no tiene mucho sentido porque sería más simple poner un parámetro de tipo </a:t>
            </a:r>
            <a:r>
              <a:rPr lang="es-AR" sz="2800" b="1" i="1" dirty="0" err="1" smtClean="0"/>
              <a:t>any</a:t>
            </a:r>
            <a:r>
              <a:rPr lang="es-AR" sz="2800" dirty="0" smtClean="0"/>
              <a:t>.</a:t>
            </a:r>
            <a:endParaRPr lang="es-AR" sz="2800" dirty="0" smtClean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&gt;)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;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a(x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void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</a:t>
            </a:r>
            <a:endParaRPr lang="es-AR" sz="2400" b="0" dirty="0" smtClean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   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//implementación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	</a:t>
            </a:r>
            <a:endParaRPr lang="es-AR" sz="2400" b="0" dirty="0">
              <a:solidFill>
                <a:srgbClr val="0000FF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478216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/>
              <a:t>Tradicionales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Fat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Arrow</a:t>
            </a:r>
            <a:r>
              <a:rPr lang="es-ES" dirty="0" smtClean="0">
                <a:solidFill>
                  <a:schemeClr val="accent1"/>
                </a:solidFill>
              </a:rPr>
              <a:t> (función flecha)</a:t>
            </a:r>
            <a:endParaRPr lang="es-E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07360"/>
          </a:xfrm>
        </p:spPr>
        <p:txBody>
          <a:bodyPr/>
          <a:lstStyle/>
          <a:p>
            <a:r>
              <a:rPr lang="es-AR" sz="2800" dirty="0" smtClean="0"/>
              <a:t>El nombre de ‘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’ </a:t>
            </a:r>
            <a:r>
              <a:rPr lang="es-AR" sz="2800" b="1" dirty="0" smtClean="0"/>
              <a:t>=&gt;</a:t>
            </a:r>
            <a:r>
              <a:rPr lang="es-AR" sz="2800" dirty="0" smtClean="0"/>
              <a:t>  surge como oposición a las ‘flechas finas’  </a:t>
            </a:r>
            <a:r>
              <a:rPr lang="es-AR" sz="2800" b="1" dirty="0" smtClean="0"/>
              <a:t>-&gt;</a:t>
            </a:r>
            <a:r>
              <a:rPr lang="es-AR" sz="2800" dirty="0" smtClean="0"/>
              <a:t>.</a:t>
            </a:r>
            <a:endParaRPr lang="es-AR" sz="2800" dirty="0" smtClean="0"/>
          </a:p>
          <a:p>
            <a:r>
              <a:rPr lang="es-AR" sz="2800" dirty="0" smtClean="0"/>
              <a:t>Son funciones cuyo propósito es:</a:t>
            </a:r>
            <a:endParaRPr lang="es-AR" sz="2800" dirty="0" smtClean="0"/>
          </a:p>
          <a:p>
            <a:pPr lvl="1"/>
            <a:r>
              <a:rPr lang="es-AR" sz="2400" dirty="0" smtClean="0"/>
              <a:t>Omitir las palabras </a:t>
            </a:r>
            <a:r>
              <a:rPr lang="es-AR" sz="2400" b="1" i="1" dirty="0" err="1" smtClean="0"/>
              <a:t>function</a:t>
            </a:r>
            <a:r>
              <a:rPr lang="es-AR" sz="2400" dirty="0" smtClean="0"/>
              <a:t> y </a:t>
            </a:r>
            <a:r>
              <a:rPr lang="es-AR" sz="2400" b="1" i="1" dirty="0" err="1" smtClean="0"/>
              <a:t>return</a:t>
            </a:r>
            <a:r>
              <a:rPr lang="es-AR" sz="2400" dirty="0" smtClean="0"/>
              <a:t>.</a:t>
            </a:r>
            <a:endParaRPr lang="es-AR" sz="2400" dirty="0" smtClean="0"/>
          </a:p>
          <a:p>
            <a:pPr lvl="1"/>
            <a:r>
              <a:rPr lang="es-AR" sz="2400" dirty="0" smtClean="0"/>
              <a:t>Implementar el </a:t>
            </a:r>
            <a:r>
              <a:rPr lang="es-AR" sz="2400" b="1" i="1" dirty="0" err="1" smtClean="0"/>
              <a:t>this</a:t>
            </a:r>
            <a:r>
              <a:rPr lang="es-AR" sz="2400" dirty="0" smtClean="0"/>
              <a:t> léxico.</a:t>
            </a:r>
            <a:endParaRPr lang="es-AR" sz="2400" dirty="0" smtClean="0"/>
          </a:p>
          <a:p>
            <a:r>
              <a:rPr lang="es-AR" sz="2800" dirty="0" smtClean="0"/>
              <a:t>Parámetros con 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: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r>
              <a:rPr lang="es-AR" sz="2800" dirty="0" smtClean="0"/>
              <a:t>Parámetros con funciones ‘normales’:</a:t>
            </a:r>
            <a:endParaRPr lang="es-AR" sz="28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4077072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() </a:t>
            </a:r>
            <a:r>
              <a:rPr lang="es-AR" sz="2400" b="0" dirty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=&gt;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{ ….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sin parámetros, lleva paréntesis.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x =&gt; { ….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un parámetro, puede no llevar paréntesis.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=&gt; { ….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varios parámetros, lleva paréntesis.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5805264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() { ….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) { ….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51933"/>
          </a:xfrm>
        </p:spPr>
        <p:txBody>
          <a:bodyPr/>
          <a:lstStyle/>
          <a:p>
            <a:r>
              <a:rPr lang="es-AR" sz="2800" dirty="0" smtClean="0"/>
              <a:t>Implementar el cuerpo: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1000" dirty="0" smtClean="0"/>
          </a:p>
          <a:p>
            <a:pPr lvl="1"/>
            <a:r>
              <a:rPr lang="es-ES" sz="2400" dirty="0" smtClean="0"/>
              <a:t>El bloque de instrucciones se comporta como un cuerpo de función normal. </a:t>
            </a:r>
            <a:endParaRPr lang="es-ES" sz="2400" dirty="0" smtClean="0"/>
          </a:p>
          <a:p>
            <a:pPr lvl="1"/>
            <a:r>
              <a:rPr lang="es-ES" sz="2400" dirty="0" smtClean="0"/>
              <a:t>Con un cuerpo de expresión, la expresión siempre se devuelve implícitamente.  Se puede omitir el </a:t>
            </a:r>
            <a:r>
              <a:rPr lang="es-ES" sz="2400" b="1" i="1" dirty="0" err="1" smtClean="0"/>
              <a:t>return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pPr lvl="1"/>
            <a:r>
              <a:rPr lang="es-ES" sz="2400" dirty="0" smtClean="0"/>
              <a:t>Tener un cuerpo de bloque agregado a un un cuerpo de expresión significa que la expresión retornada es un objeto literal. Se debe poner entre paréntesis.</a:t>
            </a:r>
            <a:endParaRPr lang="es-AR" sz="24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194993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x </a:t>
            </a:r>
            <a:r>
              <a:rPr lang="es-AR" sz="2400" b="0" dirty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=&gt; { </a:t>
            </a:r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x * x;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bloque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x =&gt; x * x; </a:t>
            </a:r>
            <a:r>
              <a:rPr lang="es-AR" sz="2400" b="0" dirty="0" smtClean="0">
                <a:solidFill>
                  <a:srgbClr val="00B05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// expresión, equivalente al anterior.</a:t>
            </a:r>
            <a:endParaRPr lang="es-AR" sz="2400" b="0" dirty="0" smtClean="0">
              <a:solidFill>
                <a:srgbClr val="00B05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584765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res = () =&gt; { (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"nombre"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0" dirty="0" err="1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juan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"edad" </a:t>
            </a:r>
            <a:r>
              <a:rPr lang="es-AR" sz="2400" b="0" dirty="0" smtClean="0">
                <a:solidFill>
                  <a:schemeClr val="bg2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: 23) };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5444"/>
          </a:xfrm>
        </p:spPr>
        <p:txBody>
          <a:bodyPr/>
          <a:lstStyle/>
          <a:p>
            <a:r>
              <a:rPr lang="es-ES" sz="2800" dirty="0" smtClean="0"/>
              <a:t>Hasta las funciones flecha, cada nueva función define su propio valor de </a:t>
            </a:r>
            <a:r>
              <a:rPr lang="es-ES" sz="2800" b="1" i="1" dirty="0" err="1" smtClean="0"/>
              <a:t>this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pPr lvl="1"/>
            <a:r>
              <a:rPr lang="es-ES" sz="2400" dirty="0" smtClean="0"/>
              <a:t>Un nuevo objeto en el caso de un constructor</a:t>
            </a:r>
            <a:endParaRPr lang="es-ES" sz="2400" dirty="0" smtClean="0"/>
          </a:p>
          <a:p>
            <a:pPr lvl="1"/>
            <a:r>
              <a:rPr lang="es-ES" sz="2400" dirty="0" smtClean="0"/>
              <a:t>indefinido en llamadas de función de modo estricto</a:t>
            </a:r>
            <a:endParaRPr lang="es-ES" sz="2400" dirty="0" smtClean="0"/>
          </a:p>
          <a:p>
            <a:pPr lvl="1"/>
            <a:r>
              <a:rPr lang="es-ES" sz="2400" dirty="0" smtClean="0"/>
              <a:t>etc. </a:t>
            </a:r>
            <a:endParaRPr lang="es-ES" sz="2400" dirty="0" smtClean="0"/>
          </a:p>
          <a:p>
            <a:r>
              <a:rPr lang="es-ES" sz="2800" dirty="0" smtClean="0"/>
              <a:t>Esto resulta ser muy molesto con un estilo orientado a objetos de programación.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982272" cy="474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Flecha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  <a:endParaRPr lang="es-ES" dirty="0" smtClean="0"/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/>
              <a:t>Inconvenientes con JavaScript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TypeScript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08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09700"/>
            <a:ext cx="8763000" cy="3268587"/>
          </a:xfrm>
        </p:spPr>
        <p:txBody>
          <a:bodyPr/>
          <a:lstStyle/>
          <a:p>
            <a:r>
              <a:rPr lang="es-ES" sz="2400" b="1" dirty="0" smtClean="0"/>
              <a:t>TypeScript</a:t>
            </a:r>
            <a:r>
              <a:rPr lang="es-ES" sz="2400" dirty="0" smtClean="0"/>
              <a:t> es un lenguaje de programación de código abierto desarrollado y mantenido por Microsoft, que permite crear aplicaciones Web robustas en JavaScript.</a:t>
            </a:r>
            <a:endParaRPr lang="es-ES" sz="2400" dirty="0" smtClean="0"/>
          </a:p>
          <a:p>
            <a:r>
              <a:rPr lang="es-ES" sz="2400" b="1" dirty="0" smtClean="0"/>
              <a:t>TypeScript</a:t>
            </a:r>
            <a:r>
              <a:rPr lang="es-ES" sz="2400" dirty="0" smtClean="0"/>
              <a:t> no requiere de ningún tipo de plugin, puesto que lo que hace es generar código JavaScript que se ejecuta en cualquier navegador, plataforma o </a:t>
            </a:r>
            <a:r>
              <a:rPr lang="es-AR" sz="2400" dirty="0" smtClean="0"/>
              <a:t>sistema operativo.</a:t>
            </a:r>
            <a:endParaRPr lang="es-AR" sz="2400" dirty="0" smtClean="0"/>
          </a:p>
          <a:p>
            <a:r>
              <a:rPr lang="es-ES" sz="2400" b="1" dirty="0" smtClean="0"/>
              <a:t>TypeScript </a:t>
            </a:r>
            <a:r>
              <a:rPr lang="es-ES" sz="2400" dirty="0" smtClean="0"/>
              <a:t>es un "transpilador", es decir, un compilador que se encarga de traducir las instrucciones de un lenguaje a otro</a:t>
            </a:r>
            <a:r>
              <a:rPr lang="es-AR" sz="2400" dirty="0" smtClean="0"/>
              <a:t>.</a:t>
            </a:r>
            <a:endParaRPr lang="es-AR" sz="2200" dirty="0" smtClean="0"/>
          </a:p>
        </p:txBody>
      </p:sp>
      <p:pic>
        <p:nvPicPr>
          <p:cNvPr id="5" name="Picture 6" descr="Resultado de imagen para typescrip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0" y="4437112"/>
            <a:ext cx="285750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6578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Añade tipos estáticos a JavaScript ES6.</a:t>
            </a:r>
            <a:endParaRPr lang="es-AR" sz="2800" dirty="0" smtClean="0"/>
          </a:p>
          <a:p>
            <a:pPr marL="742950" lvl="2"/>
            <a:r>
              <a:rPr lang="es-AR" sz="2400" dirty="0" smtClean="0"/>
              <a:t>Inferencias de tipos.</a:t>
            </a:r>
            <a:endParaRPr lang="es-AR" sz="2400" dirty="0" smtClean="0"/>
          </a:p>
          <a:p>
            <a:pPr marL="742950" lvl="2"/>
            <a:r>
              <a:rPr lang="es-AR" sz="2400" dirty="0" smtClean="0"/>
              <a:t>Tipos opcionales.</a:t>
            </a:r>
            <a:endParaRPr lang="es-AR" sz="2400" dirty="0" smtClean="0"/>
          </a:p>
          <a:p>
            <a:r>
              <a:rPr lang="es-AR" sz="2800" dirty="0" smtClean="0"/>
              <a:t>El compilador genera código JavaScript ES5 (Navegadores actuales).</a:t>
            </a:r>
            <a:endParaRPr lang="es-AR" sz="2800" dirty="0" smtClean="0"/>
          </a:p>
          <a:p>
            <a:r>
              <a:rPr lang="es-AR" sz="2800" dirty="0" smtClean="0"/>
              <a:t>Orientado a Objetos con clases. (No como ES5).</a:t>
            </a:r>
            <a:endParaRPr lang="es-AR" sz="2800" dirty="0" smtClean="0"/>
          </a:p>
          <a:p>
            <a:r>
              <a:rPr lang="es-AR" sz="2800" dirty="0" smtClean="0"/>
              <a:t>Anotaciones (ES7).</a:t>
            </a:r>
            <a:endParaRPr lang="es-AR" sz="2800" dirty="0" smtClean="0"/>
          </a:p>
          <a:p>
            <a:pPr>
              <a:defRPr/>
            </a:pPr>
            <a:endParaRPr lang="es-AR" sz="2800" dirty="0" smtClean="0"/>
          </a:p>
          <a:p>
            <a:pPr>
              <a:defRPr/>
            </a:pPr>
            <a:endParaRPr lang="es-AR" dirty="0"/>
          </a:p>
        </p:txBody>
      </p:sp>
      <p:pic>
        <p:nvPicPr>
          <p:cNvPr id="4" name="Picture 2" descr="ES5, ES6, and TypeScrip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3647728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Línea de comando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IDEs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Funciones</a:t>
            </a:r>
            <a:endParaRPr lang="es-E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(1/3)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42782"/>
          </a:xfrm>
        </p:spPr>
        <p:txBody>
          <a:bodyPr/>
          <a:lstStyle/>
          <a:p>
            <a:r>
              <a:rPr lang="es-ES" sz="2800" dirty="0" smtClean="0"/>
              <a:t>Se necesita la instalación de un servidor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r>
              <a:rPr lang="es-ES" sz="2800" dirty="0" smtClean="0"/>
              <a:t>Para descargar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 hay que ir a </a:t>
            </a:r>
            <a:r>
              <a:rPr lang="es-ES" sz="2800" dirty="0" smtClean="0">
                <a:hlinkClick r:id="rId1"/>
              </a:rPr>
              <a:t>nodejs.org</a:t>
            </a:r>
            <a:r>
              <a:rPr lang="es-ES" sz="2800" dirty="0" smtClean="0"/>
              <a:t>. </a:t>
            </a:r>
            <a:endParaRPr lang="es-ES" sz="2800" dirty="0" smtClean="0"/>
          </a:p>
          <a:p>
            <a:pPr lvl="1"/>
            <a:r>
              <a:rPr lang="es-ES" sz="2400" dirty="0" smtClean="0"/>
              <a:t>Una vez instalado, comprobaremos la instalación escribiendo sobre la terminal el comando:</a:t>
            </a:r>
            <a:endParaRPr lang="es-ES" sz="2400" dirty="0" smtClean="0"/>
          </a:p>
          <a:p>
            <a:pPr lvl="1"/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lvl="1"/>
            <a:r>
              <a:rPr lang="es-ES" sz="2400" dirty="0" smtClean="0"/>
              <a:t>Si indica la versión de </a:t>
            </a:r>
            <a:r>
              <a:rPr lang="es-ES" sz="2400" i="1" dirty="0" err="1" smtClean="0"/>
              <a:t>NodeJS</a:t>
            </a:r>
            <a:r>
              <a:rPr lang="es-ES" sz="2400" dirty="0" smtClean="0"/>
              <a:t>, el siguiente paso es la descarga de </a:t>
            </a:r>
            <a:r>
              <a:rPr lang="es-ES" sz="2400" b="1" i="1" dirty="0" smtClean="0"/>
              <a:t>TypeScript</a:t>
            </a:r>
            <a:r>
              <a:rPr lang="es-ES" sz="2400" dirty="0" smtClean="0"/>
              <a:t>, con el gestor de paquetes </a:t>
            </a:r>
            <a:r>
              <a:rPr lang="es-ES" sz="2400" b="1" i="1" dirty="0" err="1" smtClean="0"/>
              <a:t>npm</a:t>
            </a:r>
            <a:r>
              <a:rPr lang="es-AR" sz="2400" dirty="0" smtClean="0"/>
              <a:t>.</a:t>
            </a:r>
            <a:endParaRPr lang="es-AR" sz="2400" dirty="0" smtClean="0"/>
          </a:p>
          <a:p>
            <a:pPr lvl="1"/>
            <a:endParaRPr lang="es-AR" sz="1000" dirty="0" smtClean="0"/>
          </a:p>
          <a:p>
            <a:pPr lvl="1">
              <a:buNone/>
            </a:pPr>
            <a:endParaRPr lang="es-ES" sz="2400" dirty="0" smtClean="0"/>
          </a:p>
          <a:p>
            <a:pPr lvl="1">
              <a:buNone/>
            </a:pPr>
            <a:endParaRPr lang="es-ES" sz="1000" dirty="0" smtClean="0"/>
          </a:p>
          <a:p>
            <a:pPr lvl="1"/>
            <a:r>
              <a:rPr lang="es-ES" sz="2400" dirty="0" smtClean="0"/>
              <a:t>Se verifica con:</a:t>
            </a:r>
            <a:endParaRPr lang="es-AR" sz="24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3327374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node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491155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npm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-g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typescript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602128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pitchFamily="34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80604020202020204" pitchFamily="34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8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80604020202020204" pitchFamily="34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0</TotalTime>
  <Words>10094</Words>
  <Application>WPS Presentation</Application>
  <PresentationFormat>Presentación en pantalla (4:3)</PresentationFormat>
  <Paragraphs>568</Paragraphs>
  <Slides>48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</vt:lpstr>
      <vt:lpstr>SimSun</vt:lpstr>
      <vt:lpstr>Wingdings</vt:lpstr>
      <vt:lpstr>Franklin Gothic Medium</vt:lpstr>
      <vt:lpstr>Franklin Gothic Book</vt:lpstr>
      <vt:lpstr>Times New Roman</vt:lpstr>
      <vt:lpstr>DejaVu Sans</vt:lpstr>
      <vt:lpstr>微软雅黑</vt:lpstr>
      <vt:lpstr>Monospace</vt:lpstr>
      <vt:lpstr/>
      <vt:lpstr>Arial Unicode MS</vt:lpstr>
      <vt:lpstr>Noto Sans CJK JP</vt:lpstr>
      <vt:lpstr>PlantillaUTN</vt:lpstr>
      <vt:lpstr>2_VS_NET Launch Template</vt:lpstr>
      <vt:lpstr>Maximiliano Neiner</vt:lpstr>
      <vt:lpstr>Temas a Tratar</vt:lpstr>
      <vt:lpstr>Temas a Tratar</vt:lpstr>
      <vt:lpstr>JS - ES5</vt:lpstr>
      <vt:lpstr>Temas a Tratar</vt:lpstr>
      <vt:lpstr>TypeScript (1/2)</vt:lpstr>
      <vt:lpstr>TypeScript (2/2)</vt:lpstr>
      <vt:lpstr>Temas a Tratar</vt:lpstr>
      <vt:lpstr>Instalación de TypeScript (1/3)</vt:lpstr>
      <vt:lpstr>Instalación de TypeScript (2/3)</vt:lpstr>
      <vt:lpstr>Instalación de TypeScript (3/3)</vt:lpstr>
      <vt:lpstr>PowerPoint 演示文稿</vt:lpstr>
      <vt:lpstr>Temas a Tratar</vt:lpstr>
      <vt:lpstr>IDE (1/6)</vt:lpstr>
      <vt:lpstr>IDE (2/6)</vt:lpstr>
      <vt:lpstr>PowerPoint 演示文稿</vt:lpstr>
      <vt:lpstr>IDE (3/6)</vt:lpstr>
      <vt:lpstr>IDE (4/6)</vt:lpstr>
      <vt:lpstr>IDE (5/6)</vt:lpstr>
      <vt:lpstr>IDE (6/6)</vt:lpstr>
      <vt:lpstr>PowerPoint 演示文稿</vt:lpstr>
      <vt:lpstr>Temas a Tratar</vt:lpstr>
      <vt:lpstr>Tipos de datos</vt:lpstr>
      <vt:lpstr>Tipos en TypeScript</vt:lpstr>
      <vt:lpstr>Temas a Tratar</vt:lpstr>
      <vt:lpstr>Tipos Primitivos (1/3)</vt:lpstr>
      <vt:lpstr>Tipos Primitivos (2/3)</vt:lpstr>
      <vt:lpstr>Tipos Primitivos (3/3)</vt:lpstr>
      <vt:lpstr>PowerPoint 演示文稿</vt:lpstr>
      <vt:lpstr>Temas a Tratar</vt:lpstr>
      <vt:lpstr>Arrays</vt:lpstr>
      <vt:lpstr>Temas a Tratar</vt:lpstr>
      <vt:lpstr>Enum</vt:lpstr>
      <vt:lpstr>Temas a Tratar</vt:lpstr>
      <vt:lpstr>LET</vt:lpstr>
      <vt:lpstr>PowerPoint 演示文稿</vt:lpstr>
      <vt:lpstr>Temas a Tratar</vt:lpstr>
      <vt:lpstr>Funciones (1/4)</vt:lpstr>
      <vt:lpstr>Funciones (2/4)</vt:lpstr>
      <vt:lpstr>Funciones (3/4)</vt:lpstr>
      <vt:lpstr>Funciones (4/4)</vt:lpstr>
      <vt:lpstr>PowerPoint 演示文稿</vt:lpstr>
      <vt:lpstr>Temas a Tratar</vt:lpstr>
      <vt:lpstr>Fat Arrow</vt:lpstr>
      <vt:lpstr>Fat Arrow</vt:lpstr>
      <vt:lpstr>Fat Arrow</vt:lpstr>
      <vt:lpstr>PowerPoint 演示文稿</vt:lpstr>
      <vt:lpstr>Ejercitación</vt:lpstr>
    </vt:vector>
  </TitlesOfParts>
  <Company>Max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creator>Neiner, Maximiliano</dc:creator>
  <dc:subject>TypeScript part. 01</dc:subject>
  <cp:lastModifiedBy>xargam</cp:lastModifiedBy>
  <cp:revision>330</cp:revision>
  <dcterms:created xsi:type="dcterms:W3CDTF">2019-03-23T02:14:17Z</dcterms:created>
  <dcterms:modified xsi:type="dcterms:W3CDTF">2019-03-23T02:14:17Z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  <property fmtid="{D5CDD505-2E9C-101B-9397-08002B2CF9AE}" pid="3" name="KSOProductBuildVer">
    <vt:lpwstr>1033-10.1.0.6757</vt:lpwstr>
  </property>
</Properties>
</file>