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Plus Jakarta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usJakartaSans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PlusJakartaSans-italic.fntdata"/><Relationship Id="rId16" Type="http://schemas.openxmlformats.org/officeDocument/2006/relationships/font" Target="fonts/PlusJakarta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lusJakarta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02d6abba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02d6abba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77a2b0e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77a2b0e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0e2c6a16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0e2c6a1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0e2c6a16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0e2c6a16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0e2c6a16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0e2c6a16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56497"/>
          <a:stretch/>
        </p:blipFill>
        <p:spPr>
          <a:xfrm>
            <a:off x="0" y="2905928"/>
            <a:ext cx="9144000" cy="22375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527825" y="592175"/>
            <a:ext cx="8194200" cy="3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800">
                <a:solidFill>
                  <a:srgbClr val="0563A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Data Analytics</a:t>
            </a:r>
            <a:endParaRPr b="1" sz="7800">
              <a:solidFill>
                <a:srgbClr val="0563A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800">
                <a:solidFill>
                  <a:srgbClr val="0563A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</a:t>
            </a:r>
            <a:endParaRPr b="1" sz="7800">
              <a:solidFill>
                <a:srgbClr val="0563A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800">
                <a:solidFill>
                  <a:srgbClr val="0563A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WHERE</a:t>
            </a:r>
            <a:endParaRPr b="1" sz="7800">
              <a:solidFill>
                <a:srgbClr val="0563A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4"/>
          <p:cNvCxnSpPr/>
          <p:nvPr/>
        </p:nvCxnSpPr>
        <p:spPr>
          <a:xfrm>
            <a:off x="1550" y="4905600"/>
            <a:ext cx="8158800" cy="0"/>
          </a:xfrm>
          <a:prstGeom prst="straightConnector1">
            <a:avLst/>
          </a:prstGeom>
          <a:noFill/>
          <a:ln cap="flat" cmpd="sng" w="9525">
            <a:solidFill>
              <a:srgbClr val="F5C25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447" y="4760147"/>
            <a:ext cx="294700" cy="2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952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1169" lvl="0" marL="457200" rtl="0" algn="l">
              <a:spcBef>
                <a:spcPts val="0"/>
              </a:spcBef>
              <a:spcAft>
                <a:spcPts val="0"/>
              </a:spcAft>
              <a:buClr>
                <a:srgbClr val="0563A6"/>
              </a:buClr>
              <a:buSzPts val="3820"/>
              <a:buFont typeface="Plus Jakarta Sans"/>
              <a:buAutoNum type="arabicPeriod"/>
            </a:pPr>
            <a:r>
              <a:rPr lang="es" sz="3820">
                <a:solidFill>
                  <a:srgbClr val="0563A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Usos avanzados de WHERE</a:t>
            </a:r>
            <a:endParaRPr sz="3820">
              <a:solidFill>
                <a:srgbClr val="0563A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16850" y="1290550"/>
            <a:ext cx="3817500" cy="3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Profundizar en el manejo de condiciones complejas dentro de las cláusulas </a:t>
            </a:r>
            <a:r>
              <a:rPr b="1" lang="es" sz="1200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WHERE</a:t>
            </a: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para una segmentación y análisis de datos más precisos.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Operadores Avanzados:</a:t>
            </a:r>
            <a:endParaRPr b="1" sz="1500">
              <a:solidFill>
                <a:srgbClr val="0D0D0D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b="1" lang="es" sz="1200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LIKE</a:t>
            </a:r>
            <a:r>
              <a:rPr lang="es" sz="1200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: Buscar patrones de texto.</a:t>
            </a:r>
            <a:endParaRPr sz="1200">
              <a:solidFill>
                <a:srgbClr val="0D0D0D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b="1" lang="es" sz="1200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NOT</a:t>
            </a:r>
            <a:r>
              <a:rPr lang="es" sz="1200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: Negar una condición.</a:t>
            </a:r>
            <a:endParaRPr sz="1200">
              <a:solidFill>
                <a:srgbClr val="0D0D0D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Uso de Wildcards (</a:t>
            </a:r>
            <a:r>
              <a:rPr lang="es" sz="1200">
                <a:solidFill>
                  <a:srgbClr val="0D0D0D"/>
                </a:solidFill>
                <a:highlight>
                  <a:srgbClr val="FFE083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%</a:t>
            </a:r>
            <a:r>
              <a:rPr lang="es" sz="1200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y a</a:t>
            </a:r>
            <a:r>
              <a:rPr lang="es" sz="1200">
                <a:solidFill>
                  <a:srgbClr val="0D0D0D"/>
                </a:solidFill>
                <a:highlight>
                  <a:srgbClr val="FFE083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_</a:t>
            </a:r>
            <a:r>
              <a:rPr lang="es" sz="1200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): Representar uno o más caracteres en filtros </a:t>
            </a:r>
            <a:r>
              <a:rPr b="1" lang="es" sz="1200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LIKE</a:t>
            </a:r>
            <a:r>
              <a:rPr lang="es" sz="1200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  <a:endParaRPr sz="1200">
              <a:solidFill>
                <a:srgbClr val="0D0D0D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b="1" lang="es" sz="1200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IS NULL/IS NOT NULL</a:t>
            </a:r>
            <a:r>
              <a:rPr lang="es" sz="1200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: Filtrar valores nulos o no nulos.</a:t>
            </a:r>
            <a:endParaRPr sz="1200">
              <a:solidFill>
                <a:srgbClr val="0D0D0D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30700" y="1755650"/>
            <a:ext cx="3999900" cy="30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D0D0D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04800" lvl="1" marL="9144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s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Esta consulta selecciona todos los productos cuyos nombres comienzan con la letra '</a:t>
            </a:r>
            <a:r>
              <a:rPr b="1" lang="es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</a:t>
            </a:r>
            <a:r>
              <a:rPr lang="es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'. El símbolo </a:t>
            </a:r>
            <a:r>
              <a:rPr lang="es" sz="1050">
                <a:solidFill>
                  <a:srgbClr val="0D0D0D"/>
                </a:solidFill>
                <a:highlight>
                  <a:srgbClr val="FFE083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%</a:t>
            </a:r>
            <a:r>
              <a:rPr lang="es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representa cualquier secuencia de caracteres, incluso una secuencia vacía.</a:t>
            </a:r>
            <a:endParaRPr>
              <a:solidFill>
                <a:srgbClr val="0D0D0D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D0D0D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D0D0D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D0D0D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s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Aquí, buscamos clientes cuyo apellido contiene una '</a:t>
            </a:r>
            <a:r>
              <a:rPr b="1" lang="es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</a:t>
            </a:r>
            <a:r>
              <a:rPr lang="es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' como segunda letra. El símbolo </a:t>
            </a:r>
            <a:r>
              <a:rPr lang="es" sz="1050">
                <a:solidFill>
                  <a:srgbClr val="0D0D0D"/>
                </a:solidFill>
                <a:highlight>
                  <a:srgbClr val="FFE083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_</a:t>
            </a:r>
            <a:r>
              <a:rPr lang="es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representa exactamente un carácter.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1550" y="4905600"/>
            <a:ext cx="8158800" cy="0"/>
          </a:xfrm>
          <a:prstGeom prst="straightConnector1">
            <a:avLst/>
          </a:prstGeom>
          <a:noFill/>
          <a:ln cap="flat" cmpd="sng" w="9525">
            <a:solidFill>
              <a:srgbClr val="F5C25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447" y="4760147"/>
            <a:ext cx="294700" cy="2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266875"/>
            <a:ext cx="83064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0563A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2. LIKE</a:t>
            </a:r>
            <a:endParaRPr sz="3800">
              <a:solidFill>
                <a:srgbClr val="0563A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503625" y="3825213"/>
            <a:ext cx="3999900" cy="764100"/>
          </a:xfrm>
          <a:prstGeom prst="rect">
            <a:avLst/>
          </a:prstGeom>
          <a:solidFill>
            <a:srgbClr val="211E2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850">
                <a:solidFill>
                  <a:srgbClr val="B3CC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850">
                <a:solidFill>
                  <a:schemeClr val="lt1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sz="850">
              <a:solidFill>
                <a:schemeClr val="lt1"/>
              </a:solidFill>
              <a:highlight>
                <a:srgbClr val="211E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850">
                <a:solidFill>
                  <a:srgbClr val="B3CC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850">
                <a:solidFill>
                  <a:schemeClr val="lt1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 clientes</a:t>
            </a:r>
            <a:endParaRPr sz="850">
              <a:solidFill>
                <a:schemeClr val="lt1"/>
              </a:solidFill>
              <a:highlight>
                <a:srgbClr val="211E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850">
                <a:solidFill>
                  <a:srgbClr val="B3CC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850">
                <a:solidFill>
                  <a:schemeClr val="lt1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apellido </a:t>
            </a:r>
            <a:r>
              <a:rPr b="1" lang="es" sz="850">
                <a:solidFill>
                  <a:srgbClr val="B3CC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s" sz="850">
                <a:solidFill>
                  <a:schemeClr val="lt1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00">
                <a:solidFill>
                  <a:srgbClr val="FFE083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‘_a%’</a:t>
            </a:r>
            <a:r>
              <a:rPr lang="es" sz="850">
                <a:solidFill>
                  <a:schemeClr val="lt1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700">
              <a:solidFill>
                <a:srgbClr val="B3CCFF"/>
              </a:solidFill>
              <a:highlight>
                <a:srgbClr val="211E2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503625" y="2189700"/>
            <a:ext cx="3999900" cy="764100"/>
          </a:xfrm>
          <a:prstGeom prst="rect">
            <a:avLst/>
          </a:prstGeom>
          <a:solidFill>
            <a:srgbClr val="211E2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50">
                <a:solidFill>
                  <a:srgbClr val="B3CC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850">
                <a:solidFill>
                  <a:srgbClr val="FFFF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sz="850">
              <a:solidFill>
                <a:srgbClr val="FFFFFF"/>
              </a:solidFill>
              <a:highlight>
                <a:srgbClr val="211E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50">
                <a:solidFill>
                  <a:srgbClr val="B3CC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850">
                <a:solidFill>
                  <a:srgbClr val="FFFF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 productos</a:t>
            </a:r>
            <a:endParaRPr sz="850">
              <a:solidFill>
                <a:srgbClr val="FFFFFF"/>
              </a:solidFill>
              <a:highlight>
                <a:srgbClr val="211E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50">
                <a:solidFill>
                  <a:srgbClr val="B3CC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850">
                <a:solidFill>
                  <a:schemeClr val="lt1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r>
              <a:rPr b="1" lang="es" sz="850">
                <a:solidFill>
                  <a:srgbClr val="B3CC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s" sz="850">
                <a:solidFill>
                  <a:schemeClr val="lt1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00">
                <a:solidFill>
                  <a:srgbClr val="FFE083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‘A%’</a:t>
            </a:r>
            <a:r>
              <a:rPr lang="es" sz="850">
                <a:solidFill>
                  <a:srgbClr val="FFFF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50">
              <a:solidFill>
                <a:srgbClr val="B3CCFF"/>
              </a:solidFill>
              <a:highlight>
                <a:srgbClr val="211E2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18800" y="1173950"/>
            <a:ext cx="83064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s" sz="1200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El operador </a:t>
            </a:r>
            <a:r>
              <a:rPr b="1" lang="es" sz="1050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LIKE</a:t>
            </a:r>
            <a:r>
              <a:rPr lang="es" sz="1200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nos permite buscar patrones en datos de tipo texto. Es extremadamente útil cuando queremos encontrar registros que no sabemos exactamente cómo se definen en la base de datos.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6"/>
          <p:cNvCxnSpPr/>
          <p:nvPr/>
        </p:nvCxnSpPr>
        <p:spPr>
          <a:xfrm>
            <a:off x="1550" y="4905600"/>
            <a:ext cx="8158800" cy="0"/>
          </a:xfrm>
          <a:prstGeom prst="straightConnector1">
            <a:avLst/>
          </a:prstGeom>
          <a:noFill/>
          <a:ln cap="flat" cmpd="sng" w="9525">
            <a:solidFill>
              <a:srgbClr val="F5C25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447" y="4760147"/>
            <a:ext cx="294700" cy="2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266875"/>
            <a:ext cx="83064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0563A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3</a:t>
            </a:r>
            <a:r>
              <a:rPr lang="es" sz="3800">
                <a:solidFill>
                  <a:srgbClr val="0563A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. Negación NOT</a:t>
            </a:r>
            <a:endParaRPr sz="3800">
              <a:solidFill>
                <a:srgbClr val="0563A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503625" y="2189700"/>
            <a:ext cx="3999900" cy="764100"/>
          </a:xfrm>
          <a:prstGeom prst="rect">
            <a:avLst/>
          </a:prstGeom>
          <a:solidFill>
            <a:srgbClr val="211E2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50">
                <a:solidFill>
                  <a:srgbClr val="B3CC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850">
                <a:solidFill>
                  <a:srgbClr val="FFFF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sz="850">
              <a:solidFill>
                <a:srgbClr val="FFFFFF"/>
              </a:solidFill>
              <a:highlight>
                <a:srgbClr val="211E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50">
                <a:solidFill>
                  <a:srgbClr val="B3CC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850">
                <a:solidFill>
                  <a:srgbClr val="FFFF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 empleados</a:t>
            </a:r>
            <a:endParaRPr sz="850">
              <a:solidFill>
                <a:srgbClr val="FFFFFF"/>
              </a:solidFill>
              <a:highlight>
                <a:srgbClr val="211E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50">
                <a:solidFill>
                  <a:srgbClr val="B3CC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WHERE NOT </a:t>
            </a:r>
            <a:r>
              <a:rPr lang="es" sz="850">
                <a:solidFill>
                  <a:schemeClr val="lt1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departamento = </a:t>
            </a:r>
            <a:r>
              <a:rPr lang="es" sz="850">
                <a:solidFill>
                  <a:srgbClr val="FFE083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‘VENTAS’</a:t>
            </a:r>
            <a:r>
              <a:rPr lang="es" sz="850">
                <a:solidFill>
                  <a:srgbClr val="FFFF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50">
              <a:solidFill>
                <a:srgbClr val="B3CCFF"/>
              </a:solidFill>
              <a:highlight>
                <a:srgbClr val="211E2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18800" y="1173950"/>
            <a:ext cx="83064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s">
                <a:solidFill>
                  <a:srgbClr val="0D0D0D"/>
                </a:solidFill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Usar </a:t>
            </a:r>
            <a:r>
              <a:rPr b="1" lang="es" sz="1150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NOT</a:t>
            </a:r>
            <a:r>
              <a:rPr lang="es">
                <a:solidFill>
                  <a:srgbClr val="0D0D0D"/>
                </a:solidFill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permite excluir registros que cumplan una condición específica. Es la inversa de lo que normalmente esperaríamos de un filtro.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30700" y="1755650"/>
            <a:ext cx="3999900" cy="27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D0D0D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04800" lvl="1" marL="9144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lus Jakarta Sans"/>
              <a:buChar char="●"/>
            </a:pPr>
            <a:r>
              <a:rPr lang="es">
                <a:solidFill>
                  <a:srgbClr val="0D0D0D"/>
                </a:solidFill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Esta consulta mostrará todos los empleados que </a:t>
            </a:r>
            <a:r>
              <a:rPr lang="es" u="sng">
                <a:solidFill>
                  <a:srgbClr val="0D0D0D"/>
                </a:solidFill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NO</a:t>
            </a:r>
            <a:r>
              <a:rPr lang="es">
                <a:solidFill>
                  <a:srgbClr val="0D0D0D"/>
                </a:solidFill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trabajan en ventas. Es útil para excluir categorías específicas en nuestros análisis.</a:t>
            </a:r>
            <a:endParaRPr>
              <a:solidFill>
                <a:srgbClr val="0D0D0D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D0D0D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D0D0D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D0D0D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s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Es lo mismo, se puede utilizar el operador de comparación !=. Así le estamos pidiendo cualquier coincidencia que no sea ventas.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572000" y="3547650"/>
            <a:ext cx="3999900" cy="764100"/>
          </a:xfrm>
          <a:prstGeom prst="rect">
            <a:avLst/>
          </a:prstGeom>
          <a:solidFill>
            <a:srgbClr val="211E2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50">
                <a:solidFill>
                  <a:srgbClr val="B3CC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850">
                <a:solidFill>
                  <a:srgbClr val="FFFF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sz="850">
              <a:solidFill>
                <a:srgbClr val="FFFFFF"/>
              </a:solidFill>
              <a:highlight>
                <a:srgbClr val="211E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50">
                <a:solidFill>
                  <a:srgbClr val="B3CC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850">
                <a:solidFill>
                  <a:srgbClr val="FFFF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 empleados</a:t>
            </a:r>
            <a:endParaRPr sz="850">
              <a:solidFill>
                <a:srgbClr val="FFFFFF"/>
              </a:solidFill>
              <a:highlight>
                <a:srgbClr val="211E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50">
                <a:solidFill>
                  <a:srgbClr val="B3CC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850">
                <a:solidFill>
                  <a:schemeClr val="lt1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departamento != </a:t>
            </a:r>
            <a:r>
              <a:rPr lang="es" sz="850">
                <a:solidFill>
                  <a:srgbClr val="FFE083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‘VENTAS’</a:t>
            </a:r>
            <a:r>
              <a:rPr lang="es" sz="850">
                <a:solidFill>
                  <a:srgbClr val="FFFF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50">
              <a:solidFill>
                <a:srgbClr val="B3CCFF"/>
              </a:solidFill>
              <a:highlight>
                <a:srgbClr val="211E2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7"/>
          <p:cNvCxnSpPr/>
          <p:nvPr/>
        </p:nvCxnSpPr>
        <p:spPr>
          <a:xfrm>
            <a:off x="1550" y="4905600"/>
            <a:ext cx="8158800" cy="0"/>
          </a:xfrm>
          <a:prstGeom prst="straightConnector1">
            <a:avLst/>
          </a:prstGeom>
          <a:noFill/>
          <a:ln cap="flat" cmpd="sng" w="9525">
            <a:solidFill>
              <a:srgbClr val="F5C25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447" y="4760147"/>
            <a:ext cx="294700" cy="2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type="title"/>
          </p:nvPr>
        </p:nvSpPr>
        <p:spPr>
          <a:xfrm>
            <a:off x="265500" y="266875"/>
            <a:ext cx="83064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0563A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3. Nulos: IS NULL / IS NOT NULL</a:t>
            </a:r>
            <a:endParaRPr sz="3800">
              <a:solidFill>
                <a:srgbClr val="0563A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503625" y="2168875"/>
            <a:ext cx="3999900" cy="764100"/>
          </a:xfrm>
          <a:prstGeom prst="rect">
            <a:avLst/>
          </a:prstGeom>
          <a:solidFill>
            <a:srgbClr val="211E2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50">
                <a:solidFill>
                  <a:srgbClr val="B3CC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850">
                <a:solidFill>
                  <a:srgbClr val="FFFF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sz="850">
              <a:solidFill>
                <a:srgbClr val="FFFFFF"/>
              </a:solidFill>
              <a:highlight>
                <a:srgbClr val="211E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50">
                <a:solidFill>
                  <a:srgbClr val="B3CC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850">
                <a:solidFill>
                  <a:srgbClr val="FFFF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 clientes</a:t>
            </a:r>
            <a:endParaRPr sz="850">
              <a:solidFill>
                <a:srgbClr val="FFFFFF"/>
              </a:solidFill>
              <a:highlight>
                <a:srgbClr val="211E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50">
                <a:solidFill>
                  <a:srgbClr val="B3CC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850">
                <a:solidFill>
                  <a:schemeClr val="lt1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s" sz="850">
                <a:solidFill>
                  <a:schemeClr val="lt1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850">
                <a:solidFill>
                  <a:srgbClr val="B3CC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IS NULL</a:t>
            </a:r>
            <a:r>
              <a:rPr lang="es" sz="850">
                <a:solidFill>
                  <a:srgbClr val="FFFF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50">
              <a:solidFill>
                <a:srgbClr val="B3CCFF"/>
              </a:solidFill>
              <a:highlight>
                <a:srgbClr val="211E2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30700" y="1755650"/>
            <a:ext cx="39999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lus Jakarta Sans"/>
              <a:buChar char="●"/>
            </a:pPr>
            <a:r>
              <a:rPr lang="es">
                <a:solidFill>
                  <a:srgbClr val="0D0D0D"/>
                </a:solidFill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Con esta consulta, encontraríamos todos los clientes que no han proporcionado su dirección de correo electrónico. Es fundamental para campañas de marketing dirigidas, por ejemplo.</a:t>
            </a:r>
            <a:endParaRPr>
              <a:solidFill>
                <a:srgbClr val="0D0D0D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D0D0D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D0D0D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D0D0D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s">
                <a:solidFill>
                  <a:srgbClr val="0D0D0D"/>
                </a:solidFill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Aquí seleccionamos todas las ventas que ya han sido enviadas. </a:t>
            </a:r>
            <a:r>
              <a:rPr b="1" lang="es" sz="1150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IS NOT NULL</a:t>
            </a:r>
            <a:r>
              <a:rPr lang="es">
                <a:solidFill>
                  <a:srgbClr val="0D0D0D"/>
                </a:solidFill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asegura que el campo </a:t>
            </a:r>
            <a:r>
              <a:rPr b="1" lang="es" sz="1150">
                <a:solidFill>
                  <a:srgbClr val="0D0D0D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fecha_envio</a:t>
            </a:r>
            <a:r>
              <a:rPr lang="es">
                <a:solidFill>
                  <a:srgbClr val="0D0D0D"/>
                </a:solidFill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tenga algún valor.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572000" y="3547650"/>
            <a:ext cx="3999900" cy="764100"/>
          </a:xfrm>
          <a:prstGeom prst="rect">
            <a:avLst/>
          </a:prstGeom>
          <a:solidFill>
            <a:srgbClr val="211E2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50">
                <a:solidFill>
                  <a:srgbClr val="B3CC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850">
                <a:solidFill>
                  <a:srgbClr val="FFFF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sz="850">
              <a:solidFill>
                <a:srgbClr val="FFFFFF"/>
              </a:solidFill>
              <a:highlight>
                <a:srgbClr val="211E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50">
                <a:solidFill>
                  <a:srgbClr val="B3CC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850">
                <a:solidFill>
                  <a:srgbClr val="FFFF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 ventas</a:t>
            </a:r>
            <a:endParaRPr sz="850">
              <a:solidFill>
                <a:srgbClr val="FFFFFF"/>
              </a:solidFill>
              <a:highlight>
                <a:srgbClr val="211E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50">
                <a:solidFill>
                  <a:srgbClr val="B3CC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WHERE  </a:t>
            </a:r>
            <a:r>
              <a:rPr lang="es" sz="850">
                <a:solidFill>
                  <a:schemeClr val="lt1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fecha_envio </a:t>
            </a:r>
            <a:r>
              <a:rPr b="1" lang="es" sz="850">
                <a:solidFill>
                  <a:srgbClr val="B3CCFF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IS NOT NULL</a:t>
            </a:r>
            <a:r>
              <a:rPr lang="es" sz="850">
                <a:solidFill>
                  <a:schemeClr val="lt1"/>
                </a:solidFill>
                <a:highlight>
                  <a:srgbClr val="211E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50">
              <a:solidFill>
                <a:srgbClr val="B3CCFF"/>
              </a:solidFill>
              <a:highlight>
                <a:srgbClr val="211E2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18800" y="1173950"/>
            <a:ext cx="83064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Los valores nulos pueden ser un poco esquivos y es crucial saber cómo manejarlos en nuestras consultas para evitar resultados inesperados.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