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59" r:id="rId4"/>
    <p:sldId id="261" r:id="rId5"/>
    <p:sldId id="260" r:id="rId6"/>
    <p:sldId id="262" r:id="rId7"/>
    <p:sldId id="263" r:id="rId8"/>
    <p:sldId id="264" r:id="rId9"/>
    <p:sldId id="267" r:id="rId10"/>
    <p:sldId id="257"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09" autoAdjust="0"/>
    <p:restoredTop sz="77322" autoAdjust="0"/>
  </p:normalViewPr>
  <p:slideViewPr>
    <p:cSldViewPr snapToGrid="0">
      <p:cViewPr varScale="1">
        <p:scale>
          <a:sx n="46" d="100"/>
          <a:sy n="46" d="100"/>
        </p:scale>
        <p:origin x="1294"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3A4732-69C1-4FAD-B6AE-052C936CB036}" type="datetimeFigureOut">
              <a:rPr lang="en-US" smtClean="0"/>
              <a:t>6/6/2018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E0FD11-901E-4BCC-B2FF-2D67148A21FE}" type="slidenum">
              <a:rPr lang="en-US" smtClean="0"/>
              <a:t>‹#›</a:t>
            </a:fld>
            <a:endParaRPr lang="en-US"/>
          </a:p>
        </p:txBody>
      </p:sp>
    </p:spTree>
    <p:extLst>
      <p:ext uri="{BB962C8B-B14F-4D97-AF65-F5344CB8AC3E}">
        <p14:creationId xmlns:p14="http://schemas.microsoft.com/office/powerpoint/2010/main" val="3404686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E0FD11-901E-4BCC-B2FF-2D67148A21FE}" type="slidenum">
              <a:rPr lang="en-US" smtClean="0"/>
              <a:t>10</a:t>
            </a:fld>
            <a:endParaRPr lang="en-US"/>
          </a:p>
        </p:txBody>
      </p:sp>
    </p:spTree>
    <p:extLst>
      <p:ext uri="{BB962C8B-B14F-4D97-AF65-F5344CB8AC3E}">
        <p14:creationId xmlns:p14="http://schemas.microsoft.com/office/powerpoint/2010/main" val="3933211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92CD1-8FC9-4B2A-932A-C5B1E2B001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BA66FF-D31D-4FE5-9608-BA676B7ACA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F60973-1029-445E-B38E-4D1BBF9DF560}"/>
              </a:ext>
            </a:extLst>
          </p:cNvPr>
          <p:cNvSpPr>
            <a:spLocks noGrp="1"/>
          </p:cNvSpPr>
          <p:nvPr>
            <p:ph type="dt" sz="half" idx="10"/>
          </p:nvPr>
        </p:nvSpPr>
        <p:spPr/>
        <p:txBody>
          <a:bodyPr/>
          <a:lstStyle/>
          <a:p>
            <a:fld id="{20FC8BDF-515D-4966-B1C3-2A84688CDCBF}" type="datetimeFigureOut">
              <a:rPr lang="en-US" smtClean="0"/>
              <a:t>6/6/2018</a:t>
            </a:fld>
            <a:endParaRPr lang="en-US"/>
          </a:p>
        </p:txBody>
      </p:sp>
      <p:sp>
        <p:nvSpPr>
          <p:cNvPr id="5" name="Footer Placeholder 4">
            <a:extLst>
              <a:ext uri="{FF2B5EF4-FFF2-40B4-BE49-F238E27FC236}">
                <a16:creationId xmlns:a16="http://schemas.microsoft.com/office/drawing/2014/main" id="{399CFAA4-5C4E-4812-888D-6613F7C363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8FD81D-712C-446A-8ED3-76BBA1ABCCAB}"/>
              </a:ext>
            </a:extLst>
          </p:cNvPr>
          <p:cNvSpPr>
            <a:spLocks noGrp="1"/>
          </p:cNvSpPr>
          <p:nvPr>
            <p:ph type="sldNum" sz="quarter" idx="12"/>
          </p:nvPr>
        </p:nvSpPr>
        <p:spPr/>
        <p:txBody>
          <a:bodyPr/>
          <a:lstStyle/>
          <a:p>
            <a:fld id="{D1303595-23F2-4052-8EA1-3F906AFD0613}" type="slidenum">
              <a:rPr lang="en-US" smtClean="0"/>
              <a:t>‹#›</a:t>
            </a:fld>
            <a:endParaRPr lang="en-US"/>
          </a:p>
        </p:txBody>
      </p:sp>
    </p:spTree>
    <p:extLst>
      <p:ext uri="{BB962C8B-B14F-4D97-AF65-F5344CB8AC3E}">
        <p14:creationId xmlns:p14="http://schemas.microsoft.com/office/powerpoint/2010/main" val="1259146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02136-D9C6-44BC-8B32-62F9D8F7C8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B7F785-FABD-488B-8953-3CC5436935F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85F06E-88C6-4ED7-AF1C-9663562DE609}"/>
              </a:ext>
            </a:extLst>
          </p:cNvPr>
          <p:cNvSpPr>
            <a:spLocks noGrp="1"/>
          </p:cNvSpPr>
          <p:nvPr>
            <p:ph type="dt" sz="half" idx="10"/>
          </p:nvPr>
        </p:nvSpPr>
        <p:spPr/>
        <p:txBody>
          <a:bodyPr/>
          <a:lstStyle/>
          <a:p>
            <a:fld id="{20FC8BDF-515D-4966-B1C3-2A84688CDCBF}" type="datetimeFigureOut">
              <a:rPr lang="en-US" smtClean="0"/>
              <a:t>6/6/2018</a:t>
            </a:fld>
            <a:endParaRPr lang="en-US"/>
          </a:p>
        </p:txBody>
      </p:sp>
      <p:sp>
        <p:nvSpPr>
          <p:cNvPr id="5" name="Footer Placeholder 4">
            <a:extLst>
              <a:ext uri="{FF2B5EF4-FFF2-40B4-BE49-F238E27FC236}">
                <a16:creationId xmlns:a16="http://schemas.microsoft.com/office/drawing/2014/main" id="{7A44AE8F-E301-4553-B7AE-518C9E3B53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0E6B99-EBDB-4EA3-8703-8C9F33839CD1}"/>
              </a:ext>
            </a:extLst>
          </p:cNvPr>
          <p:cNvSpPr>
            <a:spLocks noGrp="1"/>
          </p:cNvSpPr>
          <p:nvPr>
            <p:ph type="sldNum" sz="quarter" idx="12"/>
          </p:nvPr>
        </p:nvSpPr>
        <p:spPr/>
        <p:txBody>
          <a:bodyPr/>
          <a:lstStyle/>
          <a:p>
            <a:fld id="{D1303595-23F2-4052-8EA1-3F906AFD0613}" type="slidenum">
              <a:rPr lang="en-US" smtClean="0"/>
              <a:t>‹#›</a:t>
            </a:fld>
            <a:endParaRPr lang="en-US"/>
          </a:p>
        </p:txBody>
      </p:sp>
    </p:spTree>
    <p:extLst>
      <p:ext uri="{BB962C8B-B14F-4D97-AF65-F5344CB8AC3E}">
        <p14:creationId xmlns:p14="http://schemas.microsoft.com/office/powerpoint/2010/main" val="2290745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9EF516-3AA8-4C35-A609-4F88D9346C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EA3A3E-C3FF-4F0D-98AC-63F337400AB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8D7B15-97A6-47C3-B012-9D02FB897600}"/>
              </a:ext>
            </a:extLst>
          </p:cNvPr>
          <p:cNvSpPr>
            <a:spLocks noGrp="1"/>
          </p:cNvSpPr>
          <p:nvPr>
            <p:ph type="dt" sz="half" idx="10"/>
          </p:nvPr>
        </p:nvSpPr>
        <p:spPr/>
        <p:txBody>
          <a:bodyPr/>
          <a:lstStyle/>
          <a:p>
            <a:fld id="{20FC8BDF-515D-4966-B1C3-2A84688CDCBF}" type="datetimeFigureOut">
              <a:rPr lang="en-US" smtClean="0"/>
              <a:t>6/6/2018</a:t>
            </a:fld>
            <a:endParaRPr lang="en-US"/>
          </a:p>
        </p:txBody>
      </p:sp>
      <p:sp>
        <p:nvSpPr>
          <p:cNvPr id="5" name="Footer Placeholder 4">
            <a:extLst>
              <a:ext uri="{FF2B5EF4-FFF2-40B4-BE49-F238E27FC236}">
                <a16:creationId xmlns:a16="http://schemas.microsoft.com/office/drawing/2014/main" id="{CEA7EA7E-AE1A-454C-A417-74198D9937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F3C532-1B94-4C7C-840B-BA5D1B34602F}"/>
              </a:ext>
            </a:extLst>
          </p:cNvPr>
          <p:cNvSpPr>
            <a:spLocks noGrp="1"/>
          </p:cNvSpPr>
          <p:nvPr>
            <p:ph type="sldNum" sz="quarter" idx="12"/>
          </p:nvPr>
        </p:nvSpPr>
        <p:spPr/>
        <p:txBody>
          <a:bodyPr/>
          <a:lstStyle/>
          <a:p>
            <a:fld id="{D1303595-23F2-4052-8EA1-3F906AFD0613}" type="slidenum">
              <a:rPr lang="en-US" smtClean="0"/>
              <a:t>‹#›</a:t>
            </a:fld>
            <a:endParaRPr lang="en-US"/>
          </a:p>
        </p:txBody>
      </p:sp>
    </p:spTree>
    <p:extLst>
      <p:ext uri="{BB962C8B-B14F-4D97-AF65-F5344CB8AC3E}">
        <p14:creationId xmlns:p14="http://schemas.microsoft.com/office/powerpoint/2010/main" val="3091387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7A1DA-94D2-4BBC-89E4-746E58DC3D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33F95C-0840-4726-A7A5-B13B06E436A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E38AFF-5818-4708-AA9B-C6027AEE0F72}"/>
              </a:ext>
            </a:extLst>
          </p:cNvPr>
          <p:cNvSpPr>
            <a:spLocks noGrp="1"/>
          </p:cNvSpPr>
          <p:nvPr>
            <p:ph type="dt" sz="half" idx="10"/>
          </p:nvPr>
        </p:nvSpPr>
        <p:spPr/>
        <p:txBody>
          <a:bodyPr/>
          <a:lstStyle/>
          <a:p>
            <a:fld id="{20FC8BDF-515D-4966-B1C3-2A84688CDCBF}" type="datetimeFigureOut">
              <a:rPr lang="en-US" smtClean="0"/>
              <a:t>6/6/2018</a:t>
            </a:fld>
            <a:endParaRPr lang="en-US"/>
          </a:p>
        </p:txBody>
      </p:sp>
      <p:sp>
        <p:nvSpPr>
          <p:cNvPr id="5" name="Footer Placeholder 4">
            <a:extLst>
              <a:ext uri="{FF2B5EF4-FFF2-40B4-BE49-F238E27FC236}">
                <a16:creationId xmlns:a16="http://schemas.microsoft.com/office/drawing/2014/main" id="{E2DC72F8-EAF4-407B-8D4E-1AC1C928B0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ABAC5C-2C75-44C7-9700-B5E78688D10C}"/>
              </a:ext>
            </a:extLst>
          </p:cNvPr>
          <p:cNvSpPr>
            <a:spLocks noGrp="1"/>
          </p:cNvSpPr>
          <p:nvPr>
            <p:ph type="sldNum" sz="quarter" idx="12"/>
          </p:nvPr>
        </p:nvSpPr>
        <p:spPr/>
        <p:txBody>
          <a:bodyPr/>
          <a:lstStyle/>
          <a:p>
            <a:fld id="{D1303595-23F2-4052-8EA1-3F906AFD0613}" type="slidenum">
              <a:rPr lang="en-US" smtClean="0"/>
              <a:t>‹#›</a:t>
            </a:fld>
            <a:endParaRPr lang="en-US"/>
          </a:p>
        </p:txBody>
      </p:sp>
    </p:spTree>
    <p:extLst>
      <p:ext uri="{BB962C8B-B14F-4D97-AF65-F5344CB8AC3E}">
        <p14:creationId xmlns:p14="http://schemas.microsoft.com/office/powerpoint/2010/main" val="483423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E1270-E4F0-4D38-A61B-92BC13E041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BA45D4-4A13-4F57-B194-8EF30D498F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7E29D02-C2CD-4349-B595-137D4846F1E6}"/>
              </a:ext>
            </a:extLst>
          </p:cNvPr>
          <p:cNvSpPr>
            <a:spLocks noGrp="1"/>
          </p:cNvSpPr>
          <p:nvPr>
            <p:ph type="dt" sz="half" idx="10"/>
          </p:nvPr>
        </p:nvSpPr>
        <p:spPr/>
        <p:txBody>
          <a:bodyPr/>
          <a:lstStyle/>
          <a:p>
            <a:fld id="{20FC8BDF-515D-4966-B1C3-2A84688CDCBF}" type="datetimeFigureOut">
              <a:rPr lang="en-US" smtClean="0"/>
              <a:t>6/6/2018</a:t>
            </a:fld>
            <a:endParaRPr lang="en-US"/>
          </a:p>
        </p:txBody>
      </p:sp>
      <p:sp>
        <p:nvSpPr>
          <p:cNvPr id="5" name="Footer Placeholder 4">
            <a:extLst>
              <a:ext uri="{FF2B5EF4-FFF2-40B4-BE49-F238E27FC236}">
                <a16:creationId xmlns:a16="http://schemas.microsoft.com/office/drawing/2014/main" id="{6B13622B-DEC5-4936-B261-FDAE12156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D18D7-0F15-4318-8796-3DAE2F806844}"/>
              </a:ext>
            </a:extLst>
          </p:cNvPr>
          <p:cNvSpPr>
            <a:spLocks noGrp="1"/>
          </p:cNvSpPr>
          <p:nvPr>
            <p:ph type="sldNum" sz="quarter" idx="12"/>
          </p:nvPr>
        </p:nvSpPr>
        <p:spPr/>
        <p:txBody>
          <a:bodyPr/>
          <a:lstStyle/>
          <a:p>
            <a:fld id="{D1303595-23F2-4052-8EA1-3F906AFD0613}" type="slidenum">
              <a:rPr lang="en-US" smtClean="0"/>
              <a:t>‹#›</a:t>
            </a:fld>
            <a:endParaRPr lang="en-US"/>
          </a:p>
        </p:txBody>
      </p:sp>
    </p:spTree>
    <p:extLst>
      <p:ext uri="{BB962C8B-B14F-4D97-AF65-F5344CB8AC3E}">
        <p14:creationId xmlns:p14="http://schemas.microsoft.com/office/powerpoint/2010/main" val="1856535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356F6-5D73-40A4-AF25-B5EB9D1AC5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7838EB-2991-494C-9521-75D414FEF5C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69FA12-CF71-47B8-A803-4BF356EB805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F7B3F1-B654-44CA-834C-818D0FD0D9F1}"/>
              </a:ext>
            </a:extLst>
          </p:cNvPr>
          <p:cNvSpPr>
            <a:spLocks noGrp="1"/>
          </p:cNvSpPr>
          <p:nvPr>
            <p:ph type="dt" sz="half" idx="10"/>
          </p:nvPr>
        </p:nvSpPr>
        <p:spPr/>
        <p:txBody>
          <a:bodyPr/>
          <a:lstStyle/>
          <a:p>
            <a:fld id="{20FC8BDF-515D-4966-B1C3-2A84688CDCBF}" type="datetimeFigureOut">
              <a:rPr lang="en-US" smtClean="0"/>
              <a:t>6/6/2018</a:t>
            </a:fld>
            <a:endParaRPr lang="en-US"/>
          </a:p>
        </p:txBody>
      </p:sp>
      <p:sp>
        <p:nvSpPr>
          <p:cNvPr id="6" name="Footer Placeholder 5">
            <a:extLst>
              <a:ext uri="{FF2B5EF4-FFF2-40B4-BE49-F238E27FC236}">
                <a16:creationId xmlns:a16="http://schemas.microsoft.com/office/drawing/2014/main" id="{0AAAB4C7-D3C5-4FAD-916B-F63DB55D0F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B1F2C2-7E87-475C-95AA-B41606F4D618}"/>
              </a:ext>
            </a:extLst>
          </p:cNvPr>
          <p:cNvSpPr>
            <a:spLocks noGrp="1"/>
          </p:cNvSpPr>
          <p:nvPr>
            <p:ph type="sldNum" sz="quarter" idx="12"/>
          </p:nvPr>
        </p:nvSpPr>
        <p:spPr/>
        <p:txBody>
          <a:bodyPr/>
          <a:lstStyle/>
          <a:p>
            <a:fld id="{D1303595-23F2-4052-8EA1-3F906AFD0613}" type="slidenum">
              <a:rPr lang="en-US" smtClean="0"/>
              <a:t>‹#›</a:t>
            </a:fld>
            <a:endParaRPr lang="en-US"/>
          </a:p>
        </p:txBody>
      </p:sp>
    </p:spTree>
    <p:extLst>
      <p:ext uri="{BB962C8B-B14F-4D97-AF65-F5344CB8AC3E}">
        <p14:creationId xmlns:p14="http://schemas.microsoft.com/office/powerpoint/2010/main" val="87107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95FC-BD96-4FE0-8F4E-0EED9F5514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A83355-0955-4935-8045-919C4B4959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1C2F0CD-F7AD-456B-A03C-9797E4F42B0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FD323F-B7CF-4A4B-B40F-99678B6B8E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6C1FE8B-1C5E-4831-95DA-A5882741647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11EC4F-612B-454E-A53D-89B179940D79}"/>
              </a:ext>
            </a:extLst>
          </p:cNvPr>
          <p:cNvSpPr>
            <a:spLocks noGrp="1"/>
          </p:cNvSpPr>
          <p:nvPr>
            <p:ph type="dt" sz="half" idx="10"/>
          </p:nvPr>
        </p:nvSpPr>
        <p:spPr/>
        <p:txBody>
          <a:bodyPr/>
          <a:lstStyle/>
          <a:p>
            <a:fld id="{20FC8BDF-515D-4966-B1C3-2A84688CDCBF}" type="datetimeFigureOut">
              <a:rPr lang="en-US" smtClean="0"/>
              <a:t>6/6/2018</a:t>
            </a:fld>
            <a:endParaRPr lang="en-US"/>
          </a:p>
        </p:txBody>
      </p:sp>
      <p:sp>
        <p:nvSpPr>
          <p:cNvPr id="8" name="Footer Placeholder 7">
            <a:extLst>
              <a:ext uri="{FF2B5EF4-FFF2-40B4-BE49-F238E27FC236}">
                <a16:creationId xmlns:a16="http://schemas.microsoft.com/office/drawing/2014/main" id="{639EC549-1720-4184-A01B-D08120E53A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257009-6818-4C26-AF4E-29E53F84B86F}"/>
              </a:ext>
            </a:extLst>
          </p:cNvPr>
          <p:cNvSpPr>
            <a:spLocks noGrp="1"/>
          </p:cNvSpPr>
          <p:nvPr>
            <p:ph type="sldNum" sz="quarter" idx="12"/>
          </p:nvPr>
        </p:nvSpPr>
        <p:spPr/>
        <p:txBody>
          <a:bodyPr/>
          <a:lstStyle/>
          <a:p>
            <a:fld id="{D1303595-23F2-4052-8EA1-3F906AFD0613}" type="slidenum">
              <a:rPr lang="en-US" smtClean="0"/>
              <a:t>‹#›</a:t>
            </a:fld>
            <a:endParaRPr lang="en-US"/>
          </a:p>
        </p:txBody>
      </p:sp>
    </p:spTree>
    <p:extLst>
      <p:ext uri="{BB962C8B-B14F-4D97-AF65-F5344CB8AC3E}">
        <p14:creationId xmlns:p14="http://schemas.microsoft.com/office/powerpoint/2010/main" val="3155891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5ED9B-9723-4680-A40C-C6D67557BD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1AFB90-95F6-46C7-B919-5B5D38B792BD}"/>
              </a:ext>
            </a:extLst>
          </p:cNvPr>
          <p:cNvSpPr>
            <a:spLocks noGrp="1"/>
          </p:cNvSpPr>
          <p:nvPr>
            <p:ph type="dt" sz="half" idx="10"/>
          </p:nvPr>
        </p:nvSpPr>
        <p:spPr/>
        <p:txBody>
          <a:bodyPr/>
          <a:lstStyle/>
          <a:p>
            <a:fld id="{20FC8BDF-515D-4966-B1C3-2A84688CDCBF}" type="datetimeFigureOut">
              <a:rPr lang="en-US" smtClean="0"/>
              <a:t>6/6/2018</a:t>
            </a:fld>
            <a:endParaRPr lang="en-US"/>
          </a:p>
        </p:txBody>
      </p:sp>
      <p:sp>
        <p:nvSpPr>
          <p:cNvPr id="4" name="Footer Placeholder 3">
            <a:extLst>
              <a:ext uri="{FF2B5EF4-FFF2-40B4-BE49-F238E27FC236}">
                <a16:creationId xmlns:a16="http://schemas.microsoft.com/office/drawing/2014/main" id="{1FEFC4DB-0022-4CF2-B2F2-63EC3EDAE7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12425F-A6A2-43BC-9F6C-DFD3CF1182E5}"/>
              </a:ext>
            </a:extLst>
          </p:cNvPr>
          <p:cNvSpPr>
            <a:spLocks noGrp="1"/>
          </p:cNvSpPr>
          <p:nvPr>
            <p:ph type="sldNum" sz="quarter" idx="12"/>
          </p:nvPr>
        </p:nvSpPr>
        <p:spPr/>
        <p:txBody>
          <a:bodyPr/>
          <a:lstStyle/>
          <a:p>
            <a:fld id="{D1303595-23F2-4052-8EA1-3F906AFD0613}" type="slidenum">
              <a:rPr lang="en-US" smtClean="0"/>
              <a:t>‹#›</a:t>
            </a:fld>
            <a:endParaRPr lang="en-US"/>
          </a:p>
        </p:txBody>
      </p:sp>
    </p:spTree>
    <p:extLst>
      <p:ext uri="{BB962C8B-B14F-4D97-AF65-F5344CB8AC3E}">
        <p14:creationId xmlns:p14="http://schemas.microsoft.com/office/powerpoint/2010/main" val="3287602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BC4D3A-5951-4633-85D7-111D5A116FA7}"/>
              </a:ext>
            </a:extLst>
          </p:cNvPr>
          <p:cNvSpPr>
            <a:spLocks noGrp="1"/>
          </p:cNvSpPr>
          <p:nvPr>
            <p:ph type="dt" sz="half" idx="10"/>
          </p:nvPr>
        </p:nvSpPr>
        <p:spPr/>
        <p:txBody>
          <a:bodyPr/>
          <a:lstStyle/>
          <a:p>
            <a:fld id="{20FC8BDF-515D-4966-B1C3-2A84688CDCBF}" type="datetimeFigureOut">
              <a:rPr lang="en-US" smtClean="0"/>
              <a:t>6/6/2018</a:t>
            </a:fld>
            <a:endParaRPr lang="en-US"/>
          </a:p>
        </p:txBody>
      </p:sp>
      <p:sp>
        <p:nvSpPr>
          <p:cNvPr id="3" name="Footer Placeholder 2">
            <a:extLst>
              <a:ext uri="{FF2B5EF4-FFF2-40B4-BE49-F238E27FC236}">
                <a16:creationId xmlns:a16="http://schemas.microsoft.com/office/drawing/2014/main" id="{37EC0924-E3D4-44FF-8207-50215DB26F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2DC35B-C1A1-401B-8B06-079CA044965F}"/>
              </a:ext>
            </a:extLst>
          </p:cNvPr>
          <p:cNvSpPr>
            <a:spLocks noGrp="1"/>
          </p:cNvSpPr>
          <p:nvPr>
            <p:ph type="sldNum" sz="quarter" idx="12"/>
          </p:nvPr>
        </p:nvSpPr>
        <p:spPr/>
        <p:txBody>
          <a:bodyPr/>
          <a:lstStyle/>
          <a:p>
            <a:fld id="{D1303595-23F2-4052-8EA1-3F906AFD0613}" type="slidenum">
              <a:rPr lang="en-US" smtClean="0"/>
              <a:t>‹#›</a:t>
            </a:fld>
            <a:endParaRPr lang="en-US"/>
          </a:p>
        </p:txBody>
      </p:sp>
    </p:spTree>
    <p:extLst>
      <p:ext uri="{BB962C8B-B14F-4D97-AF65-F5344CB8AC3E}">
        <p14:creationId xmlns:p14="http://schemas.microsoft.com/office/powerpoint/2010/main" val="2466430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79361-A57F-46D9-B26E-393FC902F4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C7F1D9-C15A-433E-BDEF-76D6924A8B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E47AFD-C919-48B0-83BC-E07E57115B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7852BCA-2762-48FE-8237-97CE77567000}"/>
              </a:ext>
            </a:extLst>
          </p:cNvPr>
          <p:cNvSpPr>
            <a:spLocks noGrp="1"/>
          </p:cNvSpPr>
          <p:nvPr>
            <p:ph type="dt" sz="half" idx="10"/>
          </p:nvPr>
        </p:nvSpPr>
        <p:spPr/>
        <p:txBody>
          <a:bodyPr/>
          <a:lstStyle/>
          <a:p>
            <a:fld id="{20FC8BDF-515D-4966-B1C3-2A84688CDCBF}" type="datetimeFigureOut">
              <a:rPr lang="en-US" smtClean="0"/>
              <a:t>6/6/2018</a:t>
            </a:fld>
            <a:endParaRPr lang="en-US"/>
          </a:p>
        </p:txBody>
      </p:sp>
      <p:sp>
        <p:nvSpPr>
          <p:cNvPr id="6" name="Footer Placeholder 5">
            <a:extLst>
              <a:ext uri="{FF2B5EF4-FFF2-40B4-BE49-F238E27FC236}">
                <a16:creationId xmlns:a16="http://schemas.microsoft.com/office/drawing/2014/main" id="{44147599-4B32-4F95-9ACC-F9643689E1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C2507B-9D7B-442D-A338-A12DD42DC5B7}"/>
              </a:ext>
            </a:extLst>
          </p:cNvPr>
          <p:cNvSpPr>
            <a:spLocks noGrp="1"/>
          </p:cNvSpPr>
          <p:nvPr>
            <p:ph type="sldNum" sz="quarter" idx="12"/>
          </p:nvPr>
        </p:nvSpPr>
        <p:spPr/>
        <p:txBody>
          <a:bodyPr/>
          <a:lstStyle/>
          <a:p>
            <a:fld id="{D1303595-23F2-4052-8EA1-3F906AFD0613}" type="slidenum">
              <a:rPr lang="en-US" smtClean="0"/>
              <a:t>‹#›</a:t>
            </a:fld>
            <a:endParaRPr lang="en-US"/>
          </a:p>
        </p:txBody>
      </p:sp>
    </p:spTree>
    <p:extLst>
      <p:ext uri="{BB962C8B-B14F-4D97-AF65-F5344CB8AC3E}">
        <p14:creationId xmlns:p14="http://schemas.microsoft.com/office/powerpoint/2010/main" val="3982744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A99B5-98B8-4E5A-B4AB-9CF93FDADD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206DAD-5868-401A-8E5E-B38C952375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46D59F-D943-409F-B1F9-4F05051F4F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BAFEAF3-A05F-41D7-94D8-22A0D54FA5C2}"/>
              </a:ext>
            </a:extLst>
          </p:cNvPr>
          <p:cNvSpPr>
            <a:spLocks noGrp="1"/>
          </p:cNvSpPr>
          <p:nvPr>
            <p:ph type="dt" sz="half" idx="10"/>
          </p:nvPr>
        </p:nvSpPr>
        <p:spPr/>
        <p:txBody>
          <a:bodyPr/>
          <a:lstStyle/>
          <a:p>
            <a:fld id="{20FC8BDF-515D-4966-B1C3-2A84688CDCBF}" type="datetimeFigureOut">
              <a:rPr lang="en-US" smtClean="0"/>
              <a:t>6/6/2018</a:t>
            </a:fld>
            <a:endParaRPr lang="en-US"/>
          </a:p>
        </p:txBody>
      </p:sp>
      <p:sp>
        <p:nvSpPr>
          <p:cNvPr id="6" name="Footer Placeholder 5">
            <a:extLst>
              <a:ext uri="{FF2B5EF4-FFF2-40B4-BE49-F238E27FC236}">
                <a16:creationId xmlns:a16="http://schemas.microsoft.com/office/drawing/2014/main" id="{610706EA-10B1-4D58-B872-36DF7354E4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07BB7E-385D-48A6-8CAE-6C6F65EE7703}"/>
              </a:ext>
            </a:extLst>
          </p:cNvPr>
          <p:cNvSpPr>
            <a:spLocks noGrp="1"/>
          </p:cNvSpPr>
          <p:nvPr>
            <p:ph type="sldNum" sz="quarter" idx="12"/>
          </p:nvPr>
        </p:nvSpPr>
        <p:spPr/>
        <p:txBody>
          <a:bodyPr/>
          <a:lstStyle/>
          <a:p>
            <a:fld id="{D1303595-23F2-4052-8EA1-3F906AFD0613}" type="slidenum">
              <a:rPr lang="en-US" smtClean="0"/>
              <a:t>‹#›</a:t>
            </a:fld>
            <a:endParaRPr lang="en-US"/>
          </a:p>
        </p:txBody>
      </p:sp>
    </p:spTree>
    <p:extLst>
      <p:ext uri="{BB962C8B-B14F-4D97-AF65-F5344CB8AC3E}">
        <p14:creationId xmlns:p14="http://schemas.microsoft.com/office/powerpoint/2010/main" val="2980483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72510-D1E9-40AB-B4A2-582A745336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E8E2AD-2D19-4287-BFDC-FDDAB146E6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1394C6-4DA0-4F64-8095-5F1A21D269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FC8BDF-515D-4966-B1C3-2A84688CDCBF}" type="datetimeFigureOut">
              <a:rPr lang="en-US" smtClean="0"/>
              <a:t>6/6/2018</a:t>
            </a:fld>
            <a:endParaRPr lang="en-US"/>
          </a:p>
        </p:txBody>
      </p:sp>
      <p:sp>
        <p:nvSpPr>
          <p:cNvPr id="5" name="Footer Placeholder 4">
            <a:extLst>
              <a:ext uri="{FF2B5EF4-FFF2-40B4-BE49-F238E27FC236}">
                <a16:creationId xmlns:a16="http://schemas.microsoft.com/office/drawing/2014/main" id="{62DE5074-E016-4326-9DEF-943BB9452F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E6D63F-7087-47F2-BE61-4B98880214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303595-23F2-4052-8EA1-3F906AFD0613}" type="slidenum">
              <a:rPr lang="en-US" smtClean="0"/>
              <a:t>‹#›</a:t>
            </a:fld>
            <a:endParaRPr lang="en-US"/>
          </a:p>
        </p:txBody>
      </p:sp>
    </p:spTree>
    <p:extLst>
      <p:ext uri="{BB962C8B-B14F-4D97-AF65-F5344CB8AC3E}">
        <p14:creationId xmlns:p14="http://schemas.microsoft.com/office/powerpoint/2010/main" val="4124587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B8454-725C-4B4D-89C1-932CBEE7618B}"/>
              </a:ext>
            </a:extLst>
          </p:cNvPr>
          <p:cNvSpPr>
            <a:spLocks noGrp="1"/>
          </p:cNvSpPr>
          <p:nvPr>
            <p:ph type="ctrTitle"/>
          </p:nvPr>
        </p:nvSpPr>
        <p:spPr>
          <a:xfrm>
            <a:off x="662940" y="754381"/>
            <a:ext cx="11369040" cy="2148839"/>
          </a:xfrm>
        </p:spPr>
        <p:txBody>
          <a:bodyPr/>
          <a:lstStyle/>
          <a:p>
            <a:r>
              <a:rPr lang="en-US" b="1" dirty="0">
                <a:solidFill>
                  <a:schemeClr val="accent2">
                    <a:lumMod val="50000"/>
                  </a:schemeClr>
                </a:solidFill>
              </a:rPr>
              <a:t>Biodiversity at National Parks</a:t>
            </a:r>
            <a:br>
              <a:rPr lang="en-US" b="1" dirty="0">
                <a:solidFill>
                  <a:schemeClr val="accent2">
                    <a:lumMod val="50000"/>
                  </a:schemeClr>
                </a:solidFill>
              </a:rPr>
            </a:br>
            <a:r>
              <a:rPr lang="en-US" b="1" dirty="0">
                <a:solidFill>
                  <a:schemeClr val="accent2">
                    <a:lumMod val="50000"/>
                  </a:schemeClr>
                </a:solidFill>
              </a:rPr>
              <a:t>Data Analysis</a:t>
            </a:r>
          </a:p>
        </p:txBody>
      </p:sp>
      <p:sp>
        <p:nvSpPr>
          <p:cNvPr id="3" name="Subtitle 2">
            <a:extLst>
              <a:ext uri="{FF2B5EF4-FFF2-40B4-BE49-F238E27FC236}">
                <a16:creationId xmlns:a16="http://schemas.microsoft.com/office/drawing/2014/main" id="{366A5877-029A-4E73-B8B9-B4D046277082}"/>
              </a:ext>
            </a:extLst>
          </p:cNvPr>
          <p:cNvSpPr>
            <a:spLocks noGrp="1"/>
          </p:cNvSpPr>
          <p:nvPr>
            <p:ph type="subTitle" idx="1"/>
          </p:nvPr>
        </p:nvSpPr>
        <p:spPr/>
        <p:txBody>
          <a:bodyPr/>
          <a:lstStyle/>
          <a:p>
            <a:r>
              <a:rPr lang="en-US" dirty="0"/>
              <a:t>Submission for Capstone Project June 2018</a:t>
            </a:r>
          </a:p>
          <a:p>
            <a:r>
              <a:rPr lang="en-US" dirty="0"/>
              <a:t>Diane Weiss</a:t>
            </a:r>
          </a:p>
          <a:p>
            <a:r>
              <a:rPr lang="en-US" dirty="0"/>
              <a:t>xarmanla@gmail.com</a:t>
            </a:r>
          </a:p>
        </p:txBody>
      </p:sp>
    </p:spTree>
    <p:extLst>
      <p:ext uri="{BB962C8B-B14F-4D97-AF65-F5344CB8AC3E}">
        <p14:creationId xmlns:p14="http://schemas.microsoft.com/office/powerpoint/2010/main" val="3020892425"/>
      </p:ext>
    </p:extLst>
  </p:cSld>
  <p:clrMapOvr>
    <a:masterClrMapping/>
  </p:clrMapOvr>
  <mc:AlternateContent xmlns:mc="http://schemas.openxmlformats.org/markup-compatibility/2006" xmlns:p14="http://schemas.microsoft.com/office/powerpoint/2010/main">
    <mc:Choice Requires="p14">
      <p:transition spd="slow" p14:dur="2000" advTm="3902"/>
    </mc:Choice>
    <mc:Fallback xmlns="">
      <p:transition spd="slow" advTm="390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4B477-E8FC-4D76-BEB1-F694DBB7371F}"/>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CF9741E6-F09C-4915-9E0C-1BD35FE9BB4B}"/>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4041845883"/>
      </p:ext>
    </p:extLst>
  </p:cSld>
  <p:clrMapOvr>
    <a:masterClrMapping/>
  </p:clrMapOvr>
  <mc:AlternateContent xmlns:mc="http://schemas.openxmlformats.org/markup-compatibility/2006" xmlns:p14="http://schemas.microsoft.com/office/powerpoint/2010/main">
    <mc:Choice Requires="p14">
      <p:transition spd="slow" p14:dur="2000" advTm="2075"/>
    </mc:Choice>
    <mc:Fallback xmlns="">
      <p:transition spd="slow" advTm="207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BA008-AC1D-4048-953D-960E2CBA6118}"/>
              </a:ext>
            </a:extLst>
          </p:cNvPr>
          <p:cNvSpPr>
            <a:spLocks noGrp="1"/>
          </p:cNvSpPr>
          <p:nvPr>
            <p:ph type="title"/>
          </p:nvPr>
        </p:nvSpPr>
        <p:spPr/>
        <p:txBody>
          <a:bodyPr/>
          <a:lstStyle/>
          <a:p>
            <a:pPr algn="ctr"/>
            <a:r>
              <a:rPr lang="en-US" dirty="0"/>
              <a:t>Foot and Mouth Disease Treatment</a:t>
            </a:r>
            <a:br>
              <a:rPr lang="en-US" dirty="0"/>
            </a:br>
            <a:r>
              <a:rPr lang="en-US" dirty="0"/>
              <a:t>Study Duration</a:t>
            </a:r>
          </a:p>
        </p:txBody>
      </p:sp>
      <p:sp>
        <p:nvSpPr>
          <p:cNvPr id="5" name="Content Placeholder 4">
            <a:extLst>
              <a:ext uri="{FF2B5EF4-FFF2-40B4-BE49-F238E27FC236}">
                <a16:creationId xmlns:a16="http://schemas.microsoft.com/office/drawing/2014/main" id="{4195707E-DD83-4869-AA57-C94E7E6E95B0}"/>
              </a:ext>
            </a:extLst>
          </p:cNvPr>
          <p:cNvSpPr>
            <a:spLocks noGrp="1"/>
          </p:cNvSpPr>
          <p:nvPr>
            <p:ph idx="1"/>
          </p:nvPr>
        </p:nvSpPr>
        <p:spPr>
          <a:xfrm>
            <a:off x="985684" y="2268077"/>
            <a:ext cx="10515600" cy="4351338"/>
          </a:xfrm>
        </p:spPr>
        <p:txBody>
          <a:bodyPr>
            <a:normAutofit/>
          </a:bodyPr>
          <a:lstStyle/>
          <a:p>
            <a:r>
              <a:rPr lang="en-US" sz="3200" dirty="0"/>
              <a:t>Using a 90% statistical significance and a baseline of 15% in Bryce Canyon, the tool determined that 870 sheep needed to be observed.</a:t>
            </a:r>
          </a:p>
          <a:p>
            <a:r>
              <a:rPr lang="en-US" sz="3200" dirty="0"/>
              <a:t>Combining the 870 sheep needed with the number of sheep observed in each park, we computed the length of time need to reach 870.   Using the data for one week, we determined that the study had to last almost two weeks in Yellowstone Park and three and a half weeks in Bryce Canyon.</a:t>
            </a:r>
          </a:p>
        </p:txBody>
      </p:sp>
    </p:spTree>
    <p:custDataLst>
      <p:tags r:id="rId1"/>
    </p:custDataLst>
    <p:extLst>
      <p:ext uri="{BB962C8B-B14F-4D97-AF65-F5344CB8AC3E}">
        <p14:creationId xmlns:p14="http://schemas.microsoft.com/office/powerpoint/2010/main" val="2392333206"/>
      </p:ext>
    </p:extLst>
  </p:cSld>
  <p:clrMapOvr>
    <a:masterClrMapping/>
  </p:clrMapOvr>
  <mc:AlternateContent xmlns:mc="http://schemas.openxmlformats.org/markup-compatibility/2006" xmlns:p14="http://schemas.microsoft.com/office/powerpoint/2010/main">
    <mc:Choice Requires="p14">
      <p:transition spd="med" p14:dur="700" advTm="7919">
        <p:fade/>
      </p:transition>
    </mc:Choice>
    <mc:Fallback xmlns="">
      <p:transition spd="med" advTm="791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BA008-AC1D-4048-953D-960E2CBA6118}"/>
              </a:ext>
            </a:extLst>
          </p:cNvPr>
          <p:cNvSpPr>
            <a:spLocks noGrp="1"/>
          </p:cNvSpPr>
          <p:nvPr>
            <p:ph type="title"/>
          </p:nvPr>
        </p:nvSpPr>
        <p:spPr/>
        <p:txBody>
          <a:bodyPr/>
          <a:lstStyle/>
          <a:p>
            <a:pPr algn="ctr"/>
            <a:r>
              <a:rPr lang="en-US" dirty="0"/>
              <a:t>U.S. National Park</a:t>
            </a:r>
            <a:br>
              <a:rPr lang="en-US" dirty="0"/>
            </a:br>
            <a:r>
              <a:rPr lang="en-US" dirty="0"/>
              <a:t>Capstone Overview</a:t>
            </a:r>
          </a:p>
        </p:txBody>
      </p:sp>
      <p:sp>
        <p:nvSpPr>
          <p:cNvPr id="5" name="Content Placeholder 4">
            <a:extLst>
              <a:ext uri="{FF2B5EF4-FFF2-40B4-BE49-F238E27FC236}">
                <a16:creationId xmlns:a16="http://schemas.microsoft.com/office/drawing/2014/main" id="{4195707E-DD83-4869-AA57-C94E7E6E95B0}"/>
              </a:ext>
            </a:extLst>
          </p:cNvPr>
          <p:cNvSpPr>
            <a:spLocks noGrp="1"/>
          </p:cNvSpPr>
          <p:nvPr>
            <p:ph idx="1"/>
          </p:nvPr>
        </p:nvSpPr>
        <p:spPr/>
        <p:txBody>
          <a:bodyPr>
            <a:normAutofit fontScale="92500" lnSpcReduction="10000"/>
          </a:bodyPr>
          <a:lstStyle/>
          <a:p>
            <a:r>
              <a:rPr lang="en-US" dirty="0"/>
              <a:t>Objective: Apply data analysis methodologies to answer real world questions regarding species found within U.S. National Parks</a:t>
            </a:r>
          </a:p>
          <a:p>
            <a:r>
              <a:rPr lang="en-US" dirty="0"/>
              <a:t>Resources: Two .csv files were given, one providing information about plant and animal species found at National Parks, and one detailing sighting observations at some of the National Parks</a:t>
            </a:r>
          </a:p>
          <a:p>
            <a:r>
              <a:rPr lang="en-US" dirty="0"/>
              <a:t>Methodology: python code was written using several publicly available packages to extract information, create plots, and aggregate data from both resource files.  Additionally, a tool was used to determine sample size for statistic validity.</a:t>
            </a:r>
          </a:p>
          <a:p>
            <a:r>
              <a:rPr lang="en-US" dirty="0"/>
              <a:t>Findings: Questions regarding determining category specifics for endangered species, </a:t>
            </a:r>
            <a:r>
              <a:rPr lang="en-US" dirty="0" err="1"/>
              <a:t>ploting</a:t>
            </a:r>
            <a:r>
              <a:rPr lang="en-US" dirty="0"/>
              <a:t> sighting of a specific animal, and determining duration requirements for a statistically valid disease treatment study.</a:t>
            </a:r>
          </a:p>
        </p:txBody>
      </p:sp>
    </p:spTree>
    <p:extLst>
      <p:ext uri="{BB962C8B-B14F-4D97-AF65-F5344CB8AC3E}">
        <p14:creationId xmlns:p14="http://schemas.microsoft.com/office/powerpoint/2010/main" val="1752592324"/>
      </p:ext>
    </p:extLst>
  </p:cSld>
  <p:clrMapOvr>
    <a:masterClrMapping/>
  </p:clrMapOvr>
  <mc:AlternateContent xmlns:mc="http://schemas.openxmlformats.org/markup-compatibility/2006" xmlns:p14="http://schemas.microsoft.com/office/powerpoint/2010/main">
    <mc:Choice Requires="p14">
      <p:transition spd="slow" p14:dur="2000" advTm="4208"/>
    </mc:Choice>
    <mc:Fallback xmlns="">
      <p:transition spd="slow" advTm="420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BA008-AC1D-4048-953D-960E2CBA6118}"/>
              </a:ext>
            </a:extLst>
          </p:cNvPr>
          <p:cNvSpPr>
            <a:spLocks noGrp="1"/>
          </p:cNvSpPr>
          <p:nvPr>
            <p:ph type="title"/>
          </p:nvPr>
        </p:nvSpPr>
        <p:spPr/>
        <p:txBody>
          <a:bodyPr/>
          <a:lstStyle/>
          <a:p>
            <a:pPr algn="ctr"/>
            <a:r>
              <a:rPr lang="en-US" dirty="0"/>
              <a:t>Preliminary Investigation of the Data:</a:t>
            </a:r>
            <a:br>
              <a:rPr lang="en-US" dirty="0"/>
            </a:br>
            <a:r>
              <a:rPr lang="en-US" dirty="0"/>
              <a:t>Endangered Species in the National Parks</a:t>
            </a:r>
          </a:p>
        </p:txBody>
      </p:sp>
      <p:sp>
        <p:nvSpPr>
          <p:cNvPr id="5" name="Content Placeholder 4">
            <a:extLst>
              <a:ext uri="{FF2B5EF4-FFF2-40B4-BE49-F238E27FC236}">
                <a16:creationId xmlns:a16="http://schemas.microsoft.com/office/drawing/2014/main" id="{4195707E-DD83-4869-AA57-C94E7E6E95B0}"/>
              </a:ext>
            </a:extLst>
          </p:cNvPr>
          <p:cNvSpPr>
            <a:spLocks noGrp="1"/>
          </p:cNvSpPr>
          <p:nvPr>
            <p:ph idx="1"/>
          </p:nvPr>
        </p:nvSpPr>
        <p:spPr>
          <a:xfrm>
            <a:off x="838200" y="2082083"/>
            <a:ext cx="10515600" cy="4351338"/>
          </a:xfrm>
        </p:spPr>
        <p:txBody>
          <a:bodyPr>
            <a:normAutofit fontScale="92500"/>
          </a:bodyPr>
          <a:lstStyle/>
          <a:p>
            <a:r>
              <a:rPr lang="en-US" sz="3600" dirty="0"/>
              <a:t>The species file contained categorical data for a species ranging from “species of concern”, through “endangered”, to “threatened”, and finally, “in recovery”.</a:t>
            </a:r>
          </a:p>
          <a:p>
            <a:r>
              <a:rPr lang="en-US" sz="3600" dirty="0"/>
              <a:t>Using python code with pandas, and specifically, the </a:t>
            </a:r>
            <a:r>
              <a:rPr lang="en-US" sz="3600" dirty="0" err="1"/>
              <a:t>groupby</a:t>
            </a:r>
            <a:r>
              <a:rPr lang="en-US" sz="3600" dirty="0"/>
              <a:t> function, along with the </a:t>
            </a:r>
            <a:r>
              <a:rPr lang="en-US" sz="3600" dirty="0" err="1"/>
              <a:t>mathplotlib</a:t>
            </a:r>
            <a:r>
              <a:rPr lang="en-US" sz="3600" dirty="0"/>
              <a:t>, a bar graph was produced with the height of each bar showing how many species fell into each category.</a:t>
            </a:r>
          </a:p>
          <a:p>
            <a:r>
              <a:rPr lang="en-US" sz="3600" dirty="0"/>
              <a:t>The generated bar chart is shown in the following slide.</a:t>
            </a:r>
          </a:p>
        </p:txBody>
      </p:sp>
    </p:spTree>
    <p:extLst>
      <p:ext uri="{BB962C8B-B14F-4D97-AF65-F5344CB8AC3E}">
        <p14:creationId xmlns:p14="http://schemas.microsoft.com/office/powerpoint/2010/main" val="997549504"/>
      </p:ext>
    </p:extLst>
  </p:cSld>
  <p:clrMapOvr>
    <a:masterClrMapping/>
  </p:clrMapOvr>
  <mc:AlternateContent xmlns:mc="http://schemas.openxmlformats.org/markup-compatibility/2006" xmlns:p14="http://schemas.microsoft.com/office/powerpoint/2010/main">
    <mc:Choice Requires="p14">
      <p:transition spd="slow" p14:dur="2000" advTm="3337"/>
    </mc:Choice>
    <mc:Fallback xmlns="">
      <p:transition spd="slow" advTm="333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8604D-C1CD-4FB0-9D9D-A2D88107D3C8}"/>
              </a:ext>
            </a:extLst>
          </p:cNvPr>
          <p:cNvSpPr>
            <a:spLocks noGrp="1"/>
          </p:cNvSpPr>
          <p:nvPr>
            <p:ph type="title"/>
          </p:nvPr>
        </p:nvSpPr>
        <p:spPr/>
        <p:txBody>
          <a:bodyPr/>
          <a:lstStyle/>
          <a:p>
            <a:pPr algn="ctr"/>
            <a:r>
              <a:rPr lang="en-US" dirty="0"/>
              <a:t>Bar Chart Produced with </a:t>
            </a:r>
            <a:r>
              <a:rPr lang="en-US" dirty="0" err="1"/>
              <a:t>mathplotlib</a:t>
            </a:r>
            <a:endParaRPr lang="en-US" dirty="0"/>
          </a:p>
        </p:txBody>
      </p:sp>
      <p:pic>
        <p:nvPicPr>
          <p:cNvPr id="7" name="Content Placeholder 6">
            <a:extLst>
              <a:ext uri="{FF2B5EF4-FFF2-40B4-BE49-F238E27FC236}">
                <a16:creationId xmlns:a16="http://schemas.microsoft.com/office/drawing/2014/main" id="{BB4BDE98-F1B5-4498-8061-C91D496610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6781" y="1690688"/>
            <a:ext cx="11588406" cy="4729777"/>
          </a:xfrm>
        </p:spPr>
      </p:pic>
    </p:spTree>
    <p:extLst>
      <p:ext uri="{BB962C8B-B14F-4D97-AF65-F5344CB8AC3E}">
        <p14:creationId xmlns:p14="http://schemas.microsoft.com/office/powerpoint/2010/main" val="3240060721"/>
      </p:ext>
    </p:extLst>
  </p:cSld>
  <p:clrMapOvr>
    <a:masterClrMapping/>
  </p:clrMapOvr>
  <mc:AlternateContent xmlns:mc="http://schemas.openxmlformats.org/markup-compatibility/2006" xmlns:p14="http://schemas.microsoft.com/office/powerpoint/2010/main">
    <mc:Choice Requires="p14">
      <p:transition spd="slow" p14:dur="2000" advTm="3971"/>
    </mc:Choice>
    <mc:Fallback xmlns="">
      <p:transition spd="slow" advTm="397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BA008-AC1D-4048-953D-960E2CBA6118}"/>
              </a:ext>
            </a:extLst>
          </p:cNvPr>
          <p:cNvSpPr>
            <a:spLocks noGrp="1"/>
          </p:cNvSpPr>
          <p:nvPr>
            <p:ph type="title"/>
          </p:nvPr>
        </p:nvSpPr>
        <p:spPr/>
        <p:txBody>
          <a:bodyPr/>
          <a:lstStyle/>
          <a:p>
            <a:pPr algn="ctr"/>
            <a:r>
              <a:rPr lang="en-US" dirty="0"/>
              <a:t>Answering a Specific Question</a:t>
            </a:r>
            <a:br>
              <a:rPr lang="en-US" dirty="0"/>
            </a:br>
            <a:r>
              <a:rPr lang="en-US" dirty="0"/>
              <a:t>Related to Endangered Species</a:t>
            </a:r>
          </a:p>
        </p:txBody>
      </p:sp>
      <p:sp>
        <p:nvSpPr>
          <p:cNvPr id="5" name="Content Placeholder 4">
            <a:extLst>
              <a:ext uri="{FF2B5EF4-FFF2-40B4-BE49-F238E27FC236}">
                <a16:creationId xmlns:a16="http://schemas.microsoft.com/office/drawing/2014/main" id="{4195707E-DD83-4869-AA57-C94E7E6E95B0}"/>
              </a:ext>
            </a:extLst>
          </p:cNvPr>
          <p:cNvSpPr>
            <a:spLocks noGrp="1"/>
          </p:cNvSpPr>
          <p:nvPr>
            <p:ph idx="1"/>
          </p:nvPr>
        </p:nvSpPr>
        <p:spPr/>
        <p:txBody>
          <a:bodyPr>
            <a:normAutofit lnSpcReduction="10000"/>
          </a:bodyPr>
          <a:lstStyle/>
          <a:p>
            <a:r>
              <a:rPr lang="en-US" dirty="0"/>
              <a:t>After computing the percentage of protected species by category, the question arose as to whether any of these percentages were significantly different for various pairings of categories.</a:t>
            </a:r>
          </a:p>
          <a:p>
            <a:r>
              <a:rPr lang="en-US" dirty="0"/>
              <a:t>At first, the percentage of protected mammals appears to be higher than the percentage of protected birds.  Because the data was numeric, the chi squared test was chosen to determine if the difference in percentages was significant.</a:t>
            </a:r>
          </a:p>
          <a:p>
            <a:r>
              <a:rPr lang="en-US" dirty="0"/>
              <a:t>The </a:t>
            </a:r>
            <a:r>
              <a:rPr lang="en-US" dirty="0" err="1"/>
              <a:t>scipy.stats</a:t>
            </a:r>
            <a:r>
              <a:rPr lang="en-US" dirty="0"/>
              <a:t> chi2_contingency function was run on a table constructed to pair mammals versus birds.  The </a:t>
            </a:r>
            <a:r>
              <a:rPr lang="en-US" dirty="0" err="1"/>
              <a:t>pval</a:t>
            </a:r>
            <a:r>
              <a:rPr lang="en-US" dirty="0"/>
              <a:t> for that pairing was more than 0.86.  This implies that the percentage difference could have been a chance </a:t>
            </a:r>
            <a:r>
              <a:rPr lang="en-US" dirty="0" err="1"/>
              <a:t>occurance</a:t>
            </a:r>
            <a:r>
              <a:rPr lang="en-US" dirty="0"/>
              <a:t>.</a:t>
            </a:r>
          </a:p>
        </p:txBody>
      </p:sp>
    </p:spTree>
    <p:extLst>
      <p:ext uri="{BB962C8B-B14F-4D97-AF65-F5344CB8AC3E}">
        <p14:creationId xmlns:p14="http://schemas.microsoft.com/office/powerpoint/2010/main" val="1538455871"/>
      </p:ext>
    </p:extLst>
  </p:cSld>
  <p:clrMapOvr>
    <a:masterClrMapping/>
  </p:clrMapOvr>
  <mc:AlternateContent xmlns:mc="http://schemas.openxmlformats.org/markup-compatibility/2006" xmlns:p14="http://schemas.microsoft.com/office/powerpoint/2010/main">
    <mc:Choice Requires="p14">
      <p:transition spd="slow" p14:dur="2000" advTm="4672"/>
    </mc:Choice>
    <mc:Fallback xmlns="">
      <p:transition spd="slow" advTm="467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BA008-AC1D-4048-953D-960E2CBA6118}"/>
              </a:ext>
            </a:extLst>
          </p:cNvPr>
          <p:cNvSpPr>
            <a:spLocks noGrp="1"/>
          </p:cNvSpPr>
          <p:nvPr>
            <p:ph type="title"/>
          </p:nvPr>
        </p:nvSpPr>
        <p:spPr/>
        <p:txBody>
          <a:bodyPr/>
          <a:lstStyle/>
          <a:p>
            <a:pPr algn="ctr"/>
            <a:r>
              <a:rPr lang="en-US" dirty="0"/>
              <a:t>Answering a Specific Question</a:t>
            </a:r>
            <a:br>
              <a:rPr lang="en-US" dirty="0"/>
            </a:br>
            <a:r>
              <a:rPr lang="en-US" dirty="0"/>
              <a:t>Related to Endangered Species (continued)</a:t>
            </a:r>
          </a:p>
        </p:txBody>
      </p:sp>
      <p:sp>
        <p:nvSpPr>
          <p:cNvPr id="5" name="Content Placeholder 4">
            <a:extLst>
              <a:ext uri="{FF2B5EF4-FFF2-40B4-BE49-F238E27FC236}">
                <a16:creationId xmlns:a16="http://schemas.microsoft.com/office/drawing/2014/main" id="{4195707E-DD83-4869-AA57-C94E7E6E95B0}"/>
              </a:ext>
            </a:extLst>
          </p:cNvPr>
          <p:cNvSpPr>
            <a:spLocks noGrp="1"/>
          </p:cNvSpPr>
          <p:nvPr>
            <p:ph idx="1"/>
          </p:nvPr>
        </p:nvSpPr>
        <p:spPr/>
        <p:txBody>
          <a:bodyPr>
            <a:normAutofit/>
          </a:bodyPr>
          <a:lstStyle/>
          <a:p>
            <a:r>
              <a:rPr lang="en-US" dirty="0"/>
              <a:t>A second contingency table was then constructed to examine the percentage difference between mammals and reptiles.</a:t>
            </a:r>
          </a:p>
          <a:p>
            <a:r>
              <a:rPr lang="en-US" dirty="0"/>
              <a:t>The percentage protected for mammals was about 17% and for reptiles, it was just over 6%.</a:t>
            </a:r>
          </a:p>
          <a:p>
            <a:r>
              <a:rPr lang="en-US" dirty="0"/>
              <a:t>The chi squared test computed a </a:t>
            </a:r>
            <a:r>
              <a:rPr lang="en-US" dirty="0" err="1"/>
              <a:t>pval</a:t>
            </a:r>
            <a:r>
              <a:rPr lang="en-US" dirty="0"/>
              <a:t> of 0.38.  Since 0.38 is less than 0.05, it is appropriate to conclude that the percentage difference is significant.</a:t>
            </a:r>
          </a:p>
          <a:p>
            <a:r>
              <a:rPr lang="en-US" dirty="0"/>
              <a:t>The statistical answer to the question regarding the two pairings confirms that more mammals are protected and reptiles, but that the percentage is about the same for mammals and birds.</a:t>
            </a:r>
          </a:p>
        </p:txBody>
      </p:sp>
    </p:spTree>
    <p:extLst>
      <p:ext uri="{BB962C8B-B14F-4D97-AF65-F5344CB8AC3E}">
        <p14:creationId xmlns:p14="http://schemas.microsoft.com/office/powerpoint/2010/main" val="2422160700"/>
      </p:ext>
    </p:extLst>
  </p:cSld>
  <p:clrMapOvr>
    <a:masterClrMapping/>
  </p:clrMapOvr>
  <mc:AlternateContent xmlns:mc="http://schemas.openxmlformats.org/markup-compatibility/2006" xmlns:p14="http://schemas.microsoft.com/office/powerpoint/2010/main">
    <mc:Choice Requires="p14">
      <p:transition spd="slow" p14:dur="2000" advTm="7149"/>
    </mc:Choice>
    <mc:Fallback xmlns="">
      <p:transition spd="slow" advTm="714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BA008-AC1D-4048-953D-960E2CBA6118}"/>
              </a:ext>
            </a:extLst>
          </p:cNvPr>
          <p:cNvSpPr>
            <a:spLocks noGrp="1"/>
          </p:cNvSpPr>
          <p:nvPr>
            <p:ph type="title"/>
          </p:nvPr>
        </p:nvSpPr>
        <p:spPr/>
        <p:txBody>
          <a:bodyPr/>
          <a:lstStyle/>
          <a:p>
            <a:pPr algn="ctr"/>
            <a:r>
              <a:rPr lang="en-US" dirty="0"/>
              <a:t>Investigating Sheep Sightings</a:t>
            </a:r>
            <a:br>
              <a:rPr lang="en-US" dirty="0"/>
            </a:br>
            <a:r>
              <a:rPr lang="en-US" dirty="0"/>
              <a:t>in U.S. National Parks</a:t>
            </a:r>
          </a:p>
        </p:txBody>
      </p:sp>
      <p:sp>
        <p:nvSpPr>
          <p:cNvPr id="5" name="Content Placeholder 4">
            <a:extLst>
              <a:ext uri="{FF2B5EF4-FFF2-40B4-BE49-F238E27FC236}">
                <a16:creationId xmlns:a16="http://schemas.microsoft.com/office/drawing/2014/main" id="{4195707E-DD83-4869-AA57-C94E7E6E95B0}"/>
              </a:ext>
            </a:extLst>
          </p:cNvPr>
          <p:cNvSpPr>
            <a:spLocks noGrp="1"/>
          </p:cNvSpPr>
          <p:nvPr>
            <p:ph idx="1"/>
          </p:nvPr>
        </p:nvSpPr>
        <p:spPr>
          <a:xfrm>
            <a:off x="985684" y="2268077"/>
            <a:ext cx="10515600" cy="4351338"/>
          </a:xfrm>
        </p:spPr>
        <p:txBody>
          <a:bodyPr>
            <a:normAutofit/>
          </a:bodyPr>
          <a:lstStyle/>
          <a:p>
            <a:r>
              <a:rPr lang="en-US" sz="3200" dirty="0"/>
              <a:t>Leaving behind protection status, we used the scientific names and common names found in the species data file to ascertain which mammals were sheep.</a:t>
            </a:r>
          </a:p>
          <a:p>
            <a:r>
              <a:rPr lang="en-US" sz="3200" dirty="0"/>
              <a:t>We then used the merge and </a:t>
            </a:r>
            <a:r>
              <a:rPr lang="en-US" sz="3200" dirty="0" err="1"/>
              <a:t>groupby</a:t>
            </a:r>
            <a:r>
              <a:rPr lang="en-US" sz="3200" dirty="0"/>
              <a:t> functions of pandas to chart sheep in National Parks irrespective of species.</a:t>
            </a:r>
          </a:p>
          <a:p>
            <a:r>
              <a:rPr lang="en-US" sz="3200" dirty="0"/>
              <a:t>We again used matplotlib to create a bar chart showing the number of sheep sightings by National Park.</a:t>
            </a:r>
          </a:p>
        </p:txBody>
      </p:sp>
    </p:spTree>
    <p:extLst>
      <p:ext uri="{BB962C8B-B14F-4D97-AF65-F5344CB8AC3E}">
        <p14:creationId xmlns:p14="http://schemas.microsoft.com/office/powerpoint/2010/main" val="3356073952"/>
      </p:ext>
    </p:extLst>
  </p:cSld>
  <p:clrMapOvr>
    <a:masterClrMapping/>
  </p:clrMapOvr>
  <mc:AlternateContent xmlns:mc="http://schemas.openxmlformats.org/markup-compatibility/2006" xmlns:p14="http://schemas.microsoft.com/office/powerpoint/2010/main">
    <mc:Choice Requires="p14">
      <p:transition spd="slow" p14:dur="2000" advTm="2706"/>
    </mc:Choice>
    <mc:Fallback xmlns="">
      <p:transition spd="slow" advTm="270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38640-1C81-485B-BF5C-A630D7F0E61C}"/>
              </a:ext>
            </a:extLst>
          </p:cNvPr>
          <p:cNvSpPr>
            <a:spLocks noGrp="1"/>
          </p:cNvSpPr>
          <p:nvPr>
            <p:ph type="title"/>
          </p:nvPr>
        </p:nvSpPr>
        <p:spPr/>
        <p:txBody>
          <a:bodyPr/>
          <a:lstStyle/>
          <a:p>
            <a:pPr algn="ctr"/>
            <a:r>
              <a:rPr lang="en-US" dirty="0"/>
              <a:t>Bar Chart produced by matplotlib</a:t>
            </a:r>
          </a:p>
        </p:txBody>
      </p:sp>
      <p:pic>
        <p:nvPicPr>
          <p:cNvPr id="5" name="Content Placeholder 4">
            <a:extLst>
              <a:ext uri="{FF2B5EF4-FFF2-40B4-BE49-F238E27FC236}">
                <a16:creationId xmlns:a16="http://schemas.microsoft.com/office/drawing/2014/main" id="{C094287A-91A0-49F6-9DD2-0E9D6DA2B6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968" y="1553497"/>
            <a:ext cx="11058832" cy="5083277"/>
          </a:xfrm>
        </p:spPr>
      </p:pic>
    </p:spTree>
    <p:extLst>
      <p:ext uri="{BB962C8B-B14F-4D97-AF65-F5344CB8AC3E}">
        <p14:creationId xmlns:p14="http://schemas.microsoft.com/office/powerpoint/2010/main" val="4029268892"/>
      </p:ext>
    </p:extLst>
  </p:cSld>
  <p:clrMapOvr>
    <a:masterClrMapping/>
  </p:clrMapOvr>
  <mc:AlternateContent xmlns:mc="http://schemas.openxmlformats.org/markup-compatibility/2006" xmlns:p14="http://schemas.microsoft.com/office/powerpoint/2010/main">
    <mc:Choice Requires="p14">
      <p:transition spd="slow" p14:dur="2000" advTm="3115"/>
    </mc:Choice>
    <mc:Fallback xmlns="">
      <p:transition spd="slow" advTm="311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BA008-AC1D-4048-953D-960E2CBA6118}"/>
              </a:ext>
            </a:extLst>
          </p:cNvPr>
          <p:cNvSpPr>
            <a:spLocks noGrp="1"/>
          </p:cNvSpPr>
          <p:nvPr>
            <p:ph type="title"/>
          </p:nvPr>
        </p:nvSpPr>
        <p:spPr/>
        <p:txBody>
          <a:bodyPr/>
          <a:lstStyle/>
          <a:p>
            <a:pPr algn="ctr"/>
            <a:r>
              <a:rPr lang="en-US" dirty="0"/>
              <a:t>Determining Minimum Sample Size</a:t>
            </a:r>
            <a:br>
              <a:rPr lang="en-US" dirty="0"/>
            </a:br>
            <a:r>
              <a:rPr lang="en-US" dirty="0"/>
              <a:t>for Treatment of Foot and Mouth Disease</a:t>
            </a:r>
          </a:p>
        </p:txBody>
      </p:sp>
      <p:sp>
        <p:nvSpPr>
          <p:cNvPr id="5" name="Content Placeholder 4">
            <a:extLst>
              <a:ext uri="{FF2B5EF4-FFF2-40B4-BE49-F238E27FC236}">
                <a16:creationId xmlns:a16="http://schemas.microsoft.com/office/drawing/2014/main" id="{4195707E-DD83-4869-AA57-C94E7E6E95B0}"/>
              </a:ext>
            </a:extLst>
          </p:cNvPr>
          <p:cNvSpPr>
            <a:spLocks noGrp="1"/>
          </p:cNvSpPr>
          <p:nvPr>
            <p:ph idx="1"/>
          </p:nvPr>
        </p:nvSpPr>
        <p:spPr>
          <a:xfrm>
            <a:off x="985684" y="2268077"/>
            <a:ext cx="10515600" cy="4351338"/>
          </a:xfrm>
        </p:spPr>
        <p:txBody>
          <a:bodyPr>
            <a:normAutofit fontScale="92500"/>
          </a:bodyPr>
          <a:lstStyle/>
          <a:p>
            <a:r>
              <a:rPr lang="en-US" sz="3200" dirty="0"/>
              <a:t>The final question addressed using the sightings data was determining the minimum sample size in a treatment study.</a:t>
            </a:r>
          </a:p>
          <a:p>
            <a:r>
              <a:rPr lang="en-US" sz="3200" dirty="0"/>
              <a:t>Yellowstone Park personnel knew the baseline data from Bryce Canyon and also knew that they wished to achieve a 5% reduction in foot and mouth disease in Yellowstone Park.</a:t>
            </a:r>
          </a:p>
          <a:p>
            <a:r>
              <a:rPr lang="en-US" sz="3200" dirty="0"/>
              <a:t>We used a standard tool for determining minimum sample size based on “baseline conversion rate”, “statistical significance”, “minimum detectable effect”, and “sample size”.</a:t>
            </a:r>
          </a:p>
          <a:p>
            <a:r>
              <a:rPr lang="en-US" sz="3200" dirty="0"/>
              <a:t>A screen shot of the tool and the code is in the next slide.</a:t>
            </a:r>
          </a:p>
        </p:txBody>
      </p:sp>
    </p:spTree>
    <p:extLst>
      <p:ext uri="{BB962C8B-B14F-4D97-AF65-F5344CB8AC3E}">
        <p14:creationId xmlns:p14="http://schemas.microsoft.com/office/powerpoint/2010/main" val="26006375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2.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1154</TotalTime>
  <Words>719</Words>
  <Application>Microsoft Office PowerPoint</Application>
  <PresentationFormat>Widescreen</PresentationFormat>
  <Paragraphs>37</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Biodiversity at National Parks Data Analysis</vt:lpstr>
      <vt:lpstr>U.S. National Park Capstone Overview</vt:lpstr>
      <vt:lpstr>Preliminary Investigation of the Data: Endangered Species in the National Parks</vt:lpstr>
      <vt:lpstr>Bar Chart Produced with mathplotlib</vt:lpstr>
      <vt:lpstr>Answering a Specific Question Related to Endangered Species</vt:lpstr>
      <vt:lpstr>Answering a Specific Question Related to Endangered Species (continued)</vt:lpstr>
      <vt:lpstr>Investigating Sheep Sightings in U.S. National Parks</vt:lpstr>
      <vt:lpstr>Bar Chart produced by matplotlib</vt:lpstr>
      <vt:lpstr>Determining Minimum Sample Size for Treatment of Foot and Mouth Disease</vt:lpstr>
      <vt:lpstr>PowerPoint Presentation</vt:lpstr>
      <vt:lpstr>Foot and Mouth Disease Treatment Study Duration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Biodiversity at National Parks Data Analysis</dc:title>
  <dc:creator>Diane Weiss</dc:creator>
  <cp:lastModifiedBy>xarmanla</cp:lastModifiedBy>
  <cp:revision>27</cp:revision>
  <dcterms:created xsi:type="dcterms:W3CDTF">2018-06-06T16:40:59Z</dcterms:created>
  <dcterms:modified xsi:type="dcterms:W3CDTF">2018-06-07T11:58:33Z</dcterms:modified>
</cp:coreProperties>
</file>