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Q图片202206271355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2575" y="4317365"/>
            <a:ext cx="3019425" cy="25406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7.png"/><Relationship Id="rId7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tags" Target="../tags/tag6.xml"/><Relationship Id="rId4" Type="http://schemas.openxmlformats.org/officeDocument/2006/relationships/image" Target="../media/image15.png"/><Relationship Id="rId3" Type="http://schemas.openxmlformats.org/officeDocument/2006/relationships/tags" Target="../tags/tag5.xml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tags" Target="../tags/tag13.xml"/><Relationship Id="rId4" Type="http://schemas.openxmlformats.org/officeDocument/2006/relationships/image" Target="../media/image19.png"/><Relationship Id="rId3" Type="http://schemas.openxmlformats.org/officeDocument/2006/relationships/tags" Target="../tags/tag12.xml"/><Relationship Id="rId2" Type="http://schemas.openxmlformats.org/officeDocument/2006/relationships/image" Target="../media/image18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乐理基础知识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随便聊聊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XJTU</a:t>
            </a:r>
            <a:r>
              <a:rPr lang="zh-CN" altLang="en-US"/>
              <a:t>原创音乐社</a:t>
            </a:r>
            <a:r>
              <a:rPr lang="en-US" altLang="zh-CN"/>
              <a:t> Xary</a:t>
            </a:r>
            <a:endParaRPr lang="en-US" altLang="zh-CN"/>
          </a:p>
        </p:txBody>
      </p:sp>
      <p:pic>
        <p:nvPicPr>
          <p:cNvPr id="4" name="图片 3" descr="QQ图片202206271355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175" y="259715"/>
            <a:ext cx="227965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787400"/>
            <a:ext cx="3030855" cy="9734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1765" y="176085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i="1"/>
              <a:t>同时奏响</a:t>
            </a:r>
            <a:r>
              <a:rPr lang="en-US" altLang="zh-CN" i="1"/>
              <a:t>——</a:t>
            </a:r>
            <a:r>
              <a:rPr lang="zh-CN" altLang="en-US" i="1"/>
              <a:t>和声音程</a:t>
            </a:r>
            <a:endParaRPr lang="zh-CN" altLang="en-US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195" y="899160"/>
            <a:ext cx="3172460" cy="749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4725" y="176085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i="1"/>
              <a:t>顺次奏响</a:t>
            </a:r>
            <a:r>
              <a:rPr lang="en-US" altLang="zh-CN" i="1"/>
              <a:t>——</a:t>
            </a:r>
            <a:r>
              <a:rPr lang="zh-CN" altLang="en-US" i="1"/>
              <a:t>旋律</a:t>
            </a:r>
            <a:r>
              <a:rPr lang="zh-CN" altLang="en-US" i="1"/>
              <a:t>音程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963930" y="2579370"/>
            <a:ext cx="1978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音程转位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3458845"/>
            <a:ext cx="3030855" cy="9734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61255" y="3761105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————————&gt;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45" y="3458845"/>
            <a:ext cx="2976880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354" y="195623"/>
            <a:ext cx="11879292" cy="1437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045" y="1777538"/>
            <a:ext cx="1061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rgbClr val="00B0F0"/>
                </a:solidFill>
              </a:rPr>
              <a:t>小二度（半音） 大二度（全音）    小三度               大三度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5" y="2406187"/>
            <a:ext cx="11948189" cy="13452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45" y="3939352"/>
            <a:ext cx="114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rgbClr val="FF0000"/>
                </a:solidFill>
              </a:rPr>
              <a:t>纯</a:t>
            </a:r>
            <a:r>
              <a:rPr lang="zh-CN" altLang="en-US" sz="3200" dirty="0">
                <a:solidFill>
                  <a:srgbClr val="00B0F0"/>
                </a:solidFill>
              </a:rPr>
              <a:t>四度               增四度（减五度） </a:t>
            </a:r>
            <a:r>
              <a:rPr lang="zh-CN" altLang="en-US" sz="3200" dirty="0">
                <a:solidFill>
                  <a:srgbClr val="FF0000"/>
                </a:solidFill>
              </a:rPr>
              <a:t>纯</a:t>
            </a:r>
            <a:r>
              <a:rPr lang="zh-CN" altLang="en-US" sz="3200" dirty="0">
                <a:solidFill>
                  <a:srgbClr val="00B0F0"/>
                </a:solidFill>
              </a:rPr>
              <a:t>五度                小六度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6942"/>
          <a:stretch>
            <a:fillRect/>
          </a:stretch>
        </p:blipFill>
        <p:spPr>
          <a:xfrm>
            <a:off x="215786" y="4524127"/>
            <a:ext cx="11976214" cy="11173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3044" y="5856385"/>
            <a:ext cx="10612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rgbClr val="00B0F0"/>
                </a:solidFill>
              </a:rPr>
              <a:t>大六度                  小七度                大七度            </a:t>
            </a:r>
            <a:r>
              <a:rPr lang="en-US" altLang="zh-CN" sz="3200" dirty="0">
                <a:solidFill>
                  <a:srgbClr val="00B0F0"/>
                </a:solidFill>
              </a:rPr>
              <a:t>        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纯</a:t>
            </a:r>
            <a:r>
              <a:rPr lang="zh-CN" altLang="en-US" sz="3200" dirty="0">
                <a:solidFill>
                  <a:srgbClr val="00B0F0"/>
                </a:solidFill>
              </a:rPr>
              <a:t>八度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4585" y="691515"/>
            <a:ext cx="753173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音程的协和度</a:t>
            </a:r>
            <a:r>
              <a:rPr lang="zh-CN" altLang="en-US" sz="4000" i="1"/>
              <a:t>（</a:t>
            </a:r>
            <a:r>
              <a:rPr lang="zh-CN" altLang="en-US" sz="4000" i="1"/>
              <a:t>紧张程度）</a:t>
            </a:r>
            <a:endParaRPr lang="zh-CN" altLang="en-US"/>
          </a:p>
          <a:p>
            <a:endParaRPr lang="zh-CN" altLang="en-US" sz="2400"/>
          </a:p>
          <a:p>
            <a:r>
              <a:rPr lang="zh-CN" altLang="en-US" sz="2800"/>
              <a:t>完全协和音程</a:t>
            </a:r>
            <a:endParaRPr lang="zh-CN" altLang="en-US" sz="2400"/>
          </a:p>
          <a:p>
            <a:r>
              <a:rPr lang="en-US" altLang="zh-CN" sz="2400"/>
              <a:t>-</a:t>
            </a:r>
            <a:r>
              <a:rPr lang="zh-CN" altLang="en-US" sz="2400"/>
              <a:t>纯一度、纯四度、纯五度、纯八度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800"/>
              <a:t>不完全协和音程</a:t>
            </a:r>
            <a:endParaRPr lang="zh-CN" altLang="en-US" sz="2400"/>
          </a:p>
          <a:p>
            <a:r>
              <a:rPr lang="en-US" altLang="zh-CN" sz="2400"/>
              <a:t>-</a:t>
            </a:r>
            <a:r>
              <a:rPr lang="zh-CN" altLang="en-US" sz="2400"/>
              <a:t>大小三度、大小六度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800"/>
              <a:t>不协和音程</a:t>
            </a:r>
            <a:endParaRPr lang="zh-CN" altLang="en-US" sz="2800"/>
          </a:p>
          <a:p>
            <a:r>
              <a:rPr lang="en-US" altLang="zh-CN" sz="2400"/>
              <a:t>-</a:t>
            </a:r>
            <a:r>
              <a:rPr lang="zh-CN" altLang="en-US" sz="2400"/>
              <a:t>大小二度、大小七度、增四度</a:t>
            </a:r>
            <a:r>
              <a:rPr lang="en-US" altLang="zh-CN" sz="2400"/>
              <a:t>/</a:t>
            </a:r>
            <a:r>
              <a:rPr lang="zh-CN" altLang="en-US" sz="2400"/>
              <a:t>减五度（三全音）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6705" y="2867660"/>
            <a:ext cx="396303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53440" y="882650"/>
            <a:ext cx="6677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和弦：三个及以上的音同时奏响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53440" y="2174875"/>
            <a:ext cx="6015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柱式和弦：同时弹奏和弦的构成音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分解和弦：将和弦的构成音分解开，分别弹奏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 i="1"/>
              <a:t>半分解和弦：柱式和弦和分解和弦的结合（或者说是过渡）</a:t>
            </a:r>
            <a:endParaRPr lang="zh-CN" altLang="en-US" i="1"/>
          </a:p>
        </p:txBody>
      </p:sp>
      <p:sp>
        <p:nvSpPr>
          <p:cNvPr id="8" name="文本框 7"/>
          <p:cNvSpPr txBox="1"/>
          <p:nvPr/>
        </p:nvSpPr>
        <p:spPr>
          <a:xfrm>
            <a:off x="8717280" y="2174875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/>
              <a:t>C</a:t>
            </a:r>
            <a:r>
              <a:rPr lang="zh-CN" altLang="en-US" i="1"/>
              <a:t>大三和弦</a:t>
            </a:r>
            <a:endParaRPr lang="zh-CN" altLang="en-US" i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8455" y="1236980"/>
            <a:ext cx="4008120" cy="9378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43610" y="4201160"/>
            <a:ext cx="5925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与音程一样，和弦的最低音称为根音；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如果把其他构成音转到下方作为根音，称为和弦转位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800" y="501015"/>
            <a:ext cx="309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三和弦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12800" y="1776095"/>
            <a:ext cx="1878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大三和弦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小三和弦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减三和弦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增三和弦</a:t>
            </a:r>
            <a:endParaRPr lang="zh-CN" altLang="en-US"/>
          </a:p>
        </p:txBody>
      </p:sp>
      <p:pic>
        <p:nvPicPr>
          <p:cNvPr id="7" name="图片 -2147482471" descr="20082249092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r="46470"/>
          <a:stretch>
            <a:fillRect/>
          </a:stretch>
        </p:blipFill>
        <p:spPr>
          <a:xfrm>
            <a:off x="4439075" y="1562878"/>
            <a:ext cx="2254928" cy="7107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-2147482470" descr="20082247694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47386"/>
          <a:stretch>
            <a:fillRect/>
          </a:stretch>
        </p:blipFill>
        <p:spPr>
          <a:xfrm>
            <a:off x="7640788" y="1552770"/>
            <a:ext cx="2192784" cy="7203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-2147482469" descr="20082245312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r="45767"/>
          <a:stretch>
            <a:fillRect/>
          </a:stretch>
        </p:blipFill>
        <p:spPr>
          <a:xfrm>
            <a:off x="7640831" y="3494742"/>
            <a:ext cx="2379216" cy="72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-2147482413" descr="20082241803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r="45805"/>
          <a:stretch>
            <a:fillRect/>
          </a:stretch>
        </p:blipFill>
        <p:spPr>
          <a:xfrm>
            <a:off x="4396140" y="3492956"/>
            <a:ext cx="2379216" cy="729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4820285" y="227393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大三和弦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8051165" y="227393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小三和弦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4820285" y="422275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减三和弦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8051165" y="422148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增三和弦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2800" y="501015"/>
            <a:ext cx="309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七和弦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12800" y="1776095"/>
            <a:ext cx="1878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大七和弦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小七和弦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减七和弦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半减七和弦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12167" y="993180"/>
            <a:ext cx="1535970" cy="8034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7010"/>
          <a:stretch>
            <a:fillRect/>
          </a:stretch>
        </p:blipFill>
        <p:spPr>
          <a:xfrm>
            <a:off x="7321692" y="2599926"/>
            <a:ext cx="1535970" cy="8494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11988" y="4167301"/>
            <a:ext cx="1513924" cy="786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79415" y="1068070"/>
            <a:ext cx="183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大小七和弦</a:t>
            </a:r>
            <a:endParaRPr lang="zh-CN" altLang="en-US"/>
          </a:p>
          <a:p>
            <a:r>
              <a:rPr lang="zh-CN" altLang="en-US"/>
              <a:t>大</a:t>
            </a:r>
            <a:r>
              <a:rPr lang="zh-CN" altLang="en-US">
                <a:sym typeface="+mn-ea"/>
              </a:rPr>
              <a:t>（大）</a:t>
            </a:r>
            <a:r>
              <a:rPr lang="zh-CN" altLang="en-US"/>
              <a:t>七和弦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479415" y="2701925"/>
            <a:ext cx="183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小大七和弦</a:t>
            </a:r>
            <a:endParaRPr lang="zh-CN" altLang="en-US"/>
          </a:p>
          <a:p>
            <a:r>
              <a:rPr lang="zh-CN" altLang="en-US">
                <a:sym typeface="+mn-ea"/>
              </a:rPr>
              <a:t>小（小）</a:t>
            </a:r>
            <a:r>
              <a:rPr lang="zh-CN" altLang="en-US"/>
              <a:t>七和弦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479415" y="4232275"/>
            <a:ext cx="183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半减七和弦</a:t>
            </a:r>
            <a:endParaRPr lang="zh-CN" altLang="en-US"/>
          </a:p>
          <a:p>
            <a:r>
              <a:rPr lang="zh-CN" altLang="en-US"/>
              <a:t>减七和弦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内容占位符 4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838200" y="323215"/>
            <a:ext cx="5181600" cy="4351338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C  D  E  F  G  A  B  C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  全  全  半  全  全  全  半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>
                <a:solidFill>
                  <a:srgbClr val="FF0000"/>
                </a:solidFill>
              </a:rPr>
              <a:t>自然大调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A </a:t>
            </a:r>
            <a:r>
              <a:rPr lang="zh-CN" altLang="en-US" sz="2400" dirty="0"/>
              <a:t> </a:t>
            </a:r>
            <a:r>
              <a:rPr lang="en-US" altLang="zh-CN" sz="2400" dirty="0"/>
              <a:t>B </a:t>
            </a:r>
            <a:r>
              <a:rPr lang="zh-CN" altLang="en-US" sz="2400" dirty="0"/>
              <a:t> </a:t>
            </a:r>
            <a:r>
              <a:rPr lang="en-US" altLang="zh-CN" sz="2400" dirty="0"/>
              <a:t>C  D  E  F  G  A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  全  半  全  全  半  全  全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自然小调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和声小调：</a:t>
            </a:r>
            <a:r>
              <a:rPr lang="en-US" altLang="zh-CN" sz="2000" dirty="0"/>
              <a:t>VII</a:t>
            </a:r>
            <a:r>
              <a:rPr lang="zh-CN" altLang="en-US" sz="2000" dirty="0"/>
              <a:t>级升高一个半音</a:t>
            </a:r>
            <a:endParaRPr lang="zh-CN" altLang="en-US" sz="2000" dirty="0"/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和声小调：</a:t>
            </a:r>
            <a:r>
              <a:rPr lang="en-US" altLang="zh-CN" sz="2000" dirty="0"/>
              <a:t>A B C D E F #G A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172200" y="323215"/>
            <a:ext cx="5181600" cy="4351338"/>
          </a:xfrm>
        </p:spPr>
        <p:txBody>
          <a:bodyPr>
            <a:normAutofit/>
          </a:bodyPr>
          <a:p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自然大调：</a:t>
            </a:r>
            <a:r>
              <a:rPr lang="en-US" altLang="zh-CN" sz="2000" dirty="0"/>
              <a:t>C D E F G A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和声大调：</a:t>
            </a:r>
            <a:r>
              <a:rPr lang="en-US" altLang="zh-CN" sz="2000" dirty="0"/>
              <a:t>C D E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旋律大调（下行）：</a:t>
            </a:r>
            <a:r>
              <a:rPr lang="en-US" altLang="zh-CN" sz="2000" dirty="0"/>
              <a:t>C D E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bB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自然小调：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和声小调：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旋律小调（上行）：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A B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显然，</a:t>
            </a:r>
            <a:r>
              <a:rPr lang="en-US" altLang="zh-CN" sz="2000" dirty="0"/>
              <a:t>III</a:t>
            </a:r>
            <a:r>
              <a:rPr lang="zh-CN" altLang="en-US" sz="2000" dirty="0"/>
              <a:t>级音可以确定大</a:t>
            </a:r>
            <a:r>
              <a:rPr lang="en-US" altLang="zh-CN" sz="2000" dirty="0"/>
              <a:t>/</a:t>
            </a:r>
            <a:r>
              <a:rPr lang="zh-CN" altLang="en-US" sz="2000" dirty="0"/>
              <a:t>小调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26490" y="788078"/>
            <a:ext cx="1424866" cy="1055448"/>
            <a:chOff x="1034249" y="4001294"/>
            <a:chExt cx="1424866" cy="1055448"/>
          </a:xfrm>
        </p:grpSpPr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2095130" y="4001294"/>
              <a:ext cx="363985" cy="355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2"/>
            </p:cNvCxnSpPr>
            <p:nvPr>
              <p:custDataLst>
                <p:tags r:id="rId4"/>
              </p:custDataLst>
            </p:nvPr>
          </p:nvCxnSpPr>
          <p:spPr>
            <a:xfrm flipH="1">
              <a:off x="1322773" y="4178848"/>
              <a:ext cx="772357" cy="50856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1034249" y="4687410"/>
              <a:ext cx="6480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p>
              <a:r>
                <a:rPr lang="zh-CN" altLang="en-US" dirty="0"/>
                <a:t>主音</a:t>
              </a:r>
              <a:endParaRPr lang="zh-CN" altLang="en-US" dirty="0"/>
            </a:p>
          </p:txBody>
        </p:sp>
      </p:grpSp>
      <p:pic>
        <p:nvPicPr>
          <p:cNvPr id="6" name="内容占位符 5" descr="ARBL)1KSY$QBI2C[JS6C4IP"/>
          <p:cNvPicPr>
            <a:picLocks noGrp="1"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55520" y="4559935"/>
            <a:ext cx="7077075" cy="19246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0495" y="5912485"/>
            <a:ext cx="459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   D   E    F   G    A   B   C    D   E    F    G   A   B   C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uiExpand="1" build="p"/>
      <p:bldP spid="18" grpId="0" animBg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2290" y="982345"/>
            <a:ext cx="4288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-</a:t>
            </a:r>
            <a:r>
              <a:rPr lang="zh-CN" altLang="en-US" sz="3200"/>
              <a:t>关于社课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-</a:t>
            </a:r>
            <a:r>
              <a:rPr lang="zh-CN" altLang="en-US" sz="3200"/>
              <a:t>学习乐理的目的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-</a:t>
            </a:r>
            <a:r>
              <a:rPr lang="zh-CN" altLang="en-US" sz="3200"/>
              <a:t>需要掌握到什么程度？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65810"/>
            <a:ext cx="9580245" cy="519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71925" y="400685"/>
            <a:ext cx="4248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Agenda</a:t>
            </a:r>
            <a:endParaRPr lang="en-US" altLang="zh-CN" sz="4400"/>
          </a:p>
        </p:txBody>
      </p:sp>
      <p:sp>
        <p:nvSpPr>
          <p:cNvPr id="3" name="文本框 2"/>
          <p:cNvSpPr txBox="1"/>
          <p:nvPr/>
        </p:nvSpPr>
        <p:spPr>
          <a:xfrm>
            <a:off x="3620135" y="1485900"/>
            <a:ext cx="49510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一、音阶</a:t>
            </a:r>
            <a:endParaRPr lang="zh-CN" altLang="en-US" sz="3200"/>
          </a:p>
          <a:p>
            <a:endParaRPr lang="zh-CN" altLang="en-US" sz="3200"/>
          </a:p>
          <a:p>
            <a:pPr algn="ctr"/>
            <a:r>
              <a:rPr lang="zh-CN" altLang="en-US" sz="3200"/>
              <a:t>二、音程</a:t>
            </a:r>
            <a:endParaRPr lang="zh-CN" altLang="en-US" sz="3200"/>
          </a:p>
          <a:p>
            <a:endParaRPr lang="zh-CN" altLang="en-US" sz="3200"/>
          </a:p>
          <a:p>
            <a:pPr algn="ctr"/>
            <a:r>
              <a:rPr lang="zh-CN" altLang="en-US" sz="3200"/>
              <a:t>三、和声构成</a:t>
            </a:r>
            <a:endParaRPr lang="zh-CN" altLang="en-US" sz="3200"/>
          </a:p>
          <a:p>
            <a:endParaRPr lang="zh-CN" altLang="en-US" sz="3200"/>
          </a:p>
          <a:p>
            <a:pPr algn="ctr"/>
            <a:r>
              <a:rPr lang="zh-CN" altLang="en-US" sz="3200"/>
              <a:t>四、调式调性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ARBL)1KSY$QBI2C[JS6C4IP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7905" y="546405"/>
            <a:ext cx="10336189" cy="281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4508" y="2551837"/>
            <a:ext cx="3006969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/>
              <a:t>1 2  3  4  5  6  7</a:t>
            </a:r>
            <a:endParaRPr lang="en-US" altLang="zh-CN" sz="3600" dirty="0"/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/>
              <a:t>C D E  F  G  A  B</a:t>
            </a:r>
            <a:endParaRPr lang="en-US" altLang="zh-CN" sz="3600" dirty="0"/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do re mi fa so la </a:t>
            </a:r>
            <a:r>
              <a:rPr lang="en-US" altLang="zh-CN" sz="2800" dirty="0" err="1"/>
              <a:t>si</a:t>
            </a:r>
            <a:endParaRPr lang="en-US" altLang="zh-CN" sz="2800" dirty="0"/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I   II  III  IV  V VI VII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7112977" y="3587138"/>
            <a:ext cx="3921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olidFill>
                  <a:srgbClr val="00B0F0"/>
                </a:solidFill>
              </a:rPr>
              <a:t>音名（绝对）</a:t>
            </a:r>
            <a:endParaRPr lang="en-US" altLang="zh-CN" sz="3600" dirty="0">
              <a:solidFill>
                <a:srgbClr val="00B0F0"/>
              </a:solidFill>
            </a:endParaRPr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zh-CN" altLang="en-US" sz="3600" dirty="0">
                <a:solidFill>
                  <a:srgbClr val="00B0F0"/>
                </a:solidFill>
              </a:rPr>
              <a:t>唱名（</a:t>
            </a:r>
            <a:r>
              <a:rPr lang="en-US" altLang="zh-CN" sz="3600" dirty="0">
                <a:solidFill>
                  <a:srgbClr val="00B0F0"/>
                </a:solidFill>
              </a:rPr>
              <a:t>1=C</a:t>
            </a:r>
            <a:r>
              <a:rPr lang="zh-CN" altLang="en-US" sz="3600" dirty="0">
                <a:solidFill>
                  <a:srgbClr val="00B0F0"/>
                </a:solidFill>
              </a:rPr>
              <a:t>）</a:t>
            </a:r>
            <a:endParaRPr lang="en-US" altLang="zh-CN" sz="3600" dirty="0">
              <a:solidFill>
                <a:srgbClr val="00B0F0"/>
              </a:solidFill>
            </a:endParaRPr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zh-CN" altLang="en-US" sz="3600" dirty="0">
                <a:solidFill>
                  <a:srgbClr val="00B0F0"/>
                </a:solidFill>
              </a:rPr>
              <a:t>级数（</a:t>
            </a:r>
            <a:r>
              <a:rPr lang="en-US" altLang="zh-CN" sz="3600" dirty="0">
                <a:solidFill>
                  <a:srgbClr val="00B0F0"/>
                </a:solidFill>
              </a:rPr>
              <a:t>1=C</a:t>
            </a:r>
            <a:r>
              <a:rPr lang="zh-CN" altLang="en-US" sz="3600" dirty="0">
                <a:solidFill>
                  <a:srgbClr val="00B0F0"/>
                </a:solidFill>
              </a:rPr>
              <a:t>）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12977" y="2551837"/>
            <a:ext cx="415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olidFill>
                  <a:srgbClr val="00B0F0"/>
                </a:solidFill>
              </a:rPr>
              <a:t>简谱记法（</a:t>
            </a:r>
            <a:r>
              <a:rPr lang="en-US" altLang="zh-CN" sz="3600" dirty="0">
                <a:solidFill>
                  <a:srgbClr val="00B0F0"/>
                </a:solidFill>
              </a:rPr>
              <a:t>1=C</a:t>
            </a:r>
            <a:r>
              <a:rPr lang="zh-CN" altLang="en-US" sz="3600" dirty="0">
                <a:solidFill>
                  <a:srgbClr val="00B0F0"/>
                </a:solidFill>
              </a:rPr>
              <a:t>）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160" y="4065905"/>
            <a:ext cx="2721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/>
              <a:t>C</a:t>
            </a:r>
            <a:r>
              <a:rPr lang="zh-CN" altLang="en-US" sz="2000" i="1"/>
              <a:t>自然大调音阶</a:t>
            </a:r>
            <a:endParaRPr lang="zh-CN" altLang="en-US" sz="2000" i="1"/>
          </a:p>
          <a:p>
            <a:r>
              <a:rPr lang="zh-CN" altLang="en-US" sz="2000" i="1"/>
              <a:t>（在调式调性中涉及）</a:t>
            </a:r>
            <a:endParaRPr lang="zh-CN" altLang="en-US"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ARBL)1KSY$QBI2C[JS6C4IP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43" y="1469515"/>
            <a:ext cx="10336189" cy="2810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2432" y="3226695"/>
            <a:ext cx="3006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/>
              <a:t>1 2 3  4 5  6 7</a:t>
            </a:r>
            <a:endParaRPr lang="en-US" altLang="zh-CN" sz="3600" dirty="0"/>
          </a:p>
          <a:p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en-US" altLang="zh-CN" sz="3600" dirty="0"/>
              <a:t>C D E F  G A B</a:t>
            </a:r>
            <a:endParaRPr lang="en-US" altLang="zh-CN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23093" y="4534681"/>
            <a:ext cx="196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>
                <a:solidFill>
                  <a:srgbClr val="00B0F0"/>
                </a:solidFill>
              </a:rPr>
              <a:t>升：</a:t>
            </a:r>
            <a:r>
              <a:rPr lang="en-US" altLang="zh-CN" sz="3600" dirty="0">
                <a:solidFill>
                  <a:srgbClr val="00B0F0"/>
                </a:solidFill>
              </a:rPr>
              <a:t>#</a:t>
            </a:r>
            <a:endParaRPr lang="en-US" altLang="zh-CN" sz="3600" dirty="0">
              <a:solidFill>
                <a:srgbClr val="00B0F0"/>
              </a:solidFill>
            </a:endParaRPr>
          </a:p>
          <a:p>
            <a:r>
              <a:rPr lang="zh-CN" altLang="en-US" sz="3600" dirty="0">
                <a:solidFill>
                  <a:srgbClr val="00B0F0"/>
                </a:solidFill>
              </a:rPr>
              <a:t>降：</a:t>
            </a:r>
            <a:r>
              <a:rPr lang="en-US" altLang="zh-CN" sz="3600" dirty="0">
                <a:solidFill>
                  <a:srgbClr val="00B0F0"/>
                </a:solidFill>
              </a:rPr>
              <a:t>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7985" y="524356"/>
            <a:ext cx="141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C</a:t>
            </a:r>
            <a:r>
              <a:rPr lang="en-US" altLang="zh-CN" sz="3200" baseline="30000" dirty="0">
                <a:solidFill>
                  <a:srgbClr val="00B0F0"/>
                </a:solidFill>
              </a:rPr>
              <a:t>#</a:t>
            </a:r>
            <a:r>
              <a:rPr lang="en-US" altLang="zh-CN" sz="3200" dirty="0">
                <a:solidFill>
                  <a:srgbClr val="00B0F0"/>
                </a:solidFill>
              </a:rPr>
              <a:t>/D</a:t>
            </a:r>
            <a:r>
              <a:rPr lang="en-US" altLang="zh-CN" sz="3200" baseline="30000" dirty="0">
                <a:solidFill>
                  <a:srgbClr val="00B0F0"/>
                </a:solidFill>
              </a:rPr>
              <a:t>b</a:t>
            </a:r>
            <a:endParaRPr lang="en-US" altLang="zh-CN" sz="3200" baseline="30000" dirty="0">
              <a:solidFill>
                <a:srgbClr val="00B0F0"/>
              </a:solidFill>
            </a:endParaRPr>
          </a:p>
          <a:p>
            <a:pPr algn="ctr"/>
            <a:r>
              <a:rPr lang="zh-CN" altLang="en-US" sz="3200" baseline="30000" dirty="0">
                <a:solidFill>
                  <a:srgbClr val="00B0F0"/>
                </a:solidFill>
              </a:rPr>
              <a:t>↓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870" y="0"/>
            <a:ext cx="6057900" cy="4518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8815" y="4445000"/>
            <a:ext cx="5462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正音级：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 IV 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 S 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副音级：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II III VI VII</a:t>
            </a:r>
            <a:endParaRPr lang="zh-CN" altLang="en-US"/>
          </a:p>
          <a:p>
            <a:r>
              <a:rPr lang="zh-CN" altLang="en-US"/>
              <a:t>稳定音级：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 III V</a:t>
            </a:r>
            <a:r>
              <a:rPr lang="zh-CN" altLang="en-US"/>
              <a:t>（在主和弦上稳定）</a:t>
            </a:r>
            <a:endParaRPr lang="en-US" altLang="zh-CN"/>
          </a:p>
          <a:p>
            <a:r>
              <a:rPr lang="zh-CN" altLang="en-US"/>
              <a:t>不稳定音级：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II IV VI VII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不稳定音级会不同程度地倾向于稳定音级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0" y="285477"/>
            <a:ext cx="9816759" cy="6287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5284" y="729762"/>
            <a:ext cx="2118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B0F0"/>
                </a:solidFill>
              </a:rPr>
              <a:t>高音谱号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低音谱号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4425" y="581025"/>
            <a:ext cx="5984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音程：两个音高之间的距离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1610995"/>
            <a:ext cx="3030855" cy="973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820" y="273050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i="1"/>
              <a:t>下方音称为根音，上方音称为冠音</a:t>
            </a:r>
            <a:endParaRPr lang="zh-CN" altLang="en-US" i="1"/>
          </a:p>
        </p:txBody>
      </p:sp>
      <p:sp>
        <p:nvSpPr>
          <p:cNvPr id="6" name="文本框 5"/>
          <p:cNvSpPr txBox="1"/>
          <p:nvPr/>
        </p:nvSpPr>
        <p:spPr>
          <a:xfrm>
            <a:off x="1311910" y="3864610"/>
            <a:ext cx="7280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音程以</a:t>
            </a:r>
            <a:r>
              <a:rPr lang="en-US" altLang="zh-CN" sz="3200"/>
              <a:t> </a:t>
            </a:r>
            <a:r>
              <a:rPr lang="zh-CN" altLang="en-US" sz="3200" u="sng"/>
              <a:t>度</a:t>
            </a:r>
            <a:r>
              <a:rPr lang="en-US" altLang="zh-CN" sz="3200"/>
              <a:t> </a:t>
            </a:r>
            <a:r>
              <a:rPr lang="zh-CN" altLang="en-US" sz="3200"/>
              <a:t>为单位，一线</a:t>
            </a:r>
            <a:r>
              <a:rPr lang="en-US" altLang="zh-CN" sz="3200"/>
              <a:t>/</a:t>
            </a:r>
            <a:r>
              <a:rPr lang="zh-CN" altLang="en-US" sz="3200"/>
              <a:t>一间为一度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024,&quot;width&quot;:1664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2880,&quot;width&quot;:1059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2880,&quot;width&quot;:10590}"/>
  <p:tag name="KSO_WM_BEAUTIFY_FLAG" val=""/>
</p:tagLst>
</file>

<file path=ppt/tags/tag22.xml><?xml version="1.0" encoding="utf-8"?>
<p:tagLst xmlns:p="http://schemas.openxmlformats.org/presentationml/2006/main">
  <p:tag name="COMMONDATA" val="eyJoZGlkIjoiNzJhNTM2ZjVmZTc0OGU3NTBmM2MyOWQxOTY3NDFlMzgifQ=="/>
</p:tagLst>
</file>

<file path=ppt/tags/tag3.xml><?xml version="1.0" encoding="utf-8"?>
<p:tagLst xmlns:p="http://schemas.openxmlformats.org/presentationml/2006/main">
  <p:tag name="KSO_WM_UNIT_PLACING_PICTURE_USER_VIEWPORT" val="{&quot;height&quot;:2880,&quot;width&quot;:1059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乐理基础知识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李书宇</dc:creator>
  <cp:lastModifiedBy>李书宇</cp:lastModifiedBy>
  <cp:revision>19</cp:revision>
  <dcterms:created xsi:type="dcterms:W3CDTF">2023-09-19T00:19:00Z</dcterms:created>
  <dcterms:modified xsi:type="dcterms:W3CDTF">2024-12-25T11:31:14Z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2DA5B7C0FCAB4F36B50BE24EB07F5949_12</vt:lpwstr>
  </property>
  <property fmtid="{D5CDD505-2E9C-101B-9397-08002B2CF9AE}" pid="3" name="KSOProductBuildVer">
    <vt:lpwstr>2052-12.1.0.18276</vt:lpwstr>
  </property>
</Properties>
</file>