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9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865" r:id="rId3"/>
    <p:sldId id="867" r:id="rId5"/>
    <p:sldId id="898" r:id="rId6"/>
    <p:sldId id="915" r:id="rId7"/>
    <p:sldId id="916" r:id="rId8"/>
    <p:sldId id="917" r:id="rId9"/>
    <p:sldId id="935" r:id="rId10"/>
    <p:sldId id="918" r:id="rId11"/>
    <p:sldId id="919" r:id="rId12"/>
    <p:sldId id="920" r:id="rId13"/>
    <p:sldId id="900" r:id="rId14"/>
    <p:sldId id="901" r:id="rId15"/>
    <p:sldId id="921" r:id="rId16"/>
    <p:sldId id="903" r:id="rId17"/>
    <p:sldId id="932" r:id="rId18"/>
    <p:sldId id="933" r:id="rId19"/>
    <p:sldId id="934" r:id="rId20"/>
    <p:sldId id="936" r:id="rId21"/>
    <p:sldId id="938" r:id="rId22"/>
    <p:sldId id="904" r:id="rId23"/>
    <p:sldId id="941" r:id="rId24"/>
    <p:sldId id="905" r:id="rId25"/>
    <p:sldId id="871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-858993458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5" orient="horz" pos="3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E"/>
    <a:srgbClr val="89DFFD"/>
    <a:srgbClr val="D2DEEF"/>
    <a:srgbClr val="FFFFFF"/>
    <a:srgbClr val="EAEFF7"/>
    <a:srgbClr val="EAF2FA"/>
    <a:srgbClr val="00467F"/>
    <a:srgbClr val="4D9BD4"/>
    <a:srgbClr val="64A3D7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95" autoAdjust="0"/>
    <p:restoredTop sz="82339" autoAdjust="0"/>
  </p:normalViewPr>
  <p:slideViewPr>
    <p:cSldViewPr snapToGrid="0" showGuides="1">
      <p:cViewPr varScale="1">
        <p:scale>
          <a:sx n="69" d="100"/>
          <a:sy n="69" d="100"/>
        </p:scale>
        <p:origin x="1190" y="62"/>
      </p:cViewPr>
      <p:guideLst>
        <p:guide pos="-858993458"/>
        <p:guide orient="horz" pos="686"/>
        <p:guide orient="horz" pos="39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9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B5295-0690-45DE-9E01-B4636744B2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13C37-BE2C-4CB8-940D-F8BE2EE629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13C37-BE2C-4CB8-940D-F8BE2EE629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3413C37-BE2C-4CB8-940D-F8BE2EE629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93413C37-BE2C-4CB8-940D-F8BE2EE629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A70E8-FBBA-42CC-933C-2C09172C6C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0" y="0"/>
            <a:ext cx="1280160" cy="685800"/>
            <a:chOff x="11489653" y="5119600"/>
            <a:chExt cx="702346" cy="1738401"/>
          </a:xfrm>
        </p:grpSpPr>
        <p:sp>
          <p:nvSpPr>
            <p:cNvPr id="11" name="任意多边形: 形状 10"/>
            <p:cNvSpPr/>
            <p:nvPr/>
          </p:nvSpPr>
          <p:spPr>
            <a:xfrm>
              <a:off x="11852771" y="6018366"/>
              <a:ext cx="339228" cy="839635"/>
            </a:xfrm>
            <a:custGeom>
              <a:avLst/>
              <a:gdLst>
                <a:gd name="connsiteX0" fmla="*/ 339228 w 339228"/>
                <a:gd name="connsiteY0" fmla="*/ 0 h 839635"/>
                <a:gd name="connsiteX1" fmla="*/ 339228 w 339228"/>
                <a:gd name="connsiteY1" fmla="*/ 839635 h 839635"/>
                <a:gd name="connsiteX2" fmla="*/ 0 w 339228"/>
                <a:gd name="connsiteY2" fmla="*/ 839635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228" h="839635">
                  <a:moveTo>
                    <a:pt x="339228" y="0"/>
                  </a:moveTo>
                  <a:lnTo>
                    <a:pt x="339228" y="839635"/>
                  </a:lnTo>
                  <a:lnTo>
                    <a:pt x="0" y="839635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思源黑体 CN Normal"/>
                <a:cs typeface="+mn-cs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1623086" y="5449864"/>
              <a:ext cx="568913" cy="1408137"/>
            </a:xfrm>
            <a:custGeom>
              <a:avLst/>
              <a:gdLst>
                <a:gd name="connsiteX0" fmla="*/ 568913 w 568913"/>
                <a:gd name="connsiteY0" fmla="*/ 0 h 1408137"/>
                <a:gd name="connsiteX1" fmla="*/ 568913 w 568913"/>
                <a:gd name="connsiteY1" fmla="*/ 643241 h 1408137"/>
                <a:gd name="connsiteX2" fmla="*/ 259881 w 568913"/>
                <a:gd name="connsiteY2" fmla="*/ 1408137 h 1408137"/>
                <a:gd name="connsiteX3" fmla="*/ 0 w 568913"/>
                <a:gd name="connsiteY3" fmla="*/ 1408137 h 140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8913" h="1408137">
                  <a:moveTo>
                    <a:pt x="568913" y="0"/>
                  </a:moveTo>
                  <a:lnTo>
                    <a:pt x="568913" y="643241"/>
                  </a:lnTo>
                  <a:lnTo>
                    <a:pt x="259881" y="1408137"/>
                  </a:lnTo>
                  <a:lnTo>
                    <a:pt x="0" y="1408137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思源黑体 CN Normal"/>
                <a:cs typeface="+mn-cs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11489653" y="5119600"/>
              <a:ext cx="702346" cy="1738401"/>
            </a:xfrm>
            <a:custGeom>
              <a:avLst/>
              <a:gdLst>
                <a:gd name="connsiteX0" fmla="*/ 702346 w 702346"/>
                <a:gd name="connsiteY0" fmla="*/ 0 h 1738401"/>
                <a:gd name="connsiteX1" fmla="*/ 702346 w 702346"/>
                <a:gd name="connsiteY1" fmla="*/ 428827 h 1738401"/>
                <a:gd name="connsiteX2" fmla="*/ 173254 w 702346"/>
                <a:gd name="connsiteY2" fmla="*/ 1738401 h 1738401"/>
                <a:gd name="connsiteX3" fmla="*/ 0 w 702346"/>
                <a:gd name="connsiteY3" fmla="*/ 1738401 h 17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46" h="1738401">
                  <a:moveTo>
                    <a:pt x="702346" y="0"/>
                  </a:moveTo>
                  <a:lnTo>
                    <a:pt x="702346" y="428827"/>
                  </a:lnTo>
                  <a:lnTo>
                    <a:pt x="173254" y="1738401"/>
                  </a:lnTo>
                  <a:lnTo>
                    <a:pt x="0" y="1738401"/>
                  </a:lnTo>
                  <a:close/>
                </a:path>
              </a:pathLst>
            </a:custGeom>
            <a:solidFill>
              <a:srgbClr val="039ACF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ea typeface="思源黑体 CN Normal"/>
                <a:cs typeface="+mn-cs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3919"/>
          <a:stretch>
            <a:fillRect/>
          </a:stretch>
        </p:blipFill>
        <p:spPr>
          <a:xfrm>
            <a:off x="2737536" y="-23325"/>
            <a:ext cx="9450900" cy="6862666"/>
          </a:xfrm>
          <a:prstGeom prst="rect">
            <a:avLst/>
          </a:prstGeom>
        </p:spPr>
      </p:pic>
      <p:sp>
        <p:nvSpPr>
          <p:cNvPr id="4" name="矩形 11"/>
          <p:cNvSpPr/>
          <p:nvPr/>
        </p:nvSpPr>
        <p:spPr>
          <a:xfrm flipH="1">
            <a:off x="0" y="-9329"/>
            <a:ext cx="9172142" cy="6858000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>
            <a:off x="6096000" y="-18659"/>
            <a:ext cx="3603649" cy="6858000"/>
            <a:chOff x="1531613" y="0"/>
            <a:chExt cx="3375826" cy="6858000"/>
          </a:xfrm>
        </p:grpSpPr>
        <p:sp>
          <p:nvSpPr>
            <p:cNvPr id="6" name="任意多边形: 形状 5"/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1531613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33" b="25926"/>
          <a:stretch>
            <a:fillRect/>
          </a:stretch>
        </p:blipFill>
        <p:spPr>
          <a:xfrm>
            <a:off x="0" y="0"/>
            <a:ext cx="9921730" cy="690926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227769" cy="6909263"/>
          </a:xfrm>
          <a:prstGeom prst="rect">
            <a:avLst/>
          </a:prstGeom>
          <a:gradFill flip="none" rotWithShape="1">
            <a:gsLst>
              <a:gs pos="0">
                <a:srgbClr val="1A5E87">
                  <a:alpha val="85000"/>
                </a:srgbClr>
              </a:gs>
              <a:gs pos="99000">
                <a:srgbClr val="04033F">
                  <a:alpha val="46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1"/>
          <p:cNvSpPr/>
          <p:nvPr userDrawn="1"/>
        </p:nvSpPr>
        <p:spPr>
          <a:xfrm>
            <a:off x="3635492" y="0"/>
            <a:ext cx="8592277" cy="6909262"/>
          </a:xfrm>
          <a:custGeom>
            <a:avLst/>
            <a:gdLst/>
            <a:ahLst/>
            <a:cxnLst/>
            <a:rect l="l" t="t" r="r" b="b"/>
            <a:pathLst>
              <a:path w="6444208" h="5143500">
                <a:moveTo>
                  <a:pt x="2078067" y="0"/>
                </a:moveTo>
                <a:lnTo>
                  <a:pt x="6444208" y="0"/>
                </a:lnTo>
                <a:lnTo>
                  <a:pt x="6444208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 CN Normal"/>
              <a:cs typeface="+mn-cs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078548" y="0"/>
            <a:ext cx="3375827" cy="6909262"/>
            <a:chOff x="1531612" y="0"/>
            <a:chExt cx="3375827" cy="6858000"/>
          </a:xfrm>
        </p:grpSpPr>
        <p:sp>
          <p:nvSpPr>
            <p:cNvPr id="11" name="任意多边形: 形状 10"/>
            <p:cNvSpPr/>
            <p:nvPr/>
          </p:nvSpPr>
          <p:spPr>
            <a:xfrm>
              <a:off x="1761297" y="0"/>
              <a:ext cx="3146142" cy="6858000"/>
            </a:xfrm>
            <a:custGeom>
              <a:avLst/>
              <a:gdLst>
                <a:gd name="connsiteX0" fmla="*/ 2770756 w 3146142"/>
                <a:gd name="connsiteY0" fmla="*/ 0 h 6858000"/>
                <a:gd name="connsiteX1" fmla="*/ 3146142 w 3146142"/>
                <a:gd name="connsiteY1" fmla="*/ 0 h 6858000"/>
                <a:gd name="connsiteX2" fmla="*/ 375386 w 3146142"/>
                <a:gd name="connsiteY2" fmla="*/ 6858000 h 6858000"/>
                <a:gd name="connsiteX3" fmla="*/ 0 w 3146142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6142" h="6858000">
                  <a:moveTo>
                    <a:pt x="2770756" y="0"/>
                  </a:moveTo>
                  <a:lnTo>
                    <a:pt x="3146142" y="0"/>
                  </a:lnTo>
                  <a:lnTo>
                    <a:pt x="375386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1531612" y="0"/>
              <a:ext cx="3030637" cy="6858000"/>
            </a:xfrm>
            <a:custGeom>
              <a:avLst/>
              <a:gdLst>
                <a:gd name="connsiteX0" fmla="*/ 2770756 w 3030637"/>
                <a:gd name="connsiteY0" fmla="*/ 0 h 6858000"/>
                <a:gd name="connsiteX1" fmla="*/ 3030637 w 3030637"/>
                <a:gd name="connsiteY1" fmla="*/ 0 h 6858000"/>
                <a:gd name="connsiteX2" fmla="*/ 259881 w 3030637"/>
                <a:gd name="connsiteY2" fmla="*/ 6858000 h 6858000"/>
                <a:gd name="connsiteX3" fmla="*/ 0 w 3030637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30637" h="6858000">
                  <a:moveTo>
                    <a:pt x="2770756" y="0"/>
                  </a:moveTo>
                  <a:lnTo>
                    <a:pt x="3030637" y="0"/>
                  </a:lnTo>
                  <a:lnTo>
                    <a:pt x="259881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39AC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>
            <a:off x="11698028" y="5577840"/>
            <a:ext cx="529752" cy="1331422"/>
            <a:chOff x="11489652" y="4991405"/>
            <a:chExt cx="753203" cy="1866596"/>
          </a:xfrm>
        </p:grpSpPr>
        <p:sp>
          <p:nvSpPr>
            <p:cNvPr id="15" name="任意多边形: 形状 14"/>
            <p:cNvSpPr/>
            <p:nvPr/>
          </p:nvSpPr>
          <p:spPr>
            <a:xfrm>
              <a:off x="11680176" y="5504185"/>
              <a:ext cx="562679" cy="1353816"/>
            </a:xfrm>
            <a:custGeom>
              <a:avLst/>
              <a:gdLst>
                <a:gd name="connsiteX0" fmla="*/ 339228 w 339228"/>
                <a:gd name="connsiteY0" fmla="*/ 0 h 839635"/>
                <a:gd name="connsiteX1" fmla="*/ 339228 w 339228"/>
                <a:gd name="connsiteY1" fmla="*/ 839635 h 839635"/>
                <a:gd name="connsiteX2" fmla="*/ 0 w 339228"/>
                <a:gd name="connsiteY2" fmla="*/ 839635 h 83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228" h="839635">
                  <a:moveTo>
                    <a:pt x="339228" y="0"/>
                  </a:moveTo>
                  <a:lnTo>
                    <a:pt x="339228" y="839635"/>
                  </a:lnTo>
                  <a:lnTo>
                    <a:pt x="0" y="839635"/>
                  </a:lnTo>
                  <a:close/>
                </a:path>
              </a:pathLst>
            </a:custGeom>
            <a:solidFill>
              <a:srgbClr val="005EA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  <p:sp>
          <p:nvSpPr>
            <p:cNvPr id="17" name="任意多边形: 形状 16"/>
            <p:cNvSpPr/>
            <p:nvPr userDrawn="1"/>
          </p:nvSpPr>
          <p:spPr>
            <a:xfrm>
              <a:off x="11489652" y="4991405"/>
              <a:ext cx="753193" cy="1866596"/>
            </a:xfrm>
            <a:custGeom>
              <a:avLst/>
              <a:gdLst>
                <a:gd name="connsiteX0" fmla="*/ 702346 w 702346"/>
                <a:gd name="connsiteY0" fmla="*/ 0 h 1738401"/>
                <a:gd name="connsiteX1" fmla="*/ 702346 w 702346"/>
                <a:gd name="connsiteY1" fmla="*/ 428827 h 1738401"/>
                <a:gd name="connsiteX2" fmla="*/ 173254 w 702346"/>
                <a:gd name="connsiteY2" fmla="*/ 1738401 h 1738401"/>
                <a:gd name="connsiteX3" fmla="*/ 0 w 702346"/>
                <a:gd name="connsiteY3" fmla="*/ 1738401 h 17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46" h="1738401">
                  <a:moveTo>
                    <a:pt x="702346" y="0"/>
                  </a:moveTo>
                  <a:lnTo>
                    <a:pt x="702346" y="428827"/>
                  </a:lnTo>
                  <a:lnTo>
                    <a:pt x="173254" y="1738401"/>
                  </a:lnTo>
                  <a:lnTo>
                    <a:pt x="0" y="1738401"/>
                  </a:lnTo>
                  <a:close/>
                </a:path>
              </a:pathLst>
            </a:custGeom>
            <a:solidFill>
              <a:srgbClr val="039ACF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 CN Normal"/>
                <a:cs typeface="+mn-cs"/>
              </a:endParaRPr>
            </a:p>
          </p:txBody>
        </p:sp>
      </p:grp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1453" y="-11151"/>
            <a:ext cx="12314904" cy="6909263"/>
            <a:chOff x="-61453" y="-11151"/>
            <a:chExt cx="12314904" cy="6909263"/>
          </a:xfrm>
        </p:grpSpPr>
        <p:pic>
          <p:nvPicPr>
            <p:cNvPr id="4" name="图片 3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26"/>
            <a:stretch>
              <a:fillRect/>
            </a:stretch>
          </p:blipFill>
          <p:spPr>
            <a:xfrm>
              <a:off x="-61452" y="-11151"/>
              <a:ext cx="12314903" cy="6909263"/>
            </a:xfrm>
            <a:prstGeom prst="rect">
              <a:avLst/>
            </a:prstGeom>
          </p:spPr>
        </p:pic>
        <p:sp>
          <p:nvSpPr>
            <p:cNvPr id="5" name="矩形 4"/>
            <p:cNvSpPr/>
            <p:nvPr userDrawn="1"/>
          </p:nvSpPr>
          <p:spPr>
            <a:xfrm>
              <a:off x="-61453" y="0"/>
              <a:ext cx="12314903" cy="6898112"/>
            </a:xfrm>
            <a:prstGeom prst="rect">
              <a:avLst/>
            </a:prstGeom>
            <a:gradFill flip="none" rotWithShape="1">
              <a:gsLst>
                <a:gs pos="0">
                  <a:srgbClr val="1A5E87"/>
                </a:gs>
                <a:gs pos="100000">
                  <a:srgbClr val="04033F">
                    <a:alpha val="8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394159" y="310888"/>
            <a:ext cx="682341" cy="539179"/>
            <a:chOff x="1801006" y="1526207"/>
            <a:chExt cx="1242672" cy="981947"/>
          </a:xfrm>
        </p:grpSpPr>
        <p:sp>
          <p:nvSpPr>
            <p:cNvPr id="5" name="矩形 4"/>
            <p:cNvSpPr/>
            <p:nvPr userDrawn="1"/>
          </p:nvSpPr>
          <p:spPr>
            <a:xfrm>
              <a:off x="2224301" y="1732937"/>
              <a:ext cx="819377" cy="695740"/>
            </a:xfrm>
            <a:prstGeom prst="rect">
              <a:avLst/>
            </a:prstGeom>
            <a:solidFill>
              <a:srgbClr val="89DF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6" name="任意多边形 13"/>
            <p:cNvSpPr/>
            <p:nvPr userDrawn="1"/>
          </p:nvSpPr>
          <p:spPr>
            <a:xfrm>
              <a:off x="1801006" y="1526207"/>
              <a:ext cx="1063935" cy="981947"/>
            </a:xfrm>
            <a:custGeom>
              <a:avLst/>
              <a:gdLst>
                <a:gd name="connsiteX0" fmla="*/ 0 w 2864941"/>
                <a:gd name="connsiteY0" fmla="*/ 0 h 981947"/>
                <a:gd name="connsiteX1" fmla="*/ 2864941 w 2864941"/>
                <a:gd name="connsiteY1" fmla="*/ 0 h 981947"/>
                <a:gd name="connsiteX2" fmla="*/ 2041802 w 2864941"/>
                <a:gd name="connsiteY2" fmla="*/ 981947 h 981947"/>
                <a:gd name="connsiteX3" fmla="*/ 0 w 2864941"/>
                <a:gd name="connsiteY3" fmla="*/ 981947 h 9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4941" h="981947">
                  <a:moveTo>
                    <a:pt x="0" y="0"/>
                  </a:moveTo>
                  <a:lnTo>
                    <a:pt x="2864941" y="0"/>
                  </a:lnTo>
                  <a:lnTo>
                    <a:pt x="2041802" y="981947"/>
                  </a:lnTo>
                  <a:lnTo>
                    <a:pt x="0" y="981947"/>
                  </a:lnTo>
                  <a:close/>
                </a:path>
              </a:pathLst>
            </a:custGeom>
            <a:solidFill>
              <a:srgbClr val="005AA6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0815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898712" y="368620"/>
            <a:ext cx="5544355" cy="648072"/>
          </a:xfrm>
          <a:custGeom>
            <a:avLst/>
            <a:gdLst>
              <a:gd name="connsiteX0" fmla="*/ 0 w 3599879"/>
              <a:gd name="connsiteY0" fmla="*/ 0 h 648072"/>
              <a:gd name="connsiteX1" fmla="*/ 3599879 w 3599879"/>
              <a:gd name="connsiteY1" fmla="*/ 0 h 648072"/>
              <a:gd name="connsiteX2" fmla="*/ 3599879 w 3599879"/>
              <a:gd name="connsiteY2" fmla="*/ 648072 h 648072"/>
              <a:gd name="connsiteX3" fmla="*/ 0 w 3599879"/>
              <a:gd name="connsiteY3" fmla="*/ 648072 h 648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9879" h="648072">
                <a:moveTo>
                  <a:pt x="0" y="0"/>
                </a:moveTo>
                <a:lnTo>
                  <a:pt x="3599879" y="0"/>
                </a:lnTo>
                <a:lnTo>
                  <a:pt x="3599879" y="648072"/>
                </a:lnTo>
                <a:lnTo>
                  <a:pt x="0" y="648072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l">
              <a:buFontTx/>
              <a:buNone/>
              <a:defRPr sz="2800" b="1" spc="300">
                <a:solidFill>
                  <a:schemeClr val="accent1"/>
                </a:solidFill>
                <a:effectLst>
                  <a:outerShdw blurRad="127000" dist="762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此处添加文本</a:t>
            </a:r>
            <a:endParaRPr lang="zh-CN" altLang="en-US" dirty="0"/>
          </a:p>
        </p:txBody>
      </p:sp>
      <p:sp>
        <p:nvSpPr>
          <p:cNvPr id="6" name="菱形 5"/>
          <p:cNvSpPr/>
          <p:nvPr userDrawn="1"/>
        </p:nvSpPr>
        <p:spPr>
          <a:xfrm>
            <a:off x="-24680" y="332656"/>
            <a:ext cx="720000" cy="720000"/>
          </a:xfrm>
          <a:prstGeom prst="diamond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菱形 1"/>
          <p:cNvSpPr/>
          <p:nvPr userDrawn="1"/>
        </p:nvSpPr>
        <p:spPr>
          <a:xfrm>
            <a:off x="-181880" y="332656"/>
            <a:ext cx="720000" cy="7200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菱形 6"/>
          <p:cNvSpPr/>
          <p:nvPr userDrawn="1"/>
        </p:nvSpPr>
        <p:spPr>
          <a:xfrm>
            <a:off x="12000736" y="332656"/>
            <a:ext cx="720000" cy="720000"/>
          </a:xfrm>
          <a:prstGeom prst="diamon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jpeg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jpeg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jpeg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jpeg"/><Relationship Id="rId1" Type="http://schemas.openxmlformats.org/officeDocument/2006/relationships/tags" Target="../tags/tag38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18.jpe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8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18.jpe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8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8.jpeg"/><Relationship Id="rId16" Type="http://schemas.openxmlformats.org/officeDocument/2006/relationships/notesSlide" Target="../notesSlides/notesSlide18.xml"/><Relationship Id="rId15" Type="http://schemas.openxmlformats.org/officeDocument/2006/relationships/slideLayout" Target="../slideLayouts/slideLayout8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image" Target="../media/image18.jpeg"/><Relationship Id="rId15" Type="http://schemas.openxmlformats.org/officeDocument/2006/relationships/notesSlide" Target="../notesSlides/notesSlide19.xml"/><Relationship Id="rId14" Type="http://schemas.openxmlformats.org/officeDocument/2006/relationships/slideLayout" Target="../slideLayouts/slideLayout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webp"/><Relationship Id="rId1" Type="http://schemas.openxmlformats.org/officeDocument/2006/relationships/tags" Target="../tags/tag8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0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1" Type="http://schemas.openxmlformats.org/officeDocument/2006/relationships/tags" Target="../tags/tag9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8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image" Target="../media/image11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image" Target="../media/image15.png"/><Relationship Id="rId7" Type="http://schemas.openxmlformats.org/officeDocument/2006/relationships/tags" Target="../tags/tag19.xml"/><Relationship Id="rId6" Type="http://schemas.openxmlformats.org/officeDocument/2006/relationships/image" Target="../media/image14.png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3.png"/><Relationship Id="rId2" Type="http://schemas.openxmlformats.org/officeDocument/2006/relationships/tags" Target="../tags/tag16.xml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8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image" Target="../media/image17.png"/><Relationship Id="rId11" Type="http://schemas.openxmlformats.org/officeDocument/2006/relationships/tags" Target="../tags/tag21.xml"/><Relationship Id="rId10" Type="http://schemas.openxmlformats.org/officeDocument/2006/relationships/image" Target="../media/image16.png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/>
          <p:cNvSpPr/>
          <p:nvPr/>
        </p:nvSpPr>
        <p:spPr>
          <a:xfrm>
            <a:off x="9395331" y="0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/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/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11098400" y="5047329"/>
            <a:ext cx="1093600" cy="1810671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/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4351" y="5047329"/>
            <a:ext cx="350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69160" y="2694873"/>
            <a:ext cx="6409817" cy="1531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kumimoji="1" lang="zh-CN" altLang="en-US" sz="72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音乐量化</a:t>
            </a:r>
            <a:endParaRPr kumimoji="1" lang="en-US" altLang="zh-CN" sz="72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427" y="2095342"/>
            <a:ext cx="2514152" cy="673296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157428" y="5047329"/>
            <a:ext cx="24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李书宇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乐理基础</a:t>
            </a:r>
            <a:endParaRPr lang="zh-CN" altLang="en-US" dirty="0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20365" y="1068070"/>
            <a:ext cx="610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华文琥珀" panose="02010800040101010101" charset="-122"/>
                <a:ea typeface="华文琥珀" panose="02010800040101010101" charset="-122"/>
              </a:rPr>
              <a:t>除自然大小调外还有很多不同的调式</a:t>
            </a:r>
            <a:endParaRPr lang="zh-CN" altLang="en-US">
              <a:solidFill>
                <a:schemeClr val="tx1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20365" y="1803400"/>
            <a:ext cx="304546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/>
              <a:t>• Ionian： C D E F G A B</a:t>
            </a:r>
            <a:r>
              <a:rPr lang="en-US" altLang="zh-CN"/>
              <a:t>                      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Dorian： D E F G A B C</a:t>
            </a:r>
            <a:r>
              <a:rPr lang="en-US" altLang="zh-CN"/>
              <a:t>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Phrygian： E F G A B C D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Lydian： F G A B C D E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Mixolydian： G A B C D E F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Aeolian： A B C D E F G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Locrian： B C D E F G A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613525" y="1803400"/>
            <a:ext cx="284353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全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全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半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全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全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全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半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半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半</a:t>
            </a:r>
            <a:r>
              <a:rPr lang="en-US" altLang="zh-CN"/>
              <a:t> </a:t>
            </a:r>
            <a:r>
              <a:rPr lang="zh-CN" altLang="en-US"/>
              <a:t>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半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半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半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半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半</a:t>
            </a:r>
            <a:r>
              <a:rPr lang="en-US" altLang="zh-CN"/>
              <a:t> </a:t>
            </a:r>
            <a:r>
              <a:rPr lang="zh-CN" altLang="en-US"/>
              <a:t>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半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半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半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半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r>
              <a:rPr lang="en-US" altLang="zh-CN"/>
              <a:t> </a:t>
            </a:r>
            <a:r>
              <a:rPr lang="zh-CN" altLang="en-US"/>
              <a:t>全</a:t>
            </a:r>
            <a:endParaRPr lang="zh-CN" altLang="en-US"/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五度圈</a:t>
            </a:r>
            <a:endParaRPr lang="zh-CN" altLang="en-US" dirty="0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27375" y="1446530"/>
            <a:ext cx="5568315" cy="50984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128010" y="1028700"/>
            <a:ext cx="550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五度圈：按照纯五度依次排列</a:t>
            </a:r>
            <a:endParaRPr lang="zh-CN" altLang="en-US"/>
          </a:p>
        </p:txBody>
      </p:sp>
    </p:spTree>
  </p:cSld>
  <p:clrMapOvr>
    <a:masterClrMapping/>
  </p:clrMapOvr>
  <p:transition spd="slow" advTm="5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五度圈</a:t>
            </a:r>
            <a:endParaRPr lang="zh-CN" altLang="en-US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4675" y="1016635"/>
            <a:ext cx="4576445" cy="4190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228725" y="1016635"/>
            <a:ext cx="481774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五度圈是从乐理中总结出来的，我们可以从图中得出一些有趣的规律。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调号：每顺时针移动一个，调号增加一个升号；每逆时针移动一个，调号增加一个降号。五度圈中距离越近的两个调，相同的音越多，听感越相似。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音程紧张度：五度圈上距离越远的两个音，构成的音程越紧张。如距离为</a:t>
            </a:r>
            <a:r>
              <a:rPr lang="en-US" altLang="zh-CN"/>
              <a:t>0</a:t>
            </a:r>
            <a:r>
              <a:rPr lang="zh-CN" altLang="en-US"/>
              <a:t>，构成纯八度；距离为</a:t>
            </a:r>
            <a:r>
              <a:rPr lang="en-US" altLang="zh-CN"/>
              <a:t>1</a:t>
            </a:r>
            <a:r>
              <a:rPr lang="zh-CN" altLang="en-US"/>
              <a:t>，构成纯五度；而处于对称位置，例如与</a:t>
            </a:r>
            <a:r>
              <a:rPr lang="en-US" altLang="zh-CN"/>
              <a:t>C</a:t>
            </a:r>
            <a:r>
              <a:rPr lang="zh-CN" altLang="en-US"/>
              <a:t>相距最远的</a:t>
            </a:r>
            <a:r>
              <a:rPr lang="en-US" altLang="zh-CN"/>
              <a:t>F#</a:t>
            </a:r>
            <a:r>
              <a:rPr lang="zh-CN" altLang="en-US"/>
              <a:t>，与</a:t>
            </a:r>
            <a:r>
              <a:rPr lang="en-US" altLang="zh-CN"/>
              <a:t>C</a:t>
            </a:r>
            <a:r>
              <a:rPr lang="zh-CN" altLang="en-US"/>
              <a:t>构成三全音，是最紧张的音程。</a:t>
            </a:r>
            <a:endParaRPr lang="zh-CN" altLang="en-US"/>
          </a:p>
        </p:txBody>
      </p:sp>
    </p:spTree>
  </p:cSld>
  <p:clrMapOvr>
    <a:masterClrMapping/>
  </p:clrMapOvr>
  <p:transition spd="slow" advTm="5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五度圈</a:t>
            </a:r>
            <a:endParaRPr lang="zh-CN" altLang="en-US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图片 10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24675" y="1016635"/>
            <a:ext cx="4576445" cy="4190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361440" y="1047750"/>
            <a:ext cx="513842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综上，五度圈中音符的位置关系可以一定程度上</a:t>
            </a:r>
            <a:r>
              <a:rPr lang="zh-CN" altLang="en-US">
                <a:solidFill>
                  <a:srgbClr val="FF0000"/>
                </a:solidFill>
              </a:rPr>
              <a:t>定量</a:t>
            </a:r>
            <a:r>
              <a:rPr lang="zh-CN" altLang="en-US"/>
              <a:t>地描述音与音、调与调之间的</a:t>
            </a:r>
            <a:r>
              <a:rPr lang="zh-CN" altLang="en-US">
                <a:solidFill>
                  <a:srgbClr val="FF0000"/>
                </a:solidFill>
              </a:rPr>
              <a:t>距离</a:t>
            </a:r>
            <a:r>
              <a:rPr lang="zh-CN" altLang="en-US">
                <a:solidFill>
                  <a:schemeClr val="tx1"/>
                </a:solidFill>
              </a:rPr>
              <a:t>，而这正是我们在音乐量化中所关心的问题之一。</a:t>
            </a: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</a:rPr>
              <a:t>同时，调或和弦组成音在五度圈中的分布也可以反映和弦、调本身的色彩和特征。在五度圈中分布分散的和弦和调，组成音差异较大，听感较紧张，而集中分布的和弦和调，组成音差异小，听感更协和。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 advTm="5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调的量化</a:t>
            </a:r>
            <a:endParaRPr lang="zh-CN" altLang="en-US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1220" y="1183005"/>
            <a:ext cx="440753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每个调式都有其独特的听感，而这一独特的听感往往由这一调式中的</a:t>
            </a:r>
            <a:r>
              <a:rPr lang="zh-CN" altLang="en-US">
                <a:solidFill>
                  <a:srgbClr val="FF0000"/>
                </a:solidFill>
              </a:rPr>
              <a:t>特征音</a:t>
            </a:r>
            <a:r>
              <a:rPr lang="zh-CN" altLang="en-US">
                <a:solidFill>
                  <a:schemeClr val="tx1"/>
                </a:solidFill>
              </a:rPr>
              <a:t>赋予，即在一段音乐中反复出现主音和特征音，就会让人感受到这一调式的独特听感。</a:t>
            </a: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Dorian: 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>
                <a:solidFill>
                  <a:schemeClr val="tx1"/>
                </a:solidFill>
              </a:rPr>
              <a:t> D Eb F Gb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chemeClr val="tx1"/>
                </a:solidFill>
              </a:rPr>
              <a:t> B C </a:t>
            </a:r>
            <a:r>
              <a:rPr lang="zh-CN" altLang="en-US">
                <a:solidFill>
                  <a:schemeClr val="tx1"/>
                </a:solidFill>
              </a:rPr>
              <a:t>大六度</a:t>
            </a: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Phyrygian: 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Db</a:t>
            </a:r>
            <a:r>
              <a:rPr lang="en-US" altLang="zh-CN">
                <a:solidFill>
                  <a:schemeClr val="tx1"/>
                </a:solidFill>
              </a:rPr>
              <a:t> Eb F G Ab Bb C </a:t>
            </a:r>
            <a:r>
              <a:rPr lang="zh-CN" altLang="en-US">
                <a:solidFill>
                  <a:schemeClr val="tx1"/>
                </a:solidFill>
              </a:rPr>
              <a:t>小二度</a:t>
            </a: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Lydian: </a:t>
            </a:r>
            <a:r>
              <a:rPr lang="en-US" altLang="zh-CN">
                <a:solidFill>
                  <a:srgbClr val="FF0000"/>
                </a:solidFill>
              </a:rPr>
              <a:t>C</a:t>
            </a:r>
            <a:r>
              <a:rPr lang="en-US" altLang="zh-CN">
                <a:solidFill>
                  <a:schemeClr val="tx1"/>
                </a:solidFill>
              </a:rPr>
              <a:t> D E </a:t>
            </a:r>
            <a:r>
              <a:rPr lang="en-US" altLang="zh-CN">
                <a:solidFill>
                  <a:srgbClr val="FF0000"/>
                </a:solidFill>
              </a:rPr>
              <a:t>F#</a:t>
            </a:r>
            <a:r>
              <a:rPr lang="en-US" altLang="zh-CN">
                <a:solidFill>
                  <a:schemeClr val="tx1"/>
                </a:solidFill>
              </a:rPr>
              <a:t> G A B C </a:t>
            </a:r>
            <a:r>
              <a:rPr lang="zh-CN" altLang="en-US">
                <a:solidFill>
                  <a:schemeClr val="tx1"/>
                </a:solidFill>
              </a:rPr>
              <a:t>增四度</a:t>
            </a:r>
            <a:endParaRPr lang="zh-CN" altLang="en-US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······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25920" y="1183005"/>
            <a:ext cx="484949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在传统乐理中，常将不同调式与自然大小调对比以得到各调式的特征音。例如：</a:t>
            </a:r>
            <a:endParaRPr lang="zh-CN" altLang="en-US"/>
          </a:p>
          <a:p>
            <a:pPr indent="0" defTabSz="360045" fontAlgn="auto">
              <a:lnSpc>
                <a:spcPct val="150000"/>
              </a:lnSpc>
              <a:tabLst>
                <a:tab pos="0" algn="l"/>
              </a:tabLst>
            </a:pPr>
            <a:r>
              <a:rPr lang="en-US" altLang="zh-CN"/>
              <a:t>C</a:t>
            </a:r>
            <a:r>
              <a:rPr lang="zh-CN" altLang="en-US"/>
              <a:t>自然大调</a:t>
            </a:r>
            <a:r>
              <a:rPr lang="en-US" altLang="zh-CN"/>
              <a:t>:	C	D	E	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en-US" altLang="zh-CN"/>
              <a:t>	G	A	B</a:t>
            </a:r>
            <a:endParaRPr lang="en-US" altLang="zh-CN"/>
          </a:p>
          <a:p>
            <a:pPr indent="0" defTabSz="360045" fontAlgn="auto">
              <a:lnSpc>
                <a:spcPct val="150000"/>
              </a:lnSpc>
              <a:tabLst>
                <a:tab pos="0" algn="l"/>
              </a:tabLst>
            </a:pPr>
            <a:r>
              <a:rPr lang="en-US" altLang="zh-CN"/>
              <a:t>C Lydian:		C	D	E	</a:t>
            </a:r>
            <a:r>
              <a:rPr lang="en-US" altLang="zh-CN">
                <a:solidFill>
                  <a:srgbClr val="FF0000"/>
                </a:solidFill>
              </a:rPr>
              <a:t>F#</a:t>
            </a:r>
            <a:r>
              <a:rPr lang="en-US" altLang="zh-CN"/>
              <a:t>	G	A	B</a:t>
            </a:r>
            <a:endParaRPr lang="en-US" altLang="zh-CN"/>
          </a:p>
          <a:p>
            <a:pPr indent="0" defTabSz="360045" fontAlgn="auto">
              <a:lnSpc>
                <a:spcPct val="150000"/>
              </a:lnSpc>
              <a:tabLst>
                <a:tab pos="0" algn="l"/>
              </a:tabLst>
            </a:pPr>
            <a:r>
              <a:rPr lang="zh-CN" altLang="en-US"/>
              <a:t>从而确定</a:t>
            </a:r>
            <a:r>
              <a:rPr lang="en-US" altLang="zh-CN"/>
              <a:t>C Lydian</a:t>
            </a:r>
            <a:r>
              <a:rPr lang="zh-CN" altLang="en-US"/>
              <a:t>调式的特征音为</a:t>
            </a:r>
            <a:r>
              <a:rPr lang="en-US" altLang="zh-CN"/>
              <a:t>C-F#</a:t>
            </a:r>
            <a:r>
              <a:rPr lang="zh-CN" altLang="en-US"/>
              <a:t>增四度。</a:t>
            </a:r>
            <a:endParaRPr lang="zh-CN" altLang="en-US"/>
          </a:p>
          <a:p>
            <a:pPr indent="0" defTabSz="360045" fontAlgn="auto">
              <a:lnSpc>
                <a:spcPct val="150000"/>
              </a:lnSpc>
              <a:tabLst>
                <a:tab pos="0" algn="l"/>
              </a:tabLst>
            </a:pPr>
            <a:r>
              <a:rPr lang="zh-CN" altLang="en-US"/>
              <a:t>然而这种方式存在问题：</a:t>
            </a:r>
            <a:endParaRPr lang="zh-CN" altLang="en-US"/>
          </a:p>
          <a:p>
            <a:pPr marL="285750" indent="-285750" defTabSz="360045" fontAlgn="auto">
              <a:lnSpc>
                <a:spcPct val="150000"/>
              </a:lnSpc>
              <a:buFont typeface="Wingdings" panose="05000000000000000000" charset="0"/>
              <a:buChar char="Ø"/>
              <a:tabLst>
                <a:tab pos="0" algn="l"/>
              </a:tabLst>
            </a:pPr>
            <a:r>
              <a:rPr lang="zh-CN" altLang="en-US"/>
              <a:t>特征音应当是调式本身的属性，而不是由和其他调式的对比得到的。</a:t>
            </a:r>
            <a:endParaRPr lang="zh-CN" altLang="en-US"/>
          </a:p>
          <a:p>
            <a:pPr marL="285750" indent="-285750" defTabSz="360045" fontAlgn="auto">
              <a:lnSpc>
                <a:spcPct val="150000"/>
              </a:lnSpc>
              <a:buFont typeface="Wingdings" panose="05000000000000000000" charset="0"/>
              <a:buChar char="Ø"/>
              <a:tabLst>
                <a:tab pos="0" algn="l"/>
              </a:tabLst>
            </a:pPr>
            <a:r>
              <a:rPr lang="zh-CN" altLang="en-US"/>
              <a:t>自然大小调并无特殊性，与其他调式应当是平等的，不应由它们作为原点确定其他调式。</a:t>
            </a:r>
            <a:endParaRPr lang="zh-CN" altLang="en-US"/>
          </a:p>
          <a:p>
            <a:pPr marL="285750" indent="-285750" defTabSz="360045" fontAlgn="auto">
              <a:lnSpc>
                <a:spcPct val="150000"/>
              </a:lnSpc>
              <a:buFont typeface="Wingdings" panose="05000000000000000000" charset="0"/>
              <a:buChar char="Ø"/>
              <a:tabLst>
                <a:tab pos="0" algn="l"/>
              </a:tabLst>
            </a:pPr>
            <a:r>
              <a:rPr lang="zh-CN" altLang="en-US"/>
              <a:t>自然大小调的特征音应该如何确定？</a:t>
            </a:r>
            <a:endParaRPr lang="zh-CN" altLang="en-US"/>
          </a:p>
        </p:txBody>
      </p:sp>
    </p:spTree>
  </p:cSld>
  <p:clrMapOvr>
    <a:masterClrMapping/>
  </p:clrMapOvr>
  <p:transition spd="slow" advTm="5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调的量化</a:t>
            </a:r>
            <a:endParaRPr lang="zh-CN" altLang="en-US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0635" y="1080135"/>
            <a:ext cx="5197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调或和弦组成音在五度圈中的分布也可以反映和弦、调本身的色彩和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特征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101" name="图片 10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9555" y="1871980"/>
            <a:ext cx="4576445" cy="4190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221220" y="2646045"/>
            <a:ext cx="36290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调的特征音可以在五度圈上得以体现！</a:t>
            </a:r>
            <a:endParaRPr lang="zh-CN" altLang="en-US" sz="3200"/>
          </a:p>
        </p:txBody>
      </p:sp>
    </p:spTree>
  </p:cSld>
  <p:clrMapOvr>
    <a:masterClrMapping/>
  </p:clrMapOvr>
  <p:transition spd="slow" advTm="5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调的量化</a:t>
            </a:r>
            <a:endParaRPr lang="zh-CN" altLang="en-US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08095" y="1957705"/>
            <a:ext cx="4576445" cy="4190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793105" y="172339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22135" y="206057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+1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604125" y="277558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+2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89985" y="861060"/>
            <a:ext cx="47923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根据音在五度圈上的位置，赋予每个音位置值，顺时针为正，逆时针为负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7916545" y="386842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+3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7700645" y="486537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+4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6922135" y="5630545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-7/+5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5590540" y="5902325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-6/+6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580890" y="206057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-1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3916680" y="277558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-2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3645535" y="386842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-3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3808095" y="487045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-4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4424680" y="5630545"/>
            <a:ext cx="71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-5/+7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</p:spTree>
  </p:cSld>
  <p:clrMapOvr>
    <a:masterClrMapping/>
  </p:clrMapOvr>
  <p:transition spd="slow" advTm="5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调的量化</a:t>
            </a:r>
            <a:endParaRPr lang="zh-CN" altLang="en-US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93865" y="1242060"/>
            <a:ext cx="4576445" cy="4190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778875" y="90487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907905" y="134493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+1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0589895" y="205994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+2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0902315" y="315277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+3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0686415" y="414972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+4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9907905" y="4914900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-7/+5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8576310" y="518668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-6/+6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7566660" y="134493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-1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6902450" y="205994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-2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6631305" y="315277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-3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6793865" y="415480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-4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7410450" y="4914900"/>
            <a:ext cx="71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-5/+7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9060" y="1242060"/>
            <a:ext cx="40405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极点音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上极点音：调式中位置值最大的音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下极点音：调式中位置值最小的音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特征音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上、下极点音中位置值距离主音最大的音（位置值之差的绝对值最大）</a:t>
            </a:r>
            <a:endParaRPr lang="zh-CN" altLang="en-US"/>
          </a:p>
        </p:txBody>
      </p:sp>
    </p:spTree>
  </p:cSld>
  <p:clrMapOvr>
    <a:masterClrMapping/>
  </p:clrMapOvr>
  <p:transition spd="slow" advTm="5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调的量化</a:t>
            </a:r>
            <a:endParaRPr lang="zh-CN" altLang="en-US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93865" y="1242060"/>
            <a:ext cx="4576445" cy="4190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778875" y="90487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907905" y="134493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+1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0589895" y="205994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+2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0902315" y="315277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+3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0686415" y="414972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+4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9907905" y="4914900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-7/+5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8576310" y="518668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-6/+6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7566660" y="134493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-1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6902450" y="205994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-2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6631305" y="315277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-3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6793865" y="415480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-4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7410450" y="4914900"/>
            <a:ext cx="71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-5/+7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9520" y="1242060"/>
            <a:ext cx="46253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en-US" altLang="zh-CN"/>
              <a:t>Example</a:t>
            </a:r>
            <a:endParaRPr lang="en-US" altLang="zh-CN"/>
          </a:p>
        </p:txBody>
      </p:sp>
      <p:graphicFrame>
        <p:nvGraphicFramePr>
          <p:cNvPr id="8" name="表格 7"/>
          <p:cNvGraphicFramePr/>
          <p:nvPr>
            <p:custDataLst>
              <p:tags r:id="rId14"/>
            </p:custDataLst>
          </p:nvPr>
        </p:nvGraphicFramePr>
        <p:xfrm>
          <a:off x="694055" y="1986915"/>
          <a:ext cx="57162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10"/>
                <a:gridCol w="816610"/>
                <a:gridCol w="816610"/>
                <a:gridCol w="816610"/>
                <a:gridCol w="816610"/>
                <a:gridCol w="816610"/>
                <a:gridCol w="816610"/>
              </a:tblGrid>
              <a:tr h="3810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zh-CN" altLang="en-US"/>
                        <a:t>自然大调</a:t>
                      </a:r>
                      <a:endParaRPr lang="zh-CN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B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C00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FFC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-1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+5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</a:tr>
              <a:tr h="381000">
                <a:tc gridSpan="7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lt1"/>
                          </a:solidFill>
                        </a:rPr>
                        <a:t>C Lydian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64A3D7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F#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F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00B0F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+6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+5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20420" y="4392930"/>
            <a:ext cx="5551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C</a:t>
            </a:r>
            <a:r>
              <a:rPr lang="zh-CN" altLang="en-US"/>
              <a:t>自然大调的特征音为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 Lydian</a:t>
            </a:r>
            <a:r>
              <a:rPr lang="zh-CN" altLang="en-US"/>
              <a:t>的特征音为</a:t>
            </a:r>
            <a:r>
              <a:rPr lang="en-US" altLang="zh-CN"/>
              <a:t>F#</a:t>
            </a:r>
            <a:r>
              <a:rPr lang="zh-CN" altLang="en-US"/>
              <a:t>，与之前的结论相一致。</a:t>
            </a:r>
            <a:endParaRPr lang="zh-CN" altLang="en-US"/>
          </a:p>
        </p:txBody>
      </p:sp>
    </p:spTree>
  </p:cSld>
  <p:clrMapOvr>
    <a:masterClrMapping/>
  </p:clrMapOvr>
  <p:transition spd="slow" advTm="5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调的量化</a:t>
            </a:r>
            <a:endParaRPr lang="zh-CN" altLang="en-US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93865" y="1242060"/>
            <a:ext cx="4576445" cy="41903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778875" y="90487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0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9907905" y="134493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+1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0589895" y="205994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+2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0902315" y="315277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+3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0686415" y="414972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+4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9907905" y="4914900"/>
            <a:ext cx="96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-7/+5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8576310" y="518668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-6/+6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7566660" y="134493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-1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6902450" y="2059940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-2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6631305" y="315277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-3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6793865" y="415480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-4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7410450" y="4914900"/>
            <a:ext cx="717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  <a:latin typeface="Berlin Sans FB Demi" panose="020E0802020502020306" charset="0"/>
                <a:cs typeface="Berlin Sans FB Demi" panose="020E0802020502020306" charset="0"/>
              </a:rPr>
              <a:t>-5/+7</a:t>
            </a:r>
            <a:endParaRPr lang="en-US" altLang="zh-CN">
              <a:solidFill>
                <a:srgbClr val="FF0000"/>
              </a:solidFill>
              <a:latin typeface="Berlin Sans FB Demi" panose="020E0802020502020306" charset="0"/>
              <a:cs typeface="Berlin Sans FB Demi" panose="020E080202050202030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785" y="1240790"/>
            <a:ext cx="51657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总结：音在五度圈的相对位置可以反映音的相互关系。距离近的音听感相似</a:t>
            </a:r>
            <a:r>
              <a:rPr lang="en-US" altLang="zh-CN"/>
              <a:t>/</a:t>
            </a:r>
            <a:r>
              <a:rPr lang="zh-CN" altLang="en-US"/>
              <a:t>协和</a:t>
            </a:r>
            <a:r>
              <a:rPr lang="en-US" altLang="zh-CN"/>
              <a:t>/</a:t>
            </a:r>
            <a:r>
              <a:rPr lang="zh-CN" altLang="en-US"/>
              <a:t>温和，距离远的音听感紧张</a:t>
            </a:r>
            <a:r>
              <a:rPr lang="en-US" altLang="zh-CN"/>
              <a:t>/</a:t>
            </a:r>
            <a:r>
              <a:rPr lang="zh-CN" altLang="en-US"/>
              <a:t>独特</a:t>
            </a:r>
            <a:r>
              <a:rPr lang="en-US" altLang="zh-CN"/>
              <a:t>/</a:t>
            </a:r>
            <a:r>
              <a:rPr lang="zh-CN" altLang="en-US"/>
              <a:t>意外。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应用：调式中与主音相距最远的音作为调式特征音，反映了调式中相较于主音最独特的色彩，代表了调式的特征，缺少特征音，则调式不成立。同时，分布集中的调式听感流畅自然，例如自然大小调在五度圈上顺次分布；而分布松散的调式听感奇特，例如在五度圈上均匀分布的全音阶。</a:t>
            </a:r>
            <a:endParaRPr lang="zh-CN" altLang="en-US"/>
          </a:p>
        </p:txBody>
      </p:sp>
    </p:spTree>
  </p:cSld>
  <p:clrMapOvr>
    <a:masterClrMapping/>
  </p:clrMapOvr>
  <p:transition spd="slow" advTm="5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9A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76"/>
          <p:cNvSpPr/>
          <p:nvPr/>
        </p:nvSpPr>
        <p:spPr>
          <a:xfrm flipH="1">
            <a:off x="472439" y="319249"/>
            <a:ext cx="1589824" cy="1441259"/>
          </a:xfrm>
          <a:custGeom>
            <a:avLst/>
            <a:gdLst>
              <a:gd name="connsiteX0" fmla="*/ 5148624 w 5999018"/>
              <a:gd name="connsiteY0" fmla="*/ 0 h 1700788"/>
              <a:gd name="connsiteX1" fmla="*/ 3953495 w 5999018"/>
              <a:gd name="connsiteY1" fmla="*/ 0 h 1700788"/>
              <a:gd name="connsiteX2" fmla="*/ 1195129 w 5999018"/>
              <a:gd name="connsiteY2" fmla="*/ 0 h 1700788"/>
              <a:gd name="connsiteX3" fmla="*/ 0 w 5999018"/>
              <a:gd name="connsiteY3" fmla="*/ 0 h 1700788"/>
              <a:gd name="connsiteX4" fmla="*/ 0 w 5999018"/>
              <a:gd name="connsiteY4" fmla="*/ 1700788 h 1700788"/>
              <a:gd name="connsiteX5" fmla="*/ 1195129 w 5999018"/>
              <a:gd name="connsiteY5" fmla="*/ 1700788 h 1700788"/>
              <a:gd name="connsiteX6" fmla="*/ 3953495 w 5999018"/>
              <a:gd name="connsiteY6" fmla="*/ 1700788 h 1700788"/>
              <a:gd name="connsiteX7" fmla="*/ 5148624 w 5999018"/>
              <a:gd name="connsiteY7" fmla="*/ 1700788 h 1700788"/>
              <a:gd name="connsiteX8" fmla="*/ 5999018 w 5999018"/>
              <a:gd name="connsiteY8" fmla="*/ 850394 h 170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99018" h="1700788">
                <a:moveTo>
                  <a:pt x="5148624" y="0"/>
                </a:moveTo>
                <a:lnTo>
                  <a:pt x="3953495" y="0"/>
                </a:lnTo>
                <a:lnTo>
                  <a:pt x="1195129" y="0"/>
                </a:lnTo>
                <a:lnTo>
                  <a:pt x="0" y="0"/>
                </a:lnTo>
                <a:lnTo>
                  <a:pt x="0" y="1700788"/>
                </a:lnTo>
                <a:lnTo>
                  <a:pt x="1195129" y="1700788"/>
                </a:lnTo>
                <a:lnTo>
                  <a:pt x="3953495" y="1700788"/>
                </a:lnTo>
                <a:lnTo>
                  <a:pt x="5148624" y="1700788"/>
                </a:lnTo>
                <a:lnTo>
                  <a:pt x="5999018" y="850394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0070C0"/>
              </a:gs>
            </a:gsLst>
            <a:lin ang="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文本占位符 1"/>
          <p:cNvSpPr txBox="1"/>
          <p:nvPr/>
        </p:nvSpPr>
        <p:spPr>
          <a:xfrm>
            <a:off x="2003123" y="920780"/>
            <a:ext cx="3754877" cy="6635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4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100000">
                      <a:srgbClr val="0070C0"/>
                    </a:gs>
                  </a:gsLst>
                  <a:lin ang="0" scaled="1"/>
                </a:gra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ONTENTS</a:t>
            </a:r>
            <a:endParaRPr kumimoji="0" lang="en-US" altLang="zh-CN" sz="44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4472C4">
                      <a:lumMod val="50000"/>
                    </a:srgbClr>
                  </a:gs>
                  <a:gs pos="100000">
                    <a:srgbClr val="0070C0"/>
                  </a:gs>
                </a:gsLst>
                <a:lin ang="0" scaled="1"/>
              </a:gradFill>
              <a:effectLst/>
              <a:uLnTx/>
              <a:uFillTx/>
              <a:latin typeface="Arial Black" panose="020B0A040201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91041" y="381259"/>
            <a:ext cx="106311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charset="-122"/>
                <a:cs typeface="+mn-cs"/>
              </a:rPr>
              <a:t>C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54057" y="4771921"/>
            <a:ext cx="3009774" cy="589473"/>
            <a:chOff x="6676062" y="4354667"/>
            <a:chExt cx="3009774" cy="589473"/>
          </a:xfrm>
        </p:grpSpPr>
        <p:grpSp>
          <p:nvGrpSpPr>
            <p:cNvPr id="40" name="组合 39"/>
            <p:cNvGrpSpPr/>
            <p:nvPr/>
          </p:nvGrpSpPr>
          <p:grpSpPr>
            <a:xfrm>
              <a:off x="6676062" y="4354667"/>
              <a:ext cx="677509" cy="589473"/>
              <a:chOff x="725726" y="1781746"/>
              <a:chExt cx="515267" cy="515267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75116" y="1823935"/>
                <a:ext cx="423284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04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7470956" y="4357016"/>
              <a:ext cx="22148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问题与展望</a:t>
              </a:r>
              <a:endPara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54153" y="2365534"/>
            <a:ext cx="2603374" cy="589473"/>
            <a:chOff x="6676062" y="1485494"/>
            <a:chExt cx="2603374" cy="589473"/>
          </a:xfrm>
        </p:grpSpPr>
        <p:grpSp>
          <p:nvGrpSpPr>
            <p:cNvPr id="44" name="组合 43"/>
            <p:cNvGrpSpPr/>
            <p:nvPr/>
          </p:nvGrpSpPr>
          <p:grpSpPr>
            <a:xfrm>
              <a:off x="6676062" y="1485494"/>
              <a:ext cx="679374" cy="589473"/>
              <a:chOff x="725726" y="1781746"/>
              <a:chExt cx="515267" cy="515267"/>
            </a:xfrm>
          </p:grpSpPr>
          <p:sp>
            <p:nvSpPr>
              <p:cNvPr id="46" name="椭圆 45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792109" y="1823935"/>
                <a:ext cx="389296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7470956" y="1487843"/>
              <a:ext cx="18084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乐理基础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38278" y="3134082"/>
            <a:ext cx="3422540" cy="589473"/>
            <a:chOff x="6676062" y="2441885"/>
            <a:chExt cx="3422540" cy="589473"/>
          </a:xfrm>
        </p:grpSpPr>
        <p:sp>
          <p:nvSpPr>
            <p:cNvPr id="36" name="矩形 35"/>
            <p:cNvSpPr/>
            <p:nvPr/>
          </p:nvSpPr>
          <p:spPr>
            <a:xfrm>
              <a:off x="7470956" y="2444234"/>
              <a:ext cx="2627646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32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五度圈</a:t>
              </a:r>
              <a:endParaRPr lang="zh-CN" altLang="en-US" sz="32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676062" y="2441885"/>
              <a:ext cx="676565" cy="589473"/>
              <a:chOff x="725726" y="1781746"/>
              <a:chExt cx="515267" cy="515267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74821" y="1823935"/>
                <a:ext cx="423874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1954153" y="3951525"/>
            <a:ext cx="2196974" cy="589473"/>
            <a:chOff x="6676062" y="3398276"/>
            <a:chExt cx="2196974" cy="589473"/>
          </a:xfrm>
        </p:grpSpPr>
        <p:grpSp>
          <p:nvGrpSpPr>
            <p:cNvPr id="28" name="组合 27"/>
            <p:cNvGrpSpPr/>
            <p:nvPr/>
          </p:nvGrpSpPr>
          <p:grpSpPr>
            <a:xfrm>
              <a:off x="6676062" y="3398276"/>
              <a:ext cx="677509" cy="589473"/>
              <a:chOff x="725726" y="1781746"/>
              <a:chExt cx="515267" cy="515267"/>
            </a:xfrm>
          </p:grpSpPr>
          <p:sp>
            <p:nvSpPr>
              <p:cNvPr id="30" name="椭圆 29"/>
              <p:cNvSpPr/>
              <p:nvPr/>
            </p:nvSpPr>
            <p:spPr bwMode="auto">
              <a:xfrm>
                <a:off x="725726" y="1781746"/>
                <a:ext cx="515267" cy="515267"/>
              </a:xfrm>
              <a:prstGeom prst="ellipse">
                <a:avLst/>
              </a:prstGeom>
              <a:gradFill>
                <a:gsLst>
                  <a:gs pos="0">
                    <a:srgbClr val="FBFBFB"/>
                  </a:gs>
                  <a:gs pos="100000">
                    <a:srgbClr val="CBCFD0"/>
                  </a:gs>
                </a:gsLst>
                <a:lin ang="19800000" scaled="0"/>
              </a:gradFill>
              <a:ln w="22225" cap="flat" cmpd="sng" algn="ctr">
                <a:noFill/>
                <a:prstDash val="sysDot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0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Palatino" charset="0"/>
                  <a:ea typeface="华文宋体" panose="02010600040101010101" charset="-122"/>
                  <a:cs typeface="+mn-cs"/>
                  <a:sym typeface="Palatino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70850" y="1823935"/>
                <a:ext cx="431817" cy="457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Stencil" panose="040409050D0802020404" pitchFamily="82" charset="0"/>
                    <a:ea typeface="等线" panose="02010600030101010101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Stencil" panose="040409050D0802020404" pitchFamily="82" charset="0"/>
                  <a:ea typeface="等线" panose="02010600030101010101" charset="-122"/>
                  <a:cs typeface="+mn-cs"/>
                </a:endParaRPr>
              </a:p>
            </p:txBody>
          </p:sp>
        </p:grpSp>
        <p:sp>
          <p:nvSpPr>
            <p:cNvPr id="29" name="矩形 28"/>
            <p:cNvSpPr/>
            <p:nvPr/>
          </p:nvSpPr>
          <p:spPr>
            <a:xfrm>
              <a:off x="7470956" y="3400625"/>
              <a:ext cx="1402080" cy="5835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zh-CN" alt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调量化</a:t>
              </a:r>
              <a:endParaRPr lang="zh-CN" alt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511040" y="6299200"/>
            <a:ext cx="31699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/>
              <a:t>2</a:t>
            </a:r>
            <a:endParaRPr lang="en-US" altLang="zh-CN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推广</a:t>
            </a:r>
            <a:endParaRPr lang="zh-CN" altLang="en-US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34200" y="1241425"/>
            <a:ext cx="4317365" cy="414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020445" y="1241425"/>
            <a:ext cx="55194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和弦向量图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由组成音在五度圈中的位置确定方向</a:t>
            </a:r>
            <a:r>
              <a:rPr lang="en-US" altLang="zh-CN"/>
              <a:t>θ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和弦协和程度确定向量长度</a:t>
            </a:r>
            <a:r>
              <a:rPr lang="en-US" altLang="zh-CN"/>
              <a:t>r</a:t>
            </a:r>
            <a:r>
              <a:rPr lang="zh-CN" altLang="en-US"/>
              <a:t>（协和程度由声学模型和经验确定）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和弦之间的差异可以由向量减法确定，向量减法的模长反映了和弦的差异</a:t>
            </a:r>
            <a:r>
              <a:rPr lang="en-US" altLang="zh-CN"/>
              <a:t>/</a:t>
            </a:r>
            <a:r>
              <a:rPr lang="zh-CN" altLang="en-US"/>
              <a:t>意外程度。</a:t>
            </a:r>
            <a:endParaRPr lang="zh-CN" altLang="en-US"/>
          </a:p>
        </p:txBody>
      </p:sp>
    </p:spTree>
  </p:cSld>
  <p:clrMapOvr>
    <a:masterClrMapping/>
  </p:clrMapOvr>
  <p:transition spd="slow" advTm="500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问题</a:t>
            </a:r>
            <a:endParaRPr lang="zh-CN" altLang="en-US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020445" y="1169035"/>
            <a:ext cx="55194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本身只是一套音乐理论体系，很多规律来自于音乐实践经验的总结，缺乏数学、声学等的支持。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/>
              <a:t>可能不具有普适性。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理论体系尚不完善。例如和弦向量图中向量长度的量化并不明确，只是简单地将和弦按照分类离散地量化。同时，和弦协和度这一概念也来自于经验，没有明确定义，其内部的声学模型并不完善。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186930" y="1169035"/>
            <a:ext cx="3924935" cy="32429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47365" y="4933315"/>
            <a:ext cx="6097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华文琥珀" panose="02010800040101010101" charset="-122"/>
                <a:ea typeface="华文琥珀" panose="02010800040101010101" charset="-122"/>
              </a:rPr>
              <a:t>需要数学、声学、脑科学作为基石，对理论体系进行完善</a:t>
            </a:r>
            <a:endParaRPr lang="zh-CN" altLang="en-US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0" y="442849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000"/>
              <a:t>Consonance of Complex Tones with Harmonics of Different Intensity</a:t>
            </a:r>
            <a:endParaRPr lang="zh-CN" altLang="en-US" sz="1000"/>
          </a:p>
          <a:p>
            <a:pPr algn="ctr"/>
            <a:r>
              <a:rPr lang="en-US" altLang="zh-CN" sz="1000"/>
              <a:t>Open Journal of Acoustics, 2014, 4, 78-89.</a:t>
            </a:r>
            <a:endParaRPr lang="en-US" altLang="zh-CN" sz="1000"/>
          </a:p>
        </p:txBody>
      </p:sp>
    </p:spTree>
  </p:cSld>
  <p:clrMapOvr>
    <a:masterClrMapping/>
  </p:clrMapOvr>
  <p:transition spd="slow" advTm="500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参考资料</a:t>
            </a:r>
            <a:endParaRPr lang="zh-CN" altLang="en-US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6580" y="1079500"/>
            <a:ext cx="57696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华萃康</a:t>
            </a:r>
            <a:r>
              <a:rPr lang="en-US" altLang="zh-CN"/>
              <a:t>. </a:t>
            </a:r>
            <a:r>
              <a:rPr lang="zh-CN" altLang="en-US"/>
              <a:t>色彩和声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陈文戈</a:t>
            </a:r>
            <a:r>
              <a:rPr lang="en-US" altLang="zh-CN"/>
              <a:t>. </a:t>
            </a:r>
            <a:r>
              <a:rPr lang="zh-CN" altLang="en-US"/>
              <a:t>知乎</a:t>
            </a:r>
            <a:r>
              <a:rPr lang="en-US" altLang="zh-CN"/>
              <a:t>. https://www.zhihu.com/people/musiclxzmr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色彩和声</a:t>
            </a:r>
            <a:r>
              <a:rPr lang="en-US" altLang="zh-CN"/>
              <a:t>-</a:t>
            </a:r>
            <a:r>
              <a:rPr lang="zh-CN" altLang="en-US"/>
              <a:t>小田田</a:t>
            </a:r>
            <a:r>
              <a:rPr lang="en-US" altLang="zh-CN"/>
              <a:t>. bilibili. 自动化和声编写程序(构想)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80840" y="2616835"/>
            <a:ext cx="3372485" cy="3868420"/>
          </a:xfrm>
          <a:prstGeom prst="rect">
            <a:avLst/>
          </a:prstGeom>
        </p:spPr>
      </p:pic>
    </p:spTree>
  </p:cSld>
  <p:clrMapOvr>
    <a:masterClrMapping/>
  </p:clrMapOvr>
  <p:transition spd="slow" advTm="500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31049" y="1855366"/>
            <a:ext cx="8175445" cy="3529890"/>
          </a:xfrm>
          <a:prstGeom prst="rect">
            <a:avLst/>
          </a:prstGeom>
        </p:spPr>
      </p:pic>
      <p:sp>
        <p:nvSpPr>
          <p:cNvPr id="34" name="平行四边形 33"/>
          <p:cNvSpPr/>
          <p:nvPr/>
        </p:nvSpPr>
        <p:spPr>
          <a:xfrm>
            <a:off x="9700192" y="-21822"/>
            <a:ext cx="5520696" cy="6858000"/>
          </a:xfrm>
          <a:prstGeom prst="parallelogram">
            <a:avLst>
              <a:gd name="adj" fmla="val 76100"/>
            </a:avLst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</a:gradFill>
          <a:ln>
            <a:noFill/>
          </a:ln>
          <a:effectLst>
            <a:outerShdw blurRad="762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平行四边形 13"/>
          <p:cNvSpPr/>
          <p:nvPr/>
        </p:nvSpPr>
        <p:spPr>
          <a:xfrm>
            <a:off x="-4160345" y="1627322"/>
            <a:ext cx="6973806" cy="5230678"/>
          </a:xfrm>
          <a:prstGeom prst="parallelogram">
            <a:avLst>
              <a:gd name="adj" fmla="val 60655"/>
            </a:avLst>
          </a:prstGeom>
          <a:solidFill>
            <a:srgbClr val="0070C0"/>
          </a:solidFill>
          <a:ln>
            <a:noFill/>
          </a:ln>
          <a:effectLst>
            <a:outerShdw blurRad="508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6" name="三角形 15"/>
          <p:cNvSpPr/>
          <p:nvPr/>
        </p:nvSpPr>
        <p:spPr>
          <a:xfrm>
            <a:off x="2003698" y="1631111"/>
            <a:ext cx="1627559" cy="133750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30" name="三角形 29"/>
          <p:cNvSpPr/>
          <p:nvPr/>
        </p:nvSpPr>
        <p:spPr>
          <a:xfrm rot="10800000">
            <a:off x="2987725" y="1911477"/>
            <a:ext cx="1266785" cy="1041025"/>
          </a:xfrm>
          <a:prstGeom prst="triangle">
            <a:avLst/>
          </a:prstGeom>
          <a:solidFill>
            <a:srgbClr val="0064C8"/>
          </a:solidFill>
          <a:ln>
            <a:noFill/>
          </a:ln>
          <a:effectLst>
            <a:outerShdw blurRad="762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25" name="直线连接符 24"/>
          <p:cNvCxnSpPr/>
          <p:nvPr/>
        </p:nvCxnSpPr>
        <p:spPr>
          <a:xfrm flipH="1">
            <a:off x="11287970" y="5356368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/>
          <p:cNvCxnSpPr/>
          <p:nvPr/>
        </p:nvCxnSpPr>
        <p:spPr>
          <a:xfrm flipH="1">
            <a:off x="5680255" y="1466983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/>
          <p:cNvCxnSpPr/>
          <p:nvPr/>
        </p:nvCxnSpPr>
        <p:spPr>
          <a:xfrm flipH="1">
            <a:off x="-228600" y="5572016"/>
            <a:ext cx="904030" cy="1501632"/>
          </a:xfrm>
          <a:prstGeom prst="line">
            <a:avLst/>
          </a:prstGeom>
          <a:ln w="25400">
            <a:solidFill>
              <a:srgbClr val="006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平行四边形 56"/>
          <p:cNvSpPr/>
          <p:nvPr/>
        </p:nvSpPr>
        <p:spPr>
          <a:xfrm>
            <a:off x="-5637890" y="2431990"/>
            <a:ext cx="6973806" cy="5230678"/>
          </a:xfrm>
          <a:prstGeom prst="parallelogram">
            <a:avLst>
              <a:gd name="adj" fmla="val 60655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35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思源黑体 CN Regular" panose="020B0500000000000000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50473" y="2952775"/>
            <a:ext cx="5284829" cy="1170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lnSpc>
                <a:spcPct val="130000"/>
              </a:lnSpc>
              <a:defRPr/>
            </a:pPr>
            <a:r>
              <a:rPr kumimoji="1" lang="zh-CN" altLang="en-US" sz="54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欢迎批评指正！</a:t>
            </a:r>
            <a:endParaRPr kumimoji="1" lang="zh-CN" altLang="en-US" sz="54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54351" y="5047329"/>
            <a:ext cx="3500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157428" y="5047329"/>
            <a:ext cx="24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李书宇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350" y="1855597"/>
            <a:ext cx="2514152" cy="673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乐理基础</a:t>
            </a:r>
            <a:endParaRPr lang="zh-CN" altLang="en-US" dirty="0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内容占位符 5" descr="ARBL)1KSY$QBI2C[JS6C4IP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1750" y="1586865"/>
            <a:ext cx="7049135" cy="19170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62120" y="2858770"/>
            <a:ext cx="340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1   2   3   4   5   6  7   1</a:t>
            </a:r>
            <a:endParaRPr lang="en-US" altLang="zh-CN"/>
          </a:p>
          <a:p>
            <a:r>
              <a:rPr lang="en-US" altLang="zh-CN"/>
              <a:t>C   D  E   F   G   A  B   C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011035" y="2959100"/>
            <a:ext cx="213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00539E"/>
                </a:solidFill>
              </a:rPr>
              <a:t>简谱记法</a:t>
            </a:r>
            <a:endParaRPr lang="zh-CN" altLang="en-US">
              <a:solidFill>
                <a:srgbClr val="00539E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2120" y="3667760"/>
            <a:ext cx="2116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do re mi fa sol la si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C D E F G A B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I II III VI V VI VII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539990" y="3648710"/>
            <a:ext cx="9734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00539E"/>
                </a:solidFill>
              </a:rPr>
              <a:t>唱名</a:t>
            </a:r>
            <a:endParaRPr lang="zh-CN" altLang="en-US">
              <a:solidFill>
                <a:srgbClr val="00539E"/>
              </a:solidFill>
            </a:endParaRPr>
          </a:p>
          <a:p>
            <a:pPr algn="ctr"/>
            <a:endParaRPr lang="zh-CN" altLang="en-US">
              <a:solidFill>
                <a:srgbClr val="00539E"/>
              </a:solidFill>
            </a:endParaRPr>
          </a:p>
          <a:p>
            <a:pPr algn="ctr"/>
            <a:r>
              <a:rPr lang="zh-CN" altLang="en-US">
                <a:solidFill>
                  <a:srgbClr val="00539E"/>
                </a:solidFill>
              </a:rPr>
              <a:t>音名</a:t>
            </a:r>
            <a:endParaRPr lang="zh-CN" altLang="en-US">
              <a:solidFill>
                <a:srgbClr val="00539E"/>
              </a:solidFill>
            </a:endParaRPr>
          </a:p>
          <a:p>
            <a:pPr algn="ctr"/>
            <a:endParaRPr lang="zh-CN" altLang="en-US">
              <a:solidFill>
                <a:srgbClr val="00539E"/>
              </a:solidFill>
            </a:endParaRPr>
          </a:p>
          <a:p>
            <a:pPr algn="ctr"/>
            <a:r>
              <a:rPr lang="zh-CN" altLang="en-US">
                <a:solidFill>
                  <a:srgbClr val="00539E"/>
                </a:solidFill>
              </a:rPr>
              <a:t>级数</a:t>
            </a:r>
            <a:endParaRPr lang="zh-CN" altLang="en-US">
              <a:solidFill>
                <a:srgbClr val="00539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74770" y="953135"/>
            <a:ext cx="136017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solidFill>
                  <a:srgbClr val="00539E"/>
                </a:solidFill>
              </a:rPr>
              <a:t>C#/Db</a:t>
            </a:r>
            <a:endParaRPr lang="en-US" altLang="zh-CN"/>
          </a:p>
          <a:p>
            <a:pPr algn="ctr"/>
            <a:r>
              <a:rPr lang="en-US" altLang="zh-CN"/>
              <a:t>↓</a:t>
            </a:r>
            <a:endParaRPr lang="en-US" altLang="zh-CN"/>
          </a:p>
        </p:txBody>
      </p:sp>
    </p:spTree>
  </p:cSld>
  <p:clrMapOvr>
    <a:masterClrMapping/>
  </p:clrMapOvr>
  <p:transition spd="slow" advTm="5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乐理基础</a:t>
            </a:r>
            <a:endParaRPr lang="zh-CN" altLang="en-US" dirty="0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03245" y="1144905"/>
            <a:ext cx="59848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音程：两个音高之间的距离</a:t>
            </a:r>
            <a:endParaRPr lang="zh-CN" altLang="en-US" sz="32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80890" y="2108835"/>
            <a:ext cx="3030855" cy="97345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3987800" y="3228340"/>
            <a:ext cx="4217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i="1"/>
              <a:t>下方音称为根音，上方音称为冠音</a:t>
            </a:r>
            <a:endParaRPr lang="zh-CN" altLang="en-US" i="1"/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456180" y="4428490"/>
            <a:ext cx="7280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/>
              <a:t>音程以</a:t>
            </a:r>
            <a:r>
              <a:rPr lang="en-US" altLang="zh-CN" sz="3200"/>
              <a:t> </a:t>
            </a:r>
            <a:r>
              <a:rPr lang="zh-CN" altLang="en-US" sz="3200" u="sng"/>
              <a:t>度</a:t>
            </a:r>
            <a:r>
              <a:rPr lang="en-US" altLang="zh-CN" sz="3200"/>
              <a:t> </a:t>
            </a:r>
            <a:r>
              <a:rPr lang="zh-CN" altLang="en-US" sz="3200"/>
              <a:t>为单位，一线</a:t>
            </a:r>
            <a:r>
              <a:rPr lang="en-US" altLang="zh-CN" sz="3200"/>
              <a:t>/</a:t>
            </a:r>
            <a:r>
              <a:rPr lang="zh-CN" altLang="en-US" sz="3200"/>
              <a:t>一间为一度</a:t>
            </a:r>
            <a:endParaRPr lang="zh-CN" altLang="en-US" sz="3200"/>
          </a:p>
        </p:txBody>
      </p:sp>
    </p:spTree>
  </p:cSld>
  <p:clrMapOvr>
    <a:masterClrMapping/>
  </p:clrMapOvr>
  <p:transition spd="slow" advTm="5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乐理基础</a:t>
            </a:r>
            <a:endParaRPr lang="zh-CN" altLang="en-US" dirty="0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内容占位符 3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38705" y="1016635"/>
            <a:ext cx="7200000" cy="870733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2253615" y="1957705"/>
            <a:ext cx="8449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00B0F0"/>
                </a:solidFill>
              </a:rPr>
              <a:t>小二度（半音）大二度（全音）小三度     大三度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338705" y="2773680"/>
            <a:ext cx="7200000" cy="810234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6"/>
            </p:custDataLst>
          </p:nvPr>
        </p:nvSpPr>
        <p:spPr>
          <a:xfrm>
            <a:off x="2253615" y="3759835"/>
            <a:ext cx="7916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FF0000"/>
                </a:solidFill>
              </a:rPr>
              <a:t>纯</a:t>
            </a:r>
            <a:r>
              <a:rPr lang="zh-CN" altLang="en-US" sz="2400" dirty="0">
                <a:solidFill>
                  <a:srgbClr val="00B0F0"/>
                </a:solidFill>
              </a:rPr>
              <a:t>四度         增四度（减五度） </a:t>
            </a:r>
            <a:r>
              <a:rPr lang="zh-CN" altLang="en-US" sz="2400" dirty="0">
                <a:solidFill>
                  <a:srgbClr val="FF0000"/>
                </a:solidFill>
              </a:rPr>
              <a:t>纯</a:t>
            </a:r>
            <a:r>
              <a:rPr lang="zh-CN" altLang="en-US" sz="2400" dirty="0">
                <a:solidFill>
                  <a:srgbClr val="00B0F0"/>
                </a:solidFill>
              </a:rPr>
              <a:t>五度        小六度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16942"/>
          <a:stretch>
            <a:fillRect/>
          </a:stretch>
        </p:blipFill>
        <p:spPr>
          <a:xfrm>
            <a:off x="2338705" y="4470400"/>
            <a:ext cx="7200000" cy="6720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2253615" y="5392420"/>
            <a:ext cx="7362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solidFill>
                  <a:srgbClr val="00B0F0"/>
                </a:solidFill>
              </a:rPr>
              <a:t>大六度                小七度           大七度         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纯</a:t>
            </a:r>
            <a:r>
              <a:rPr lang="zh-CN" altLang="en-US" sz="2400" dirty="0">
                <a:solidFill>
                  <a:srgbClr val="00B0F0"/>
                </a:solidFill>
              </a:rPr>
              <a:t>八度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 advTm="5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乐理基础</a:t>
            </a:r>
            <a:endParaRPr lang="zh-CN" altLang="en-US" dirty="0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92505" y="1016635"/>
            <a:ext cx="753173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音程的协和度</a:t>
            </a:r>
            <a:r>
              <a:rPr lang="zh-CN" altLang="en-US" sz="4000" i="1"/>
              <a:t>（</a:t>
            </a:r>
            <a:r>
              <a:rPr lang="zh-CN" altLang="en-US" sz="4000" i="1"/>
              <a:t>紧张程度）</a:t>
            </a:r>
            <a:endParaRPr lang="zh-CN" altLang="en-US"/>
          </a:p>
          <a:p>
            <a:endParaRPr lang="zh-CN" altLang="en-US" sz="2400"/>
          </a:p>
          <a:p>
            <a:r>
              <a:rPr lang="zh-CN" altLang="en-US" sz="2800"/>
              <a:t>完全协和音程</a:t>
            </a:r>
            <a:endParaRPr lang="zh-CN" altLang="en-US" sz="2400"/>
          </a:p>
          <a:p>
            <a:r>
              <a:rPr lang="en-US" altLang="zh-CN" sz="2400"/>
              <a:t>-</a:t>
            </a:r>
            <a:r>
              <a:rPr lang="zh-CN" altLang="en-US" sz="2400"/>
              <a:t>纯一度、纯四度、纯五度、纯八度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800"/>
              <a:t>不完全协和音程</a:t>
            </a:r>
            <a:endParaRPr lang="zh-CN" altLang="en-US" sz="2400"/>
          </a:p>
          <a:p>
            <a:r>
              <a:rPr lang="en-US" altLang="zh-CN" sz="2400"/>
              <a:t>-</a:t>
            </a:r>
            <a:r>
              <a:rPr lang="zh-CN" altLang="en-US" sz="2400"/>
              <a:t>大小三度、大小六度</a:t>
            </a:r>
            <a:endParaRPr lang="zh-CN" altLang="en-US" sz="2400"/>
          </a:p>
          <a:p>
            <a:endParaRPr lang="zh-CN" altLang="en-US" sz="2800"/>
          </a:p>
          <a:p>
            <a:r>
              <a:rPr lang="zh-CN" altLang="en-US" sz="2800"/>
              <a:t>不协和音程</a:t>
            </a:r>
            <a:endParaRPr lang="zh-CN" altLang="en-US" sz="2800"/>
          </a:p>
          <a:p>
            <a:r>
              <a:rPr lang="en-US" altLang="zh-CN" sz="2400"/>
              <a:t>-</a:t>
            </a:r>
            <a:r>
              <a:rPr lang="zh-CN" altLang="en-US" sz="2400"/>
              <a:t>大小二度、大小七度、增四度</a:t>
            </a:r>
            <a:r>
              <a:rPr lang="en-US" altLang="zh-CN" sz="2400"/>
              <a:t>/</a:t>
            </a:r>
            <a:r>
              <a:rPr lang="zh-CN" altLang="en-US" sz="2400"/>
              <a:t>减五度（三全音）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94625" y="3192780"/>
            <a:ext cx="3963035" cy="1122680"/>
          </a:xfrm>
          <a:prstGeom prst="rect">
            <a:avLst/>
          </a:prstGeom>
        </p:spPr>
      </p:pic>
    </p:spTree>
  </p:cSld>
  <p:clrMapOvr>
    <a:masterClrMapping/>
  </p:clrMapOvr>
  <p:transition spd="slow" advTm="5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乐理基础</a:t>
            </a:r>
            <a:endParaRPr lang="zh-CN" altLang="en-US" dirty="0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114109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>
                <a:sym typeface="+mn-ea"/>
              </a:rPr>
              <a:t>和弦：三个及以上的音同时奏响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959985" y="2676525"/>
            <a:ext cx="2490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i="1"/>
              <a:t>C</a:t>
            </a:r>
            <a:r>
              <a:rPr lang="zh-CN" altLang="en-US" i="1"/>
              <a:t>大三和弦</a:t>
            </a:r>
            <a:endParaRPr lang="zh-CN" altLang="en-US" i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01160" y="1738630"/>
            <a:ext cx="4008120" cy="93789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06575" y="3429000"/>
            <a:ext cx="18783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三和弦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</a:t>
            </a:r>
            <a:r>
              <a:rPr lang="zh-CN" altLang="en-US"/>
              <a:t>大三和弦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小三和弦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减三和弦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-</a:t>
            </a:r>
            <a:r>
              <a:rPr lang="zh-CN" altLang="en-US"/>
              <a:t>增三和弦</a:t>
            </a:r>
            <a:endParaRPr lang="zh-CN" altLang="en-US"/>
          </a:p>
        </p:txBody>
      </p:sp>
      <p:pic>
        <p:nvPicPr>
          <p:cNvPr id="7" name="图片 -2147482471" descr="200822490922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r="46470"/>
          <a:stretch>
            <a:fillRect/>
          </a:stretch>
        </p:blipFill>
        <p:spPr>
          <a:xfrm>
            <a:off x="4428915" y="3278648"/>
            <a:ext cx="2254928" cy="7107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-2147482470" descr="200822476947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r="47386"/>
          <a:stretch>
            <a:fillRect/>
          </a:stretch>
        </p:blipFill>
        <p:spPr>
          <a:xfrm>
            <a:off x="7630628" y="3268540"/>
            <a:ext cx="2192784" cy="720336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" name="图片 -2147482469" descr="200822453123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r="45767"/>
          <a:stretch>
            <a:fillRect/>
          </a:stretch>
        </p:blipFill>
        <p:spPr>
          <a:xfrm>
            <a:off x="7630671" y="5210512"/>
            <a:ext cx="2379216" cy="726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-2147482413" descr="200822418033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/>
          <a:srcRect r="45805"/>
          <a:stretch>
            <a:fillRect/>
          </a:stretch>
        </p:blipFill>
        <p:spPr>
          <a:xfrm>
            <a:off x="4385980" y="5208726"/>
            <a:ext cx="2379216" cy="729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4810125" y="3989705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大三和弦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8041005" y="3989705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小三和弦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4810125" y="5938520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减三和弦</a:t>
            </a:r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8041005" y="5937250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增三和弦</a:t>
            </a:r>
            <a:endParaRPr lang="zh-CN" altLang="en-US"/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乐理基础</a:t>
            </a:r>
            <a:endParaRPr lang="zh-CN" altLang="en-US" dirty="0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38200" y="107315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C  D  E  F  G  A  B  C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000" dirty="0"/>
              <a:t>  全  全  半  全  全  全  半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C</a:t>
            </a:r>
            <a:r>
              <a:rPr lang="zh-CN" altLang="en-US" sz="2000" dirty="0">
                <a:solidFill>
                  <a:srgbClr val="FF0000"/>
                </a:solidFill>
              </a:rPr>
              <a:t>自然大调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A </a:t>
            </a:r>
            <a:r>
              <a:rPr lang="zh-CN" altLang="en-US" sz="2400" dirty="0"/>
              <a:t> </a:t>
            </a:r>
            <a:r>
              <a:rPr lang="en-US" altLang="zh-CN" sz="2400" dirty="0"/>
              <a:t>B </a:t>
            </a:r>
            <a:r>
              <a:rPr lang="zh-CN" altLang="en-US" sz="2400" dirty="0"/>
              <a:t> </a:t>
            </a:r>
            <a:r>
              <a:rPr lang="en-US" altLang="zh-CN" sz="2400" dirty="0"/>
              <a:t>C  D  E  F  G  A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000" dirty="0"/>
              <a:t>  全  半  全  全  半  全  全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自然小调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和声小调：</a:t>
            </a:r>
            <a:r>
              <a:rPr lang="en-US" altLang="zh-CN" sz="2000" dirty="0"/>
              <a:t>VII</a:t>
            </a:r>
            <a:r>
              <a:rPr lang="zh-CN" altLang="en-US" sz="2000" dirty="0"/>
              <a:t>级升高一个半音</a:t>
            </a:r>
            <a:endParaRPr lang="zh-CN" altLang="en-US" sz="2000" dirty="0"/>
          </a:p>
          <a:p>
            <a:r>
              <a:rPr lang="en-US" altLang="zh-CN" sz="2000" dirty="0"/>
              <a:t>a</a:t>
            </a:r>
            <a:r>
              <a:rPr lang="zh-CN" altLang="en-US" sz="2000" dirty="0"/>
              <a:t>和声小调：</a:t>
            </a:r>
            <a:r>
              <a:rPr lang="en-US" altLang="zh-CN" sz="2000" dirty="0"/>
              <a:t>A B C D E F #G A</a:t>
            </a:r>
            <a:endParaRPr lang="en-US" altLang="zh-CN" sz="2000" dirty="0"/>
          </a:p>
          <a:p>
            <a:endParaRPr lang="en-US" altLang="zh-CN" sz="2400" dirty="0"/>
          </a:p>
        </p:txBody>
      </p:sp>
      <p:sp>
        <p:nvSpPr>
          <p:cNvPr id="18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172200" y="107315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自然大调：</a:t>
            </a:r>
            <a:r>
              <a:rPr lang="en-US" altLang="zh-CN" sz="2000" dirty="0"/>
              <a:t>C D E F G A B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和声大调：</a:t>
            </a:r>
            <a:r>
              <a:rPr lang="en-US" altLang="zh-CN" sz="2000" dirty="0"/>
              <a:t>C D E F G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B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旋律大调（下行）：</a:t>
            </a:r>
            <a:r>
              <a:rPr lang="en-US" altLang="zh-CN" sz="2000" dirty="0"/>
              <a:t>C D E F G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bB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自然小调：</a:t>
            </a:r>
            <a:r>
              <a:rPr lang="en-US" altLang="zh-CN" sz="2000" dirty="0"/>
              <a:t> C D </a:t>
            </a:r>
            <a:r>
              <a:rPr lang="en-US" altLang="zh-CN" sz="2000" dirty="0" err="1"/>
              <a:t>bE</a:t>
            </a:r>
            <a:r>
              <a:rPr lang="en-US" altLang="zh-CN" sz="2000" dirty="0"/>
              <a:t> F G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bB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和声小调：</a:t>
            </a:r>
            <a:r>
              <a:rPr lang="en-US" altLang="zh-CN" sz="2000" dirty="0"/>
              <a:t> C D </a:t>
            </a:r>
            <a:r>
              <a:rPr lang="en-US" altLang="zh-CN" sz="2000" dirty="0" err="1"/>
              <a:t>bE</a:t>
            </a:r>
            <a:r>
              <a:rPr lang="en-US" altLang="zh-CN" sz="2000" dirty="0"/>
              <a:t> F G </a:t>
            </a:r>
            <a:r>
              <a:rPr lang="en-US" altLang="zh-CN" sz="2000" dirty="0" err="1"/>
              <a:t>bA</a:t>
            </a:r>
            <a:r>
              <a:rPr lang="en-US" altLang="zh-CN" sz="2000" dirty="0"/>
              <a:t> B</a:t>
            </a:r>
            <a:endParaRPr lang="en-US" altLang="zh-CN" sz="2000" dirty="0"/>
          </a:p>
          <a:p>
            <a:r>
              <a:rPr lang="en-US" altLang="zh-CN" sz="2000" dirty="0"/>
              <a:t>c</a:t>
            </a:r>
            <a:r>
              <a:rPr lang="zh-CN" altLang="en-US" sz="2000" dirty="0"/>
              <a:t>旋律小调（上行）：</a:t>
            </a:r>
            <a:r>
              <a:rPr lang="en-US" altLang="zh-CN" sz="2000" dirty="0"/>
              <a:t> C D </a:t>
            </a:r>
            <a:r>
              <a:rPr lang="en-US" altLang="zh-CN" sz="2000" dirty="0" err="1"/>
              <a:t>bE</a:t>
            </a:r>
            <a:r>
              <a:rPr lang="en-US" altLang="zh-CN" sz="2000" dirty="0"/>
              <a:t> F G A B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显然，</a:t>
            </a:r>
            <a:r>
              <a:rPr lang="en-US" altLang="zh-CN" sz="2000" dirty="0"/>
              <a:t>III</a:t>
            </a:r>
            <a:r>
              <a:rPr lang="zh-CN" altLang="en-US" sz="2000" dirty="0"/>
              <a:t>级音可以确定大</a:t>
            </a:r>
            <a:r>
              <a:rPr lang="en-US" altLang="zh-CN" sz="2000" dirty="0"/>
              <a:t>/</a:t>
            </a:r>
            <a:r>
              <a:rPr lang="zh-CN" altLang="en-US" sz="2000" dirty="0"/>
              <a:t>小调</a:t>
            </a:r>
            <a:endParaRPr lang="en-US" altLang="zh-CN" sz="20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984250" y="1538013"/>
            <a:ext cx="1424866" cy="1055448"/>
            <a:chOff x="1034249" y="4001294"/>
            <a:chExt cx="1424866" cy="1055448"/>
          </a:xfrm>
        </p:grpSpPr>
        <p:sp>
          <p:nvSpPr>
            <p:cNvPr id="15" name="椭圆 14"/>
            <p:cNvSpPr/>
            <p:nvPr>
              <p:custDataLst>
                <p:tags r:id="rId3"/>
              </p:custDataLst>
            </p:nvPr>
          </p:nvSpPr>
          <p:spPr>
            <a:xfrm>
              <a:off x="2095130" y="4001294"/>
              <a:ext cx="363985" cy="3551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5" idx="2"/>
            </p:cNvCxnSpPr>
            <p:nvPr>
              <p:custDataLst>
                <p:tags r:id="rId4"/>
              </p:custDataLst>
            </p:nvPr>
          </p:nvCxnSpPr>
          <p:spPr>
            <a:xfrm flipH="1">
              <a:off x="1322773" y="4178848"/>
              <a:ext cx="772357" cy="50856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>
              <p:custDataLst>
                <p:tags r:id="rId5"/>
              </p:custDataLst>
            </p:nvPr>
          </p:nvSpPr>
          <p:spPr>
            <a:xfrm>
              <a:off x="1034249" y="4687410"/>
              <a:ext cx="6480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p>
              <a:r>
                <a:rPr lang="zh-CN" altLang="en-US" dirty="0"/>
                <a:t>主音</a:t>
              </a:r>
              <a:endParaRPr lang="zh-CN" altLang="en-US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485390" y="5420995"/>
            <a:ext cx="610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华文琥珀" panose="02010800040101010101" charset="-122"/>
                <a:ea typeface="华文琥珀" panose="02010800040101010101" charset="-122"/>
              </a:rPr>
              <a:t>主音决定调性，音高的排列模式决定调式</a:t>
            </a:r>
            <a:endParaRPr lang="zh-CN" altLang="en-US">
              <a:solidFill>
                <a:schemeClr val="tx1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uiExpand="1" build="p"/>
      <p:bldP spid="18" grpId="0" animBg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占位符 4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</a:rPr>
              <a:t>乐理基础</a:t>
            </a:r>
            <a:endParaRPr lang="zh-CN" altLang="en-US" dirty="0">
              <a:solidFill>
                <a:srgbClr val="0053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4825" y="5420360"/>
            <a:ext cx="610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tx1"/>
                </a:solidFill>
                <a:latin typeface="华文琥珀" panose="02010800040101010101" charset="-122"/>
                <a:ea typeface="华文琥珀" panose="02010800040101010101" charset="-122"/>
              </a:rPr>
              <a:t>主音决定调性，音高的排列模式决定调式</a:t>
            </a:r>
            <a:endParaRPr lang="zh-CN" altLang="en-US">
              <a:solidFill>
                <a:schemeClr val="tx1"/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2" name="内容占位符 4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05200" y="104203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dirty="0"/>
              <a:t>G  A  B  C  D  E  F#  G</a:t>
            </a:r>
            <a:endParaRPr lang="en-US" altLang="zh-CN" sz="2400" dirty="0"/>
          </a:p>
          <a:p>
            <a:pPr marL="0" indent="0" algn="ctr">
              <a:buNone/>
            </a:pPr>
            <a:r>
              <a:rPr lang="zh-CN" altLang="en-US" sz="2000" dirty="0"/>
              <a:t>  全  全  半  全  全  全  半</a:t>
            </a:r>
            <a:endParaRPr lang="en-US" altLang="zh-CN" sz="2000" dirty="0"/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G</a:t>
            </a:r>
            <a:r>
              <a:rPr lang="zh-CN" altLang="en-US" sz="2000" dirty="0">
                <a:solidFill>
                  <a:srgbClr val="FF0000"/>
                </a:solidFill>
              </a:rPr>
              <a:t>自然大调（</a:t>
            </a:r>
            <a:r>
              <a:rPr lang="en-US" altLang="zh-CN" sz="2000" dirty="0">
                <a:solidFill>
                  <a:srgbClr val="FF0000"/>
                </a:solidFill>
              </a:rPr>
              <a:t>1#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zh-CN" sz="2400" dirty="0"/>
              <a:t>D  E  F#  G  A  B  C#  D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D自然大调（2#）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0" algn="ctr">
              <a:buClrTx/>
              <a:buSzTx/>
              <a:buNone/>
            </a:pPr>
            <a:r>
              <a:rPr lang="en-US" altLang="zh-CN" sz="2400" dirty="0"/>
              <a:t>F  G  A  Bb  C  D  E</a:t>
            </a:r>
            <a:endParaRPr lang="en-US" altLang="zh-CN" sz="2400" dirty="0"/>
          </a:p>
          <a:p>
            <a:pPr marL="0" algn="ctr">
              <a:buClrTx/>
              <a:buSz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F自然大调（1b）</a:t>
            </a:r>
            <a:endParaRPr lang="en-US" altLang="zh-CN" sz="2400" dirty="0"/>
          </a:p>
          <a:p>
            <a:pPr marL="0" indent="0" algn="ctr"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3517900" y="1468798"/>
            <a:ext cx="1424866" cy="1055448"/>
            <a:chOff x="1034249" y="4001294"/>
            <a:chExt cx="1424866" cy="1055448"/>
          </a:xfrm>
        </p:grpSpPr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2095130" y="4001294"/>
              <a:ext cx="363985" cy="35510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cxnSp>
          <p:nvCxnSpPr>
            <p:cNvPr id="6" name="直接箭头连接符 5"/>
            <p:cNvCxnSpPr>
              <a:stCxn id="5" idx="2"/>
            </p:cNvCxnSpPr>
            <p:nvPr>
              <p:custDataLst>
                <p:tags r:id="rId3"/>
              </p:custDataLst>
            </p:nvPr>
          </p:nvCxnSpPr>
          <p:spPr>
            <a:xfrm flipH="1">
              <a:off x="1322773" y="4178848"/>
              <a:ext cx="772357" cy="508562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1034249" y="4687410"/>
              <a:ext cx="6480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1">
              <a:spAutoFit/>
            </a:bodyPr>
            <a:p>
              <a:r>
                <a:rPr lang="zh-CN" altLang="en-US" dirty="0"/>
                <a:t>主音</a:t>
              </a:r>
              <a:endParaRPr lang="zh-CN" altLang="en-US" dirty="0"/>
            </a:p>
          </p:txBody>
        </p:sp>
      </p:grp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uiExpand="1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2880,&quot;width&quot;:10590}"/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TABLE_ENDDRAG_ORIGIN_RECT" val="450*180"/>
  <p:tag name="TABLE_ENDDRAG_RECT" val="57*155*450*180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PP_MARK_KEY" val="307296ee-07dc-44ac-9e20-78970397c327"/>
  <p:tag name="COMMONDATA" val="eyJoZGlkIjoiNzJhNTM2ZjVmZTc0OGU3NTBmM2MyOWQxOTY3NDFlMz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3096</Words>
  <Application>WPS 演示</Application>
  <PresentationFormat>宽屏</PresentationFormat>
  <Paragraphs>453</Paragraphs>
  <Slides>23</Slides>
  <Notes>11</Notes>
  <HiddenSlides>0</HiddenSlides>
  <MMClips>2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5" baseType="lpstr">
      <vt:lpstr>Arial</vt:lpstr>
      <vt:lpstr>宋体</vt:lpstr>
      <vt:lpstr>Wingdings</vt:lpstr>
      <vt:lpstr>思源黑体 CN Normal</vt:lpstr>
      <vt:lpstr>Arial</vt:lpstr>
      <vt:lpstr>黑体</vt:lpstr>
      <vt:lpstr>思源黑体 CN Regular</vt:lpstr>
      <vt:lpstr>微软雅黑</vt:lpstr>
      <vt:lpstr>Times New Roman</vt:lpstr>
      <vt:lpstr>Calibri</vt:lpstr>
      <vt:lpstr>等线</vt:lpstr>
      <vt:lpstr>Arial Black</vt:lpstr>
      <vt:lpstr>Palatino</vt:lpstr>
      <vt:lpstr>华文宋体</vt:lpstr>
      <vt:lpstr>Stencil</vt:lpstr>
      <vt:lpstr>华文琥珀</vt:lpstr>
      <vt:lpstr>Arial Unicode MS</vt:lpstr>
      <vt:lpstr>Wingdings</vt:lpstr>
      <vt:lpstr>Berlin Sans FB Demi</vt:lpstr>
      <vt:lpstr>等线 Light</vt:lpstr>
      <vt:lpstr>Palatino Linotype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董洋</dc:creator>
  <cp:lastModifiedBy>策马扬鞭</cp:lastModifiedBy>
  <cp:revision>547</cp:revision>
  <dcterms:created xsi:type="dcterms:W3CDTF">2020-08-21T00:34:00Z</dcterms:created>
  <dcterms:modified xsi:type="dcterms:W3CDTF">2023-11-02T11:07:00Z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C66C078EAAB44C5B869E16FCDB189919_12</vt:lpwstr>
  </property>
  <property fmtid="{D5CDD505-2E9C-101B-9397-08002B2CF9AE}" pid="3" name="KSOProductBuildVer">
    <vt:lpwstr>2052-12.1.0.15712</vt:lpwstr>
  </property>
</Properties>
</file>