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63" r:id="rId4"/>
    <p:sldId id="257" r:id="rId5"/>
    <p:sldId id="279" r:id="rId6"/>
    <p:sldId id="280" r:id="rId7"/>
    <p:sldId id="259" r:id="rId8"/>
    <p:sldId id="281" r:id="rId9"/>
    <p:sldId id="273" r:id="rId10"/>
    <p:sldId id="272" r:id="rId11"/>
    <p:sldId id="274" r:id="rId12"/>
    <p:sldId id="268" r:id="rId13"/>
    <p:sldId id="269" r:id="rId14"/>
    <p:sldId id="275" r:id="rId15"/>
    <p:sldId id="276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8750-2396-4F8B-AC97-913BA013938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1956-C72E-4ABF-8B38-179D328AF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4669-ED9A-4C4E-81A8-9FB808C7145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3166-E83A-4E9B-A2C8-62A4371C9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</a:rPr>
              <a:t>Linking Words</a:t>
            </a:r>
            <a:endParaRPr lang="en-US" sz="80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  <a:solidFill>
            <a:srgbClr val="00B0F0"/>
          </a:solidFill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Conjunctions and Connectors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 smtClean="0"/>
              <a:t>Subordinating Conjunctions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400" b="1" dirty="0" smtClean="0"/>
              <a:t>Handout Pages # 15, 20, 21, 23, 24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Punctuation of Sentences With Dependent Clauses</a:t>
            </a:r>
            <a:endParaRPr lang="en-US" dirty="0"/>
          </a:p>
        </p:txBody>
      </p:sp>
      <p:pic>
        <p:nvPicPr>
          <p:cNvPr id="6" name="Content Placeholder 5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5712"/>
          </a:xfrm>
          <a:ln>
            <a:solidFill>
              <a:srgbClr val="FFFF00"/>
            </a:solidFill>
          </a:ln>
        </p:spPr>
      </p:pic>
      <p:pic>
        <p:nvPicPr>
          <p:cNvPr id="5" name="Picture 4" descr="image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8305800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Rules of using Conjunctive Adverbs in Compound Sentences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emicolons (NOT commas) are used before conjunctive adverbs that join independent clauses.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word following a semicolon is not capitalized—unless, it is a proper noun.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Conjunctive 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Sarah did her best</a:t>
            </a:r>
            <a:r>
              <a:rPr lang="en-US" sz="4000" b="1" dirty="0" smtClean="0"/>
              <a:t>;</a:t>
            </a:r>
            <a:r>
              <a:rPr lang="en-US" dirty="0" smtClean="0"/>
              <a:t> nevertheless</a:t>
            </a:r>
            <a:r>
              <a:rPr lang="en-US" sz="4000" b="1" dirty="0" smtClean="0"/>
              <a:t>,</a:t>
            </a:r>
            <a:r>
              <a:rPr lang="en-US" dirty="0" smtClean="0"/>
              <a:t> she did not pass her CPA exam the first time.</a:t>
            </a:r>
          </a:p>
          <a:p>
            <a:r>
              <a:rPr lang="en-US" dirty="0" smtClean="0"/>
              <a:t>Equipment expenditures are great this quarter</a:t>
            </a:r>
            <a:r>
              <a:rPr lang="en-US" sz="4000" b="1" dirty="0" smtClean="0"/>
              <a:t>;</a:t>
            </a:r>
            <a:r>
              <a:rPr lang="en-US" dirty="0" smtClean="0"/>
              <a:t> on the other hand</a:t>
            </a:r>
            <a:r>
              <a:rPr lang="en-US" sz="4000" b="1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new equipment will reduce labor costs.</a:t>
            </a:r>
          </a:p>
          <a:p>
            <a:r>
              <a:rPr lang="en-US" dirty="0" smtClean="0"/>
              <a:t>Some companies oppose the use of social networking</a:t>
            </a:r>
            <a:r>
              <a:rPr lang="en-US" sz="4300" b="1" dirty="0" smtClean="0"/>
              <a:t>;</a:t>
            </a:r>
            <a:r>
              <a:rPr lang="en-US" dirty="0" smtClean="0"/>
              <a:t> however</a:t>
            </a:r>
            <a:r>
              <a:rPr lang="en-US" sz="4300" b="1" dirty="0" smtClean="0"/>
              <a:t>,</a:t>
            </a:r>
            <a:r>
              <a:rPr lang="en-US" dirty="0" smtClean="0"/>
              <a:t> other companies find that it encourages team collaboration and knowledge sharing.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b/w Connectors and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They have the same </a:t>
            </a:r>
            <a:r>
              <a:rPr lang="en-US" b="1" dirty="0" smtClean="0"/>
              <a:t>meaning of</a:t>
            </a:r>
            <a:r>
              <a:rPr lang="en-US" dirty="0" smtClean="0"/>
              <a:t> a </a:t>
            </a:r>
            <a:r>
              <a:rPr lang="en-US" b="1" dirty="0" smtClean="0"/>
              <a:t>conjunction</a:t>
            </a:r>
            <a:r>
              <a:rPr lang="en-US" dirty="0" smtClean="0"/>
              <a:t> but differ in their function</a:t>
            </a:r>
          </a:p>
          <a:p>
            <a:r>
              <a:rPr lang="en-US" b="1" dirty="0" smtClean="0"/>
              <a:t>Conjunctions</a:t>
            </a:r>
            <a:r>
              <a:rPr lang="en-US" dirty="0" smtClean="0"/>
              <a:t> are used to connect a noun with another noun; two independent clauses; </a:t>
            </a:r>
            <a:r>
              <a:rPr lang="en-US" b="1" dirty="0" smtClean="0"/>
              <a:t>different</a:t>
            </a:r>
            <a:r>
              <a:rPr lang="en-US" dirty="0" smtClean="0"/>
              <a:t> sentences; a group </a:t>
            </a:r>
            <a:r>
              <a:rPr lang="en-US" b="1" dirty="0" smtClean="0"/>
              <a:t>of</a:t>
            </a:r>
            <a:r>
              <a:rPr lang="en-US" dirty="0" smtClean="0"/>
              <a:t> words</a:t>
            </a:r>
          </a:p>
          <a:p>
            <a:r>
              <a:rPr lang="en-US" b="1" dirty="0" smtClean="0"/>
              <a:t>Connectors</a:t>
            </a:r>
            <a:r>
              <a:rPr lang="en-US" dirty="0" smtClean="0"/>
              <a:t> are used to connect a large groups </a:t>
            </a:r>
            <a:r>
              <a:rPr lang="en-US" b="1" dirty="0" smtClean="0"/>
              <a:t>of</a:t>
            </a:r>
            <a:r>
              <a:rPr lang="en-US" dirty="0" smtClean="0"/>
              <a:t> words; phrases; sentences.</a:t>
            </a:r>
          </a:p>
          <a:p>
            <a:r>
              <a:rPr lang="en-US" dirty="0" smtClean="0"/>
              <a:t>What separates conjunctions and connectors from each other is </a:t>
            </a:r>
            <a:r>
              <a:rPr lang="en-US" i="1" dirty="0" smtClean="0"/>
              <a:t>the </a:t>
            </a:r>
            <a:r>
              <a:rPr lang="en-US" i="1" u="sng" dirty="0" smtClean="0"/>
              <a:t>grammatical status </a:t>
            </a:r>
            <a:r>
              <a:rPr lang="en-US" i="1" dirty="0" smtClean="0"/>
              <a:t>of the two linked ideas</a:t>
            </a:r>
            <a:r>
              <a:rPr lang="en-US" dirty="0" smtClean="0"/>
              <a:t>: conjunction ones are together in the same sentence, connector ones are separate: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Conjunctions and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The Link </a:t>
            </a:r>
            <a:r>
              <a:rPr lang="en-US" sz="2800" dirty="0" smtClean="0"/>
              <a:t>is more grammatical/ structural in case of a conjunctions. In case of a connector, the link is </a:t>
            </a:r>
            <a:r>
              <a:rPr lang="en-US" sz="2800" dirty="0"/>
              <a:t>both structural and </a:t>
            </a:r>
            <a:r>
              <a:rPr lang="en-US" sz="2800" dirty="0" smtClean="0"/>
              <a:t>functional. 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(a) CONJUNCTION: Mount Kilimanjaro is on the Equator, </a:t>
            </a:r>
            <a:r>
              <a:rPr lang="en-US" b="1" dirty="0" smtClean="0">
                <a:solidFill>
                  <a:srgbClr val="FF0000"/>
                </a:solidFill>
              </a:rPr>
              <a:t>but</a:t>
            </a:r>
            <a:r>
              <a:rPr lang="en-US" b="1" dirty="0" smtClean="0"/>
              <a:t> it has a covering of snow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(b) CONNECTOR : Mount Kilimanjaro is on the Equator. </a:t>
            </a:r>
            <a:r>
              <a:rPr lang="en-US" b="1" dirty="0" smtClean="0">
                <a:solidFill>
                  <a:srgbClr val="FF0000"/>
                </a:solidFill>
              </a:rPr>
              <a:t>Nevertheless</a:t>
            </a:r>
            <a:r>
              <a:rPr lang="en-US" b="1" dirty="0" smtClean="0"/>
              <a:t>, it has a covering of </a:t>
            </a:r>
            <a:r>
              <a:rPr lang="en-US" b="1" dirty="0" smtClean="0"/>
              <a:t>snow</a:t>
            </a:r>
          </a:p>
          <a:p>
            <a:pPr marL="0" indent="0">
              <a:buNone/>
            </a:pPr>
            <a:r>
              <a:rPr lang="en-US" b="1" dirty="0" smtClean="0"/>
              <a:t>[Nevertheless is the beginning of a sentence in </a:t>
            </a:r>
            <a:r>
              <a:rPr lang="en-US" b="1" smtClean="0"/>
              <a:t>this case]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Connectors Corresponding to Individual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conjunctions seem to have many connectors of similar meaning</a:t>
            </a:r>
            <a:endParaRPr lang="en-US" b="1" dirty="0" smtClean="0"/>
          </a:p>
          <a:p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 Additive</a:t>
            </a: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Corresponding Connectors: </a:t>
            </a:r>
          </a:p>
          <a:p>
            <a:pPr>
              <a:buNone/>
            </a:pPr>
            <a:r>
              <a:rPr lang="en-US" i="1" dirty="0" smtClean="0"/>
              <a:t>additionally</a:t>
            </a:r>
            <a:r>
              <a:rPr lang="en-US" i="1" dirty="0"/>
              <a:t>, also, as well </a:t>
            </a:r>
            <a:r>
              <a:rPr lang="en-US" i="1" dirty="0" smtClean="0"/>
              <a:t>, </a:t>
            </a:r>
            <a:r>
              <a:rPr lang="en-US" i="1" dirty="0"/>
              <a:t>besides this, furthermore, in addition, moreover, too </a:t>
            </a:r>
            <a:r>
              <a:rPr lang="en-US" i="1" dirty="0" smtClean="0"/>
              <a:t>afterwards</a:t>
            </a:r>
            <a:r>
              <a:rPr lang="en-US" i="1" dirty="0"/>
              <a:t>, next, subsequently, then, thereafter; as a result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Conjunction: BUT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 Contrast</a:t>
            </a:r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Corresponding Connectors: </a:t>
            </a:r>
            <a:r>
              <a:rPr lang="en-US" i="1" dirty="0" smtClean="0"/>
              <a:t>all </a:t>
            </a:r>
            <a:r>
              <a:rPr lang="en-US" i="1" dirty="0"/>
              <a:t>the same, even so, however, nevertheless, nonetheless, still, </a:t>
            </a:r>
            <a:r>
              <a:rPr lang="en-US" i="1" dirty="0" smtClean="0"/>
              <a:t>yet,</a:t>
            </a:r>
            <a:r>
              <a:rPr lang="en-US" b="1" i="1" dirty="0" smtClean="0"/>
              <a:t> </a:t>
            </a:r>
            <a:r>
              <a:rPr lang="en-US" i="1" dirty="0"/>
              <a:t>by contrast, in contrast, on the other hand; on the contrary</a:t>
            </a:r>
            <a:endParaRPr lang="en-US" i="1" dirty="0" smtClean="0"/>
          </a:p>
          <a:p>
            <a:r>
              <a:rPr lang="en-US" b="1" dirty="0" smtClean="0"/>
              <a:t>Conjunction: so, so that </a:t>
            </a:r>
            <a:r>
              <a:rPr lang="en-US" b="1" dirty="0"/>
              <a:t>(also </a:t>
            </a:r>
            <a:r>
              <a:rPr lang="en-US" b="1" dirty="0" smtClean="0"/>
              <a:t>because/since </a:t>
            </a:r>
            <a:r>
              <a:rPr lang="en-US" b="1" dirty="0"/>
              <a:t>at the start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 Cause and Effect</a:t>
            </a:r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Corresponding Connectors: </a:t>
            </a:r>
            <a:r>
              <a:rPr lang="en-US" i="1" dirty="0" smtClean="0"/>
              <a:t>as </a:t>
            </a:r>
            <a:r>
              <a:rPr lang="en-US" i="1" dirty="0"/>
              <a:t>a result, consequently, for this reason, hence, that is why, therefore, </a:t>
            </a:r>
            <a:r>
              <a:rPr lang="en-US" i="1" dirty="0" smtClean="0"/>
              <a:t>thus</a:t>
            </a:r>
          </a:p>
          <a:p>
            <a:r>
              <a:rPr lang="en-US" b="1" dirty="0"/>
              <a:t>SO (following “JUST AS </a:t>
            </a:r>
            <a:r>
              <a:rPr lang="en-US" b="1" dirty="0" smtClean="0"/>
              <a:t>…)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 Comparison</a:t>
            </a: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i="1" dirty="0" smtClean="0"/>
              <a:t>	similarly</a:t>
            </a:r>
            <a:r>
              <a:rPr lang="en-US" i="1" dirty="0"/>
              <a:t>, likewise, in a similar way, in the same way </a:t>
            </a:r>
            <a:endParaRPr lang="en-US" i="1" dirty="0" smtClean="0"/>
          </a:p>
          <a:p>
            <a:r>
              <a:rPr lang="en-US" b="1" dirty="0" smtClean="0"/>
              <a:t>Conjunction: OR </a:t>
            </a:r>
            <a:r>
              <a:rPr lang="en-US" b="1" dirty="0" smtClean="0">
                <a:sym typeface="Wingdings" pitchFamily="2" charset="2"/>
              </a:rPr>
              <a:t> </a:t>
            </a:r>
            <a:endParaRPr lang="en-US" dirty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Corresponding Connectors: </a:t>
            </a:r>
            <a:r>
              <a:rPr lang="en-US" i="1" dirty="0" smtClean="0"/>
              <a:t>alternatively</a:t>
            </a:r>
            <a:r>
              <a:rPr lang="en-US" i="1" dirty="0"/>
              <a:t>, if not, otherwise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4182307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614910"/>
            <a:ext cx="7924800" cy="127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8683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In each pair of sentences, identify the one that is punctuated or written correctly.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615"/>
            <a:ext cx="8001000" cy="5486400"/>
          </a:xfrm>
        </p:spPr>
        <p:txBody>
          <a:bodyPr anchor="t">
            <a:noAutofit/>
          </a:bodyPr>
          <a:lstStyle/>
          <a:p>
            <a:pPr marL="457200" indent="-457200"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Access the site and click the link.  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Access the site, and click the link.</a:t>
            </a:r>
          </a:p>
          <a:p>
            <a:pPr algn="just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All employees must be able to communicate effectively;  therefore, we evaluate communication skills  during   employment interviews.  </a:t>
            </a:r>
          </a:p>
          <a:p>
            <a:pPr marL="514350" indent="-514350" algn="just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All employees must be able to communicate effectively, therefore, we evaluate communication skills  during employment interviews.</a:t>
            </a:r>
          </a:p>
          <a:p>
            <a:pPr marL="514350" indent="-514350" algn="just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Please let me know, when you receive the signed contract.  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Please let me know when you receive the signed contract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500" y="3124200"/>
            <a:ext cx="80391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" y="914400"/>
            <a:ext cx="80391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048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b="1" dirty="0" smtClean="0"/>
              <a:t>(a) When you receive an e-mail attachment, be sure to check it   for a virus.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(b) When you receive an e-mail attachment be sure to check    it for a virus.</a:t>
            </a:r>
          </a:p>
          <a:p>
            <a:pPr>
              <a:buNone/>
            </a:pPr>
            <a:endParaRPr lang="en-US" sz="2400" b="1" dirty="0" smtClean="0"/>
          </a:p>
          <a:p>
            <a:pPr marL="457200" indent="-457200">
              <a:buAutoNum type="alphaLcParenBoth"/>
            </a:pPr>
            <a:r>
              <a:rPr lang="en-US" sz="2400" b="1" dirty="0" smtClean="0"/>
              <a:t>Sara said that Travis who works in our Marketing Department will be leaving next month. </a:t>
            </a:r>
          </a:p>
          <a:p>
            <a:pPr marL="457200" indent="-457200">
              <a:buAutoNum type="alphaLcParenBoth"/>
            </a:pPr>
            <a:r>
              <a:rPr lang="en-US" sz="2400" b="1" dirty="0" smtClean="0">
                <a:solidFill>
                  <a:schemeClr val="bg1"/>
                </a:solidFill>
              </a:rPr>
              <a:t>(b) Sara said that Travis, who works in our Marketing Department, will be leaving next month. </a:t>
            </a:r>
          </a:p>
          <a:p>
            <a:pPr>
              <a:buNone/>
            </a:pPr>
            <a:endParaRPr lang="en-US" sz="24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Conjunctions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connecting words that can be separated into two major groups :-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3048000"/>
            <a:ext cx="3276600" cy="2895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that  join grammatically equal words </a:t>
            </a:r>
            <a:r>
              <a:rPr lang="en-US" sz="2800" b="1" dirty="0" smtClean="0"/>
              <a:t>or word groups 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4800600" y="3048000"/>
            <a:ext cx="3276600" cy="2895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that  join grammatically unequal words </a:t>
            </a:r>
            <a:r>
              <a:rPr lang="en-US" sz="2800" b="1" dirty="0" smtClean="0"/>
              <a:t>or word groups </a:t>
            </a:r>
            <a:endParaRPr lang="en-US" sz="2800" b="1" dirty="0"/>
          </a:p>
        </p:txBody>
      </p:sp>
      <p:sp>
        <p:nvSpPr>
          <p:cNvPr id="7" name="Down Arrow 6"/>
          <p:cNvSpPr/>
          <p:nvPr/>
        </p:nvSpPr>
        <p:spPr>
          <a:xfrm>
            <a:off x="4419600" y="1219200"/>
            <a:ext cx="533400" cy="6096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239000" y="2634310"/>
            <a:ext cx="1289365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Clauses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180152" y="1593216"/>
            <a:ext cx="1348213" cy="95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Phrases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0152" y="523188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Conjunctions</a:t>
            </a:r>
            <a:endParaRPr lang="en-US" dirty="0"/>
          </a:p>
        </p:txBody>
      </p:sp>
      <p:pic>
        <p:nvPicPr>
          <p:cNvPr id="12" name="Content Placeholder 11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4191000"/>
            <a:ext cx="3212432" cy="2543175"/>
          </a:xfrm>
        </p:spPr>
      </p:pic>
      <p:sp>
        <p:nvSpPr>
          <p:cNvPr id="4" name="Oval 3"/>
          <p:cNvSpPr/>
          <p:nvPr/>
        </p:nvSpPr>
        <p:spPr>
          <a:xfrm>
            <a:off x="1752600" y="1371600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Grammatically equal  value or rank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1295400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Grammatically  Unequal</a:t>
            </a:r>
          </a:p>
          <a:p>
            <a:pPr algn="ctr"/>
            <a:r>
              <a:rPr lang="en-US" dirty="0" smtClean="0"/>
              <a:t>Value or rank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2819400"/>
            <a:ext cx="2286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Coordinating conjunctions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2743200"/>
            <a:ext cx="2286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Subordinating conjunctions</a:t>
            </a:r>
            <a:endParaRPr lang="en-US" b="1" dirty="0"/>
          </a:p>
        </p:txBody>
      </p:sp>
      <p:sp>
        <p:nvSpPr>
          <p:cNvPr id="10" name="Cloud Callout 9"/>
          <p:cNvSpPr/>
          <p:nvPr/>
        </p:nvSpPr>
        <p:spPr>
          <a:xfrm>
            <a:off x="152400" y="4343400"/>
            <a:ext cx="2438400" cy="18288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For, And, Nor, But, Or, Yet, So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324600" y="4191000"/>
            <a:ext cx="2667000" cy="18288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After, whenever, Although,</a:t>
            </a:r>
          </a:p>
          <a:p>
            <a:pPr algn="ctr"/>
            <a:r>
              <a:rPr lang="en-US" dirty="0" smtClean="0"/>
              <a:t>Wherever, if, ….and many more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8600" y="281940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Clauses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8600" y="17526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Phrases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800" y="6858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295400" y="1295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295400" y="2209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990600" y="2514600"/>
            <a:ext cx="1219202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urved Left Arrow 26"/>
          <p:cNvSpPr/>
          <p:nvPr/>
        </p:nvSpPr>
        <p:spPr>
          <a:xfrm>
            <a:off x="2667000" y="4191000"/>
            <a:ext cx="609600" cy="838200"/>
          </a:xfrm>
          <a:prstGeom prst="curvedLef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5867400" y="4038600"/>
            <a:ext cx="609600" cy="762000"/>
          </a:xfrm>
          <a:prstGeom prst="curved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94352" y="1238296"/>
            <a:ext cx="950614" cy="80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53200" y="2108600"/>
            <a:ext cx="990600" cy="72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77000" y="2348708"/>
            <a:ext cx="1103014" cy="585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9" idx="1"/>
            <a:endCxn id="29" idx="5"/>
          </p:cNvCxnSpPr>
          <p:nvPr/>
        </p:nvCxnSpPr>
        <p:spPr>
          <a:xfrm>
            <a:off x="7358700" y="668258"/>
            <a:ext cx="862104" cy="700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7"/>
          </p:cNvCxnSpPr>
          <p:nvPr/>
        </p:nvCxnSpPr>
        <p:spPr>
          <a:xfrm flipH="1">
            <a:off x="7462884" y="668258"/>
            <a:ext cx="757920" cy="7574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</p:cNvCxnSpPr>
          <p:nvPr/>
        </p:nvCxnSpPr>
        <p:spPr>
          <a:xfrm flipV="1">
            <a:off x="7377593" y="1688869"/>
            <a:ext cx="843211" cy="723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52630" y="1700548"/>
            <a:ext cx="862104" cy="700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200400"/>
            <a:ext cx="784671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133600"/>
            <a:ext cx="78467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Coordinating Conjunctions in equal words and phrases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921028" cy="3657600"/>
          </a:xfrm>
        </p:spPr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The qualities I admire most are 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honesty, integrity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and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reliability</a:t>
            </a:r>
            <a:r>
              <a:rPr lang="en-US" sz="2400" dirty="0" smtClean="0">
                <a:solidFill>
                  <a:schemeClr val="bg1"/>
                </a:solidFill>
              </a:rPr>
              <a:t>. [three adjectives]</a:t>
            </a:r>
          </a:p>
          <a:p>
            <a:pPr lvl="1">
              <a:buFont typeface="Wingdings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u="sng" dirty="0" smtClean="0">
                <a:solidFill>
                  <a:schemeClr val="bg1"/>
                </a:solidFill>
              </a:rPr>
              <a:t>Open your mind 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to new challenges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to new ideas.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399230"/>
            <a:ext cx="784671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1963" indent="-2349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Students are tired at the end of the day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but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they pay attention during the lecture.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Using Coordinating Conjunctions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8001000" cy="3477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Note:-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Coordinating conjunction are used to connect compound sentences.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A compound sentence has two or more independent clauses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To join independent clauses in compound sentences, </a:t>
            </a:r>
            <a:r>
              <a:rPr lang="en-US" sz="2400" b="1" i="1" u="sng" dirty="0" smtClean="0"/>
              <a:t>place a comma before the coordinating conjunction</a:t>
            </a:r>
            <a:r>
              <a:rPr lang="en-US" sz="24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Sub-</a:t>
            </a:r>
            <a:r>
              <a:rPr lang="en-US" sz="2800" b="1" dirty="0" err="1" smtClean="0">
                <a:solidFill>
                  <a:schemeClr val="bg1"/>
                </a:solidFill>
              </a:rPr>
              <a:t>ordinating</a:t>
            </a:r>
            <a:r>
              <a:rPr lang="en-US" sz="2800" b="1" dirty="0" smtClean="0">
                <a:solidFill>
                  <a:schemeClr val="bg1"/>
                </a:solidFill>
              </a:rPr>
              <a:t> Conjunctions: Unequal words and phrases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336" y="1908572"/>
            <a:ext cx="8229600" cy="9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Does not apply on word level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3024981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Does not apply on phrase level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74482" y="42672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Though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 they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pay attention during the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lecture</a:t>
            </a:r>
            <a:r>
              <a:rPr lang="en-US" sz="2400" b="1" dirty="0" smtClean="0">
                <a:solidFill>
                  <a:schemeClr val="tx1"/>
                </a:solidFill>
              </a:rPr>
              <a:t>, the </a:t>
            </a:r>
            <a:r>
              <a:rPr lang="en-US" sz="2400" b="1" dirty="0">
                <a:solidFill>
                  <a:schemeClr val="tx1"/>
                </a:solidFill>
              </a:rPr>
              <a:t>students are usually tired at the end of the day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Subordinating Conjunctions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NOTE:-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se subordinating conjunctions to join unequal sentence elements, such as independent and dependent clauses.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ependent clauses depend </a:t>
            </a:r>
            <a:r>
              <a:rPr lang="en-US" dirty="0"/>
              <a:t>on </a:t>
            </a:r>
            <a:r>
              <a:rPr lang="en-US" dirty="0" smtClean="0"/>
              <a:t>the independent clauses for their meaning.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Dependent clauses are often introduced by subordinating conjunctions such as: if, when, because, and 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10470</TotalTime>
  <Words>698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Times New Roman</vt:lpstr>
      <vt:lpstr>Wingdings</vt:lpstr>
      <vt:lpstr>Office Theme</vt:lpstr>
      <vt:lpstr>Linking Words</vt:lpstr>
      <vt:lpstr>In each pair of sentences, identify the one that is punctuated or written correctly.</vt:lpstr>
      <vt:lpstr>PowerPoint Presentation</vt:lpstr>
      <vt:lpstr>Conjunctions</vt:lpstr>
      <vt:lpstr>Types of Conjunctions</vt:lpstr>
      <vt:lpstr>Coordinating Conjunctions in equal words and phrases</vt:lpstr>
      <vt:lpstr>Using Coordinating Conjunctions </vt:lpstr>
      <vt:lpstr>PowerPoint Presentation</vt:lpstr>
      <vt:lpstr>Subordinating Conjunctions</vt:lpstr>
      <vt:lpstr>Subordinating Conjunctions</vt:lpstr>
      <vt:lpstr>Punctuation of Sentences With Dependent Clauses</vt:lpstr>
      <vt:lpstr>Rules of using Conjunctive Adverbs in Compound Sentences</vt:lpstr>
      <vt:lpstr>Examples of Conjunctive Adverbs</vt:lpstr>
      <vt:lpstr>Differences b/w Connectors and Conjunctions</vt:lpstr>
      <vt:lpstr>Conjunctions and Connectors</vt:lpstr>
      <vt:lpstr>Connectors Corresponding to Individual Conjunctions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dellpc</dc:creator>
  <cp:lastModifiedBy>Administrator</cp:lastModifiedBy>
  <cp:revision>67</cp:revision>
  <dcterms:created xsi:type="dcterms:W3CDTF">2019-09-11T04:21:19Z</dcterms:created>
  <dcterms:modified xsi:type="dcterms:W3CDTF">2024-09-02T09:44:36Z</dcterms:modified>
</cp:coreProperties>
</file>