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57" r:id="rId4"/>
    <p:sldId id="258" r:id="rId5"/>
    <p:sldId id="259" r:id="rId6"/>
    <p:sldId id="260" r:id="rId7"/>
    <p:sldId id="261" r:id="rId8"/>
    <p:sldId id="276" r:id="rId9"/>
    <p:sldId id="263" r:id="rId10"/>
    <p:sldId id="264" r:id="rId11"/>
    <p:sldId id="265" r:id="rId12"/>
    <p:sldId id="275" r:id="rId13"/>
    <p:sldId id="266" r:id="rId14"/>
    <p:sldId id="267" r:id="rId15"/>
    <p:sldId id="277" r:id="rId16"/>
    <p:sldId id="278" r:id="rId17"/>
    <p:sldId id="279" r:id="rId18"/>
    <p:sldId id="280" r:id="rId19"/>
    <p:sldId id="281" r:id="rId20"/>
    <p:sldId id="282" r:id="rId21"/>
    <p:sldId id="283" r:id="rId22"/>
    <p:sldId id="284" r:id="rId23"/>
    <p:sldId id="2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26"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9BA239-8D2C-4BE3-BCA8-36F36C39211B}" type="doc">
      <dgm:prSet loTypeId="urn:microsoft.com/office/officeart/2005/8/layout/list1" loCatId="list" qsTypeId="urn:microsoft.com/office/officeart/2005/8/quickstyle/3d2" qsCatId="3D" csTypeId="urn:microsoft.com/office/officeart/2005/8/colors/colorful1" csCatId="colorful" phldr="1"/>
      <dgm:spPr/>
      <dgm:t>
        <a:bodyPr/>
        <a:lstStyle/>
        <a:p>
          <a:endParaRPr lang="en-US"/>
        </a:p>
      </dgm:t>
    </dgm:pt>
    <dgm:pt modelId="{21AFDD0D-3592-4985-AD10-6AC17BD2A0C3}">
      <dgm:prSet phldrT="[Text]" custT="1"/>
      <dgm:spPr/>
      <dgm:t>
        <a:bodyPr/>
        <a:lstStyle/>
        <a:p>
          <a:r>
            <a:rPr lang="en-US" sz="2800" b="1" dirty="0" smtClean="0"/>
            <a:t>States the main idea of the paragraph </a:t>
          </a:r>
          <a:endParaRPr lang="en-US" sz="2800" b="1" dirty="0"/>
        </a:p>
      </dgm:t>
    </dgm:pt>
    <dgm:pt modelId="{7C621519-FD66-4A70-A674-80D20A21EBE2}" type="parTrans" cxnId="{51E6BE81-D8C5-40E4-970D-785D24C0041B}">
      <dgm:prSet/>
      <dgm:spPr/>
      <dgm:t>
        <a:bodyPr/>
        <a:lstStyle/>
        <a:p>
          <a:endParaRPr lang="en-US"/>
        </a:p>
      </dgm:t>
    </dgm:pt>
    <dgm:pt modelId="{20C6E626-2CA9-46FD-A5D2-B71FA73005CB}" type="sibTrans" cxnId="{51E6BE81-D8C5-40E4-970D-785D24C0041B}">
      <dgm:prSet/>
      <dgm:spPr/>
      <dgm:t>
        <a:bodyPr/>
        <a:lstStyle/>
        <a:p>
          <a:endParaRPr lang="en-US"/>
        </a:p>
      </dgm:t>
    </dgm:pt>
    <dgm:pt modelId="{A4E04F99-159E-47F0-B8AC-7A4A56A1DB99}">
      <dgm:prSet phldrT="[Text]" custT="1"/>
      <dgm:spPr/>
      <dgm:t>
        <a:bodyPr/>
        <a:lstStyle/>
        <a:p>
          <a:r>
            <a:rPr lang="en-US" sz="2800" b="1" dirty="0" smtClean="0"/>
            <a:t>ONE of the aspects of the MAIN IDEA</a:t>
          </a:r>
          <a:endParaRPr lang="en-US" sz="2800" b="1" dirty="0"/>
        </a:p>
      </dgm:t>
    </dgm:pt>
    <dgm:pt modelId="{BE301139-31CC-4F96-9AF2-CE7DE5969432}" type="parTrans" cxnId="{D8C0FF03-5BE8-4711-8B8D-067431E23BEA}">
      <dgm:prSet/>
      <dgm:spPr/>
      <dgm:t>
        <a:bodyPr/>
        <a:lstStyle/>
        <a:p>
          <a:endParaRPr lang="en-US"/>
        </a:p>
      </dgm:t>
    </dgm:pt>
    <dgm:pt modelId="{322265B9-DC26-417A-9F4D-B1D841F65C23}" type="sibTrans" cxnId="{D8C0FF03-5BE8-4711-8B8D-067431E23BEA}">
      <dgm:prSet/>
      <dgm:spPr/>
      <dgm:t>
        <a:bodyPr/>
        <a:lstStyle/>
        <a:p>
          <a:endParaRPr lang="en-US"/>
        </a:p>
      </dgm:t>
    </dgm:pt>
    <dgm:pt modelId="{169E5E9E-872A-4BF3-A406-CE93F4D4405A}">
      <dgm:prSet phldrT="[Text]" custT="1"/>
      <dgm:spPr/>
      <dgm:t>
        <a:bodyPr/>
        <a:lstStyle/>
        <a:p>
          <a:r>
            <a:rPr lang="en-US" sz="2800" b="1" dirty="0" smtClean="0"/>
            <a:t>ONE CONTROLLING IDEA that directs or controls the discussion </a:t>
          </a:r>
          <a:endParaRPr lang="en-US" sz="2800" b="1" dirty="0"/>
        </a:p>
      </dgm:t>
    </dgm:pt>
    <dgm:pt modelId="{FDCF21B3-2D10-449C-A621-6D9C2AEDAC6E}" type="parTrans" cxnId="{3AEB4E50-2140-41C1-B0EB-E3C151A670A7}">
      <dgm:prSet/>
      <dgm:spPr/>
      <dgm:t>
        <a:bodyPr/>
        <a:lstStyle/>
        <a:p>
          <a:endParaRPr lang="en-US"/>
        </a:p>
      </dgm:t>
    </dgm:pt>
    <dgm:pt modelId="{AEDB6E23-9C37-4BCF-86F2-75607872D3F3}" type="sibTrans" cxnId="{3AEB4E50-2140-41C1-B0EB-E3C151A670A7}">
      <dgm:prSet/>
      <dgm:spPr/>
      <dgm:t>
        <a:bodyPr/>
        <a:lstStyle/>
        <a:p>
          <a:endParaRPr lang="en-US"/>
        </a:p>
      </dgm:t>
    </dgm:pt>
    <dgm:pt modelId="{E6851C69-CACC-47A3-A91E-0CEA972ED54D}" type="pres">
      <dgm:prSet presAssocID="{D79BA239-8D2C-4BE3-BCA8-36F36C39211B}" presName="linear" presStyleCnt="0">
        <dgm:presLayoutVars>
          <dgm:dir/>
          <dgm:animLvl val="lvl"/>
          <dgm:resizeHandles val="exact"/>
        </dgm:presLayoutVars>
      </dgm:prSet>
      <dgm:spPr/>
      <dgm:t>
        <a:bodyPr/>
        <a:lstStyle/>
        <a:p>
          <a:endParaRPr lang="en-US"/>
        </a:p>
      </dgm:t>
    </dgm:pt>
    <dgm:pt modelId="{6DD924D9-8628-4912-9513-6B30F6F912F8}" type="pres">
      <dgm:prSet presAssocID="{21AFDD0D-3592-4985-AD10-6AC17BD2A0C3}" presName="parentLin" presStyleCnt="0"/>
      <dgm:spPr/>
    </dgm:pt>
    <dgm:pt modelId="{C3158DEC-CC40-41FE-99FA-2AE668C62829}" type="pres">
      <dgm:prSet presAssocID="{21AFDD0D-3592-4985-AD10-6AC17BD2A0C3}" presName="parentLeftMargin" presStyleLbl="node1" presStyleIdx="0" presStyleCnt="3"/>
      <dgm:spPr/>
      <dgm:t>
        <a:bodyPr/>
        <a:lstStyle/>
        <a:p>
          <a:endParaRPr lang="en-US"/>
        </a:p>
      </dgm:t>
    </dgm:pt>
    <dgm:pt modelId="{444D5A8F-F6C1-4C38-A23E-541B97A6324A}" type="pres">
      <dgm:prSet presAssocID="{21AFDD0D-3592-4985-AD10-6AC17BD2A0C3}" presName="parentText" presStyleLbl="node1" presStyleIdx="0" presStyleCnt="3" custScaleX="120509" custLinFactNeighborY="1549">
        <dgm:presLayoutVars>
          <dgm:chMax val="0"/>
          <dgm:bulletEnabled val="1"/>
        </dgm:presLayoutVars>
      </dgm:prSet>
      <dgm:spPr/>
      <dgm:t>
        <a:bodyPr/>
        <a:lstStyle/>
        <a:p>
          <a:endParaRPr lang="en-US"/>
        </a:p>
      </dgm:t>
    </dgm:pt>
    <dgm:pt modelId="{C89D5C42-99FE-4E4E-9664-55A0ECF34DAF}" type="pres">
      <dgm:prSet presAssocID="{21AFDD0D-3592-4985-AD10-6AC17BD2A0C3}" presName="negativeSpace" presStyleCnt="0"/>
      <dgm:spPr/>
    </dgm:pt>
    <dgm:pt modelId="{783D7AF2-7C1E-4C32-B82D-079B268237B3}" type="pres">
      <dgm:prSet presAssocID="{21AFDD0D-3592-4985-AD10-6AC17BD2A0C3}" presName="childText" presStyleLbl="conFgAcc1" presStyleIdx="0" presStyleCnt="3" custLinFactNeighborY="35123">
        <dgm:presLayoutVars>
          <dgm:bulletEnabled val="1"/>
        </dgm:presLayoutVars>
      </dgm:prSet>
      <dgm:spPr/>
    </dgm:pt>
    <dgm:pt modelId="{E47E29C0-B7C3-4BBF-B29F-0537C5107CA4}" type="pres">
      <dgm:prSet presAssocID="{20C6E626-2CA9-46FD-A5D2-B71FA73005CB}" presName="spaceBetweenRectangles" presStyleCnt="0"/>
      <dgm:spPr/>
    </dgm:pt>
    <dgm:pt modelId="{7A391135-73A6-424C-A5E2-653728607E5C}" type="pres">
      <dgm:prSet presAssocID="{A4E04F99-159E-47F0-B8AC-7A4A56A1DB99}" presName="parentLin" presStyleCnt="0"/>
      <dgm:spPr/>
    </dgm:pt>
    <dgm:pt modelId="{C3432D99-4E39-4190-9291-10E06CF734B7}" type="pres">
      <dgm:prSet presAssocID="{A4E04F99-159E-47F0-B8AC-7A4A56A1DB99}" presName="parentLeftMargin" presStyleLbl="node1" presStyleIdx="0" presStyleCnt="3"/>
      <dgm:spPr/>
      <dgm:t>
        <a:bodyPr/>
        <a:lstStyle/>
        <a:p>
          <a:endParaRPr lang="en-US"/>
        </a:p>
      </dgm:t>
    </dgm:pt>
    <dgm:pt modelId="{036E139F-02FD-466C-BBB6-C5E841FFDDA0}" type="pres">
      <dgm:prSet presAssocID="{A4E04F99-159E-47F0-B8AC-7A4A56A1DB99}" presName="parentText" presStyleLbl="node1" presStyleIdx="1" presStyleCnt="3" custScaleX="120509">
        <dgm:presLayoutVars>
          <dgm:chMax val="0"/>
          <dgm:bulletEnabled val="1"/>
        </dgm:presLayoutVars>
      </dgm:prSet>
      <dgm:spPr/>
      <dgm:t>
        <a:bodyPr/>
        <a:lstStyle/>
        <a:p>
          <a:endParaRPr lang="en-US"/>
        </a:p>
      </dgm:t>
    </dgm:pt>
    <dgm:pt modelId="{965967DC-DDA3-4151-9342-90B9591C08A1}" type="pres">
      <dgm:prSet presAssocID="{A4E04F99-159E-47F0-B8AC-7A4A56A1DB99}" presName="negativeSpace" presStyleCnt="0"/>
      <dgm:spPr/>
    </dgm:pt>
    <dgm:pt modelId="{E5F3698A-9282-4822-A5DF-E9625D4217DF}" type="pres">
      <dgm:prSet presAssocID="{A4E04F99-159E-47F0-B8AC-7A4A56A1DB99}" presName="childText" presStyleLbl="conFgAcc1" presStyleIdx="1" presStyleCnt="3">
        <dgm:presLayoutVars>
          <dgm:bulletEnabled val="1"/>
        </dgm:presLayoutVars>
      </dgm:prSet>
      <dgm:spPr/>
    </dgm:pt>
    <dgm:pt modelId="{2139BDAB-0ECD-48A8-85EA-8E133BFC2CC7}" type="pres">
      <dgm:prSet presAssocID="{322265B9-DC26-417A-9F4D-B1D841F65C23}" presName="spaceBetweenRectangles" presStyleCnt="0"/>
      <dgm:spPr/>
    </dgm:pt>
    <dgm:pt modelId="{CAE2450E-527F-4198-9860-9622B70D413E}" type="pres">
      <dgm:prSet presAssocID="{169E5E9E-872A-4BF3-A406-CE93F4D4405A}" presName="parentLin" presStyleCnt="0"/>
      <dgm:spPr/>
    </dgm:pt>
    <dgm:pt modelId="{3E67160C-5A3E-49FD-B009-84AFE8AEAFE6}" type="pres">
      <dgm:prSet presAssocID="{169E5E9E-872A-4BF3-A406-CE93F4D4405A}" presName="parentLeftMargin" presStyleLbl="node1" presStyleIdx="1" presStyleCnt="3"/>
      <dgm:spPr/>
      <dgm:t>
        <a:bodyPr/>
        <a:lstStyle/>
        <a:p>
          <a:endParaRPr lang="en-US"/>
        </a:p>
      </dgm:t>
    </dgm:pt>
    <dgm:pt modelId="{9ED53B70-15FB-4AE0-901E-E7B24F4C59BC}" type="pres">
      <dgm:prSet presAssocID="{169E5E9E-872A-4BF3-A406-CE93F4D4405A}" presName="parentText" presStyleLbl="node1" presStyleIdx="2" presStyleCnt="3" custScaleX="119802">
        <dgm:presLayoutVars>
          <dgm:chMax val="0"/>
          <dgm:bulletEnabled val="1"/>
        </dgm:presLayoutVars>
      </dgm:prSet>
      <dgm:spPr/>
      <dgm:t>
        <a:bodyPr/>
        <a:lstStyle/>
        <a:p>
          <a:endParaRPr lang="en-US"/>
        </a:p>
      </dgm:t>
    </dgm:pt>
    <dgm:pt modelId="{97CE1299-BAE8-4E59-A21E-D6338DCD80AF}" type="pres">
      <dgm:prSet presAssocID="{169E5E9E-872A-4BF3-A406-CE93F4D4405A}" presName="negativeSpace" presStyleCnt="0"/>
      <dgm:spPr/>
    </dgm:pt>
    <dgm:pt modelId="{74CD0DE8-7FBF-40E1-9049-FED60389C080}" type="pres">
      <dgm:prSet presAssocID="{169E5E9E-872A-4BF3-A406-CE93F4D4405A}" presName="childText" presStyleLbl="conFgAcc1" presStyleIdx="2" presStyleCnt="3">
        <dgm:presLayoutVars>
          <dgm:bulletEnabled val="1"/>
        </dgm:presLayoutVars>
      </dgm:prSet>
      <dgm:spPr/>
    </dgm:pt>
  </dgm:ptLst>
  <dgm:cxnLst>
    <dgm:cxn modelId="{EE2CE92D-5C60-4FC4-A5E8-CEA32A51FCF1}" type="presOf" srcId="{D79BA239-8D2C-4BE3-BCA8-36F36C39211B}" destId="{E6851C69-CACC-47A3-A91E-0CEA972ED54D}" srcOrd="0" destOrd="0" presId="urn:microsoft.com/office/officeart/2005/8/layout/list1"/>
    <dgm:cxn modelId="{0DB34FC2-36DA-49B1-8BD7-4BC7FA3D4160}" type="presOf" srcId="{A4E04F99-159E-47F0-B8AC-7A4A56A1DB99}" destId="{C3432D99-4E39-4190-9291-10E06CF734B7}" srcOrd="0" destOrd="0" presId="urn:microsoft.com/office/officeart/2005/8/layout/list1"/>
    <dgm:cxn modelId="{3AEB4E50-2140-41C1-B0EB-E3C151A670A7}" srcId="{D79BA239-8D2C-4BE3-BCA8-36F36C39211B}" destId="{169E5E9E-872A-4BF3-A406-CE93F4D4405A}" srcOrd="2" destOrd="0" parTransId="{FDCF21B3-2D10-449C-A621-6D9C2AEDAC6E}" sibTransId="{AEDB6E23-9C37-4BCF-86F2-75607872D3F3}"/>
    <dgm:cxn modelId="{7EBEB444-1AE1-4A26-8089-4E922E804900}" type="presOf" srcId="{21AFDD0D-3592-4985-AD10-6AC17BD2A0C3}" destId="{444D5A8F-F6C1-4C38-A23E-541B97A6324A}" srcOrd="1" destOrd="0" presId="urn:microsoft.com/office/officeart/2005/8/layout/list1"/>
    <dgm:cxn modelId="{3683E2A4-02F9-4FB2-B311-FCACB5E99975}" type="presOf" srcId="{A4E04F99-159E-47F0-B8AC-7A4A56A1DB99}" destId="{036E139F-02FD-466C-BBB6-C5E841FFDDA0}" srcOrd="1" destOrd="0" presId="urn:microsoft.com/office/officeart/2005/8/layout/list1"/>
    <dgm:cxn modelId="{51E6BE81-D8C5-40E4-970D-785D24C0041B}" srcId="{D79BA239-8D2C-4BE3-BCA8-36F36C39211B}" destId="{21AFDD0D-3592-4985-AD10-6AC17BD2A0C3}" srcOrd="0" destOrd="0" parTransId="{7C621519-FD66-4A70-A674-80D20A21EBE2}" sibTransId="{20C6E626-2CA9-46FD-A5D2-B71FA73005CB}"/>
    <dgm:cxn modelId="{DE58B0D3-17B1-46CB-AC10-12CE6B3334C3}" type="presOf" srcId="{21AFDD0D-3592-4985-AD10-6AC17BD2A0C3}" destId="{C3158DEC-CC40-41FE-99FA-2AE668C62829}" srcOrd="0" destOrd="0" presId="urn:microsoft.com/office/officeart/2005/8/layout/list1"/>
    <dgm:cxn modelId="{8CD92436-EC40-4BE8-8845-A32208D47CCD}" type="presOf" srcId="{169E5E9E-872A-4BF3-A406-CE93F4D4405A}" destId="{9ED53B70-15FB-4AE0-901E-E7B24F4C59BC}" srcOrd="1" destOrd="0" presId="urn:microsoft.com/office/officeart/2005/8/layout/list1"/>
    <dgm:cxn modelId="{E5BDE2E5-2E13-441B-8883-9CC15249481F}" type="presOf" srcId="{169E5E9E-872A-4BF3-A406-CE93F4D4405A}" destId="{3E67160C-5A3E-49FD-B009-84AFE8AEAFE6}" srcOrd="0" destOrd="0" presId="urn:microsoft.com/office/officeart/2005/8/layout/list1"/>
    <dgm:cxn modelId="{D8C0FF03-5BE8-4711-8B8D-067431E23BEA}" srcId="{D79BA239-8D2C-4BE3-BCA8-36F36C39211B}" destId="{A4E04F99-159E-47F0-B8AC-7A4A56A1DB99}" srcOrd="1" destOrd="0" parTransId="{BE301139-31CC-4F96-9AF2-CE7DE5969432}" sibTransId="{322265B9-DC26-417A-9F4D-B1D841F65C23}"/>
    <dgm:cxn modelId="{EDD90926-7543-4105-8BB7-18872ACAA7A0}" type="presParOf" srcId="{E6851C69-CACC-47A3-A91E-0CEA972ED54D}" destId="{6DD924D9-8628-4912-9513-6B30F6F912F8}" srcOrd="0" destOrd="0" presId="urn:microsoft.com/office/officeart/2005/8/layout/list1"/>
    <dgm:cxn modelId="{3FD89075-F2C8-4633-9D1C-3E8BDE9D7C9F}" type="presParOf" srcId="{6DD924D9-8628-4912-9513-6B30F6F912F8}" destId="{C3158DEC-CC40-41FE-99FA-2AE668C62829}" srcOrd="0" destOrd="0" presId="urn:microsoft.com/office/officeart/2005/8/layout/list1"/>
    <dgm:cxn modelId="{754692BF-5EB8-4F11-9F0B-182CA0D1C8B2}" type="presParOf" srcId="{6DD924D9-8628-4912-9513-6B30F6F912F8}" destId="{444D5A8F-F6C1-4C38-A23E-541B97A6324A}" srcOrd="1" destOrd="0" presId="urn:microsoft.com/office/officeart/2005/8/layout/list1"/>
    <dgm:cxn modelId="{3B0D425A-567F-4FCE-9180-5C66E4E50091}" type="presParOf" srcId="{E6851C69-CACC-47A3-A91E-0CEA972ED54D}" destId="{C89D5C42-99FE-4E4E-9664-55A0ECF34DAF}" srcOrd="1" destOrd="0" presId="urn:microsoft.com/office/officeart/2005/8/layout/list1"/>
    <dgm:cxn modelId="{4BB922DC-B219-47F6-A8D4-37A358498797}" type="presParOf" srcId="{E6851C69-CACC-47A3-A91E-0CEA972ED54D}" destId="{783D7AF2-7C1E-4C32-B82D-079B268237B3}" srcOrd="2" destOrd="0" presId="urn:microsoft.com/office/officeart/2005/8/layout/list1"/>
    <dgm:cxn modelId="{B5B637F7-DFEA-4ABE-B1ED-0D9E683D19A9}" type="presParOf" srcId="{E6851C69-CACC-47A3-A91E-0CEA972ED54D}" destId="{E47E29C0-B7C3-4BBF-B29F-0537C5107CA4}" srcOrd="3" destOrd="0" presId="urn:microsoft.com/office/officeart/2005/8/layout/list1"/>
    <dgm:cxn modelId="{086FB593-A1E9-4B83-A5C8-23659C131D54}" type="presParOf" srcId="{E6851C69-CACC-47A3-A91E-0CEA972ED54D}" destId="{7A391135-73A6-424C-A5E2-653728607E5C}" srcOrd="4" destOrd="0" presId="urn:microsoft.com/office/officeart/2005/8/layout/list1"/>
    <dgm:cxn modelId="{1B121FEC-A2F3-49CD-B1E5-1AF72BDAB1A8}" type="presParOf" srcId="{7A391135-73A6-424C-A5E2-653728607E5C}" destId="{C3432D99-4E39-4190-9291-10E06CF734B7}" srcOrd="0" destOrd="0" presId="urn:microsoft.com/office/officeart/2005/8/layout/list1"/>
    <dgm:cxn modelId="{098BFC48-E5E1-4CCD-A0B6-A8C19C0EC9EE}" type="presParOf" srcId="{7A391135-73A6-424C-A5E2-653728607E5C}" destId="{036E139F-02FD-466C-BBB6-C5E841FFDDA0}" srcOrd="1" destOrd="0" presId="urn:microsoft.com/office/officeart/2005/8/layout/list1"/>
    <dgm:cxn modelId="{B69F3A49-CA36-4078-95F0-B89D7EDF508A}" type="presParOf" srcId="{E6851C69-CACC-47A3-A91E-0CEA972ED54D}" destId="{965967DC-DDA3-4151-9342-90B9591C08A1}" srcOrd="5" destOrd="0" presId="urn:microsoft.com/office/officeart/2005/8/layout/list1"/>
    <dgm:cxn modelId="{81FDF964-DAEB-4AF6-886E-FB2E4CC459FB}" type="presParOf" srcId="{E6851C69-CACC-47A3-A91E-0CEA972ED54D}" destId="{E5F3698A-9282-4822-A5DF-E9625D4217DF}" srcOrd="6" destOrd="0" presId="urn:microsoft.com/office/officeart/2005/8/layout/list1"/>
    <dgm:cxn modelId="{DD4C0941-0176-49E8-8520-0043A14B3452}" type="presParOf" srcId="{E6851C69-CACC-47A3-A91E-0CEA972ED54D}" destId="{2139BDAB-0ECD-48A8-85EA-8E133BFC2CC7}" srcOrd="7" destOrd="0" presId="urn:microsoft.com/office/officeart/2005/8/layout/list1"/>
    <dgm:cxn modelId="{EA3375E2-E21A-4FFA-B7B6-1A3744703407}" type="presParOf" srcId="{E6851C69-CACC-47A3-A91E-0CEA972ED54D}" destId="{CAE2450E-527F-4198-9860-9622B70D413E}" srcOrd="8" destOrd="0" presId="urn:microsoft.com/office/officeart/2005/8/layout/list1"/>
    <dgm:cxn modelId="{1BC1BDDA-34F3-4C68-9694-44C8070455E8}" type="presParOf" srcId="{CAE2450E-527F-4198-9860-9622B70D413E}" destId="{3E67160C-5A3E-49FD-B009-84AFE8AEAFE6}" srcOrd="0" destOrd="0" presId="urn:microsoft.com/office/officeart/2005/8/layout/list1"/>
    <dgm:cxn modelId="{F4F19679-9DBC-43EC-9E76-1861B7808152}" type="presParOf" srcId="{CAE2450E-527F-4198-9860-9622B70D413E}" destId="{9ED53B70-15FB-4AE0-901E-E7B24F4C59BC}" srcOrd="1" destOrd="0" presId="urn:microsoft.com/office/officeart/2005/8/layout/list1"/>
    <dgm:cxn modelId="{4651877E-CAD5-4ECC-908F-9D92E949451C}" type="presParOf" srcId="{E6851C69-CACC-47A3-A91E-0CEA972ED54D}" destId="{97CE1299-BAE8-4E59-A21E-D6338DCD80AF}" srcOrd="9" destOrd="0" presId="urn:microsoft.com/office/officeart/2005/8/layout/list1"/>
    <dgm:cxn modelId="{07A7E3E2-F5E4-42CB-98C5-6D613475FAD0}" type="presParOf" srcId="{E6851C69-CACC-47A3-A91E-0CEA972ED54D}" destId="{74CD0DE8-7FBF-40E1-9049-FED60389C080}"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59CED4F-E23C-4A13-9B8B-F8BA95D9288A}"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85A97-9AF3-4405-B952-3602FE60DE0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9CED4F-E23C-4A13-9B8B-F8BA95D9288A}"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85A97-9AF3-4405-B952-3602FE60DE0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9CED4F-E23C-4A13-9B8B-F8BA95D9288A}"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85A97-9AF3-4405-B952-3602FE60DE0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59CED4F-E23C-4A13-9B8B-F8BA95D9288A}"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85A97-9AF3-4405-B952-3602FE60DE0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9CED4F-E23C-4A13-9B8B-F8BA95D9288A}"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F885A97-9AF3-4405-B952-3602FE60DE0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59CED4F-E23C-4A13-9B8B-F8BA95D9288A}"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85A97-9AF3-4405-B952-3602FE60DE0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59CED4F-E23C-4A13-9B8B-F8BA95D9288A}" type="datetimeFigureOut">
              <a:rPr lang="en-US" smtClean="0"/>
              <a:pPr/>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F885A97-9AF3-4405-B952-3602FE60DE0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59CED4F-E23C-4A13-9B8B-F8BA95D9288A}" type="datetimeFigureOut">
              <a:rPr lang="en-US" smtClean="0"/>
              <a:pPr/>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F885A97-9AF3-4405-B952-3602FE60DE0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CED4F-E23C-4A13-9B8B-F8BA95D9288A}" type="datetimeFigureOut">
              <a:rPr lang="en-US" smtClean="0"/>
              <a:pPr/>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F885A97-9AF3-4405-B952-3602FE60DE0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CED4F-E23C-4A13-9B8B-F8BA95D9288A}"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85A97-9AF3-4405-B952-3602FE60DE0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9CED4F-E23C-4A13-9B8B-F8BA95D9288A}"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F885A97-9AF3-4405-B952-3602FE60DE0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9CED4F-E23C-4A13-9B8B-F8BA95D9288A}" type="datetimeFigureOut">
              <a:rPr lang="en-US" smtClean="0"/>
              <a:pPr/>
              <a:t>10/25/2024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85A97-9AF3-4405-B952-3602FE60DE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type="subTitle" idx="1"/>
          </p:nvPr>
        </p:nvSpPr>
        <p:spPr>
          <a:xfrm>
            <a:off x="1371600" y="1774825"/>
            <a:ext cx="6400800" cy="3863975"/>
          </a:xfrm>
        </p:spPr>
        <p:txBody>
          <a:bodyPr>
            <a:normAutofit lnSpcReduction="10000"/>
          </a:bodyPr>
          <a:lstStyle/>
          <a:p>
            <a:r>
              <a:rPr lang="en-US" sz="3200" dirty="0"/>
              <a:t>In academic essays, introductions and conclusions are the first and last impression of your </a:t>
            </a:r>
            <a:r>
              <a:rPr lang="en-US" sz="3200" dirty="0" smtClean="0"/>
              <a:t>paper</a:t>
            </a:r>
          </a:p>
          <a:p>
            <a:endParaRPr lang="en-US" sz="3200" dirty="0" smtClean="0"/>
          </a:p>
          <a:p>
            <a:r>
              <a:rPr lang="en-US" sz="3200" dirty="0" smtClean="0"/>
              <a:t> </a:t>
            </a:r>
            <a:r>
              <a:rPr lang="en-US" sz="3200" dirty="0"/>
              <a:t>M</a:t>
            </a:r>
            <a:r>
              <a:rPr lang="en-US" sz="3200" dirty="0" smtClean="0"/>
              <a:t>uch </a:t>
            </a:r>
            <a:r>
              <a:rPr lang="en-US" sz="3200" dirty="0"/>
              <a:t>like in real life, you should always leave a good first and last impression to make your paper stand out!</a:t>
            </a:r>
          </a:p>
        </p:txBody>
      </p:sp>
      <p:sp>
        <p:nvSpPr>
          <p:cNvPr id="5" name="Title 1"/>
          <p:cNvSpPr>
            <a:spLocks noGrp="1"/>
          </p:cNvSpPr>
          <p:nvPr>
            <p:ph type="ctrTitle"/>
          </p:nvPr>
        </p:nvSpPr>
        <p:spPr>
          <a:xfrm>
            <a:off x="457200" y="304800"/>
            <a:ext cx="8534400" cy="1470025"/>
          </a:xfrm>
        </p:spPr>
        <p:txBody>
          <a:bodyPr/>
          <a:lstStyle/>
          <a:p>
            <a:r>
              <a:rPr lang="en-US" dirty="0" smtClean="0"/>
              <a:t>INTRODUCTION AND CONCLUSION</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04800" y="457200"/>
            <a:ext cx="8610600" cy="6019800"/>
          </a:xfrm>
        </p:spPr>
        <p:txBody>
          <a:bodyPr>
            <a:normAutofit fontScale="92500"/>
          </a:bodyPr>
          <a:lstStyle/>
          <a:p>
            <a:r>
              <a:rPr lang="en-US" sz="2800" dirty="0"/>
              <a:t>Right – the thesis statement is too </a:t>
            </a:r>
            <a:r>
              <a:rPr lang="en-US" sz="2800" b="1" u="sng" dirty="0"/>
              <a:t>abrupt</a:t>
            </a:r>
            <a:r>
              <a:rPr lang="en-US" sz="2800" dirty="0"/>
              <a:t>! Make a smooth transition from “hook” to thesis statement</a:t>
            </a:r>
            <a:r>
              <a:rPr lang="en-US" sz="2800" dirty="0" smtClean="0"/>
              <a:t>:</a:t>
            </a:r>
          </a:p>
          <a:p>
            <a:pPr>
              <a:buNone/>
            </a:pPr>
            <a:endParaRPr lang="en-US" dirty="0" smtClean="0"/>
          </a:p>
          <a:p>
            <a:pPr marL="0" indent="0">
              <a:buNone/>
            </a:pPr>
            <a:r>
              <a:rPr lang="en-US" sz="2300" dirty="0" smtClean="0"/>
              <a:t>One </a:t>
            </a:r>
            <a:r>
              <a:rPr lang="en-US" sz="2300" dirty="0"/>
              <a:t>Christmas, my father bought a new set of lights for the Christmas tree. He bought them very late, on the 23rd of December, so we did not decorate our tree until the 24th of December. However, we all became very sad when we found out that the lights were defective, and would not light up. There was no time to buy more lights, and we had a Christmas tree without lights that year</a:t>
            </a:r>
            <a:r>
              <a:rPr lang="en-US" sz="2300" dirty="0">
                <a:solidFill>
                  <a:srgbClr val="FF0000"/>
                </a:solidFill>
              </a:rPr>
              <a:t>. </a:t>
            </a:r>
            <a:r>
              <a:rPr lang="en-US" sz="2400" i="1" dirty="0">
                <a:latin typeface="Aharoni" pitchFamily="2" charset="-79"/>
                <a:cs typeface="Aharoni" pitchFamily="2" charset="-79"/>
              </a:rPr>
              <a:t>Like the majority of </a:t>
            </a:r>
            <a:r>
              <a:rPr lang="en-US" sz="2400" i="1" dirty="0" smtClean="0">
                <a:latin typeface="Aharoni" pitchFamily="2" charset="-79"/>
                <a:cs typeface="Aharoni" pitchFamily="2" charset="-79"/>
              </a:rPr>
              <a:t>consumers, </a:t>
            </a:r>
            <a:r>
              <a:rPr lang="en-US" sz="2400" i="1" dirty="0">
                <a:latin typeface="Aharoni" pitchFamily="2" charset="-79"/>
                <a:cs typeface="Aharoni" pitchFamily="2" charset="-79"/>
              </a:rPr>
              <a:t>my family had placed a blind trust in the products available for purchase in stores, but this trust is often misguided. A lack of legal protection laws allows for low-quality products to be sold </a:t>
            </a:r>
            <a:r>
              <a:rPr lang="en-US" sz="2400" i="1" dirty="0" smtClean="0">
                <a:latin typeface="Aharoni" pitchFamily="2" charset="-79"/>
                <a:cs typeface="Aharoni" pitchFamily="2" charset="-79"/>
              </a:rPr>
              <a:t>by </a:t>
            </a:r>
            <a:r>
              <a:rPr lang="en-US" sz="2400" i="1" dirty="0">
                <a:latin typeface="Aharoni" pitchFamily="2" charset="-79"/>
                <a:cs typeface="Aharoni" pitchFamily="2" charset="-79"/>
              </a:rPr>
              <a:t>retailers, and this has a number of other negative effects on the </a:t>
            </a:r>
            <a:r>
              <a:rPr lang="en-US" sz="2400" i="1" dirty="0" smtClean="0">
                <a:latin typeface="Aharoni" pitchFamily="2" charset="-79"/>
                <a:cs typeface="Aharoni" pitchFamily="2" charset="-79"/>
              </a:rPr>
              <a:t>country’s economy</a:t>
            </a:r>
            <a:r>
              <a:rPr lang="en-US" sz="2400" i="1" dirty="0">
                <a:latin typeface="Aharoni" pitchFamily="2" charset="-79"/>
                <a:cs typeface="Aharoni" pitchFamily="2" charset="-79"/>
              </a:rPr>
              <a:t>. </a:t>
            </a:r>
            <a:r>
              <a:rPr lang="en-US" sz="2300" u="sng" dirty="0"/>
              <a:t>Thus, consumer protection laws are necessary to ensure that buyers can have confidence in the goods they purchase, to enforce more consistent retail standards, and to facilitate greater product safety.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33400" y="1524000"/>
            <a:ext cx="8370455" cy="4024745"/>
          </a:xfrm>
        </p:spPr>
        <p:txBody>
          <a:bodyPr>
            <a:noAutofit/>
          </a:bodyPr>
          <a:lstStyle/>
          <a:p>
            <a:r>
              <a:rPr lang="en-US" sz="2300" dirty="0"/>
              <a:t>A thesis statement is in many ways the most important </a:t>
            </a:r>
            <a:r>
              <a:rPr lang="en-US" sz="2300" dirty="0" smtClean="0"/>
              <a:t>sentence that </a:t>
            </a:r>
            <a:r>
              <a:rPr lang="en-US" sz="2300" dirty="0"/>
              <a:t>you will write in any paper. It is like </a:t>
            </a:r>
            <a:r>
              <a:rPr lang="en-US" sz="2300" dirty="0" smtClean="0"/>
              <a:t>a </a:t>
            </a:r>
            <a:r>
              <a:rPr lang="en-US" sz="2300" dirty="0"/>
              <a:t>foundation to your essay – it helps you (and the reader!) stay focused</a:t>
            </a:r>
            <a:r>
              <a:rPr lang="en-US" sz="2300" dirty="0" smtClean="0"/>
              <a:t>:</a:t>
            </a:r>
          </a:p>
          <a:p>
            <a:pPr>
              <a:buFont typeface="Wingdings" panose="05000000000000000000" pitchFamily="2" charset="2"/>
              <a:buChar char="ü"/>
            </a:pPr>
            <a:r>
              <a:rPr lang="en-US" sz="2300" dirty="0" smtClean="0"/>
              <a:t> gives </a:t>
            </a:r>
            <a:r>
              <a:rPr lang="en-US" sz="2300" dirty="0"/>
              <a:t>the main idea of the entire </a:t>
            </a:r>
            <a:r>
              <a:rPr lang="en-US" sz="2300" dirty="0" smtClean="0"/>
              <a:t>essay</a:t>
            </a:r>
          </a:p>
          <a:p>
            <a:pPr>
              <a:buFont typeface="Wingdings" panose="05000000000000000000" pitchFamily="2" charset="2"/>
              <a:buChar char="ü"/>
            </a:pPr>
            <a:r>
              <a:rPr lang="en-US" sz="2300" dirty="0" smtClean="0"/>
              <a:t>  </a:t>
            </a:r>
            <a:r>
              <a:rPr lang="en-US" sz="2300" dirty="0"/>
              <a:t>suggests the topic for each body </a:t>
            </a:r>
            <a:r>
              <a:rPr lang="en-US" sz="2300" dirty="0" smtClean="0"/>
              <a:t>paragraph</a:t>
            </a:r>
            <a:endParaRPr lang="en-US" sz="2300" dirty="0"/>
          </a:p>
          <a:p>
            <a:pPr>
              <a:buFont typeface="Wingdings" panose="05000000000000000000" pitchFamily="2" charset="2"/>
              <a:buChar char="ü"/>
            </a:pPr>
            <a:r>
              <a:rPr lang="en-US" sz="2300" dirty="0" smtClean="0"/>
              <a:t>commonly </a:t>
            </a:r>
            <a:r>
              <a:rPr lang="en-US" sz="2300" dirty="0"/>
              <a:t>has three </a:t>
            </a:r>
            <a:r>
              <a:rPr lang="en-US" sz="2300" dirty="0" smtClean="0"/>
              <a:t>parts </a:t>
            </a:r>
            <a:endParaRPr lang="en-US" sz="2300" dirty="0"/>
          </a:p>
          <a:p>
            <a:pPr>
              <a:buFont typeface="Wingdings" panose="05000000000000000000" pitchFamily="2" charset="2"/>
              <a:buChar char="ü"/>
            </a:pPr>
            <a:r>
              <a:rPr lang="en-US" sz="2300" dirty="0" smtClean="0"/>
              <a:t>avoids </a:t>
            </a:r>
            <a:r>
              <a:rPr lang="en-US" sz="2300" dirty="0"/>
              <a:t>1st person expressions like “I’m going to talk about</a:t>
            </a:r>
            <a:r>
              <a:rPr lang="en-US" sz="2300" dirty="0" smtClean="0"/>
              <a:t>…”</a:t>
            </a:r>
          </a:p>
          <a:p>
            <a:pPr>
              <a:buFont typeface="Wingdings" panose="05000000000000000000" pitchFamily="2" charset="2"/>
              <a:buChar char="ü"/>
            </a:pPr>
            <a:r>
              <a:rPr lang="en-US" sz="2300" dirty="0" smtClean="0"/>
              <a:t>the </a:t>
            </a:r>
            <a:r>
              <a:rPr lang="en-US" sz="2300" dirty="0"/>
              <a:t>supporting points should be logically connected to your thesis or argument </a:t>
            </a:r>
            <a:endParaRPr lang="en-US" sz="2300" dirty="0" smtClean="0"/>
          </a:p>
          <a:p>
            <a:r>
              <a:rPr lang="en-US" sz="2300" dirty="0" smtClean="0"/>
              <a:t>Example</a:t>
            </a:r>
            <a:r>
              <a:rPr lang="en-US" sz="2300" dirty="0"/>
              <a:t>: To become a more inviting campus, </a:t>
            </a:r>
            <a:r>
              <a:rPr lang="en-US" sz="2300" dirty="0" err="1" smtClean="0"/>
              <a:t>Bahria</a:t>
            </a:r>
            <a:r>
              <a:rPr lang="en-US" sz="2300" dirty="0" smtClean="0"/>
              <a:t> </a:t>
            </a:r>
            <a:r>
              <a:rPr lang="en-US" sz="2300" dirty="0"/>
              <a:t>College should </a:t>
            </a:r>
            <a:r>
              <a:rPr lang="en-US" sz="2300" dirty="0">
                <a:solidFill>
                  <a:srgbClr val="FF0000"/>
                </a:solidFill>
              </a:rPr>
              <a:t>expand its cafeteria</a:t>
            </a:r>
            <a:r>
              <a:rPr lang="en-US" sz="2300" dirty="0"/>
              <a:t>, </a:t>
            </a:r>
            <a:r>
              <a:rPr lang="en-US" sz="2300" dirty="0">
                <a:solidFill>
                  <a:srgbClr val="002060"/>
                </a:solidFill>
              </a:rPr>
              <a:t>offer student housing</a:t>
            </a:r>
            <a:r>
              <a:rPr lang="en-US" sz="2300" dirty="0"/>
              <a:t>, </a:t>
            </a:r>
            <a:r>
              <a:rPr lang="en-US" sz="2300" dirty="0">
                <a:solidFill>
                  <a:srgbClr val="00B050"/>
                </a:solidFill>
              </a:rPr>
              <a:t>and offer childcare</a:t>
            </a:r>
            <a:r>
              <a:rPr lang="en-US" sz="2300" dirty="0"/>
              <a:t>. </a:t>
            </a:r>
          </a:p>
        </p:txBody>
      </p:sp>
      <p:sp>
        <p:nvSpPr>
          <p:cNvPr id="5" name="Title 1"/>
          <p:cNvSpPr>
            <a:spLocks noGrp="1"/>
          </p:cNvSpPr>
          <p:nvPr>
            <p:ph type="title"/>
          </p:nvPr>
        </p:nvSpPr>
        <p:spPr/>
        <p:txBody>
          <a:bodyPr>
            <a:normAutofit/>
          </a:bodyPr>
          <a:lstStyle/>
          <a:p>
            <a:r>
              <a:rPr lang="en-US" sz="4000" dirty="0"/>
              <a:t>AN EFFECTIVE THESIS STATEMENT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en-US" dirty="0"/>
              <a:t>WRITING AN EFFECTIVE THESIS STATEMENT</a:t>
            </a:r>
          </a:p>
        </p:txBody>
      </p:sp>
      <p:sp>
        <p:nvSpPr>
          <p:cNvPr id="5" name="Content Placeholder 2"/>
          <p:cNvSpPr>
            <a:spLocks noGrp="1"/>
          </p:cNvSpPr>
          <p:nvPr>
            <p:ph idx="1"/>
          </p:nvPr>
        </p:nvSpPr>
        <p:spPr>
          <a:xfrm>
            <a:off x="228600" y="1447800"/>
            <a:ext cx="8610600" cy="5029200"/>
          </a:xfrm>
        </p:spPr>
        <p:txBody>
          <a:bodyPr>
            <a:noAutofit/>
          </a:bodyPr>
          <a:lstStyle/>
          <a:p>
            <a:r>
              <a:rPr lang="en-US" sz="2400" dirty="0"/>
              <a:t>Given the thesis statement below, how many paragraphs do you expect in the body of the essay? What will the writer talk about first, second, and last? </a:t>
            </a:r>
            <a:endParaRPr lang="en-US" sz="2400" dirty="0" smtClean="0"/>
          </a:p>
          <a:p>
            <a:pPr marL="0" indent="0">
              <a:buNone/>
            </a:pPr>
            <a:endParaRPr lang="en-US" sz="2400" b="1" dirty="0"/>
          </a:p>
          <a:p>
            <a:pPr marL="0" indent="0">
              <a:buNone/>
            </a:pPr>
            <a:r>
              <a:rPr lang="en-US" sz="2400" b="1" dirty="0" smtClean="0"/>
              <a:t>Thus</a:t>
            </a:r>
            <a:r>
              <a:rPr lang="en-US" sz="2400" b="1" dirty="0"/>
              <a:t>, consumer protection laws are necessary </a:t>
            </a:r>
            <a:r>
              <a:rPr lang="en-US" sz="2400" b="1" dirty="0">
                <a:latin typeface="Aharoni" pitchFamily="2" charset="-79"/>
                <a:cs typeface="Aharoni" pitchFamily="2" charset="-79"/>
              </a:rPr>
              <a:t>¹to ensure that buyers can have confidence in the goods they purchase,</a:t>
            </a:r>
            <a:r>
              <a:rPr lang="en-US" sz="2400" b="1" dirty="0"/>
              <a:t> </a:t>
            </a:r>
            <a:r>
              <a:rPr lang="en-US" sz="2400" b="1" dirty="0">
                <a:solidFill>
                  <a:srgbClr val="C00000"/>
                </a:solidFill>
              </a:rPr>
              <a:t>²to enforce more consistent retail standards, and</a:t>
            </a:r>
            <a:r>
              <a:rPr lang="en-US" sz="2400" b="1" dirty="0"/>
              <a:t> </a:t>
            </a:r>
            <a:r>
              <a:rPr lang="en-US" sz="2400" b="1" dirty="0">
                <a:solidFill>
                  <a:srgbClr val="002060"/>
                </a:solidFill>
              </a:rPr>
              <a:t>³to facilitate greater product safety. </a:t>
            </a:r>
            <a:endParaRPr lang="en-US" sz="2400" b="1" dirty="0" smtClean="0">
              <a:solidFill>
                <a:srgbClr val="002060"/>
              </a:solidFill>
            </a:endParaRPr>
          </a:p>
          <a:p>
            <a:r>
              <a:rPr lang="en-US" sz="2400" dirty="0" smtClean="0">
                <a:solidFill>
                  <a:schemeClr val="accent5">
                    <a:lumMod val="50000"/>
                  </a:schemeClr>
                </a:solidFill>
              </a:rPr>
              <a:t>HINT</a:t>
            </a:r>
            <a:r>
              <a:rPr lang="en-US" sz="2400" dirty="0"/>
              <a:t>: When writing your essay, repeatedly go back to your thesis statement to make sure you are staying focused. </a:t>
            </a:r>
            <a:endParaRPr lang="en-US" sz="2400" dirty="0" smtClean="0"/>
          </a:p>
          <a:p>
            <a:r>
              <a:rPr lang="en-US" sz="2400" dirty="0" smtClean="0"/>
              <a:t>The </a:t>
            </a:r>
            <a:r>
              <a:rPr lang="en-US" sz="2400" dirty="0"/>
              <a:t>supporting points in your thesis statement must be reflected in the essay’s body paragraphs!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tep-6-01"/>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633691" cy="5638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33400" y="1676400"/>
            <a:ext cx="8153400" cy="4800600"/>
          </a:xfrm>
        </p:spPr>
        <p:txBody>
          <a:bodyPr/>
          <a:lstStyle/>
          <a:p>
            <a:pPr marL="0" indent="0">
              <a:buNone/>
            </a:pPr>
            <a:endParaRPr lang="en-US" dirty="0"/>
          </a:p>
          <a:p>
            <a:r>
              <a:rPr lang="en-US" sz="2800" dirty="0"/>
              <a:t>The </a:t>
            </a:r>
            <a:r>
              <a:rPr lang="en-US" sz="2800" b="1" dirty="0"/>
              <a:t>first six sentences</a:t>
            </a:r>
            <a:r>
              <a:rPr lang="en-US" sz="2800" dirty="0"/>
              <a:t> in this introductory paragraph prepare the reader for the thesis statement in sentence 7 that the three key elements of a successful essay are ‘</a:t>
            </a:r>
            <a:r>
              <a:rPr lang="en-US" sz="2800" b="1" dirty="0"/>
              <a:t>focus</a:t>
            </a:r>
            <a:r>
              <a:rPr lang="en-US" sz="2800" dirty="0"/>
              <a:t>, </a:t>
            </a:r>
            <a:r>
              <a:rPr lang="en-US" sz="2800" b="1" dirty="0" smtClean="0"/>
              <a:t>organization</a:t>
            </a:r>
            <a:r>
              <a:rPr lang="en-US" sz="2800" dirty="0" smtClean="0"/>
              <a:t>, </a:t>
            </a:r>
            <a:r>
              <a:rPr lang="en-US" sz="2800" dirty="0"/>
              <a:t>and </a:t>
            </a:r>
            <a:r>
              <a:rPr lang="en-US" sz="2800" b="1" dirty="0" smtClean="0"/>
              <a:t>clarity.’</a:t>
            </a:r>
            <a:endParaRPr lang="en-US" sz="2800" dirty="0"/>
          </a:p>
          <a:p>
            <a:endParaRPr lang="en-US" dirty="0"/>
          </a:p>
        </p:txBody>
      </p:sp>
      <p:sp>
        <p:nvSpPr>
          <p:cNvPr id="5" name="Title 1"/>
          <p:cNvSpPr>
            <a:spLocks noGrp="1"/>
          </p:cNvSpPr>
          <p:nvPr>
            <p:ph type="title"/>
          </p:nvPr>
        </p:nvSpPr>
        <p:spPr>
          <a:xfrm>
            <a:off x="457200" y="304800"/>
            <a:ext cx="8229600" cy="1143000"/>
          </a:xfrm>
        </p:spPr>
        <p:txBody>
          <a:bodyPr>
            <a:normAutofit/>
          </a:bodyPr>
          <a:lstStyle/>
          <a:p>
            <a:r>
              <a:rPr lang="en-US" sz="4000" dirty="0" smtClean="0"/>
              <a:t>ANALYSIS OF INTRODUCTION:</a:t>
            </a:r>
            <a:endParaRPr lang="en-US"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452175"/>
            <a:ext cx="990600" cy="6111875"/>
          </a:xfrm>
        </p:spPr>
        <p:txBody>
          <a:bodyPr vert="vert270">
            <a:normAutofit/>
          </a:bodyPr>
          <a:lstStyle/>
          <a:p>
            <a:r>
              <a:rPr lang="en-US" dirty="0" smtClean="0"/>
              <a:t>The Body Paragraph</a:t>
            </a:r>
            <a:endParaRPr lang="en-US" dirty="0"/>
          </a:p>
        </p:txBody>
      </p:sp>
      <p:sp>
        <p:nvSpPr>
          <p:cNvPr id="5" name="Slide Number Placeholder 4"/>
          <p:cNvSpPr>
            <a:spLocks noGrp="1"/>
          </p:cNvSpPr>
          <p:nvPr>
            <p:ph type="sldNum" sz="quarter" idx="12"/>
          </p:nvPr>
        </p:nvSpPr>
        <p:spPr/>
        <p:txBody>
          <a:bodyPr/>
          <a:lstStyle/>
          <a:p>
            <a:fld id="{DB65F274-9285-4155-9C63-D99B49D902F8}" type="slidenum">
              <a:rPr lang="en-US" smtClean="0"/>
              <a:pPr/>
              <a:t>15</a:t>
            </a:fld>
            <a:endParaRPr lang="en-US"/>
          </a:p>
        </p:txBody>
      </p:sp>
      <p:sp>
        <p:nvSpPr>
          <p:cNvPr id="6" name="Footer Placeholder 5"/>
          <p:cNvSpPr>
            <a:spLocks noGrp="1"/>
          </p:cNvSpPr>
          <p:nvPr>
            <p:ph type="ftr" sz="quarter" idx="11"/>
          </p:nvPr>
        </p:nvSpPr>
        <p:spPr/>
        <p:txBody>
          <a:bodyPr/>
          <a:lstStyle/>
          <a:p>
            <a:r>
              <a:rPr lang="en-US" dirty="0" smtClean="0"/>
              <a:t>English Composition &amp; Comprehension                        </a:t>
            </a:r>
            <a:r>
              <a:rPr lang="en-US" dirty="0" err="1" smtClean="0"/>
              <a:t>Atifa</a:t>
            </a:r>
            <a:endParaRPr lang="en-US"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b="14445"/>
          <a:stretch/>
        </p:blipFill>
        <p:spPr>
          <a:xfrm>
            <a:off x="1600200" y="685800"/>
            <a:ext cx="6885709" cy="5410200"/>
          </a:xfrm>
          <a:prstGeom prst="rect">
            <a:avLst/>
          </a:prstGeom>
        </p:spPr>
      </p:pic>
    </p:spTree>
    <p:extLst>
      <p:ext uri="{BB962C8B-B14F-4D97-AF65-F5344CB8AC3E}">
        <p14:creationId xmlns:p14="http://schemas.microsoft.com/office/powerpoint/2010/main" val="30705899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lstStyle/>
          <a:p>
            <a:r>
              <a:rPr lang="en-US" dirty="0" smtClean="0"/>
              <a:t>Most important type of paragraph</a:t>
            </a:r>
          </a:p>
          <a:p>
            <a:r>
              <a:rPr lang="en-US" dirty="0" smtClean="0"/>
              <a:t>Components include:</a:t>
            </a:r>
          </a:p>
          <a:p>
            <a:pPr marL="1371600" lvl="2" indent="-457200">
              <a:buFont typeface="+mj-lt"/>
              <a:buAutoNum type="alphaLcPeriod"/>
            </a:pPr>
            <a:r>
              <a:rPr lang="en-US" dirty="0" smtClean="0"/>
              <a:t>Topic Sentence </a:t>
            </a:r>
          </a:p>
          <a:p>
            <a:pPr marL="1371600" lvl="2" indent="-457200">
              <a:buFont typeface="+mj-lt"/>
              <a:buAutoNum type="alphaLcPeriod"/>
            </a:pPr>
            <a:r>
              <a:rPr lang="en-US" dirty="0" smtClean="0"/>
              <a:t>Main points</a:t>
            </a:r>
          </a:p>
          <a:p>
            <a:pPr marL="1371600" lvl="2" indent="-457200">
              <a:buFont typeface="+mj-lt"/>
              <a:buAutoNum type="alphaLcPeriod"/>
            </a:pPr>
            <a:r>
              <a:rPr lang="en-US" dirty="0" smtClean="0"/>
              <a:t>Supporting details</a:t>
            </a:r>
          </a:p>
          <a:p>
            <a:pPr marL="1371600" lvl="2" indent="-457200">
              <a:buFont typeface="+mj-lt"/>
              <a:buAutoNum type="alphaLcPeriod"/>
            </a:pPr>
            <a:r>
              <a:rPr lang="en-US" dirty="0" smtClean="0"/>
              <a:t>Conclusion </a:t>
            </a:r>
            <a:endParaRPr lang="en-US" dirty="0"/>
          </a:p>
        </p:txBody>
      </p:sp>
      <p:sp>
        <p:nvSpPr>
          <p:cNvPr id="5" name="Slide Number Placeholder 4"/>
          <p:cNvSpPr>
            <a:spLocks noGrp="1"/>
          </p:cNvSpPr>
          <p:nvPr>
            <p:ph type="sldNum" sz="quarter" idx="12"/>
          </p:nvPr>
        </p:nvSpPr>
        <p:spPr/>
        <p:txBody>
          <a:bodyPr/>
          <a:lstStyle/>
          <a:p>
            <a:fld id="{DB65F274-9285-4155-9C63-D99B49D902F8}" type="slidenum">
              <a:rPr lang="en-US" smtClean="0"/>
              <a:pPr/>
              <a:t>16</a:t>
            </a:fld>
            <a:endParaRPr lang="en-US"/>
          </a:p>
        </p:txBody>
      </p:sp>
      <p:sp>
        <p:nvSpPr>
          <p:cNvPr id="6" name="Footer Placeholder 5"/>
          <p:cNvSpPr>
            <a:spLocks noGrp="1"/>
          </p:cNvSpPr>
          <p:nvPr>
            <p:ph type="ftr" sz="quarter" idx="11"/>
          </p:nvPr>
        </p:nvSpPr>
        <p:spPr/>
        <p:txBody>
          <a:bodyPr/>
          <a:lstStyle/>
          <a:p>
            <a:r>
              <a:rPr lang="en-US" smtClean="0"/>
              <a:t>English Composition &amp; Comprehension                        Atifa</a:t>
            </a:r>
            <a:endParaRPr lang="en-US"/>
          </a:p>
        </p:txBody>
      </p:sp>
    </p:spTree>
    <p:extLst>
      <p:ext uri="{BB962C8B-B14F-4D97-AF65-F5344CB8AC3E}">
        <p14:creationId xmlns:p14="http://schemas.microsoft.com/office/powerpoint/2010/main" val="4279440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00"/>
            <a:ext cx="7239000" cy="639762"/>
          </a:xfrm>
        </p:spPr>
        <p:txBody>
          <a:bodyPr>
            <a:normAutofit fontScale="90000"/>
          </a:bodyPr>
          <a:lstStyle/>
          <a:p>
            <a:r>
              <a:rPr lang="en-US" dirty="0" smtClean="0"/>
              <a:t>The Topic Sentence</a:t>
            </a:r>
            <a:endParaRPr lang="en-US" dirty="0"/>
          </a:p>
        </p:txBody>
      </p:sp>
      <p:sp>
        <p:nvSpPr>
          <p:cNvPr id="5" name="Slide Number Placeholder 4"/>
          <p:cNvSpPr>
            <a:spLocks noGrp="1"/>
          </p:cNvSpPr>
          <p:nvPr>
            <p:ph type="sldNum" sz="quarter" idx="12"/>
          </p:nvPr>
        </p:nvSpPr>
        <p:spPr/>
        <p:txBody>
          <a:bodyPr/>
          <a:lstStyle/>
          <a:p>
            <a:fld id="{DB65F274-9285-4155-9C63-D99B49D902F8}" type="slidenum">
              <a:rPr lang="en-US" smtClean="0"/>
              <a:pPr/>
              <a:t>17</a:t>
            </a:fld>
            <a:endParaRPr lang="en-US"/>
          </a:p>
        </p:txBody>
      </p:sp>
      <p:graphicFrame>
        <p:nvGraphicFramePr>
          <p:cNvPr id="7" name="Diagram 6"/>
          <p:cNvGraphicFramePr/>
          <p:nvPr>
            <p:extLst/>
          </p:nvPr>
        </p:nvGraphicFramePr>
        <p:xfrm>
          <a:off x="838200" y="1174750"/>
          <a:ext cx="7696200"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08399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Topic Sentence</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solidFill>
                  <a:schemeClr val="tx1">
                    <a:lumMod val="95000"/>
                    <a:lumOff val="5000"/>
                  </a:schemeClr>
                </a:solidFill>
              </a:rPr>
              <a:t>Dinning out is enjoyable </a:t>
            </a:r>
            <a:r>
              <a:rPr lang="en-US" u="sng" dirty="0" smtClean="0">
                <a:solidFill>
                  <a:srgbClr val="FF0000"/>
                </a:solidFill>
              </a:rPr>
              <a:t>when shared with family and friends </a:t>
            </a:r>
          </a:p>
          <a:p>
            <a:endParaRPr lang="en-US" u="sng" dirty="0"/>
          </a:p>
          <a:p>
            <a:r>
              <a:rPr lang="en-US" b="1" dirty="0"/>
              <a:t>Advances in artificial intelligence are transforming the healthcare </a:t>
            </a:r>
            <a:r>
              <a:rPr lang="en-US" b="1" dirty="0" smtClean="0"/>
              <a:t>industry</a:t>
            </a:r>
            <a:r>
              <a:rPr lang="en-US" dirty="0" smtClean="0">
                <a:solidFill>
                  <a:srgbClr val="FF0000"/>
                </a:solidFill>
              </a:rPr>
              <a:t> which has improved </a:t>
            </a:r>
            <a:r>
              <a:rPr lang="en-US" dirty="0">
                <a:solidFill>
                  <a:srgbClr val="FF0000"/>
                </a:solidFill>
              </a:rPr>
              <a:t>diagnostic accuracy while raising ethical questions about data privacy</a:t>
            </a:r>
            <a:r>
              <a:rPr lang="en-US" dirty="0" smtClean="0">
                <a:solidFill>
                  <a:srgbClr val="FF0000"/>
                </a:solidFill>
              </a:rPr>
              <a:t>.</a:t>
            </a:r>
          </a:p>
          <a:p>
            <a:pPr marL="0" indent="0">
              <a:buNone/>
            </a:pPr>
            <a:endParaRPr lang="en-US" u="sng" dirty="0">
              <a:solidFill>
                <a:srgbClr val="FF0000"/>
              </a:solidFill>
            </a:endParaRPr>
          </a:p>
          <a:p>
            <a:r>
              <a:rPr lang="en-US" b="1" dirty="0"/>
              <a:t>Climate change is accelerating the loss of biodiversity</a:t>
            </a:r>
            <a:r>
              <a:rPr lang="en-US" dirty="0"/>
              <a:t>, </a:t>
            </a:r>
            <a:r>
              <a:rPr lang="en-US" dirty="0">
                <a:solidFill>
                  <a:srgbClr val="FF0000"/>
                </a:solidFill>
              </a:rPr>
              <a:t>threatening the stability of ecosystems across the globe.</a:t>
            </a:r>
            <a:endParaRPr lang="en-US" u="sng" dirty="0">
              <a:solidFill>
                <a:srgbClr val="FF0000"/>
              </a:solidFill>
            </a:endParaRPr>
          </a:p>
        </p:txBody>
      </p:sp>
      <p:sp>
        <p:nvSpPr>
          <p:cNvPr id="5" name="Slide Number Placeholder 4"/>
          <p:cNvSpPr>
            <a:spLocks noGrp="1"/>
          </p:cNvSpPr>
          <p:nvPr>
            <p:ph type="sldNum" sz="quarter" idx="12"/>
          </p:nvPr>
        </p:nvSpPr>
        <p:spPr/>
        <p:txBody>
          <a:bodyPr/>
          <a:lstStyle/>
          <a:p>
            <a:fld id="{DB65F274-9285-4155-9C63-D99B49D902F8}" type="slidenum">
              <a:rPr lang="en-US" smtClean="0"/>
              <a:pPr/>
              <a:t>18</a:t>
            </a:fld>
            <a:endParaRPr lang="en-US"/>
          </a:p>
        </p:txBody>
      </p:sp>
    </p:spTree>
    <p:extLst>
      <p:ext uri="{BB962C8B-B14F-4D97-AF65-F5344CB8AC3E}">
        <p14:creationId xmlns:p14="http://schemas.microsoft.com/office/powerpoint/2010/main" val="13207083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Main Points (MPs)</a:t>
            </a:r>
            <a:endParaRPr lang="en-US" dirty="0"/>
          </a:p>
        </p:txBody>
      </p:sp>
      <p:sp>
        <p:nvSpPr>
          <p:cNvPr id="3" name="Content Placeholder 2"/>
          <p:cNvSpPr>
            <a:spLocks noGrp="1"/>
          </p:cNvSpPr>
          <p:nvPr>
            <p:ph idx="1"/>
          </p:nvPr>
        </p:nvSpPr>
        <p:spPr/>
        <p:txBody>
          <a:bodyPr/>
          <a:lstStyle/>
          <a:p>
            <a:r>
              <a:rPr lang="en-US" dirty="0" smtClean="0"/>
              <a:t>To elaborate, explain and extend the topic sentence</a:t>
            </a:r>
          </a:p>
          <a:p>
            <a:r>
              <a:rPr lang="en-US" dirty="0" smtClean="0"/>
              <a:t>Should be placed right after the topic sentence </a:t>
            </a:r>
          </a:p>
          <a:p>
            <a:r>
              <a:rPr lang="en-US" dirty="0" smtClean="0"/>
              <a:t>Should be related to the topic</a:t>
            </a:r>
            <a:endParaRPr lang="en-US" dirty="0"/>
          </a:p>
        </p:txBody>
      </p:sp>
      <p:sp>
        <p:nvSpPr>
          <p:cNvPr id="5" name="Slide Number Placeholder 4"/>
          <p:cNvSpPr>
            <a:spLocks noGrp="1"/>
          </p:cNvSpPr>
          <p:nvPr>
            <p:ph type="sldNum" sz="quarter" idx="12"/>
          </p:nvPr>
        </p:nvSpPr>
        <p:spPr/>
        <p:txBody>
          <a:bodyPr/>
          <a:lstStyle/>
          <a:p>
            <a:fld id="{DB65F274-9285-4155-9C63-D99B49D902F8}" type="slidenum">
              <a:rPr lang="en-US" smtClean="0"/>
              <a:pPr/>
              <a:t>19</a:t>
            </a:fld>
            <a:endParaRPr lang="en-US"/>
          </a:p>
        </p:txBody>
      </p:sp>
    </p:spTree>
    <p:extLst>
      <p:ext uri="{BB962C8B-B14F-4D97-AF65-F5344CB8AC3E}">
        <p14:creationId xmlns:p14="http://schemas.microsoft.com/office/powerpoint/2010/main" val="3581085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990600" cy="6202362"/>
          </a:xfrm>
        </p:spPr>
        <p:txBody>
          <a:bodyPr vert="vert270">
            <a:normAutofit fontScale="90000"/>
          </a:bodyPr>
          <a:lstStyle/>
          <a:p>
            <a:r>
              <a:rPr lang="en-US" dirty="0" smtClean="0"/>
              <a:t>The Introductory Paragraph</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14445"/>
          <a:stretch/>
        </p:blipFill>
        <p:spPr>
          <a:xfrm>
            <a:off x="1600200" y="685800"/>
            <a:ext cx="6885709" cy="5410200"/>
          </a:xfrm>
          <a:prstGeom prst="rect">
            <a:avLst/>
          </a:prstGeom>
        </p:spPr>
      </p:pic>
    </p:spTree>
    <p:extLst>
      <p:ext uri="{BB962C8B-B14F-4D97-AF65-F5344CB8AC3E}">
        <p14:creationId xmlns:p14="http://schemas.microsoft.com/office/powerpoint/2010/main" val="26174914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Example : Adding main points to the topic sentence</a:t>
            </a:r>
            <a:endParaRPr lang="en-US" b="1" dirty="0"/>
          </a:p>
        </p:txBody>
      </p:sp>
      <p:sp>
        <p:nvSpPr>
          <p:cNvPr id="3" name="Content Placeholder 2"/>
          <p:cNvSpPr>
            <a:spLocks noGrp="1"/>
          </p:cNvSpPr>
          <p:nvPr>
            <p:ph idx="1"/>
          </p:nvPr>
        </p:nvSpPr>
        <p:spPr/>
        <p:txBody>
          <a:bodyPr>
            <a:normAutofit/>
          </a:bodyPr>
          <a:lstStyle/>
          <a:p>
            <a:endParaRPr lang="en-US" b="1" dirty="0" smtClean="0"/>
          </a:p>
          <a:p>
            <a:r>
              <a:rPr lang="en-US" b="1" dirty="0" smtClean="0"/>
              <a:t>Dinning out is enjoyable </a:t>
            </a:r>
            <a:r>
              <a:rPr lang="en-US" u="sng" dirty="0" smtClean="0"/>
              <a:t>when shared with family and friends. </a:t>
            </a:r>
            <a:r>
              <a:rPr lang="en-US" i="1" dirty="0">
                <a:solidFill>
                  <a:schemeClr val="bg1">
                    <a:lumMod val="50000"/>
                  </a:schemeClr>
                </a:solidFill>
              </a:rPr>
              <a:t>With our busy schedules, it’s the perfect way to catch up with others while having a good </a:t>
            </a:r>
            <a:r>
              <a:rPr lang="en-US" i="1" dirty="0" smtClean="0">
                <a:solidFill>
                  <a:schemeClr val="bg1">
                    <a:lumMod val="50000"/>
                  </a:schemeClr>
                </a:solidFill>
              </a:rPr>
              <a:t>meal.</a:t>
            </a:r>
          </a:p>
          <a:p>
            <a:endParaRPr lang="en-US" dirty="0"/>
          </a:p>
        </p:txBody>
      </p:sp>
      <p:sp>
        <p:nvSpPr>
          <p:cNvPr id="5" name="Slide Number Placeholder 4"/>
          <p:cNvSpPr>
            <a:spLocks noGrp="1"/>
          </p:cNvSpPr>
          <p:nvPr>
            <p:ph type="sldNum" sz="quarter" idx="12"/>
          </p:nvPr>
        </p:nvSpPr>
        <p:spPr/>
        <p:txBody>
          <a:bodyPr/>
          <a:lstStyle/>
          <a:p>
            <a:fld id="{DB65F274-9285-4155-9C63-D99B49D902F8}" type="slidenum">
              <a:rPr lang="en-US" smtClean="0"/>
              <a:pPr/>
              <a:t>20</a:t>
            </a:fld>
            <a:endParaRPr lang="en-US"/>
          </a:p>
        </p:txBody>
      </p:sp>
    </p:spTree>
    <p:extLst>
      <p:ext uri="{BB962C8B-B14F-4D97-AF65-F5344CB8AC3E}">
        <p14:creationId xmlns:p14="http://schemas.microsoft.com/office/powerpoint/2010/main" val="3524344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Supporting Details</a:t>
            </a:r>
            <a:endParaRPr lang="en-US" dirty="0"/>
          </a:p>
        </p:txBody>
      </p:sp>
      <p:sp>
        <p:nvSpPr>
          <p:cNvPr id="3" name="Content Placeholder 2"/>
          <p:cNvSpPr>
            <a:spLocks noGrp="1"/>
          </p:cNvSpPr>
          <p:nvPr>
            <p:ph idx="1"/>
          </p:nvPr>
        </p:nvSpPr>
        <p:spPr/>
        <p:txBody>
          <a:bodyPr/>
          <a:lstStyle/>
          <a:p>
            <a:r>
              <a:rPr lang="en-US" dirty="0"/>
              <a:t>S</a:t>
            </a:r>
            <a:r>
              <a:rPr lang="en-US" dirty="0" smtClean="0"/>
              <a:t>upport the main points</a:t>
            </a:r>
          </a:p>
          <a:p>
            <a:r>
              <a:rPr lang="en-US" dirty="0" smtClean="0"/>
              <a:t>Bring evidence to the claim</a:t>
            </a:r>
          </a:p>
          <a:p>
            <a:r>
              <a:rPr lang="en-US" dirty="0" smtClean="0"/>
              <a:t>Can be examples, facts, statistics etc.</a:t>
            </a:r>
          </a:p>
          <a:p>
            <a:endParaRPr lang="en-US" dirty="0"/>
          </a:p>
        </p:txBody>
      </p:sp>
      <p:sp>
        <p:nvSpPr>
          <p:cNvPr id="5" name="Slide Number Placeholder 4"/>
          <p:cNvSpPr>
            <a:spLocks noGrp="1"/>
          </p:cNvSpPr>
          <p:nvPr>
            <p:ph type="sldNum" sz="quarter" idx="12"/>
          </p:nvPr>
        </p:nvSpPr>
        <p:spPr/>
        <p:txBody>
          <a:bodyPr/>
          <a:lstStyle/>
          <a:p>
            <a:fld id="{DB65F274-9285-4155-9C63-D99B49D902F8}" type="slidenum">
              <a:rPr lang="en-US" smtClean="0"/>
              <a:pPr/>
              <a:t>21</a:t>
            </a:fld>
            <a:endParaRPr lang="en-US"/>
          </a:p>
        </p:txBody>
      </p:sp>
    </p:spTree>
    <p:extLst>
      <p:ext uri="{BB962C8B-B14F-4D97-AF65-F5344CB8AC3E}">
        <p14:creationId xmlns:p14="http://schemas.microsoft.com/office/powerpoint/2010/main" val="533621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Adding Supporting </a:t>
            </a:r>
            <a:r>
              <a:rPr lang="en-US" dirty="0"/>
              <a:t>D</a:t>
            </a:r>
            <a:r>
              <a:rPr lang="en-US" dirty="0" smtClean="0"/>
              <a:t>etails to the Main Point</a:t>
            </a:r>
            <a:endParaRPr lang="en-US" dirty="0"/>
          </a:p>
        </p:txBody>
      </p:sp>
      <p:sp>
        <p:nvSpPr>
          <p:cNvPr id="3" name="Content Placeholder 2"/>
          <p:cNvSpPr>
            <a:spLocks noGrp="1"/>
          </p:cNvSpPr>
          <p:nvPr>
            <p:ph idx="1"/>
          </p:nvPr>
        </p:nvSpPr>
        <p:spPr/>
        <p:txBody>
          <a:bodyPr>
            <a:normAutofit fontScale="92500" lnSpcReduction="10000"/>
          </a:bodyPr>
          <a:lstStyle/>
          <a:p>
            <a:r>
              <a:rPr lang="en-US" b="1" dirty="0" smtClean="0"/>
              <a:t>Dinning out is enjoyable </a:t>
            </a:r>
            <a:r>
              <a:rPr lang="en-US" u="sng" dirty="0" smtClean="0"/>
              <a:t>when shared with family and friends. </a:t>
            </a:r>
            <a:r>
              <a:rPr lang="en-US" i="1" dirty="0" smtClean="0">
                <a:solidFill>
                  <a:schemeClr val="bg1">
                    <a:lumMod val="50000"/>
                  </a:schemeClr>
                </a:solidFill>
              </a:rPr>
              <a:t>With our busy schedules, it’s the perfect way to catch up with others while having a good meal. </a:t>
            </a:r>
            <a:r>
              <a:rPr lang="en-US" i="1" dirty="0" smtClean="0">
                <a:solidFill>
                  <a:schemeClr val="tx2">
                    <a:lumMod val="60000"/>
                    <a:lumOff val="40000"/>
                  </a:schemeClr>
                </a:solidFill>
              </a:rPr>
              <a:t>We tend not to socialize much once the work life takes us over. A dinner provides an opportunity to mingle and interact, sharing all the exciting stories and events with others’ that they have missed out. At the same time, a meal that tastes different from routine food adds flavor to the gathering. </a:t>
            </a:r>
            <a:endParaRPr lang="en-US" dirty="0">
              <a:solidFill>
                <a:schemeClr val="tx2">
                  <a:lumMod val="60000"/>
                  <a:lumOff val="40000"/>
                </a:schemeClr>
              </a:solidFill>
            </a:endParaRPr>
          </a:p>
        </p:txBody>
      </p:sp>
      <p:sp>
        <p:nvSpPr>
          <p:cNvPr id="5" name="Slide Number Placeholder 4"/>
          <p:cNvSpPr>
            <a:spLocks noGrp="1"/>
          </p:cNvSpPr>
          <p:nvPr>
            <p:ph type="sldNum" sz="quarter" idx="12"/>
          </p:nvPr>
        </p:nvSpPr>
        <p:spPr/>
        <p:txBody>
          <a:bodyPr/>
          <a:lstStyle/>
          <a:p>
            <a:fld id="{DB65F274-9285-4155-9C63-D99B49D902F8}" type="slidenum">
              <a:rPr lang="en-US" smtClean="0"/>
              <a:pPr/>
              <a:t>22</a:t>
            </a:fld>
            <a:endParaRPr lang="en-US"/>
          </a:p>
        </p:txBody>
      </p:sp>
    </p:spTree>
    <p:extLst>
      <p:ext uri="{BB962C8B-B14F-4D97-AF65-F5344CB8AC3E}">
        <p14:creationId xmlns:p14="http://schemas.microsoft.com/office/powerpoint/2010/main" val="3583065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a:spLocks noGrp="1"/>
          </p:cNvSpPr>
          <p:nvPr>
            <p:ph idx="1"/>
          </p:nvPr>
        </p:nvSpPr>
        <p:spPr>
          <a:xfrm>
            <a:off x="533400" y="1600200"/>
            <a:ext cx="8458200" cy="4953000"/>
          </a:xfrm>
        </p:spPr>
        <p:txBody>
          <a:bodyPr>
            <a:normAutofit fontScale="92500" lnSpcReduction="20000"/>
          </a:bodyPr>
          <a:lstStyle/>
          <a:p>
            <a:pPr lvl="0"/>
            <a:r>
              <a:rPr lang="en-US" sz="2400" b="1" dirty="0"/>
              <a:t>Sentence 1</a:t>
            </a:r>
            <a:r>
              <a:rPr lang="en-US" sz="2400" dirty="0"/>
              <a:t> makes the </a:t>
            </a:r>
            <a:r>
              <a:rPr lang="en-US" sz="2400" dirty="0" smtClean="0"/>
              <a:t>generalization </a:t>
            </a:r>
            <a:r>
              <a:rPr lang="en-US" sz="2400" dirty="0"/>
              <a:t>that students ‘find essay writing difficult and frustrating</a:t>
            </a:r>
            <a:r>
              <a:rPr lang="en-US" sz="2400" dirty="0" smtClean="0"/>
              <a:t>’</a:t>
            </a:r>
          </a:p>
          <a:p>
            <a:pPr lvl="0">
              <a:buNone/>
            </a:pPr>
            <a:endParaRPr lang="en-US" sz="2400" dirty="0"/>
          </a:p>
          <a:p>
            <a:pPr lvl="0"/>
            <a:r>
              <a:rPr lang="en-US" sz="2400" b="1" dirty="0"/>
              <a:t>Sentences 2</a:t>
            </a:r>
            <a:r>
              <a:rPr lang="en-US" sz="2400" dirty="0"/>
              <a:t> and</a:t>
            </a:r>
            <a:r>
              <a:rPr lang="en-US" sz="2400" b="1" dirty="0"/>
              <a:t> 3</a:t>
            </a:r>
            <a:r>
              <a:rPr lang="en-US" sz="2400" dirty="0"/>
              <a:t> expand on this </a:t>
            </a:r>
            <a:r>
              <a:rPr lang="en-US" sz="2400" dirty="0" smtClean="0"/>
              <a:t>generalization.</a:t>
            </a:r>
          </a:p>
          <a:p>
            <a:pPr lvl="0"/>
            <a:endParaRPr lang="en-US" sz="2400" dirty="0"/>
          </a:p>
          <a:p>
            <a:pPr lvl="0"/>
            <a:r>
              <a:rPr lang="en-US" sz="2400" b="1" dirty="0"/>
              <a:t>Sentence 4</a:t>
            </a:r>
            <a:r>
              <a:rPr lang="en-US" sz="2400" dirty="0"/>
              <a:t> reinforces the idea of difficulty</a:t>
            </a:r>
            <a:r>
              <a:rPr lang="en-US" sz="2400" dirty="0" smtClean="0"/>
              <a:t>.</a:t>
            </a:r>
          </a:p>
          <a:p>
            <a:pPr lvl="0"/>
            <a:endParaRPr lang="en-US" sz="2400" dirty="0"/>
          </a:p>
          <a:p>
            <a:pPr lvl="0"/>
            <a:r>
              <a:rPr lang="en-US" sz="2400" b="1" dirty="0"/>
              <a:t>Sentence 5</a:t>
            </a:r>
            <a:r>
              <a:rPr lang="en-US" sz="2400" dirty="0"/>
              <a:t> turns the paragraph away from the difficulties of essay writing towards a way of addressing the difficulties by breaking the essay into components. </a:t>
            </a:r>
            <a:r>
              <a:rPr lang="en-US" sz="2400" i="1" dirty="0"/>
              <a:t>(The word ‘however’ signals this change of direction</a:t>
            </a:r>
            <a:r>
              <a:rPr lang="en-US" sz="2400" i="1" dirty="0" smtClean="0"/>
              <a:t>.)</a:t>
            </a:r>
          </a:p>
          <a:p>
            <a:pPr lvl="0"/>
            <a:endParaRPr lang="en-US" sz="2400" dirty="0"/>
          </a:p>
          <a:p>
            <a:r>
              <a:rPr lang="en-US" sz="2400" b="1" dirty="0"/>
              <a:t>Sentence 6</a:t>
            </a:r>
            <a:r>
              <a:rPr lang="en-US" sz="2400" dirty="0"/>
              <a:t> suggests that there are three of these components, preparing the way for the thesis statement that ‘focus, </a:t>
            </a:r>
            <a:r>
              <a:rPr lang="en-US" sz="2400" dirty="0" err="1" smtClean="0"/>
              <a:t>organisation</a:t>
            </a:r>
            <a:r>
              <a:rPr lang="en-US" sz="2400" dirty="0"/>
              <a:t>, and clarity’ are these components.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944562"/>
          </a:xfrm>
        </p:spPr>
        <p:txBody>
          <a:bodyPr>
            <a:normAutofit/>
          </a:bodyPr>
          <a:lstStyle/>
          <a:p>
            <a:r>
              <a:rPr lang="en-US" sz="3600" dirty="0" smtClean="0"/>
              <a:t>The Three Parts of an Effective Introduction</a:t>
            </a:r>
            <a:endParaRPr lang="en-US" sz="3600" dirty="0"/>
          </a:p>
        </p:txBody>
      </p:sp>
      <p:sp>
        <p:nvSpPr>
          <p:cNvPr id="6" name="Content Placeholder 2"/>
          <p:cNvSpPr>
            <a:spLocks noGrp="1"/>
          </p:cNvSpPr>
          <p:nvPr>
            <p:ph idx="1"/>
          </p:nvPr>
        </p:nvSpPr>
        <p:spPr>
          <a:xfrm>
            <a:off x="695807" y="1579725"/>
            <a:ext cx="7990994" cy="4897275"/>
          </a:xfrm>
        </p:spPr>
        <p:txBody>
          <a:bodyPr>
            <a:noAutofit/>
          </a:bodyPr>
          <a:lstStyle/>
          <a:p>
            <a:pPr>
              <a:buNone/>
            </a:pPr>
            <a:r>
              <a:rPr lang="en-US" sz="2400" i="1" u="sng" dirty="0"/>
              <a:t>So what should an engaging and effective introduction do</a:t>
            </a:r>
            <a:r>
              <a:rPr lang="en-US" sz="2400" i="1" u="sng" dirty="0" smtClean="0"/>
              <a:t>?</a:t>
            </a:r>
          </a:p>
          <a:p>
            <a:pPr>
              <a:buNone/>
            </a:pPr>
            <a:endParaRPr lang="en-US" sz="2400" dirty="0" smtClean="0"/>
          </a:p>
          <a:p>
            <a:pPr marL="514350" indent="-514350">
              <a:buNone/>
            </a:pPr>
            <a:r>
              <a:rPr lang="en-US" sz="2400" b="1" dirty="0" smtClean="0"/>
              <a:t>1. Get </a:t>
            </a:r>
            <a:r>
              <a:rPr lang="en-US" sz="2400" b="1" dirty="0"/>
              <a:t>the reader interested and engaged in the general topic </a:t>
            </a:r>
            <a:endParaRPr lang="en-US" sz="2400" b="1" dirty="0" smtClean="0"/>
          </a:p>
          <a:p>
            <a:pPr marL="514350" indent="-514350">
              <a:buFont typeface="Wingdings" pitchFamily="2" charset="2"/>
              <a:buChar char="v"/>
            </a:pPr>
            <a:r>
              <a:rPr lang="en-US" sz="2400" dirty="0" smtClean="0"/>
              <a:t>(“</a:t>
            </a:r>
            <a:r>
              <a:rPr lang="en-US" sz="2400" dirty="0"/>
              <a:t>hook</a:t>
            </a:r>
            <a:r>
              <a:rPr lang="en-US" sz="2400" dirty="0" smtClean="0"/>
              <a:t>”)</a:t>
            </a:r>
          </a:p>
          <a:p>
            <a:pPr marL="514350" indent="-514350">
              <a:buNone/>
            </a:pPr>
            <a:endParaRPr lang="en-US" sz="2400" dirty="0" smtClean="0"/>
          </a:p>
          <a:p>
            <a:pPr marL="0" indent="0">
              <a:buNone/>
            </a:pPr>
            <a:r>
              <a:rPr lang="en-US" sz="2400" b="1" dirty="0" smtClean="0"/>
              <a:t>2</a:t>
            </a:r>
            <a:r>
              <a:rPr lang="en-US" sz="2400" b="1" dirty="0"/>
              <a:t>. Go from “general” to “more specific” </a:t>
            </a:r>
            <a:r>
              <a:rPr lang="en-US" sz="2400" b="1" dirty="0" smtClean="0"/>
              <a:t> </a:t>
            </a:r>
          </a:p>
          <a:p>
            <a:pPr marL="0" indent="0">
              <a:buFont typeface="Wingdings" pitchFamily="2" charset="2"/>
              <a:buChar char="v"/>
            </a:pPr>
            <a:r>
              <a:rPr lang="en-US" sz="2400" dirty="0" smtClean="0"/>
              <a:t>(</a:t>
            </a:r>
            <a:r>
              <a:rPr lang="en-US" sz="2400" dirty="0"/>
              <a:t>narrow down your topic so that you can introduce a thesis statement without </a:t>
            </a:r>
            <a:r>
              <a:rPr lang="en-US" sz="2400" dirty="0" smtClean="0"/>
              <a:t>an </a:t>
            </a:r>
            <a:r>
              <a:rPr lang="en-US" sz="2400" dirty="0"/>
              <a:t>abrupt jump between hook and the specifics of your paper) </a:t>
            </a:r>
            <a:endParaRPr lang="en-US" sz="2400" dirty="0" smtClean="0"/>
          </a:p>
          <a:p>
            <a:pPr marL="0" indent="0">
              <a:buNone/>
            </a:pPr>
            <a:endParaRPr lang="en-US" sz="2400" dirty="0" smtClean="0"/>
          </a:p>
          <a:p>
            <a:pPr marL="0" indent="0">
              <a:buNone/>
            </a:pPr>
            <a:r>
              <a:rPr lang="en-US" sz="2400" b="1" dirty="0" smtClean="0"/>
              <a:t>3</a:t>
            </a:r>
            <a:r>
              <a:rPr lang="en-US" sz="2400" b="1" dirty="0"/>
              <a:t>. Give your thesis statement </a:t>
            </a:r>
            <a:endParaRPr lang="en-US" sz="2400" b="1" dirty="0" smtClean="0"/>
          </a:p>
          <a:p>
            <a:pPr marL="0" indent="0">
              <a:buFont typeface="Wingdings" pitchFamily="2" charset="2"/>
              <a:buChar char="v"/>
            </a:pPr>
            <a:r>
              <a:rPr lang="en-US" sz="2400" dirty="0" smtClean="0"/>
              <a:t>(</a:t>
            </a:r>
            <a:r>
              <a:rPr lang="en-US" sz="2400" dirty="0"/>
              <a:t>what your paper will explain or argue and the main points)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Introduction Paragraph</a:t>
            </a:r>
            <a:endParaRPr lang="en-US" dirty="0"/>
          </a:p>
        </p:txBody>
      </p:sp>
      <p:sp>
        <p:nvSpPr>
          <p:cNvPr id="4" name="Content Placeholder 2"/>
          <p:cNvSpPr>
            <a:spLocks noGrp="1"/>
          </p:cNvSpPr>
          <p:nvPr>
            <p:ph idx="1"/>
          </p:nvPr>
        </p:nvSpPr>
        <p:spPr>
          <a:xfrm>
            <a:off x="642056" y="1828801"/>
            <a:ext cx="7816144" cy="2362200"/>
          </a:xfrm>
        </p:spPr>
        <p:txBody>
          <a:bodyPr>
            <a:normAutofit/>
          </a:bodyPr>
          <a:lstStyle/>
          <a:p>
            <a:r>
              <a:rPr lang="en-US" dirty="0"/>
              <a:t>Read the following introduction and decide where the </a:t>
            </a:r>
            <a:r>
              <a:rPr lang="en-US" b="1" u="sng" dirty="0">
                <a:solidFill>
                  <a:srgbClr val="FF0000"/>
                </a:solidFill>
              </a:rPr>
              <a:t>hook ends</a:t>
            </a:r>
            <a:r>
              <a:rPr lang="en-US" dirty="0"/>
              <a:t>, where the writer begins to </a:t>
            </a:r>
            <a:r>
              <a:rPr lang="en-US" b="1" dirty="0">
                <a:solidFill>
                  <a:srgbClr val="FF0000"/>
                </a:solidFill>
              </a:rPr>
              <a:t>“</a:t>
            </a:r>
            <a:r>
              <a:rPr lang="en-US" b="1" u="sng" dirty="0">
                <a:solidFill>
                  <a:srgbClr val="FF0000"/>
                </a:solidFill>
              </a:rPr>
              <a:t>narrow</a:t>
            </a:r>
            <a:r>
              <a:rPr lang="en-US" b="1" dirty="0">
                <a:solidFill>
                  <a:srgbClr val="FF0000"/>
                </a:solidFill>
              </a:rPr>
              <a:t>,” </a:t>
            </a:r>
            <a:r>
              <a:rPr lang="en-US" dirty="0"/>
              <a:t>and </a:t>
            </a:r>
            <a:r>
              <a:rPr lang="en-US" b="1" u="sng" dirty="0">
                <a:solidFill>
                  <a:srgbClr val="FF0000"/>
                </a:solidFill>
              </a:rPr>
              <a:t>what the thesis statement is. </a:t>
            </a:r>
            <a:endParaRPr lang="en-US" b="1" u="sng" dirty="0" smtClean="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28600" y="685800"/>
            <a:ext cx="8382000" cy="5486400"/>
          </a:xfrm>
        </p:spPr>
        <p:txBody>
          <a:bodyPr>
            <a:normAutofit fontScale="92500" lnSpcReduction="20000"/>
          </a:bodyPr>
          <a:lstStyle/>
          <a:p>
            <a:pPr marL="0" indent="0" algn="just">
              <a:buNone/>
            </a:pPr>
            <a:r>
              <a:rPr lang="en-US" dirty="0"/>
              <a:t>The possibility of a third world war has long been a topic of speculation and concern among global leaders and scholars. </a:t>
            </a:r>
            <a:r>
              <a:rPr lang="en-US" smtClean="0"/>
              <a:t>However, With </a:t>
            </a:r>
            <a:r>
              <a:rPr lang="en-US" dirty="0"/>
              <a:t>rising geopolitical tensions, nuclear proliferation, and regional conflicts, the world faces increasing uncertainty about maintaining long-term peace. As nations engage in arms races and form shifting alliances, the risk of escalation becomes ever more real. The consequences of World War III would be catastrophic, not only in terms of human loss but also in reshaping global power dynamics, disrupting economies, and leading to severe environmental damage. Understanding these potential outcomes is crucial for global stability and conflict prevention.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04800" y="457200"/>
            <a:ext cx="8317088" cy="5791200"/>
          </a:xfrm>
        </p:spPr>
        <p:txBody>
          <a:bodyPr>
            <a:noAutofit/>
          </a:bodyPr>
          <a:lstStyle/>
          <a:p>
            <a:endParaRPr lang="en-US" sz="2400" b="1" u="sng" dirty="0" smtClean="0">
              <a:solidFill>
                <a:schemeClr val="tx1"/>
              </a:solidFill>
            </a:endParaRPr>
          </a:p>
          <a:p>
            <a:pPr marL="0" indent="0" algn="just">
              <a:buNone/>
            </a:pPr>
            <a:r>
              <a:rPr lang="en-US" sz="2400" b="1" u="sng" dirty="0" smtClean="0">
                <a:solidFill>
                  <a:schemeClr val="tx1"/>
                </a:solidFill>
              </a:rPr>
              <a:t>HOOK</a:t>
            </a:r>
            <a:r>
              <a:rPr lang="en-US" sz="2400" b="1" u="sng" dirty="0">
                <a:solidFill>
                  <a:schemeClr val="tx1"/>
                </a:solidFill>
              </a:rPr>
              <a:t>:</a:t>
            </a:r>
            <a:r>
              <a:rPr lang="en-US" sz="2400" dirty="0">
                <a:solidFill>
                  <a:srgbClr val="FF0000"/>
                </a:solidFill>
              </a:rPr>
              <a:t> The possibility of a third world war has long been a topic of speculation and concern among global leaders and </a:t>
            </a:r>
            <a:r>
              <a:rPr lang="en-US" sz="2400" dirty="0" smtClean="0">
                <a:solidFill>
                  <a:srgbClr val="FF0000"/>
                </a:solidFill>
              </a:rPr>
              <a:t>scholars.</a:t>
            </a:r>
          </a:p>
          <a:p>
            <a:pPr marL="0" indent="0" algn="just">
              <a:buNone/>
            </a:pPr>
            <a:endParaRPr lang="en-US" sz="2400" dirty="0" smtClean="0">
              <a:solidFill>
                <a:srgbClr val="FF0000"/>
              </a:solidFill>
            </a:endParaRPr>
          </a:p>
          <a:p>
            <a:pPr marL="0" indent="0" algn="just">
              <a:buNone/>
            </a:pPr>
            <a:r>
              <a:rPr lang="en-US" sz="2400" dirty="0" smtClean="0"/>
              <a:t> </a:t>
            </a:r>
            <a:r>
              <a:rPr lang="en-US" sz="2400" b="1" u="sng" dirty="0" smtClean="0">
                <a:solidFill>
                  <a:schemeClr val="tx1"/>
                </a:solidFill>
              </a:rPr>
              <a:t>NARROWING (Transitional statement):</a:t>
            </a:r>
            <a:r>
              <a:rPr lang="en-US" sz="2400" dirty="0" smtClean="0">
                <a:solidFill>
                  <a:srgbClr val="00B050"/>
                </a:solidFill>
              </a:rPr>
              <a:t> </a:t>
            </a:r>
            <a:r>
              <a:rPr lang="en-US" sz="2400" dirty="0"/>
              <a:t>However, With rising geopolitical tensions, nuclear proliferation, and regional conflicts, the world faces increasing uncertainty about maintaining long-term peace. As nations engage in arms races and form shifting alliances, the risk of escalation becomes ever more real</a:t>
            </a:r>
            <a:r>
              <a:rPr lang="en-US" sz="2400" dirty="0" smtClean="0"/>
              <a:t>.</a:t>
            </a:r>
          </a:p>
          <a:p>
            <a:pPr algn="just"/>
            <a:endParaRPr lang="en-US" sz="2400" dirty="0" smtClean="0"/>
          </a:p>
          <a:p>
            <a:pPr marL="0" indent="0" algn="just">
              <a:buNone/>
            </a:pPr>
            <a:r>
              <a:rPr lang="en-US" sz="2400" b="1" u="sng" dirty="0" smtClean="0">
                <a:solidFill>
                  <a:schemeClr val="tx1"/>
                </a:solidFill>
              </a:rPr>
              <a:t>THESIS</a:t>
            </a:r>
            <a:r>
              <a:rPr lang="en-US" sz="2400" b="1" u="sng" dirty="0">
                <a:solidFill>
                  <a:schemeClr val="tx1"/>
                </a:solidFill>
              </a:rPr>
              <a:t>:</a:t>
            </a:r>
            <a:r>
              <a:rPr lang="en-US" sz="2400" dirty="0">
                <a:solidFill>
                  <a:srgbClr val="002060"/>
                </a:solidFill>
              </a:rPr>
              <a:t> </a:t>
            </a:r>
            <a:r>
              <a:rPr lang="en-US" sz="2400" dirty="0">
                <a:solidFill>
                  <a:schemeClr val="tx2">
                    <a:lumMod val="60000"/>
                    <a:lumOff val="40000"/>
                  </a:schemeClr>
                </a:solidFill>
              </a:rPr>
              <a:t>The consequences of World War III would be catastrophic, not only in terms of human loss but also in reshaping global power dynamics, disrupting economies, and leading to severe environmental damage</a:t>
            </a:r>
            <a:r>
              <a:rPr lang="en-US" sz="2400" dirty="0" smtClean="0">
                <a:solidFill>
                  <a:srgbClr val="002060"/>
                </a:solidFill>
              </a:rPr>
              <a:t>. </a:t>
            </a:r>
            <a:endParaRPr lang="en-US" sz="2400" dirty="0">
              <a:solidFill>
                <a:srgbClr val="00206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609600" y="2133600"/>
            <a:ext cx="7848600" cy="3992568"/>
          </a:xfrm>
        </p:spPr>
        <p:txBody>
          <a:bodyPr>
            <a:normAutofit/>
          </a:bodyPr>
          <a:lstStyle/>
          <a:p>
            <a:r>
              <a:rPr lang="en-US" sz="3200" dirty="0" smtClean="0"/>
              <a:t>The </a:t>
            </a:r>
            <a:r>
              <a:rPr lang="en-US" sz="3200" dirty="0"/>
              <a:t>“hook” is the first part of your introduction – it should engage the reader, </a:t>
            </a:r>
            <a:r>
              <a:rPr lang="en-US" sz="3200" dirty="0" smtClean="0"/>
              <a:t>but not </a:t>
            </a:r>
            <a:r>
              <a:rPr lang="en-US" sz="3200" dirty="0"/>
              <a:t>argue or explain anything related to your writing assignment! </a:t>
            </a:r>
          </a:p>
        </p:txBody>
      </p:sp>
      <p:sp>
        <p:nvSpPr>
          <p:cNvPr id="5" name="Title 1"/>
          <p:cNvSpPr>
            <a:spLocks noGrp="1"/>
          </p:cNvSpPr>
          <p:nvPr>
            <p:ph type="title"/>
          </p:nvPr>
        </p:nvSpPr>
        <p:spPr>
          <a:xfrm>
            <a:off x="674255" y="634856"/>
            <a:ext cx="8241145" cy="965344"/>
          </a:xfrm>
        </p:spPr>
        <p:txBody>
          <a:bodyPr>
            <a:noAutofit/>
          </a:bodyPr>
          <a:lstStyle/>
          <a:p>
            <a:r>
              <a:rPr lang="en-US" sz="3600" dirty="0"/>
              <a:t>PART 1: THE HOOK </a:t>
            </a:r>
            <a:r>
              <a:rPr lang="en-US" sz="3600" dirty="0" smtClean="0"/>
              <a:t/>
            </a:r>
            <a:br>
              <a:rPr lang="en-US" sz="3600" dirty="0" smtClean="0"/>
            </a:br>
            <a:r>
              <a:rPr lang="en-US" sz="3600" dirty="0" smtClean="0"/>
              <a:t>(</a:t>
            </a:r>
            <a:r>
              <a:rPr lang="en-US" sz="3600" dirty="0"/>
              <a:t>WAYS TO GET THE READER INTERESTED)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HOOK STATEMENTS</a:t>
            </a:r>
            <a:endParaRPr lang="en-US" b="1" dirty="0"/>
          </a:p>
        </p:txBody>
      </p:sp>
      <p:sp>
        <p:nvSpPr>
          <p:cNvPr id="3" name="Content Placeholder 2"/>
          <p:cNvSpPr>
            <a:spLocks noGrp="1"/>
          </p:cNvSpPr>
          <p:nvPr>
            <p:ph idx="1"/>
          </p:nvPr>
        </p:nvSpPr>
        <p:spPr/>
        <p:txBody>
          <a:bodyPr>
            <a:normAutofit fontScale="70000" lnSpcReduction="20000"/>
          </a:bodyPr>
          <a:lstStyle/>
          <a:p>
            <a:r>
              <a:rPr lang="en-US" b="1" dirty="0"/>
              <a:t>Bold Statement</a:t>
            </a:r>
            <a:r>
              <a:rPr lang="en-US" dirty="0"/>
              <a:t>:</a:t>
            </a:r>
            <a:br>
              <a:rPr lang="en-US" dirty="0"/>
            </a:br>
            <a:r>
              <a:rPr lang="en-US" dirty="0"/>
              <a:t>"The outbreak of a third world war could plunge humanity into its darkest chapter yet</a:t>
            </a:r>
            <a:r>
              <a:rPr lang="en-US" dirty="0" smtClean="0"/>
              <a:t>.“</a:t>
            </a:r>
          </a:p>
          <a:p>
            <a:r>
              <a:rPr lang="en-US" b="1" dirty="0"/>
              <a:t>Fact</a:t>
            </a:r>
            <a:r>
              <a:rPr lang="en-US" dirty="0"/>
              <a:t>:</a:t>
            </a:r>
            <a:br>
              <a:rPr lang="en-US" dirty="0"/>
            </a:br>
            <a:r>
              <a:rPr lang="en-US" dirty="0"/>
              <a:t>"According to the Stockholm International Peace Research Institute, global military spending surpassed $2 trillion in 2022, raising fears of escalating conflicts</a:t>
            </a:r>
            <a:r>
              <a:rPr lang="en-US" dirty="0" smtClean="0"/>
              <a:t>.“</a:t>
            </a:r>
          </a:p>
          <a:p>
            <a:r>
              <a:rPr lang="en-US" b="1" dirty="0"/>
              <a:t>Question</a:t>
            </a:r>
            <a:r>
              <a:rPr lang="en-US" dirty="0"/>
              <a:t>:</a:t>
            </a:r>
            <a:br>
              <a:rPr lang="en-US" dirty="0"/>
            </a:br>
            <a:r>
              <a:rPr lang="en-US" dirty="0"/>
              <a:t>"What would the world look like if another global war broke out in the 21st century</a:t>
            </a:r>
            <a:r>
              <a:rPr lang="en-US" dirty="0" smtClean="0"/>
              <a:t>?“</a:t>
            </a:r>
          </a:p>
          <a:p>
            <a:r>
              <a:rPr lang="en-US" b="1" dirty="0"/>
              <a:t>Anecdote</a:t>
            </a:r>
            <a:r>
              <a:rPr lang="en-US" dirty="0"/>
              <a:t>:</a:t>
            </a:r>
            <a:br>
              <a:rPr lang="en-US" dirty="0"/>
            </a:br>
            <a:r>
              <a:rPr lang="en-US" dirty="0"/>
              <a:t>"In a chilling conversation, a former diplomat recalled a moment during the Cold War when a single miscommunication almost triggered nuclear conflict—an unsettling reminder of how fragile peace can be</a:t>
            </a:r>
            <a:r>
              <a:rPr lang="en-US" dirty="0" smtClean="0"/>
              <a:t>.”</a:t>
            </a:r>
            <a:endParaRPr lang="en-US" dirty="0"/>
          </a:p>
        </p:txBody>
      </p:sp>
    </p:spTree>
    <p:extLst>
      <p:ext uri="{BB962C8B-B14F-4D97-AF65-F5344CB8AC3E}">
        <p14:creationId xmlns:p14="http://schemas.microsoft.com/office/powerpoint/2010/main" val="3833965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578963" y="1434135"/>
            <a:ext cx="8534400" cy="4953000"/>
          </a:xfrm>
        </p:spPr>
        <p:txBody>
          <a:bodyPr>
            <a:normAutofit fontScale="92500" lnSpcReduction="10000"/>
          </a:bodyPr>
          <a:lstStyle/>
          <a:p>
            <a:r>
              <a:rPr lang="en-US" dirty="0"/>
              <a:t>What is </a:t>
            </a:r>
            <a:r>
              <a:rPr lang="en-US" b="1" dirty="0"/>
              <a:t>wrong</a:t>
            </a:r>
            <a:r>
              <a:rPr lang="en-US" dirty="0"/>
              <a:t> with this introduction? How could you </a:t>
            </a:r>
            <a:r>
              <a:rPr lang="en-US" b="1" dirty="0"/>
              <a:t>fix it</a:t>
            </a:r>
            <a:r>
              <a:rPr lang="en-US" dirty="0"/>
              <a:t>? </a:t>
            </a:r>
            <a:endParaRPr lang="en-US" dirty="0" smtClean="0"/>
          </a:p>
          <a:p>
            <a:pPr>
              <a:buNone/>
            </a:pPr>
            <a:endParaRPr lang="en-US" dirty="0"/>
          </a:p>
          <a:p>
            <a:pPr marL="0" indent="0">
              <a:buNone/>
            </a:pPr>
            <a:r>
              <a:rPr lang="en-US" sz="2600" dirty="0" smtClean="0"/>
              <a:t>One </a:t>
            </a:r>
            <a:r>
              <a:rPr lang="en-US" sz="2600" dirty="0"/>
              <a:t>Christmas, my father bought a new set of lights for the Christmas tree. He bought them very late, on the 23rd of December, so we did not decorate our tree until the 24th of December. However, we all became very sad when we found out that the lights were defective and would not light up. Our family had no time to buy more lights, and as a result we had a Christmas tree without lights that year. Consumer protection laws are necessary to ensure that buyers have confidence in the goods they purchase, to enforce retail standards, and to provide greater product safety. </a:t>
            </a:r>
          </a:p>
        </p:txBody>
      </p:sp>
      <p:sp>
        <p:nvSpPr>
          <p:cNvPr id="5" name="Title 1"/>
          <p:cNvSpPr>
            <a:spLocks noGrp="1"/>
          </p:cNvSpPr>
          <p:nvPr>
            <p:ph type="title"/>
          </p:nvPr>
        </p:nvSpPr>
        <p:spPr/>
        <p:txBody>
          <a:bodyPr>
            <a:normAutofit fontScale="90000"/>
          </a:bodyPr>
          <a:lstStyle/>
          <a:p>
            <a:r>
              <a:rPr lang="en-US" sz="4000" b="1" dirty="0" smtClean="0"/>
              <a:t>PART 2: “The </a:t>
            </a:r>
            <a:r>
              <a:rPr lang="en-US" sz="4000" b="1" dirty="0"/>
              <a:t>Transition</a:t>
            </a:r>
            <a:r>
              <a:rPr lang="en-US" sz="4000" b="1" dirty="0" smtClean="0"/>
              <a:t>”</a:t>
            </a:r>
            <a:br>
              <a:rPr lang="en-US" sz="4000" b="1" dirty="0" smtClean="0"/>
            </a:br>
            <a:r>
              <a:rPr lang="en-US" sz="4000" b="1" dirty="0" smtClean="0"/>
              <a:t> </a:t>
            </a:r>
            <a:r>
              <a:rPr lang="en-US" sz="4000" b="1" dirty="0"/>
              <a:t>NARROWING YOUR TOPIC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124</TotalTime>
  <Words>1302</Words>
  <Application>Microsoft Office PowerPoint</Application>
  <PresentationFormat>On-screen Show (4:3)</PresentationFormat>
  <Paragraphs>106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Aharoni</vt:lpstr>
      <vt:lpstr>Arial</vt:lpstr>
      <vt:lpstr>Calibri</vt:lpstr>
      <vt:lpstr>Wingdings</vt:lpstr>
      <vt:lpstr>Office Theme</vt:lpstr>
      <vt:lpstr>INTRODUCTION AND CONCLUSION</vt:lpstr>
      <vt:lpstr>The Introductory Paragraph</vt:lpstr>
      <vt:lpstr>The Three Parts of an Effective Introduction</vt:lpstr>
      <vt:lpstr>Sample Introduction Paragraph</vt:lpstr>
      <vt:lpstr>PowerPoint Presentation</vt:lpstr>
      <vt:lpstr>PowerPoint Presentation</vt:lpstr>
      <vt:lpstr>PART 1: THE HOOK  (WAYS TO GET THE READER INTERESTED)</vt:lpstr>
      <vt:lpstr>TYPES OF HOOK STATEMENTS</vt:lpstr>
      <vt:lpstr>PART 2: “The Transition”  NARROWING YOUR TOPIC </vt:lpstr>
      <vt:lpstr>PowerPoint Presentation</vt:lpstr>
      <vt:lpstr>AN EFFECTIVE THESIS STATEMENT</vt:lpstr>
      <vt:lpstr>WRITING AN EFFECTIVE THESIS STATEMENT</vt:lpstr>
      <vt:lpstr>PowerPoint Presentation</vt:lpstr>
      <vt:lpstr>ANALYSIS OF INTRODUCTION:</vt:lpstr>
      <vt:lpstr>The Body Paragraph</vt:lpstr>
      <vt:lpstr>What is it?</vt:lpstr>
      <vt:lpstr>The Topic Sentence</vt:lpstr>
      <vt:lpstr>Examples of Topic Sentence</vt:lpstr>
      <vt:lpstr>The Main Points (MPs)</vt:lpstr>
      <vt:lpstr>Example : Adding main points to the topic sentence</vt:lpstr>
      <vt:lpstr>Supporting Details</vt:lpstr>
      <vt:lpstr>Example: Adding Supporting Details to the Main Point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CONCLUSION</dc:title>
  <dc:creator>dellpc</dc:creator>
  <cp:lastModifiedBy>Administrator</cp:lastModifiedBy>
  <cp:revision>14</cp:revision>
  <dcterms:created xsi:type="dcterms:W3CDTF">2019-10-25T16:42:47Z</dcterms:created>
  <dcterms:modified xsi:type="dcterms:W3CDTF">2024-10-25T08:39:02Z</dcterms:modified>
</cp:coreProperties>
</file>