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0"/>
  </p:notesMasterIdLst>
  <p:sldIdLst>
    <p:sldId id="257" r:id="rId2"/>
    <p:sldId id="269" r:id="rId3"/>
    <p:sldId id="270" r:id="rId4"/>
    <p:sldId id="271" r:id="rId5"/>
    <p:sldId id="272" r:id="rId6"/>
    <p:sldId id="273" r:id="rId7"/>
    <p:sldId id="259" r:id="rId8"/>
    <p:sldId id="260" r:id="rId9"/>
    <p:sldId id="261" r:id="rId10"/>
    <p:sldId id="262" r:id="rId11"/>
    <p:sldId id="263" r:id="rId12"/>
    <p:sldId id="264" r:id="rId13"/>
    <p:sldId id="265" r:id="rId14"/>
    <p:sldId id="266" r:id="rId15"/>
    <p:sldId id="267"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68"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traceFormat>
        <inkml:channelProperties>
          <inkml:channelProperty channel="X" name="resolution" value="37.83934" units="1/cm"/>
          <inkml:channelProperty channel="Y" name="resolution" value="37.83251" units="1/cm"/>
        </inkml:channelProperties>
      </inkml:inkSource>
      <inkml:timestamp xml:id="ts0" timeString="2021-09-08T04:20:37.874"/>
    </inkml:context>
    <inkml:brush xml:id="br0">
      <inkml:brushProperty name="width" value="0.05292" units="cm"/>
      <inkml:brushProperty name="height" value="0.05292" units="cm"/>
      <inkml:brushProperty name="color" value="#FF0000"/>
    </inkml:brush>
  </inkml:definitions>
  <inkml:trace contextRef="#ctx0" brushRef="#br0">1526 11875,'41'0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DFBA77-F601-4E4A-AED5-788F5AAC31FC}" type="datetimeFigureOut">
              <a:rPr lang="en-US" smtClean="0"/>
              <a:t>1/24/2024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31EA40-BA53-415F-8B96-EC11BF7ECAD9}" type="slidenum">
              <a:rPr lang="en-US" smtClean="0"/>
              <a:t>‹#›</a:t>
            </a:fld>
            <a:endParaRPr lang="en-US"/>
          </a:p>
        </p:txBody>
      </p:sp>
    </p:spTree>
    <p:extLst>
      <p:ext uri="{BB962C8B-B14F-4D97-AF65-F5344CB8AC3E}">
        <p14:creationId xmlns:p14="http://schemas.microsoft.com/office/powerpoint/2010/main" val="10476241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solidFill>
                  <a:srgbClr val="000000"/>
                </a:solidFill>
              </a:rPr>
              <a:pPr/>
              <a:t>1</a:t>
            </a:fld>
            <a:endParaRPr lang="en-US">
              <a:solidFill>
                <a:srgbClr val="000000"/>
              </a:solidFill>
            </a:endParaRPr>
          </a:p>
        </p:txBody>
      </p:sp>
    </p:spTree>
    <p:extLst>
      <p:ext uri="{BB962C8B-B14F-4D97-AF65-F5344CB8AC3E}">
        <p14:creationId xmlns:p14="http://schemas.microsoft.com/office/powerpoint/2010/main" val="14335486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solidFill>
                  <a:srgbClr val="000000"/>
                </a:solidFill>
              </a:rPr>
              <a:pPr/>
              <a:t>8</a:t>
            </a:fld>
            <a:endParaRPr lang="en-US">
              <a:solidFill>
                <a:srgbClr val="000000"/>
              </a:solidFill>
            </a:endParaRPr>
          </a:p>
        </p:txBody>
      </p:sp>
    </p:spTree>
    <p:extLst>
      <p:ext uri="{BB962C8B-B14F-4D97-AF65-F5344CB8AC3E}">
        <p14:creationId xmlns:p14="http://schemas.microsoft.com/office/powerpoint/2010/main" val="15625766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solidFill>
                  <a:srgbClr val="000000"/>
                </a:solidFill>
              </a:rPr>
              <a:pPr/>
              <a:t>9</a:t>
            </a:fld>
            <a:endParaRPr lang="en-US">
              <a:solidFill>
                <a:srgbClr val="000000"/>
              </a:solidFill>
            </a:endParaRPr>
          </a:p>
        </p:txBody>
      </p:sp>
    </p:spTree>
    <p:extLst>
      <p:ext uri="{BB962C8B-B14F-4D97-AF65-F5344CB8AC3E}">
        <p14:creationId xmlns:p14="http://schemas.microsoft.com/office/powerpoint/2010/main" val="26985054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16</a:t>
            </a:fld>
            <a:endParaRPr lang="en-US"/>
          </a:p>
        </p:txBody>
      </p:sp>
    </p:spTree>
    <p:extLst>
      <p:ext uri="{BB962C8B-B14F-4D97-AF65-F5344CB8AC3E}">
        <p14:creationId xmlns:p14="http://schemas.microsoft.com/office/powerpoint/2010/main" val="15972256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20</a:t>
            </a:fld>
            <a:endParaRPr lang="en-US"/>
          </a:p>
        </p:txBody>
      </p:sp>
    </p:spTree>
    <p:extLst>
      <p:ext uri="{BB962C8B-B14F-4D97-AF65-F5344CB8AC3E}">
        <p14:creationId xmlns:p14="http://schemas.microsoft.com/office/powerpoint/2010/main" val="5480755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21</a:t>
            </a:fld>
            <a:endParaRPr lang="en-US"/>
          </a:p>
        </p:txBody>
      </p:sp>
    </p:spTree>
    <p:extLst>
      <p:ext uri="{BB962C8B-B14F-4D97-AF65-F5344CB8AC3E}">
        <p14:creationId xmlns:p14="http://schemas.microsoft.com/office/powerpoint/2010/main" val="1327838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22</a:t>
            </a:fld>
            <a:endParaRPr lang="en-US"/>
          </a:p>
        </p:txBody>
      </p:sp>
    </p:spTree>
    <p:extLst>
      <p:ext uri="{BB962C8B-B14F-4D97-AF65-F5344CB8AC3E}">
        <p14:creationId xmlns:p14="http://schemas.microsoft.com/office/powerpoint/2010/main" val="12932210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75EAD69-277F-47DB-BB48-A24E1F3BC11E}" type="slidenum">
              <a:rPr lang="en-US" smtClean="0"/>
              <a:pPr/>
              <a:t>23</a:t>
            </a:fld>
            <a:endParaRPr lang="en-US"/>
          </a:p>
        </p:txBody>
      </p:sp>
    </p:spTree>
    <p:extLst>
      <p:ext uri="{BB962C8B-B14F-4D97-AF65-F5344CB8AC3E}">
        <p14:creationId xmlns:p14="http://schemas.microsoft.com/office/powerpoint/2010/main" val="6968331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889" y="2514601"/>
            <a:ext cx="880060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889" y="4777381"/>
            <a:ext cx="880060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9" name="Freeform 8"/>
          <p:cNvSpPr/>
          <p:nvPr/>
        </p:nvSpPr>
        <p:spPr bwMode="auto">
          <a:xfrm>
            <a:off x="-42292" y="4321159"/>
            <a:ext cx="1860631"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564445" y="4529542"/>
            <a:ext cx="779971" cy="365125"/>
          </a:xfrm>
        </p:spPr>
        <p:txBody>
          <a:bodyPr/>
          <a:lstStyle/>
          <a:p>
            <a:fld id="{DB5FCDAA-4FD0-4FA4-AA57-07E486AE3939}" type="slidenum">
              <a:rPr lang="en-US" smtClean="0"/>
              <a:pPr/>
              <a:t>‹#›</a:t>
            </a:fld>
            <a:endParaRPr lang="en-US"/>
          </a:p>
        </p:txBody>
      </p:sp>
    </p:spTree>
    <p:extLst>
      <p:ext uri="{BB962C8B-B14F-4D97-AF65-F5344CB8AC3E}">
        <p14:creationId xmlns:p14="http://schemas.microsoft.com/office/powerpoint/2010/main" val="2336263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888" y="609600"/>
            <a:ext cx="8789313"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888" y="4354046"/>
            <a:ext cx="8789313"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10" name="Freeform 11"/>
          <p:cNvSpPr/>
          <p:nvPr/>
        </p:nvSpPr>
        <p:spPr bwMode="auto">
          <a:xfrm flipV="1">
            <a:off x="78" y="3166528"/>
            <a:ext cx="1811141"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681637" y="3244141"/>
            <a:ext cx="779971" cy="365125"/>
          </a:xfrm>
        </p:spPr>
        <p:txBody>
          <a:bodyPr/>
          <a:lstStyle/>
          <a:p>
            <a:fld id="{57DB7827-758C-4840-9248-60A72E277422}" type="slidenum">
              <a:rPr lang="en-US" smtClean="0"/>
              <a:pPr/>
              <a:t>‹#›</a:t>
            </a:fld>
            <a:endParaRPr lang="en-US"/>
          </a:p>
        </p:txBody>
      </p:sp>
    </p:spTree>
    <p:extLst>
      <p:ext uri="{BB962C8B-B14F-4D97-AF65-F5344CB8AC3E}">
        <p14:creationId xmlns:p14="http://schemas.microsoft.com/office/powerpoint/2010/main" val="1327855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17498" y="609600"/>
            <a:ext cx="814611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21296" y="3505200"/>
            <a:ext cx="7538517"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888" y="4354046"/>
            <a:ext cx="8789313"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19" name="Freeform 11"/>
          <p:cNvSpPr/>
          <p:nvPr/>
        </p:nvSpPr>
        <p:spPr bwMode="auto">
          <a:xfrm flipV="1">
            <a:off x="78" y="3166528"/>
            <a:ext cx="1811141"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681637" y="3244141"/>
            <a:ext cx="779971" cy="365125"/>
          </a:xfrm>
        </p:spPr>
        <p:txBody>
          <a:bodyPr/>
          <a:lstStyle/>
          <a:p>
            <a:fld id="{57DB7827-758C-4840-9248-60A72E277422}" type="slidenum">
              <a:rPr lang="en-US" smtClean="0"/>
              <a:pPr/>
              <a:t>‹#›</a:t>
            </a:fld>
            <a:endParaRPr lang="en-US"/>
          </a:p>
        </p:txBody>
      </p:sp>
      <p:sp>
        <p:nvSpPr>
          <p:cNvPr id="14" name="TextBox 13"/>
          <p:cNvSpPr txBox="1"/>
          <p:nvPr/>
        </p:nvSpPr>
        <p:spPr>
          <a:xfrm>
            <a:off x="2411089" y="648005"/>
            <a:ext cx="609759" cy="584776"/>
          </a:xfrm>
          <a:prstGeom prst="rect">
            <a:avLst/>
          </a:prstGeom>
        </p:spPr>
        <p:txBody>
          <a:bodyPr vert="horz" lIns="91440" tIns="45720" rIns="91440" bIns="45720" rtlCol="0" anchor="ctr">
            <a:noAutofit/>
          </a:bodyPr>
          <a:lstStyle/>
          <a:p>
            <a:pPr fontAlgn="base">
              <a:spcBef>
                <a:spcPct val="0"/>
              </a:spcBef>
              <a:spcAft>
                <a:spcPct val="0"/>
              </a:spcAft>
            </a:pPr>
            <a:r>
              <a:rPr lang="en-US" sz="8000">
                <a:ln w="3175" cmpd="sng">
                  <a:noFill/>
                </a:ln>
                <a:solidFill>
                  <a:srgbClr val="E78712"/>
                </a:solidFill>
                <a:latin typeface="Arial"/>
                <a:cs typeface="Arial" charset="0"/>
              </a:rPr>
              <a:t>“</a:t>
            </a:r>
          </a:p>
        </p:txBody>
      </p:sp>
      <p:sp>
        <p:nvSpPr>
          <p:cNvPr id="15" name="TextBox 14"/>
          <p:cNvSpPr txBox="1"/>
          <p:nvPr/>
        </p:nvSpPr>
        <p:spPr>
          <a:xfrm>
            <a:off x="10892711" y="2905306"/>
            <a:ext cx="609759" cy="584776"/>
          </a:xfrm>
          <a:prstGeom prst="rect">
            <a:avLst/>
          </a:prstGeom>
        </p:spPr>
        <p:txBody>
          <a:bodyPr vert="horz" lIns="91440" tIns="45720" rIns="91440" bIns="45720" rtlCol="0" anchor="ctr">
            <a:noAutofit/>
          </a:bodyPr>
          <a:lstStyle/>
          <a:p>
            <a:pPr fontAlgn="base">
              <a:spcBef>
                <a:spcPct val="0"/>
              </a:spcBef>
              <a:spcAft>
                <a:spcPct val="0"/>
              </a:spcAft>
            </a:pPr>
            <a:r>
              <a:rPr lang="en-US" sz="8000">
                <a:ln w="3175" cmpd="sng">
                  <a:noFill/>
                </a:ln>
                <a:solidFill>
                  <a:srgbClr val="E78712"/>
                </a:solidFill>
                <a:latin typeface="Arial"/>
                <a:cs typeface="Arial" charset="0"/>
              </a:rPr>
              <a:t>”</a:t>
            </a:r>
          </a:p>
        </p:txBody>
      </p:sp>
    </p:spTree>
    <p:extLst>
      <p:ext uri="{BB962C8B-B14F-4D97-AF65-F5344CB8AC3E}">
        <p14:creationId xmlns:p14="http://schemas.microsoft.com/office/powerpoint/2010/main" val="13684988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888" y="2438402"/>
            <a:ext cx="8789313"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888" y="5181600"/>
            <a:ext cx="8789313"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11" name="Freeform 11"/>
          <p:cNvSpPr/>
          <p:nvPr/>
        </p:nvSpPr>
        <p:spPr bwMode="auto">
          <a:xfrm flipV="1">
            <a:off x="78" y="4910661"/>
            <a:ext cx="1811141"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681637" y="4983089"/>
            <a:ext cx="779971" cy="365125"/>
          </a:xfrm>
        </p:spPr>
        <p:txBody>
          <a:bodyPr/>
          <a:lstStyle/>
          <a:p>
            <a:fld id="{57DB7827-758C-4840-9248-60A72E277422}" type="slidenum">
              <a:rPr lang="en-US" smtClean="0"/>
              <a:pPr/>
              <a:t>‹#›</a:t>
            </a:fld>
            <a:endParaRPr lang="en-US"/>
          </a:p>
        </p:txBody>
      </p:sp>
    </p:spTree>
    <p:extLst>
      <p:ext uri="{BB962C8B-B14F-4D97-AF65-F5344CB8AC3E}">
        <p14:creationId xmlns:p14="http://schemas.microsoft.com/office/powerpoint/2010/main" val="9519468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917498" y="609600"/>
            <a:ext cx="814611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887" y="4343400"/>
            <a:ext cx="8917723"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887" y="5181600"/>
            <a:ext cx="8917723"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20" name="Freeform 11"/>
          <p:cNvSpPr/>
          <p:nvPr/>
        </p:nvSpPr>
        <p:spPr bwMode="auto">
          <a:xfrm flipV="1">
            <a:off x="78" y="4910661"/>
            <a:ext cx="1811141"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681637" y="4983089"/>
            <a:ext cx="779971" cy="365125"/>
          </a:xfrm>
        </p:spPr>
        <p:txBody>
          <a:bodyPr/>
          <a:lstStyle/>
          <a:p>
            <a:fld id="{57DB7827-758C-4840-9248-60A72E277422}" type="slidenum">
              <a:rPr lang="en-US" smtClean="0"/>
              <a:pPr/>
              <a:t>‹#›</a:t>
            </a:fld>
            <a:endParaRPr lang="en-US"/>
          </a:p>
        </p:txBody>
      </p:sp>
      <p:sp>
        <p:nvSpPr>
          <p:cNvPr id="11" name="TextBox 10"/>
          <p:cNvSpPr txBox="1"/>
          <p:nvPr/>
        </p:nvSpPr>
        <p:spPr>
          <a:xfrm>
            <a:off x="2411089" y="648005"/>
            <a:ext cx="609759" cy="584776"/>
          </a:xfrm>
          <a:prstGeom prst="rect">
            <a:avLst/>
          </a:prstGeom>
        </p:spPr>
        <p:txBody>
          <a:bodyPr vert="horz" lIns="91440" tIns="45720" rIns="91440" bIns="45720" rtlCol="0" anchor="ctr">
            <a:noAutofit/>
          </a:bodyPr>
          <a:lstStyle/>
          <a:p>
            <a:pPr fontAlgn="base">
              <a:spcBef>
                <a:spcPct val="0"/>
              </a:spcBef>
              <a:spcAft>
                <a:spcPct val="0"/>
              </a:spcAft>
            </a:pPr>
            <a:r>
              <a:rPr lang="en-US" sz="8000">
                <a:ln w="3175" cmpd="sng">
                  <a:noFill/>
                </a:ln>
                <a:solidFill>
                  <a:srgbClr val="E78712"/>
                </a:solidFill>
                <a:latin typeface="Arial"/>
                <a:cs typeface="Arial" charset="0"/>
              </a:rPr>
              <a:t>“</a:t>
            </a:r>
          </a:p>
        </p:txBody>
      </p:sp>
      <p:sp>
        <p:nvSpPr>
          <p:cNvPr id="12" name="TextBox 11"/>
          <p:cNvSpPr txBox="1"/>
          <p:nvPr/>
        </p:nvSpPr>
        <p:spPr>
          <a:xfrm>
            <a:off x="10892711" y="2905306"/>
            <a:ext cx="609759" cy="584776"/>
          </a:xfrm>
          <a:prstGeom prst="rect">
            <a:avLst/>
          </a:prstGeom>
        </p:spPr>
        <p:txBody>
          <a:bodyPr vert="horz" lIns="91440" tIns="45720" rIns="91440" bIns="45720" rtlCol="0" anchor="ctr">
            <a:noAutofit/>
          </a:bodyPr>
          <a:lstStyle/>
          <a:p>
            <a:pPr fontAlgn="base">
              <a:spcBef>
                <a:spcPct val="0"/>
              </a:spcBef>
              <a:spcAft>
                <a:spcPct val="0"/>
              </a:spcAft>
            </a:pPr>
            <a:r>
              <a:rPr lang="en-US" sz="8000">
                <a:ln w="3175" cmpd="sng">
                  <a:noFill/>
                </a:ln>
                <a:solidFill>
                  <a:srgbClr val="E78712"/>
                </a:solidFill>
                <a:latin typeface="Arial"/>
                <a:cs typeface="Arial" charset="0"/>
              </a:rPr>
              <a:t>”</a:t>
            </a:r>
          </a:p>
        </p:txBody>
      </p:sp>
    </p:spTree>
    <p:extLst>
      <p:ext uri="{BB962C8B-B14F-4D97-AF65-F5344CB8AC3E}">
        <p14:creationId xmlns:p14="http://schemas.microsoft.com/office/powerpoint/2010/main" val="20888015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888" y="627407"/>
            <a:ext cx="8789312"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888" y="4343400"/>
            <a:ext cx="8789313"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888" y="5181600"/>
            <a:ext cx="8789313"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10" name="Freeform 11"/>
          <p:cNvSpPr/>
          <p:nvPr/>
        </p:nvSpPr>
        <p:spPr bwMode="auto">
          <a:xfrm flipV="1">
            <a:off x="78" y="4910661"/>
            <a:ext cx="1811141"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681637" y="4983089"/>
            <a:ext cx="779971" cy="365125"/>
          </a:xfrm>
        </p:spPr>
        <p:txBody>
          <a:bodyPr/>
          <a:lstStyle/>
          <a:p>
            <a:fld id="{57DB7827-758C-4840-9248-60A72E277422}" type="slidenum">
              <a:rPr lang="en-US" smtClean="0"/>
              <a:pPr/>
              <a:t>‹#›</a:t>
            </a:fld>
            <a:endParaRPr lang="en-US"/>
          </a:p>
        </p:txBody>
      </p:sp>
    </p:spTree>
    <p:extLst>
      <p:ext uri="{BB962C8B-B14F-4D97-AF65-F5344CB8AC3E}">
        <p14:creationId xmlns:p14="http://schemas.microsoft.com/office/powerpoint/2010/main" val="4823347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10" name="Freeform 11"/>
          <p:cNvSpPr/>
          <p:nvPr/>
        </p:nvSpPr>
        <p:spPr bwMode="auto">
          <a:xfrm flipV="1">
            <a:off x="78" y="711194"/>
            <a:ext cx="1811141"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E1E4AF8-0E75-49EE-8D45-991B660F1775}" type="slidenum">
              <a:rPr lang="en-US" smtClean="0"/>
              <a:pPr/>
              <a:t>‹#›</a:t>
            </a:fld>
            <a:endParaRPr lang="en-US"/>
          </a:p>
        </p:txBody>
      </p:sp>
    </p:spTree>
    <p:extLst>
      <p:ext uri="{BB962C8B-B14F-4D97-AF65-F5344CB8AC3E}">
        <p14:creationId xmlns:p14="http://schemas.microsoft.com/office/powerpoint/2010/main" val="4383405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71380" y="627407"/>
            <a:ext cx="2208176"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888" y="627407"/>
            <a:ext cx="6288464"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10" name="Freeform 11"/>
          <p:cNvSpPr/>
          <p:nvPr/>
        </p:nvSpPr>
        <p:spPr bwMode="auto">
          <a:xfrm flipV="1">
            <a:off x="78" y="711194"/>
            <a:ext cx="1811141"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29BF1BE-5C48-4F76-918E-A837E059ACFC}" type="slidenum">
              <a:rPr lang="en-US" smtClean="0"/>
              <a:pPr/>
              <a:t>‹#›</a:t>
            </a:fld>
            <a:endParaRPr lang="en-US"/>
          </a:p>
        </p:txBody>
      </p:sp>
    </p:spTree>
    <p:extLst>
      <p:ext uri="{BB962C8B-B14F-4D97-AF65-F5344CB8AC3E}">
        <p14:creationId xmlns:p14="http://schemas.microsoft.com/office/powerpoint/2010/main" val="2522657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3602" y="624110"/>
            <a:ext cx="87855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888" y="2133600"/>
            <a:ext cx="8789313"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10" name="Freeform 11"/>
          <p:cNvSpPr/>
          <p:nvPr/>
        </p:nvSpPr>
        <p:spPr bwMode="auto">
          <a:xfrm flipV="1">
            <a:off x="78" y="711194"/>
            <a:ext cx="1811141"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C111CFD-9894-432D-8A5C-68D22C1D0184}" type="slidenum">
              <a:rPr lang="en-US" smtClean="0"/>
              <a:pPr/>
              <a:t>‹#›</a:t>
            </a:fld>
            <a:endParaRPr lang="en-US"/>
          </a:p>
        </p:txBody>
      </p:sp>
    </p:spTree>
    <p:extLst>
      <p:ext uri="{BB962C8B-B14F-4D97-AF65-F5344CB8AC3E}">
        <p14:creationId xmlns:p14="http://schemas.microsoft.com/office/powerpoint/2010/main" val="30440600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888" y="2074562"/>
            <a:ext cx="8789313"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888" y="3581400"/>
            <a:ext cx="8789313"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11" name="Freeform 11"/>
          <p:cNvSpPr/>
          <p:nvPr/>
        </p:nvSpPr>
        <p:spPr bwMode="auto">
          <a:xfrm flipV="1">
            <a:off x="78" y="3166528"/>
            <a:ext cx="1811141"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681637" y="3244141"/>
            <a:ext cx="779971" cy="365125"/>
          </a:xfrm>
        </p:spPr>
        <p:txBody>
          <a:bodyPr/>
          <a:lstStyle/>
          <a:p>
            <a:fld id="{4194E63F-4A6D-42D9-B239-E7FC11E066E2}" type="slidenum">
              <a:rPr lang="en-US" smtClean="0"/>
              <a:pPr/>
              <a:t>‹#›</a:t>
            </a:fld>
            <a:endParaRPr lang="en-US"/>
          </a:p>
        </p:txBody>
      </p:sp>
    </p:spTree>
    <p:extLst>
      <p:ext uri="{BB962C8B-B14F-4D97-AF65-F5344CB8AC3E}">
        <p14:creationId xmlns:p14="http://schemas.microsoft.com/office/powerpoint/2010/main" val="7878721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889" y="2136707"/>
            <a:ext cx="4263375"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16410" y="2136707"/>
            <a:ext cx="4262791"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12" name="Freeform 11"/>
          <p:cNvSpPr/>
          <p:nvPr/>
        </p:nvSpPr>
        <p:spPr bwMode="auto">
          <a:xfrm flipV="1">
            <a:off x="78" y="711194"/>
            <a:ext cx="1811141"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3" name="Slide Number Placeholder 5"/>
          <p:cNvSpPr>
            <a:spLocks noGrp="1"/>
          </p:cNvSpPr>
          <p:nvPr>
            <p:ph type="sldNum" sz="quarter" idx="12"/>
          </p:nvPr>
        </p:nvSpPr>
        <p:spPr>
          <a:xfrm>
            <a:off x="681637" y="787784"/>
            <a:ext cx="779971" cy="365125"/>
          </a:xfrm>
        </p:spPr>
        <p:txBody>
          <a:bodyPr/>
          <a:lstStyle/>
          <a:p>
            <a:fld id="{8740BE9A-B892-4AF0-A74C-1CA1AFB964FF}" type="slidenum">
              <a:rPr lang="en-US" smtClean="0"/>
              <a:pPr/>
              <a:t>‹#›</a:t>
            </a:fld>
            <a:endParaRPr lang="en-US"/>
          </a:p>
        </p:txBody>
      </p:sp>
    </p:spTree>
    <p:extLst>
      <p:ext uri="{BB962C8B-B14F-4D97-AF65-F5344CB8AC3E}">
        <p14:creationId xmlns:p14="http://schemas.microsoft.com/office/powerpoint/2010/main" val="11955090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020469" y="2226626"/>
            <a:ext cx="3832795"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887" y="2802889"/>
            <a:ext cx="4263376"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41540" y="2223398"/>
            <a:ext cx="3830985"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11620" y="2799661"/>
            <a:ext cx="4260907"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11" name="Freeform 11"/>
          <p:cNvSpPr/>
          <p:nvPr/>
        </p:nvSpPr>
        <p:spPr bwMode="auto">
          <a:xfrm flipV="1">
            <a:off x="78" y="711194"/>
            <a:ext cx="1811141"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681637" y="787784"/>
            <a:ext cx="779971" cy="365125"/>
          </a:xfrm>
        </p:spPr>
        <p:txBody>
          <a:bodyPr/>
          <a:lstStyle/>
          <a:p>
            <a:fld id="{1EC67F63-BE8C-4D5B-A5EF-17D425E1DD6D}" type="slidenum">
              <a:rPr lang="en-US" smtClean="0"/>
              <a:pPr/>
              <a:t>‹#›</a:t>
            </a:fld>
            <a:endParaRPr lang="en-US"/>
          </a:p>
        </p:txBody>
      </p:sp>
    </p:spTree>
    <p:extLst>
      <p:ext uri="{BB962C8B-B14F-4D97-AF65-F5344CB8AC3E}">
        <p14:creationId xmlns:p14="http://schemas.microsoft.com/office/powerpoint/2010/main" val="2951536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593600" y="624110"/>
            <a:ext cx="8785600" cy="128089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8" name="Freeform 11"/>
          <p:cNvSpPr/>
          <p:nvPr/>
        </p:nvSpPr>
        <p:spPr bwMode="auto">
          <a:xfrm flipV="1">
            <a:off x="78" y="711194"/>
            <a:ext cx="1811141"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E7F4B50-FE65-40B1-B568-9A15E205813E}" type="slidenum">
              <a:rPr lang="en-US" smtClean="0"/>
              <a:pPr/>
              <a:t>‹#›</a:t>
            </a:fld>
            <a:endParaRPr lang="en-US"/>
          </a:p>
        </p:txBody>
      </p:sp>
    </p:spTree>
    <p:extLst>
      <p:ext uri="{BB962C8B-B14F-4D97-AF65-F5344CB8AC3E}">
        <p14:creationId xmlns:p14="http://schemas.microsoft.com/office/powerpoint/2010/main" val="1495858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6" name="Freeform 11"/>
          <p:cNvSpPr/>
          <p:nvPr/>
        </p:nvSpPr>
        <p:spPr bwMode="auto">
          <a:xfrm flipV="1">
            <a:off x="78" y="711194"/>
            <a:ext cx="1811141"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DF47C1B-F3AE-479F-A545-1FC1ABCAD4D8}" type="slidenum">
              <a:rPr lang="en-US" smtClean="0"/>
              <a:pPr/>
              <a:t>‹#›</a:t>
            </a:fld>
            <a:endParaRPr lang="en-US"/>
          </a:p>
        </p:txBody>
      </p:sp>
    </p:spTree>
    <p:extLst>
      <p:ext uri="{BB962C8B-B14F-4D97-AF65-F5344CB8AC3E}">
        <p14:creationId xmlns:p14="http://schemas.microsoft.com/office/powerpoint/2010/main" val="1442518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887" y="446088"/>
            <a:ext cx="3506112"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4659" y="446090"/>
            <a:ext cx="5054541"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887" y="1598613"/>
            <a:ext cx="3506112"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10" name="Freeform 11"/>
          <p:cNvSpPr/>
          <p:nvPr/>
        </p:nvSpPr>
        <p:spPr bwMode="auto">
          <a:xfrm flipV="1">
            <a:off x="78" y="711194"/>
            <a:ext cx="1811141"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4980984-DBFD-4E8F-941B-42526F0CBFE9}" type="slidenum">
              <a:rPr lang="en-US" smtClean="0"/>
              <a:pPr/>
              <a:t>‹#›</a:t>
            </a:fld>
            <a:endParaRPr lang="en-US"/>
          </a:p>
        </p:txBody>
      </p:sp>
    </p:spTree>
    <p:extLst>
      <p:ext uri="{BB962C8B-B14F-4D97-AF65-F5344CB8AC3E}">
        <p14:creationId xmlns:p14="http://schemas.microsoft.com/office/powerpoint/2010/main" val="4068693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888" y="4800600"/>
            <a:ext cx="8789313"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888" y="634965"/>
            <a:ext cx="8789313"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a:p>
        </p:txBody>
      </p:sp>
      <p:sp>
        <p:nvSpPr>
          <p:cNvPr id="4" name="Text Placeholder 3"/>
          <p:cNvSpPr>
            <a:spLocks noGrp="1"/>
          </p:cNvSpPr>
          <p:nvPr>
            <p:ph type="body" sz="half" idx="2"/>
          </p:nvPr>
        </p:nvSpPr>
        <p:spPr>
          <a:xfrm>
            <a:off x="2589888" y="5367338"/>
            <a:ext cx="8789313"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10" name="Freeform 11"/>
          <p:cNvSpPr/>
          <p:nvPr/>
        </p:nvSpPr>
        <p:spPr bwMode="auto">
          <a:xfrm flipV="1">
            <a:off x="78" y="4910661"/>
            <a:ext cx="1811141"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681637" y="4983089"/>
            <a:ext cx="779971" cy="365125"/>
          </a:xfrm>
        </p:spPr>
        <p:txBody>
          <a:bodyPr/>
          <a:lstStyle/>
          <a:p>
            <a:fld id="{7FB967E4-B59F-4F4F-954E-8C834CCD4E3A}" type="slidenum">
              <a:rPr lang="en-US" smtClean="0"/>
              <a:pPr/>
              <a:t>‹#›</a:t>
            </a:fld>
            <a:endParaRPr lang="en-US"/>
          </a:p>
        </p:txBody>
      </p:sp>
    </p:spTree>
    <p:extLst>
      <p:ext uri="{BB962C8B-B14F-4D97-AF65-F5344CB8AC3E}">
        <p14:creationId xmlns:p14="http://schemas.microsoft.com/office/powerpoint/2010/main" val="184491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26416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7228" y="205"/>
            <a:ext cx="2603029" cy="6853049"/>
            <a:chOff x="6627813" y="195650"/>
            <a:chExt cx="1952625" cy="5678101"/>
          </a:xfrm>
        </p:grpSpPr>
        <p:sp>
          <p:nvSpPr>
            <p:cNvPr id="50" name="Freeform 27"/>
            <p:cNvSpPr/>
            <p:nvPr/>
          </p:nvSpPr>
          <p:spPr bwMode="auto">
            <a:xfrm>
              <a:off x="6627813" y="19565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24384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3600" y="624110"/>
            <a:ext cx="8785600"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888" y="2133600"/>
            <a:ext cx="8789313"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3200" y="6135090"/>
            <a:ext cx="1021840" cy="370171"/>
          </a:xfrm>
          <a:prstGeom prst="rect">
            <a:avLst/>
          </a:prstGeom>
        </p:spPr>
        <p:txBody>
          <a:bodyPr vert="horz" lIns="91440" tIns="45720" rIns="91440" bIns="45720" rtlCol="0" anchor="ctr"/>
          <a:lstStyle>
            <a:lvl1pPr algn="r">
              <a:defRPr sz="900">
                <a:solidFill>
                  <a:schemeClr val="tx1">
                    <a:tint val="75000"/>
                  </a:schemeClr>
                </a:solidFill>
              </a:defRPr>
            </a:lvl1pPr>
          </a:lstStyle>
          <a:p>
            <a:pPr fontAlgn="base">
              <a:spcBef>
                <a:spcPct val="0"/>
              </a:spcBef>
              <a:spcAft>
                <a:spcPct val="0"/>
              </a:spcAft>
            </a:pPr>
            <a:endParaRPr lang="en-US">
              <a:solidFill>
                <a:prstClr val="black">
                  <a:tint val="75000"/>
                </a:prstClr>
              </a:solidFill>
              <a:latin typeface="Arial" charset="0"/>
              <a:cs typeface="Arial" charset="0"/>
            </a:endParaRPr>
          </a:p>
        </p:txBody>
      </p:sp>
      <p:sp>
        <p:nvSpPr>
          <p:cNvPr id="5" name="Footer Placeholder 4"/>
          <p:cNvSpPr>
            <a:spLocks noGrp="1"/>
          </p:cNvSpPr>
          <p:nvPr>
            <p:ph type="ftr" sz="quarter" idx="3"/>
          </p:nvPr>
        </p:nvSpPr>
        <p:spPr>
          <a:xfrm>
            <a:off x="2589887" y="6135810"/>
            <a:ext cx="7621984"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fontAlgn="base">
              <a:spcBef>
                <a:spcPct val="0"/>
              </a:spcBef>
              <a:spcAft>
                <a:spcPct val="0"/>
              </a:spcAft>
            </a:pPr>
            <a:endParaRPr lang="en-US">
              <a:solidFill>
                <a:prstClr val="black">
                  <a:tint val="75000"/>
                </a:prstClr>
              </a:solidFill>
              <a:latin typeface="Arial" charset="0"/>
              <a:cs typeface="Arial" charset="0"/>
            </a:endParaRPr>
          </a:p>
        </p:txBody>
      </p:sp>
      <p:sp>
        <p:nvSpPr>
          <p:cNvPr id="6" name="Slide Number Placeholder 5"/>
          <p:cNvSpPr>
            <a:spLocks noGrp="1"/>
          </p:cNvSpPr>
          <p:nvPr>
            <p:ph type="sldNum" sz="quarter" idx="4"/>
          </p:nvPr>
        </p:nvSpPr>
        <p:spPr>
          <a:xfrm>
            <a:off x="681637" y="787784"/>
            <a:ext cx="779971" cy="365125"/>
          </a:xfrm>
          <a:prstGeom prst="rect">
            <a:avLst/>
          </a:prstGeom>
        </p:spPr>
        <p:txBody>
          <a:bodyPr vert="horz" lIns="91440" tIns="45720" rIns="91440" bIns="45720" rtlCol="0" anchor="ctr"/>
          <a:lstStyle>
            <a:lvl1pPr algn="r">
              <a:defRPr sz="2000">
                <a:solidFill>
                  <a:srgbClr val="FEFFFF"/>
                </a:solidFill>
              </a:defRPr>
            </a:lvl1pPr>
          </a:lstStyle>
          <a:p>
            <a:pPr fontAlgn="base">
              <a:spcBef>
                <a:spcPct val="0"/>
              </a:spcBef>
              <a:spcAft>
                <a:spcPct val="0"/>
              </a:spcAft>
            </a:pPr>
            <a:fld id="{57DB7827-758C-4840-9248-60A72E277422}" type="slidenum">
              <a:rPr lang="en-US" smtClean="0">
                <a:latin typeface="Arial" charset="0"/>
                <a:cs typeface="Arial" charset="0"/>
              </a:rPr>
              <a:pPr fontAlgn="base">
                <a:spcBef>
                  <a:spcPct val="0"/>
                </a:spcBef>
                <a:spcAft>
                  <a:spcPct val="0"/>
                </a:spcAft>
              </a:pPr>
              <a:t>‹#›</a:t>
            </a:fld>
            <a:endParaRPr lang="en-US">
              <a:latin typeface="Arial" charset="0"/>
              <a:cs typeface="Arial" charset="0"/>
            </a:endParaRPr>
          </a:p>
        </p:txBody>
      </p:sp>
    </p:spTree>
    <p:extLst>
      <p:ext uri="{BB962C8B-B14F-4D97-AF65-F5344CB8AC3E}">
        <p14:creationId xmlns:p14="http://schemas.microsoft.com/office/powerpoint/2010/main" val="12323017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ctrTitle"/>
          </p:nvPr>
        </p:nvSpPr>
        <p:spPr>
          <a:xfrm>
            <a:off x="2823018" y="3118065"/>
            <a:ext cx="7295637" cy="850435"/>
          </a:xfrm>
        </p:spPr>
        <p:txBody>
          <a:bodyPr>
            <a:normAutofit fontScale="90000"/>
          </a:bodyPr>
          <a:lstStyle/>
          <a:p>
            <a:pPr algn="ctr"/>
            <a:r>
              <a:rPr lang="en-US" sz="4800" b="1" dirty="0" smtClean="0">
                <a:solidFill>
                  <a:schemeClr val="tx1"/>
                </a:solidFill>
                <a:latin typeface="TimeScrDBol" panose="03020902040302030502" pitchFamily="66" charset="0"/>
              </a:rPr>
              <a:t>Religion, Divine revelations</a:t>
            </a:r>
            <a:r>
              <a:rPr lang="ur-PK" sz="4800" b="1" dirty="0" smtClean="0">
                <a:solidFill>
                  <a:schemeClr val="tx1"/>
                </a:solidFill>
                <a:latin typeface="TimeScrDBol" panose="03020902040302030502" pitchFamily="66" charset="0"/>
              </a:rPr>
              <a:t/>
            </a:r>
            <a:br>
              <a:rPr lang="ur-PK" sz="4800" b="1" dirty="0" smtClean="0">
                <a:solidFill>
                  <a:schemeClr val="tx1"/>
                </a:solidFill>
                <a:latin typeface="TimeScrDBol" panose="03020902040302030502" pitchFamily="66" charset="0"/>
              </a:rPr>
            </a:br>
            <a:r>
              <a:rPr lang="en-US" sz="4800" b="1" dirty="0" smtClean="0">
                <a:solidFill>
                  <a:schemeClr val="tx1"/>
                </a:solidFill>
                <a:latin typeface="TimeScrDBol" panose="03020902040302030502" pitchFamily="66" charset="0"/>
              </a:rPr>
              <a:t>And</a:t>
            </a:r>
            <a:r>
              <a:rPr lang="ur-PK" sz="4800" b="1" dirty="0" smtClean="0">
                <a:solidFill>
                  <a:schemeClr val="tx1"/>
                </a:solidFill>
                <a:latin typeface="TimeScrDBol" panose="03020902040302030502" pitchFamily="66" charset="0"/>
              </a:rPr>
              <a:t/>
            </a:r>
            <a:br>
              <a:rPr lang="ur-PK" sz="4800" b="1" dirty="0" smtClean="0">
                <a:solidFill>
                  <a:schemeClr val="tx1"/>
                </a:solidFill>
                <a:latin typeface="TimeScrDBol" panose="03020902040302030502" pitchFamily="66" charset="0"/>
              </a:rPr>
            </a:br>
            <a:r>
              <a:rPr lang="en-US" sz="4800" b="1" dirty="0" smtClean="0">
                <a:solidFill>
                  <a:schemeClr val="tx1"/>
                </a:solidFill>
                <a:latin typeface="TimeScrDBol" panose="03020902040302030502" pitchFamily="66" charset="0"/>
              </a:rPr>
              <a:t>  Its </a:t>
            </a:r>
            <a:r>
              <a:rPr lang="en-US" sz="4800" b="1" dirty="0">
                <a:solidFill>
                  <a:schemeClr val="tx1"/>
                </a:solidFill>
                <a:latin typeface="TimeScrDBol" panose="03020902040302030502" pitchFamily="66" charset="0"/>
              </a:rPr>
              <a:t>Need</a:t>
            </a:r>
          </a:p>
        </p:txBody>
      </p:sp>
      <p:sp>
        <p:nvSpPr>
          <p:cNvPr id="89091" name="Rectangle 3"/>
          <p:cNvSpPr>
            <a:spLocks noGrp="1" noChangeArrowheads="1"/>
          </p:cNvSpPr>
          <p:nvPr>
            <p:ph type="subTitle" idx="1"/>
          </p:nvPr>
        </p:nvSpPr>
        <p:spPr>
          <a:xfrm>
            <a:off x="3191213" y="4060997"/>
            <a:ext cx="6600451" cy="1126283"/>
          </a:xfrm>
        </p:spPr>
        <p:txBody>
          <a:bodyPr>
            <a:normAutofit/>
          </a:bodyPr>
          <a:lstStyle/>
          <a:p>
            <a:pPr algn="ctr" rtl="1"/>
            <a:r>
              <a:rPr lang="ur-PK" sz="4400" b="1" dirty="0" smtClean="0">
                <a:solidFill>
                  <a:schemeClr val="tx1"/>
                </a:solidFill>
                <a:latin typeface="AlFars 15 Farnaz" panose="02000506000000020003" pitchFamily="2" charset="-78"/>
                <a:cs typeface="AlFars 15 Farnaz" panose="02000506000000020003" pitchFamily="2" charset="-78"/>
              </a:rPr>
              <a:t>مذھب،</a:t>
            </a:r>
            <a:r>
              <a:rPr lang="en-US" sz="4400" b="1" dirty="0" smtClean="0">
                <a:solidFill>
                  <a:schemeClr val="tx1"/>
                </a:solidFill>
                <a:latin typeface="AlFars 15 Farnaz" panose="02000506000000020003" pitchFamily="2" charset="-78"/>
                <a:cs typeface="AlFars 15 Farnaz" panose="02000506000000020003" pitchFamily="2" charset="-78"/>
              </a:rPr>
              <a:t> </a:t>
            </a:r>
            <a:r>
              <a:rPr lang="ur-PK" sz="4400" b="1" dirty="0">
                <a:solidFill>
                  <a:schemeClr val="tx1"/>
                </a:solidFill>
                <a:latin typeface="1 MUHAMMADI QURANIC" panose="03020400000000000000" pitchFamily="66" charset="-78"/>
                <a:cs typeface="1 MUHAMMADI QURANIC" panose="03020400000000000000" pitchFamily="66" charset="-78"/>
              </a:rPr>
              <a:t>خدا ئی وحی اور </a:t>
            </a:r>
            <a:r>
              <a:rPr lang="ur-PK" sz="4400" b="1" dirty="0" smtClean="0">
                <a:solidFill>
                  <a:schemeClr val="tx1"/>
                </a:solidFill>
                <a:latin typeface="1 MUHAMMADI QURANIC" panose="03020400000000000000" pitchFamily="66" charset="-78"/>
                <a:cs typeface="1 MUHAMMADI QURANIC" panose="03020400000000000000" pitchFamily="66" charset="-78"/>
              </a:rPr>
              <a:t>اس</a:t>
            </a:r>
            <a:r>
              <a:rPr lang="en-US" sz="4400" b="1" dirty="0" smtClean="0">
                <a:solidFill>
                  <a:schemeClr val="tx1"/>
                </a:solidFill>
                <a:latin typeface="1 MUHAMMADI QURANIC" panose="03020400000000000000" pitchFamily="66" charset="-78"/>
                <a:cs typeface="1 MUHAMMADI QURANIC" panose="03020400000000000000" pitchFamily="66" charset="-78"/>
              </a:rPr>
              <a:t> </a:t>
            </a:r>
            <a:r>
              <a:rPr lang="ur-PK" sz="4400" b="1" dirty="0" smtClean="0">
                <a:solidFill>
                  <a:schemeClr val="tx1"/>
                </a:solidFill>
                <a:latin typeface="1 MUHAMMADI QURANIC" panose="03020400000000000000" pitchFamily="66" charset="-78"/>
                <a:cs typeface="1 MUHAMMADI QURANIC" panose="03020400000000000000" pitchFamily="66" charset="-78"/>
              </a:rPr>
              <a:t>کی </a:t>
            </a:r>
            <a:r>
              <a:rPr lang="ur-PK" sz="4400" b="1" dirty="0">
                <a:solidFill>
                  <a:schemeClr val="tx1"/>
                </a:solidFill>
                <a:latin typeface="1 MUHAMMADI QURANIC" panose="03020400000000000000" pitchFamily="66" charset="-78"/>
                <a:cs typeface="1 MUHAMMADI QURANIC" panose="03020400000000000000" pitchFamily="66" charset="-78"/>
              </a:rPr>
              <a:t>ضرورت</a:t>
            </a:r>
            <a:endParaRPr lang="en-US" sz="4400" b="1" dirty="0">
              <a:solidFill>
                <a:schemeClr val="tx1"/>
              </a:solidFill>
              <a:latin typeface="1 MUHAMMADI QURANIC" panose="03020400000000000000" pitchFamily="66" charset="-78"/>
              <a:cs typeface="1 MUHAMMADI QURANIC" panose="03020400000000000000" pitchFamily="66" charset="-78"/>
            </a:endParaRPr>
          </a:p>
        </p:txBody>
      </p:sp>
      <p:sp>
        <p:nvSpPr>
          <p:cNvPr id="3" name="TextBox 2"/>
          <p:cNvSpPr txBox="1"/>
          <p:nvPr/>
        </p:nvSpPr>
        <p:spPr>
          <a:xfrm>
            <a:off x="3109666" y="457200"/>
            <a:ext cx="6071779" cy="584775"/>
          </a:xfrm>
          <a:prstGeom prst="rect">
            <a:avLst/>
          </a:prstGeom>
          <a:noFill/>
        </p:spPr>
        <p:txBody>
          <a:bodyPr wrap="square" rtlCol="0">
            <a:spAutoFit/>
          </a:bodyPr>
          <a:lstStyle/>
          <a:p>
            <a:pPr algn="ctr"/>
            <a:r>
              <a:rPr lang="ur-PK" sz="3200" dirty="0" smtClean="0">
                <a:latin typeface="1 MUHAMMADI QURANIC" panose="03020400000000000000" pitchFamily="66" charset="-78"/>
                <a:cs typeface="1 MUHAMMADI QURANIC" panose="03020400000000000000" pitchFamily="66" charset="-78"/>
              </a:rPr>
              <a:t>بسم اللہ الرحمن الرحیم</a:t>
            </a:r>
            <a:endParaRPr lang="en-US" sz="3200" dirty="0">
              <a:latin typeface="1 MUHAMMADI QURANIC" panose="03020400000000000000" pitchFamily="66" charset="-78"/>
              <a:cs typeface="1 MUHAMMADI QURANIC" panose="03020400000000000000" pitchFamily="66" charset="-78"/>
            </a:endParaRPr>
          </a:p>
        </p:txBody>
      </p:sp>
    </p:spTree>
    <p:extLst>
      <p:ext uri="{BB962C8B-B14F-4D97-AF65-F5344CB8AC3E}">
        <p14:creationId xmlns:p14="http://schemas.microsoft.com/office/powerpoint/2010/main" val="181755132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9090"/>
                                        </p:tgtEl>
                                        <p:attrNameLst>
                                          <p:attrName>style.visibility</p:attrName>
                                        </p:attrNameLst>
                                      </p:cBhvr>
                                      <p:to>
                                        <p:strVal val="visible"/>
                                      </p:to>
                                    </p:set>
                                    <p:anim calcmode="lin" valueType="num">
                                      <p:cBhvr>
                                        <p:cTn id="7" dur="500" fill="hold"/>
                                        <p:tgtEl>
                                          <p:spTgt spid="89090"/>
                                        </p:tgtEl>
                                        <p:attrNameLst>
                                          <p:attrName>ppt_w</p:attrName>
                                        </p:attrNameLst>
                                      </p:cBhvr>
                                      <p:tavLst>
                                        <p:tav tm="0">
                                          <p:val>
                                            <p:fltVal val="0"/>
                                          </p:val>
                                        </p:tav>
                                        <p:tav tm="100000">
                                          <p:val>
                                            <p:strVal val="#ppt_w"/>
                                          </p:val>
                                        </p:tav>
                                      </p:tavLst>
                                    </p:anim>
                                    <p:anim calcmode="lin" valueType="num">
                                      <p:cBhvr>
                                        <p:cTn id="8" dur="500" fill="hold"/>
                                        <p:tgtEl>
                                          <p:spTgt spid="89090"/>
                                        </p:tgtEl>
                                        <p:attrNameLst>
                                          <p:attrName>ppt_h</p:attrName>
                                        </p:attrNameLst>
                                      </p:cBhvr>
                                      <p:tavLst>
                                        <p:tav tm="0">
                                          <p:val>
                                            <p:fltVal val="0"/>
                                          </p:val>
                                        </p:tav>
                                        <p:tav tm="100000">
                                          <p:val>
                                            <p:strVal val="#ppt_h"/>
                                          </p:val>
                                        </p:tav>
                                      </p:tavLst>
                                    </p:anim>
                                    <p:animEffect transition="in" filter="fade">
                                      <p:cBhvr>
                                        <p:cTn id="9" dur="500"/>
                                        <p:tgtEl>
                                          <p:spTgt spid="89090"/>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89091">
                                            <p:txEl>
                                              <p:pRg st="0" end="0"/>
                                            </p:txEl>
                                          </p:spTgt>
                                        </p:tgtEl>
                                        <p:attrNameLst>
                                          <p:attrName>style.visibility</p:attrName>
                                        </p:attrNameLst>
                                      </p:cBhvr>
                                      <p:to>
                                        <p:strVal val="visible"/>
                                      </p:to>
                                    </p:set>
                                    <p:anim calcmode="lin" valueType="num">
                                      <p:cBhvr>
                                        <p:cTn id="14" dur="500" fill="hold"/>
                                        <p:tgtEl>
                                          <p:spTgt spid="89091">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89091">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8909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0" grpId="0"/>
      <p:bldP spid="89091"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9202" y="639100"/>
            <a:ext cx="6589199" cy="1280890"/>
          </a:xfrm>
        </p:spPr>
        <p:txBody>
          <a:bodyPr/>
          <a:lstStyle/>
          <a:p>
            <a:r>
              <a:rPr lang="en-US" b="1" dirty="0">
                <a:latin typeface="TimeScrDBol" panose="03020902040302030502" pitchFamily="66" charset="0"/>
                <a:cs typeface="Times" panose="02020603050405020304" pitchFamily="18" charset="0"/>
              </a:rPr>
              <a:t>L</a:t>
            </a:r>
            <a:r>
              <a:rPr lang="en-US" b="1" dirty="0" smtClean="0">
                <a:latin typeface="TimeScrDBol" panose="03020902040302030502" pitchFamily="66" charset="0"/>
                <a:cs typeface="Times" panose="02020603050405020304" pitchFamily="18" charset="0"/>
              </a:rPr>
              <a:t>imitation  of  Intellect</a:t>
            </a:r>
            <a:endParaRPr lang="en-US" b="1" dirty="0"/>
          </a:p>
        </p:txBody>
      </p:sp>
      <p:sp>
        <p:nvSpPr>
          <p:cNvPr id="3" name="Content Placeholder 2"/>
          <p:cNvSpPr>
            <a:spLocks noGrp="1"/>
          </p:cNvSpPr>
          <p:nvPr>
            <p:ph idx="1"/>
          </p:nvPr>
        </p:nvSpPr>
        <p:spPr>
          <a:xfrm>
            <a:off x="3627921" y="1603727"/>
            <a:ext cx="6589199" cy="3287943"/>
          </a:xfrm>
        </p:spPr>
        <p:txBody>
          <a:bodyPr>
            <a:normAutofit/>
          </a:bodyPr>
          <a:lstStyle/>
          <a:p>
            <a:pPr>
              <a:buFont typeface="Wingdings" panose="05000000000000000000" pitchFamily="2" charset="2"/>
              <a:buChar char="Ø"/>
            </a:pPr>
            <a:r>
              <a:rPr lang="en-US" sz="2000" b="1" dirty="0">
                <a:solidFill>
                  <a:srgbClr val="C00000"/>
                </a:solidFill>
                <a:latin typeface="+mj-lt"/>
                <a:cs typeface="Times New Roman" panose="02020603050405020304" pitchFamily="18" charset="0"/>
              </a:rPr>
              <a:t>Intellect cannot smell</a:t>
            </a:r>
          </a:p>
          <a:p>
            <a:pPr>
              <a:buFont typeface="Wingdings" panose="05000000000000000000" pitchFamily="2" charset="2"/>
              <a:buChar char="Ø"/>
            </a:pPr>
            <a:r>
              <a:rPr lang="en-US" sz="2000" b="1" dirty="0">
                <a:solidFill>
                  <a:srgbClr val="C00000"/>
                </a:solidFill>
                <a:latin typeface="+mj-lt"/>
                <a:cs typeface="Times New Roman" panose="02020603050405020304" pitchFamily="18" charset="0"/>
              </a:rPr>
              <a:t>Intellect cannot hear</a:t>
            </a:r>
          </a:p>
          <a:p>
            <a:pPr>
              <a:buFont typeface="Wingdings" panose="05000000000000000000" pitchFamily="2" charset="2"/>
              <a:buChar char="Ø"/>
            </a:pPr>
            <a:r>
              <a:rPr lang="en-US" sz="2000" b="1" dirty="0">
                <a:solidFill>
                  <a:srgbClr val="C00000"/>
                </a:solidFill>
                <a:latin typeface="+mj-lt"/>
                <a:cs typeface="Times New Roman" panose="02020603050405020304" pitchFamily="18" charset="0"/>
              </a:rPr>
              <a:t>Intellect cannot tell the taste of food</a:t>
            </a:r>
          </a:p>
          <a:p>
            <a:pPr>
              <a:buFont typeface="Wingdings" panose="05000000000000000000" pitchFamily="2" charset="2"/>
              <a:buChar char="Ø"/>
            </a:pPr>
            <a:r>
              <a:rPr lang="en-US" sz="2000" b="1" dirty="0">
                <a:solidFill>
                  <a:srgbClr val="C00000"/>
                </a:solidFill>
                <a:latin typeface="+mj-lt"/>
                <a:cs typeface="Times New Roman" panose="02020603050405020304" pitchFamily="18" charset="0"/>
              </a:rPr>
              <a:t>Intellect cannot tell </a:t>
            </a:r>
            <a:r>
              <a:rPr lang="en-US" sz="2000" b="1" dirty="0" smtClean="0">
                <a:solidFill>
                  <a:srgbClr val="C00000"/>
                </a:solidFill>
                <a:latin typeface="+mj-lt"/>
                <a:cs typeface="Times New Roman" panose="02020603050405020304" pitchFamily="18" charset="0"/>
              </a:rPr>
              <a:t>us every time what </a:t>
            </a:r>
            <a:r>
              <a:rPr lang="en-US" sz="2000" b="1" dirty="0">
                <a:solidFill>
                  <a:srgbClr val="C00000"/>
                </a:solidFill>
                <a:latin typeface="+mj-lt"/>
                <a:cs typeface="Times New Roman" panose="02020603050405020304" pitchFamily="18" charset="0"/>
              </a:rPr>
              <a:t>is exactly good &amp; bad</a:t>
            </a:r>
          </a:p>
          <a:p>
            <a:pPr>
              <a:buFont typeface="Wingdings" panose="05000000000000000000" pitchFamily="2" charset="2"/>
              <a:buChar char="Ø"/>
            </a:pPr>
            <a:r>
              <a:rPr lang="en-US" sz="2000" b="1" dirty="0">
                <a:solidFill>
                  <a:srgbClr val="C00000"/>
                </a:solidFill>
                <a:latin typeface="+mj-lt"/>
                <a:cs typeface="Times New Roman" panose="02020603050405020304" pitchFamily="18" charset="0"/>
              </a:rPr>
              <a:t>Intellect cannot tell why we were created</a:t>
            </a:r>
          </a:p>
          <a:p>
            <a:pPr>
              <a:buFont typeface="Wingdings" panose="05000000000000000000" pitchFamily="2" charset="2"/>
              <a:buChar char="Ø"/>
            </a:pPr>
            <a:r>
              <a:rPr lang="en-US" sz="2000" b="1" dirty="0">
                <a:solidFill>
                  <a:srgbClr val="C00000"/>
                </a:solidFill>
                <a:latin typeface="+mj-lt"/>
                <a:cs typeface="Times New Roman" panose="02020603050405020304" pitchFamily="18" charset="0"/>
              </a:rPr>
              <a:t>Intellect cannot tell what happen when we died </a:t>
            </a:r>
          </a:p>
          <a:p>
            <a:pPr>
              <a:buFont typeface="Wingdings" panose="05000000000000000000" pitchFamily="2" charset="2"/>
              <a:buChar char="Ø"/>
            </a:pPr>
            <a:endParaRPr lang="en-US" sz="2000" b="1" dirty="0">
              <a:solidFill>
                <a:srgbClr val="C00000"/>
              </a:solidFill>
              <a:latin typeface="+mj-lt"/>
              <a:cs typeface="Times New Roman" panose="02020603050405020304" pitchFamily="18" charset="0"/>
            </a:endParaRPr>
          </a:p>
        </p:txBody>
      </p:sp>
    </p:spTree>
    <p:extLst>
      <p:ext uri="{BB962C8B-B14F-4D97-AF65-F5344CB8AC3E}">
        <p14:creationId xmlns:p14="http://schemas.microsoft.com/office/powerpoint/2010/main" val="3582588333"/>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p:cTn id="21"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3" dur="5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 calcmode="lin" valueType="num">
                                      <p:cBhvr>
                                        <p:cTn id="28"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30" dur="500"/>
                                        <p:tgtEl>
                                          <p:spTgt spid="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 calcmode="lin" valueType="num">
                                      <p:cBhvr>
                                        <p:cTn id="35"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7" dur="500"/>
                                        <p:tgtEl>
                                          <p:spTgt spid="3">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 calcmode="lin" valueType="num">
                                      <p:cBhvr>
                                        <p:cTn id="42"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44" dur="500"/>
                                        <p:tgtEl>
                                          <p:spTgt spid="3">
                                            <p:txEl>
                                              <p:pRg st="4" end="4"/>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 calcmode="lin" valueType="num">
                                      <p:cBhvr>
                                        <p:cTn id="49"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50"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5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9202" y="639100"/>
            <a:ext cx="6589199" cy="1280890"/>
          </a:xfrm>
        </p:spPr>
        <p:txBody>
          <a:bodyPr>
            <a:normAutofit/>
          </a:bodyPr>
          <a:lstStyle/>
          <a:p>
            <a:r>
              <a:rPr lang="en-US" b="1" dirty="0">
                <a:latin typeface="TimeScrDBol" panose="03020902040302030502" pitchFamily="66" charset="0"/>
              </a:rPr>
              <a:t>I</a:t>
            </a:r>
            <a:r>
              <a:rPr lang="en-US" b="1" dirty="0" smtClean="0">
                <a:latin typeface="TimeScrDBol" panose="03020902040302030502" pitchFamily="66" charset="0"/>
              </a:rPr>
              <a:t>f  intellect  collides  with  five senses</a:t>
            </a:r>
            <a:endParaRPr lang="en-US" b="1" dirty="0">
              <a:latin typeface="TimeScrDBol" panose="03020902040302030502" pitchFamily="66" charset="0"/>
            </a:endParaRPr>
          </a:p>
        </p:txBody>
      </p:sp>
      <p:sp>
        <p:nvSpPr>
          <p:cNvPr id="3" name="Content Placeholder 2"/>
          <p:cNvSpPr>
            <a:spLocks noGrp="1"/>
          </p:cNvSpPr>
          <p:nvPr>
            <p:ph idx="1"/>
          </p:nvPr>
        </p:nvSpPr>
        <p:spPr>
          <a:xfrm>
            <a:off x="3466416" y="2148590"/>
            <a:ext cx="6591985" cy="3777622"/>
          </a:xfrm>
        </p:spPr>
        <p:txBody>
          <a:bodyPr>
            <a:normAutofit/>
          </a:bodyPr>
          <a:lstStyle/>
          <a:p>
            <a:r>
              <a:rPr lang="en-US" sz="2000" b="1" dirty="0">
                <a:solidFill>
                  <a:srgbClr val="C00000"/>
                </a:solidFill>
                <a:latin typeface="+mj-lt"/>
              </a:rPr>
              <a:t> Find the right source of knowledge for the thing we seek to know</a:t>
            </a:r>
          </a:p>
          <a:p>
            <a:r>
              <a:rPr lang="en-US" sz="2000" b="1" dirty="0">
                <a:solidFill>
                  <a:srgbClr val="C00000"/>
                </a:solidFill>
                <a:latin typeface="+mj-lt"/>
              </a:rPr>
              <a:t>Like we want to know any color of a thing, and intellect &amp; eyes conflicted ( White or Black )</a:t>
            </a:r>
          </a:p>
          <a:p>
            <a:r>
              <a:rPr lang="en-US" sz="2000" b="1" dirty="0">
                <a:solidFill>
                  <a:srgbClr val="C00000"/>
                </a:solidFill>
                <a:latin typeface="+mj-lt"/>
              </a:rPr>
              <a:t>We hear a voice coming from Robot, his lips moves accordingly. Can we say he can speak?</a:t>
            </a:r>
          </a:p>
          <a:p>
            <a:pPr marL="0" indent="0">
              <a:buNone/>
            </a:pPr>
            <a:endParaRPr lang="en-US" sz="2000" b="1" dirty="0">
              <a:solidFill>
                <a:srgbClr val="C00000"/>
              </a:solidFill>
              <a:latin typeface="+mj-lt"/>
            </a:endParaRPr>
          </a:p>
          <a:p>
            <a:r>
              <a:rPr lang="en-US" sz="2000" b="1" dirty="0">
                <a:solidFill>
                  <a:srgbClr val="C00000"/>
                </a:solidFill>
                <a:latin typeface="+mj-lt"/>
              </a:rPr>
              <a:t>RULE: If a subject related to one source of knowledge, the priority will be given to that source</a:t>
            </a:r>
          </a:p>
        </p:txBody>
      </p:sp>
    </p:spTree>
    <p:extLst>
      <p:ext uri="{BB962C8B-B14F-4D97-AF65-F5344CB8AC3E}">
        <p14:creationId xmlns:p14="http://schemas.microsoft.com/office/powerpoint/2010/main" val="353400176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p:cTn id="21"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3" dur="5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 calcmode="lin" valueType="num">
                                      <p:cBhvr>
                                        <p:cTn id="28"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30" dur="500"/>
                                        <p:tgtEl>
                                          <p:spTgt spid="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 calcmode="lin" valueType="num">
                                      <p:cBhvr>
                                        <p:cTn id="35"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crDBol" panose="03020902040302030502" pitchFamily="66" charset="0"/>
              </a:rPr>
              <a:t>If  </a:t>
            </a:r>
            <a:r>
              <a:rPr lang="en-US" b="1" dirty="0">
                <a:latin typeface="TimeScrDBol" panose="03020902040302030502" pitchFamily="66" charset="0"/>
              </a:rPr>
              <a:t>two </a:t>
            </a:r>
            <a:r>
              <a:rPr lang="en-US" b="1" dirty="0" smtClean="0">
                <a:latin typeface="TimeScrDBol" panose="03020902040302030502" pitchFamily="66" charset="0"/>
              </a:rPr>
              <a:t> intellects  collides  </a:t>
            </a:r>
            <a:r>
              <a:rPr lang="en-US" b="1" dirty="0">
                <a:latin typeface="TimeScrDBol" panose="03020902040302030502" pitchFamily="66" charset="0"/>
              </a:rPr>
              <a:t>together</a:t>
            </a:r>
            <a:endParaRPr lang="en-US" b="1" dirty="0"/>
          </a:p>
        </p:txBody>
      </p:sp>
      <p:sp>
        <p:nvSpPr>
          <p:cNvPr id="3" name="Content Placeholder 2"/>
          <p:cNvSpPr>
            <a:spLocks noGrp="1"/>
          </p:cNvSpPr>
          <p:nvPr>
            <p:ph idx="1"/>
          </p:nvPr>
        </p:nvSpPr>
        <p:spPr/>
        <p:txBody>
          <a:bodyPr>
            <a:normAutofit/>
          </a:bodyPr>
          <a:lstStyle/>
          <a:p>
            <a:r>
              <a:rPr lang="en-US" sz="2000" b="1" dirty="0">
                <a:solidFill>
                  <a:srgbClr val="C00000"/>
                </a:solidFill>
              </a:rPr>
              <a:t>  Kill murderer in retaliation</a:t>
            </a:r>
          </a:p>
          <a:p>
            <a:pPr marL="0" indent="0">
              <a:buNone/>
            </a:pPr>
            <a:endParaRPr lang="en-US" sz="2000" b="1" dirty="0">
              <a:solidFill>
                <a:srgbClr val="C00000"/>
              </a:solidFill>
            </a:endParaRPr>
          </a:p>
          <a:p>
            <a:r>
              <a:rPr lang="en-US" sz="2000" b="1" dirty="0">
                <a:solidFill>
                  <a:srgbClr val="C00000"/>
                </a:solidFill>
              </a:rPr>
              <a:t> Steals money from a lonely billionaire to help a terminally ill patient</a:t>
            </a:r>
            <a:r>
              <a:rPr lang="en-US" sz="2000" b="1" dirty="0" smtClean="0">
                <a:solidFill>
                  <a:srgbClr val="C00000"/>
                </a:solidFill>
              </a:rPr>
              <a:t>.</a:t>
            </a:r>
            <a:endParaRPr lang="ur-PK" sz="2000" b="1" dirty="0" smtClean="0">
              <a:solidFill>
                <a:srgbClr val="C00000"/>
              </a:solidFill>
            </a:endParaRPr>
          </a:p>
          <a:p>
            <a:endParaRPr lang="en-US" sz="2000" b="1" dirty="0">
              <a:solidFill>
                <a:srgbClr val="C00000"/>
              </a:solidFill>
            </a:endParaRPr>
          </a:p>
          <a:p>
            <a:r>
              <a:rPr lang="en-US" sz="2000" b="1" dirty="0">
                <a:solidFill>
                  <a:srgbClr val="C00000"/>
                </a:solidFill>
              </a:rPr>
              <a:t>Deceive millionaire in trade for surgery of a poor </a:t>
            </a:r>
          </a:p>
          <a:p>
            <a:pPr marL="0" indent="0">
              <a:buNone/>
            </a:pPr>
            <a:endParaRPr lang="en-US" sz="2000" b="1" dirty="0">
              <a:solidFill>
                <a:srgbClr val="C00000"/>
              </a:solidFill>
            </a:endParaRPr>
          </a:p>
          <a:p>
            <a:r>
              <a:rPr lang="en-US" sz="2000" b="1" dirty="0">
                <a:solidFill>
                  <a:srgbClr val="C00000"/>
                </a:solidFill>
              </a:rPr>
              <a:t>Result: we cannot gain one agreed answer through intellect</a:t>
            </a:r>
          </a:p>
        </p:txBody>
      </p:sp>
    </p:spTree>
    <p:extLst>
      <p:ext uri="{BB962C8B-B14F-4D97-AF65-F5344CB8AC3E}">
        <p14:creationId xmlns:p14="http://schemas.microsoft.com/office/powerpoint/2010/main" val="209910725"/>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p:cTn id="21"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p:cTn id="28"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30" dur="500"/>
                                        <p:tgtEl>
                                          <p:spTgt spid="3">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p:cTn id="35"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6193" y="179402"/>
            <a:ext cx="6719114" cy="1954198"/>
          </a:xfrm>
        </p:spPr>
        <p:txBody>
          <a:bodyPr>
            <a:normAutofit/>
          </a:bodyPr>
          <a:lstStyle/>
          <a:p>
            <a:r>
              <a:rPr lang="en-US" b="1" dirty="0">
                <a:latin typeface="TimeScrDBol" panose="03020902040302030502" pitchFamily="66" charset="0"/>
              </a:rPr>
              <a:t>The </a:t>
            </a:r>
            <a:r>
              <a:rPr lang="en-US" b="1" dirty="0" smtClean="0">
                <a:latin typeface="TimeScrDBol" panose="03020902040302030502" pitchFamily="66" charset="0"/>
              </a:rPr>
              <a:t> Third  </a:t>
            </a:r>
            <a:r>
              <a:rPr lang="en-US" b="1" dirty="0">
                <a:latin typeface="TimeScrDBol" panose="03020902040302030502" pitchFamily="66" charset="0"/>
              </a:rPr>
              <a:t>God gifted </a:t>
            </a:r>
            <a:r>
              <a:rPr lang="en-US" b="1" dirty="0" smtClean="0">
                <a:latin typeface="TimeScrDBol" panose="03020902040302030502" pitchFamily="66" charset="0"/>
              </a:rPr>
              <a:t> Source 	"</a:t>
            </a:r>
            <a:r>
              <a:rPr lang="en-US" b="1" dirty="0">
                <a:latin typeface="TimeScrDBol" panose="03020902040302030502" pitchFamily="66" charset="0"/>
              </a:rPr>
              <a:t>Divine Revelation”</a:t>
            </a:r>
            <a:endParaRPr lang="en-US" b="1" dirty="0"/>
          </a:p>
        </p:txBody>
      </p:sp>
      <p:sp>
        <p:nvSpPr>
          <p:cNvPr id="3" name="Content Placeholder 2"/>
          <p:cNvSpPr>
            <a:spLocks noGrp="1"/>
          </p:cNvSpPr>
          <p:nvPr>
            <p:ph idx="1"/>
          </p:nvPr>
        </p:nvSpPr>
        <p:spPr>
          <a:xfrm>
            <a:off x="2589888" y="1976718"/>
            <a:ext cx="8789313" cy="3934504"/>
          </a:xfrm>
        </p:spPr>
        <p:txBody>
          <a:bodyPr>
            <a:normAutofit/>
          </a:bodyPr>
          <a:lstStyle/>
          <a:p>
            <a:r>
              <a:rPr lang="en-US" sz="2000" b="1" dirty="0">
                <a:solidFill>
                  <a:srgbClr val="C00000"/>
                </a:solidFill>
                <a:latin typeface="+mj-lt"/>
                <a:cs typeface="Times New Roman" panose="02020603050405020304" pitchFamily="18" charset="0"/>
              </a:rPr>
              <a:t>It has been proved that there is a limit of intellect as well as </a:t>
            </a:r>
            <a:r>
              <a:rPr lang="en-US" sz="2000" b="1" dirty="0">
                <a:solidFill>
                  <a:srgbClr val="C00000"/>
                </a:solidFill>
                <a:cs typeface="Times New Roman" panose="02020603050405020304" pitchFamily="18" charset="0"/>
              </a:rPr>
              <a:t>Five senses</a:t>
            </a:r>
            <a:r>
              <a:rPr lang="en-US" sz="2000" b="1" dirty="0">
                <a:solidFill>
                  <a:srgbClr val="C00000"/>
                </a:solidFill>
                <a:latin typeface="+mj-lt"/>
                <a:cs typeface="Times New Roman" panose="02020603050405020304" pitchFamily="18" charset="0"/>
              </a:rPr>
              <a:t> which it cannot </a:t>
            </a:r>
            <a:r>
              <a:rPr lang="en-US" sz="2000" b="1" dirty="0" smtClean="0">
                <a:solidFill>
                  <a:srgbClr val="C00000"/>
                </a:solidFill>
                <a:latin typeface="+mj-lt"/>
                <a:cs typeface="Times New Roman" panose="02020603050405020304" pitchFamily="18" charset="0"/>
              </a:rPr>
              <a:t>cross</a:t>
            </a:r>
            <a:r>
              <a:rPr lang="ur-PK" sz="2000" b="1" dirty="0" smtClean="0">
                <a:solidFill>
                  <a:srgbClr val="C00000"/>
                </a:solidFill>
                <a:latin typeface="+mj-lt"/>
                <a:cs typeface="Times New Roman" panose="02020603050405020304" pitchFamily="18" charset="0"/>
              </a:rPr>
              <a:t>۔</a:t>
            </a:r>
            <a:endParaRPr lang="en-US" sz="2000" b="1" dirty="0">
              <a:solidFill>
                <a:srgbClr val="C00000"/>
              </a:solidFill>
              <a:latin typeface="+mj-lt"/>
              <a:cs typeface="Times New Roman" panose="02020603050405020304" pitchFamily="18" charset="0"/>
            </a:endParaRPr>
          </a:p>
          <a:p>
            <a:r>
              <a:rPr lang="en-US" sz="2000" b="1" dirty="0">
                <a:solidFill>
                  <a:srgbClr val="C00000"/>
                </a:solidFill>
                <a:latin typeface="+mj-lt"/>
                <a:cs typeface="Times New Roman" panose="02020603050405020304" pitchFamily="18" charset="0"/>
              </a:rPr>
              <a:t>For living and knowing what is successful life we still need more </a:t>
            </a:r>
            <a:r>
              <a:rPr lang="en-US" sz="2000" b="1" dirty="0" smtClean="0">
                <a:solidFill>
                  <a:srgbClr val="C00000"/>
                </a:solidFill>
                <a:latin typeface="+mj-lt"/>
                <a:cs typeface="Times New Roman" panose="02020603050405020304" pitchFamily="18" charset="0"/>
              </a:rPr>
              <a:t>knowledge</a:t>
            </a:r>
            <a:r>
              <a:rPr lang="ur-PK" sz="2000" b="1" dirty="0" smtClean="0">
                <a:solidFill>
                  <a:srgbClr val="C00000"/>
                </a:solidFill>
                <a:latin typeface="+mj-lt"/>
                <a:cs typeface="Times New Roman" panose="02020603050405020304" pitchFamily="18" charset="0"/>
              </a:rPr>
              <a:t>۔</a:t>
            </a:r>
            <a:r>
              <a:rPr lang="en-US" sz="2000" b="1" dirty="0" smtClean="0">
                <a:solidFill>
                  <a:srgbClr val="C00000"/>
                </a:solidFill>
                <a:latin typeface="+mj-lt"/>
                <a:cs typeface="Times New Roman" panose="02020603050405020304" pitchFamily="18" charset="0"/>
              </a:rPr>
              <a:t> </a:t>
            </a:r>
            <a:endParaRPr lang="en-US" sz="2000" b="1" dirty="0">
              <a:solidFill>
                <a:srgbClr val="C00000"/>
              </a:solidFill>
              <a:latin typeface="+mj-lt"/>
              <a:cs typeface="Times New Roman" panose="02020603050405020304" pitchFamily="18" charset="0"/>
            </a:endParaRPr>
          </a:p>
          <a:p>
            <a:r>
              <a:rPr lang="en-US" sz="2000" b="1" dirty="0">
                <a:solidFill>
                  <a:srgbClr val="C00000"/>
                </a:solidFill>
                <a:latin typeface="+mj-lt"/>
                <a:cs typeface="Times New Roman" panose="02020603050405020304" pitchFamily="18" charset="0"/>
              </a:rPr>
              <a:t> So our Creator Allah </a:t>
            </a:r>
            <a:r>
              <a:rPr lang="en-US" sz="2000" b="1" dirty="0" err="1">
                <a:solidFill>
                  <a:srgbClr val="C00000"/>
                </a:solidFill>
                <a:latin typeface="+mj-lt"/>
                <a:cs typeface="Times New Roman" panose="02020603050405020304" pitchFamily="18" charset="0"/>
              </a:rPr>
              <a:t>Subhan</a:t>
            </a:r>
            <a:r>
              <a:rPr lang="en-US" sz="2000" b="1" dirty="0">
                <a:solidFill>
                  <a:srgbClr val="C00000"/>
                </a:solidFill>
                <a:latin typeface="+mj-lt"/>
                <a:cs typeface="Times New Roman" panose="02020603050405020304" pitchFamily="18" charset="0"/>
              </a:rPr>
              <a:t> </a:t>
            </a:r>
            <a:r>
              <a:rPr lang="en-US" sz="2000" b="1" dirty="0" err="1">
                <a:solidFill>
                  <a:srgbClr val="C00000"/>
                </a:solidFill>
                <a:latin typeface="+mj-lt"/>
                <a:cs typeface="Times New Roman" panose="02020603050405020304" pitchFamily="18" charset="0"/>
              </a:rPr>
              <a:t>Wa</a:t>
            </a:r>
            <a:r>
              <a:rPr lang="en-US" sz="2000" b="1" dirty="0">
                <a:solidFill>
                  <a:srgbClr val="C00000"/>
                </a:solidFill>
                <a:latin typeface="+mj-lt"/>
                <a:cs typeface="Times New Roman" panose="02020603050405020304" pitchFamily="18" charset="0"/>
              </a:rPr>
              <a:t> </a:t>
            </a:r>
            <a:r>
              <a:rPr lang="en-US" sz="2000" b="1" dirty="0" err="1">
                <a:solidFill>
                  <a:srgbClr val="C00000"/>
                </a:solidFill>
                <a:latin typeface="+mj-lt"/>
                <a:cs typeface="Times New Roman" panose="02020603050405020304" pitchFamily="18" charset="0"/>
              </a:rPr>
              <a:t>Ta’la</a:t>
            </a:r>
            <a:r>
              <a:rPr lang="en-US" sz="2000" b="1" dirty="0">
                <a:solidFill>
                  <a:srgbClr val="C00000"/>
                </a:solidFill>
                <a:latin typeface="+mj-lt"/>
                <a:cs typeface="Times New Roman" panose="02020603050405020304" pitchFamily="18" charset="0"/>
              </a:rPr>
              <a:t> grant us one most powerful source of knowledge “Divine Revelation” (</a:t>
            </a:r>
            <a:r>
              <a:rPr lang="ur-PK" sz="2000" b="1" dirty="0">
                <a:solidFill>
                  <a:srgbClr val="C00000"/>
                </a:solidFill>
                <a:latin typeface="+mj-lt"/>
                <a:cs typeface="Times New Roman" panose="02020603050405020304" pitchFamily="18" charset="0"/>
              </a:rPr>
              <a:t>وحی الٰہی </a:t>
            </a:r>
            <a:r>
              <a:rPr lang="en-US" sz="2000" b="1" dirty="0">
                <a:solidFill>
                  <a:srgbClr val="C00000"/>
                </a:solidFill>
                <a:latin typeface="+mj-lt"/>
                <a:cs typeface="Times New Roman" panose="02020603050405020304" pitchFamily="18" charset="0"/>
              </a:rPr>
              <a:t> )</a:t>
            </a:r>
            <a:r>
              <a:rPr lang="ur-PK" sz="2000" b="1" dirty="0">
                <a:solidFill>
                  <a:srgbClr val="C00000"/>
                </a:solidFill>
                <a:latin typeface="+mj-lt"/>
                <a:cs typeface="Times New Roman" panose="02020603050405020304" pitchFamily="18" charset="0"/>
              </a:rPr>
              <a:t> </a:t>
            </a:r>
            <a:endParaRPr lang="en-US" sz="2000" b="1" dirty="0">
              <a:solidFill>
                <a:srgbClr val="C00000"/>
              </a:solidFill>
              <a:latin typeface="+mj-lt"/>
              <a:cs typeface="Times New Roman" panose="02020603050405020304" pitchFamily="18" charset="0"/>
            </a:endParaRPr>
          </a:p>
          <a:p>
            <a:r>
              <a:rPr lang="en-US" sz="2000" b="1" dirty="0">
                <a:solidFill>
                  <a:srgbClr val="C00000"/>
                </a:solidFill>
                <a:latin typeface="+mj-lt"/>
                <a:cs typeface="Times New Roman" panose="02020603050405020304" pitchFamily="18" charset="0"/>
              </a:rPr>
              <a:t> Divine means “Godly”, Revelation means “super natural disclosure”</a:t>
            </a:r>
          </a:p>
          <a:p>
            <a:endParaRPr lang="en-US" sz="2000" b="1" dirty="0">
              <a:solidFill>
                <a:srgbClr val="C00000"/>
              </a:solidFill>
              <a:latin typeface="+mj-lt"/>
              <a:cs typeface="Times New Roman" panose="02020603050405020304" pitchFamily="18" charset="0"/>
            </a:endParaRPr>
          </a:p>
          <a:p>
            <a:pPr marL="0" indent="0">
              <a:buNone/>
            </a:pPr>
            <a:endParaRPr lang="en-US" sz="2000" b="1" dirty="0">
              <a:solidFill>
                <a:srgbClr val="002060"/>
              </a:solidFill>
              <a:latin typeface="+mj-lt"/>
            </a:endParaRPr>
          </a:p>
          <a:p>
            <a:pPr marL="0" indent="0">
              <a:buNone/>
            </a:pPr>
            <a:endParaRPr lang="en-US" sz="2000" b="1" dirty="0">
              <a:solidFill>
                <a:srgbClr val="C00000"/>
              </a:solidFill>
              <a:latin typeface="+mj-lt"/>
            </a:endParaRPr>
          </a:p>
        </p:txBody>
      </p:sp>
    </p:spTree>
    <p:extLst>
      <p:ext uri="{BB962C8B-B14F-4D97-AF65-F5344CB8AC3E}">
        <p14:creationId xmlns:p14="http://schemas.microsoft.com/office/powerpoint/2010/main" val="13855590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p:cTn id="21"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3" dur="5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 calcmode="lin" valueType="num">
                                      <p:cBhvr>
                                        <p:cTn id="28"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30" dur="500"/>
                                        <p:tgtEl>
                                          <p:spTgt spid="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 calcmode="lin" valueType="num">
                                      <p:cBhvr>
                                        <p:cTn id="35"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crDBol" panose="03020902040302030502" pitchFamily="66" charset="0"/>
              </a:rPr>
              <a:t>The most </a:t>
            </a:r>
            <a:r>
              <a:rPr lang="en-US" b="1" dirty="0" smtClean="0">
                <a:latin typeface="TimeScrDBol" panose="03020902040302030502" pitchFamily="66" charset="0"/>
              </a:rPr>
              <a:t> important  role  </a:t>
            </a:r>
            <a:r>
              <a:rPr lang="en-US" b="1" dirty="0">
                <a:latin typeface="TimeScrDBol" panose="03020902040302030502" pitchFamily="66" charset="0"/>
              </a:rPr>
              <a:t>of </a:t>
            </a:r>
            <a:r>
              <a:rPr lang="en-US" b="1" dirty="0" smtClean="0">
                <a:latin typeface="TimeScrDBol" panose="03020902040302030502" pitchFamily="66" charset="0"/>
              </a:rPr>
              <a:t> divine revelation</a:t>
            </a:r>
            <a:endParaRPr lang="en-US" b="1" dirty="0">
              <a:latin typeface="TimeScrDBol" panose="03020902040302030502" pitchFamily="66" charset="0"/>
            </a:endParaRPr>
          </a:p>
        </p:txBody>
      </p:sp>
      <p:sp>
        <p:nvSpPr>
          <p:cNvPr id="3" name="Content Placeholder 2"/>
          <p:cNvSpPr>
            <a:spLocks noGrp="1"/>
          </p:cNvSpPr>
          <p:nvPr>
            <p:ph idx="1"/>
          </p:nvPr>
        </p:nvSpPr>
        <p:spPr>
          <a:xfrm>
            <a:off x="2603335" y="2133600"/>
            <a:ext cx="8789313" cy="3777622"/>
          </a:xfrm>
        </p:spPr>
        <p:txBody>
          <a:bodyPr>
            <a:normAutofit/>
          </a:bodyPr>
          <a:lstStyle/>
          <a:p>
            <a:r>
              <a:rPr lang="en-US" b="1" dirty="0" smtClean="0"/>
              <a:t> </a:t>
            </a:r>
            <a:r>
              <a:rPr lang="en-US" sz="2000" b="1" dirty="0">
                <a:solidFill>
                  <a:srgbClr val="C00000"/>
                </a:solidFill>
                <a:latin typeface="+mj-lt"/>
              </a:rPr>
              <a:t>The major role of divine revelation</a:t>
            </a:r>
            <a:r>
              <a:rPr lang="ur-PK" sz="2000" b="1" dirty="0">
                <a:solidFill>
                  <a:srgbClr val="C00000"/>
                </a:solidFill>
                <a:latin typeface="+mj-lt"/>
              </a:rPr>
              <a:t> </a:t>
            </a:r>
            <a:r>
              <a:rPr lang="en-US" sz="2000" b="1" dirty="0">
                <a:solidFill>
                  <a:srgbClr val="C00000"/>
                </a:solidFill>
                <a:latin typeface="+mj-lt"/>
              </a:rPr>
              <a:t>starts where a matter is:</a:t>
            </a:r>
          </a:p>
          <a:p>
            <a:pPr marL="0" indent="0">
              <a:buNone/>
            </a:pPr>
            <a:r>
              <a:rPr lang="en-US" sz="2000" b="1" dirty="0">
                <a:solidFill>
                  <a:srgbClr val="C00000"/>
                </a:solidFill>
                <a:latin typeface="+mj-lt"/>
              </a:rPr>
              <a:t>		1. Beyond the intellect or </a:t>
            </a:r>
          </a:p>
          <a:p>
            <a:pPr marL="0" indent="0">
              <a:buNone/>
            </a:pPr>
            <a:r>
              <a:rPr lang="en-US" sz="2000" b="1" dirty="0">
                <a:solidFill>
                  <a:srgbClr val="C00000"/>
                </a:solidFill>
                <a:latin typeface="+mj-lt"/>
              </a:rPr>
              <a:t>		2. Intellect cannot be able to handle it</a:t>
            </a:r>
          </a:p>
          <a:p>
            <a:r>
              <a:rPr lang="en-US" sz="2000" b="1" dirty="0">
                <a:solidFill>
                  <a:srgbClr val="C00000"/>
                </a:solidFill>
                <a:latin typeface="+mj-lt"/>
              </a:rPr>
              <a:t> Difference between </a:t>
            </a:r>
            <a:r>
              <a:rPr lang="en-US" sz="2000" b="1" dirty="0">
                <a:solidFill>
                  <a:schemeClr val="tx1"/>
                </a:solidFill>
                <a:latin typeface="+mj-lt"/>
              </a:rPr>
              <a:t>beyond the intellect </a:t>
            </a:r>
            <a:r>
              <a:rPr lang="en-US" sz="2000" b="1" dirty="0">
                <a:solidFill>
                  <a:srgbClr val="C00000"/>
                </a:solidFill>
                <a:latin typeface="+mj-lt"/>
              </a:rPr>
              <a:t>and </a:t>
            </a:r>
            <a:r>
              <a:rPr lang="en-US" sz="2000" b="1" dirty="0">
                <a:solidFill>
                  <a:schemeClr val="tx1"/>
                </a:solidFill>
                <a:latin typeface="+mj-lt"/>
              </a:rPr>
              <a:t>against the intellect</a:t>
            </a:r>
            <a:endParaRPr lang="ur-PK" sz="2000" b="1" dirty="0">
              <a:solidFill>
                <a:schemeClr val="tx1"/>
              </a:solidFill>
              <a:latin typeface="+mj-lt"/>
            </a:endParaRPr>
          </a:p>
          <a:p>
            <a:r>
              <a:rPr lang="en-US" sz="2000" b="1" dirty="0">
                <a:solidFill>
                  <a:schemeClr val="tx1"/>
                </a:solidFill>
                <a:latin typeface="+mj-lt"/>
              </a:rPr>
              <a:t> </a:t>
            </a:r>
            <a:r>
              <a:rPr lang="en-US" sz="2000" b="1" dirty="0">
                <a:solidFill>
                  <a:srgbClr val="C00000"/>
                </a:solidFill>
                <a:latin typeface="+mj-lt"/>
              </a:rPr>
              <a:t>Revelation does not forbid the use of the intellect. Rather, it encourages to use it</a:t>
            </a:r>
          </a:p>
          <a:p>
            <a:r>
              <a:rPr lang="en-US" sz="2000" b="1" dirty="0">
                <a:solidFill>
                  <a:srgbClr val="C00000"/>
                </a:solidFill>
                <a:latin typeface="+mj-lt"/>
              </a:rPr>
              <a:t> However, the use of the intellect to refute revelation’s message is in itself irrational.</a:t>
            </a:r>
            <a:endParaRPr lang="ur-PK" sz="2000" b="1" dirty="0">
              <a:solidFill>
                <a:srgbClr val="C00000"/>
              </a:solidFill>
              <a:latin typeface="+mj-lt"/>
            </a:endParaRPr>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2073360" y="4275000"/>
              <a:ext cx="15120" cy="360"/>
            </p14:xfrm>
          </p:contentPart>
        </mc:Choice>
        <mc:Fallback xmlns="">
          <p:pic>
            <p:nvPicPr>
              <p:cNvPr id="4" name="Ink 3"/>
              <p:cNvPicPr/>
              <p:nvPr/>
            </p:nvPicPr>
            <p:blipFill>
              <a:blip r:embed="rId3"/>
              <a:stretch>
                <a:fillRect/>
              </a:stretch>
            </p:blipFill>
            <p:spPr>
              <a:xfrm>
                <a:off x="2064000" y="4265640"/>
                <a:ext cx="33840" cy="19080"/>
              </a:xfrm>
              <a:prstGeom prst="rect">
                <a:avLst/>
              </a:prstGeom>
            </p:spPr>
          </p:pic>
        </mc:Fallback>
      </mc:AlternateContent>
    </p:spTree>
    <p:extLst>
      <p:ext uri="{BB962C8B-B14F-4D97-AF65-F5344CB8AC3E}">
        <p14:creationId xmlns:p14="http://schemas.microsoft.com/office/powerpoint/2010/main" val="93130329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 calcmode="lin" valueType="num">
                                      <p:cBhvr>
                                        <p:cTn id="21"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3" dur="500"/>
                                        <p:tgtEl>
                                          <p:spTgt spid="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 calcmode="lin" valueType="num">
                                      <p:cBhvr>
                                        <p:cTn id="28"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30" dur="500"/>
                                        <p:tgtEl>
                                          <p:spTgt spid="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 calcmode="lin" valueType="num">
                                      <p:cBhvr>
                                        <p:cTn id="35"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6"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7" dur="500"/>
                                        <p:tgtEl>
                                          <p:spTgt spid="3">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 calcmode="lin" valueType="num">
                                      <p:cBhvr>
                                        <p:cTn id="42"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3"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44" dur="500"/>
                                        <p:tgtEl>
                                          <p:spTgt spid="3">
                                            <p:txEl>
                                              <p:pRg st="4" end="4"/>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 calcmode="lin" valueType="num">
                                      <p:cBhvr>
                                        <p:cTn id="49"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50"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51"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69202" y="579139"/>
            <a:ext cx="6589199" cy="1280890"/>
          </a:xfrm>
        </p:spPr>
        <p:txBody>
          <a:bodyPr/>
          <a:lstStyle/>
          <a:p>
            <a:r>
              <a:rPr lang="en-US" b="1" dirty="0" smtClean="0">
                <a:latin typeface="TimeScrDBol" panose="03020902040302030502" pitchFamily="66" charset="0"/>
              </a:rPr>
              <a:t>Some Differences between Revelation &amp; two sources</a:t>
            </a:r>
            <a:endParaRPr lang="en-US" b="1" dirty="0">
              <a:latin typeface="TimeScrDBol" panose="03020902040302030502" pitchFamily="66" charset="0"/>
            </a:endParaRPr>
          </a:p>
        </p:txBody>
      </p:sp>
      <p:graphicFrame>
        <p:nvGraphicFramePr>
          <p:cNvPr id="7" name="Content Placeholder 6"/>
          <p:cNvGraphicFramePr>
            <a:graphicFrameLocks noGrp="1"/>
          </p:cNvGraphicFramePr>
          <p:nvPr>
            <p:ph idx="1"/>
            <p:extLst/>
          </p:nvPr>
        </p:nvGraphicFramePr>
        <p:xfrm>
          <a:off x="3467100" y="2088627"/>
          <a:ext cx="6591300" cy="396240"/>
        </p:xfrm>
        <a:graphic>
          <a:graphicData uri="http://schemas.openxmlformats.org/drawingml/2006/table">
            <a:tbl>
              <a:tblPr bandRow="1">
                <a:tableStyleId>{5C22544A-7EE6-4342-B048-85BDC9FD1C3A}</a:tableStyleId>
              </a:tblPr>
              <a:tblGrid>
                <a:gridCol w="3295650"/>
                <a:gridCol w="3295650"/>
              </a:tblGrid>
              <a:tr h="239487">
                <a:tc>
                  <a:txBody>
                    <a:bodyPr/>
                    <a:lstStyle/>
                    <a:p>
                      <a:pPr algn="ctr"/>
                      <a:r>
                        <a:rPr lang="en-US" sz="2000" b="1" baseline="0" dirty="0" smtClean="0"/>
                        <a:t>SENSES &amp; INTELLECT</a:t>
                      </a:r>
                      <a:endParaRPr lang="en-US" sz="2000"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800" b="1" dirty="0" smtClean="0"/>
                        <a:t>REVELATION</a:t>
                      </a:r>
                      <a:r>
                        <a:rPr lang="en-US" b="1" baseline="0" dirty="0" smtClean="0"/>
                        <a:t> </a:t>
                      </a:r>
                      <a:endParaRPr lang="en-US" sz="2000" b="1" baseline="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8" name="Table 7"/>
          <p:cNvGraphicFramePr>
            <a:graphicFrameLocks noGrp="1"/>
          </p:cNvGraphicFramePr>
          <p:nvPr>
            <p:extLst/>
          </p:nvPr>
        </p:nvGraphicFramePr>
        <p:xfrm>
          <a:off x="3469201" y="2520342"/>
          <a:ext cx="6589200" cy="640080"/>
        </p:xfrm>
        <a:graphic>
          <a:graphicData uri="http://schemas.openxmlformats.org/drawingml/2006/table">
            <a:tbl>
              <a:tblPr firstRow="1" bandRow="1">
                <a:tableStyleId>{5C22544A-7EE6-4342-B048-85BDC9FD1C3A}</a:tableStyleId>
              </a:tblPr>
              <a:tblGrid>
                <a:gridCol w="3294600"/>
                <a:gridCol w="3294600"/>
              </a:tblGrid>
              <a:tr h="462699">
                <a:tc>
                  <a:txBody>
                    <a:bodyPr/>
                    <a:lstStyle/>
                    <a:p>
                      <a:pPr algn="ctr"/>
                      <a:r>
                        <a:rPr lang="en-US" dirty="0" smtClean="0">
                          <a:solidFill>
                            <a:srgbClr val="C00000"/>
                          </a:solidFill>
                        </a:rPr>
                        <a:t>These</a:t>
                      </a:r>
                      <a:r>
                        <a:rPr lang="en-US" baseline="0" dirty="0" smtClean="0">
                          <a:solidFill>
                            <a:srgbClr val="C00000"/>
                          </a:solidFill>
                        </a:rPr>
                        <a:t> two belongs to whom is already created</a:t>
                      </a: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rgbClr val="C00000"/>
                          </a:solidFill>
                        </a:rPr>
                        <a:t>Its</a:t>
                      </a:r>
                      <a:r>
                        <a:rPr lang="en-US" baseline="0" dirty="0" smtClean="0">
                          <a:solidFill>
                            <a:srgbClr val="C00000"/>
                          </a:solidFill>
                        </a:rPr>
                        <a:t> belongs to the only one who create</a:t>
                      </a: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3" name="Table 2"/>
          <p:cNvGraphicFramePr>
            <a:graphicFrameLocks noGrp="1"/>
          </p:cNvGraphicFramePr>
          <p:nvPr>
            <p:extLst/>
          </p:nvPr>
        </p:nvGraphicFramePr>
        <p:xfrm>
          <a:off x="3480670" y="3162923"/>
          <a:ext cx="6577730" cy="539646"/>
        </p:xfrm>
        <a:graphic>
          <a:graphicData uri="http://schemas.openxmlformats.org/drawingml/2006/table">
            <a:tbl>
              <a:tblPr firstRow="1" bandRow="1">
                <a:tableStyleId>{5C22544A-7EE6-4342-B048-85BDC9FD1C3A}</a:tableStyleId>
              </a:tblPr>
              <a:tblGrid>
                <a:gridCol w="3288865"/>
                <a:gridCol w="3288865"/>
              </a:tblGrid>
              <a:tr h="539646">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solidFill>
                            <a:srgbClr val="C00000"/>
                          </a:solidFill>
                        </a:rPr>
                        <a:t> both</a:t>
                      </a:r>
                      <a:r>
                        <a:rPr lang="en-US" baseline="0" dirty="0" smtClean="0">
                          <a:solidFill>
                            <a:srgbClr val="C00000"/>
                          </a:solidFill>
                        </a:rPr>
                        <a:t> are not absolute</a:t>
                      </a:r>
                      <a:endParaRPr lang="en-US" dirty="0" smtClean="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dirty="0" smtClean="0">
                          <a:solidFill>
                            <a:srgbClr val="C00000"/>
                          </a:solidFill>
                        </a:rPr>
                        <a:t>It</a:t>
                      </a:r>
                      <a:r>
                        <a:rPr lang="en-US" baseline="0" dirty="0" smtClean="0">
                          <a:solidFill>
                            <a:srgbClr val="C00000"/>
                          </a:solidFill>
                        </a:rPr>
                        <a:t> is absolute </a:t>
                      </a:r>
                      <a:endParaRPr lang="en-US" dirty="0" smtClean="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4" name="Table 3"/>
          <p:cNvGraphicFramePr>
            <a:graphicFrameLocks noGrp="1"/>
          </p:cNvGraphicFramePr>
          <p:nvPr>
            <p:extLst/>
          </p:nvPr>
        </p:nvGraphicFramePr>
        <p:xfrm>
          <a:off x="3469201" y="4172261"/>
          <a:ext cx="6589200" cy="914400"/>
        </p:xfrm>
        <a:graphic>
          <a:graphicData uri="http://schemas.openxmlformats.org/drawingml/2006/table">
            <a:tbl>
              <a:tblPr firstRow="1" bandRow="1">
                <a:tableStyleId>{5C22544A-7EE6-4342-B048-85BDC9FD1C3A}</a:tableStyleId>
              </a:tblPr>
              <a:tblGrid>
                <a:gridCol w="3294600"/>
                <a:gridCol w="3294600"/>
              </a:tblGrid>
              <a:tr h="462699">
                <a:tc>
                  <a:txBody>
                    <a:bodyPr/>
                    <a:lstStyle/>
                    <a:p>
                      <a:pPr algn="ctr"/>
                      <a:r>
                        <a:rPr lang="en-US" dirty="0" smtClean="0">
                          <a:solidFill>
                            <a:srgbClr val="C00000"/>
                          </a:solidFill>
                        </a:rPr>
                        <a:t>they may conflict with each other</a:t>
                      </a: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rgbClr val="C00000"/>
                          </a:solidFill>
                        </a:rPr>
                        <a:t>Two parts of revelation cannot conflict with each other</a:t>
                      </a: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5" name="Table 4"/>
          <p:cNvGraphicFramePr>
            <a:graphicFrameLocks noGrp="1"/>
          </p:cNvGraphicFramePr>
          <p:nvPr>
            <p:extLst/>
          </p:nvPr>
        </p:nvGraphicFramePr>
        <p:xfrm>
          <a:off x="3469200" y="5104151"/>
          <a:ext cx="6589200" cy="462699"/>
        </p:xfrm>
        <a:graphic>
          <a:graphicData uri="http://schemas.openxmlformats.org/drawingml/2006/table">
            <a:tbl>
              <a:tblPr firstRow="1" bandRow="1">
                <a:tableStyleId>{5C22544A-7EE6-4342-B048-85BDC9FD1C3A}</a:tableStyleId>
              </a:tblPr>
              <a:tblGrid>
                <a:gridCol w="3294600"/>
                <a:gridCol w="3294600"/>
              </a:tblGrid>
              <a:tr h="462699">
                <a:tc>
                  <a:txBody>
                    <a:bodyPr/>
                    <a:lstStyle/>
                    <a:p>
                      <a:pPr algn="ctr"/>
                      <a:r>
                        <a:rPr lang="en-US" dirty="0" smtClean="0">
                          <a:solidFill>
                            <a:srgbClr val="C00000"/>
                          </a:solidFill>
                        </a:rPr>
                        <a:t>they can</a:t>
                      </a:r>
                      <a:r>
                        <a:rPr lang="en-US" baseline="0" dirty="0" smtClean="0">
                          <a:solidFill>
                            <a:srgbClr val="C00000"/>
                          </a:solidFill>
                        </a:rPr>
                        <a:t> be </a:t>
                      </a:r>
                      <a:r>
                        <a:rPr lang="en-US" dirty="0" smtClean="0">
                          <a:solidFill>
                            <a:srgbClr val="C00000"/>
                          </a:solidFill>
                        </a:rPr>
                        <a:t>challenged</a:t>
                      </a: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rgbClr val="C00000"/>
                          </a:solidFill>
                        </a:rPr>
                        <a:t>it</a:t>
                      </a:r>
                      <a:r>
                        <a:rPr lang="en-US" baseline="0" dirty="0" smtClean="0">
                          <a:solidFill>
                            <a:srgbClr val="C00000"/>
                          </a:solidFill>
                        </a:rPr>
                        <a:t> cannot be challenged</a:t>
                      </a: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6" name="Table 5"/>
          <p:cNvGraphicFramePr>
            <a:graphicFrameLocks noGrp="1"/>
          </p:cNvGraphicFramePr>
          <p:nvPr>
            <p:extLst/>
          </p:nvPr>
        </p:nvGraphicFramePr>
        <p:xfrm>
          <a:off x="3469201" y="3712566"/>
          <a:ext cx="6589200" cy="462699"/>
        </p:xfrm>
        <a:graphic>
          <a:graphicData uri="http://schemas.openxmlformats.org/drawingml/2006/table">
            <a:tbl>
              <a:tblPr firstRow="1" bandRow="1">
                <a:tableStyleId>{5C22544A-7EE6-4342-B048-85BDC9FD1C3A}</a:tableStyleId>
              </a:tblPr>
              <a:tblGrid>
                <a:gridCol w="3294600"/>
                <a:gridCol w="3294600"/>
              </a:tblGrid>
              <a:tr h="462699">
                <a:tc>
                  <a:txBody>
                    <a:bodyPr/>
                    <a:lstStyle/>
                    <a:p>
                      <a:pPr algn="ctr"/>
                      <a:r>
                        <a:rPr lang="en-US" dirty="0" smtClean="0">
                          <a:solidFill>
                            <a:srgbClr val="C00000"/>
                          </a:solidFill>
                        </a:rPr>
                        <a:t>Both</a:t>
                      </a:r>
                      <a:r>
                        <a:rPr lang="en-US" baseline="0" dirty="0" smtClean="0">
                          <a:solidFill>
                            <a:srgbClr val="C00000"/>
                          </a:solidFill>
                        </a:rPr>
                        <a:t> have a certain limit</a:t>
                      </a: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rgbClr val="C00000"/>
                          </a:solidFill>
                        </a:rPr>
                        <a:t>It</a:t>
                      </a:r>
                      <a:r>
                        <a:rPr lang="en-US" baseline="0" dirty="0" smtClean="0">
                          <a:solidFill>
                            <a:srgbClr val="C00000"/>
                          </a:solidFill>
                        </a:rPr>
                        <a:t> is unlimited</a:t>
                      </a:r>
                      <a:endParaRPr lang="en-US" dirty="0">
                        <a:solidFill>
                          <a:srgbClr val="C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781892030"/>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 calcmode="lin" valueType="num">
                                      <p:cBhvr>
                                        <p:cTn id="28" dur="500" fill="hold"/>
                                        <p:tgtEl>
                                          <p:spTgt spid="3"/>
                                        </p:tgtEl>
                                        <p:attrNameLst>
                                          <p:attrName>ppt_w</p:attrName>
                                        </p:attrNameLst>
                                      </p:cBhvr>
                                      <p:tavLst>
                                        <p:tav tm="0">
                                          <p:val>
                                            <p:fltVal val="0"/>
                                          </p:val>
                                        </p:tav>
                                        <p:tav tm="100000">
                                          <p:val>
                                            <p:strVal val="#ppt_w"/>
                                          </p:val>
                                        </p:tav>
                                      </p:tavLst>
                                    </p:anim>
                                    <p:anim calcmode="lin" valueType="num">
                                      <p:cBhvr>
                                        <p:cTn id="29" dur="500" fill="hold"/>
                                        <p:tgtEl>
                                          <p:spTgt spid="3"/>
                                        </p:tgtEl>
                                        <p:attrNameLst>
                                          <p:attrName>ppt_h</p:attrName>
                                        </p:attrNameLst>
                                      </p:cBhvr>
                                      <p:tavLst>
                                        <p:tav tm="0">
                                          <p:val>
                                            <p:fltVal val="0"/>
                                          </p:val>
                                        </p:tav>
                                        <p:tav tm="100000">
                                          <p:val>
                                            <p:strVal val="#ppt_h"/>
                                          </p:val>
                                        </p:tav>
                                      </p:tavLst>
                                    </p:anim>
                                    <p:animEffect transition="in" filter="fade">
                                      <p:cBhvr>
                                        <p:cTn id="30" dur="500"/>
                                        <p:tgtEl>
                                          <p:spTgt spid="3"/>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p:cTn id="35" dur="500" fill="hold"/>
                                        <p:tgtEl>
                                          <p:spTgt spid="6"/>
                                        </p:tgtEl>
                                        <p:attrNameLst>
                                          <p:attrName>ppt_w</p:attrName>
                                        </p:attrNameLst>
                                      </p:cBhvr>
                                      <p:tavLst>
                                        <p:tav tm="0">
                                          <p:val>
                                            <p:fltVal val="0"/>
                                          </p:val>
                                        </p:tav>
                                        <p:tav tm="100000">
                                          <p:val>
                                            <p:strVal val="#ppt_w"/>
                                          </p:val>
                                        </p:tav>
                                      </p:tavLst>
                                    </p:anim>
                                    <p:anim calcmode="lin" valueType="num">
                                      <p:cBhvr>
                                        <p:cTn id="36" dur="500" fill="hold"/>
                                        <p:tgtEl>
                                          <p:spTgt spid="6"/>
                                        </p:tgtEl>
                                        <p:attrNameLst>
                                          <p:attrName>ppt_h</p:attrName>
                                        </p:attrNameLst>
                                      </p:cBhvr>
                                      <p:tavLst>
                                        <p:tav tm="0">
                                          <p:val>
                                            <p:fltVal val="0"/>
                                          </p:val>
                                        </p:tav>
                                        <p:tav tm="100000">
                                          <p:val>
                                            <p:strVal val="#ppt_h"/>
                                          </p:val>
                                        </p:tav>
                                      </p:tavLst>
                                    </p:anim>
                                    <p:animEffect transition="in" filter="fade">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 calcmode="lin" valueType="num">
                                      <p:cBhvr>
                                        <p:cTn id="42" dur="500" fill="hold"/>
                                        <p:tgtEl>
                                          <p:spTgt spid="4"/>
                                        </p:tgtEl>
                                        <p:attrNameLst>
                                          <p:attrName>ppt_w</p:attrName>
                                        </p:attrNameLst>
                                      </p:cBhvr>
                                      <p:tavLst>
                                        <p:tav tm="0">
                                          <p:val>
                                            <p:fltVal val="0"/>
                                          </p:val>
                                        </p:tav>
                                        <p:tav tm="100000">
                                          <p:val>
                                            <p:strVal val="#ppt_w"/>
                                          </p:val>
                                        </p:tav>
                                      </p:tavLst>
                                    </p:anim>
                                    <p:anim calcmode="lin" valueType="num">
                                      <p:cBhvr>
                                        <p:cTn id="43" dur="500" fill="hold"/>
                                        <p:tgtEl>
                                          <p:spTgt spid="4"/>
                                        </p:tgtEl>
                                        <p:attrNameLst>
                                          <p:attrName>ppt_h</p:attrName>
                                        </p:attrNameLst>
                                      </p:cBhvr>
                                      <p:tavLst>
                                        <p:tav tm="0">
                                          <p:val>
                                            <p:fltVal val="0"/>
                                          </p:val>
                                        </p:tav>
                                        <p:tav tm="100000">
                                          <p:val>
                                            <p:strVal val="#ppt_h"/>
                                          </p:val>
                                        </p:tav>
                                      </p:tavLst>
                                    </p:anim>
                                    <p:animEffect transition="in" filter="fade">
                                      <p:cBhvr>
                                        <p:cTn id="44" dur="500"/>
                                        <p:tgtEl>
                                          <p:spTgt spid="4"/>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p:cTn id="49" dur="500" fill="hold"/>
                                        <p:tgtEl>
                                          <p:spTgt spid="5"/>
                                        </p:tgtEl>
                                        <p:attrNameLst>
                                          <p:attrName>ppt_w</p:attrName>
                                        </p:attrNameLst>
                                      </p:cBhvr>
                                      <p:tavLst>
                                        <p:tav tm="0">
                                          <p:val>
                                            <p:fltVal val="0"/>
                                          </p:val>
                                        </p:tav>
                                        <p:tav tm="100000">
                                          <p:val>
                                            <p:strVal val="#ppt_w"/>
                                          </p:val>
                                        </p:tav>
                                      </p:tavLst>
                                    </p:anim>
                                    <p:anim calcmode="lin" valueType="num">
                                      <p:cBhvr>
                                        <p:cTn id="50" dur="500" fill="hold"/>
                                        <p:tgtEl>
                                          <p:spTgt spid="5"/>
                                        </p:tgtEl>
                                        <p:attrNameLst>
                                          <p:attrName>ppt_h</p:attrName>
                                        </p:attrNameLst>
                                      </p:cBhvr>
                                      <p:tavLst>
                                        <p:tav tm="0">
                                          <p:val>
                                            <p:fltVal val="0"/>
                                          </p:val>
                                        </p:tav>
                                        <p:tav tm="100000">
                                          <p:val>
                                            <p:strVal val="#ppt_h"/>
                                          </p:val>
                                        </p:tav>
                                      </p:tavLst>
                                    </p:anim>
                                    <p:animEffect transition="in" filter="fade">
                                      <p:cBhvr>
                                        <p:cTn id="5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4202" y="227463"/>
            <a:ext cx="9367418" cy="864358"/>
          </a:xfrm>
        </p:spPr>
        <p:txBody>
          <a:bodyPr>
            <a:normAutofit/>
          </a:bodyPr>
          <a:lstStyle/>
          <a:p>
            <a:r>
              <a:rPr lang="en-US" sz="4400" b="1" dirty="0">
                <a:latin typeface="Times" panose="02020603050405020304" pitchFamily="18" charset="0"/>
                <a:cs typeface="Times" panose="02020603050405020304" pitchFamily="18" charset="0"/>
              </a:rPr>
              <a:t>The Modes of </a:t>
            </a:r>
            <a:r>
              <a:rPr lang="en-US" sz="4400" b="1" dirty="0" smtClean="0">
                <a:latin typeface="Times" panose="02020603050405020304" pitchFamily="18" charset="0"/>
                <a:cs typeface="Times" panose="02020603050405020304" pitchFamily="18" charset="0"/>
              </a:rPr>
              <a:t>Descent</a:t>
            </a:r>
            <a:endParaRPr lang="en-US" sz="4000" dirty="0">
              <a:latin typeface="Times" panose="02020603050405020304" pitchFamily="18" charset="0"/>
              <a:cs typeface="Times" panose="02020603050405020304" pitchFamily="18" charset="0"/>
            </a:endParaRPr>
          </a:p>
        </p:txBody>
      </p:sp>
      <p:sp>
        <p:nvSpPr>
          <p:cNvPr id="3" name="Content Placeholder 2"/>
          <p:cNvSpPr>
            <a:spLocks noGrp="1"/>
          </p:cNvSpPr>
          <p:nvPr>
            <p:ph idx="1"/>
          </p:nvPr>
        </p:nvSpPr>
        <p:spPr>
          <a:xfrm>
            <a:off x="1323795" y="1662445"/>
            <a:ext cx="9796923" cy="4482861"/>
          </a:xfrm>
        </p:spPr>
        <p:txBody>
          <a:bodyPr>
            <a:noAutofit/>
          </a:bodyPr>
          <a:lstStyle/>
          <a:p>
            <a:pPr marL="514350" indent="-514350">
              <a:buFont typeface="+mj-lt"/>
              <a:buAutoNum type="arabicParenR"/>
            </a:pPr>
            <a:r>
              <a:rPr lang="en-US" sz="2000" b="1" dirty="0">
                <a:solidFill>
                  <a:srgbClr val="C00000"/>
                </a:solidFill>
                <a:latin typeface="+mj-lt"/>
              </a:rPr>
              <a:t>True dreams. </a:t>
            </a:r>
            <a:r>
              <a:rPr lang="ur-PK" sz="2000" b="1" dirty="0">
                <a:solidFill>
                  <a:srgbClr val="C00000"/>
                </a:solidFill>
                <a:latin typeface="+mj-lt"/>
                <a:cs typeface="Jameel Noori Nastaleeq" panose="02000503000000000004" pitchFamily="2" charset="-78"/>
              </a:rPr>
              <a:t>سچے خواب</a:t>
            </a:r>
            <a:endParaRPr lang="en-US" sz="2000" b="1" dirty="0">
              <a:solidFill>
                <a:srgbClr val="C00000"/>
              </a:solidFill>
              <a:latin typeface="+mj-lt"/>
              <a:cs typeface="Jameel Noori Nastaleeq" panose="02000503000000000004" pitchFamily="2" charset="-78"/>
            </a:endParaRPr>
          </a:p>
          <a:p>
            <a:pPr marL="514350" indent="-514350">
              <a:buFont typeface="+mj-lt"/>
              <a:buAutoNum type="arabicParenR"/>
            </a:pPr>
            <a:r>
              <a:rPr lang="en-US" sz="2000" b="1" dirty="0">
                <a:solidFill>
                  <a:srgbClr val="C00000"/>
                </a:solidFill>
                <a:latin typeface="+mj-lt"/>
              </a:rPr>
              <a:t>A sound (sort of) a Bell was heard, it is called</a:t>
            </a:r>
            <a:r>
              <a:rPr lang="en-US" sz="2000" b="1" dirty="0">
                <a:solidFill>
                  <a:srgbClr val="C00000"/>
                </a:solidFill>
                <a:latin typeface="+mj-lt"/>
                <a:cs typeface="1 MUHAMMADI QURANIC" panose="03020400000000000000" pitchFamily="66" charset="-78"/>
              </a:rPr>
              <a:t> </a:t>
            </a:r>
            <a:r>
              <a:rPr lang="ar-SA" sz="2000" b="1" dirty="0">
                <a:solidFill>
                  <a:srgbClr val="C00000"/>
                </a:solidFill>
                <a:latin typeface="+mj-lt"/>
                <a:cs typeface="1 MUHAMMADI QURANIC" panose="03020400000000000000" pitchFamily="66" charset="-78"/>
              </a:rPr>
              <a:t>صلصلة الجرس</a:t>
            </a:r>
            <a:endParaRPr lang="en-US" sz="2000" b="1" dirty="0">
              <a:solidFill>
                <a:srgbClr val="C00000"/>
              </a:solidFill>
              <a:latin typeface="+mj-lt"/>
              <a:cs typeface="1 MUHAMMADI QURANIC" panose="03020400000000000000" pitchFamily="66" charset="-78"/>
            </a:endParaRPr>
          </a:p>
          <a:p>
            <a:pPr marL="514350" indent="-514350">
              <a:buFont typeface="+mj-lt"/>
              <a:buAutoNum type="arabicParenR"/>
            </a:pPr>
            <a:r>
              <a:rPr lang="en-US" sz="2000" b="1" dirty="0">
                <a:solidFill>
                  <a:srgbClr val="C00000"/>
                </a:solidFill>
                <a:latin typeface="+mj-lt"/>
              </a:rPr>
              <a:t>Direct two way conversation with Allah. </a:t>
            </a:r>
            <a:r>
              <a:rPr lang="ur-PK" sz="2000" b="1" dirty="0">
                <a:solidFill>
                  <a:srgbClr val="C00000"/>
                </a:solidFill>
                <a:latin typeface="+mj-lt"/>
                <a:cs typeface="Jameel Noori Nastaleeq" panose="02000503000000000004" pitchFamily="2" charset="-78"/>
              </a:rPr>
              <a:t>واقعہ معراج</a:t>
            </a:r>
            <a:endParaRPr lang="en-US" sz="2000" b="1" dirty="0">
              <a:solidFill>
                <a:srgbClr val="C00000"/>
              </a:solidFill>
              <a:latin typeface="+mj-lt"/>
              <a:cs typeface="Jameel Noori Nastaleeq" panose="02000503000000000004" pitchFamily="2" charset="-78"/>
            </a:endParaRPr>
          </a:p>
          <a:p>
            <a:pPr marL="514350" indent="-514350">
              <a:buFont typeface="+mj-lt"/>
              <a:buAutoNum type="arabicParenR"/>
            </a:pPr>
            <a:r>
              <a:rPr lang="en-US" sz="2000" b="1" dirty="0" err="1">
                <a:solidFill>
                  <a:srgbClr val="C00000"/>
                </a:solidFill>
                <a:latin typeface="+mj-lt"/>
              </a:rPr>
              <a:t>Hazrat</a:t>
            </a:r>
            <a:r>
              <a:rPr lang="en-US" sz="2000" b="1" dirty="0">
                <a:solidFill>
                  <a:srgbClr val="C00000"/>
                </a:solidFill>
                <a:latin typeface="+mj-lt"/>
              </a:rPr>
              <a:t> </a:t>
            </a:r>
            <a:r>
              <a:rPr lang="en-US" sz="2000" b="1" dirty="0" err="1">
                <a:solidFill>
                  <a:srgbClr val="C00000"/>
                </a:solidFill>
                <a:latin typeface="+mj-lt"/>
              </a:rPr>
              <a:t>Jibrael</a:t>
            </a:r>
            <a:r>
              <a:rPr lang="en-US" sz="2000" b="1" dirty="0">
                <a:solidFill>
                  <a:srgbClr val="C00000"/>
                </a:solidFill>
                <a:latin typeface="+mj-lt"/>
              </a:rPr>
              <a:t> </a:t>
            </a:r>
            <a:r>
              <a:rPr lang="ur-PK" sz="2000" b="1" dirty="0">
                <a:solidFill>
                  <a:srgbClr val="C00000"/>
                </a:solidFill>
                <a:latin typeface="+mj-lt"/>
                <a:cs typeface="Jameel Noori Nastaleeq" panose="02000503000000000004" pitchFamily="2" charset="-78"/>
              </a:rPr>
              <a:t>علیہ السلام</a:t>
            </a:r>
            <a:r>
              <a:rPr lang="en-US" sz="2000" b="1" dirty="0">
                <a:solidFill>
                  <a:srgbClr val="C00000"/>
                </a:solidFill>
                <a:latin typeface="+mj-lt"/>
                <a:cs typeface="Jameel Noori Nastaleeq" panose="02000503000000000004" pitchFamily="2" charset="-78"/>
              </a:rPr>
              <a:t> </a:t>
            </a:r>
            <a:r>
              <a:rPr lang="en-US" sz="2000" b="1" dirty="0">
                <a:solidFill>
                  <a:srgbClr val="C00000"/>
                </a:solidFill>
                <a:latin typeface="+mj-lt"/>
              </a:rPr>
              <a:t>an Angel. </a:t>
            </a:r>
          </a:p>
          <a:p>
            <a:pPr marL="514350" indent="-514350">
              <a:buFont typeface="+mj-lt"/>
              <a:buAutoNum type="arabicParenR"/>
            </a:pPr>
            <a:r>
              <a:rPr lang="en-US" sz="2000" b="1" dirty="0" err="1">
                <a:solidFill>
                  <a:srgbClr val="C00000"/>
                </a:solidFill>
                <a:latin typeface="+mj-lt"/>
              </a:rPr>
              <a:t>Hazrat</a:t>
            </a:r>
            <a:r>
              <a:rPr lang="en-US" sz="2000" b="1" dirty="0">
                <a:solidFill>
                  <a:srgbClr val="C00000"/>
                </a:solidFill>
                <a:latin typeface="+mj-lt"/>
              </a:rPr>
              <a:t> </a:t>
            </a:r>
            <a:r>
              <a:rPr lang="en-US" sz="2000" b="1" dirty="0" err="1">
                <a:solidFill>
                  <a:srgbClr val="C00000"/>
                </a:solidFill>
                <a:latin typeface="+mj-lt"/>
              </a:rPr>
              <a:t>Jibrael</a:t>
            </a:r>
            <a:r>
              <a:rPr lang="en-US" sz="2000" b="1" dirty="0">
                <a:solidFill>
                  <a:srgbClr val="C00000"/>
                </a:solidFill>
                <a:latin typeface="+mj-lt"/>
              </a:rPr>
              <a:t>  </a:t>
            </a:r>
            <a:r>
              <a:rPr lang="ur-PK" sz="2000" b="1" dirty="0">
                <a:solidFill>
                  <a:srgbClr val="C00000"/>
                </a:solidFill>
                <a:latin typeface="+mj-lt"/>
                <a:cs typeface="Jameel Noori Nastaleeq" panose="02000503000000000004" pitchFamily="2" charset="-78"/>
              </a:rPr>
              <a:t>علیہ السلام</a:t>
            </a:r>
            <a:r>
              <a:rPr lang="en-US" sz="2000" b="1" dirty="0">
                <a:solidFill>
                  <a:srgbClr val="C00000"/>
                </a:solidFill>
                <a:latin typeface="+mj-lt"/>
                <a:cs typeface="Jameel Noori Nastaleeq" panose="02000503000000000004" pitchFamily="2" charset="-78"/>
              </a:rPr>
              <a:t> </a:t>
            </a:r>
            <a:r>
              <a:rPr lang="en-US" sz="2000" b="1" dirty="0">
                <a:solidFill>
                  <a:srgbClr val="C00000"/>
                </a:solidFill>
                <a:latin typeface="+mj-lt"/>
              </a:rPr>
              <a:t>in Human form.</a:t>
            </a:r>
            <a:endParaRPr lang="ur-PK" sz="2000" b="1" dirty="0">
              <a:solidFill>
                <a:srgbClr val="C00000"/>
              </a:solidFill>
              <a:latin typeface="+mj-lt"/>
            </a:endParaRPr>
          </a:p>
          <a:p>
            <a:pPr marL="514350" indent="-514350">
              <a:buFont typeface="+mj-lt"/>
              <a:buAutoNum type="arabicParenR"/>
            </a:pPr>
            <a:r>
              <a:rPr lang="en-US" sz="2000" b="1" dirty="0" err="1">
                <a:solidFill>
                  <a:srgbClr val="C00000"/>
                </a:solidFill>
                <a:latin typeface="+mj-lt"/>
              </a:rPr>
              <a:t>Hazrat</a:t>
            </a:r>
            <a:r>
              <a:rPr lang="en-US" sz="2000" b="1" dirty="0">
                <a:solidFill>
                  <a:srgbClr val="C00000"/>
                </a:solidFill>
                <a:latin typeface="+mj-lt"/>
              </a:rPr>
              <a:t> </a:t>
            </a:r>
            <a:r>
              <a:rPr lang="en-US" sz="2000" b="1" dirty="0" err="1">
                <a:solidFill>
                  <a:srgbClr val="C00000"/>
                </a:solidFill>
                <a:latin typeface="+mj-lt"/>
              </a:rPr>
              <a:t>Jibrael</a:t>
            </a:r>
            <a:r>
              <a:rPr lang="en-US" sz="2000" b="1" dirty="0">
                <a:solidFill>
                  <a:srgbClr val="C00000"/>
                </a:solidFill>
                <a:latin typeface="+mj-lt"/>
              </a:rPr>
              <a:t>  </a:t>
            </a:r>
            <a:r>
              <a:rPr lang="ur-PK" sz="2000" b="1" dirty="0">
                <a:solidFill>
                  <a:srgbClr val="C00000"/>
                </a:solidFill>
                <a:latin typeface="+mj-lt"/>
              </a:rPr>
              <a:t> </a:t>
            </a:r>
            <a:r>
              <a:rPr lang="ur-PK" sz="2000" b="1" dirty="0">
                <a:solidFill>
                  <a:srgbClr val="C00000"/>
                </a:solidFill>
                <a:latin typeface="+mj-lt"/>
                <a:cs typeface="Jameel Noori Nastaleeq" panose="02000503000000000004" pitchFamily="2" charset="-78"/>
              </a:rPr>
              <a:t>علیہ السلام</a:t>
            </a:r>
            <a:r>
              <a:rPr lang="en-US" sz="2000" b="1" dirty="0">
                <a:solidFill>
                  <a:srgbClr val="C00000"/>
                </a:solidFill>
                <a:latin typeface="+mj-lt"/>
              </a:rPr>
              <a:t>would make words of Allah fall into the Prophet’s </a:t>
            </a:r>
            <a:r>
              <a:rPr lang="ur-PK" sz="2000" b="1" dirty="0">
                <a:solidFill>
                  <a:srgbClr val="C00000"/>
                </a:solidFill>
                <a:latin typeface="+mj-lt"/>
                <a:cs typeface="Jameel Noori Nastaleeq" panose="02000503000000000004" pitchFamily="2" charset="-78"/>
              </a:rPr>
              <a:t>صلی اللہ علیہ وسلم</a:t>
            </a:r>
            <a:r>
              <a:rPr lang="en-US" sz="2000" b="1" dirty="0">
                <a:solidFill>
                  <a:srgbClr val="C00000"/>
                </a:solidFill>
                <a:latin typeface="+mj-lt"/>
                <a:cs typeface="Jameel Noori Nastaleeq" panose="02000503000000000004" pitchFamily="2" charset="-78"/>
              </a:rPr>
              <a:t> </a:t>
            </a:r>
            <a:r>
              <a:rPr lang="en-US" sz="2000" b="1" dirty="0">
                <a:solidFill>
                  <a:srgbClr val="C00000"/>
                </a:solidFill>
                <a:latin typeface="+mj-lt"/>
              </a:rPr>
              <a:t>heart.</a:t>
            </a:r>
          </a:p>
          <a:p>
            <a:pPr marL="457200" indent="-457200"/>
            <a:endParaRPr lang="en-US" sz="2000" b="1" dirty="0">
              <a:solidFill>
                <a:srgbClr val="C00000"/>
              </a:solidFill>
              <a:latin typeface="+mj-lt"/>
            </a:endParaRPr>
          </a:p>
          <a:p>
            <a:pPr marL="857250" lvl="1" indent="-457200"/>
            <a:endParaRPr lang="en-US" sz="2000" b="1" dirty="0">
              <a:solidFill>
                <a:srgbClr val="C00000"/>
              </a:solidFill>
              <a:latin typeface="+mj-lt"/>
            </a:endParaRPr>
          </a:p>
        </p:txBody>
      </p:sp>
    </p:spTree>
    <p:extLst>
      <p:ext uri="{BB962C8B-B14F-4D97-AF65-F5344CB8AC3E}">
        <p14:creationId xmlns:p14="http://schemas.microsoft.com/office/powerpoint/2010/main" val="2543052769"/>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9"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9" fill="hold"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0-#ppt_w/2"/>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9" fill="hold"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9"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0-#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9" fill="hold"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additive="base">
                                        <p:cTn id="38" dur="500" fill="hold"/>
                                        <p:tgtEl>
                                          <p:spTgt spid="3">
                                            <p:txEl>
                                              <p:pRg st="4" end="4"/>
                                            </p:txEl>
                                          </p:spTgt>
                                        </p:tgtEl>
                                        <p:attrNameLst>
                                          <p:attrName>ppt_x</p:attrName>
                                        </p:attrNameLst>
                                      </p:cBhvr>
                                      <p:tavLst>
                                        <p:tav tm="0">
                                          <p:val>
                                            <p:strVal val="0-#ppt_w/2"/>
                                          </p:val>
                                        </p:tav>
                                        <p:tav tm="100000">
                                          <p:val>
                                            <p:strVal val="#ppt_x"/>
                                          </p:val>
                                        </p:tav>
                                      </p:tavLst>
                                    </p:anim>
                                    <p:anim calcmode="lin" valueType="num">
                                      <p:cBhvr additive="base">
                                        <p:cTn id="39" dur="500" fill="hold"/>
                                        <p:tgtEl>
                                          <p:spTgt spid="3">
                                            <p:txEl>
                                              <p:pRg st="4" end="4"/>
                                            </p:txEl>
                                          </p:spTgt>
                                        </p:tgtEl>
                                        <p:attrNameLst>
                                          <p:attrName>ppt_y</p:attrName>
                                        </p:attrNameLst>
                                      </p:cBhvr>
                                      <p:tavLst>
                                        <p:tav tm="0">
                                          <p:val>
                                            <p:strVal val="0-#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9" fill="hold" nodeType="click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 calcmode="lin" valueType="num">
                                      <p:cBhvr additive="base">
                                        <p:cTn id="44" dur="500" fill="hold"/>
                                        <p:tgtEl>
                                          <p:spTgt spid="3">
                                            <p:txEl>
                                              <p:pRg st="5" end="5"/>
                                            </p:txEl>
                                          </p:spTgt>
                                        </p:tgtEl>
                                        <p:attrNameLst>
                                          <p:attrName>ppt_x</p:attrName>
                                        </p:attrNameLst>
                                      </p:cBhvr>
                                      <p:tavLst>
                                        <p:tav tm="0">
                                          <p:val>
                                            <p:strVal val="0-#ppt_w/2"/>
                                          </p:val>
                                        </p:tav>
                                        <p:tav tm="100000">
                                          <p:val>
                                            <p:strVal val="#ppt_x"/>
                                          </p:val>
                                        </p:tav>
                                      </p:tavLst>
                                    </p:anim>
                                    <p:anim calcmode="lin" valueType="num">
                                      <p:cBhvr additive="base">
                                        <p:cTn id="45" dur="500" fill="hold"/>
                                        <p:tgtEl>
                                          <p:spTgt spid="3">
                                            <p:txEl>
                                              <p:pRg st="5" end="5"/>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43493" y="484189"/>
            <a:ext cx="3259666" cy="749300"/>
          </a:xfrm>
        </p:spPr>
        <p:txBody>
          <a:bodyPr/>
          <a:lstStyle/>
          <a:p>
            <a:r>
              <a:rPr lang="en-US" b="1" dirty="0"/>
              <a:t>Kinds Of </a:t>
            </a:r>
            <a:r>
              <a:rPr lang="en-US" b="1" dirty="0" err="1"/>
              <a:t>Wahi</a:t>
            </a:r>
            <a:endParaRPr lang="en-US" b="1" dirty="0"/>
          </a:p>
        </p:txBody>
      </p:sp>
      <p:sp>
        <p:nvSpPr>
          <p:cNvPr id="3" name="Content Placeholder 2"/>
          <p:cNvSpPr>
            <a:spLocks noGrp="1"/>
          </p:cNvSpPr>
          <p:nvPr>
            <p:ph idx="1"/>
          </p:nvPr>
        </p:nvSpPr>
        <p:spPr>
          <a:xfrm>
            <a:off x="385234" y="1233489"/>
            <a:ext cx="11006666" cy="5180011"/>
          </a:xfrm>
        </p:spPr>
        <p:txBody>
          <a:bodyPr>
            <a:noAutofit/>
          </a:bodyPr>
          <a:lstStyle/>
          <a:p>
            <a:r>
              <a:rPr lang="en-US" sz="2000" b="1" dirty="0">
                <a:solidFill>
                  <a:srgbClr val="C00000"/>
                </a:solidFill>
                <a:latin typeface="+mj-lt"/>
              </a:rPr>
              <a:t>There are tow kinds of </a:t>
            </a:r>
            <a:r>
              <a:rPr lang="en-US" sz="2000" b="1" dirty="0" err="1">
                <a:solidFill>
                  <a:srgbClr val="C00000"/>
                </a:solidFill>
                <a:latin typeface="+mj-lt"/>
              </a:rPr>
              <a:t>Wahi</a:t>
            </a:r>
            <a:r>
              <a:rPr lang="en-US" sz="2000" b="1" dirty="0">
                <a:solidFill>
                  <a:srgbClr val="C00000"/>
                </a:solidFill>
                <a:latin typeface="+mj-lt"/>
              </a:rPr>
              <a:t>:</a:t>
            </a:r>
          </a:p>
          <a:p>
            <a:pPr>
              <a:buFont typeface="+mj-lt"/>
              <a:buAutoNum type="arabicParenR"/>
            </a:pPr>
            <a:endParaRPr lang="en-US" sz="2000" b="1" dirty="0">
              <a:solidFill>
                <a:srgbClr val="C00000"/>
              </a:solidFill>
              <a:latin typeface="+mj-lt"/>
            </a:endParaRPr>
          </a:p>
          <a:p>
            <a:pPr>
              <a:buFont typeface="+mj-lt"/>
              <a:buAutoNum type="arabicParenR"/>
            </a:pPr>
            <a:r>
              <a:rPr lang="en-US" sz="2000" b="1" dirty="0" err="1">
                <a:solidFill>
                  <a:srgbClr val="C00000"/>
                </a:solidFill>
                <a:latin typeface="+mj-lt"/>
              </a:rPr>
              <a:t>Wahi</a:t>
            </a:r>
            <a:r>
              <a:rPr lang="en-US" sz="2000" b="1" dirty="0">
                <a:solidFill>
                  <a:srgbClr val="C00000"/>
                </a:solidFill>
                <a:latin typeface="+mj-lt"/>
              </a:rPr>
              <a:t> </a:t>
            </a:r>
            <a:r>
              <a:rPr lang="en-US" sz="2000" b="1" dirty="0" err="1">
                <a:solidFill>
                  <a:srgbClr val="C00000"/>
                </a:solidFill>
                <a:latin typeface="+mj-lt"/>
              </a:rPr>
              <a:t>Matloo</a:t>
            </a:r>
            <a:r>
              <a:rPr lang="en-US" sz="2000" b="1" dirty="0">
                <a:solidFill>
                  <a:srgbClr val="C00000"/>
                </a:solidFill>
                <a:latin typeface="+mj-lt"/>
              </a:rPr>
              <a:t> </a:t>
            </a:r>
            <a:r>
              <a:rPr lang="en-US" sz="2000" b="1" dirty="0">
                <a:solidFill>
                  <a:srgbClr val="C00000"/>
                </a:solidFill>
                <a:latin typeface="+mj-lt"/>
                <a:cs typeface="Jameel Noori Nastaleeq" panose="02000503000000000004" pitchFamily="2" charset="-78"/>
              </a:rPr>
              <a:t>( </a:t>
            </a:r>
            <a:r>
              <a:rPr lang="ur-PK" sz="2000" b="1" dirty="0">
                <a:solidFill>
                  <a:srgbClr val="C00000"/>
                </a:solidFill>
                <a:latin typeface="+mj-lt"/>
                <a:cs typeface="Jameel Noori Nastaleeq" panose="02000503000000000004" pitchFamily="2" charset="-78"/>
              </a:rPr>
              <a:t>متلو</a:t>
            </a:r>
            <a:r>
              <a:rPr lang="en-US" sz="2000" b="1" dirty="0">
                <a:solidFill>
                  <a:srgbClr val="C00000"/>
                </a:solidFill>
                <a:latin typeface="+mj-lt"/>
                <a:cs typeface="Jameel Noori Nastaleeq" panose="02000503000000000004" pitchFamily="2" charset="-78"/>
              </a:rPr>
              <a:t>)</a:t>
            </a:r>
          </a:p>
          <a:p>
            <a:pPr>
              <a:buFont typeface="Wingdings" panose="05000000000000000000" pitchFamily="2" charset="2"/>
              <a:buChar char="Ø"/>
            </a:pPr>
            <a:r>
              <a:rPr lang="en-US" sz="2000" b="1" dirty="0" err="1">
                <a:solidFill>
                  <a:srgbClr val="C00000"/>
                </a:solidFill>
                <a:latin typeface="+mj-lt"/>
              </a:rPr>
              <a:t>Wahi</a:t>
            </a:r>
            <a:r>
              <a:rPr lang="en-US" sz="2000" b="1" dirty="0">
                <a:solidFill>
                  <a:srgbClr val="C00000"/>
                </a:solidFill>
                <a:latin typeface="+mj-lt"/>
              </a:rPr>
              <a:t> </a:t>
            </a:r>
            <a:r>
              <a:rPr lang="en-US" sz="2000" b="1" dirty="0" err="1">
                <a:solidFill>
                  <a:srgbClr val="C00000"/>
                </a:solidFill>
                <a:latin typeface="+mj-lt"/>
              </a:rPr>
              <a:t>Mayloo</a:t>
            </a:r>
            <a:r>
              <a:rPr lang="en-US" sz="2000" b="1" dirty="0">
                <a:solidFill>
                  <a:srgbClr val="C00000"/>
                </a:solidFill>
                <a:latin typeface="+mj-lt"/>
              </a:rPr>
              <a:t> means the verses of Holly </a:t>
            </a:r>
            <a:r>
              <a:rPr lang="en-US" sz="2000" b="1" dirty="0" err="1">
                <a:solidFill>
                  <a:srgbClr val="C00000"/>
                </a:solidFill>
                <a:latin typeface="+mj-lt"/>
              </a:rPr>
              <a:t>Qura’n</a:t>
            </a:r>
            <a:r>
              <a:rPr lang="en-US" sz="2000" b="1" dirty="0">
                <a:solidFill>
                  <a:srgbClr val="C00000"/>
                </a:solidFill>
                <a:latin typeface="+mj-lt"/>
                <a:cs typeface="Jameel Noori Nastaleeq" panose="02000503000000000004" pitchFamily="2" charset="-78"/>
              </a:rPr>
              <a:t>.(</a:t>
            </a:r>
            <a:r>
              <a:rPr lang="ur-PK" sz="2000" b="1" dirty="0">
                <a:solidFill>
                  <a:srgbClr val="C00000"/>
                </a:solidFill>
                <a:latin typeface="+mj-lt"/>
                <a:cs typeface="Jameel Noori Nastaleeq" panose="02000503000000000004" pitchFamily="2" charset="-78"/>
              </a:rPr>
              <a:t>جسکی تلاوت کی جاتی ہے</a:t>
            </a:r>
            <a:r>
              <a:rPr lang="en-US" sz="2000" b="1" dirty="0">
                <a:solidFill>
                  <a:srgbClr val="C00000"/>
                </a:solidFill>
                <a:latin typeface="+mj-lt"/>
                <a:cs typeface="Jameel Noori Nastaleeq" panose="02000503000000000004" pitchFamily="2" charset="-78"/>
              </a:rPr>
              <a:t>)</a:t>
            </a:r>
          </a:p>
          <a:p>
            <a:pPr>
              <a:buFont typeface="Wingdings" panose="05000000000000000000" pitchFamily="2" charset="2"/>
              <a:buChar char="Ø"/>
            </a:pPr>
            <a:r>
              <a:rPr lang="en-US" sz="2000" b="1" dirty="0">
                <a:solidFill>
                  <a:srgbClr val="C00000"/>
                </a:solidFill>
                <a:latin typeface="+mj-lt"/>
              </a:rPr>
              <a:t>Their words and meanings both are from Allah Almighty. </a:t>
            </a:r>
          </a:p>
          <a:p>
            <a:pPr>
              <a:buFont typeface="+mj-lt"/>
              <a:buAutoNum type="arabicParenR"/>
            </a:pPr>
            <a:endParaRPr lang="en-US" sz="2000" b="1" dirty="0">
              <a:solidFill>
                <a:srgbClr val="C00000"/>
              </a:solidFill>
              <a:latin typeface="+mj-lt"/>
            </a:endParaRPr>
          </a:p>
          <a:p>
            <a:pPr>
              <a:buFont typeface="+mj-lt"/>
              <a:buAutoNum type="arabicParenR"/>
            </a:pPr>
            <a:endParaRPr lang="en-US" sz="2000" b="1" dirty="0">
              <a:solidFill>
                <a:srgbClr val="C00000"/>
              </a:solidFill>
              <a:latin typeface="+mj-lt"/>
            </a:endParaRPr>
          </a:p>
          <a:p>
            <a:pPr>
              <a:buFont typeface="Wingdings" panose="05000000000000000000" pitchFamily="2" charset="2"/>
              <a:buChar char="Ø"/>
            </a:pPr>
            <a:r>
              <a:rPr lang="en-US" sz="2000" b="1" dirty="0" err="1">
                <a:solidFill>
                  <a:srgbClr val="C00000"/>
                </a:solidFill>
                <a:latin typeface="+mj-lt"/>
              </a:rPr>
              <a:t>Ghair</a:t>
            </a:r>
            <a:r>
              <a:rPr lang="en-US" sz="2000" b="1" dirty="0">
                <a:solidFill>
                  <a:srgbClr val="C00000"/>
                </a:solidFill>
                <a:latin typeface="+mj-lt"/>
              </a:rPr>
              <a:t> </a:t>
            </a:r>
            <a:r>
              <a:rPr lang="en-US" sz="2000" b="1" dirty="0" err="1">
                <a:solidFill>
                  <a:srgbClr val="C00000"/>
                </a:solidFill>
                <a:latin typeface="+mj-lt"/>
              </a:rPr>
              <a:t>Matloo</a:t>
            </a:r>
            <a:r>
              <a:rPr lang="en-US" sz="2000" b="1" dirty="0">
                <a:solidFill>
                  <a:srgbClr val="C00000"/>
                </a:solidFill>
                <a:latin typeface="+mj-lt"/>
              </a:rPr>
              <a:t> </a:t>
            </a:r>
            <a:r>
              <a:rPr lang="en-US" sz="2000" b="1" dirty="0">
                <a:solidFill>
                  <a:srgbClr val="C00000"/>
                </a:solidFill>
                <a:latin typeface="+mj-lt"/>
                <a:cs typeface="Jameel Noori Nastaleeq" panose="02000503000000000004" pitchFamily="2" charset="-78"/>
              </a:rPr>
              <a:t>(</a:t>
            </a:r>
            <a:r>
              <a:rPr lang="ur-PK" sz="2000" b="1" dirty="0">
                <a:solidFill>
                  <a:srgbClr val="C00000"/>
                </a:solidFill>
                <a:latin typeface="+mj-lt"/>
                <a:cs typeface="Jameel Noori Nastaleeq" panose="02000503000000000004" pitchFamily="2" charset="-78"/>
              </a:rPr>
              <a:t>غیر متلو</a:t>
            </a:r>
            <a:r>
              <a:rPr lang="en-US" sz="2000" b="1" dirty="0">
                <a:solidFill>
                  <a:srgbClr val="C00000"/>
                </a:solidFill>
                <a:latin typeface="+mj-lt"/>
                <a:cs typeface="Jameel Noori Nastaleeq" panose="02000503000000000004" pitchFamily="2" charset="-78"/>
              </a:rPr>
              <a:t>)</a:t>
            </a:r>
          </a:p>
          <a:p>
            <a:pPr>
              <a:buFont typeface="Wingdings" panose="05000000000000000000" pitchFamily="2" charset="2"/>
              <a:buChar char="Ø"/>
            </a:pPr>
            <a:r>
              <a:rPr lang="en-US" sz="2000" b="1" dirty="0" err="1">
                <a:solidFill>
                  <a:srgbClr val="C00000"/>
                </a:solidFill>
                <a:latin typeface="+mj-lt"/>
              </a:rPr>
              <a:t>Wahi</a:t>
            </a:r>
            <a:r>
              <a:rPr lang="en-US" sz="2000" b="1" dirty="0">
                <a:solidFill>
                  <a:srgbClr val="C00000"/>
                </a:solidFill>
                <a:latin typeface="+mj-lt"/>
              </a:rPr>
              <a:t> </a:t>
            </a:r>
            <a:r>
              <a:rPr lang="en-US" sz="2000" b="1" dirty="0" err="1">
                <a:solidFill>
                  <a:srgbClr val="C00000"/>
                </a:solidFill>
                <a:latin typeface="+mj-lt"/>
              </a:rPr>
              <a:t>Ghair</a:t>
            </a:r>
            <a:r>
              <a:rPr lang="en-US" sz="2000" b="1" dirty="0">
                <a:solidFill>
                  <a:srgbClr val="C00000"/>
                </a:solidFill>
                <a:latin typeface="+mj-lt"/>
              </a:rPr>
              <a:t> </a:t>
            </a:r>
            <a:r>
              <a:rPr lang="en-US" sz="2000" b="1" dirty="0" err="1">
                <a:solidFill>
                  <a:srgbClr val="C00000"/>
                </a:solidFill>
                <a:latin typeface="+mj-lt"/>
              </a:rPr>
              <a:t>Matloo</a:t>
            </a:r>
            <a:r>
              <a:rPr lang="en-US" sz="2000" b="1" dirty="0">
                <a:solidFill>
                  <a:srgbClr val="C00000"/>
                </a:solidFill>
                <a:latin typeface="+mj-lt"/>
              </a:rPr>
              <a:t> </a:t>
            </a:r>
            <a:r>
              <a:rPr lang="en-US" sz="2000" b="1" dirty="0" err="1">
                <a:solidFill>
                  <a:srgbClr val="C00000"/>
                </a:solidFill>
                <a:latin typeface="+mj-lt"/>
              </a:rPr>
              <a:t>maens</a:t>
            </a:r>
            <a:r>
              <a:rPr lang="en-US" sz="2000" b="1" dirty="0">
                <a:solidFill>
                  <a:srgbClr val="C00000"/>
                </a:solidFill>
                <a:latin typeface="+mj-lt"/>
              </a:rPr>
              <a:t> </a:t>
            </a:r>
            <a:r>
              <a:rPr lang="en-US" sz="2000" b="1" dirty="0" err="1">
                <a:solidFill>
                  <a:srgbClr val="C00000"/>
                </a:solidFill>
                <a:latin typeface="+mj-lt"/>
              </a:rPr>
              <a:t>Ahadith</a:t>
            </a:r>
            <a:r>
              <a:rPr lang="en-US" sz="2000" b="1" dirty="0">
                <a:solidFill>
                  <a:srgbClr val="C00000"/>
                </a:solidFill>
                <a:latin typeface="+mj-lt"/>
              </a:rPr>
              <a:t> of Holly Prophet</a:t>
            </a:r>
            <a:r>
              <a:rPr lang="ur-PK" sz="2000" b="1" dirty="0">
                <a:solidFill>
                  <a:srgbClr val="C00000"/>
                </a:solidFill>
                <a:latin typeface="+mj-lt"/>
              </a:rPr>
              <a:t>ﷺ</a:t>
            </a:r>
            <a:r>
              <a:rPr lang="en-US" sz="2000" b="1" dirty="0">
                <a:solidFill>
                  <a:srgbClr val="C00000"/>
                </a:solidFill>
                <a:latin typeface="+mj-lt"/>
              </a:rPr>
              <a:t>. </a:t>
            </a:r>
            <a:r>
              <a:rPr lang="en-US" sz="2000" b="1" dirty="0">
                <a:solidFill>
                  <a:srgbClr val="C00000"/>
                </a:solidFill>
                <a:latin typeface="+mj-lt"/>
                <a:cs typeface="Jameel Noori Nastaleeq" panose="02000503000000000004" pitchFamily="2" charset="-78"/>
              </a:rPr>
              <a:t>(</a:t>
            </a:r>
            <a:r>
              <a:rPr lang="ur-PK" sz="2000" b="1" dirty="0">
                <a:solidFill>
                  <a:srgbClr val="C00000"/>
                </a:solidFill>
                <a:latin typeface="+mj-lt"/>
                <a:cs typeface="Jameel Noori Nastaleeq" panose="02000503000000000004" pitchFamily="2" charset="-78"/>
              </a:rPr>
              <a:t>جسکی تلاوت نہیں کی جاتی </a:t>
            </a:r>
            <a:r>
              <a:rPr lang="en-US" sz="2000" b="1" dirty="0">
                <a:solidFill>
                  <a:srgbClr val="C00000"/>
                </a:solidFill>
                <a:latin typeface="+mj-lt"/>
                <a:cs typeface="Jameel Noori Nastaleeq" panose="02000503000000000004" pitchFamily="2" charset="-78"/>
              </a:rPr>
              <a:t>)</a:t>
            </a:r>
            <a:r>
              <a:rPr lang="ur-PK" sz="2000" b="1" dirty="0">
                <a:solidFill>
                  <a:srgbClr val="C00000"/>
                </a:solidFill>
                <a:latin typeface="+mj-lt"/>
                <a:cs typeface="Jameel Noori Nastaleeq" panose="02000503000000000004" pitchFamily="2" charset="-78"/>
              </a:rPr>
              <a:t> </a:t>
            </a:r>
            <a:endParaRPr lang="en-US" sz="2000" b="1" dirty="0">
              <a:solidFill>
                <a:srgbClr val="C00000"/>
              </a:solidFill>
              <a:latin typeface="+mj-lt"/>
            </a:endParaRPr>
          </a:p>
          <a:p>
            <a:pPr>
              <a:buFont typeface="Wingdings" panose="05000000000000000000" pitchFamily="2" charset="2"/>
              <a:buChar char="Ø"/>
            </a:pPr>
            <a:r>
              <a:rPr lang="en-US" sz="2000" b="1" dirty="0">
                <a:solidFill>
                  <a:srgbClr val="C00000"/>
                </a:solidFill>
                <a:latin typeface="+mj-lt"/>
              </a:rPr>
              <a:t>Their words are from Prophet</a:t>
            </a:r>
            <a:r>
              <a:rPr lang="ur-PK" sz="2000" b="1" dirty="0">
                <a:solidFill>
                  <a:srgbClr val="C00000"/>
                </a:solidFill>
                <a:latin typeface="+mj-lt"/>
              </a:rPr>
              <a:t> ﷺ</a:t>
            </a:r>
            <a:r>
              <a:rPr lang="en-US" sz="2000" b="1" dirty="0">
                <a:solidFill>
                  <a:srgbClr val="C00000"/>
                </a:solidFill>
                <a:latin typeface="+mj-lt"/>
              </a:rPr>
              <a:t> and meanings are from Almighty Allah.</a:t>
            </a:r>
          </a:p>
          <a:p>
            <a:pPr>
              <a:buFont typeface="Wingdings" panose="05000000000000000000" pitchFamily="2" charset="2"/>
              <a:buChar char="Ø"/>
            </a:pPr>
            <a:r>
              <a:rPr lang="en-US" sz="2000" b="1" dirty="0">
                <a:solidFill>
                  <a:srgbClr val="C00000"/>
                </a:solidFill>
                <a:latin typeface="+mj-lt"/>
              </a:rPr>
              <a:t>which are preserved in the form of </a:t>
            </a:r>
            <a:r>
              <a:rPr lang="en-US" sz="2000" b="1" dirty="0" err="1">
                <a:solidFill>
                  <a:srgbClr val="C00000"/>
                </a:solidFill>
                <a:latin typeface="+mj-lt"/>
              </a:rPr>
              <a:t>Sahi</a:t>
            </a:r>
            <a:r>
              <a:rPr lang="en-US" sz="2000" b="1" dirty="0">
                <a:solidFill>
                  <a:srgbClr val="C00000"/>
                </a:solidFill>
                <a:latin typeface="+mj-lt"/>
              </a:rPr>
              <a:t> </a:t>
            </a:r>
            <a:r>
              <a:rPr lang="en-US" sz="2000" b="1" dirty="0" err="1">
                <a:solidFill>
                  <a:srgbClr val="C00000"/>
                </a:solidFill>
                <a:latin typeface="+mj-lt"/>
              </a:rPr>
              <a:t>Ahadith</a:t>
            </a:r>
            <a:r>
              <a:rPr lang="en-US" sz="2000" b="1" dirty="0">
                <a:solidFill>
                  <a:srgbClr val="C00000"/>
                </a:solidFill>
                <a:latin typeface="+mj-lt"/>
              </a:rPr>
              <a:t> </a:t>
            </a:r>
            <a:r>
              <a:rPr lang="en-US" sz="2000" b="1" dirty="0">
                <a:solidFill>
                  <a:srgbClr val="C00000"/>
                </a:solidFill>
                <a:latin typeface="+mj-lt"/>
                <a:cs typeface="Jameel Noori Nastaleeq" panose="02000503000000000004" pitchFamily="2" charset="-78"/>
              </a:rPr>
              <a:t>(</a:t>
            </a:r>
            <a:r>
              <a:rPr lang="ur-PK" sz="2000" b="1" dirty="0">
                <a:solidFill>
                  <a:srgbClr val="C00000"/>
                </a:solidFill>
                <a:latin typeface="+mj-lt"/>
                <a:cs typeface="Jameel Noori Nastaleeq" panose="02000503000000000004" pitchFamily="2" charset="-78"/>
              </a:rPr>
              <a:t>صحیح احادیث</a:t>
            </a:r>
            <a:r>
              <a:rPr lang="en-US" sz="2000" b="1" dirty="0">
                <a:solidFill>
                  <a:srgbClr val="C00000"/>
                </a:solidFill>
                <a:latin typeface="+mj-lt"/>
                <a:cs typeface="Jameel Noori Nastaleeq" panose="02000503000000000004" pitchFamily="2" charset="-78"/>
              </a:rPr>
              <a:t>)</a:t>
            </a:r>
          </a:p>
          <a:p>
            <a:pPr marL="0" indent="0">
              <a:buNone/>
            </a:pPr>
            <a:endParaRPr lang="en-US" sz="2000" b="1" dirty="0">
              <a:solidFill>
                <a:srgbClr val="C00000"/>
              </a:solidFill>
              <a:latin typeface="+mj-lt"/>
              <a:cs typeface="Jameel Noori Nastaleeq" panose="02000503000000000004" pitchFamily="2" charset="-78"/>
            </a:endParaRPr>
          </a:p>
          <a:p>
            <a:pPr marL="0" indent="0">
              <a:buNone/>
            </a:pPr>
            <a:r>
              <a:rPr lang="en-US" sz="2000" b="1" dirty="0">
                <a:solidFill>
                  <a:srgbClr val="C00000"/>
                </a:solidFill>
                <a:latin typeface="+mj-lt"/>
                <a:cs typeface="Jameel Noori Nastaleeq" panose="02000503000000000004" pitchFamily="2" charset="-78"/>
              </a:rPr>
              <a:t>    </a:t>
            </a:r>
            <a:endParaRPr lang="en-US" sz="2000" b="1" dirty="0">
              <a:solidFill>
                <a:srgbClr val="C00000"/>
              </a:solidFill>
              <a:latin typeface="+mj-lt"/>
            </a:endParaRPr>
          </a:p>
          <a:p>
            <a:pPr marL="0" indent="0">
              <a:buNone/>
            </a:pPr>
            <a:endParaRPr lang="en-US" sz="2000" b="1" dirty="0">
              <a:solidFill>
                <a:srgbClr val="C00000"/>
              </a:solidFill>
              <a:latin typeface="+mj-lt"/>
            </a:endParaRPr>
          </a:p>
        </p:txBody>
      </p:sp>
    </p:spTree>
    <p:extLst>
      <p:ext uri="{BB962C8B-B14F-4D97-AF65-F5344CB8AC3E}">
        <p14:creationId xmlns:p14="http://schemas.microsoft.com/office/powerpoint/2010/main" val="41109073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7740" y="207218"/>
            <a:ext cx="8922160" cy="1247305"/>
          </a:xfrm>
        </p:spPr>
        <p:txBody>
          <a:bodyPr>
            <a:normAutofit fontScale="90000"/>
          </a:bodyPr>
          <a:lstStyle/>
          <a:p>
            <a:r>
              <a:rPr lang="en-US" sz="4000" b="1" dirty="0"/>
              <a:t>The chronology of the Revelation of the </a:t>
            </a:r>
            <a:r>
              <a:rPr lang="en-US" sz="4000" b="1" dirty="0" err="1"/>
              <a:t>Qura’n</a:t>
            </a:r>
            <a:r>
              <a:rPr lang="en-US" sz="4000" b="1" dirty="0"/>
              <a:t> </a:t>
            </a:r>
            <a:r>
              <a:rPr lang="en-US" sz="4000" b="1" dirty="0">
                <a:latin typeface="Jameel Noori Nastaleeq" panose="02000503000000000004" pitchFamily="2" charset="-78"/>
                <a:cs typeface="Jameel Noori Nastaleeq" panose="02000503000000000004" pitchFamily="2" charset="-78"/>
              </a:rPr>
              <a:t>(</a:t>
            </a:r>
            <a:r>
              <a:rPr lang="ur-PK" sz="4000" b="1" dirty="0">
                <a:latin typeface="Jameel Noori Nastaleeq" panose="02000503000000000004" pitchFamily="2" charset="-78"/>
                <a:cs typeface="Jameel Noori Nastaleeq" panose="02000503000000000004" pitchFamily="2" charset="-78"/>
              </a:rPr>
              <a:t>تاریخِ نزولِ قرآن</a:t>
            </a:r>
            <a:r>
              <a:rPr lang="en-US" sz="4000" b="1" dirty="0">
                <a:latin typeface="Jameel Noori Nastaleeq" panose="02000503000000000004" pitchFamily="2" charset="-78"/>
                <a:cs typeface="Jameel Noori Nastaleeq" panose="02000503000000000004" pitchFamily="2" charset="-78"/>
              </a:rPr>
              <a:t>) </a:t>
            </a:r>
          </a:p>
        </p:txBody>
      </p:sp>
      <p:sp>
        <p:nvSpPr>
          <p:cNvPr id="3" name="Content Placeholder 2"/>
          <p:cNvSpPr>
            <a:spLocks noGrp="1"/>
          </p:cNvSpPr>
          <p:nvPr>
            <p:ph idx="1"/>
          </p:nvPr>
        </p:nvSpPr>
        <p:spPr>
          <a:xfrm>
            <a:off x="1051786" y="1742889"/>
            <a:ext cx="10992260" cy="4597400"/>
          </a:xfrm>
        </p:spPr>
        <p:txBody>
          <a:bodyPr>
            <a:normAutofit/>
          </a:bodyPr>
          <a:lstStyle/>
          <a:p>
            <a:r>
              <a:rPr lang="en-US" sz="2000" b="1" dirty="0">
                <a:solidFill>
                  <a:srgbClr val="C00000"/>
                </a:solidFill>
              </a:rPr>
              <a:t>The Almighty Allah reveled The </a:t>
            </a:r>
            <a:r>
              <a:rPr lang="en-US" sz="2000" b="1" dirty="0" err="1">
                <a:solidFill>
                  <a:srgbClr val="C00000"/>
                </a:solidFill>
              </a:rPr>
              <a:t>Qura’n</a:t>
            </a:r>
            <a:r>
              <a:rPr lang="en-US" sz="2000" b="1" dirty="0">
                <a:solidFill>
                  <a:srgbClr val="C00000"/>
                </a:solidFill>
              </a:rPr>
              <a:t> from </a:t>
            </a:r>
            <a:r>
              <a:rPr lang="en-US" sz="2000" b="1" dirty="0" err="1">
                <a:solidFill>
                  <a:srgbClr val="C00000"/>
                </a:solidFill>
              </a:rPr>
              <a:t>Baitul</a:t>
            </a:r>
            <a:r>
              <a:rPr lang="en-US" sz="2000" b="1" dirty="0">
                <a:solidFill>
                  <a:srgbClr val="C00000"/>
                </a:solidFill>
              </a:rPr>
              <a:t> </a:t>
            </a:r>
            <a:r>
              <a:rPr lang="en-US" sz="2000" b="1" dirty="0" err="1">
                <a:solidFill>
                  <a:srgbClr val="C00000"/>
                </a:solidFill>
              </a:rPr>
              <a:t>Izzat</a:t>
            </a:r>
            <a:endParaRPr lang="en-US" sz="2000" b="1" dirty="0">
              <a:solidFill>
                <a:srgbClr val="C00000"/>
              </a:solidFill>
            </a:endParaRPr>
          </a:p>
          <a:p>
            <a:pPr marL="0" indent="0">
              <a:buNone/>
            </a:pPr>
            <a:r>
              <a:rPr lang="en-US" sz="2000" b="1" dirty="0" smtClean="0">
                <a:solidFill>
                  <a:srgbClr val="C00000"/>
                </a:solidFill>
                <a:cs typeface="KFGQPC Uthman Taha Naskh" panose="02000000000000000000" pitchFamily="2" charset="-78"/>
              </a:rPr>
              <a:t>(</a:t>
            </a:r>
            <a:r>
              <a:rPr lang="ur-PK" sz="2000" b="1" dirty="0" smtClean="0">
                <a:solidFill>
                  <a:srgbClr val="C00000"/>
                </a:solidFill>
                <a:cs typeface="1 MUHAMMADI QURANIC" panose="03020400000000000000" pitchFamily="66" charset="-78"/>
              </a:rPr>
              <a:t>بیت العزت</a:t>
            </a:r>
            <a:r>
              <a:rPr lang="en-US" sz="2000" b="1" dirty="0" smtClean="0">
                <a:solidFill>
                  <a:srgbClr val="C00000"/>
                </a:solidFill>
                <a:cs typeface="1 MUHAMMADI QURANIC" panose="03020400000000000000" pitchFamily="66" charset="-78"/>
              </a:rPr>
              <a:t>) in two</a:t>
            </a:r>
            <a:r>
              <a:rPr lang="en-US" sz="2000" b="1" dirty="0" smtClean="0">
                <a:solidFill>
                  <a:srgbClr val="C00000"/>
                </a:solidFill>
              </a:rPr>
              <a:t> </a:t>
            </a:r>
            <a:r>
              <a:rPr lang="en-US" sz="2000" b="1" dirty="0">
                <a:solidFill>
                  <a:srgbClr val="C00000"/>
                </a:solidFill>
              </a:rPr>
              <a:t>Phases.</a:t>
            </a:r>
          </a:p>
          <a:p>
            <a:pPr marL="514350" indent="-514350">
              <a:buFont typeface="+mj-lt"/>
              <a:buAutoNum type="arabicParenR"/>
            </a:pPr>
            <a:r>
              <a:rPr lang="en-US" sz="2000" b="1" dirty="0">
                <a:solidFill>
                  <a:srgbClr val="C00000"/>
                </a:solidFill>
              </a:rPr>
              <a:t>1</a:t>
            </a:r>
            <a:r>
              <a:rPr lang="en-US" sz="2000" b="1" baseline="30000" dirty="0">
                <a:solidFill>
                  <a:srgbClr val="C00000"/>
                </a:solidFill>
              </a:rPr>
              <a:t>st</a:t>
            </a:r>
            <a:r>
              <a:rPr lang="en-US" sz="2000" b="1" dirty="0">
                <a:solidFill>
                  <a:srgbClr val="C00000"/>
                </a:solidFill>
              </a:rPr>
              <a:t> Stage:</a:t>
            </a:r>
            <a:r>
              <a:rPr lang="ur-PK" sz="2000" b="1" dirty="0">
                <a:solidFill>
                  <a:srgbClr val="C00000"/>
                </a:solidFill>
                <a:cs typeface="KFGQPC Uthman Taha Naskh" panose="02000000000000000000" pitchFamily="2" charset="-78"/>
              </a:rPr>
              <a:t> </a:t>
            </a:r>
            <a:r>
              <a:rPr lang="ar-SA" sz="2000" b="1" dirty="0">
                <a:solidFill>
                  <a:srgbClr val="C00000"/>
                </a:solidFill>
                <a:cs typeface="1 MUHAMMADI QURANIC" panose="03020400000000000000" pitchFamily="66" charset="-78"/>
              </a:rPr>
              <a:t>إنزال</a:t>
            </a:r>
            <a:r>
              <a:rPr lang="ur-PK" sz="2000" b="1" dirty="0">
                <a:solidFill>
                  <a:srgbClr val="C00000"/>
                </a:solidFill>
                <a:cs typeface="Muhammadi Bold Font" panose="03020400000000000000" pitchFamily="66" charset="-78"/>
              </a:rPr>
              <a:t> </a:t>
            </a:r>
            <a:r>
              <a:rPr lang="en-US" sz="2000" b="1" u="sng" dirty="0">
                <a:solidFill>
                  <a:srgbClr val="C00000"/>
                </a:solidFill>
                <a:cs typeface="Muhammadi Bold Font" panose="03020400000000000000" pitchFamily="66" charset="-78"/>
              </a:rPr>
              <a:t> </a:t>
            </a:r>
          </a:p>
          <a:p>
            <a:pPr>
              <a:buFont typeface="Wingdings" panose="05000000000000000000" pitchFamily="2" charset="2"/>
              <a:buChar char="Ø"/>
            </a:pPr>
            <a:r>
              <a:rPr lang="en-US" sz="2000" b="1" dirty="0">
                <a:solidFill>
                  <a:srgbClr val="C00000"/>
                </a:solidFill>
              </a:rPr>
              <a:t>First from </a:t>
            </a:r>
            <a:r>
              <a:rPr lang="en-US" sz="2000" b="1" dirty="0" err="1">
                <a:solidFill>
                  <a:srgbClr val="C00000"/>
                </a:solidFill>
              </a:rPr>
              <a:t>Louh</a:t>
            </a:r>
            <a:r>
              <a:rPr lang="en-US" sz="2000" b="1" dirty="0">
                <a:solidFill>
                  <a:srgbClr val="C00000"/>
                </a:solidFill>
              </a:rPr>
              <a:t>-e-</a:t>
            </a:r>
            <a:r>
              <a:rPr lang="en-US" sz="2000" b="1" dirty="0" err="1">
                <a:solidFill>
                  <a:srgbClr val="C00000"/>
                </a:solidFill>
              </a:rPr>
              <a:t>Mahfooz</a:t>
            </a:r>
            <a:r>
              <a:rPr lang="en-US" sz="2000" b="1" dirty="0">
                <a:solidFill>
                  <a:srgbClr val="C00000"/>
                </a:solidFill>
              </a:rPr>
              <a:t> </a:t>
            </a:r>
            <a:r>
              <a:rPr lang="en-US" sz="2000" b="1" dirty="0">
                <a:solidFill>
                  <a:srgbClr val="C00000"/>
                </a:solidFill>
                <a:cs typeface="1 MUHAMMADI QURANIC" panose="03020400000000000000" pitchFamily="66" charset="-78"/>
              </a:rPr>
              <a:t>(</a:t>
            </a:r>
            <a:r>
              <a:rPr lang="ur-PK" sz="2000" b="1" dirty="0">
                <a:solidFill>
                  <a:srgbClr val="C00000"/>
                </a:solidFill>
                <a:cs typeface="1 MUHAMMADI QURANIC" panose="03020400000000000000" pitchFamily="66" charset="-78"/>
              </a:rPr>
              <a:t>لوح </a:t>
            </a:r>
            <a:r>
              <a:rPr lang="ur-PK" sz="2000" b="1" dirty="0" smtClean="0">
                <a:solidFill>
                  <a:srgbClr val="C00000"/>
                </a:solidFill>
                <a:cs typeface="1 MUHAMMADI QURANIC" panose="03020400000000000000" pitchFamily="66" charset="-78"/>
              </a:rPr>
              <a:t>محفوظ</a:t>
            </a:r>
            <a:r>
              <a:rPr lang="en-US" sz="2000" b="1" dirty="0" smtClean="0">
                <a:solidFill>
                  <a:srgbClr val="C00000"/>
                </a:solidFill>
                <a:cs typeface="1 MUHAMMADI QURANIC" panose="03020400000000000000" pitchFamily="66" charset="-78"/>
              </a:rPr>
              <a:t>) </a:t>
            </a:r>
            <a:r>
              <a:rPr lang="en-US" sz="2000" b="1" dirty="0">
                <a:solidFill>
                  <a:srgbClr val="C00000"/>
                </a:solidFill>
              </a:rPr>
              <a:t>to sky </a:t>
            </a:r>
            <a:r>
              <a:rPr lang="ur-PK" sz="2000" b="1" dirty="0">
                <a:solidFill>
                  <a:srgbClr val="C00000"/>
                </a:solidFill>
              </a:rPr>
              <a:t> </a:t>
            </a:r>
            <a:r>
              <a:rPr lang="ur-PK" sz="2000" b="1" dirty="0" smtClean="0">
                <a:solidFill>
                  <a:srgbClr val="C00000"/>
                </a:solidFill>
                <a:cs typeface="1 MUHAMMADI QURANIC" panose="03020400000000000000" pitchFamily="66" charset="-78"/>
              </a:rPr>
              <a:t>(آسمان)</a:t>
            </a:r>
            <a:r>
              <a:rPr lang="en-US" sz="2000" b="1" dirty="0">
                <a:solidFill>
                  <a:srgbClr val="C00000"/>
                </a:solidFill>
              </a:rPr>
              <a:t>it is called </a:t>
            </a:r>
            <a:r>
              <a:rPr lang="en-US" sz="2000" b="1" dirty="0">
                <a:solidFill>
                  <a:srgbClr val="C00000"/>
                </a:solidFill>
                <a:cs typeface="1 MUHAMMADI QURANIC" panose="03020400000000000000" pitchFamily="66" charset="-78"/>
              </a:rPr>
              <a:t>“</a:t>
            </a:r>
            <a:r>
              <a:rPr lang="ar-SA" sz="2000" b="1" dirty="0">
                <a:solidFill>
                  <a:srgbClr val="C00000"/>
                </a:solidFill>
                <a:cs typeface="1 MUHAMMADI QURANIC" panose="03020400000000000000" pitchFamily="66" charset="-78"/>
              </a:rPr>
              <a:t>إنزال</a:t>
            </a:r>
            <a:r>
              <a:rPr lang="en-US" sz="2000" b="1" dirty="0">
                <a:solidFill>
                  <a:srgbClr val="C00000"/>
                </a:solidFill>
                <a:cs typeface="1 MUHAMMADI QURANIC" panose="03020400000000000000" pitchFamily="66" charset="-78"/>
              </a:rPr>
              <a:t>”,(</a:t>
            </a:r>
            <a:r>
              <a:rPr lang="en-US" sz="2000" b="1" dirty="0">
                <a:solidFill>
                  <a:srgbClr val="C00000"/>
                </a:solidFill>
              </a:rPr>
              <a:t>At once) it took placed in </a:t>
            </a:r>
            <a:r>
              <a:rPr lang="en-US" sz="2000" b="1" dirty="0">
                <a:solidFill>
                  <a:srgbClr val="C00000"/>
                </a:solidFill>
                <a:cs typeface="1 MUHAMMADI QURANIC" panose="03020400000000000000" pitchFamily="66" charset="-78"/>
              </a:rPr>
              <a:t>“</a:t>
            </a:r>
            <a:r>
              <a:rPr lang="ar-SA" sz="2000" b="1" dirty="0">
                <a:solidFill>
                  <a:srgbClr val="C00000"/>
                </a:solidFill>
                <a:cs typeface="1 MUHAMMADI QURANIC" panose="03020400000000000000" pitchFamily="66" charset="-78"/>
              </a:rPr>
              <a:t>ليلة القدر</a:t>
            </a:r>
            <a:r>
              <a:rPr lang="en-US" sz="2000" b="1" dirty="0">
                <a:solidFill>
                  <a:srgbClr val="C00000"/>
                </a:solidFill>
                <a:cs typeface="1 MUHAMMADI QURANIC" panose="03020400000000000000" pitchFamily="66" charset="-78"/>
              </a:rPr>
              <a:t>”</a:t>
            </a:r>
          </a:p>
          <a:p>
            <a:pPr marL="0" indent="0">
              <a:buNone/>
            </a:pPr>
            <a:endParaRPr lang="en-US" sz="2000" b="1" dirty="0">
              <a:solidFill>
                <a:srgbClr val="C00000"/>
              </a:solidFill>
              <a:cs typeface="KFGQPC Uthman Taha Naskh" panose="02000000000000000000" pitchFamily="2" charset="-78"/>
            </a:endParaRPr>
          </a:p>
          <a:p>
            <a:pPr marL="514350" indent="-514350">
              <a:buFont typeface="+mj-lt"/>
              <a:buAutoNum type="arabicParenR" startAt="2"/>
            </a:pPr>
            <a:r>
              <a:rPr lang="en-US" sz="2000" b="1" dirty="0">
                <a:solidFill>
                  <a:srgbClr val="C00000"/>
                </a:solidFill>
              </a:rPr>
              <a:t>2</a:t>
            </a:r>
            <a:r>
              <a:rPr lang="en-US" sz="2000" b="1" baseline="30000" dirty="0">
                <a:solidFill>
                  <a:srgbClr val="C00000"/>
                </a:solidFill>
              </a:rPr>
              <a:t>nd</a:t>
            </a:r>
            <a:r>
              <a:rPr lang="en-US" sz="2000" b="1" dirty="0">
                <a:solidFill>
                  <a:srgbClr val="C00000"/>
                </a:solidFill>
              </a:rPr>
              <a:t>  Stage:</a:t>
            </a:r>
            <a:r>
              <a:rPr lang="ur-PK" sz="2000" b="1" dirty="0">
                <a:solidFill>
                  <a:srgbClr val="C00000"/>
                </a:solidFill>
                <a:cs typeface="KFGQPC Uthman Taha Naskh" panose="02000000000000000000" pitchFamily="2" charset="-78"/>
              </a:rPr>
              <a:t> </a:t>
            </a:r>
            <a:r>
              <a:rPr lang="ar-SA" sz="2000" b="1" dirty="0">
                <a:solidFill>
                  <a:srgbClr val="C00000"/>
                </a:solidFill>
                <a:cs typeface="1 MUHAMMADI QURANIC" panose="03020400000000000000" pitchFamily="66" charset="-78"/>
              </a:rPr>
              <a:t>تنزيل</a:t>
            </a:r>
            <a:endParaRPr lang="en-US" sz="2000" b="1" dirty="0">
              <a:solidFill>
                <a:srgbClr val="C00000"/>
              </a:solidFill>
              <a:cs typeface="1 MUHAMMADI QURANIC" panose="03020400000000000000" pitchFamily="66" charset="-78"/>
            </a:endParaRPr>
          </a:p>
          <a:p>
            <a:pPr>
              <a:buFont typeface="Wingdings" panose="05000000000000000000" pitchFamily="2" charset="2"/>
              <a:buChar char="Ø"/>
            </a:pPr>
            <a:r>
              <a:rPr lang="en-US" sz="2000" b="1" dirty="0">
                <a:solidFill>
                  <a:srgbClr val="C00000"/>
                </a:solidFill>
              </a:rPr>
              <a:t>Second took placed gradually in 23 years of </a:t>
            </a:r>
            <a:r>
              <a:rPr lang="en-US" sz="2000" b="1" dirty="0" err="1">
                <a:solidFill>
                  <a:srgbClr val="C00000"/>
                </a:solidFill>
              </a:rPr>
              <a:t>Nubuwwat</a:t>
            </a:r>
            <a:r>
              <a:rPr lang="en-US" sz="2000" b="1" dirty="0">
                <a:solidFill>
                  <a:srgbClr val="C00000"/>
                </a:solidFill>
              </a:rPr>
              <a:t> </a:t>
            </a:r>
            <a:r>
              <a:rPr lang="en-US" sz="2000" b="1" dirty="0">
                <a:solidFill>
                  <a:srgbClr val="C00000"/>
                </a:solidFill>
                <a:cs typeface="KFGQPC Uthman Taha Naskh" panose="02000000000000000000" pitchFamily="2" charset="-78"/>
              </a:rPr>
              <a:t>(</a:t>
            </a:r>
            <a:r>
              <a:rPr lang="ur-PK" sz="2000" b="1" dirty="0">
                <a:solidFill>
                  <a:srgbClr val="C00000"/>
                </a:solidFill>
                <a:cs typeface="1 MUHAMMADI QURANIC" panose="03020400000000000000" pitchFamily="66" charset="-78"/>
              </a:rPr>
              <a:t>نبوت</a:t>
            </a:r>
            <a:r>
              <a:rPr lang="en-US" sz="2000" b="1" dirty="0">
                <a:solidFill>
                  <a:srgbClr val="C00000"/>
                </a:solidFill>
                <a:cs typeface="1 MUHAMMADI QURANIC" panose="03020400000000000000" pitchFamily="66" charset="-78"/>
              </a:rPr>
              <a:t>) it is </a:t>
            </a:r>
            <a:r>
              <a:rPr lang="en-US" sz="2000" b="1" dirty="0">
                <a:solidFill>
                  <a:srgbClr val="C00000"/>
                </a:solidFill>
              </a:rPr>
              <a:t>called </a:t>
            </a:r>
            <a:r>
              <a:rPr lang="en-US" sz="2000" b="1" dirty="0">
                <a:solidFill>
                  <a:srgbClr val="C00000"/>
                </a:solidFill>
                <a:cs typeface="KFGQPC Uthman Taha Naskh" panose="02000000000000000000" pitchFamily="2" charset="-78"/>
              </a:rPr>
              <a:t>“</a:t>
            </a:r>
            <a:r>
              <a:rPr lang="ar-SA" sz="2000" b="1" dirty="0">
                <a:solidFill>
                  <a:srgbClr val="C00000"/>
                </a:solidFill>
                <a:cs typeface="Muhammadi Bold Font" panose="03020400000000000000" pitchFamily="66" charset="-78"/>
              </a:rPr>
              <a:t>تنزيل</a:t>
            </a:r>
            <a:r>
              <a:rPr lang="en-US" sz="2000" b="1" dirty="0">
                <a:solidFill>
                  <a:srgbClr val="C00000"/>
                </a:solidFill>
                <a:cs typeface="KFGQPC Uthman Taha Naskh" panose="02000000000000000000" pitchFamily="2" charset="-78"/>
              </a:rPr>
              <a:t>” (</a:t>
            </a:r>
            <a:r>
              <a:rPr lang="en-US" sz="2000" b="1" dirty="0">
                <a:solidFill>
                  <a:srgbClr val="C00000"/>
                </a:solidFill>
              </a:rPr>
              <a:t>bit by bit)</a:t>
            </a:r>
            <a:r>
              <a:rPr lang="en-US" sz="2000" b="1" dirty="0">
                <a:solidFill>
                  <a:srgbClr val="C00000"/>
                </a:solidFill>
                <a:cs typeface="KFGQPC Uthman Taha Naskh" panose="02000000000000000000" pitchFamily="2" charset="-78"/>
              </a:rPr>
              <a:t> </a:t>
            </a:r>
            <a:r>
              <a:rPr lang="en-US" sz="2000" b="1" dirty="0">
                <a:solidFill>
                  <a:srgbClr val="C00000"/>
                </a:solidFill>
              </a:rPr>
              <a:t>started from </a:t>
            </a:r>
            <a:r>
              <a:rPr lang="en-US" sz="2000" b="1" dirty="0">
                <a:solidFill>
                  <a:srgbClr val="C00000"/>
                </a:solidFill>
                <a:cs typeface="KFGQPC Uthman Taha Naskh" panose="02000000000000000000" pitchFamily="2" charset="-78"/>
              </a:rPr>
              <a:t> “</a:t>
            </a:r>
            <a:r>
              <a:rPr lang="ar-SA" sz="2000" b="1" dirty="0">
                <a:solidFill>
                  <a:srgbClr val="C00000"/>
                </a:solidFill>
                <a:cs typeface="1 MUHAMMADI QURANIC" panose="03020400000000000000" pitchFamily="66" charset="-78"/>
              </a:rPr>
              <a:t>ليلة القدر</a:t>
            </a:r>
            <a:r>
              <a:rPr lang="en-US" sz="2000" b="1" dirty="0">
                <a:solidFill>
                  <a:srgbClr val="C00000"/>
                </a:solidFill>
                <a:cs typeface="1 MUHAMMADI QURANIC" panose="03020400000000000000" pitchFamily="66" charset="-78"/>
              </a:rPr>
              <a:t>”</a:t>
            </a:r>
          </a:p>
          <a:p>
            <a:pPr marL="0" indent="0">
              <a:buNone/>
            </a:pPr>
            <a:endParaRPr lang="ar-SA" sz="2000" b="1" dirty="0">
              <a:solidFill>
                <a:srgbClr val="C00000"/>
              </a:solidFill>
            </a:endParaRPr>
          </a:p>
        </p:txBody>
      </p:sp>
    </p:spTree>
    <p:extLst>
      <p:ext uri="{BB962C8B-B14F-4D97-AF65-F5344CB8AC3E}">
        <p14:creationId xmlns:p14="http://schemas.microsoft.com/office/powerpoint/2010/main" val="1368189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8025" y="234363"/>
            <a:ext cx="8843411" cy="827314"/>
          </a:xfrm>
        </p:spPr>
        <p:txBody>
          <a:bodyPr>
            <a:normAutofit/>
          </a:bodyPr>
          <a:lstStyle/>
          <a:p>
            <a:r>
              <a:rPr lang="en-US" sz="4000" b="1" dirty="0"/>
              <a:t>Reasons of gradually revelation</a:t>
            </a:r>
          </a:p>
        </p:txBody>
      </p:sp>
      <p:sp>
        <p:nvSpPr>
          <p:cNvPr id="3" name="Content Placeholder 2"/>
          <p:cNvSpPr>
            <a:spLocks noGrp="1"/>
          </p:cNvSpPr>
          <p:nvPr>
            <p:ph idx="1"/>
          </p:nvPr>
        </p:nvSpPr>
        <p:spPr>
          <a:xfrm>
            <a:off x="553960" y="1259836"/>
            <a:ext cx="10855567" cy="5045429"/>
          </a:xfrm>
        </p:spPr>
        <p:txBody>
          <a:bodyPr>
            <a:normAutofit/>
          </a:bodyPr>
          <a:lstStyle/>
          <a:p>
            <a:pPr marL="0" indent="0" rtl="1">
              <a:buNone/>
            </a:pPr>
            <a:r>
              <a:rPr lang="en-US" sz="2000" b="1" dirty="0">
                <a:solidFill>
                  <a:srgbClr val="C00000"/>
                </a:solidFill>
                <a:latin typeface="+mj-lt"/>
                <a:cs typeface="noorehira" panose="02000500000000020004" pitchFamily="2" charset="-78"/>
              </a:rPr>
              <a:t>Why the divine revelation didn’t reveal at once?</a:t>
            </a:r>
          </a:p>
          <a:p>
            <a:pPr marL="0" indent="0" rtl="1">
              <a:buNone/>
            </a:pPr>
            <a:r>
              <a:rPr lang="en-US" sz="2000" b="1" dirty="0">
                <a:solidFill>
                  <a:srgbClr val="C00000"/>
                </a:solidFill>
                <a:latin typeface="+mj-lt"/>
                <a:cs typeface="noorehira" panose="02000500000000020004" pitchFamily="2" charset="-78"/>
              </a:rPr>
              <a:t>Almighty Allah answered that:</a:t>
            </a:r>
          </a:p>
          <a:p>
            <a:pPr marL="0" indent="0" algn="ctr" rtl="1">
              <a:buNone/>
            </a:pPr>
            <a:r>
              <a:rPr lang="ar-SA" sz="2000" b="1" dirty="0">
                <a:solidFill>
                  <a:srgbClr val="C00000"/>
                </a:solidFill>
                <a:latin typeface="+mj-lt"/>
                <a:cs typeface="1 MUHAMMADI QURANIC" panose="03020400000000000000" pitchFamily="66" charset="-78"/>
              </a:rPr>
              <a:t>وَ قَالَ الَّذِیۡنَ کَفَرُوۡا لَوۡ لَا نُزِّلَ عَلَیۡہِ الۡقُرۡاٰنُ جُمۡلَۃً  وَّاحِدَۃً ۚۛ کَذٰلِکَ ۚۛ لِنُثَبِّتَ بِہٖ  فُؤَادَکَ </a:t>
            </a:r>
            <a:endParaRPr lang="en-US" sz="2000" b="1" dirty="0">
              <a:solidFill>
                <a:srgbClr val="C00000"/>
              </a:solidFill>
              <a:latin typeface="+mj-lt"/>
              <a:cs typeface="1 MUHAMMADI QURANIC" panose="03020400000000000000" pitchFamily="66" charset="-78"/>
            </a:endParaRPr>
          </a:p>
          <a:p>
            <a:pPr marL="0" indent="0" algn="ctr" rtl="1">
              <a:buNone/>
            </a:pPr>
            <a:r>
              <a:rPr lang="ar-SA" sz="2000" b="1" dirty="0">
                <a:solidFill>
                  <a:srgbClr val="C00000"/>
                </a:solidFill>
                <a:latin typeface="+mj-lt"/>
                <a:cs typeface="1 MUHAMMADI QURANIC" panose="03020400000000000000" pitchFamily="66" charset="-78"/>
              </a:rPr>
              <a:t>وَ رَتَّلۡنٰہُ تَرۡتِیۡلًا ﴿۳۲﴾</a:t>
            </a:r>
            <a:r>
              <a:rPr lang="en-US" sz="2000" b="1" dirty="0">
                <a:solidFill>
                  <a:srgbClr val="C00000"/>
                </a:solidFill>
                <a:latin typeface="+mj-lt"/>
                <a:cs typeface="1 MUHAMMADI QURANIC" panose="03020400000000000000" pitchFamily="66" charset="-78"/>
              </a:rPr>
              <a:t> </a:t>
            </a:r>
            <a:endParaRPr lang="ar-SA" sz="2000" b="1" dirty="0">
              <a:solidFill>
                <a:srgbClr val="C00000"/>
              </a:solidFill>
              <a:latin typeface="+mj-lt"/>
              <a:cs typeface="1 MUHAMMADI QURANIC" panose="03020400000000000000" pitchFamily="66" charset="-78"/>
            </a:endParaRPr>
          </a:p>
          <a:p>
            <a:pPr algn="l"/>
            <a:r>
              <a:rPr lang="en-US" sz="2000" b="1" dirty="0">
                <a:solidFill>
                  <a:srgbClr val="C00000"/>
                </a:solidFill>
                <a:latin typeface="+mj-lt"/>
              </a:rPr>
              <a:t>Said those who disbelieved, “Why</a:t>
            </a:r>
            <a:r>
              <a:rPr lang="ar-SA" sz="2000" b="1" dirty="0">
                <a:solidFill>
                  <a:srgbClr val="C00000"/>
                </a:solidFill>
                <a:latin typeface="+mj-lt"/>
              </a:rPr>
              <a:t> </a:t>
            </a:r>
            <a:r>
              <a:rPr lang="en-US" sz="2000" b="1" dirty="0">
                <a:solidFill>
                  <a:srgbClr val="C00000"/>
                </a:solidFill>
                <a:latin typeface="+mj-lt"/>
              </a:rPr>
              <a:t>has the</a:t>
            </a:r>
            <a:r>
              <a:rPr lang="ar-SA" sz="2000" b="1" dirty="0">
                <a:solidFill>
                  <a:srgbClr val="C00000"/>
                </a:solidFill>
                <a:latin typeface="+mj-lt"/>
              </a:rPr>
              <a:t> </a:t>
            </a:r>
            <a:r>
              <a:rPr lang="en-US" sz="2000" b="1" dirty="0">
                <a:solidFill>
                  <a:srgbClr val="C00000"/>
                </a:solidFill>
                <a:latin typeface="+mj-lt"/>
              </a:rPr>
              <a:t>Qur’an not been revealed to</a:t>
            </a:r>
            <a:r>
              <a:rPr lang="ar-SA" sz="2000" b="1" dirty="0">
                <a:solidFill>
                  <a:srgbClr val="C00000"/>
                </a:solidFill>
                <a:latin typeface="+mj-lt"/>
              </a:rPr>
              <a:t> </a:t>
            </a:r>
            <a:r>
              <a:rPr lang="en-US" sz="2000" b="1" dirty="0">
                <a:solidFill>
                  <a:srgbClr val="C00000"/>
                </a:solidFill>
                <a:latin typeface="+mj-lt"/>
              </a:rPr>
              <a:t>him all at once?” (It has been sent</a:t>
            </a:r>
            <a:r>
              <a:rPr lang="ar-SA" sz="2000" b="1" dirty="0">
                <a:solidFill>
                  <a:srgbClr val="C00000"/>
                </a:solidFill>
                <a:latin typeface="+mj-lt"/>
              </a:rPr>
              <a:t> </a:t>
            </a:r>
            <a:r>
              <a:rPr lang="en-US" sz="2000" b="1" dirty="0">
                <a:solidFill>
                  <a:srgbClr val="C00000"/>
                </a:solidFill>
                <a:latin typeface="+mj-lt"/>
              </a:rPr>
              <a:t>down) in this way (i.e. in parts) so that</a:t>
            </a:r>
            <a:r>
              <a:rPr lang="ar-SA" sz="2000" b="1" dirty="0">
                <a:solidFill>
                  <a:srgbClr val="C00000"/>
                </a:solidFill>
                <a:latin typeface="+mj-lt"/>
              </a:rPr>
              <a:t> </a:t>
            </a:r>
            <a:r>
              <a:rPr lang="en-US" sz="2000" b="1" dirty="0">
                <a:solidFill>
                  <a:srgbClr val="C00000"/>
                </a:solidFill>
                <a:latin typeface="+mj-lt"/>
              </a:rPr>
              <a:t>We make your heart firm, and We</a:t>
            </a:r>
            <a:r>
              <a:rPr lang="ar-SA" sz="2000" b="1" dirty="0">
                <a:solidFill>
                  <a:srgbClr val="C00000"/>
                </a:solidFill>
                <a:latin typeface="+mj-lt"/>
              </a:rPr>
              <a:t> </a:t>
            </a:r>
            <a:r>
              <a:rPr lang="en-US" sz="2000" b="1" dirty="0">
                <a:solidFill>
                  <a:srgbClr val="C00000"/>
                </a:solidFill>
                <a:latin typeface="+mj-lt"/>
              </a:rPr>
              <a:t>revealed it little by little</a:t>
            </a:r>
            <a:endParaRPr lang="en-US" sz="2000" b="1" dirty="0">
              <a:solidFill>
                <a:srgbClr val="C00000"/>
              </a:solidFill>
              <a:latin typeface="+mj-lt"/>
              <a:cs typeface="noorehira" panose="02000500000000020004" pitchFamily="2" charset="-78"/>
            </a:endParaRPr>
          </a:p>
          <a:p>
            <a:pPr marL="457200" indent="-457200">
              <a:buFont typeface="+mj-lt"/>
              <a:buAutoNum type="arabicPeriod"/>
            </a:pPr>
            <a:endParaRPr lang="en-US" sz="2000" b="1" dirty="0">
              <a:solidFill>
                <a:srgbClr val="C00000"/>
              </a:solidFill>
              <a:latin typeface="+mj-lt"/>
              <a:cs typeface="AAA GoldenLotus" panose="02000000000000000000" pitchFamily="2" charset="-78"/>
            </a:endParaRPr>
          </a:p>
          <a:p>
            <a:pPr marL="457200" indent="-457200">
              <a:buFont typeface="+mj-lt"/>
              <a:buAutoNum type="arabicPeriod"/>
            </a:pPr>
            <a:r>
              <a:rPr lang="en-US" sz="2000" b="1" dirty="0">
                <a:solidFill>
                  <a:srgbClr val="C00000"/>
                </a:solidFill>
                <a:latin typeface="+mj-lt"/>
                <a:cs typeface="AAA GoldenLotus" panose="02000000000000000000" pitchFamily="2" charset="-78"/>
              </a:rPr>
              <a:t>Encouragement.</a:t>
            </a:r>
            <a:endParaRPr lang="ar-SA" sz="2000" b="1" dirty="0">
              <a:solidFill>
                <a:srgbClr val="C00000"/>
              </a:solidFill>
              <a:latin typeface="+mj-lt"/>
              <a:cs typeface="AAA GoldenLotus" panose="02000000000000000000" pitchFamily="2" charset="-78"/>
            </a:endParaRPr>
          </a:p>
          <a:p>
            <a:pPr marL="457200" indent="-457200">
              <a:buFont typeface="+mj-lt"/>
              <a:buAutoNum type="arabicPeriod"/>
            </a:pPr>
            <a:r>
              <a:rPr lang="en-US" sz="2000" b="1" dirty="0">
                <a:solidFill>
                  <a:srgbClr val="C00000"/>
                </a:solidFill>
                <a:latin typeface="+mj-lt"/>
              </a:rPr>
              <a:t>Recitation.</a:t>
            </a:r>
          </a:p>
          <a:p>
            <a:pPr marL="457200" indent="-457200">
              <a:buFont typeface="+mj-lt"/>
              <a:buAutoNum type="arabicPeriod"/>
            </a:pPr>
            <a:r>
              <a:rPr lang="en-US" sz="2000" b="1" dirty="0">
                <a:solidFill>
                  <a:srgbClr val="C00000"/>
                </a:solidFill>
                <a:latin typeface="+mj-lt"/>
                <a:cs typeface="AAA GoldenLotus" panose="02000000000000000000" pitchFamily="2" charset="-78"/>
              </a:rPr>
              <a:t>Answer to questions</a:t>
            </a:r>
          </a:p>
          <a:p>
            <a:pPr marL="457200" indent="-457200">
              <a:buFont typeface="+mj-lt"/>
              <a:buAutoNum type="arabicPeriod"/>
            </a:pPr>
            <a:r>
              <a:rPr lang="en-US" sz="2000" b="1" dirty="0">
                <a:solidFill>
                  <a:srgbClr val="C00000"/>
                </a:solidFill>
                <a:latin typeface="+mj-lt"/>
                <a:cs typeface="AAA GoldenLotus" panose="02000000000000000000" pitchFamily="2" charset="-78"/>
              </a:rPr>
              <a:t>Implement the rulings gradually</a:t>
            </a:r>
          </a:p>
        </p:txBody>
      </p:sp>
    </p:spTree>
    <p:extLst>
      <p:ext uri="{BB962C8B-B14F-4D97-AF65-F5344CB8AC3E}">
        <p14:creationId xmlns:p14="http://schemas.microsoft.com/office/powerpoint/2010/main" val="2242657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8413" y="516534"/>
            <a:ext cx="8785599" cy="1280890"/>
          </a:xfrm>
        </p:spPr>
        <p:txBody>
          <a:bodyPr>
            <a:normAutofit/>
          </a:bodyPr>
          <a:lstStyle/>
          <a:p>
            <a:r>
              <a:rPr lang="en-US" sz="4300" b="1" dirty="0" smtClean="0">
                <a:solidFill>
                  <a:schemeClr val="tx1"/>
                </a:solidFill>
                <a:latin typeface="TimeScrDBol" panose="03020902040302030502" pitchFamily="66" charset="0"/>
              </a:rPr>
              <a:t>Literal  </a:t>
            </a:r>
            <a:r>
              <a:rPr lang="en-US" sz="4300" b="1" dirty="0">
                <a:solidFill>
                  <a:schemeClr val="tx1"/>
                </a:solidFill>
                <a:latin typeface="TimeScrDBol" panose="03020902040302030502" pitchFamily="66" charset="0"/>
              </a:rPr>
              <a:t>&amp; Technical meaning</a:t>
            </a:r>
          </a:p>
        </p:txBody>
      </p:sp>
      <p:sp>
        <p:nvSpPr>
          <p:cNvPr id="3" name="Content Placeholder 2"/>
          <p:cNvSpPr>
            <a:spLocks noGrp="1"/>
          </p:cNvSpPr>
          <p:nvPr>
            <p:ph idx="1"/>
          </p:nvPr>
        </p:nvSpPr>
        <p:spPr/>
        <p:txBody>
          <a:bodyPr>
            <a:normAutofit/>
          </a:bodyPr>
          <a:lstStyle/>
          <a:p>
            <a:r>
              <a:rPr lang="en-US" b="1" dirty="0">
                <a:solidFill>
                  <a:srgbClr val="C00000"/>
                </a:solidFill>
                <a:cs typeface="Times New Roman" panose="02020603050405020304" pitchFamily="18" charset="0"/>
              </a:rPr>
              <a:t>Religion means belief, faith, doctrine, theology. (Collin)</a:t>
            </a:r>
          </a:p>
          <a:p>
            <a:endParaRPr lang="en-US" b="1" dirty="0">
              <a:solidFill>
                <a:srgbClr val="C00000"/>
              </a:solidFill>
              <a:cs typeface="Times New Roman" panose="02020603050405020304" pitchFamily="18" charset="0"/>
            </a:endParaRPr>
          </a:p>
          <a:p>
            <a:pPr marL="0" indent="0">
              <a:buNone/>
            </a:pPr>
            <a:endParaRPr lang="en-US" b="1" dirty="0">
              <a:solidFill>
                <a:srgbClr val="C00000"/>
              </a:solidFill>
              <a:cs typeface="Times New Roman" panose="02020603050405020304" pitchFamily="18" charset="0"/>
            </a:endParaRPr>
          </a:p>
          <a:p>
            <a:r>
              <a:rPr lang="en-US" b="1" dirty="0">
                <a:solidFill>
                  <a:srgbClr val="C00000"/>
                </a:solidFill>
                <a:cs typeface="Times New Roman" panose="02020603050405020304" pitchFamily="18" charset="0"/>
              </a:rPr>
              <a:t>A belief in a superhuman controlling power, especially a personal God or gods that deserve worship (Oxford)</a:t>
            </a:r>
          </a:p>
          <a:p>
            <a:r>
              <a:rPr lang="en-US" b="1" dirty="0">
                <a:solidFill>
                  <a:srgbClr val="C00000"/>
                </a:solidFill>
                <a:cs typeface="Times New Roman" panose="02020603050405020304" pitchFamily="18" charset="0"/>
              </a:rPr>
              <a:t>  A personal set or institutionalized system of religious attitudes, beliefs, and practices (Merriam Webster)</a:t>
            </a:r>
          </a:p>
        </p:txBody>
      </p:sp>
    </p:spTree>
    <p:extLst>
      <p:ext uri="{BB962C8B-B14F-4D97-AF65-F5344CB8AC3E}">
        <p14:creationId xmlns:p14="http://schemas.microsoft.com/office/powerpoint/2010/main" val="1554507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0590" y="457265"/>
            <a:ext cx="7265663" cy="809768"/>
          </a:xfrm>
        </p:spPr>
        <p:txBody>
          <a:bodyPr>
            <a:noAutofit/>
          </a:bodyPr>
          <a:lstStyle/>
          <a:p>
            <a:r>
              <a:rPr lang="en-US" sz="4000" b="1" dirty="0"/>
              <a:t>The First Revelation </a:t>
            </a:r>
            <a:r>
              <a:rPr lang="en-US" sz="4000" b="1" dirty="0">
                <a:latin typeface="Jameel Noori Nastaleeq" panose="02000503000000000004" pitchFamily="2" charset="-78"/>
                <a:cs typeface="Jameel Noori Nastaleeq" panose="02000503000000000004" pitchFamily="2" charset="-78"/>
              </a:rPr>
              <a:t>(</a:t>
            </a:r>
            <a:r>
              <a:rPr lang="ur-PK" sz="4000" b="1" dirty="0">
                <a:latin typeface="Jameel Noori Nastaleeq" panose="02000503000000000004" pitchFamily="2" charset="-78"/>
                <a:cs typeface="Jameel Noori Nastaleeq" panose="02000503000000000004" pitchFamily="2" charset="-78"/>
              </a:rPr>
              <a:t>وحی</a:t>
            </a:r>
            <a:r>
              <a:rPr lang="en-US" sz="4000" b="1" dirty="0">
                <a:latin typeface="Jameel Noori Nastaleeq" panose="02000503000000000004" pitchFamily="2" charset="-78"/>
                <a:cs typeface="Jameel Noori Nastaleeq" panose="02000503000000000004" pitchFamily="2" charset="-78"/>
              </a:rPr>
              <a:t>)</a:t>
            </a:r>
          </a:p>
        </p:txBody>
      </p:sp>
      <p:sp>
        <p:nvSpPr>
          <p:cNvPr id="3" name="Content Placeholder 2"/>
          <p:cNvSpPr>
            <a:spLocks noGrp="1"/>
          </p:cNvSpPr>
          <p:nvPr>
            <p:ph idx="1"/>
          </p:nvPr>
        </p:nvSpPr>
        <p:spPr>
          <a:xfrm>
            <a:off x="499912" y="1396314"/>
            <a:ext cx="9899681" cy="4444927"/>
          </a:xfrm>
        </p:spPr>
        <p:txBody>
          <a:bodyPr>
            <a:normAutofit/>
          </a:bodyPr>
          <a:lstStyle/>
          <a:p>
            <a:r>
              <a:rPr lang="en-US" sz="2000" b="1" dirty="0">
                <a:solidFill>
                  <a:srgbClr val="C00000"/>
                </a:solidFill>
              </a:rPr>
              <a:t>The Verse that came first:</a:t>
            </a:r>
          </a:p>
          <a:p>
            <a:pPr marL="0" indent="0" algn="ctr">
              <a:buNone/>
            </a:pPr>
            <a:r>
              <a:rPr lang="en-US" sz="2000" b="1" dirty="0">
                <a:solidFill>
                  <a:srgbClr val="C00000"/>
                </a:solidFill>
              </a:rPr>
              <a:t>The verses of Surah </a:t>
            </a:r>
            <a:r>
              <a:rPr lang="en-US" sz="2000" b="1" dirty="0" err="1">
                <a:solidFill>
                  <a:srgbClr val="C00000"/>
                </a:solidFill>
              </a:rPr>
              <a:t>Alaq</a:t>
            </a:r>
            <a:r>
              <a:rPr lang="en-US" sz="2000" b="1" dirty="0">
                <a:solidFill>
                  <a:srgbClr val="C00000"/>
                </a:solidFill>
              </a:rPr>
              <a:t> {</a:t>
            </a:r>
            <a:r>
              <a:rPr lang="ur-PK" sz="2000" b="1" dirty="0">
                <a:solidFill>
                  <a:srgbClr val="C00000"/>
                </a:solidFill>
                <a:cs typeface="noorehira" panose="02000500000000020004" pitchFamily="2" charset="-78"/>
              </a:rPr>
              <a:t>سورہ علق</a:t>
            </a:r>
            <a:r>
              <a:rPr lang="en-US" sz="2000" b="1" dirty="0">
                <a:solidFill>
                  <a:srgbClr val="C00000"/>
                </a:solidFill>
              </a:rPr>
              <a:t>} </a:t>
            </a:r>
            <a:r>
              <a:rPr lang="en-US" sz="2000" b="1" dirty="0">
                <a:solidFill>
                  <a:srgbClr val="C00000"/>
                </a:solidFill>
                <a:cs typeface="noorehira" panose="02000500000000020004" pitchFamily="2" charset="-78"/>
              </a:rPr>
              <a:t>:</a:t>
            </a:r>
          </a:p>
          <a:p>
            <a:pPr marL="0" indent="0">
              <a:buNone/>
            </a:pPr>
            <a:endParaRPr lang="en-US" sz="2000" b="1" dirty="0">
              <a:solidFill>
                <a:srgbClr val="C00000"/>
              </a:solidFill>
            </a:endParaRPr>
          </a:p>
          <a:p>
            <a:pPr marL="0" indent="0" algn="ctr" rtl="1">
              <a:buNone/>
            </a:pPr>
            <a:r>
              <a:rPr lang="ar-SA" sz="2000" b="1" dirty="0">
                <a:solidFill>
                  <a:srgbClr val="C00000"/>
                </a:solidFill>
                <a:cs typeface="1 MUHAMMADI QURANIC" panose="03020400000000000000" pitchFamily="66" charset="-78"/>
              </a:rPr>
              <a:t>اِقۡرَاۡ بِاسۡمِ رَبِّکَ الَّذِیۡ خَلَقَ ۚ﴿۱﴾</a:t>
            </a:r>
            <a:r>
              <a:rPr lang="en-US" sz="2000" b="1" dirty="0">
                <a:solidFill>
                  <a:srgbClr val="C00000"/>
                </a:solidFill>
                <a:cs typeface="1 MUHAMMADI QURANIC" panose="03020400000000000000" pitchFamily="66" charset="-78"/>
              </a:rPr>
              <a:t>   </a:t>
            </a:r>
            <a:r>
              <a:rPr lang="ar-SA" sz="2000" b="1" dirty="0">
                <a:solidFill>
                  <a:srgbClr val="C00000"/>
                </a:solidFill>
                <a:cs typeface="1 MUHAMMADI QURANIC" panose="03020400000000000000" pitchFamily="66" charset="-78"/>
              </a:rPr>
              <a:t>خَلَقَ الۡاِنۡسَانَ مِنۡ عَلَقٍ ۚ﴿۲﴾</a:t>
            </a:r>
            <a:r>
              <a:rPr lang="en-US" sz="2000" b="1" dirty="0">
                <a:solidFill>
                  <a:srgbClr val="C00000"/>
                </a:solidFill>
                <a:cs typeface="1 MUHAMMADI QURANIC" panose="03020400000000000000" pitchFamily="66" charset="-78"/>
              </a:rPr>
              <a:t>  </a:t>
            </a:r>
            <a:r>
              <a:rPr lang="ar-SA" sz="2000" b="1" dirty="0">
                <a:solidFill>
                  <a:srgbClr val="C00000"/>
                </a:solidFill>
                <a:cs typeface="1 MUHAMMADI QURANIC" panose="03020400000000000000" pitchFamily="66" charset="-78"/>
              </a:rPr>
              <a:t>اِقۡرَاۡ وَ رَبُّکَ الۡاَکۡرَمُ ۙ﴿۳﴾</a:t>
            </a:r>
            <a:r>
              <a:rPr lang="en-US" sz="2000" b="1" dirty="0">
                <a:solidFill>
                  <a:srgbClr val="C00000"/>
                </a:solidFill>
                <a:cs typeface="1 MUHAMMADI QURANIC" panose="03020400000000000000" pitchFamily="66" charset="-78"/>
              </a:rPr>
              <a:t>  </a:t>
            </a:r>
            <a:r>
              <a:rPr lang="ar-SA" sz="2000" b="1" dirty="0">
                <a:solidFill>
                  <a:srgbClr val="C00000"/>
                </a:solidFill>
                <a:cs typeface="1 MUHAMMADI QURANIC" panose="03020400000000000000" pitchFamily="66" charset="-78"/>
              </a:rPr>
              <a:t>الَّذِیۡ عَلَّمَ بِالۡقَلَمِ ۙ﴿۴﴾</a:t>
            </a:r>
            <a:r>
              <a:rPr lang="en-US" sz="2000" b="1" dirty="0">
                <a:solidFill>
                  <a:srgbClr val="C00000"/>
                </a:solidFill>
                <a:cs typeface="1 MUHAMMADI QURANIC" panose="03020400000000000000" pitchFamily="66" charset="-78"/>
              </a:rPr>
              <a:t>  </a:t>
            </a:r>
            <a:r>
              <a:rPr lang="ar-SA" sz="2000" b="1" dirty="0">
                <a:solidFill>
                  <a:srgbClr val="C00000"/>
                </a:solidFill>
                <a:cs typeface="1 MUHAMMADI QURANIC" panose="03020400000000000000" pitchFamily="66" charset="-78"/>
              </a:rPr>
              <a:t>عَلَّمَ الۡاِنۡسَانَ مَا لَمۡ  یَعۡلَمۡ ؕ﴿۵﴾</a:t>
            </a:r>
            <a:r>
              <a:rPr lang="en-US" sz="2000" b="1" dirty="0">
                <a:solidFill>
                  <a:srgbClr val="C00000"/>
                </a:solidFill>
                <a:cs typeface="1 MUHAMMADI QURANIC" panose="03020400000000000000" pitchFamily="66" charset="-78"/>
              </a:rPr>
              <a:t> </a:t>
            </a:r>
          </a:p>
          <a:p>
            <a:pPr>
              <a:lnSpc>
                <a:spcPct val="110000"/>
              </a:lnSpc>
              <a:buFont typeface="+mj-lt"/>
              <a:buAutoNum type="arabicParenR"/>
            </a:pPr>
            <a:r>
              <a:rPr lang="en-US" sz="2000" b="1" dirty="0">
                <a:solidFill>
                  <a:srgbClr val="C00000"/>
                </a:solidFill>
              </a:rPr>
              <a:t>Recite with the name of your Lord who created.</a:t>
            </a:r>
          </a:p>
          <a:p>
            <a:pPr>
              <a:lnSpc>
                <a:spcPct val="110000"/>
              </a:lnSpc>
              <a:buFont typeface="+mj-lt"/>
              <a:buAutoNum type="arabicParenR"/>
            </a:pPr>
            <a:r>
              <a:rPr lang="en-US" sz="2000" b="1" dirty="0">
                <a:solidFill>
                  <a:srgbClr val="C00000"/>
                </a:solidFill>
              </a:rPr>
              <a:t>Created man out of a blood-clot.</a:t>
            </a:r>
          </a:p>
          <a:p>
            <a:pPr>
              <a:lnSpc>
                <a:spcPct val="110000"/>
              </a:lnSpc>
              <a:buFont typeface="+mj-lt"/>
              <a:buAutoNum type="arabicParenR"/>
            </a:pPr>
            <a:r>
              <a:rPr lang="en-US" sz="2000" b="1" dirty="0">
                <a:solidFill>
                  <a:srgbClr val="C00000"/>
                </a:solidFill>
              </a:rPr>
              <a:t>Recite and your Lord is most Generous</a:t>
            </a:r>
          </a:p>
          <a:p>
            <a:pPr>
              <a:lnSpc>
                <a:spcPct val="110000"/>
              </a:lnSpc>
              <a:buFont typeface="+mj-lt"/>
              <a:buAutoNum type="arabicParenR"/>
            </a:pPr>
            <a:r>
              <a:rPr lang="en-US" sz="2000" b="1" dirty="0">
                <a:solidFill>
                  <a:srgbClr val="C00000"/>
                </a:solidFill>
              </a:rPr>
              <a:t>who taught by the Pen.</a:t>
            </a:r>
          </a:p>
          <a:p>
            <a:pPr>
              <a:lnSpc>
                <a:spcPct val="110000"/>
              </a:lnSpc>
              <a:buFont typeface="+mj-lt"/>
              <a:buAutoNum type="arabicParenR"/>
            </a:pPr>
            <a:r>
              <a:rPr lang="en-US" sz="2000" b="1" dirty="0">
                <a:solidFill>
                  <a:srgbClr val="C00000"/>
                </a:solidFill>
              </a:rPr>
              <a:t>Taught man what he did not know.</a:t>
            </a:r>
          </a:p>
          <a:p>
            <a:endParaRPr lang="ar-SA" sz="2000" b="1" dirty="0">
              <a:solidFill>
                <a:srgbClr val="C00000"/>
              </a:solidFill>
            </a:endParaRPr>
          </a:p>
        </p:txBody>
      </p:sp>
    </p:spTree>
    <p:extLst>
      <p:ext uri="{BB962C8B-B14F-4D97-AF65-F5344CB8AC3E}">
        <p14:creationId xmlns:p14="http://schemas.microsoft.com/office/powerpoint/2010/main" val="3545374720"/>
      </p:ext>
    </p:extLst>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7560" y="428767"/>
            <a:ext cx="9585782" cy="850711"/>
          </a:xfrm>
        </p:spPr>
        <p:txBody>
          <a:bodyPr>
            <a:noAutofit/>
          </a:bodyPr>
          <a:lstStyle/>
          <a:p>
            <a:r>
              <a:rPr lang="en-US" sz="3200" b="1" dirty="0"/>
              <a:t>Verses of </a:t>
            </a:r>
            <a:r>
              <a:rPr lang="en-US" sz="3200" b="1" dirty="0" err="1"/>
              <a:t>Qura’an</a:t>
            </a:r>
            <a:r>
              <a:rPr lang="en-US" sz="3200" b="1" dirty="0"/>
              <a:t> are divided into two Groups </a:t>
            </a:r>
          </a:p>
        </p:txBody>
      </p:sp>
      <p:sp>
        <p:nvSpPr>
          <p:cNvPr id="3" name="Content Placeholder 2"/>
          <p:cNvSpPr>
            <a:spLocks noGrp="1"/>
          </p:cNvSpPr>
          <p:nvPr>
            <p:ph idx="1"/>
          </p:nvPr>
        </p:nvSpPr>
        <p:spPr>
          <a:xfrm>
            <a:off x="845925" y="1561865"/>
            <a:ext cx="10158988" cy="5431809"/>
          </a:xfrm>
        </p:spPr>
        <p:txBody>
          <a:bodyPr>
            <a:normAutofit/>
          </a:bodyPr>
          <a:lstStyle/>
          <a:p>
            <a:pPr marL="514350" indent="-514350">
              <a:buFont typeface="+mj-lt"/>
              <a:buAutoNum type="arabicParenR"/>
            </a:pPr>
            <a:r>
              <a:rPr lang="en-US" sz="2000" b="1" u="sng" dirty="0" err="1">
                <a:solidFill>
                  <a:srgbClr val="C00000"/>
                </a:solidFill>
              </a:rPr>
              <a:t>Makki</a:t>
            </a:r>
            <a:r>
              <a:rPr lang="en-US" sz="2000" b="1" u="sng" dirty="0">
                <a:solidFill>
                  <a:srgbClr val="C00000"/>
                </a:solidFill>
              </a:rPr>
              <a:t> Verses </a:t>
            </a:r>
            <a:r>
              <a:rPr lang="en-US" sz="2000" b="1" u="sng" dirty="0">
                <a:solidFill>
                  <a:srgbClr val="C00000"/>
                </a:solidFill>
                <a:cs typeface="Jameel Noori Nastaleeq" panose="02000503000000000004" pitchFamily="2" charset="-78"/>
              </a:rPr>
              <a:t>(</a:t>
            </a:r>
            <a:r>
              <a:rPr lang="ur-PK" sz="2000" b="1" u="sng" dirty="0">
                <a:solidFill>
                  <a:srgbClr val="C00000"/>
                </a:solidFill>
                <a:cs typeface="Jameel Noori Nastaleeq" panose="02000503000000000004" pitchFamily="2" charset="-78"/>
              </a:rPr>
              <a:t>مکی آیات</a:t>
            </a:r>
            <a:r>
              <a:rPr lang="en-US" sz="2000" b="1" u="sng" dirty="0">
                <a:solidFill>
                  <a:srgbClr val="C00000"/>
                </a:solidFill>
                <a:cs typeface="Jameel Noori Nastaleeq" panose="02000503000000000004" pitchFamily="2" charset="-78"/>
              </a:rPr>
              <a:t>)</a:t>
            </a:r>
          </a:p>
          <a:p>
            <a:pPr>
              <a:buFont typeface="Wingdings" panose="05000000000000000000" pitchFamily="2" charset="2"/>
              <a:buChar char="Ø"/>
            </a:pPr>
            <a:r>
              <a:rPr lang="en-US" sz="2000" b="1" dirty="0">
                <a:solidFill>
                  <a:srgbClr val="C00000"/>
                </a:solidFill>
              </a:rPr>
              <a:t>The verses that were revealed before </a:t>
            </a:r>
            <a:r>
              <a:rPr lang="en-US" sz="2000" b="1" dirty="0" err="1">
                <a:solidFill>
                  <a:srgbClr val="C00000"/>
                </a:solidFill>
              </a:rPr>
              <a:t>Hijrat</a:t>
            </a:r>
            <a:r>
              <a:rPr lang="en-US" sz="2000" b="1" dirty="0">
                <a:solidFill>
                  <a:srgbClr val="C00000"/>
                </a:solidFill>
              </a:rPr>
              <a:t> are referred to as Makki verses.</a:t>
            </a:r>
          </a:p>
          <a:p>
            <a:pPr marL="0" indent="0">
              <a:buNone/>
            </a:pPr>
            <a:endParaRPr lang="ur-PK" sz="2000" b="1" dirty="0">
              <a:solidFill>
                <a:srgbClr val="C00000"/>
              </a:solidFill>
            </a:endParaRPr>
          </a:p>
          <a:p>
            <a:pPr marL="514350" indent="-514350">
              <a:buFont typeface="+mj-lt"/>
              <a:buAutoNum type="arabicParenR" startAt="2"/>
            </a:pPr>
            <a:r>
              <a:rPr lang="en-US" sz="2000" b="1" u="sng" dirty="0" err="1">
                <a:solidFill>
                  <a:srgbClr val="C00000"/>
                </a:solidFill>
              </a:rPr>
              <a:t>Madani</a:t>
            </a:r>
            <a:r>
              <a:rPr lang="en-US" sz="2000" b="1" u="sng" dirty="0">
                <a:solidFill>
                  <a:srgbClr val="C00000"/>
                </a:solidFill>
              </a:rPr>
              <a:t> Verses </a:t>
            </a:r>
            <a:r>
              <a:rPr lang="en-US" sz="2000" b="1" u="sng" dirty="0">
                <a:solidFill>
                  <a:srgbClr val="C00000"/>
                </a:solidFill>
                <a:cs typeface="Jameel Noori Nastaleeq" panose="02000503000000000004" pitchFamily="2" charset="-78"/>
              </a:rPr>
              <a:t>(</a:t>
            </a:r>
            <a:r>
              <a:rPr lang="ur-PK" sz="2000" b="1" u="sng" dirty="0">
                <a:solidFill>
                  <a:srgbClr val="C00000"/>
                </a:solidFill>
                <a:cs typeface="Jameel Noori Nastaleeq" panose="02000503000000000004" pitchFamily="2" charset="-78"/>
              </a:rPr>
              <a:t>مدنی آیات</a:t>
            </a:r>
            <a:r>
              <a:rPr lang="en-US" sz="2000" b="1" u="sng" dirty="0">
                <a:solidFill>
                  <a:srgbClr val="C00000"/>
                </a:solidFill>
                <a:cs typeface="Jameel Noori Nastaleeq" panose="02000503000000000004" pitchFamily="2" charset="-78"/>
              </a:rPr>
              <a:t>)</a:t>
            </a:r>
          </a:p>
          <a:p>
            <a:pPr>
              <a:buFont typeface="Wingdings" panose="05000000000000000000" pitchFamily="2" charset="2"/>
              <a:buChar char="Ø"/>
            </a:pPr>
            <a:r>
              <a:rPr lang="en-US" sz="2000" b="1" dirty="0">
                <a:solidFill>
                  <a:srgbClr val="C00000"/>
                </a:solidFill>
              </a:rPr>
              <a:t>The verses that were revealed after </a:t>
            </a:r>
            <a:r>
              <a:rPr lang="en-US" sz="2000" b="1" dirty="0" err="1">
                <a:solidFill>
                  <a:srgbClr val="C00000"/>
                </a:solidFill>
              </a:rPr>
              <a:t>Hijrat</a:t>
            </a:r>
            <a:r>
              <a:rPr lang="en-US" sz="2000" b="1" dirty="0">
                <a:solidFill>
                  <a:srgbClr val="C00000"/>
                </a:solidFill>
              </a:rPr>
              <a:t> are referred to as </a:t>
            </a:r>
            <a:r>
              <a:rPr lang="en-US" sz="2000" b="1" dirty="0" err="1">
                <a:solidFill>
                  <a:srgbClr val="C00000"/>
                </a:solidFill>
              </a:rPr>
              <a:t>Madani</a:t>
            </a:r>
            <a:r>
              <a:rPr lang="en-US" sz="2000" b="1" dirty="0">
                <a:solidFill>
                  <a:srgbClr val="C00000"/>
                </a:solidFill>
              </a:rPr>
              <a:t> verses</a:t>
            </a:r>
          </a:p>
          <a:p>
            <a:pPr marL="0" indent="0">
              <a:buNone/>
            </a:pPr>
            <a:r>
              <a:rPr lang="en-US" sz="2000" b="1" dirty="0">
                <a:solidFill>
                  <a:srgbClr val="C00000"/>
                </a:solidFill>
              </a:rPr>
              <a:t>Note:</a:t>
            </a:r>
          </a:p>
          <a:p>
            <a:pPr>
              <a:buFont typeface="Wingdings" panose="05000000000000000000" pitchFamily="2" charset="2"/>
              <a:buChar char="v"/>
            </a:pPr>
            <a:r>
              <a:rPr lang="en-US" sz="2000" b="1" dirty="0">
                <a:solidFill>
                  <a:srgbClr val="C00000"/>
                </a:solidFill>
              </a:rPr>
              <a:t>Some verses were revealed during </a:t>
            </a:r>
            <a:r>
              <a:rPr lang="en-US" sz="2000" b="1" dirty="0" err="1">
                <a:solidFill>
                  <a:srgbClr val="C00000"/>
                </a:solidFill>
              </a:rPr>
              <a:t>Hijrat</a:t>
            </a:r>
            <a:r>
              <a:rPr lang="en-US" sz="2000" b="1" dirty="0">
                <a:solidFill>
                  <a:srgbClr val="C00000"/>
                </a:solidFill>
              </a:rPr>
              <a:t> and are referred to as </a:t>
            </a:r>
            <a:r>
              <a:rPr lang="en-US" sz="2000" b="1" dirty="0" err="1">
                <a:solidFill>
                  <a:srgbClr val="C00000"/>
                </a:solidFill>
              </a:rPr>
              <a:t>Madani</a:t>
            </a:r>
            <a:r>
              <a:rPr lang="en-US" sz="2000" b="1" dirty="0">
                <a:solidFill>
                  <a:srgbClr val="C00000"/>
                </a:solidFill>
              </a:rPr>
              <a:t> Verses according to some scholars while others refer to them as Makki.</a:t>
            </a:r>
          </a:p>
        </p:txBody>
      </p:sp>
    </p:spTree>
    <p:extLst>
      <p:ext uri="{BB962C8B-B14F-4D97-AF65-F5344CB8AC3E}">
        <p14:creationId xmlns:p14="http://schemas.microsoft.com/office/powerpoint/2010/main" val="3036743673"/>
      </p:ext>
    </p:extLst>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9164" y="334037"/>
            <a:ext cx="9189998" cy="850710"/>
          </a:xfrm>
        </p:spPr>
        <p:txBody>
          <a:bodyPr>
            <a:normAutofit fontScale="90000"/>
          </a:bodyPr>
          <a:lstStyle/>
          <a:p>
            <a:r>
              <a:rPr lang="en-US" b="1" dirty="0"/>
              <a:t>Characteristics of Makki and Madni Verses</a:t>
            </a:r>
          </a:p>
        </p:txBody>
      </p:sp>
      <p:sp>
        <p:nvSpPr>
          <p:cNvPr id="4" name="Rectangle 51"/>
          <p:cNvSpPr txBox="1">
            <a:spLocks noChangeArrowheads="1"/>
          </p:cNvSpPr>
          <p:nvPr/>
        </p:nvSpPr>
        <p:spPr bwMode="auto">
          <a:xfrm>
            <a:off x="729334" y="1514901"/>
            <a:ext cx="4229100" cy="3657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marL="342900" indent="-342900" algn="ctr">
              <a:lnSpc>
                <a:spcPct val="80000"/>
              </a:lnSpc>
              <a:spcBef>
                <a:spcPct val="20000"/>
              </a:spcBef>
              <a:buClr>
                <a:schemeClr val="tx1"/>
              </a:buClr>
              <a:defRPr/>
            </a:pPr>
            <a:r>
              <a:rPr lang="en-US" sz="2400" b="1" u="sng" kern="0" dirty="0" err="1">
                <a:solidFill>
                  <a:srgbClr val="C00000"/>
                </a:solidFill>
                <a:latin typeface="+mj-lt"/>
                <a:cs typeface="AAA GoldenLotus" panose="02000000000000000000" pitchFamily="2" charset="-78"/>
              </a:rPr>
              <a:t>Makki</a:t>
            </a:r>
            <a:endParaRPr lang="en-US" sz="2400" b="1" u="sng" kern="0" dirty="0">
              <a:solidFill>
                <a:srgbClr val="C00000"/>
              </a:solidFill>
              <a:latin typeface="+mj-lt"/>
              <a:cs typeface="AAA GoldenLotus" panose="02000000000000000000" pitchFamily="2" charset="-78"/>
            </a:endParaRPr>
          </a:p>
          <a:p>
            <a:pPr marL="342900" indent="-342900">
              <a:lnSpc>
                <a:spcPct val="80000"/>
              </a:lnSpc>
              <a:spcBef>
                <a:spcPct val="20000"/>
              </a:spcBef>
              <a:buClr>
                <a:schemeClr val="tx1"/>
              </a:buClr>
              <a:defRPr/>
            </a:pPr>
            <a:r>
              <a:rPr lang="en-US" sz="2400" b="1" u="sng" kern="0" dirty="0">
                <a:solidFill>
                  <a:srgbClr val="C00000"/>
                </a:solidFill>
                <a:latin typeface="+mj-lt"/>
                <a:cs typeface="AAA GoldenLotus" panose="02000000000000000000" pitchFamily="2" charset="-78"/>
              </a:rPr>
              <a:t> </a:t>
            </a:r>
          </a:p>
          <a:p>
            <a:pPr marL="800100" lvl="1" indent="-342900">
              <a:lnSpc>
                <a:spcPct val="80000"/>
              </a:lnSpc>
              <a:spcBef>
                <a:spcPct val="20000"/>
              </a:spcBef>
              <a:buClr>
                <a:schemeClr val="tx1"/>
              </a:buClr>
              <a:buFontTx/>
              <a:buChar char="•"/>
            </a:pPr>
            <a:r>
              <a:rPr lang="en-US" sz="2400" b="1" kern="0" dirty="0">
                <a:solidFill>
                  <a:srgbClr val="C00000"/>
                </a:solidFill>
                <a:latin typeface="AAA GoldenLotus" panose="02000000000000000000" pitchFamily="2" charset="-78"/>
                <a:cs typeface="AAA GoldenLotus" panose="02000000000000000000" pitchFamily="2" charset="-78"/>
              </a:rPr>
              <a:t>Short verses</a:t>
            </a:r>
          </a:p>
          <a:p>
            <a:pPr marL="800100" lvl="1" indent="-342900">
              <a:lnSpc>
                <a:spcPct val="80000"/>
              </a:lnSpc>
              <a:spcBef>
                <a:spcPct val="20000"/>
              </a:spcBef>
              <a:buClr>
                <a:schemeClr val="tx1"/>
              </a:buClr>
              <a:buFontTx/>
              <a:buChar char="•"/>
            </a:pPr>
            <a:r>
              <a:rPr lang="en-US" sz="2400" b="1" kern="0" dirty="0">
                <a:solidFill>
                  <a:srgbClr val="C00000"/>
                </a:solidFill>
                <a:latin typeface="AAA GoldenLotus" panose="02000000000000000000" pitchFamily="2" charset="-78"/>
                <a:cs typeface="AAA GoldenLotus" panose="02000000000000000000" pitchFamily="2" charset="-78"/>
              </a:rPr>
              <a:t>Word </a:t>
            </a:r>
            <a:r>
              <a:rPr lang="ar-SA" sz="2400" b="1" kern="0" dirty="0">
                <a:solidFill>
                  <a:srgbClr val="C00000"/>
                </a:solidFill>
                <a:latin typeface="1 MUHAMMADI QURANIC" panose="03020400000000000000" pitchFamily="66" charset="-78"/>
                <a:cs typeface="1 MUHAMMADI QURANIC" panose="03020400000000000000" pitchFamily="66" charset="-78"/>
              </a:rPr>
              <a:t>يأيها الناس</a:t>
            </a:r>
            <a:endParaRPr lang="en-US" sz="2400" b="1" kern="0" dirty="0">
              <a:solidFill>
                <a:srgbClr val="C00000"/>
              </a:solidFill>
              <a:latin typeface="1 MUHAMMADI QURANIC" panose="03020400000000000000" pitchFamily="66" charset="-78"/>
              <a:cs typeface="1 MUHAMMADI QURANIC" panose="03020400000000000000" pitchFamily="66" charset="-78"/>
            </a:endParaRPr>
          </a:p>
          <a:p>
            <a:pPr marL="800100" lvl="1" indent="-342900">
              <a:lnSpc>
                <a:spcPct val="80000"/>
              </a:lnSpc>
              <a:spcBef>
                <a:spcPct val="20000"/>
              </a:spcBef>
              <a:buClr>
                <a:schemeClr val="tx1"/>
              </a:buClr>
              <a:buFontTx/>
              <a:buChar char="•"/>
            </a:pPr>
            <a:r>
              <a:rPr lang="en-US" sz="2400" b="1" kern="0" dirty="0">
                <a:solidFill>
                  <a:srgbClr val="C00000"/>
                </a:solidFill>
                <a:latin typeface="AAA GoldenLotus" panose="02000000000000000000" pitchFamily="2" charset="-78"/>
                <a:cs typeface="AAA GoldenLotus" panose="02000000000000000000" pitchFamily="2" charset="-78"/>
              </a:rPr>
              <a:t>Word</a:t>
            </a:r>
            <a:r>
              <a:rPr lang="en-US" sz="2400" b="1" kern="0" dirty="0">
                <a:solidFill>
                  <a:srgbClr val="C00000"/>
                </a:solidFill>
                <a:latin typeface="1 MUHAMMADI QURANIC" panose="03020400000000000000" pitchFamily="66" charset="-78"/>
                <a:cs typeface="1 MUHAMMADI QURANIC" panose="03020400000000000000" pitchFamily="66" charset="-78"/>
              </a:rPr>
              <a:t> </a:t>
            </a:r>
            <a:r>
              <a:rPr lang="ar-SA" sz="2400" b="1" kern="0" dirty="0">
                <a:solidFill>
                  <a:srgbClr val="C00000"/>
                </a:solidFill>
                <a:latin typeface="1 MUHAMMADI QURANIC" panose="03020400000000000000" pitchFamily="66" charset="-78"/>
                <a:cs typeface="1 MUHAMMADI QURANIC" panose="03020400000000000000" pitchFamily="66" charset="-78"/>
              </a:rPr>
              <a:t>كلا</a:t>
            </a:r>
            <a:r>
              <a:rPr lang="en-US" sz="2400" b="1" kern="0" dirty="0">
                <a:solidFill>
                  <a:srgbClr val="C00000"/>
                </a:solidFill>
                <a:latin typeface="1 MUHAMMADI QURANIC" panose="03020400000000000000" pitchFamily="66" charset="-78"/>
                <a:cs typeface="1 MUHAMMADI QURANIC" panose="03020400000000000000" pitchFamily="66" charset="-78"/>
              </a:rPr>
              <a:t> </a:t>
            </a:r>
            <a:r>
              <a:rPr lang="en-US" sz="2400" b="1" kern="0" dirty="0">
                <a:solidFill>
                  <a:srgbClr val="C00000"/>
                </a:solidFill>
                <a:latin typeface="AAA GoldenLotus" panose="02000000000000000000" pitchFamily="2" charset="-78"/>
                <a:cs typeface="AAA GoldenLotus" panose="02000000000000000000" pitchFamily="2" charset="-78"/>
              </a:rPr>
              <a:t>has been used 33times in 15 surah in</a:t>
            </a:r>
          </a:p>
          <a:p>
            <a:pPr marL="800100" lvl="1" indent="-342900">
              <a:lnSpc>
                <a:spcPct val="80000"/>
              </a:lnSpc>
              <a:spcBef>
                <a:spcPct val="20000"/>
              </a:spcBef>
              <a:buClr>
                <a:schemeClr val="tx1"/>
              </a:buClr>
            </a:pPr>
            <a:r>
              <a:rPr lang="en-US" sz="2400" b="1" kern="0" dirty="0">
                <a:solidFill>
                  <a:srgbClr val="C00000"/>
                </a:solidFill>
                <a:latin typeface="AAA GoldenLotus" panose="02000000000000000000" pitchFamily="2" charset="-78"/>
                <a:cs typeface="AAA GoldenLotus" panose="02000000000000000000" pitchFamily="2" charset="-78"/>
              </a:rPr>
              <a:t>	last half of Qur’an.</a:t>
            </a:r>
          </a:p>
          <a:p>
            <a:pPr marL="800100" lvl="1" indent="-342900">
              <a:lnSpc>
                <a:spcPct val="80000"/>
              </a:lnSpc>
              <a:spcBef>
                <a:spcPct val="20000"/>
              </a:spcBef>
              <a:buClr>
                <a:schemeClr val="tx1"/>
              </a:buClr>
              <a:buFontTx/>
              <a:buChar char="•"/>
            </a:pPr>
            <a:r>
              <a:rPr lang="en-US" sz="2400" b="1" kern="0" dirty="0">
                <a:solidFill>
                  <a:srgbClr val="C00000"/>
                </a:solidFill>
                <a:latin typeface="AAA GoldenLotus" panose="02000000000000000000" pitchFamily="2" charset="-78"/>
                <a:cs typeface="AAA GoldenLotus" panose="02000000000000000000" pitchFamily="2" charset="-78"/>
              </a:rPr>
              <a:t>Mostly Discuss Faith and actions against idolaters.</a:t>
            </a:r>
          </a:p>
          <a:p>
            <a:pPr marL="800100" lvl="1" indent="-342900">
              <a:lnSpc>
                <a:spcPct val="80000"/>
              </a:lnSpc>
              <a:spcBef>
                <a:spcPct val="20000"/>
              </a:spcBef>
              <a:buClr>
                <a:schemeClr val="tx1"/>
              </a:buClr>
              <a:buFontTx/>
              <a:buChar char="•"/>
            </a:pPr>
            <a:r>
              <a:rPr lang="en-US" sz="2400" b="1" kern="0" dirty="0">
                <a:solidFill>
                  <a:srgbClr val="C00000"/>
                </a:solidFill>
                <a:latin typeface="AAA GoldenLotus" panose="02000000000000000000" pitchFamily="2" charset="-78"/>
                <a:cs typeface="AAA GoldenLotus" panose="02000000000000000000" pitchFamily="2" charset="-78"/>
              </a:rPr>
              <a:t>Verses of Sajdah</a:t>
            </a:r>
          </a:p>
        </p:txBody>
      </p:sp>
      <p:sp>
        <p:nvSpPr>
          <p:cNvPr id="5" name="Rectangle 52"/>
          <p:cNvSpPr txBox="1">
            <a:spLocks noChangeArrowheads="1"/>
          </p:cNvSpPr>
          <p:nvPr/>
        </p:nvSpPr>
        <p:spPr>
          <a:xfrm>
            <a:off x="5736040" y="1514901"/>
            <a:ext cx="4343400" cy="3657600"/>
          </a:xfrm>
          <a:prstGeom prst="rect">
            <a:avLst/>
          </a:prstGeom>
        </p:spPr>
        <p:txBody>
          <a:bodyPr/>
          <a:lstStyle/>
          <a:p>
            <a:pPr marL="342900" indent="-342900" algn="ctr">
              <a:lnSpc>
                <a:spcPct val="80000"/>
              </a:lnSpc>
              <a:spcBef>
                <a:spcPct val="20000"/>
              </a:spcBef>
              <a:buClr>
                <a:schemeClr val="tx1"/>
              </a:buClr>
              <a:defRPr/>
            </a:pPr>
            <a:r>
              <a:rPr lang="en-US" sz="2400" b="1" u="sng" kern="0" dirty="0" err="1">
                <a:solidFill>
                  <a:srgbClr val="C00000"/>
                </a:solidFill>
                <a:latin typeface="+mj-lt"/>
                <a:cs typeface="AAA GoldenLotus" panose="02000000000000000000" pitchFamily="2" charset="-78"/>
              </a:rPr>
              <a:t>Madni</a:t>
            </a:r>
            <a:endParaRPr lang="en-US" sz="2400" b="1" u="sng" kern="0" dirty="0">
              <a:solidFill>
                <a:srgbClr val="C00000"/>
              </a:solidFill>
              <a:latin typeface="+mj-lt"/>
              <a:cs typeface="AAA GoldenLotus" panose="02000000000000000000" pitchFamily="2" charset="-78"/>
            </a:endParaRPr>
          </a:p>
          <a:p>
            <a:pPr marL="342900" indent="-342900" algn="ctr">
              <a:lnSpc>
                <a:spcPct val="80000"/>
              </a:lnSpc>
              <a:spcBef>
                <a:spcPct val="20000"/>
              </a:spcBef>
              <a:buClr>
                <a:schemeClr val="tx1"/>
              </a:buClr>
              <a:defRPr/>
            </a:pPr>
            <a:endParaRPr lang="en-US" sz="2400" b="1" u="sng" kern="0" dirty="0">
              <a:solidFill>
                <a:srgbClr val="C00000"/>
              </a:solidFill>
              <a:latin typeface="+mj-lt"/>
              <a:cs typeface="AAA GoldenLotus" panose="02000000000000000000" pitchFamily="2" charset="-78"/>
            </a:endParaRPr>
          </a:p>
          <a:p>
            <a:pPr marL="800100" lvl="1" indent="-342900">
              <a:lnSpc>
                <a:spcPct val="80000"/>
              </a:lnSpc>
              <a:spcBef>
                <a:spcPct val="20000"/>
              </a:spcBef>
              <a:buClr>
                <a:schemeClr val="tx1"/>
              </a:buClr>
              <a:buFontTx/>
              <a:buChar char="•"/>
            </a:pPr>
            <a:r>
              <a:rPr lang="en-US" sz="2400" b="1" kern="0" dirty="0">
                <a:solidFill>
                  <a:srgbClr val="C00000"/>
                </a:solidFill>
                <a:latin typeface="AAA GoldenLotus" panose="02000000000000000000" pitchFamily="2" charset="-78"/>
                <a:cs typeface="AAA GoldenLotus" panose="02000000000000000000" pitchFamily="2" charset="-78"/>
              </a:rPr>
              <a:t>Long verses</a:t>
            </a:r>
          </a:p>
          <a:p>
            <a:pPr marL="800100" lvl="1" indent="-342900">
              <a:lnSpc>
                <a:spcPct val="80000"/>
              </a:lnSpc>
              <a:spcBef>
                <a:spcPct val="20000"/>
              </a:spcBef>
              <a:buClr>
                <a:schemeClr val="tx1"/>
              </a:buClr>
              <a:buFontTx/>
              <a:buChar char="•"/>
            </a:pPr>
            <a:r>
              <a:rPr lang="en-US" sz="2400" b="1" kern="0" dirty="0">
                <a:solidFill>
                  <a:srgbClr val="C00000"/>
                </a:solidFill>
                <a:latin typeface="AAA GoldenLotus" panose="02000000000000000000" pitchFamily="2" charset="-78"/>
                <a:cs typeface="AAA GoldenLotus" panose="02000000000000000000" pitchFamily="2" charset="-78"/>
              </a:rPr>
              <a:t>Word </a:t>
            </a:r>
            <a:r>
              <a:rPr lang="ar-SA" sz="2400" b="1" kern="0" dirty="0">
                <a:solidFill>
                  <a:srgbClr val="C00000"/>
                </a:solidFill>
                <a:latin typeface="1 MUHAMMADI QURANIC" panose="03020400000000000000" pitchFamily="66" charset="-78"/>
                <a:cs typeface="1 MUHAMMADI QURANIC" panose="03020400000000000000" pitchFamily="66" charset="-78"/>
              </a:rPr>
              <a:t>يأيها الذين آمنوا</a:t>
            </a:r>
            <a:endParaRPr lang="en-US" sz="2400" b="1" kern="0" dirty="0">
              <a:solidFill>
                <a:srgbClr val="C00000"/>
              </a:solidFill>
              <a:latin typeface="1 MUHAMMADI QURANIC" panose="03020400000000000000" pitchFamily="66" charset="-78"/>
              <a:cs typeface="1 MUHAMMADI QURANIC" panose="03020400000000000000" pitchFamily="66" charset="-78"/>
            </a:endParaRPr>
          </a:p>
          <a:p>
            <a:pPr marL="800100" lvl="1" indent="-342900">
              <a:lnSpc>
                <a:spcPct val="80000"/>
              </a:lnSpc>
              <a:spcBef>
                <a:spcPct val="20000"/>
              </a:spcBef>
              <a:buClr>
                <a:schemeClr val="tx1"/>
              </a:buClr>
              <a:buFontTx/>
              <a:buChar char="•"/>
            </a:pPr>
            <a:r>
              <a:rPr lang="en-US" sz="2400" b="1" kern="0" dirty="0">
                <a:solidFill>
                  <a:srgbClr val="C00000"/>
                </a:solidFill>
                <a:latin typeface="AAA GoldenLotus" panose="02000000000000000000" pitchFamily="2" charset="-78"/>
                <a:cs typeface="AAA GoldenLotus" panose="02000000000000000000" pitchFamily="2" charset="-78"/>
              </a:rPr>
              <a:t>Permission of Jihad</a:t>
            </a:r>
          </a:p>
          <a:p>
            <a:pPr marL="800100" lvl="1" indent="-342900">
              <a:lnSpc>
                <a:spcPct val="80000"/>
              </a:lnSpc>
              <a:spcBef>
                <a:spcPct val="20000"/>
              </a:spcBef>
              <a:buClr>
                <a:schemeClr val="tx1"/>
              </a:buClr>
              <a:buFontTx/>
              <a:buChar char="•"/>
            </a:pPr>
            <a:r>
              <a:rPr lang="en-US" sz="2400" b="1" kern="0" dirty="0">
                <a:solidFill>
                  <a:srgbClr val="C00000"/>
                </a:solidFill>
                <a:latin typeface="AAA GoldenLotus" panose="02000000000000000000" pitchFamily="2" charset="-78"/>
                <a:cs typeface="AAA GoldenLotus" panose="02000000000000000000" pitchFamily="2" charset="-78"/>
              </a:rPr>
              <a:t>Mostly Discuss deeds</a:t>
            </a:r>
          </a:p>
          <a:p>
            <a:pPr marL="800100" lvl="1" indent="-342900">
              <a:lnSpc>
                <a:spcPct val="80000"/>
              </a:lnSpc>
              <a:spcBef>
                <a:spcPct val="20000"/>
              </a:spcBef>
              <a:buClr>
                <a:schemeClr val="tx1"/>
              </a:buClr>
              <a:buFontTx/>
              <a:buChar char="•"/>
            </a:pPr>
            <a:r>
              <a:rPr lang="en-US" sz="2400" b="1" kern="0" dirty="0">
                <a:solidFill>
                  <a:srgbClr val="C00000"/>
                </a:solidFill>
                <a:latin typeface="AAA GoldenLotus" panose="02000000000000000000" pitchFamily="2" charset="-78"/>
                <a:cs typeface="AAA GoldenLotus" panose="02000000000000000000" pitchFamily="2" charset="-78"/>
              </a:rPr>
              <a:t>Mostly discuss actions against hypocrites</a:t>
            </a:r>
          </a:p>
        </p:txBody>
      </p:sp>
    </p:spTree>
    <p:extLst>
      <p:ext uri="{BB962C8B-B14F-4D97-AF65-F5344CB8AC3E}">
        <p14:creationId xmlns:p14="http://schemas.microsoft.com/office/powerpoint/2010/main" val="491327675"/>
      </p:ext>
    </p:extLst>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7668" y="459475"/>
            <a:ext cx="7197425" cy="755176"/>
          </a:xfrm>
        </p:spPr>
        <p:txBody>
          <a:bodyPr>
            <a:noAutofit/>
          </a:bodyPr>
          <a:lstStyle/>
          <a:p>
            <a:r>
              <a:rPr lang="en-US" sz="4000" b="1" dirty="0">
                <a:latin typeface="Arial Narrow" pitchFamily="34" charset="0"/>
              </a:rPr>
              <a:t>Causes of Revelation </a:t>
            </a:r>
            <a:r>
              <a:rPr lang="en-US" sz="4000" b="1" dirty="0">
                <a:latin typeface="Jameel Noori Nastaleeq" panose="02000503000000000004" pitchFamily="2" charset="-78"/>
                <a:cs typeface="Jameel Noori Nastaleeq" panose="02000503000000000004" pitchFamily="2" charset="-78"/>
              </a:rPr>
              <a:t>(</a:t>
            </a:r>
            <a:r>
              <a:rPr lang="ur-PK" sz="4000" b="1" dirty="0">
                <a:latin typeface="Jameel Noori Nastaleeq" panose="02000503000000000004" pitchFamily="2" charset="-78"/>
                <a:cs typeface="Jameel Noori Nastaleeq" panose="02000503000000000004" pitchFamily="2" charset="-78"/>
              </a:rPr>
              <a:t>سببِ نزول</a:t>
            </a:r>
            <a:r>
              <a:rPr lang="en-US" sz="4000" b="1" dirty="0">
                <a:latin typeface="Jameel Noori Nastaleeq" panose="02000503000000000004" pitchFamily="2" charset="-78"/>
                <a:cs typeface="Jameel Noori Nastaleeq" panose="02000503000000000004" pitchFamily="2" charset="-78"/>
              </a:rPr>
              <a:t>)</a:t>
            </a:r>
            <a:endParaRPr lang="en-US" sz="4000" dirty="0"/>
          </a:p>
        </p:txBody>
      </p:sp>
      <p:sp>
        <p:nvSpPr>
          <p:cNvPr id="3" name="Content Placeholder 2"/>
          <p:cNvSpPr>
            <a:spLocks noGrp="1"/>
          </p:cNvSpPr>
          <p:nvPr>
            <p:ph idx="1"/>
          </p:nvPr>
        </p:nvSpPr>
        <p:spPr>
          <a:xfrm>
            <a:off x="1118612" y="1876567"/>
            <a:ext cx="11073388" cy="4981433"/>
          </a:xfrm>
        </p:spPr>
        <p:txBody>
          <a:bodyPr>
            <a:normAutofit/>
          </a:bodyPr>
          <a:lstStyle/>
          <a:p>
            <a:pPr marL="533400" indent="-533400">
              <a:buNone/>
            </a:pPr>
            <a:r>
              <a:rPr lang="en-US" sz="2000" b="1" dirty="0">
                <a:solidFill>
                  <a:srgbClr val="C00000"/>
                </a:solidFill>
              </a:rPr>
              <a:t>Cause of revelation means: </a:t>
            </a:r>
          </a:p>
          <a:p>
            <a:pPr marL="533400" indent="-533400" algn="ctr">
              <a:buNone/>
            </a:pPr>
            <a:r>
              <a:rPr lang="en-US" sz="2000" b="1" dirty="0">
                <a:solidFill>
                  <a:srgbClr val="C00000"/>
                </a:solidFill>
              </a:rPr>
              <a:t>“The reason or background of revealed verse”</a:t>
            </a:r>
            <a:endParaRPr lang="en-US" sz="2000" b="1" u="sng" dirty="0">
              <a:solidFill>
                <a:srgbClr val="C00000"/>
              </a:solidFill>
            </a:endParaRPr>
          </a:p>
          <a:p>
            <a:pPr>
              <a:buFont typeface="+mj-lt"/>
              <a:buAutoNum type="arabicParenR"/>
            </a:pPr>
            <a:r>
              <a:rPr lang="en-US" sz="2000" b="1" dirty="0">
                <a:solidFill>
                  <a:srgbClr val="C00000"/>
                </a:solidFill>
              </a:rPr>
              <a:t>The verses which were revealed in answer to some question or with reference to some event.</a:t>
            </a:r>
          </a:p>
          <a:p>
            <a:pPr>
              <a:buFont typeface="Wingdings" panose="05000000000000000000" pitchFamily="2" charset="2"/>
              <a:buChar char="Ø"/>
            </a:pPr>
            <a:r>
              <a:rPr lang="en-US" sz="2000" b="1" dirty="0">
                <a:solidFill>
                  <a:srgbClr val="C00000"/>
                </a:solidFill>
              </a:rPr>
              <a:t>In the terminology of commentators </a:t>
            </a:r>
            <a:r>
              <a:rPr lang="en-US" sz="2000" b="1" dirty="0">
                <a:solidFill>
                  <a:srgbClr val="C00000"/>
                </a:solidFill>
                <a:cs typeface="Jameel Noori Nastaleeq" panose="02000503000000000004" pitchFamily="2" charset="-78"/>
              </a:rPr>
              <a:t>(</a:t>
            </a:r>
            <a:r>
              <a:rPr lang="ur-PK" sz="2000" b="1" dirty="0">
                <a:solidFill>
                  <a:srgbClr val="C00000"/>
                </a:solidFill>
                <a:cs typeface="Jameel Noori Nastaleeq" panose="02000503000000000004" pitchFamily="2" charset="-78"/>
              </a:rPr>
              <a:t>مفسرین</a:t>
            </a:r>
            <a:r>
              <a:rPr lang="en-US" sz="2000" b="1" dirty="0">
                <a:solidFill>
                  <a:srgbClr val="C00000"/>
                </a:solidFill>
                <a:cs typeface="Jameel Noori Nastaleeq" panose="02000503000000000004" pitchFamily="2" charset="-78"/>
              </a:rPr>
              <a:t>) </a:t>
            </a:r>
            <a:r>
              <a:rPr lang="en-US" sz="2000" b="1" dirty="0">
                <a:solidFill>
                  <a:srgbClr val="C00000"/>
                </a:solidFill>
              </a:rPr>
              <a:t>it is called </a:t>
            </a:r>
            <a:r>
              <a:rPr lang="en-US" sz="2000" b="1" u="sng" dirty="0">
                <a:solidFill>
                  <a:srgbClr val="C00000"/>
                </a:solidFill>
              </a:rPr>
              <a:t>CAUSE OF REVELATION</a:t>
            </a:r>
            <a:r>
              <a:rPr lang="en-US" sz="2000" b="1" dirty="0">
                <a:solidFill>
                  <a:srgbClr val="C00000"/>
                </a:solidFill>
              </a:rPr>
              <a:t> (</a:t>
            </a:r>
            <a:r>
              <a:rPr lang="ur-PK" sz="2000" b="1" dirty="0">
                <a:solidFill>
                  <a:srgbClr val="C00000"/>
                </a:solidFill>
                <a:cs typeface="Jameel Noori Nastaleeq" panose="02000503000000000004" pitchFamily="2" charset="-78"/>
              </a:rPr>
              <a:t>سببِ نزول</a:t>
            </a:r>
            <a:r>
              <a:rPr lang="en-US" sz="2000" b="1" dirty="0">
                <a:solidFill>
                  <a:srgbClr val="C00000"/>
                </a:solidFill>
              </a:rPr>
              <a:t>) or the </a:t>
            </a:r>
            <a:r>
              <a:rPr lang="en-US" sz="2000" b="1" u="sng" dirty="0">
                <a:solidFill>
                  <a:srgbClr val="C00000"/>
                </a:solidFill>
              </a:rPr>
              <a:t>BACKGROUND OF REVELATION</a:t>
            </a:r>
            <a:r>
              <a:rPr lang="en-US" sz="2000" b="1" dirty="0">
                <a:solidFill>
                  <a:srgbClr val="C00000"/>
                </a:solidFill>
              </a:rPr>
              <a:t> (</a:t>
            </a:r>
            <a:r>
              <a:rPr lang="ur-PK" sz="2000" b="1" dirty="0">
                <a:solidFill>
                  <a:srgbClr val="C00000"/>
                </a:solidFill>
                <a:cs typeface="Jameel Noori Nastaleeq" panose="02000503000000000004" pitchFamily="2" charset="-78"/>
              </a:rPr>
              <a:t>شانِ نزول</a:t>
            </a:r>
            <a:r>
              <a:rPr lang="en-US" sz="2000" b="1" dirty="0">
                <a:solidFill>
                  <a:srgbClr val="C00000"/>
                </a:solidFill>
              </a:rPr>
              <a:t>).</a:t>
            </a:r>
          </a:p>
          <a:p>
            <a:pPr marL="0" indent="0">
              <a:buNone/>
            </a:pPr>
            <a:endParaRPr lang="en-US" sz="2000" b="1" dirty="0">
              <a:solidFill>
                <a:srgbClr val="C00000"/>
              </a:solidFill>
            </a:endParaRPr>
          </a:p>
          <a:p>
            <a:pPr marL="514350" indent="-514350">
              <a:buFont typeface="+mj-lt"/>
              <a:buAutoNum type="arabicParenR" startAt="2"/>
            </a:pPr>
            <a:r>
              <a:rPr lang="en-US" sz="2000" b="1" dirty="0">
                <a:solidFill>
                  <a:srgbClr val="C00000"/>
                </a:solidFill>
              </a:rPr>
              <a:t>The verses that Allah Almighty revealed on His own </a:t>
            </a:r>
            <a:r>
              <a:rPr lang="en-US" sz="2000" b="1" dirty="0">
                <a:solidFill>
                  <a:srgbClr val="C00000"/>
                </a:solidFill>
                <a:cs typeface="Jameel Noori Nastaleeq" panose="02000503000000000004" pitchFamily="2" charset="-78"/>
              </a:rPr>
              <a:t>(</a:t>
            </a:r>
            <a:r>
              <a:rPr lang="ur-PK" sz="2000" b="1" dirty="0">
                <a:solidFill>
                  <a:srgbClr val="C00000"/>
                </a:solidFill>
                <a:cs typeface="Jameel Noori Nastaleeq" panose="02000503000000000004" pitchFamily="2" charset="-78"/>
              </a:rPr>
              <a:t>از خود</a:t>
            </a:r>
            <a:r>
              <a:rPr lang="en-US" sz="2000" b="1" dirty="0">
                <a:solidFill>
                  <a:srgbClr val="C00000"/>
                </a:solidFill>
                <a:cs typeface="Jameel Noori Nastaleeq" panose="02000503000000000004" pitchFamily="2" charset="-78"/>
              </a:rPr>
              <a:t>)</a:t>
            </a:r>
            <a:r>
              <a:rPr lang="en-US" sz="2000" b="1" dirty="0">
                <a:solidFill>
                  <a:srgbClr val="C00000"/>
                </a:solidFill>
              </a:rPr>
              <a:t>.</a:t>
            </a:r>
          </a:p>
          <a:p>
            <a:pPr>
              <a:buFont typeface="Wingdings" panose="05000000000000000000" pitchFamily="2" charset="2"/>
              <a:buChar char="Ø"/>
            </a:pPr>
            <a:endParaRPr lang="en-US" sz="2000" b="1" dirty="0">
              <a:solidFill>
                <a:srgbClr val="C00000"/>
              </a:solidFill>
            </a:endParaRPr>
          </a:p>
          <a:p>
            <a:endParaRPr lang="en-US" sz="2000" b="1" dirty="0">
              <a:solidFill>
                <a:srgbClr val="C00000"/>
              </a:solidFill>
            </a:endParaRPr>
          </a:p>
        </p:txBody>
      </p:sp>
    </p:spTree>
    <p:extLst>
      <p:ext uri="{BB962C8B-B14F-4D97-AF65-F5344CB8AC3E}">
        <p14:creationId xmlns:p14="http://schemas.microsoft.com/office/powerpoint/2010/main" val="528999845"/>
      </p:ext>
    </p:extLst>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7989" y="241110"/>
            <a:ext cx="7511323" cy="809767"/>
          </a:xfrm>
        </p:spPr>
        <p:txBody>
          <a:bodyPr>
            <a:normAutofit/>
          </a:bodyPr>
          <a:lstStyle/>
          <a:p>
            <a:r>
              <a:rPr lang="en-US" sz="4000" b="1" dirty="0">
                <a:latin typeface="Arial Narrow" pitchFamily="34" charset="0"/>
              </a:rPr>
              <a:t>Causes of Revelation </a:t>
            </a:r>
            <a:r>
              <a:rPr lang="en-US" sz="4000" b="1" dirty="0">
                <a:latin typeface="Jameel Noori Nastaleeq" panose="02000503000000000004" pitchFamily="2" charset="-78"/>
                <a:cs typeface="Jameel Noori Nastaleeq" panose="02000503000000000004" pitchFamily="2" charset="-78"/>
              </a:rPr>
              <a:t>(</a:t>
            </a:r>
            <a:r>
              <a:rPr lang="ur-PK" sz="4000" b="1" dirty="0">
                <a:latin typeface="Jameel Noori Nastaleeq" panose="02000503000000000004" pitchFamily="2" charset="-78"/>
                <a:cs typeface="Jameel Noori Nastaleeq" panose="02000503000000000004" pitchFamily="2" charset="-78"/>
              </a:rPr>
              <a:t>سببِ نزول</a:t>
            </a:r>
            <a:r>
              <a:rPr lang="en-US" sz="4000" b="1" dirty="0">
                <a:latin typeface="Jameel Noori Nastaleeq" panose="02000503000000000004" pitchFamily="2" charset="-78"/>
                <a:cs typeface="Jameel Noori Nastaleeq" panose="02000503000000000004" pitchFamily="2" charset="-78"/>
              </a:rPr>
              <a:t>)</a:t>
            </a:r>
            <a:endParaRPr lang="en-US" sz="4000" dirty="0"/>
          </a:p>
        </p:txBody>
      </p:sp>
      <p:sp>
        <p:nvSpPr>
          <p:cNvPr id="3" name="Content Placeholder 2"/>
          <p:cNvSpPr>
            <a:spLocks noGrp="1"/>
          </p:cNvSpPr>
          <p:nvPr>
            <p:ph idx="1"/>
          </p:nvPr>
        </p:nvSpPr>
        <p:spPr>
          <a:xfrm>
            <a:off x="837293" y="1416958"/>
            <a:ext cx="10363705" cy="5127316"/>
          </a:xfrm>
        </p:spPr>
        <p:txBody>
          <a:bodyPr>
            <a:normAutofit/>
          </a:bodyPr>
          <a:lstStyle/>
          <a:p>
            <a:pPr marL="0" indent="0">
              <a:buNone/>
            </a:pPr>
            <a:r>
              <a:rPr lang="en-US" sz="2000" b="1" dirty="0">
                <a:solidFill>
                  <a:srgbClr val="C00000"/>
                </a:solidFill>
                <a:latin typeface="+mj-lt"/>
              </a:rPr>
              <a:t>Example of the verse which were revealed in answer to some question or with reference to some event.</a:t>
            </a:r>
          </a:p>
          <a:p>
            <a:pPr marL="0" indent="0" algn="ctr" rtl="1">
              <a:buNone/>
            </a:pPr>
            <a:r>
              <a:rPr lang="ar-SA" sz="2000" b="1" dirty="0">
                <a:solidFill>
                  <a:srgbClr val="C00000"/>
                </a:solidFill>
                <a:latin typeface="+mj-lt"/>
                <a:cs typeface="1 MUHAMMADI QURANIC" panose="03020400000000000000" pitchFamily="66" charset="-78"/>
              </a:rPr>
              <a:t>لاتنكحوا المشركت حتى يؤمن ولأمة مؤمنة خير من مشركة ولو أعجبتكم</a:t>
            </a:r>
          </a:p>
          <a:p>
            <a:pPr marL="0" indent="0">
              <a:buNone/>
            </a:pPr>
            <a:r>
              <a:rPr lang="en-US" sz="2000" b="1" dirty="0">
                <a:solidFill>
                  <a:srgbClr val="C00000"/>
                </a:solidFill>
                <a:latin typeface="+mj-lt"/>
                <a:cs typeface="Traditional Arabic" pitchFamily="2" charset="-78"/>
              </a:rPr>
              <a:t>Do not marry </a:t>
            </a:r>
            <a:r>
              <a:rPr lang="en-US" sz="2000" b="1" dirty="0" err="1">
                <a:solidFill>
                  <a:srgbClr val="C00000"/>
                </a:solidFill>
                <a:latin typeface="+mj-lt"/>
                <a:cs typeface="Traditional Arabic" pitchFamily="2" charset="-78"/>
              </a:rPr>
              <a:t>Mushrikah</a:t>
            </a:r>
            <a:r>
              <a:rPr lang="en-US" sz="2000" b="1" dirty="0">
                <a:solidFill>
                  <a:srgbClr val="C00000"/>
                </a:solidFill>
                <a:latin typeface="+mj-lt"/>
                <a:cs typeface="Traditional Arabic" pitchFamily="2" charset="-78"/>
              </a:rPr>
              <a:t> </a:t>
            </a:r>
            <a:r>
              <a:rPr lang="en-US" sz="2000" b="1" dirty="0">
                <a:solidFill>
                  <a:srgbClr val="C00000"/>
                </a:solidFill>
                <a:latin typeface="+mj-lt"/>
                <a:cs typeface="Jameel Noori Nastaleeq" panose="02000503000000000004" pitchFamily="2" charset="-78"/>
              </a:rPr>
              <a:t>(</a:t>
            </a:r>
            <a:r>
              <a:rPr lang="ur-PK" sz="2000" b="1" dirty="0">
                <a:solidFill>
                  <a:srgbClr val="C00000"/>
                </a:solidFill>
                <a:latin typeface="+mj-lt"/>
                <a:cs typeface="Jameel Noori Nastaleeq" panose="02000503000000000004" pitchFamily="2" charset="-78"/>
              </a:rPr>
              <a:t>مشرکہ عورت</a:t>
            </a:r>
            <a:r>
              <a:rPr lang="en-US" sz="2000" b="1" dirty="0">
                <a:solidFill>
                  <a:srgbClr val="C00000"/>
                </a:solidFill>
                <a:latin typeface="+mj-lt"/>
                <a:cs typeface="Jameel Noori Nastaleeq" panose="02000503000000000004" pitchFamily="2" charset="-78"/>
              </a:rPr>
              <a:t> </a:t>
            </a:r>
            <a:r>
              <a:rPr lang="ur-PK" sz="2000" b="1" dirty="0">
                <a:solidFill>
                  <a:srgbClr val="C00000"/>
                </a:solidFill>
                <a:latin typeface="+mj-lt"/>
                <a:cs typeface="Jameel Noori Nastaleeq" panose="02000503000000000004" pitchFamily="2" charset="-78"/>
              </a:rPr>
              <a:t>آزاد</a:t>
            </a:r>
            <a:r>
              <a:rPr lang="en-US" sz="2000" b="1" dirty="0">
                <a:solidFill>
                  <a:srgbClr val="C00000"/>
                </a:solidFill>
                <a:latin typeface="+mj-lt"/>
                <a:cs typeface="Jameel Noori Nastaleeq" panose="02000503000000000004" pitchFamily="2" charset="-78"/>
              </a:rPr>
              <a:t>) </a:t>
            </a:r>
            <a:r>
              <a:rPr lang="en-US" sz="2000" b="1" dirty="0">
                <a:solidFill>
                  <a:srgbClr val="C00000"/>
                </a:solidFill>
                <a:latin typeface="+mj-lt"/>
                <a:cs typeface="Traditional Arabic" pitchFamily="2" charset="-78"/>
              </a:rPr>
              <a:t>unless they come to believe</a:t>
            </a:r>
            <a:r>
              <a:rPr lang="en-US" sz="2000" b="1" dirty="0">
                <a:solidFill>
                  <a:srgbClr val="C00000"/>
                </a:solidFill>
                <a:latin typeface="+mj-lt"/>
                <a:cs typeface="Jameel Noori Nastaleeq" panose="02000503000000000004" pitchFamily="2" charset="-78"/>
              </a:rPr>
              <a:t>,</a:t>
            </a:r>
          </a:p>
          <a:p>
            <a:pPr marL="0" indent="0">
              <a:buNone/>
            </a:pPr>
            <a:r>
              <a:rPr lang="en-US" sz="2000" b="1" dirty="0">
                <a:solidFill>
                  <a:srgbClr val="C00000"/>
                </a:solidFill>
                <a:latin typeface="+mj-lt"/>
                <a:cs typeface="Traditional Arabic" pitchFamily="2" charset="-78"/>
              </a:rPr>
              <a:t>And a Muslim slave girl </a:t>
            </a:r>
            <a:r>
              <a:rPr lang="en-US" sz="2000" b="1" dirty="0">
                <a:solidFill>
                  <a:srgbClr val="C00000"/>
                </a:solidFill>
                <a:latin typeface="+mj-lt"/>
                <a:cs typeface="Jameel Noori Nastaleeq" panose="02000503000000000004" pitchFamily="2" charset="-78"/>
              </a:rPr>
              <a:t>(</a:t>
            </a:r>
            <a:r>
              <a:rPr lang="ur-PK" sz="2000" b="1" dirty="0">
                <a:solidFill>
                  <a:srgbClr val="C00000"/>
                </a:solidFill>
                <a:latin typeface="+mj-lt"/>
                <a:cs typeface="Jameel Noori Nastaleeq" panose="02000503000000000004" pitchFamily="2" charset="-78"/>
              </a:rPr>
              <a:t>مومنہ باندی</a:t>
            </a:r>
            <a:r>
              <a:rPr lang="en-US" sz="2000" b="1" dirty="0">
                <a:solidFill>
                  <a:srgbClr val="C00000"/>
                </a:solidFill>
                <a:latin typeface="+mj-lt"/>
                <a:cs typeface="Jameel Noori Nastaleeq" panose="02000503000000000004" pitchFamily="2" charset="-78"/>
              </a:rPr>
              <a:t>)</a:t>
            </a:r>
            <a:r>
              <a:rPr lang="en-US" sz="2000" b="1" dirty="0">
                <a:solidFill>
                  <a:srgbClr val="C00000"/>
                </a:solidFill>
                <a:latin typeface="+mj-lt"/>
                <a:cs typeface="Traditional Arabic" pitchFamily="2" charset="-78"/>
              </a:rPr>
              <a:t> is better than a </a:t>
            </a:r>
            <a:r>
              <a:rPr lang="en-US" sz="2000" b="1" dirty="0" err="1">
                <a:solidFill>
                  <a:srgbClr val="C00000"/>
                </a:solidFill>
                <a:latin typeface="+mj-lt"/>
                <a:cs typeface="Traditional Arabic" pitchFamily="2" charset="-78"/>
              </a:rPr>
              <a:t>Mushrikah</a:t>
            </a:r>
            <a:r>
              <a:rPr lang="en-US" sz="2000" b="1" dirty="0">
                <a:solidFill>
                  <a:srgbClr val="C00000"/>
                </a:solidFill>
                <a:latin typeface="+mj-lt"/>
                <a:cs typeface="Traditional Arabic" pitchFamily="2" charset="-78"/>
              </a:rPr>
              <a:t> </a:t>
            </a:r>
            <a:r>
              <a:rPr lang="en-US" sz="2000" b="1" dirty="0">
                <a:solidFill>
                  <a:srgbClr val="C00000"/>
                </a:solidFill>
                <a:latin typeface="+mj-lt"/>
                <a:cs typeface="Jameel Noori Nastaleeq" panose="02000503000000000004" pitchFamily="2" charset="-78"/>
              </a:rPr>
              <a:t>(</a:t>
            </a:r>
            <a:r>
              <a:rPr lang="ur-PK" sz="2000" b="1" dirty="0">
                <a:solidFill>
                  <a:srgbClr val="C00000"/>
                </a:solidFill>
                <a:latin typeface="+mj-lt"/>
                <a:cs typeface="Jameel Noori Nastaleeq" panose="02000503000000000004" pitchFamily="2" charset="-78"/>
              </a:rPr>
              <a:t>مشرکہ  عورت</a:t>
            </a:r>
            <a:r>
              <a:rPr lang="en-US" sz="2000" b="1" dirty="0">
                <a:solidFill>
                  <a:srgbClr val="C00000"/>
                </a:solidFill>
                <a:latin typeface="+mj-lt"/>
                <a:cs typeface="Jameel Noori Nastaleeq" panose="02000503000000000004" pitchFamily="2" charset="-78"/>
              </a:rPr>
              <a:t> </a:t>
            </a:r>
            <a:r>
              <a:rPr lang="ur-PK" sz="2000" b="1" dirty="0">
                <a:solidFill>
                  <a:srgbClr val="C00000"/>
                </a:solidFill>
                <a:latin typeface="+mj-lt"/>
                <a:cs typeface="Jameel Noori Nastaleeq" panose="02000503000000000004" pitchFamily="2" charset="-78"/>
              </a:rPr>
              <a:t>آزاد</a:t>
            </a:r>
            <a:r>
              <a:rPr lang="en-US" sz="2000" b="1" dirty="0">
                <a:solidFill>
                  <a:srgbClr val="C00000"/>
                </a:solidFill>
                <a:latin typeface="+mj-lt"/>
                <a:cs typeface="Jameel Noori Nastaleeq" panose="02000503000000000004" pitchFamily="2" charset="-78"/>
              </a:rPr>
              <a:t>) </a:t>
            </a:r>
            <a:endParaRPr lang="ur-PK" sz="2000" b="1" dirty="0">
              <a:solidFill>
                <a:srgbClr val="C00000"/>
              </a:solidFill>
              <a:latin typeface="+mj-lt"/>
              <a:cs typeface="Jameel Noori Nastaleeq" panose="02000503000000000004" pitchFamily="2" charset="-78"/>
            </a:endParaRPr>
          </a:p>
          <a:p>
            <a:pPr marL="0" indent="0">
              <a:buNone/>
            </a:pPr>
            <a:r>
              <a:rPr lang="en-US" sz="2000" b="1" dirty="0">
                <a:solidFill>
                  <a:srgbClr val="C00000"/>
                </a:solidFill>
                <a:latin typeface="+mj-lt"/>
                <a:cs typeface="Traditional Arabic" pitchFamily="2" charset="-78"/>
              </a:rPr>
              <a:t>Even though she is liked by you. (</a:t>
            </a:r>
            <a:r>
              <a:rPr lang="en-US" sz="2000" b="1" dirty="0" err="1">
                <a:solidFill>
                  <a:srgbClr val="C00000"/>
                </a:solidFill>
                <a:latin typeface="+mj-lt"/>
                <a:cs typeface="Traditional Arabic" pitchFamily="2" charset="-78"/>
              </a:rPr>
              <a:t>Baqarah</a:t>
            </a:r>
            <a:r>
              <a:rPr lang="en-US" sz="2000" b="1" dirty="0">
                <a:solidFill>
                  <a:srgbClr val="C00000"/>
                </a:solidFill>
                <a:latin typeface="+mj-lt"/>
                <a:cs typeface="Traditional Arabic" pitchFamily="2" charset="-78"/>
              </a:rPr>
              <a:t>: 221)</a:t>
            </a:r>
          </a:p>
          <a:p>
            <a:pPr marL="0" indent="0">
              <a:buNone/>
            </a:pPr>
            <a:r>
              <a:rPr lang="en-US" sz="2000" b="1" u="sng" dirty="0">
                <a:solidFill>
                  <a:srgbClr val="C00000"/>
                </a:solidFill>
                <a:latin typeface="+mj-lt"/>
                <a:cs typeface="Traditional Arabic" pitchFamily="2" charset="-78"/>
              </a:rPr>
              <a:t>Cause of revelation:</a:t>
            </a:r>
          </a:p>
          <a:p>
            <a:pPr marL="0" indent="0">
              <a:buNone/>
            </a:pPr>
            <a:r>
              <a:rPr lang="en-US" sz="2000" b="1" dirty="0">
                <a:solidFill>
                  <a:srgbClr val="C00000"/>
                </a:solidFill>
                <a:latin typeface="+mj-lt"/>
                <a:cs typeface="Traditional Arabic" pitchFamily="2" charset="-78"/>
              </a:rPr>
              <a:t>This verse is revealed about  </a:t>
            </a:r>
            <a:r>
              <a:rPr lang="en-US" sz="2000" b="1" dirty="0" err="1">
                <a:solidFill>
                  <a:srgbClr val="C00000"/>
                </a:solidFill>
                <a:latin typeface="+mj-lt"/>
                <a:cs typeface="Traditional Arabic" pitchFamily="2" charset="-78"/>
              </a:rPr>
              <a:t>Hazrat</a:t>
            </a:r>
            <a:r>
              <a:rPr lang="en-US" sz="2000" b="1" dirty="0">
                <a:solidFill>
                  <a:srgbClr val="C00000"/>
                </a:solidFill>
                <a:latin typeface="+mj-lt"/>
                <a:cs typeface="Traditional Arabic" pitchFamily="2" charset="-78"/>
              </a:rPr>
              <a:t> </a:t>
            </a:r>
            <a:r>
              <a:rPr lang="en-US" sz="2000" b="1" dirty="0" err="1">
                <a:solidFill>
                  <a:srgbClr val="C00000"/>
                </a:solidFill>
                <a:latin typeface="+mj-lt"/>
                <a:cs typeface="Traditional Arabic" pitchFamily="2" charset="-78"/>
              </a:rPr>
              <a:t>Marsad</a:t>
            </a:r>
            <a:r>
              <a:rPr lang="en-US" sz="2000" b="1" dirty="0">
                <a:solidFill>
                  <a:srgbClr val="C00000"/>
                </a:solidFill>
                <a:latin typeface="+mj-lt"/>
                <a:cs typeface="Traditional Arabic" pitchFamily="2" charset="-78"/>
              </a:rPr>
              <a:t> Ibn-e-Abi </a:t>
            </a:r>
            <a:r>
              <a:rPr lang="en-US" sz="2000" b="1" dirty="0" err="1">
                <a:solidFill>
                  <a:srgbClr val="C00000"/>
                </a:solidFill>
                <a:latin typeface="+mj-lt"/>
                <a:cs typeface="Traditional Arabic" pitchFamily="2" charset="-78"/>
              </a:rPr>
              <a:t>Marsad</a:t>
            </a:r>
            <a:r>
              <a:rPr lang="en-US" sz="2000" b="1" dirty="0">
                <a:solidFill>
                  <a:srgbClr val="C00000"/>
                </a:solidFill>
                <a:latin typeface="+mj-lt"/>
                <a:cs typeface="Traditional Arabic" pitchFamily="2" charset="-78"/>
              </a:rPr>
              <a:t> and </a:t>
            </a:r>
            <a:r>
              <a:rPr lang="en-US" sz="2000" b="1" dirty="0" err="1">
                <a:solidFill>
                  <a:srgbClr val="C00000"/>
                </a:solidFill>
                <a:latin typeface="+mj-lt"/>
                <a:cs typeface="Traditional Arabic" pitchFamily="2" charset="-78"/>
              </a:rPr>
              <a:t>Anaq</a:t>
            </a:r>
            <a:r>
              <a:rPr lang="en-US" sz="2000" b="1" dirty="0">
                <a:solidFill>
                  <a:srgbClr val="C00000"/>
                </a:solidFill>
                <a:latin typeface="+mj-lt"/>
                <a:cs typeface="Traditional Arabic" pitchFamily="2" charset="-78"/>
              </a:rPr>
              <a:t>.</a:t>
            </a:r>
          </a:p>
          <a:p>
            <a:pPr marL="0" indent="0" algn="ctr">
              <a:buNone/>
            </a:pPr>
            <a:r>
              <a:rPr lang="en-US" sz="2000" b="1" dirty="0">
                <a:solidFill>
                  <a:srgbClr val="C00000"/>
                </a:solidFill>
                <a:latin typeface="+mj-lt"/>
                <a:cs typeface="Traditional Arabic" pitchFamily="2" charset="-78"/>
              </a:rPr>
              <a:t>(See detail in Notes).</a:t>
            </a:r>
          </a:p>
          <a:p>
            <a:pPr marL="0" indent="0">
              <a:buNone/>
            </a:pPr>
            <a:endParaRPr lang="en-US" sz="2000" b="1" dirty="0">
              <a:solidFill>
                <a:srgbClr val="C00000"/>
              </a:solidFill>
              <a:latin typeface="+mj-lt"/>
            </a:endParaRPr>
          </a:p>
        </p:txBody>
      </p:sp>
    </p:spTree>
    <p:extLst>
      <p:ext uri="{BB962C8B-B14F-4D97-AF65-F5344CB8AC3E}">
        <p14:creationId xmlns:p14="http://schemas.microsoft.com/office/powerpoint/2010/main" val="2721852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4927" y="300584"/>
            <a:ext cx="8007698" cy="727881"/>
          </a:xfrm>
        </p:spPr>
        <p:txBody>
          <a:bodyPr>
            <a:normAutofit/>
          </a:bodyPr>
          <a:lstStyle/>
          <a:p>
            <a:r>
              <a:rPr lang="en-US" sz="4000" b="1" dirty="0">
                <a:latin typeface="Arial Narrow" pitchFamily="34" charset="0"/>
              </a:rPr>
              <a:t>Causes of Revelation </a:t>
            </a:r>
            <a:r>
              <a:rPr lang="en-US" sz="4000" b="1" dirty="0">
                <a:latin typeface="Jameel Noori Nastaleeq" panose="02000503000000000004" pitchFamily="2" charset="-78"/>
                <a:cs typeface="Jameel Noori Nastaleeq" panose="02000503000000000004" pitchFamily="2" charset="-78"/>
              </a:rPr>
              <a:t>(</a:t>
            </a:r>
            <a:r>
              <a:rPr lang="ur-PK" sz="4000" b="1" dirty="0">
                <a:latin typeface="Jameel Noori Nastaleeq" panose="02000503000000000004" pitchFamily="2" charset="-78"/>
                <a:cs typeface="Jameel Noori Nastaleeq" panose="02000503000000000004" pitchFamily="2" charset="-78"/>
              </a:rPr>
              <a:t>سببِ نزول</a:t>
            </a:r>
            <a:r>
              <a:rPr lang="en-US" sz="4000" b="1" dirty="0">
                <a:latin typeface="Jameel Noori Nastaleeq" panose="02000503000000000004" pitchFamily="2" charset="-78"/>
                <a:cs typeface="Jameel Noori Nastaleeq" panose="02000503000000000004" pitchFamily="2" charset="-78"/>
              </a:rPr>
              <a:t>)</a:t>
            </a:r>
            <a:endParaRPr lang="en-US" sz="4000" dirty="0"/>
          </a:p>
        </p:txBody>
      </p:sp>
      <p:sp>
        <p:nvSpPr>
          <p:cNvPr id="3" name="Content Placeholder 2"/>
          <p:cNvSpPr>
            <a:spLocks noGrp="1"/>
          </p:cNvSpPr>
          <p:nvPr>
            <p:ph idx="1"/>
          </p:nvPr>
        </p:nvSpPr>
        <p:spPr>
          <a:xfrm>
            <a:off x="1714927" y="1485024"/>
            <a:ext cx="9682834" cy="5372976"/>
          </a:xfrm>
        </p:spPr>
        <p:txBody>
          <a:bodyPr>
            <a:normAutofit/>
          </a:bodyPr>
          <a:lstStyle/>
          <a:p>
            <a:pPr marL="0" indent="0">
              <a:buNone/>
            </a:pPr>
            <a:r>
              <a:rPr lang="en-US" sz="2000" b="1" dirty="0">
                <a:solidFill>
                  <a:srgbClr val="C00000"/>
                </a:solidFill>
              </a:rPr>
              <a:t>Example of the verse that Allah Almighty revealed on</a:t>
            </a:r>
          </a:p>
          <a:p>
            <a:pPr marL="0" indent="0">
              <a:buNone/>
            </a:pPr>
            <a:r>
              <a:rPr lang="en-US" sz="2000" b="1" dirty="0">
                <a:solidFill>
                  <a:srgbClr val="C00000"/>
                </a:solidFill>
              </a:rPr>
              <a:t>His own </a:t>
            </a:r>
            <a:r>
              <a:rPr lang="en-US" sz="2000" b="1" dirty="0">
                <a:solidFill>
                  <a:srgbClr val="C00000"/>
                </a:solidFill>
                <a:cs typeface="Jameel Noori Nastaleeq" panose="02000503000000000004" pitchFamily="2" charset="-78"/>
              </a:rPr>
              <a:t>(</a:t>
            </a:r>
            <a:r>
              <a:rPr lang="ur-PK" sz="2000" b="1" dirty="0">
                <a:solidFill>
                  <a:srgbClr val="C00000"/>
                </a:solidFill>
                <a:cs typeface="Jameel Noori Nastaleeq" panose="02000503000000000004" pitchFamily="2" charset="-78"/>
              </a:rPr>
              <a:t>از خود</a:t>
            </a:r>
            <a:r>
              <a:rPr lang="en-US" sz="2000" b="1" dirty="0">
                <a:solidFill>
                  <a:srgbClr val="C00000"/>
                </a:solidFill>
                <a:cs typeface="Jameel Noori Nastaleeq" panose="02000503000000000004" pitchFamily="2" charset="-78"/>
              </a:rPr>
              <a:t>)</a:t>
            </a:r>
            <a:r>
              <a:rPr lang="en-US" sz="2000" b="1" dirty="0">
                <a:solidFill>
                  <a:srgbClr val="C00000"/>
                </a:solidFill>
              </a:rPr>
              <a:t>.</a:t>
            </a:r>
          </a:p>
          <a:p>
            <a:pPr marL="0" indent="0" algn="ctr" rtl="1">
              <a:buNone/>
            </a:pPr>
            <a:r>
              <a:rPr lang="ar-SA" sz="2000" b="1" dirty="0">
                <a:solidFill>
                  <a:srgbClr val="C00000"/>
                </a:solidFill>
                <a:cs typeface="1 MUHAMMADI QURANIC" panose="03020400000000000000" pitchFamily="66" charset="-78"/>
              </a:rPr>
              <a:t>اِقۡرَاۡ بِاسۡمِ رَبِّکَ الَّذِیۡ خَلَقَ ۚ﴿۱﴾</a:t>
            </a:r>
            <a:r>
              <a:rPr lang="en-US" sz="2000" b="1" dirty="0">
                <a:solidFill>
                  <a:srgbClr val="C00000"/>
                </a:solidFill>
                <a:cs typeface="1 MUHAMMADI QURANIC" panose="03020400000000000000" pitchFamily="66" charset="-78"/>
              </a:rPr>
              <a:t>   </a:t>
            </a:r>
            <a:r>
              <a:rPr lang="ar-SA" sz="2000" b="1" dirty="0">
                <a:solidFill>
                  <a:srgbClr val="C00000"/>
                </a:solidFill>
                <a:cs typeface="1 MUHAMMADI QURANIC" panose="03020400000000000000" pitchFamily="66" charset="-78"/>
              </a:rPr>
              <a:t>خَلَقَ الۡاِنۡسَانَ مِنۡ عَلَقٍ ۚ﴿۲﴾</a:t>
            </a:r>
            <a:r>
              <a:rPr lang="en-US" sz="2000" b="1" dirty="0">
                <a:solidFill>
                  <a:srgbClr val="C00000"/>
                </a:solidFill>
                <a:cs typeface="1 MUHAMMADI QURANIC" panose="03020400000000000000" pitchFamily="66" charset="-78"/>
              </a:rPr>
              <a:t>  </a:t>
            </a:r>
            <a:r>
              <a:rPr lang="ar-SA" sz="2000" b="1" dirty="0">
                <a:solidFill>
                  <a:srgbClr val="C00000"/>
                </a:solidFill>
                <a:cs typeface="1 MUHAMMADI QURANIC" panose="03020400000000000000" pitchFamily="66" charset="-78"/>
              </a:rPr>
              <a:t>اِقۡرَاۡ وَ رَبُّکَ الۡاَکۡرَمُ ۙ﴿۳﴾</a:t>
            </a:r>
            <a:r>
              <a:rPr lang="en-US" sz="2000" b="1" dirty="0">
                <a:solidFill>
                  <a:srgbClr val="C00000"/>
                </a:solidFill>
                <a:cs typeface="1 MUHAMMADI QURANIC" panose="03020400000000000000" pitchFamily="66" charset="-78"/>
              </a:rPr>
              <a:t>  </a:t>
            </a:r>
            <a:r>
              <a:rPr lang="ar-SA" sz="2000" b="1" dirty="0">
                <a:solidFill>
                  <a:srgbClr val="C00000"/>
                </a:solidFill>
                <a:cs typeface="1 MUHAMMADI QURANIC" panose="03020400000000000000" pitchFamily="66" charset="-78"/>
              </a:rPr>
              <a:t>الَّذِیۡ عَلَّمَ بِالۡقَلَمِ ۙ﴿۴﴾</a:t>
            </a:r>
            <a:r>
              <a:rPr lang="en-US" sz="2000" b="1" dirty="0">
                <a:solidFill>
                  <a:srgbClr val="C00000"/>
                </a:solidFill>
                <a:cs typeface="1 MUHAMMADI QURANIC" panose="03020400000000000000" pitchFamily="66" charset="-78"/>
              </a:rPr>
              <a:t>  </a:t>
            </a:r>
            <a:r>
              <a:rPr lang="ar-SA" sz="2000" b="1" dirty="0">
                <a:solidFill>
                  <a:srgbClr val="C00000"/>
                </a:solidFill>
                <a:cs typeface="1 MUHAMMADI QURANIC" panose="03020400000000000000" pitchFamily="66" charset="-78"/>
              </a:rPr>
              <a:t>عَلَّمَ الۡاِنۡسَانَ مَا لَمۡ  یَعۡلَمۡ ؕ﴿۵﴾</a:t>
            </a:r>
            <a:r>
              <a:rPr lang="en-US" sz="2000" b="1" dirty="0">
                <a:solidFill>
                  <a:srgbClr val="C00000"/>
                </a:solidFill>
                <a:cs typeface="1 MUHAMMADI QURANIC" panose="03020400000000000000" pitchFamily="66" charset="-78"/>
              </a:rPr>
              <a:t> </a:t>
            </a:r>
          </a:p>
          <a:p>
            <a:pPr>
              <a:lnSpc>
                <a:spcPct val="110000"/>
              </a:lnSpc>
              <a:buFont typeface="+mj-lt"/>
              <a:buAutoNum type="arabicParenR"/>
            </a:pPr>
            <a:r>
              <a:rPr lang="en-US" sz="2000" b="1" dirty="0">
                <a:solidFill>
                  <a:srgbClr val="C00000"/>
                </a:solidFill>
              </a:rPr>
              <a:t>Recite with the name of your Lord who created.</a:t>
            </a:r>
          </a:p>
          <a:p>
            <a:pPr>
              <a:lnSpc>
                <a:spcPct val="110000"/>
              </a:lnSpc>
              <a:buFont typeface="+mj-lt"/>
              <a:buAutoNum type="arabicParenR"/>
            </a:pPr>
            <a:r>
              <a:rPr lang="en-US" sz="2000" b="1" dirty="0">
                <a:solidFill>
                  <a:srgbClr val="C00000"/>
                </a:solidFill>
              </a:rPr>
              <a:t>Created man out of a blood-clot.</a:t>
            </a:r>
          </a:p>
          <a:p>
            <a:pPr>
              <a:lnSpc>
                <a:spcPct val="110000"/>
              </a:lnSpc>
              <a:buFont typeface="+mj-lt"/>
              <a:buAutoNum type="arabicParenR"/>
            </a:pPr>
            <a:r>
              <a:rPr lang="en-US" sz="2000" b="1" dirty="0">
                <a:solidFill>
                  <a:srgbClr val="C00000"/>
                </a:solidFill>
              </a:rPr>
              <a:t>Recite and your Lord is most Generous</a:t>
            </a:r>
          </a:p>
          <a:p>
            <a:pPr>
              <a:lnSpc>
                <a:spcPct val="110000"/>
              </a:lnSpc>
              <a:buFont typeface="+mj-lt"/>
              <a:buAutoNum type="arabicParenR"/>
            </a:pPr>
            <a:r>
              <a:rPr lang="en-US" sz="2000" b="1" dirty="0">
                <a:solidFill>
                  <a:srgbClr val="C00000"/>
                </a:solidFill>
              </a:rPr>
              <a:t>who taught by the Pen.</a:t>
            </a:r>
          </a:p>
          <a:p>
            <a:pPr>
              <a:lnSpc>
                <a:spcPct val="110000"/>
              </a:lnSpc>
              <a:buFont typeface="+mj-lt"/>
              <a:buAutoNum type="arabicParenR"/>
            </a:pPr>
            <a:r>
              <a:rPr lang="en-US" sz="2000" b="1" dirty="0">
                <a:solidFill>
                  <a:srgbClr val="C00000"/>
                </a:solidFill>
              </a:rPr>
              <a:t>Taught man what he did not know.</a:t>
            </a:r>
          </a:p>
          <a:p>
            <a:pPr marL="0" indent="0" algn="ctr" rtl="1">
              <a:buNone/>
            </a:pPr>
            <a:endParaRPr lang="en-US" sz="2000" b="1" dirty="0">
              <a:solidFill>
                <a:srgbClr val="C00000"/>
              </a:solidFill>
              <a:cs typeface="Traditional Arabic" pitchFamily="2" charset="-78"/>
            </a:endParaRPr>
          </a:p>
          <a:p>
            <a:pPr marL="0" indent="0" algn="ctr">
              <a:buNone/>
            </a:pPr>
            <a:endParaRPr lang="en-US" sz="2000" b="1" dirty="0">
              <a:solidFill>
                <a:srgbClr val="C00000"/>
              </a:solidFill>
            </a:endParaRPr>
          </a:p>
          <a:p>
            <a:endParaRPr lang="en-US" sz="2000" b="1" dirty="0">
              <a:solidFill>
                <a:srgbClr val="C00000"/>
              </a:solidFill>
            </a:endParaRPr>
          </a:p>
        </p:txBody>
      </p:sp>
    </p:spTree>
    <p:extLst>
      <p:ext uri="{BB962C8B-B14F-4D97-AF65-F5344CB8AC3E}">
        <p14:creationId xmlns:p14="http://schemas.microsoft.com/office/powerpoint/2010/main" val="29149964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23995" y="381831"/>
            <a:ext cx="10650309" cy="796119"/>
          </a:xfrm>
        </p:spPr>
        <p:txBody>
          <a:bodyPr>
            <a:noAutofit/>
          </a:bodyPr>
          <a:lstStyle/>
          <a:p>
            <a:r>
              <a:rPr lang="en-US" sz="4000" b="1" u="sng" dirty="0"/>
              <a:t>Importance of Cause of revelation</a:t>
            </a:r>
          </a:p>
        </p:txBody>
      </p:sp>
      <p:sp>
        <p:nvSpPr>
          <p:cNvPr id="3" name="Content Placeholder 2"/>
          <p:cNvSpPr>
            <a:spLocks noGrp="1"/>
          </p:cNvSpPr>
          <p:nvPr>
            <p:ph idx="1"/>
          </p:nvPr>
        </p:nvSpPr>
        <p:spPr>
          <a:xfrm>
            <a:off x="781296" y="1430434"/>
            <a:ext cx="10513831" cy="5427566"/>
          </a:xfrm>
        </p:spPr>
        <p:txBody>
          <a:bodyPr>
            <a:normAutofit/>
          </a:bodyPr>
          <a:lstStyle/>
          <a:p>
            <a:r>
              <a:rPr lang="en-US" sz="2000" b="1" dirty="0">
                <a:solidFill>
                  <a:srgbClr val="C00000"/>
                </a:solidFill>
              </a:rPr>
              <a:t>Importance of cause of revelation </a:t>
            </a:r>
            <a:r>
              <a:rPr lang="en-US" sz="2000" b="1" dirty="0" err="1">
                <a:solidFill>
                  <a:srgbClr val="C00000"/>
                </a:solidFill>
              </a:rPr>
              <a:t>meanse</a:t>
            </a:r>
            <a:r>
              <a:rPr lang="en-US" sz="2000" b="1" dirty="0">
                <a:solidFill>
                  <a:srgbClr val="C00000"/>
                </a:solidFill>
              </a:rPr>
              <a:t>:</a:t>
            </a:r>
          </a:p>
          <a:p>
            <a:pPr marL="0" indent="0" algn="ctr">
              <a:buNone/>
            </a:pPr>
            <a:r>
              <a:rPr lang="en-US" sz="2000" b="1" dirty="0">
                <a:solidFill>
                  <a:srgbClr val="C00000"/>
                </a:solidFill>
              </a:rPr>
              <a:t>We can not understand the meaning of the verse of </a:t>
            </a:r>
            <a:r>
              <a:rPr lang="en-US" sz="2000" b="1" dirty="0" err="1">
                <a:solidFill>
                  <a:srgbClr val="C00000"/>
                </a:solidFill>
              </a:rPr>
              <a:t>Qura’an</a:t>
            </a:r>
            <a:r>
              <a:rPr lang="en-US" sz="2000" b="1" dirty="0">
                <a:solidFill>
                  <a:srgbClr val="C00000"/>
                </a:solidFill>
              </a:rPr>
              <a:t> without the help of </a:t>
            </a:r>
            <a:r>
              <a:rPr lang="en-US" sz="2000" b="1" dirty="0" err="1">
                <a:solidFill>
                  <a:srgbClr val="C00000"/>
                </a:solidFill>
              </a:rPr>
              <a:t>Sabab</a:t>
            </a:r>
            <a:r>
              <a:rPr lang="en-US" sz="2000" b="1" dirty="0">
                <a:solidFill>
                  <a:srgbClr val="C00000"/>
                </a:solidFill>
              </a:rPr>
              <a:t> un </a:t>
            </a:r>
            <a:r>
              <a:rPr lang="en-US" sz="2000" b="1" dirty="0" err="1">
                <a:solidFill>
                  <a:srgbClr val="C00000"/>
                </a:solidFill>
              </a:rPr>
              <a:t>Nuzool</a:t>
            </a:r>
            <a:endParaRPr lang="en-US" sz="2000" b="1" dirty="0">
              <a:solidFill>
                <a:srgbClr val="C00000"/>
              </a:solidFill>
            </a:endParaRPr>
          </a:p>
          <a:p>
            <a:endParaRPr lang="en-US" sz="2000" b="1" dirty="0">
              <a:solidFill>
                <a:srgbClr val="C00000"/>
              </a:solidFill>
            </a:endParaRPr>
          </a:p>
          <a:p>
            <a:pPr marL="514350" indent="-514350" algn="ctr" rtl="1">
              <a:buFont typeface="+mj-lt"/>
              <a:buAutoNum type="arabicPeriod"/>
            </a:pPr>
            <a:r>
              <a:rPr lang="ar-SA" sz="2000" b="1" dirty="0">
                <a:solidFill>
                  <a:srgbClr val="C00000"/>
                </a:solidFill>
                <a:cs typeface="noorehira" panose="02000500000000020004" pitchFamily="2" charset="-78"/>
              </a:rPr>
              <a:t>ا</a:t>
            </a:r>
            <a:r>
              <a:rPr lang="ar-SA" sz="2000" b="1" dirty="0">
                <a:solidFill>
                  <a:srgbClr val="C00000"/>
                </a:solidFill>
                <a:cs typeface="1 MUHAMMADI QURANIC" panose="03020400000000000000" pitchFamily="66" charset="-78"/>
              </a:rPr>
              <a:t>ِنَّ الصَّفَا وَ الۡمَرۡوَۃَ مِنۡ شَعَآئِرِ اللّٰہِ ۚ فَمَنۡ حَجَّ الۡبَیۡتَ اَوِ اعۡتَمَرَ فَلَا جُنَاحَ عَلَیۡہِ اَنۡ یَّطَّوَّفَ بِہِمَا ؕ</a:t>
            </a:r>
            <a:endParaRPr lang="en-US" sz="2000" b="1" dirty="0">
              <a:solidFill>
                <a:srgbClr val="C00000"/>
              </a:solidFill>
              <a:cs typeface="1 MUHAMMADI QURANIC" panose="03020400000000000000" pitchFamily="66" charset="-78"/>
            </a:endParaRPr>
          </a:p>
          <a:p>
            <a:pPr marL="0" indent="0" algn="ctr">
              <a:buNone/>
            </a:pPr>
            <a:r>
              <a:rPr lang="en-US" sz="2000" b="1" dirty="0">
                <a:solidFill>
                  <a:srgbClr val="C00000"/>
                </a:solidFill>
              </a:rPr>
              <a:t>Indeed </a:t>
            </a:r>
            <a:r>
              <a:rPr lang="en-US" sz="2000" b="1" dirty="0" err="1">
                <a:solidFill>
                  <a:srgbClr val="C00000"/>
                </a:solidFill>
              </a:rPr>
              <a:t>Safa</a:t>
            </a:r>
            <a:r>
              <a:rPr lang="en-US" sz="2000" b="1" dirty="0">
                <a:solidFill>
                  <a:srgbClr val="C00000"/>
                </a:solidFill>
              </a:rPr>
              <a:t> and </a:t>
            </a:r>
            <a:r>
              <a:rPr lang="en-US" sz="2000" b="1" dirty="0" err="1">
                <a:solidFill>
                  <a:srgbClr val="C00000"/>
                </a:solidFill>
              </a:rPr>
              <a:t>Marwah</a:t>
            </a:r>
            <a:r>
              <a:rPr lang="en-US" sz="2000" b="1" dirty="0">
                <a:solidFill>
                  <a:srgbClr val="C00000"/>
                </a:solidFill>
              </a:rPr>
              <a:t> are among the marks of Allah. So whoever comes to the House for Hajj or performs </a:t>
            </a:r>
            <a:r>
              <a:rPr lang="en-US" sz="2000" b="1" dirty="0" err="1">
                <a:solidFill>
                  <a:srgbClr val="C00000"/>
                </a:solidFill>
              </a:rPr>
              <a:t>Umrah</a:t>
            </a:r>
            <a:r>
              <a:rPr lang="en-US" sz="2000" b="1" dirty="0">
                <a:solidFill>
                  <a:srgbClr val="C00000"/>
                </a:solidFill>
              </a:rPr>
              <a:t>, there is no sin for him if he makes rounds between them.</a:t>
            </a:r>
            <a:endParaRPr lang="en-US" sz="2000" b="1" dirty="0">
              <a:solidFill>
                <a:srgbClr val="C00000"/>
              </a:solidFill>
              <a:cs typeface="noorehira" panose="02000500000000020004" pitchFamily="2" charset="-78"/>
            </a:endParaRPr>
          </a:p>
          <a:p>
            <a:pPr algn="ctr">
              <a:buFont typeface="Wingdings" panose="05000000000000000000" pitchFamily="2" charset="2"/>
              <a:buChar char="Ø"/>
            </a:pPr>
            <a:r>
              <a:rPr lang="en-US" sz="2000" b="1" dirty="0">
                <a:solidFill>
                  <a:srgbClr val="C00000"/>
                </a:solidFill>
              </a:rPr>
              <a:t>If we ignore the background of above verse, It means the </a:t>
            </a:r>
            <a:r>
              <a:rPr lang="en-US" sz="2000" b="1" dirty="0" err="1">
                <a:solidFill>
                  <a:srgbClr val="C00000"/>
                </a:solidFill>
              </a:rPr>
              <a:t>Tawaf</a:t>
            </a:r>
            <a:r>
              <a:rPr lang="en-US" sz="2000" b="1" dirty="0">
                <a:solidFill>
                  <a:srgbClr val="C00000"/>
                </a:solidFill>
              </a:rPr>
              <a:t>-e-Kaaba is not compulsory act in </a:t>
            </a:r>
            <a:r>
              <a:rPr lang="en-US" sz="2000" b="1" dirty="0" err="1">
                <a:solidFill>
                  <a:srgbClr val="C00000"/>
                </a:solidFill>
              </a:rPr>
              <a:t>Umrah</a:t>
            </a:r>
            <a:r>
              <a:rPr lang="en-US" sz="2000" b="1" dirty="0">
                <a:solidFill>
                  <a:srgbClr val="C00000"/>
                </a:solidFill>
              </a:rPr>
              <a:t> &amp; Hajj, Although it is </a:t>
            </a:r>
            <a:r>
              <a:rPr lang="en-US" sz="2000" b="1" dirty="0" err="1">
                <a:solidFill>
                  <a:srgbClr val="C00000"/>
                </a:solidFill>
              </a:rPr>
              <a:t>wajib</a:t>
            </a:r>
            <a:r>
              <a:rPr lang="en-US" sz="2000" b="1" dirty="0">
                <a:solidFill>
                  <a:srgbClr val="C00000"/>
                </a:solidFill>
              </a:rPr>
              <a:t>. </a:t>
            </a:r>
          </a:p>
        </p:txBody>
      </p:sp>
    </p:spTree>
    <p:extLst>
      <p:ext uri="{BB962C8B-B14F-4D97-AF65-F5344CB8AC3E}">
        <p14:creationId xmlns:p14="http://schemas.microsoft.com/office/powerpoint/2010/main" val="9465721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2119" y="347483"/>
            <a:ext cx="8330190" cy="768824"/>
          </a:xfrm>
        </p:spPr>
        <p:txBody>
          <a:bodyPr>
            <a:noAutofit/>
          </a:bodyPr>
          <a:lstStyle/>
          <a:p>
            <a:r>
              <a:rPr lang="en-US" sz="4000" b="1" u="sng" dirty="0"/>
              <a:t>Importance Cause of revelation</a:t>
            </a:r>
          </a:p>
        </p:txBody>
      </p:sp>
      <p:sp>
        <p:nvSpPr>
          <p:cNvPr id="3" name="Content Placeholder 2"/>
          <p:cNvSpPr>
            <a:spLocks noGrp="1"/>
          </p:cNvSpPr>
          <p:nvPr>
            <p:ph idx="1"/>
          </p:nvPr>
        </p:nvSpPr>
        <p:spPr>
          <a:xfrm>
            <a:off x="901117" y="1580559"/>
            <a:ext cx="10732194" cy="5277441"/>
          </a:xfrm>
        </p:spPr>
        <p:txBody>
          <a:bodyPr>
            <a:normAutofit/>
          </a:bodyPr>
          <a:lstStyle/>
          <a:p>
            <a:pPr marL="0" indent="0" rtl="1">
              <a:buNone/>
            </a:pPr>
            <a:r>
              <a:rPr lang="en-US" sz="2000" b="1" dirty="0">
                <a:solidFill>
                  <a:srgbClr val="C00000"/>
                </a:solidFill>
                <a:cs typeface="noorehira" panose="02000500000000020004" pitchFamily="2" charset="-78"/>
              </a:rPr>
              <a:t>Another example of Importance of cause of revelation:</a:t>
            </a:r>
          </a:p>
          <a:p>
            <a:pPr marL="0" indent="0" rtl="1">
              <a:buNone/>
            </a:pPr>
            <a:endParaRPr lang="en-US" sz="2000" b="1" dirty="0">
              <a:solidFill>
                <a:srgbClr val="C00000"/>
              </a:solidFill>
              <a:cs typeface="1 MUHAMMADI QURANIC" panose="03020400000000000000" pitchFamily="66" charset="-78"/>
            </a:endParaRPr>
          </a:p>
          <a:p>
            <a:pPr marL="0" indent="0" algn="ctr" rtl="1">
              <a:buNone/>
            </a:pPr>
            <a:r>
              <a:rPr lang="ar-SA" sz="2000" b="1" dirty="0">
                <a:solidFill>
                  <a:srgbClr val="C00000"/>
                </a:solidFill>
                <a:cs typeface="1 MUHAMMADI QURANIC" panose="03020400000000000000" pitchFamily="66" charset="-78"/>
              </a:rPr>
              <a:t>وَ  لِلّٰہِ الۡمَشۡرِقُ وَ الۡمَغۡرِبُ ٭ فَاَیۡنَمَا تُوَلُّوۡا فَثَمَّ وَجۡہُ اللّٰہِ ؕ اِنَّ اللّٰہَ وَاسِعٌ عَلِیۡمٌ ﴿۱۱۵﴾</a:t>
            </a:r>
            <a:endParaRPr lang="en-US" sz="2000" b="1" dirty="0">
              <a:solidFill>
                <a:srgbClr val="C00000"/>
              </a:solidFill>
              <a:cs typeface="1 MUHAMMADI QURANIC" panose="03020400000000000000" pitchFamily="66" charset="-78"/>
            </a:endParaRPr>
          </a:p>
          <a:p>
            <a:pPr marL="0" indent="0" rtl="1">
              <a:buNone/>
            </a:pPr>
            <a:endParaRPr lang="en-US" sz="2000" b="1" dirty="0">
              <a:solidFill>
                <a:srgbClr val="C00000"/>
              </a:solidFill>
              <a:cs typeface="noorehira" panose="02000500000000020004" pitchFamily="2" charset="-78"/>
            </a:endParaRPr>
          </a:p>
          <a:p>
            <a:pPr marL="0" indent="0" algn="ctr">
              <a:buNone/>
            </a:pPr>
            <a:r>
              <a:rPr lang="en-US" sz="2000" b="1" dirty="0">
                <a:solidFill>
                  <a:srgbClr val="C00000"/>
                </a:solidFill>
              </a:rPr>
              <a:t>To Allah belongs the East and the West. So, whichever way you turn, there is the Face of Allah. Indeed, Allah is All-Embracing, All-Knowing.</a:t>
            </a:r>
          </a:p>
          <a:p>
            <a:pPr marL="0" indent="0" algn="ctr">
              <a:buNone/>
            </a:pPr>
            <a:r>
              <a:rPr lang="en-US" sz="2000" b="1" dirty="0">
                <a:solidFill>
                  <a:srgbClr val="C00000"/>
                </a:solidFill>
                <a:cs typeface="noorehira" panose="02000500000000020004" pitchFamily="2" charset="-78"/>
              </a:rPr>
              <a:t>If we ignore the cause of revelation of above verse, It means you can perform the </a:t>
            </a:r>
            <a:r>
              <a:rPr lang="en-US" sz="2000" b="1" dirty="0" err="1">
                <a:solidFill>
                  <a:srgbClr val="C00000"/>
                </a:solidFill>
                <a:cs typeface="noorehira" panose="02000500000000020004" pitchFamily="2" charset="-78"/>
              </a:rPr>
              <a:t>namaz</a:t>
            </a:r>
            <a:r>
              <a:rPr lang="en-US" sz="2000" b="1" dirty="0">
                <a:solidFill>
                  <a:srgbClr val="C00000"/>
                </a:solidFill>
                <a:cs typeface="noorehira" panose="02000500000000020004" pitchFamily="2" charset="-78"/>
              </a:rPr>
              <a:t> by facing towards any direction. Although facing towards </a:t>
            </a:r>
            <a:r>
              <a:rPr lang="en-US" sz="2000" b="1" dirty="0" err="1">
                <a:solidFill>
                  <a:srgbClr val="C00000"/>
                </a:solidFill>
                <a:cs typeface="noorehira" panose="02000500000000020004" pitchFamily="2" charset="-78"/>
              </a:rPr>
              <a:t>Qibla</a:t>
            </a:r>
            <a:r>
              <a:rPr lang="en-US" sz="2000" b="1" dirty="0">
                <a:solidFill>
                  <a:srgbClr val="C00000"/>
                </a:solidFill>
                <a:cs typeface="noorehira" panose="02000500000000020004" pitchFamily="2" charset="-78"/>
              </a:rPr>
              <a:t> is compulsory.</a:t>
            </a:r>
          </a:p>
        </p:txBody>
      </p:sp>
    </p:spTree>
    <p:extLst>
      <p:ext uri="{BB962C8B-B14F-4D97-AF65-F5344CB8AC3E}">
        <p14:creationId xmlns:p14="http://schemas.microsoft.com/office/powerpoint/2010/main" val="26921720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a:spLocks noGrp="1"/>
          </p:cNvSpPr>
          <p:nvPr>
            <p:ph idx="1"/>
          </p:nvPr>
        </p:nvSpPr>
        <p:spPr>
          <a:xfrm>
            <a:off x="3154665" y="3236258"/>
            <a:ext cx="8789313" cy="3777622"/>
          </a:xfrm>
        </p:spPr>
        <p:txBody>
          <a:bodyPr/>
          <a:lstStyle/>
          <a:p>
            <a:pPr marL="0" indent="0">
              <a:buNone/>
            </a:pPr>
            <a:r>
              <a:rPr lang="ur-PK" sz="5400" dirty="0">
                <a:solidFill>
                  <a:srgbClr val="C00000"/>
                </a:solidFill>
                <a:latin typeface="1 MUHAMMADI QURANIC" panose="03020400000000000000" pitchFamily="66" charset="-78"/>
                <a:cs typeface="1 MUHAMMADI QURANIC" panose="03020400000000000000" pitchFamily="66" charset="-78"/>
              </a:rPr>
              <a:t>جزاکم اللہ خیرا احسن الجزاء</a:t>
            </a:r>
            <a:endParaRPr lang="en-US" dirty="0"/>
          </a:p>
        </p:txBody>
      </p:sp>
    </p:spTree>
    <p:extLst>
      <p:ext uri="{BB962C8B-B14F-4D97-AF65-F5344CB8AC3E}">
        <p14:creationId xmlns:p14="http://schemas.microsoft.com/office/powerpoint/2010/main" val="14420879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300" b="1" dirty="0">
                <a:solidFill>
                  <a:schemeClr val="tx1"/>
                </a:solidFill>
                <a:latin typeface="TimeScrDBol" panose="03020902040302030502" pitchFamily="66" charset="0"/>
              </a:rPr>
              <a:t>Types of religion </a:t>
            </a:r>
          </a:p>
        </p:txBody>
      </p:sp>
      <p:sp>
        <p:nvSpPr>
          <p:cNvPr id="3" name="Content Placeholder 2"/>
          <p:cNvSpPr>
            <a:spLocks noGrp="1"/>
          </p:cNvSpPr>
          <p:nvPr>
            <p:ph idx="1"/>
          </p:nvPr>
        </p:nvSpPr>
        <p:spPr/>
        <p:txBody>
          <a:bodyPr>
            <a:normAutofit/>
          </a:bodyPr>
          <a:lstStyle/>
          <a:p>
            <a:r>
              <a:rPr lang="en-US" b="1" dirty="0">
                <a:solidFill>
                  <a:srgbClr val="C00000"/>
                </a:solidFill>
                <a:cs typeface="Times New Roman" panose="02020603050405020304" pitchFamily="18" charset="0"/>
              </a:rPr>
              <a:t>According to the World Christian Encyclopedia(by David B. Barrett), there are around 10,000 distinct religions in the world, while the Encyclopedia of Religion and Society estimates the number to be closer to 4,200. The Pew Research Center has identified over 200 distinct religious groups in the United States alone. (Quora.com)</a:t>
            </a:r>
            <a:endParaRPr lang="ur-PK" b="1" dirty="0">
              <a:solidFill>
                <a:srgbClr val="C00000"/>
              </a:solidFill>
              <a:cs typeface="Times New Roman" panose="02020603050405020304" pitchFamily="18" charset="0"/>
            </a:endParaRPr>
          </a:p>
          <a:p>
            <a:r>
              <a:rPr lang="ur-PK" b="1" dirty="0">
                <a:solidFill>
                  <a:srgbClr val="C00000"/>
                </a:solidFill>
                <a:cs typeface="Times New Roman" panose="02020603050405020304" pitchFamily="18" charset="0"/>
              </a:rPr>
              <a:t> </a:t>
            </a:r>
            <a:r>
              <a:rPr lang="en-US" b="1" dirty="0">
                <a:solidFill>
                  <a:srgbClr val="C00000"/>
                </a:solidFill>
                <a:cs typeface="Times New Roman" panose="02020603050405020304" pitchFamily="18" charset="0"/>
              </a:rPr>
              <a:t>Monotheism</a:t>
            </a:r>
          </a:p>
          <a:p>
            <a:r>
              <a:rPr lang="en-US" b="1" dirty="0">
                <a:solidFill>
                  <a:srgbClr val="C00000"/>
                </a:solidFill>
                <a:cs typeface="Times New Roman" panose="02020603050405020304" pitchFamily="18" charset="0"/>
              </a:rPr>
              <a:t>Polytheism</a:t>
            </a:r>
          </a:p>
          <a:p>
            <a:r>
              <a:rPr lang="en-US" b="1" dirty="0">
                <a:solidFill>
                  <a:srgbClr val="C00000"/>
                </a:solidFill>
                <a:cs typeface="Times New Roman" panose="02020603050405020304" pitchFamily="18" charset="0"/>
              </a:rPr>
              <a:t>Atheism</a:t>
            </a:r>
          </a:p>
          <a:p>
            <a:r>
              <a:rPr lang="en-US" b="1" dirty="0">
                <a:solidFill>
                  <a:srgbClr val="C00000"/>
                </a:solidFill>
                <a:cs typeface="Times New Roman" panose="02020603050405020304" pitchFamily="18" charset="0"/>
              </a:rPr>
              <a:t>Animism</a:t>
            </a:r>
            <a:r>
              <a:rPr lang="ur-PK" b="1" dirty="0">
                <a:solidFill>
                  <a:srgbClr val="C00000"/>
                </a:solidFill>
                <a:cs typeface="Times New Roman" panose="02020603050405020304" pitchFamily="18" charset="0"/>
              </a:rPr>
              <a:t> </a:t>
            </a:r>
            <a:r>
              <a:rPr lang="en-US" b="1" dirty="0">
                <a:solidFill>
                  <a:srgbClr val="C00000"/>
                </a:solidFill>
                <a:cs typeface="Times New Roman" panose="02020603050405020304" pitchFamily="18" charset="0"/>
              </a:rPr>
              <a:t> &amp; </a:t>
            </a:r>
            <a:r>
              <a:rPr lang="en-US" b="1" dirty="0" err="1">
                <a:solidFill>
                  <a:srgbClr val="C00000"/>
                </a:solidFill>
                <a:cs typeface="Times New Roman" panose="02020603050405020304" pitchFamily="18" charset="0"/>
              </a:rPr>
              <a:t>Totemism</a:t>
            </a:r>
            <a:r>
              <a:rPr lang="en-US" b="1" dirty="0">
                <a:solidFill>
                  <a:srgbClr val="C00000"/>
                </a:solidFill>
                <a:cs typeface="Times New Roman" panose="02020603050405020304" pitchFamily="18" charset="0"/>
              </a:rPr>
              <a:t> </a:t>
            </a:r>
          </a:p>
          <a:p>
            <a:pPr marL="0" indent="0">
              <a:buNone/>
            </a:pPr>
            <a:endParaRPr lang="en-US" dirty="0">
              <a:solidFill>
                <a:schemeClr val="tx1"/>
              </a:solidFill>
            </a:endParaRPr>
          </a:p>
        </p:txBody>
      </p:sp>
    </p:spTree>
    <p:extLst>
      <p:ext uri="{BB962C8B-B14F-4D97-AF65-F5344CB8AC3E}">
        <p14:creationId xmlns:p14="http://schemas.microsoft.com/office/powerpoint/2010/main" val="4039864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061" y="650938"/>
            <a:ext cx="9616140" cy="989603"/>
          </a:xfrm>
        </p:spPr>
        <p:txBody>
          <a:bodyPr>
            <a:normAutofit fontScale="90000"/>
          </a:bodyPr>
          <a:lstStyle/>
          <a:p>
            <a:r>
              <a:rPr lang="en-US" sz="4300" b="1" dirty="0">
                <a:solidFill>
                  <a:schemeClr val="tx1"/>
                </a:solidFill>
                <a:latin typeface="TimeScrDBol" panose="03020902040302030502" pitchFamily="66" charset="0"/>
              </a:rPr>
              <a:t>Division </a:t>
            </a:r>
            <a:r>
              <a:rPr lang="en-US" sz="4300" b="1" dirty="0" smtClean="0">
                <a:solidFill>
                  <a:schemeClr val="tx1"/>
                </a:solidFill>
                <a:latin typeface="TimeScrDBol" panose="03020902040302030502" pitchFamily="66" charset="0"/>
              </a:rPr>
              <a:t>of   </a:t>
            </a:r>
            <a:r>
              <a:rPr lang="en-US" sz="4300" b="1" dirty="0">
                <a:solidFill>
                  <a:schemeClr val="tx1"/>
                </a:solidFill>
                <a:latin typeface="TimeScrDBol" panose="03020902040302030502" pitchFamily="66" charset="0"/>
              </a:rPr>
              <a:t>religion </a:t>
            </a:r>
            <a:r>
              <a:rPr lang="en-US" sz="4300" b="1" dirty="0" smtClean="0">
                <a:solidFill>
                  <a:schemeClr val="tx1"/>
                </a:solidFill>
                <a:latin typeface="TimeScrDBol" panose="03020902040302030502" pitchFamily="66" charset="0"/>
              </a:rPr>
              <a:t> as  per  </a:t>
            </a:r>
            <a:r>
              <a:rPr lang="en-US" sz="4300" b="1" dirty="0">
                <a:solidFill>
                  <a:schemeClr val="tx1"/>
                </a:solidFill>
                <a:latin typeface="TimeScrDBol" panose="03020902040302030502" pitchFamily="66" charset="0"/>
              </a:rPr>
              <a:t>different </a:t>
            </a:r>
            <a:r>
              <a:rPr lang="en-US" sz="4300" b="1" dirty="0" smtClean="0">
                <a:solidFill>
                  <a:schemeClr val="tx1"/>
                </a:solidFill>
                <a:latin typeface="TimeScrDBol" panose="03020902040302030502" pitchFamily="66" charset="0"/>
              </a:rPr>
              <a:t> aspects</a:t>
            </a:r>
            <a:endParaRPr lang="en-US" sz="4300" b="1" dirty="0">
              <a:solidFill>
                <a:schemeClr val="tx1"/>
              </a:solidFill>
              <a:latin typeface="TimeScrDBol" panose="03020902040302030502" pitchFamily="66" charset="0"/>
            </a:endParaRPr>
          </a:p>
        </p:txBody>
      </p:sp>
      <p:sp>
        <p:nvSpPr>
          <p:cNvPr id="3" name="Content Placeholder 2"/>
          <p:cNvSpPr>
            <a:spLocks noGrp="1"/>
          </p:cNvSpPr>
          <p:nvPr>
            <p:ph idx="1"/>
          </p:nvPr>
        </p:nvSpPr>
        <p:spPr/>
        <p:txBody>
          <a:bodyPr/>
          <a:lstStyle/>
          <a:p>
            <a:r>
              <a:rPr lang="en-US" dirty="0" smtClean="0">
                <a:solidFill>
                  <a:schemeClr val="tx1"/>
                </a:solidFill>
              </a:rPr>
              <a:t> </a:t>
            </a:r>
            <a:r>
              <a:rPr lang="en-US" b="1" dirty="0">
                <a:solidFill>
                  <a:srgbClr val="C00000"/>
                </a:solidFill>
                <a:cs typeface="Times New Roman" panose="02020603050405020304" pitchFamily="18" charset="0"/>
              </a:rPr>
              <a:t>Holy and unholy (Judaism, Christianity, Islam &amp; others)</a:t>
            </a:r>
          </a:p>
          <a:p>
            <a:endParaRPr lang="en-US" b="1" dirty="0">
              <a:solidFill>
                <a:srgbClr val="C00000"/>
              </a:solidFill>
              <a:cs typeface="Times New Roman" panose="02020603050405020304" pitchFamily="18" charset="0"/>
            </a:endParaRPr>
          </a:p>
          <a:p>
            <a:r>
              <a:rPr lang="en-US" b="1" dirty="0">
                <a:solidFill>
                  <a:srgbClr val="C00000"/>
                </a:solidFill>
                <a:cs typeface="Times New Roman" panose="02020603050405020304" pitchFamily="18" charset="0"/>
              </a:rPr>
              <a:t> </a:t>
            </a:r>
            <a:r>
              <a:rPr lang="fr-FR" b="1" dirty="0" err="1">
                <a:solidFill>
                  <a:srgbClr val="C00000"/>
                </a:solidFill>
                <a:cs typeface="Times New Roman" panose="02020603050405020304" pitchFamily="18" charset="0"/>
              </a:rPr>
              <a:t>Missionary</a:t>
            </a:r>
            <a:r>
              <a:rPr lang="fr-FR" b="1" dirty="0">
                <a:solidFill>
                  <a:srgbClr val="C00000"/>
                </a:solidFill>
                <a:cs typeface="Times New Roman" panose="02020603050405020304" pitchFamily="18" charset="0"/>
              </a:rPr>
              <a:t> &amp; non-</a:t>
            </a:r>
            <a:r>
              <a:rPr lang="fr-FR" b="1" dirty="0" err="1">
                <a:solidFill>
                  <a:srgbClr val="C00000"/>
                </a:solidFill>
                <a:cs typeface="Times New Roman" panose="02020603050405020304" pitchFamily="18" charset="0"/>
              </a:rPr>
              <a:t>missionary</a:t>
            </a:r>
            <a:endParaRPr lang="fr-FR" b="1" dirty="0">
              <a:solidFill>
                <a:srgbClr val="C00000"/>
              </a:solidFill>
              <a:cs typeface="Times New Roman" panose="02020603050405020304" pitchFamily="18" charset="0"/>
            </a:endParaRPr>
          </a:p>
          <a:p>
            <a:endParaRPr lang="fr-FR" b="1" dirty="0">
              <a:solidFill>
                <a:srgbClr val="C00000"/>
              </a:solidFill>
              <a:cs typeface="Times New Roman" panose="02020603050405020304" pitchFamily="18" charset="0"/>
            </a:endParaRPr>
          </a:p>
          <a:p>
            <a:r>
              <a:rPr lang="fr-FR" b="1" dirty="0">
                <a:solidFill>
                  <a:srgbClr val="C00000"/>
                </a:solidFill>
                <a:cs typeface="Times New Roman" panose="02020603050405020304" pitchFamily="18" charset="0"/>
              </a:rPr>
              <a:t> National and </a:t>
            </a:r>
            <a:r>
              <a:rPr lang="fr-FR" b="1" dirty="0" err="1">
                <a:solidFill>
                  <a:srgbClr val="C00000"/>
                </a:solidFill>
                <a:cs typeface="Times New Roman" panose="02020603050405020304" pitchFamily="18" charset="0"/>
              </a:rPr>
              <a:t>ethnic</a:t>
            </a:r>
            <a:r>
              <a:rPr lang="ur-PK" b="1" dirty="0">
                <a:solidFill>
                  <a:srgbClr val="C00000"/>
                </a:solidFill>
                <a:cs typeface="Times New Roman" panose="02020603050405020304" pitchFamily="18" charset="0"/>
              </a:rPr>
              <a:t>  </a:t>
            </a:r>
            <a:r>
              <a:rPr lang="en-US" b="1" dirty="0">
                <a:solidFill>
                  <a:srgbClr val="C00000"/>
                </a:solidFill>
                <a:cs typeface="Times New Roman" panose="02020603050405020304" pitchFamily="18" charset="0"/>
              </a:rPr>
              <a:t> (Semitic, Aryans, Mongolians)</a:t>
            </a:r>
          </a:p>
        </p:txBody>
      </p:sp>
    </p:spTree>
    <p:extLst>
      <p:ext uri="{BB962C8B-B14F-4D97-AF65-F5344CB8AC3E}">
        <p14:creationId xmlns:p14="http://schemas.microsoft.com/office/powerpoint/2010/main" val="42225095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57600" y="489640"/>
            <a:ext cx="8785599" cy="1280890"/>
          </a:xfrm>
        </p:spPr>
        <p:txBody>
          <a:bodyPr>
            <a:normAutofit/>
          </a:bodyPr>
          <a:lstStyle/>
          <a:p>
            <a:r>
              <a:rPr lang="en-US" sz="4300" b="1" dirty="0">
                <a:solidFill>
                  <a:schemeClr val="tx1"/>
                </a:solidFill>
                <a:latin typeface="TimeScrDBol" panose="03020902040302030502" pitchFamily="66" charset="0"/>
              </a:rPr>
              <a:t>Need </a:t>
            </a:r>
            <a:r>
              <a:rPr lang="en-US" sz="4300" b="1" dirty="0" smtClean="0">
                <a:solidFill>
                  <a:schemeClr val="tx1"/>
                </a:solidFill>
                <a:latin typeface="TimeScrDBol" panose="03020902040302030502" pitchFamily="66" charset="0"/>
              </a:rPr>
              <a:t> of  Religion</a:t>
            </a:r>
            <a:endParaRPr lang="en-US" sz="4300" b="1" dirty="0">
              <a:solidFill>
                <a:schemeClr val="tx1"/>
              </a:solidFill>
              <a:latin typeface="TimeScrDBol" panose="03020902040302030502" pitchFamily="66" charset="0"/>
            </a:endParaRPr>
          </a:p>
        </p:txBody>
      </p:sp>
      <p:sp>
        <p:nvSpPr>
          <p:cNvPr id="3" name="Content Placeholder 2"/>
          <p:cNvSpPr>
            <a:spLocks noGrp="1"/>
          </p:cNvSpPr>
          <p:nvPr>
            <p:ph idx="1"/>
          </p:nvPr>
        </p:nvSpPr>
        <p:spPr/>
        <p:txBody>
          <a:bodyPr>
            <a:normAutofit/>
          </a:bodyPr>
          <a:lstStyle/>
          <a:p>
            <a:r>
              <a:rPr lang="en-US" dirty="0"/>
              <a:t> </a:t>
            </a:r>
            <a:r>
              <a:rPr lang="en-US" b="1" dirty="0">
                <a:solidFill>
                  <a:srgbClr val="C00000"/>
                </a:solidFill>
                <a:cs typeface="Times New Roman" panose="02020603050405020304" pitchFamily="18" charset="0"/>
              </a:rPr>
              <a:t>If product (human) exists, then there should be some guidance for it.</a:t>
            </a:r>
          </a:p>
          <a:p>
            <a:endParaRPr lang="en-US" b="1" dirty="0">
              <a:solidFill>
                <a:srgbClr val="C00000"/>
              </a:solidFill>
              <a:cs typeface="Times New Roman" panose="02020603050405020304" pitchFamily="18" charset="0"/>
            </a:endParaRPr>
          </a:p>
          <a:p>
            <a:r>
              <a:rPr lang="en-US" b="1" dirty="0">
                <a:solidFill>
                  <a:srgbClr val="C00000"/>
                </a:solidFill>
                <a:cs typeface="Times New Roman" panose="02020603050405020304" pitchFamily="18" charset="0"/>
              </a:rPr>
              <a:t>To know the purpose of life</a:t>
            </a:r>
          </a:p>
          <a:p>
            <a:endParaRPr lang="en-US" b="1" dirty="0">
              <a:solidFill>
                <a:srgbClr val="C00000"/>
              </a:solidFill>
              <a:cs typeface="Times New Roman" panose="02020603050405020304" pitchFamily="18" charset="0"/>
            </a:endParaRPr>
          </a:p>
          <a:p>
            <a:r>
              <a:rPr lang="en-US" b="1" dirty="0">
                <a:solidFill>
                  <a:srgbClr val="C00000"/>
                </a:solidFill>
                <a:cs typeface="Times New Roman" panose="02020603050405020304" pitchFamily="18" charset="0"/>
              </a:rPr>
              <a:t>To know good and bad</a:t>
            </a:r>
          </a:p>
          <a:p>
            <a:endParaRPr lang="en-US" b="1" dirty="0">
              <a:solidFill>
                <a:srgbClr val="C00000"/>
              </a:solidFill>
              <a:cs typeface="Times New Roman" panose="02020603050405020304" pitchFamily="18" charset="0"/>
            </a:endParaRPr>
          </a:p>
          <a:p>
            <a:r>
              <a:rPr lang="en-US" b="1" dirty="0">
                <a:solidFill>
                  <a:srgbClr val="C00000"/>
                </a:solidFill>
                <a:cs typeface="Times New Roman" panose="02020603050405020304" pitchFamily="18" charset="0"/>
              </a:rPr>
              <a:t>To follow good and avoid bad</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4681957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crDBol" panose="03020902040302030502" pitchFamily="66" charset="0"/>
                <a:cs typeface="Times" panose="02020603050405020304" pitchFamily="18" charset="0"/>
              </a:rPr>
              <a:t>Why Islam?</a:t>
            </a:r>
          </a:p>
        </p:txBody>
      </p:sp>
      <p:sp>
        <p:nvSpPr>
          <p:cNvPr id="3" name="Content Placeholder 2"/>
          <p:cNvSpPr>
            <a:spLocks noGrp="1"/>
          </p:cNvSpPr>
          <p:nvPr>
            <p:ph idx="1"/>
          </p:nvPr>
        </p:nvSpPr>
        <p:spPr>
          <a:xfrm>
            <a:off x="2593602" y="2052170"/>
            <a:ext cx="6913280" cy="3770406"/>
          </a:xfrm>
        </p:spPr>
        <p:txBody>
          <a:bodyPr>
            <a:normAutofit/>
          </a:bodyPr>
          <a:lstStyle/>
          <a:p>
            <a:r>
              <a:rPr lang="en-US" b="1" dirty="0">
                <a:solidFill>
                  <a:srgbClr val="C00000"/>
                </a:solidFill>
                <a:cs typeface="Times New Roman" panose="02020603050405020304" pitchFamily="18" charset="0"/>
              </a:rPr>
              <a:t>“Each and every one in this world whether their believes in one God or not , wants to live a successful life…</a:t>
            </a:r>
          </a:p>
          <a:p>
            <a:r>
              <a:rPr lang="en-US" b="1" dirty="0">
                <a:solidFill>
                  <a:srgbClr val="C00000"/>
                </a:solidFill>
                <a:cs typeface="Times New Roman" panose="02020603050405020304" pitchFamily="18" charset="0"/>
              </a:rPr>
              <a:t>No one wants to fail in their life whether it be academically, professionally or in life at large.</a:t>
            </a:r>
          </a:p>
          <a:p>
            <a:r>
              <a:rPr lang="en-US" b="1" dirty="0">
                <a:solidFill>
                  <a:srgbClr val="C00000"/>
                </a:solidFill>
                <a:cs typeface="Times New Roman" panose="02020603050405020304" pitchFamily="18" charset="0"/>
              </a:rPr>
              <a:t>For living a successful life he needs two basic things</a:t>
            </a:r>
          </a:p>
          <a:p>
            <a:pPr marL="0" indent="0">
              <a:buNone/>
            </a:pPr>
            <a:r>
              <a:rPr lang="ur-PK" b="1" dirty="0">
                <a:solidFill>
                  <a:srgbClr val="C00000"/>
                </a:solidFill>
                <a:cs typeface="Times New Roman" panose="02020603050405020304" pitchFamily="18" charset="0"/>
              </a:rPr>
              <a:t>	</a:t>
            </a:r>
            <a:r>
              <a:rPr lang="en-US" b="1" dirty="0">
                <a:solidFill>
                  <a:srgbClr val="C00000"/>
                </a:solidFill>
                <a:cs typeface="Times New Roman" panose="02020603050405020304" pitchFamily="18" charset="0"/>
              </a:rPr>
              <a:t>First : What is a success (theoretically and 	practically)?</a:t>
            </a:r>
          </a:p>
          <a:p>
            <a:pPr marL="0" indent="0">
              <a:buNone/>
            </a:pPr>
            <a:r>
              <a:rPr lang="ur-PK" b="1" dirty="0">
                <a:solidFill>
                  <a:srgbClr val="C00000"/>
                </a:solidFill>
                <a:cs typeface="Times New Roman" panose="02020603050405020304" pitchFamily="18" charset="0"/>
              </a:rPr>
              <a:t>	</a:t>
            </a:r>
            <a:r>
              <a:rPr lang="en-US" b="1" dirty="0">
                <a:solidFill>
                  <a:srgbClr val="C00000"/>
                </a:solidFill>
                <a:cs typeface="Times New Roman" panose="02020603050405020304" pitchFamily="18" charset="0"/>
              </a:rPr>
              <a:t>Second : How can anyone attain a successful </a:t>
            </a:r>
            <a:r>
              <a:rPr lang="en-US" b="1" dirty="0" smtClean="0">
                <a:solidFill>
                  <a:srgbClr val="C00000"/>
                </a:solidFill>
                <a:cs typeface="Times New Roman" panose="02020603050405020304" pitchFamily="18" charset="0"/>
              </a:rPr>
              <a:t>life</a:t>
            </a:r>
            <a:r>
              <a:rPr lang="en-US" b="1" dirty="0">
                <a:solidFill>
                  <a:srgbClr val="C00000"/>
                </a:solidFill>
                <a:cs typeface="Times New Roman" panose="02020603050405020304" pitchFamily="18" charset="0"/>
              </a:rPr>
              <a:t>?</a:t>
            </a:r>
          </a:p>
          <a:p>
            <a:endParaRPr lang="en-US" dirty="0"/>
          </a:p>
        </p:txBody>
      </p:sp>
    </p:spTree>
    <p:extLst>
      <p:ext uri="{BB962C8B-B14F-4D97-AF65-F5344CB8AC3E}">
        <p14:creationId xmlns:p14="http://schemas.microsoft.com/office/powerpoint/2010/main" val="1568529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crDBol" panose="03020902040302030502" pitchFamily="66" charset="0"/>
                <a:cs typeface="Times" panose="02020603050405020304" pitchFamily="18" charset="0"/>
              </a:rPr>
              <a:t>The  Sources  of   Knowledge</a:t>
            </a:r>
          </a:p>
        </p:txBody>
      </p:sp>
      <p:sp>
        <p:nvSpPr>
          <p:cNvPr id="3" name="Content Placeholder 2"/>
          <p:cNvSpPr>
            <a:spLocks noGrp="1"/>
          </p:cNvSpPr>
          <p:nvPr>
            <p:ph idx="1"/>
          </p:nvPr>
        </p:nvSpPr>
        <p:spPr>
          <a:xfrm>
            <a:off x="3466416" y="1662545"/>
            <a:ext cx="6591985" cy="4675910"/>
          </a:xfrm>
        </p:spPr>
        <p:txBody>
          <a:bodyPr>
            <a:normAutofit/>
          </a:bodyPr>
          <a:lstStyle/>
          <a:p>
            <a:pPr>
              <a:buNone/>
            </a:pPr>
            <a:r>
              <a:rPr lang="en-US" sz="2000" b="1" dirty="0">
                <a:solidFill>
                  <a:schemeClr val="tx1"/>
                </a:solidFill>
                <a:cs typeface="Times New Roman" panose="02020603050405020304" pitchFamily="18" charset="0"/>
              </a:rPr>
              <a:t>There are two Common Sources of Knowledge</a:t>
            </a:r>
          </a:p>
          <a:p>
            <a:pPr marL="457200" lvl="1" indent="0">
              <a:buNone/>
            </a:pPr>
            <a:r>
              <a:rPr lang="en-US" sz="3200" b="1" dirty="0">
                <a:solidFill>
                  <a:schemeClr val="tx1"/>
                </a:solidFill>
                <a:latin typeface="TimeScrDBol" panose="03020902040302030502" pitchFamily="66" charset="0"/>
                <a:cs typeface="Times New Roman" panose="02020603050405020304" pitchFamily="18" charset="0"/>
              </a:rPr>
              <a:t>Five Senses:</a:t>
            </a:r>
          </a:p>
          <a:p>
            <a:pPr lvl="2"/>
            <a:r>
              <a:rPr lang="en-US" sz="2000" b="1" dirty="0">
                <a:solidFill>
                  <a:srgbClr val="C00000"/>
                </a:solidFill>
                <a:latin typeface="+mj-lt"/>
                <a:cs typeface="Times New Roman" panose="02020603050405020304" pitchFamily="18" charset="0"/>
              </a:rPr>
              <a:t>Taste ( just in tongue )</a:t>
            </a:r>
          </a:p>
          <a:p>
            <a:pPr lvl="2"/>
            <a:r>
              <a:rPr lang="en-US" sz="2000" b="1" dirty="0">
                <a:solidFill>
                  <a:srgbClr val="C00000"/>
                </a:solidFill>
                <a:latin typeface="+mj-lt"/>
                <a:cs typeface="Times New Roman" panose="02020603050405020304" pitchFamily="18" charset="0"/>
              </a:rPr>
              <a:t>Touch ( in whole Skin )</a:t>
            </a:r>
          </a:p>
          <a:p>
            <a:pPr lvl="2"/>
            <a:r>
              <a:rPr lang="en-US" sz="2000" b="1" dirty="0">
                <a:solidFill>
                  <a:srgbClr val="C00000"/>
                </a:solidFill>
                <a:latin typeface="+mj-lt"/>
                <a:cs typeface="Times New Roman" panose="02020603050405020304" pitchFamily="18" charset="0"/>
              </a:rPr>
              <a:t>Smell ( more than Touch )</a:t>
            </a:r>
          </a:p>
          <a:p>
            <a:pPr lvl="2"/>
            <a:r>
              <a:rPr lang="en-US" sz="2000" b="1" dirty="0">
                <a:solidFill>
                  <a:srgbClr val="C00000"/>
                </a:solidFill>
                <a:latin typeface="+mj-lt"/>
                <a:cs typeface="Times New Roman" panose="02020603050405020304" pitchFamily="18" charset="0"/>
              </a:rPr>
              <a:t>Hearing  ( more than Smell )</a:t>
            </a:r>
          </a:p>
          <a:p>
            <a:pPr lvl="2"/>
            <a:r>
              <a:rPr lang="en-US" sz="2000" b="1" dirty="0">
                <a:solidFill>
                  <a:srgbClr val="C00000"/>
                </a:solidFill>
                <a:latin typeface="+mj-lt"/>
                <a:cs typeface="Times New Roman" panose="02020603050405020304" pitchFamily="18" charset="0"/>
              </a:rPr>
              <a:t>Sight ( more than Hearing )</a:t>
            </a:r>
          </a:p>
          <a:p>
            <a:pPr lvl="2"/>
            <a:endParaRPr lang="en-US" sz="2000" b="1" dirty="0">
              <a:solidFill>
                <a:schemeClr val="tx1"/>
              </a:solidFill>
              <a:latin typeface="+mj-lt"/>
              <a:cs typeface="Times New Roman" panose="02020603050405020304" pitchFamily="18" charset="0"/>
            </a:endParaRPr>
          </a:p>
          <a:p>
            <a:pPr marL="0" lvl="2" indent="0">
              <a:buNone/>
            </a:pPr>
            <a:r>
              <a:rPr lang="en-US" sz="2000" b="1" dirty="0">
                <a:solidFill>
                  <a:schemeClr val="tx1"/>
                </a:solidFill>
                <a:latin typeface="+mj-lt"/>
                <a:cs typeface="Times New Roman" panose="02020603050405020304" pitchFamily="18" charset="0"/>
              </a:rPr>
              <a:t>Note:  </a:t>
            </a:r>
            <a:r>
              <a:rPr lang="en-US" sz="2000" b="1" dirty="0">
                <a:solidFill>
                  <a:srgbClr val="C00000"/>
                </a:solidFill>
                <a:latin typeface="+mj-lt"/>
                <a:cs typeface="Times New Roman" panose="02020603050405020304" pitchFamily="18" charset="0"/>
              </a:rPr>
              <a:t>It is known that each &amp; every sense has a limit which cannot be crossed</a:t>
            </a:r>
          </a:p>
          <a:p>
            <a:endParaRPr lang="en-US" b="1" dirty="0"/>
          </a:p>
        </p:txBody>
      </p:sp>
    </p:spTree>
    <p:extLst>
      <p:ext uri="{BB962C8B-B14F-4D97-AF65-F5344CB8AC3E}">
        <p14:creationId xmlns:p14="http://schemas.microsoft.com/office/powerpoint/2010/main" val="1438804996"/>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p:cTn id="14"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3">
                                            <p:txEl>
                                              <p:pRg st="0" end="0"/>
                                            </p:txEl>
                                          </p:spTgt>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5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0" dur="500" fill="hold"/>
                                        <p:tgtEl>
                                          <p:spTgt spid="3">
                                            <p:txEl>
                                              <p:pRg st="1" end="1"/>
                                            </p:txEl>
                                          </p:spTgt>
                                        </p:tgtEl>
                                        <p:attrNameLst>
                                          <p:attrName>ppt_h</p:attrName>
                                        </p:attrNameLst>
                                      </p:cBhvr>
                                      <p:tavLst>
                                        <p:tav tm="0">
                                          <p:val>
                                            <p:fltVal val="0"/>
                                          </p:val>
                                        </p:tav>
                                        <p:tav tm="100000">
                                          <p:val>
                                            <p:strVal val="#ppt_h"/>
                                          </p:val>
                                        </p:tav>
                                      </p:tavLst>
                                    </p:anim>
                                    <p:animEffect transition="in" filter="fade">
                                      <p:cBhvr>
                                        <p:cTn id="21" dur="500"/>
                                        <p:tgtEl>
                                          <p:spTgt spid="3">
                                            <p:txEl>
                                              <p:pRg st="1" end="1"/>
                                            </p:txEl>
                                          </p:spTgt>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 calcmode="lin" valueType="num">
                                      <p:cBhvr>
                                        <p:cTn id="24" dur="5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5" dur="500" fill="hold"/>
                                        <p:tgtEl>
                                          <p:spTgt spid="3">
                                            <p:txEl>
                                              <p:pRg st="2" end="2"/>
                                            </p:txEl>
                                          </p:spTgt>
                                        </p:tgtEl>
                                        <p:attrNameLst>
                                          <p:attrName>ppt_h</p:attrName>
                                        </p:attrNameLst>
                                      </p:cBhvr>
                                      <p:tavLst>
                                        <p:tav tm="0">
                                          <p:val>
                                            <p:fltVal val="0"/>
                                          </p:val>
                                        </p:tav>
                                        <p:tav tm="100000">
                                          <p:val>
                                            <p:strVal val="#ppt_h"/>
                                          </p:val>
                                        </p:tav>
                                      </p:tavLst>
                                    </p:anim>
                                    <p:animEffect transition="in" filter="fade">
                                      <p:cBhvr>
                                        <p:cTn id="26" dur="500"/>
                                        <p:tgtEl>
                                          <p:spTgt spid="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 calcmode="lin" valueType="num">
                                      <p:cBhvr>
                                        <p:cTn id="31" dur="5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2" dur="500" fill="hold"/>
                                        <p:tgtEl>
                                          <p:spTgt spid="3">
                                            <p:txEl>
                                              <p:pRg st="3" end="3"/>
                                            </p:txEl>
                                          </p:spTgt>
                                        </p:tgtEl>
                                        <p:attrNameLst>
                                          <p:attrName>ppt_h</p:attrName>
                                        </p:attrNameLst>
                                      </p:cBhvr>
                                      <p:tavLst>
                                        <p:tav tm="0">
                                          <p:val>
                                            <p:fltVal val="0"/>
                                          </p:val>
                                        </p:tav>
                                        <p:tav tm="100000">
                                          <p:val>
                                            <p:strVal val="#ppt_h"/>
                                          </p:val>
                                        </p:tav>
                                      </p:tavLst>
                                    </p:anim>
                                    <p:animEffect transition="in" filter="fade">
                                      <p:cBhvr>
                                        <p:cTn id="33" dur="500"/>
                                        <p:tgtEl>
                                          <p:spTgt spid="3">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p:cTn id="38" dur="500" fill="hold"/>
                                        <p:tgtEl>
                                          <p:spTgt spid="3">
                                            <p:txEl>
                                              <p:pRg st="4" end="4"/>
                                            </p:txEl>
                                          </p:spTgt>
                                        </p:tgtEl>
                                        <p:attrNameLst>
                                          <p:attrName>ppt_w</p:attrName>
                                        </p:attrNameLst>
                                      </p:cBhvr>
                                      <p:tavLst>
                                        <p:tav tm="0">
                                          <p:val>
                                            <p:fltVal val="0"/>
                                          </p:val>
                                        </p:tav>
                                        <p:tav tm="100000">
                                          <p:val>
                                            <p:strVal val="#ppt_w"/>
                                          </p:val>
                                        </p:tav>
                                      </p:tavLst>
                                    </p:anim>
                                    <p:anim calcmode="lin" valueType="num">
                                      <p:cBhvr>
                                        <p:cTn id="39" dur="500" fill="hold"/>
                                        <p:tgtEl>
                                          <p:spTgt spid="3">
                                            <p:txEl>
                                              <p:pRg st="4" end="4"/>
                                            </p:txEl>
                                          </p:spTgt>
                                        </p:tgtEl>
                                        <p:attrNameLst>
                                          <p:attrName>ppt_h</p:attrName>
                                        </p:attrNameLst>
                                      </p:cBhvr>
                                      <p:tavLst>
                                        <p:tav tm="0">
                                          <p:val>
                                            <p:fltVal val="0"/>
                                          </p:val>
                                        </p:tav>
                                        <p:tav tm="100000">
                                          <p:val>
                                            <p:strVal val="#ppt_h"/>
                                          </p:val>
                                        </p:tav>
                                      </p:tavLst>
                                    </p:anim>
                                    <p:animEffect transition="in" filter="fade">
                                      <p:cBhvr>
                                        <p:cTn id="40" dur="500"/>
                                        <p:tgtEl>
                                          <p:spTgt spid="3">
                                            <p:txEl>
                                              <p:pRg st="4" end="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grpId="0" nodeType="clickEffect">
                                  <p:stCondLst>
                                    <p:cond delay="0"/>
                                  </p:stCondLst>
                                  <p:childTnLst>
                                    <p:set>
                                      <p:cBhvr>
                                        <p:cTn id="44" dur="1" fill="hold">
                                          <p:stCondLst>
                                            <p:cond delay="0"/>
                                          </p:stCondLst>
                                        </p:cTn>
                                        <p:tgtEl>
                                          <p:spTgt spid="3">
                                            <p:txEl>
                                              <p:pRg st="5" end="5"/>
                                            </p:txEl>
                                          </p:spTgt>
                                        </p:tgtEl>
                                        <p:attrNameLst>
                                          <p:attrName>style.visibility</p:attrName>
                                        </p:attrNameLst>
                                      </p:cBhvr>
                                      <p:to>
                                        <p:strVal val="visible"/>
                                      </p:to>
                                    </p:set>
                                    <p:anim calcmode="lin" valueType="num">
                                      <p:cBhvr>
                                        <p:cTn id="45" dur="500" fill="hold"/>
                                        <p:tgtEl>
                                          <p:spTgt spid="3">
                                            <p:txEl>
                                              <p:pRg st="5" end="5"/>
                                            </p:txEl>
                                          </p:spTgt>
                                        </p:tgtEl>
                                        <p:attrNameLst>
                                          <p:attrName>ppt_w</p:attrName>
                                        </p:attrNameLst>
                                      </p:cBhvr>
                                      <p:tavLst>
                                        <p:tav tm="0">
                                          <p:val>
                                            <p:fltVal val="0"/>
                                          </p:val>
                                        </p:tav>
                                        <p:tav tm="100000">
                                          <p:val>
                                            <p:strVal val="#ppt_w"/>
                                          </p:val>
                                        </p:tav>
                                      </p:tavLst>
                                    </p:anim>
                                    <p:anim calcmode="lin" valueType="num">
                                      <p:cBhvr>
                                        <p:cTn id="46" dur="500" fill="hold"/>
                                        <p:tgtEl>
                                          <p:spTgt spid="3">
                                            <p:txEl>
                                              <p:pRg st="5" end="5"/>
                                            </p:txEl>
                                          </p:spTgt>
                                        </p:tgtEl>
                                        <p:attrNameLst>
                                          <p:attrName>ppt_h</p:attrName>
                                        </p:attrNameLst>
                                      </p:cBhvr>
                                      <p:tavLst>
                                        <p:tav tm="0">
                                          <p:val>
                                            <p:fltVal val="0"/>
                                          </p:val>
                                        </p:tav>
                                        <p:tav tm="100000">
                                          <p:val>
                                            <p:strVal val="#ppt_h"/>
                                          </p:val>
                                        </p:tav>
                                      </p:tavLst>
                                    </p:anim>
                                    <p:animEffect transition="in" filter="fade">
                                      <p:cBhvr>
                                        <p:cTn id="47" dur="500"/>
                                        <p:tgtEl>
                                          <p:spTgt spid="3">
                                            <p:txEl>
                                              <p:pRg st="5" end="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ntr" presetSubtype="16" fill="hold" grpId="0" nodeType="clickEffect">
                                  <p:stCondLst>
                                    <p:cond delay="0"/>
                                  </p:stCondLst>
                                  <p:childTnLst>
                                    <p:set>
                                      <p:cBhvr>
                                        <p:cTn id="51" dur="1" fill="hold">
                                          <p:stCondLst>
                                            <p:cond delay="0"/>
                                          </p:stCondLst>
                                        </p:cTn>
                                        <p:tgtEl>
                                          <p:spTgt spid="3">
                                            <p:txEl>
                                              <p:pRg st="6" end="6"/>
                                            </p:txEl>
                                          </p:spTgt>
                                        </p:tgtEl>
                                        <p:attrNameLst>
                                          <p:attrName>style.visibility</p:attrName>
                                        </p:attrNameLst>
                                      </p:cBhvr>
                                      <p:to>
                                        <p:strVal val="visible"/>
                                      </p:to>
                                    </p:set>
                                    <p:anim calcmode="lin" valueType="num">
                                      <p:cBhvr>
                                        <p:cTn id="52" dur="500" fill="hold"/>
                                        <p:tgtEl>
                                          <p:spTgt spid="3">
                                            <p:txEl>
                                              <p:pRg st="6" end="6"/>
                                            </p:txEl>
                                          </p:spTgt>
                                        </p:tgtEl>
                                        <p:attrNameLst>
                                          <p:attrName>ppt_w</p:attrName>
                                        </p:attrNameLst>
                                      </p:cBhvr>
                                      <p:tavLst>
                                        <p:tav tm="0">
                                          <p:val>
                                            <p:fltVal val="0"/>
                                          </p:val>
                                        </p:tav>
                                        <p:tav tm="100000">
                                          <p:val>
                                            <p:strVal val="#ppt_w"/>
                                          </p:val>
                                        </p:tav>
                                      </p:tavLst>
                                    </p:anim>
                                    <p:anim calcmode="lin" valueType="num">
                                      <p:cBhvr>
                                        <p:cTn id="53" dur="500" fill="hold"/>
                                        <p:tgtEl>
                                          <p:spTgt spid="3">
                                            <p:txEl>
                                              <p:pRg st="6" end="6"/>
                                            </p:txEl>
                                          </p:spTgt>
                                        </p:tgtEl>
                                        <p:attrNameLst>
                                          <p:attrName>ppt_h</p:attrName>
                                        </p:attrNameLst>
                                      </p:cBhvr>
                                      <p:tavLst>
                                        <p:tav tm="0">
                                          <p:val>
                                            <p:fltVal val="0"/>
                                          </p:val>
                                        </p:tav>
                                        <p:tav tm="100000">
                                          <p:val>
                                            <p:strVal val="#ppt_h"/>
                                          </p:val>
                                        </p:tav>
                                      </p:tavLst>
                                    </p:anim>
                                    <p:animEffect transition="in" filter="fade">
                                      <p:cBhvr>
                                        <p:cTn id="54" dur="500"/>
                                        <p:tgtEl>
                                          <p:spTgt spid="3">
                                            <p:txEl>
                                              <p:pRg st="6" end="6"/>
                                            </p:txEl>
                                          </p:spTgt>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3">
                                            <p:txEl>
                                              <p:pRg st="8" end="8"/>
                                            </p:txEl>
                                          </p:spTgt>
                                        </p:tgtEl>
                                        <p:attrNameLst>
                                          <p:attrName>style.visibility</p:attrName>
                                        </p:attrNameLst>
                                      </p:cBhvr>
                                      <p:to>
                                        <p:strVal val="visible"/>
                                      </p:to>
                                    </p:set>
                                    <p:anim calcmode="lin" valueType="num">
                                      <p:cBhvr>
                                        <p:cTn id="57" dur="500" fill="hold"/>
                                        <p:tgtEl>
                                          <p:spTgt spid="3">
                                            <p:txEl>
                                              <p:pRg st="8" end="8"/>
                                            </p:txEl>
                                          </p:spTgt>
                                        </p:tgtEl>
                                        <p:attrNameLst>
                                          <p:attrName>ppt_w</p:attrName>
                                        </p:attrNameLst>
                                      </p:cBhvr>
                                      <p:tavLst>
                                        <p:tav tm="0">
                                          <p:val>
                                            <p:fltVal val="0"/>
                                          </p:val>
                                        </p:tav>
                                        <p:tav tm="100000">
                                          <p:val>
                                            <p:strVal val="#ppt_w"/>
                                          </p:val>
                                        </p:tav>
                                      </p:tavLst>
                                    </p:anim>
                                    <p:anim calcmode="lin" valueType="num">
                                      <p:cBhvr>
                                        <p:cTn id="58" dur="500" fill="hold"/>
                                        <p:tgtEl>
                                          <p:spTgt spid="3">
                                            <p:txEl>
                                              <p:pRg st="8" end="8"/>
                                            </p:txEl>
                                          </p:spTgt>
                                        </p:tgtEl>
                                        <p:attrNameLst>
                                          <p:attrName>ppt_h</p:attrName>
                                        </p:attrNameLst>
                                      </p:cBhvr>
                                      <p:tavLst>
                                        <p:tav tm="0">
                                          <p:val>
                                            <p:fltVal val="0"/>
                                          </p:val>
                                        </p:tav>
                                        <p:tav tm="100000">
                                          <p:val>
                                            <p:strVal val="#ppt_h"/>
                                          </p:val>
                                        </p:tav>
                                      </p:tavLst>
                                    </p:anim>
                                    <p:animEffect transition="in" filter="fade">
                                      <p:cBhvr>
                                        <p:cTn id="59"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3469202" y="639100"/>
            <a:ext cx="6589199" cy="1280890"/>
          </a:xfrm>
        </p:spPr>
        <p:txBody>
          <a:bodyPr>
            <a:normAutofit/>
          </a:bodyPr>
          <a:lstStyle/>
          <a:p>
            <a:r>
              <a:rPr lang="en-US" sz="4000" b="1" dirty="0">
                <a:latin typeface="TimeScrDBol" panose="03020902040302030502" pitchFamily="66" charset="0"/>
                <a:cs typeface="Times" panose="02020603050405020304" pitchFamily="18" charset="0"/>
              </a:rPr>
              <a:t>L</a:t>
            </a:r>
            <a:r>
              <a:rPr lang="en-US" sz="4000" b="1" dirty="0" smtClean="0">
                <a:latin typeface="TimeScrDBol" panose="03020902040302030502" pitchFamily="66" charset="0"/>
                <a:cs typeface="Times" panose="02020603050405020304" pitchFamily="18" charset="0"/>
              </a:rPr>
              <a:t>imitation  of  </a:t>
            </a:r>
            <a:r>
              <a:rPr lang="en-US" sz="4000" b="1" dirty="0">
                <a:latin typeface="TimeScrDBol" panose="03020902040302030502" pitchFamily="66" charset="0"/>
                <a:cs typeface="Times" panose="02020603050405020304" pitchFamily="18" charset="0"/>
              </a:rPr>
              <a:t>the </a:t>
            </a:r>
            <a:r>
              <a:rPr lang="en-US" sz="4000" b="1" dirty="0" smtClean="0">
                <a:latin typeface="TimeScrDBol" panose="03020902040302030502" pitchFamily="66" charset="0"/>
                <a:cs typeface="Times" panose="02020603050405020304" pitchFamily="18" charset="0"/>
              </a:rPr>
              <a:t> five  senses</a:t>
            </a:r>
            <a:endParaRPr lang="en-US" sz="4000" b="1" dirty="0">
              <a:latin typeface="TimeScrDBol" panose="03020902040302030502" pitchFamily="66" charset="0"/>
              <a:cs typeface="Times" panose="02020603050405020304" pitchFamily="18" charset="0"/>
            </a:endParaRPr>
          </a:p>
        </p:txBody>
      </p:sp>
      <p:sp>
        <p:nvSpPr>
          <p:cNvPr id="65539" name="Rectangle 3"/>
          <p:cNvSpPr>
            <a:spLocks noGrp="1" noChangeArrowheads="1"/>
          </p:cNvSpPr>
          <p:nvPr>
            <p:ph idx="1"/>
          </p:nvPr>
        </p:nvSpPr>
        <p:spPr>
          <a:xfrm>
            <a:off x="3900249" y="1818145"/>
            <a:ext cx="6591985" cy="3777622"/>
          </a:xfrm>
        </p:spPr>
        <p:txBody>
          <a:bodyPr>
            <a:normAutofit/>
          </a:bodyPr>
          <a:lstStyle/>
          <a:p>
            <a:r>
              <a:rPr lang="en-US" sz="2000" b="1" dirty="0">
                <a:solidFill>
                  <a:srgbClr val="C00000"/>
                </a:solidFill>
                <a:latin typeface="+mj-lt"/>
                <a:cs typeface="Times New Roman" panose="02020603050405020304" pitchFamily="18" charset="0"/>
              </a:rPr>
              <a:t>Tongue cannot smell</a:t>
            </a:r>
          </a:p>
          <a:p>
            <a:r>
              <a:rPr lang="en-US" sz="2000" b="1" dirty="0">
                <a:solidFill>
                  <a:srgbClr val="C00000"/>
                </a:solidFill>
                <a:latin typeface="+mj-lt"/>
                <a:cs typeface="Times New Roman" panose="02020603050405020304" pitchFamily="18" charset="0"/>
              </a:rPr>
              <a:t>Skin cannot taste </a:t>
            </a:r>
          </a:p>
          <a:p>
            <a:r>
              <a:rPr lang="en-US" sz="2000" b="1" dirty="0">
                <a:solidFill>
                  <a:srgbClr val="C00000"/>
                </a:solidFill>
                <a:latin typeface="+mj-lt"/>
                <a:cs typeface="Times New Roman" panose="02020603050405020304" pitchFamily="18" charset="0"/>
              </a:rPr>
              <a:t>Nose cannot hear </a:t>
            </a:r>
          </a:p>
          <a:p>
            <a:r>
              <a:rPr lang="en-US" sz="2000" b="1" dirty="0">
                <a:solidFill>
                  <a:srgbClr val="C00000"/>
                </a:solidFill>
                <a:latin typeface="+mj-lt"/>
                <a:cs typeface="Times New Roman" panose="02020603050405020304" pitchFamily="18" charset="0"/>
              </a:rPr>
              <a:t>Ear cannot See</a:t>
            </a:r>
          </a:p>
          <a:p>
            <a:r>
              <a:rPr lang="en-US" sz="2000" b="1" dirty="0">
                <a:solidFill>
                  <a:srgbClr val="C00000"/>
                </a:solidFill>
                <a:latin typeface="+mj-lt"/>
                <a:cs typeface="Times New Roman" panose="02020603050405020304" pitchFamily="18" charset="0"/>
              </a:rPr>
              <a:t>Eyes cannot think</a:t>
            </a:r>
          </a:p>
        </p:txBody>
      </p:sp>
    </p:spTree>
    <p:extLst>
      <p:ext uri="{BB962C8B-B14F-4D97-AF65-F5344CB8AC3E}">
        <p14:creationId xmlns:p14="http://schemas.microsoft.com/office/powerpoint/2010/main" val="2459702234"/>
      </p:ext>
    </p:extLst>
  </p:cSld>
  <p:clrMapOvr>
    <a:overrideClrMapping bg1="lt1" tx1="dk1" bg2="lt2" tx2="dk2" accent1="accent1" accent2="accent2" accent3="accent3" accent4="accent4" accent5="accent5" accent6="accent6" hlink="hlink" folHlink="folHlink"/>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5538"/>
                                        </p:tgtEl>
                                        <p:attrNameLst>
                                          <p:attrName>style.visibility</p:attrName>
                                        </p:attrNameLst>
                                      </p:cBhvr>
                                      <p:to>
                                        <p:strVal val="visible"/>
                                      </p:to>
                                    </p:set>
                                    <p:anim calcmode="lin" valueType="num">
                                      <p:cBhvr>
                                        <p:cTn id="7" dur="500" fill="hold"/>
                                        <p:tgtEl>
                                          <p:spTgt spid="65538"/>
                                        </p:tgtEl>
                                        <p:attrNameLst>
                                          <p:attrName>ppt_w</p:attrName>
                                        </p:attrNameLst>
                                      </p:cBhvr>
                                      <p:tavLst>
                                        <p:tav tm="0">
                                          <p:val>
                                            <p:fltVal val="0"/>
                                          </p:val>
                                        </p:tav>
                                        <p:tav tm="100000">
                                          <p:val>
                                            <p:strVal val="#ppt_w"/>
                                          </p:val>
                                        </p:tav>
                                      </p:tavLst>
                                    </p:anim>
                                    <p:anim calcmode="lin" valueType="num">
                                      <p:cBhvr>
                                        <p:cTn id="8" dur="500" fill="hold"/>
                                        <p:tgtEl>
                                          <p:spTgt spid="65538"/>
                                        </p:tgtEl>
                                        <p:attrNameLst>
                                          <p:attrName>ppt_h</p:attrName>
                                        </p:attrNameLst>
                                      </p:cBhvr>
                                      <p:tavLst>
                                        <p:tav tm="0">
                                          <p:val>
                                            <p:fltVal val="0"/>
                                          </p:val>
                                        </p:tav>
                                        <p:tav tm="100000">
                                          <p:val>
                                            <p:strVal val="#ppt_h"/>
                                          </p:val>
                                        </p:tav>
                                      </p:tavLst>
                                    </p:anim>
                                    <p:animEffect transition="in" filter="fade">
                                      <p:cBhvr>
                                        <p:cTn id="9" dur="500"/>
                                        <p:tgtEl>
                                          <p:spTgt spid="6553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65539">
                                            <p:txEl>
                                              <p:pRg st="0" end="0"/>
                                            </p:txEl>
                                          </p:spTgt>
                                        </p:tgtEl>
                                        <p:attrNameLst>
                                          <p:attrName>style.visibility</p:attrName>
                                        </p:attrNameLst>
                                      </p:cBhvr>
                                      <p:to>
                                        <p:strVal val="visible"/>
                                      </p:to>
                                    </p:set>
                                    <p:anim calcmode="lin" valueType="num">
                                      <p:cBhvr>
                                        <p:cTn id="14" dur="500" fill="hold"/>
                                        <p:tgtEl>
                                          <p:spTgt spid="65539">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65539">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65539">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65539">
                                            <p:txEl>
                                              <p:pRg st="1" end="1"/>
                                            </p:txEl>
                                          </p:spTgt>
                                        </p:tgtEl>
                                        <p:attrNameLst>
                                          <p:attrName>style.visibility</p:attrName>
                                        </p:attrNameLst>
                                      </p:cBhvr>
                                      <p:to>
                                        <p:strVal val="visible"/>
                                      </p:to>
                                    </p:set>
                                    <p:anim calcmode="lin" valueType="num">
                                      <p:cBhvr>
                                        <p:cTn id="21" dur="500" fill="hold"/>
                                        <p:tgtEl>
                                          <p:spTgt spid="65539">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65539">
                                            <p:txEl>
                                              <p:pRg st="1" end="1"/>
                                            </p:txEl>
                                          </p:spTgt>
                                        </p:tgtEl>
                                        <p:attrNameLst>
                                          <p:attrName>ppt_h</p:attrName>
                                        </p:attrNameLst>
                                      </p:cBhvr>
                                      <p:tavLst>
                                        <p:tav tm="0">
                                          <p:val>
                                            <p:fltVal val="0"/>
                                          </p:val>
                                        </p:tav>
                                        <p:tav tm="100000">
                                          <p:val>
                                            <p:strVal val="#ppt_h"/>
                                          </p:val>
                                        </p:tav>
                                      </p:tavLst>
                                    </p:anim>
                                    <p:animEffect transition="in" filter="fade">
                                      <p:cBhvr>
                                        <p:cTn id="23" dur="500"/>
                                        <p:tgtEl>
                                          <p:spTgt spid="65539">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65539">
                                            <p:txEl>
                                              <p:pRg st="2" end="2"/>
                                            </p:txEl>
                                          </p:spTgt>
                                        </p:tgtEl>
                                        <p:attrNameLst>
                                          <p:attrName>style.visibility</p:attrName>
                                        </p:attrNameLst>
                                      </p:cBhvr>
                                      <p:to>
                                        <p:strVal val="visible"/>
                                      </p:to>
                                    </p:set>
                                    <p:anim calcmode="lin" valueType="num">
                                      <p:cBhvr>
                                        <p:cTn id="28" dur="500" fill="hold"/>
                                        <p:tgtEl>
                                          <p:spTgt spid="65539">
                                            <p:txEl>
                                              <p:pRg st="2" end="2"/>
                                            </p:txEl>
                                          </p:spTgt>
                                        </p:tgtEl>
                                        <p:attrNameLst>
                                          <p:attrName>ppt_w</p:attrName>
                                        </p:attrNameLst>
                                      </p:cBhvr>
                                      <p:tavLst>
                                        <p:tav tm="0">
                                          <p:val>
                                            <p:fltVal val="0"/>
                                          </p:val>
                                        </p:tav>
                                        <p:tav tm="100000">
                                          <p:val>
                                            <p:strVal val="#ppt_w"/>
                                          </p:val>
                                        </p:tav>
                                      </p:tavLst>
                                    </p:anim>
                                    <p:anim calcmode="lin" valueType="num">
                                      <p:cBhvr>
                                        <p:cTn id="29" dur="500" fill="hold"/>
                                        <p:tgtEl>
                                          <p:spTgt spid="65539">
                                            <p:txEl>
                                              <p:pRg st="2" end="2"/>
                                            </p:txEl>
                                          </p:spTgt>
                                        </p:tgtEl>
                                        <p:attrNameLst>
                                          <p:attrName>ppt_h</p:attrName>
                                        </p:attrNameLst>
                                      </p:cBhvr>
                                      <p:tavLst>
                                        <p:tav tm="0">
                                          <p:val>
                                            <p:fltVal val="0"/>
                                          </p:val>
                                        </p:tav>
                                        <p:tav tm="100000">
                                          <p:val>
                                            <p:strVal val="#ppt_h"/>
                                          </p:val>
                                        </p:tav>
                                      </p:tavLst>
                                    </p:anim>
                                    <p:animEffect transition="in" filter="fade">
                                      <p:cBhvr>
                                        <p:cTn id="30" dur="500"/>
                                        <p:tgtEl>
                                          <p:spTgt spid="65539">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65539">
                                            <p:txEl>
                                              <p:pRg st="3" end="3"/>
                                            </p:txEl>
                                          </p:spTgt>
                                        </p:tgtEl>
                                        <p:attrNameLst>
                                          <p:attrName>style.visibility</p:attrName>
                                        </p:attrNameLst>
                                      </p:cBhvr>
                                      <p:to>
                                        <p:strVal val="visible"/>
                                      </p:to>
                                    </p:set>
                                    <p:anim calcmode="lin" valueType="num">
                                      <p:cBhvr>
                                        <p:cTn id="35" dur="500" fill="hold"/>
                                        <p:tgtEl>
                                          <p:spTgt spid="65539">
                                            <p:txEl>
                                              <p:pRg st="3" end="3"/>
                                            </p:txEl>
                                          </p:spTgt>
                                        </p:tgtEl>
                                        <p:attrNameLst>
                                          <p:attrName>ppt_w</p:attrName>
                                        </p:attrNameLst>
                                      </p:cBhvr>
                                      <p:tavLst>
                                        <p:tav tm="0">
                                          <p:val>
                                            <p:fltVal val="0"/>
                                          </p:val>
                                        </p:tav>
                                        <p:tav tm="100000">
                                          <p:val>
                                            <p:strVal val="#ppt_w"/>
                                          </p:val>
                                        </p:tav>
                                      </p:tavLst>
                                    </p:anim>
                                    <p:anim calcmode="lin" valueType="num">
                                      <p:cBhvr>
                                        <p:cTn id="36" dur="500" fill="hold"/>
                                        <p:tgtEl>
                                          <p:spTgt spid="65539">
                                            <p:txEl>
                                              <p:pRg st="3" end="3"/>
                                            </p:txEl>
                                          </p:spTgt>
                                        </p:tgtEl>
                                        <p:attrNameLst>
                                          <p:attrName>ppt_h</p:attrName>
                                        </p:attrNameLst>
                                      </p:cBhvr>
                                      <p:tavLst>
                                        <p:tav tm="0">
                                          <p:val>
                                            <p:fltVal val="0"/>
                                          </p:val>
                                        </p:tav>
                                        <p:tav tm="100000">
                                          <p:val>
                                            <p:strVal val="#ppt_h"/>
                                          </p:val>
                                        </p:tav>
                                      </p:tavLst>
                                    </p:anim>
                                    <p:animEffect transition="in" filter="fade">
                                      <p:cBhvr>
                                        <p:cTn id="37" dur="500"/>
                                        <p:tgtEl>
                                          <p:spTgt spid="65539">
                                            <p:txEl>
                                              <p:pRg st="3" end="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grpId="0" nodeType="clickEffect">
                                  <p:stCondLst>
                                    <p:cond delay="0"/>
                                  </p:stCondLst>
                                  <p:childTnLst>
                                    <p:set>
                                      <p:cBhvr>
                                        <p:cTn id="41" dur="1" fill="hold">
                                          <p:stCondLst>
                                            <p:cond delay="0"/>
                                          </p:stCondLst>
                                        </p:cTn>
                                        <p:tgtEl>
                                          <p:spTgt spid="65539">
                                            <p:txEl>
                                              <p:pRg st="4" end="4"/>
                                            </p:txEl>
                                          </p:spTgt>
                                        </p:tgtEl>
                                        <p:attrNameLst>
                                          <p:attrName>style.visibility</p:attrName>
                                        </p:attrNameLst>
                                      </p:cBhvr>
                                      <p:to>
                                        <p:strVal val="visible"/>
                                      </p:to>
                                    </p:set>
                                    <p:anim calcmode="lin" valueType="num">
                                      <p:cBhvr>
                                        <p:cTn id="42" dur="500" fill="hold"/>
                                        <p:tgtEl>
                                          <p:spTgt spid="65539">
                                            <p:txEl>
                                              <p:pRg st="4" end="4"/>
                                            </p:txEl>
                                          </p:spTgt>
                                        </p:tgtEl>
                                        <p:attrNameLst>
                                          <p:attrName>ppt_w</p:attrName>
                                        </p:attrNameLst>
                                      </p:cBhvr>
                                      <p:tavLst>
                                        <p:tav tm="0">
                                          <p:val>
                                            <p:fltVal val="0"/>
                                          </p:val>
                                        </p:tav>
                                        <p:tav tm="100000">
                                          <p:val>
                                            <p:strVal val="#ppt_w"/>
                                          </p:val>
                                        </p:tav>
                                      </p:tavLst>
                                    </p:anim>
                                    <p:anim calcmode="lin" valueType="num">
                                      <p:cBhvr>
                                        <p:cTn id="43" dur="500" fill="hold"/>
                                        <p:tgtEl>
                                          <p:spTgt spid="65539">
                                            <p:txEl>
                                              <p:pRg st="4" end="4"/>
                                            </p:txEl>
                                          </p:spTgt>
                                        </p:tgtEl>
                                        <p:attrNameLst>
                                          <p:attrName>ppt_h</p:attrName>
                                        </p:attrNameLst>
                                      </p:cBhvr>
                                      <p:tavLst>
                                        <p:tav tm="0">
                                          <p:val>
                                            <p:fltVal val="0"/>
                                          </p:val>
                                        </p:tav>
                                        <p:tav tm="100000">
                                          <p:val>
                                            <p:strVal val="#ppt_h"/>
                                          </p:val>
                                        </p:tav>
                                      </p:tavLst>
                                    </p:anim>
                                    <p:animEffect transition="in" filter="fade">
                                      <p:cBhvr>
                                        <p:cTn id="44" dur="500"/>
                                        <p:tgtEl>
                                          <p:spTgt spid="655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8" grpId="0"/>
      <p:bldP spid="6553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3469202" y="624110"/>
            <a:ext cx="6589199" cy="1849267"/>
          </a:xfrm>
        </p:spPr>
        <p:txBody>
          <a:bodyPr>
            <a:normAutofit/>
          </a:bodyPr>
          <a:lstStyle/>
          <a:p>
            <a:r>
              <a:rPr lang="en-US" sz="3200" b="1" dirty="0">
                <a:latin typeface="TimeScrDBol" panose="03020902040302030502" pitchFamily="66" charset="0"/>
              </a:rPr>
              <a:t>Intellect</a:t>
            </a:r>
            <a:r>
              <a:rPr lang="en-US" sz="4000" b="1" dirty="0"/>
              <a:t/>
            </a:r>
            <a:br>
              <a:rPr lang="en-US" sz="4000" b="1" dirty="0"/>
            </a:br>
            <a:r>
              <a:rPr lang="en-US" sz="2000" b="1" dirty="0">
                <a:solidFill>
                  <a:srgbClr val="C00000"/>
                </a:solidFill>
              </a:rPr>
              <a:t>T</a:t>
            </a:r>
            <a:r>
              <a:rPr lang="en-US" sz="2000" b="1" dirty="0">
                <a:solidFill>
                  <a:srgbClr val="C00000"/>
                </a:solidFill>
                <a:cs typeface="Times New Roman" panose="02020603050405020304" pitchFamily="18" charset="0"/>
              </a:rPr>
              <a:t>he capacity for rational or intelligent thought especially when highly developed </a:t>
            </a:r>
            <a:r>
              <a:rPr lang="en-US" sz="1600" b="1" dirty="0">
                <a:solidFill>
                  <a:srgbClr val="C00000"/>
                </a:solidFill>
                <a:cs typeface="Times New Roman" panose="02020603050405020304" pitchFamily="18" charset="0"/>
              </a:rPr>
              <a:t>(Merriam-Webster)</a:t>
            </a:r>
          </a:p>
        </p:txBody>
      </p:sp>
      <p:sp>
        <p:nvSpPr>
          <p:cNvPr id="66563" name="Rectangle 3"/>
          <p:cNvSpPr>
            <a:spLocks noGrp="1" noChangeArrowheads="1"/>
          </p:cNvSpPr>
          <p:nvPr>
            <p:ph idx="1"/>
          </p:nvPr>
        </p:nvSpPr>
        <p:spPr>
          <a:xfrm>
            <a:off x="3465682" y="2208551"/>
            <a:ext cx="6591985" cy="4327160"/>
          </a:xfrm>
        </p:spPr>
        <p:txBody>
          <a:bodyPr>
            <a:noAutofit/>
          </a:bodyPr>
          <a:lstStyle/>
          <a:p>
            <a:r>
              <a:rPr lang="en-US" sz="2000" b="1" dirty="0">
                <a:solidFill>
                  <a:srgbClr val="C00000"/>
                </a:solidFill>
                <a:latin typeface="+mj-lt"/>
                <a:cs typeface="Times New Roman" panose="02020603050405020304" pitchFamily="18" charset="0"/>
              </a:rPr>
              <a:t>Usually It helps where the first source of knowledge not helping us in an occurred situation i.e.</a:t>
            </a:r>
          </a:p>
          <a:p>
            <a:pPr marL="0" indent="0">
              <a:buNone/>
            </a:pPr>
            <a:r>
              <a:rPr lang="en-US" sz="2000" b="1" dirty="0">
                <a:solidFill>
                  <a:srgbClr val="C00000"/>
                </a:solidFill>
                <a:latin typeface="+mj-lt"/>
                <a:cs typeface="Times New Roman" panose="02020603050405020304" pitchFamily="18" charset="0"/>
              </a:rPr>
              <a:t>	</a:t>
            </a:r>
            <a:r>
              <a:rPr lang="en-US" sz="2000" b="1" dirty="0" smtClean="0">
                <a:solidFill>
                  <a:srgbClr val="C00000"/>
                </a:solidFill>
                <a:latin typeface="+mj-lt"/>
                <a:cs typeface="Times New Roman" panose="02020603050405020304" pitchFamily="18" charset="0"/>
              </a:rPr>
              <a:t>If </a:t>
            </a:r>
            <a:r>
              <a:rPr lang="en-US" sz="2000" b="1" dirty="0">
                <a:solidFill>
                  <a:srgbClr val="C00000"/>
                </a:solidFill>
                <a:latin typeface="+mj-lt"/>
                <a:cs typeface="Times New Roman" panose="02020603050405020304" pitchFamily="18" charset="0"/>
              </a:rPr>
              <a:t>we are watching a car than our intellect informs us that it is manufactured by someone although we are not watching the manufacturer at the mean time</a:t>
            </a:r>
            <a:r>
              <a:rPr lang="en-US" sz="2000" b="1" dirty="0" smtClean="0">
                <a:solidFill>
                  <a:srgbClr val="C00000"/>
                </a:solidFill>
                <a:latin typeface="+mj-lt"/>
                <a:cs typeface="Times New Roman" panose="02020603050405020304" pitchFamily="18" charset="0"/>
              </a:rPr>
              <a:t>.</a:t>
            </a:r>
          </a:p>
          <a:p>
            <a:pPr marL="0" indent="0">
              <a:buNone/>
            </a:pPr>
            <a:endParaRPr lang="en-US" sz="2000" b="1" dirty="0">
              <a:solidFill>
                <a:srgbClr val="C00000"/>
              </a:solidFill>
              <a:latin typeface="+mj-lt"/>
              <a:cs typeface="Times New Roman" panose="02020603050405020304" pitchFamily="18" charset="0"/>
            </a:endParaRPr>
          </a:p>
          <a:p>
            <a:r>
              <a:rPr lang="en-US" sz="2000" b="1" dirty="0">
                <a:solidFill>
                  <a:srgbClr val="C00000"/>
                </a:solidFill>
                <a:latin typeface="+mj-lt"/>
                <a:cs typeface="Times New Roman" panose="02020603050405020304" pitchFamily="18" charset="0"/>
              </a:rPr>
              <a:t>Likewise the five senses, intellect also has a limit. There are certain things where intellect cannot help us.</a:t>
            </a:r>
          </a:p>
        </p:txBody>
      </p:sp>
    </p:spTree>
    <p:extLst>
      <p:ext uri="{BB962C8B-B14F-4D97-AF65-F5344CB8AC3E}">
        <p14:creationId xmlns:p14="http://schemas.microsoft.com/office/powerpoint/2010/main" val="1849520309"/>
      </p:ext>
    </p:extLst>
  </p:cSld>
  <p:clrMapOvr>
    <a:overrideClrMapping bg1="lt1" tx1="dk1" bg2="lt2" tx2="dk2" accent1="accent1" accent2="accent2" accent3="accent3" accent4="accent4" accent5="accent5" accent6="accent6" hlink="hlink" folHlink="folHlink"/>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6562"/>
                                        </p:tgtEl>
                                        <p:attrNameLst>
                                          <p:attrName>style.visibility</p:attrName>
                                        </p:attrNameLst>
                                      </p:cBhvr>
                                      <p:to>
                                        <p:strVal val="visible"/>
                                      </p:to>
                                    </p:set>
                                    <p:anim calcmode="lin" valueType="num">
                                      <p:cBhvr>
                                        <p:cTn id="7" dur="500" fill="hold"/>
                                        <p:tgtEl>
                                          <p:spTgt spid="66562"/>
                                        </p:tgtEl>
                                        <p:attrNameLst>
                                          <p:attrName>ppt_w</p:attrName>
                                        </p:attrNameLst>
                                      </p:cBhvr>
                                      <p:tavLst>
                                        <p:tav tm="0">
                                          <p:val>
                                            <p:fltVal val="0"/>
                                          </p:val>
                                        </p:tav>
                                        <p:tav tm="100000">
                                          <p:val>
                                            <p:strVal val="#ppt_w"/>
                                          </p:val>
                                        </p:tav>
                                      </p:tavLst>
                                    </p:anim>
                                    <p:anim calcmode="lin" valueType="num">
                                      <p:cBhvr>
                                        <p:cTn id="8" dur="500" fill="hold"/>
                                        <p:tgtEl>
                                          <p:spTgt spid="66562"/>
                                        </p:tgtEl>
                                        <p:attrNameLst>
                                          <p:attrName>ppt_h</p:attrName>
                                        </p:attrNameLst>
                                      </p:cBhvr>
                                      <p:tavLst>
                                        <p:tav tm="0">
                                          <p:val>
                                            <p:fltVal val="0"/>
                                          </p:val>
                                        </p:tav>
                                        <p:tav tm="100000">
                                          <p:val>
                                            <p:strVal val="#ppt_h"/>
                                          </p:val>
                                        </p:tav>
                                      </p:tavLst>
                                    </p:anim>
                                    <p:animEffect transition="in" filter="fade">
                                      <p:cBhvr>
                                        <p:cTn id="9" dur="500"/>
                                        <p:tgtEl>
                                          <p:spTgt spid="6656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66563">
                                            <p:txEl>
                                              <p:pRg st="0" end="0"/>
                                            </p:txEl>
                                          </p:spTgt>
                                        </p:tgtEl>
                                        <p:attrNameLst>
                                          <p:attrName>style.visibility</p:attrName>
                                        </p:attrNameLst>
                                      </p:cBhvr>
                                      <p:to>
                                        <p:strVal val="visible"/>
                                      </p:to>
                                    </p:set>
                                    <p:anim calcmode="lin" valueType="num">
                                      <p:cBhvr>
                                        <p:cTn id="14" dur="500" fill="hold"/>
                                        <p:tgtEl>
                                          <p:spTgt spid="66563">
                                            <p:txEl>
                                              <p:pRg st="0" end="0"/>
                                            </p:txEl>
                                          </p:spTgt>
                                        </p:tgtEl>
                                        <p:attrNameLst>
                                          <p:attrName>ppt_w</p:attrName>
                                        </p:attrNameLst>
                                      </p:cBhvr>
                                      <p:tavLst>
                                        <p:tav tm="0">
                                          <p:val>
                                            <p:fltVal val="0"/>
                                          </p:val>
                                        </p:tav>
                                        <p:tav tm="100000">
                                          <p:val>
                                            <p:strVal val="#ppt_w"/>
                                          </p:val>
                                        </p:tav>
                                      </p:tavLst>
                                    </p:anim>
                                    <p:anim calcmode="lin" valueType="num">
                                      <p:cBhvr>
                                        <p:cTn id="15" dur="500" fill="hold"/>
                                        <p:tgtEl>
                                          <p:spTgt spid="66563">
                                            <p:txEl>
                                              <p:pRg st="0" end="0"/>
                                            </p:txEl>
                                          </p:spTgt>
                                        </p:tgtEl>
                                        <p:attrNameLst>
                                          <p:attrName>ppt_h</p:attrName>
                                        </p:attrNameLst>
                                      </p:cBhvr>
                                      <p:tavLst>
                                        <p:tav tm="0">
                                          <p:val>
                                            <p:fltVal val="0"/>
                                          </p:val>
                                        </p:tav>
                                        <p:tav tm="100000">
                                          <p:val>
                                            <p:strVal val="#ppt_h"/>
                                          </p:val>
                                        </p:tav>
                                      </p:tavLst>
                                    </p:anim>
                                    <p:animEffect transition="in" filter="fade">
                                      <p:cBhvr>
                                        <p:cTn id="16" dur="500"/>
                                        <p:tgtEl>
                                          <p:spTgt spid="6656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66563">
                                            <p:txEl>
                                              <p:pRg st="1" end="1"/>
                                            </p:txEl>
                                          </p:spTgt>
                                        </p:tgtEl>
                                        <p:attrNameLst>
                                          <p:attrName>style.visibility</p:attrName>
                                        </p:attrNameLst>
                                      </p:cBhvr>
                                      <p:to>
                                        <p:strVal val="visible"/>
                                      </p:to>
                                    </p:set>
                                    <p:anim calcmode="lin" valueType="num">
                                      <p:cBhvr>
                                        <p:cTn id="21" dur="500" fill="hold"/>
                                        <p:tgtEl>
                                          <p:spTgt spid="66563">
                                            <p:txEl>
                                              <p:pRg st="1" end="1"/>
                                            </p:txEl>
                                          </p:spTgt>
                                        </p:tgtEl>
                                        <p:attrNameLst>
                                          <p:attrName>ppt_w</p:attrName>
                                        </p:attrNameLst>
                                      </p:cBhvr>
                                      <p:tavLst>
                                        <p:tav tm="0">
                                          <p:val>
                                            <p:fltVal val="0"/>
                                          </p:val>
                                        </p:tav>
                                        <p:tav tm="100000">
                                          <p:val>
                                            <p:strVal val="#ppt_w"/>
                                          </p:val>
                                        </p:tav>
                                      </p:tavLst>
                                    </p:anim>
                                    <p:anim calcmode="lin" valueType="num">
                                      <p:cBhvr>
                                        <p:cTn id="22" dur="500" fill="hold"/>
                                        <p:tgtEl>
                                          <p:spTgt spid="66563">
                                            <p:txEl>
                                              <p:pRg st="1" end="1"/>
                                            </p:txEl>
                                          </p:spTgt>
                                        </p:tgtEl>
                                        <p:attrNameLst>
                                          <p:attrName>ppt_h</p:attrName>
                                        </p:attrNameLst>
                                      </p:cBhvr>
                                      <p:tavLst>
                                        <p:tav tm="0">
                                          <p:val>
                                            <p:fltVal val="0"/>
                                          </p:val>
                                        </p:tav>
                                        <p:tav tm="100000">
                                          <p:val>
                                            <p:strVal val="#ppt_h"/>
                                          </p:val>
                                        </p:tav>
                                      </p:tavLst>
                                    </p:anim>
                                    <p:animEffect transition="in" filter="fade">
                                      <p:cBhvr>
                                        <p:cTn id="23" dur="500"/>
                                        <p:tgtEl>
                                          <p:spTgt spid="66563">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66563">
                                            <p:txEl>
                                              <p:pRg st="3" end="3"/>
                                            </p:txEl>
                                          </p:spTgt>
                                        </p:tgtEl>
                                        <p:attrNameLst>
                                          <p:attrName>style.visibility</p:attrName>
                                        </p:attrNameLst>
                                      </p:cBhvr>
                                      <p:to>
                                        <p:strVal val="visible"/>
                                      </p:to>
                                    </p:set>
                                    <p:anim calcmode="lin" valueType="num">
                                      <p:cBhvr>
                                        <p:cTn id="28" dur="500" fill="hold"/>
                                        <p:tgtEl>
                                          <p:spTgt spid="66563">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66563">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665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2" grpId="0"/>
      <p:bldP spid="66563" grpId="0" build="p"/>
    </p:bld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647252"/>
      </a:dk2>
      <a:lt2>
        <a:srgbClr val="EAE8CF"/>
      </a:lt2>
      <a:accent1>
        <a:srgbClr val="E78712"/>
      </a:accent1>
      <a:accent2>
        <a:srgbClr val="B73C26"/>
      </a:accent2>
      <a:accent3>
        <a:srgbClr val="865331"/>
      </a:accent3>
      <a:accent4>
        <a:srgbClr val="B38648"/>
      </a:accent4>
      <a:accent5>
        <a:srgbClr val="BBB473"/>
      </a:accent5>
      <a:accent6>
        <a:srgbClr val="849276"/>
      </a:accent6>
      <a:hlink>
        <a:srgbClr val="FDAB2A"/>
      </a:hlink>
      <a:folHlink>
        <a:srgbClr val="CCB18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54F6613E-5ED7-40ED-90A8-F639BE712C0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TotalTime>
  <Words>1755</Words>
  <Application>Microsoft Office PowerPoint</Application>
  <PresentationFormat>Widescreen</PresentationFormat>
  <Paragraphs>226</Paragraphs>
  <Slides>28</Slides>
  <Notes>8</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28</vt:i4>
      </vt:variant>
    </vt:vector>
  </HeadingPairs>
  <TitlesOfParts>
    <vt:vector size="47" baseType="lpstr">
      <vt:lpstr>1 MUHAMMADI QURANIC</vt:lpstr>
      <vt:lpstr>AAA GoldenLotus</vt:lpstr>
      <vt:lpstr>AlFars 15 Farnaz</vt:lpstr>
      <vt:lpstr>Arial</vt:lpstr>
      <vt:lpstr>Arial Narrow</vt:lpstr>
      <vt:lpstr>Calibri</vt:lpstr>
      <vt:lpstr>Century Gothic</vt:lpstr>
      <vt:lpstr>Jameel Noori Nastaleeq</vt:lpstr>
      <vt:lpstr>KFGQPC Uthman Taha Naskh</vt:lpstr>
      <vt:lpstr>Muhammadi Bold Font</vt:lpstr>
      <vt:lpstr>noorehira</vt:lpstr>
      <vt:lpstr>Tahoma</vt:lpstr>
      <vt:lpstr>Times</vt:lpstr>
      <vt:lpstr>Times New Roman</vt:lpstr>
      <vt:lpstr>TimeScrDBol</vt:lpstr>
      <vt:lpstr>Traditional Arabic</vt:lpstr>
      <vt:lpstr>Wingdings</vt:lpstr>
      <vt:lpstr>Wingdings 3</vt:lpstr>
      <vt:lpstr>Wisp</vt:lpstr>
      <vt:lpstr>Religion, Divine revelations And   Its Need</vt:lpstr>
      <vt:lpstr>Literal  &amp; Technical meaning</vt:lpstr>
      <vt:lpstr>Types of religion </vt:lpstr>
      <vt:lpstr>Division of   religion  as  per  different  aspects</vt:lpstr>
      <vt:lpstr>Need  of  Religion</vt:lpstr>
      <vt:lpstr>Why Islam?</vt:lpstr>
      <vt:lpstr>The  Sources  of   Knowledge</vt:lpstr>
      <vt:lpstr>Limitation  of  the  five  senses</vt:lpstr>
      <vt:lpstr>Intellect The capacity for rational or intelligent thought especially when highly developed (Merriam-Webster)</vt:lpstr>
      <vt:lpstr>Limitation  of  Intellect</vt:lpstr>
      <vt:lpstr>If  intellect  collides  with  five senses</vt:lpstr>
      <vt:lpstr>If  two  intellects  collides  together</vt:lpstr>
      <vt:lpstr>The  Third  God gifted  Source  "Divine Revelation”</vt:lpstr>
      <vt:lpstr>The most  important  role  of  divine revelation</vt:lpstr>
      <vt:lpstr>Some Differences between Revelation &amp; two sources</vt:lpstr>
      <vt:lpstr>The Modes of Descent</vt:lpstr>
      <vt:lpstr>Kinds Of Wahi</vt:lpstr>
      <vt:lpstr>The chronology of the Revelation of the Qura’n (تاریخِ نزولِ قرآن) </vt:lpstr>
      <vt:lpstr>Reasons of gradually revelation</vt:lpstr>
      <vt:lpstr>The First Revelation (وحی)</vt:lpstr>
      <vt:lpstr>Verses of Qura’an are divided into two Groups </vt:lpstr>
      <vt:lpstr>Characteristics of Makki and Madni Verses</vt:lpstr>
      <vt:lpstr>Causes of Revelation (سببِ نزول)</vt:lpstr>
      <vt:lpstr>Causes of Revelation (سببِ نزول)</vt:lpstr>
      <vt:lpstr>Causes of Revelation (سببِ نزول)</vt:lpstr>
      <vt:lpstr>Importance of Cause of revelation</vt:lpstr>
      <vt:lpstr>Importance Cause of revelation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Divine Revelation And Its Need</dc:title>
  <dc:creator>M Hasham</dc:creator>
  <cp:lastModifiedBy>Hasham</cp:lastModifiedBy>
  <cp:revision>35</cp:revision>
  <dcterms:created xsi:type="dcterms:W3CDTF">2021-09-12T12:04:01Z</dcterms:created>
  <dcterms:modified xsi:type="dcterms:W3CDTF">2024-01-24T18:18:38Z</dcterms:modified>
</cp:coreProperties>
</file>