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iN+MMouv9BlPKfB+iRJFWODKE7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32"/>
          <p:cNvGrpSpPr/>
          <p:nvPr/>
        </p:nvGrpSpPr>
        <p:grpSpPr>
          <a:xfrm>
            <a:off x="0" y="-8467"/>
            <a:ext cx="12192000" cy="6866467"/>
            <a:chOff x="0" y="-8467"/>
            <a:chExt cx="12192000" cy="6866467"/>
          </a:xfrm>
        </p:grpSpPr>
        <p:cxnSp>
          <p:nvCxnSpPr>
            <p:cNvPr id="24" name="Google Shape;24;p3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3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3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3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3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3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3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3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3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4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4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4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4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4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4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04" name="Google Shape;104;p4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4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4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4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4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
        <p:nvSpPr>
          <p:cNvPr id="119" name="Google Shape;119;p4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4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4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4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3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3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3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3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3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3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3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3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4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0"/>
          <p:cNvSpPr/>
          <p:nvPr>
            <p:ph idx="2" type="pic"/>
          </p:nvPr>
        </p:nvSpPr>
        <p:spPr>
          <a:xfrm>
            <a:off x="677334" y="609600"/>
            <a:ext cx="8596668" cy="3845718"/>
          </a:xfrm>
          <a:prstGeom prst="rect">
            <a:avLst/>
          </a:prstGeom>
          <a:noFill/>
          <a:ln>
            <a:noFill/>
          </a:ln>
        </p:spPr>
      </p:sp>
      <p:sp>
        <p:nvSpPr>
          <p:cNvPr id="86" name="Google Shape;86;p4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31"/>
          <p:cNvGrpSpPr/>
          <p:nvPr/>
        </p:nvGrpSpPr>
        <p:grpSpPr>
          <a:xfrm>
            <a:off x="0" y="-8467"/>
            <a:ext cx="12192000" cy="6866467"/>
            <a:chOff x="0" y="-8467"/>
            <a:chExt cx="12192000" cy="6866467"/>
          </a:xfrm>
        </p:grpSpPr>
        <p:cxnSp>
          <p:nvCxnSpPr>
            <p:cNvPr id="7" name="Google Shape;7;p3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3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3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3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3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3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3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3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3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ctrTitle"/>
          </p:nvPr>
        </p:nvSpPr>
        <p:spPr>
          <a:xfrm>
            <a:off x="1497496" y="1908313"/>
            <a:ext cx="5552661" cy="1073426"/>
          </a:xfrm>
          <a:prstGeom prst="rect">
            <a:avLst/>
          </a:prstGeom>
          <a:noFill/>
          <a:ln>
            <a:noFill/>
          </a:ln>
        </p:spPr>
        <p:txBody>
          <a:bodyPr anchorCtr="0" anchor="b" bIns="45700" lIns="91425" spcFirstLastPara="1" rIns="91425" wrap="square" tIns="45700">
            <a:normAutofit fontScale="90000"/>
          </a:bodyPr>
          <a:lstStyle/>
          <a:p>
            <a:pPr indent="0" lvl="0" marL="0" rtl="0" algn="r">
              <a:spcBef>
                <a:spcPts val="0"/>
              </a:spcBef>
              <a:spcAft>
                <a:spcPts val="0"/>
              </a:spcAft>
              <a:buClr>
                <a:schemeClr val="accent1"/>
              </a:buClr>
              <a:buSzPct val="100000"/>
              <a:buFont typeface="Trebuchet MS"/>
              <a:buNone/>
            </a:pPr>
            <a:r>
              <a:rPr b="1" lang="en-US" sz="6600" u="sng"/>
              <a:t>PROPHETHOOD</a:t>
            </a:r>
            <a:endParaRPr/>
          </a:p>
        </p:txBody>
      </p:sp>
      <p:sp>
        <p:nvSpPr>
          <p:cNvPr id="144" name="Google Shape;144;p1"/>
          <p:cNvSpPr txBox="1"/>
          <p:nvPr>
            <p:ph idx="1" type="subTitle"/>
          </p:nvPr>
        </p:nvSpPr>
        <p:spPr>
          <a:xfrm>
            <a:off x="1497496" y="3129568"/>
            <a:ext cx="7620746" cy="837125"/>
          </a:xfrm>
          <a:prstGeom prst="rect">
            <a:avLst/>
          </a:prstGeom>
          <a:noFill/>
          <a:ln>
            <a:noFill/>
          </a:ln>
        </p:spPr>
        <p:txBody>
          <a:bodyPr anchorCtr="0" anchor="t" bIns="45700" lIns="91425" spcFirstLastPara="1" rIns="91425" wrap="square" tIns="45700">
            <a:normAutofit/>
          </a:bodyPr>
          <a:lstStyle/>
          <a:p>
            <a:pPr indent="0" lvl="0" marL="0" rtl="1" algn="l">
              <a:spcBef>
                <a:spcPts val="0"/>
              </a:spcBef>
              <a:spcAft>
                <a:spcPts val="0"/>
              </a:spcAft>
              <a:buSzPts val="2880"/>
              <a:buNone/>
            </a:pPr>
            <a:r>
              <a:rPr lang="en-US" sz="3600">
                <a:solidFill>
                  <a:schemeClr val="dk1"/>
                </a:solidFill>
              </a:rPr>
              <a:t>The Second Belief</a:t>
            </a:r>
            <a:endParaRPr sz="3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677334" y="609600"/>
            <a:ext cx="5882492" cy="84813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alibri"/>
              <a:buNone/>
            </a:pPr>
            <a:r>
              <a:rPr b="1" lang="en-US" u="sng">
                <a:latin typeface="Calibri"/>
                <a:ea typeface="Calibri"/>
                <a:cs typeface="Calibri"/>
                <a:sym typeface="Calibri"/>
              </a:rPr>
              <a:t>Some  basic Qualities Of Prophets</a:t>
            </a:r>
            <a:endParaRPr/>
          </a:p>
        </p:txBody>
      </p:sp>
      <p:sp>
        <p:nvSpPr>
          <p:cNvPr id="198" name="Google Shape;198;p10"/>
          <p:cNvSpPr txBox="1"/>
          <p:nvPr>
            <p:ph idx="1" type="body"/>
          </p:nvPr>
        </p:nvSpPr>
        <p:spPr>
          <a:xfrm>
            <a:off x="677334" y="1457738"/>
            <a:ext cx="8188369" cy="5171661"/>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10000"/>
              </a:lnSpc>
              <a:spcBef>
                <a:spcPts val="0"/>
              </a:spcBef>
              <a:spcAft>
                <a:spcPts val="0"/>
              </a:spcAft>
              <a:buSzPts val="1920"/>
              <a:buNone/>
            </a:pPr>
            <a:r>
              <a:rPr b="1" lang="en-US" sz="2400">
                <a:solidFill>
                  <a:schemeClr val="dk1"/>
                </a:solidFill>
                <a:latin typeface="Calibri"/>
                <a:ea typeface="Calibri"/>
                <a:cs typeface="Calibri"/>
                <a:sym typeface="Calibri"/>
              </a:rPr>
              <a:t>There is a wide list of Rasool qualities, we are mentioning here just some specific of them:</a:t>
            </a:r>
            <a:endParaRPr/>
          </a:p>
          <a:p>
            <a:pPr indent="0" lvl="0" marL="0" rtl="0" algn="l">
              <a:lnSpc>
                <a:spcPct val="110000"/>
              </a:lnSpc>
              <a:spcBef>
                <a:spcPts val="1000"/>
              </a:spcBef>
              <a:spcAft>
                <a:spcPts val="0"/>
              </a:spcAft>
              <a:buSzPts val="1920"/>
              <a:buNone/>
            </a:pPr>
            <a:r>
              <a:t/>
            </a:r>
            <a:endParaRPr b="1" sz="2400">
              <a:solidFill>
                <a:schemeClr val="dk1"/>
              </a:solidFill>
              <a:latin typeface="Calibri"/>
              <a:ea typeface="Calibri"/>
              <a:cs typeface="Calibri"/>
              <a:sym typeface="Calibri"/>
            </a:endParaRPr>
          </a:p>
          <a:p>
            <a:pPr indent="-342900" lvl="0" marL="342900" rtl="0" algn="l">
              <a:lnSpc>
                <a:spcPct val="110000"/>
              </a:lnSpc>
              <a:spcBef>
                <a:spcPts val="1000"/>
              </a:spcBef>
              <a:spcAft>
                <a:spcPts val="0"/>
              </a:spcAft>
              <a:buSzPts val="2080"/>
              <a:buFont typeface="Noto Sans Symbols"/>
              <a:buChar char="⮚"/>
            </a:pPr>
            <a:r>
              <a:rPr lang="en-US" sz="2600">
                <a:solidFill>
                  <a:schemeClr val="dk1"/>
                </a:solidFill>
                <a:latin typeface="Calibri"/>
                <a:ea typeface="Calibri"/>
                <a:cs typeface="Calibri"/>
                <a:sym typeface="Calibri"/>
              </a:rPr>
              <a:t>Chastity. (Free from Sins)		ِ</a:t>
            </a:r>
            <a:endParaRPr sz="2600">
              <a:solidFill>
                <a:schemeClr val="dk1"/>
              </a:solidFill>
              <a:latin typeface="Calibri"/>
              <a:ea typeface="Calibri"/>
              <a:cs typeface="Calibri"/>
              <a:sym typeface="Calibri"/>
            </a:endParaRPr>
          </a:p>
          <a:p>
            <a:pPr indent="-342900" lvl="0" marL="342900" rtl="0" algn="l">
              <a:lnSpc>
                <a:spcPct val="110000"/>
              </a:lnSpc>
              <a:spcBef>
                <a:spcPts val="1000"/>
              </a:spcBef>
              <a:spcAft>
                <a:spcPts val="0"/>
              </a:spcAft>
              <a:buSzPts val="2080"/>
              <a:buFont typeface="Noto Sans Symbols"/>
              <a:buChar char="⮚"/>
            </a:pPr>
            <a:r>
              <a:rPr lang="en-US" sz="2600">
                <a:solidFill>
                  <a:schemeClr val="dk1"/>
                </a:solidFill>
                <a:latin typeface="Calibri"/>
                <a:ea typeface="Calibri"/>
                <a:cs typeface="Calibri"/>
                <a:sym typeface="Calibri"/>
              </a:rPr>
              <a:t>Humanness.( not an angle)	   </a:t>
            </a:r>
            <a:endParaRPr/>
          </a:p>
          <a:p>
            <a:pPr indent="-342900" lvl="0" marL="342900" rtl="0" algn="l">
              <a:lnSpc>
                <a:spcPct val="110000"/>
              </a:lnSpc>
              <a:spcBef>
                <a:spcPts val="1000"/>
              </a:spcBef>
              <a:spcAft>
                <a:spcPts val="0"/>
              </a:spcAft>
              <a:buSzPts val="2080"/>
              <a:buFont typeface="Noto Sans Symbols"/>
              <a:buChar char="⮚"/>
            </a:pPr>
            <a:r>
              <a:rPr lang="en-US" sz="2600">
                <a:solidFill>
                  <a:schemeClr val="dk1"/>
                </a:solidFill>
                <a:latin typeface="Calibri"/>
                <a:ea typeface="Calibri"/>
                <a:cs typeface="Calibri"/>
                <a:sym typeface="Calibri"/>
              </a:rPr>
              <a:t>Miracles.</a:t>
            </a:r>
            <a:endParaRPr/>
          </a:p>
          <a:p>
            <a:pPr indent="-342900" lvl="0" marL="342900" rtl="0" algn="l">
              <a:lnSpc>
                <a:spcPct val="110000"/>
              </a:lnSpc>
              <a:spcBef>
                <a:spcPts val="1000"/>
              </a:spcBef>
              <a:spcAft>
                <a:spcPts val="0"/>
              </a:spcAft>
              <a:buSzPts val="2080"/>
              <a:buFont typeface="Noto Sans Symbols"/>
              <a:buChar char="⮚"/>
            </a:pPr>
            <a:r>
              <a:rPr lang="en-US" sz="2600">
                <a:solidFill>
                  <a:schemeClr val="dk1"/>
                </a:solidFill>
                <a:latin typeface="Calibri"/>
                <a:ea typeface="Calibri"/>
                <a:cs typeface="Calibri"/>
                <a:sym typeface="Calibri"/>
              </a:rPr>
              <a:t>Wahi</a:t>
            </a:r>
            <a:endParaRPr sz="2600">
              <a:solidFill>
                <a:schemeClr val="dk1"/>
              </a:solidFill>
              <a:latin typeface="Calibri"/>
              <a:ea typeface="Calibri"/>
              <a:cs typeface="Calibri"/>
              <a:sym typeface="Calibri"/>
            </a:endParaRPr>
          </a:p>
          <a:p>
            <a:pPr indent="-342900" lvl="0" marL="342900" rtl="0" algn="l">
              <a:lnSpc>
                <a:spcPct val="110000"/>
              </a:lnSpc>
              <a:spcBef>
                <a:spcPts val="1000"/>
              </a:spcBef>
              <a:spcAft>
                <a:spcPts val="0"/>
              </a:spcAft>
              <a:buSzPts val="2080"/>
              <a:buFont typeface="Noto Sans Symbols"/>
              <a:buChar char="⮚"/>
            </a:pPr>
            <a:r>
              <a:rPr lang="en-US" sz="2600">
                <a:solidFill>
                  <a:schemeClr val="dk1"/>
                </a:solidFill>
                <a:latin typeface="Calibri"/>
                <a:ea typeface="Calibri"/>
                <a:cs typeface="Calibri"/>
                <a:sym typeface="Calibri"/>
              </a:rPr>
              <a:t>God gifted designation of prophecy</a:t>
            </a:r>
            <a:endParaRPr sz="2600">
              <a:solidFill>
                <a:schemeClr val="dk1"/>
              </a:solidFill>
              <a:latin typeface="Calibri"/>
              <a:ea typeface="Calibri"/>
              <a:cs typeface="Calibri"/>
              <a:sym typeface="Calibri"/>
            </a:endParaRPr>
          </a:p>
          <a:p>
            <a:pPr indent="0" lvl="0" marL="0" rtl="1" algn="l">
              <a:lnSpc>
                <a:spcPct val="110000"/>
              </a:lnSpc>
              <a:spcBef>
                <a:spcPts val="1000"/>
              </a:spcBef>
              <a:spcAft>
                <a:spcPts val="0"/>
              </a:spcAft>
              <a:buSzPts val="2080"/>
              <a:buNone/>
            </a:pPr>
            <a:r>
              <a:rPr lang="en-US" sz="2600">
                <a:solidFill>
                  <a:schemeClr val="dk1"/>
                </a:solidFill>
                <a:latin typeface="Calibri"/>
                <a:ea typeface="Calibri"/>
                <a:cs typeface="Calibri"/>
                <a:sym typeface="Calibri"/>
              </a:rPr>
              <a:t>	 </a:t>
            </a:r>
            <a:r>
              <a:rPr b="1" lang="en-US" sz="2600">
                <a:solidFill>
                  <a:schemeClr val="dk1"/>
                </a:solidFill>
                <a:latin typeface="Calibri"/>
                <a:ea typeface="Calibri"/>
                <a:cs typeface="Calibri"/>
                <a:sym typeface="Calibri"/>
              </a:rPr>
              <a:t>			</a:t>
            </a:r>
            <a:endParaRPr/>
          </a:p>
          <a:p>
            <a:pPr indent="0" lvl="0" marL="0" rtl="1" algn="l">
              <a:lnSpc>
                <a:spcPct val="110000"/>
              </a:lnSpc>
              <a:spcBef>
                <a:spcPts val="1000"/>
              </a:spcBef>
              <a:spcAft>
                <a:spcPts val="0"/>
              </a:spcAft>
              <a:buSzPts val="2080"/>
              <a:buNone/>
            </a:pPr>
            <a:r>
              <a:rPr b="1" lang="en-US" sz="2600">
                <a:solidFill>
                  <a:schemeClr val="dk1"/>
                </a:solidFill>
                <a:latin typeface="Calibri"/>
                <a:ea typeface="Calibri"/>
                <a:cs typeface="Calibri"/>
                <a:sym typeface="Calibri"/>
              </a:rPr>
              <a:t> </a:t>
            </a:r>
            <a:endParaRPr/>
          </a:p>
          <a:p>
            <a:pPr indent="-251459" lvl="0" marL="342900" rtl="0" algn="l">
              <a:spcBef>
                <a:spcPts val="1000"/>
              </a:spcBef>
              <a:spcAft>
                <a:spcPts val="0"/>
              </a:spcAft>
              <a:buSzPts val="1440"/>
              <a:buNone/>
            </a:pPr>
            <a:r>
              <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677334" y="291548"/>
            <a:ext cx="8532927" cy="7156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Calibri"/>
              <a:buNone/>
            </a:pPr>
            <a:r>
              <a:rPr b="1" lang="en-US">
                <a:latin typeface="Calibri"/>
                <a:ea typeface="Calibri"/>
                <a:cs typeface="Calibri"/>
                <a:sym typeface="Calibri"/>
              </a:rPr>
              <a:t>Finality of Prophethood</a:t>
            </a:r>
            <a:endParaRPr/>
          </a:p>
        </p:txBody>
      </p:sp>
      <p:sp>
        <p:nvSpPr>
          <p:cNvPr id="204" name="Google Shape;204;p11"/>
          <p:cNvSpPr txBox="1"/>
          <p:nvPr>
            <p:ph idx="1" type="body"/>
          </p:nvPr>
        </p:nvSpPr>
        <p:spPr>
          <a:xfrm>
            <a:off x="570579" y="1237130"/>
            <a:ext cx="8746435" cy="603772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80000"/>
              </a:lnSpc>
              <a:spcBef>
                <a:spcPts val="0"/>
              </a:spcBef>
              <a:spcAft>
                <a:spcPts val="0"/>
              </a:spcAft>
              <a:buSzPct val="80000"/>
              <a:buNone/>
            </a:pPr>
            <a:r>
              <a:rPr b="1" lang="en-US" sz="3000">
                <a:solidFill>
                  <a:schemeClr val="dk1"/>
                </a:solidFill>
                <a:latin typeface="Calibri"/>
                <a:ea typeface="Calibri"/>
                <a:cs typeface="Calibri"/>
                <a:sym typeface="Calibri"/>
              </a:rPr>
              <a:t>Meaning of Khatm-e-Nubuat: </a:t>
            </a:r>
            <a:r>
              <a:rPr lang="en-US" sz="3000">
                <a:solidFill>
                  <a:schemeClr val="dk1"/>
                </a:solidFill>
                <a:latin typeface="Calibri"/>
                <a:ea typeface="Calibri"/>
                <a:cs typeface="Calibri"/>
                <a:sym typeface="Calibri"/>
              </a:rPr>
              <a:t>(The Seal Of Prophets)</a:t>
            </a:r>
            <a:endParaRPr/>
          </a:p>
          <a:p>
            <a:pPr indent="0" lvl="0" marL="0" rtl="0" algn="l">
              <a:lnSpc>
                <a:spcPct val="80000"/>
              </a:lnSpc>
              <a:spcBef>
                <a:spcPts val="1000"/>
              </a:spcBef>
              <a:spcAft>
                <a:spcPts val="0"/>
              </a:spcAft>
              <a:buSzPct val="80000"/>
              <a:buNone/>
            </a:pPr>
            <a:r>
              <a:t/>
            </a:r>
            <a:endParaRPr b="1" sz="2400">
              <a:solidFill>
                <a:schemeClr val="dk1"/>
              </a:solidFill>
              <a:latin typeface="Calibri"/>
              <a:ea typeface="Calibri"/>
              <a:cs typeface="Calibri"/>
              <a:sym typeface="Calibri"/>
            </a:endParaRPr>
          </a:p>
          <a:p>
            <a:pPr indent="-342900" lvl="0" marL="342900" rtl="0" algn="just">
              <a:lnSpc>
                <a:spcPct val="110000"/>
              </a:lnSpc>
              <a:spcBef>
                <a:spcPts val="1000"/>
              </a:spcBef>
              <a:spcAft>
                <a:spcPts val="0"/>
              </a:spcAft>
              <a:buSzPct val="79999"/>
              <a:buChar char="►"/>
            </a:pPr>
            <a:r>
              <a:rPr b="1" lang="en-US" sz="2600">
                <a:solidFill>
                  <a:schemeClr val="dk1"/>
                </a:solidFill>
                <a:latin typeface="Calibri"/>
                <a:ea typeface="Calibri"/>
                <a:cs typeface="Calibri"/>
                <a:sym typeface="Calibri"/>
              </a:rPr>
              <a:t>Concept of Khatm-e-Nubuwat </a:t>
            </a:r>
            <a:r>
              <a:rPr lang="en-US" sz="2600">
                <a:solidFill>
                  <a:schemeClr val="dk1"/>
                </a:solidFill>
                <a:latin typeface="Calibri"/>
                <a:ea typeface="Calibri"/>
                <a:cs typeface="Calibri"/>
                <a:sym typeface="Calibri"/>
              </a:rPr>
              <a:t>means that no one </a:t>
            </a:r>
            <a:r>
              <a:rPr b="1" lang="en-US" sz="2600">
                <a:solidFill>
                  <a:schemeClr val="dk1"/>
                </a:solidFill>
                <a:latin typeface="Calibri"/>
                <a:ea typeface="Calibri"/>
                <a:cs typeface="Calibri"/>
                <a:sym typeface="Calibri"/>
              </a:rPr>
              <a:t>will be given the designation</a:t>
            </a:r>
            <a:r>
              <a:rPr lang="en-US" sz="2600">
                <a:solidFill>
                  <a:schemeClr val="dk1"/>
                </a:solidFill>
                <a:latin typeface="Calibri"/>
                <a:ea typeface="Calibri"/>
                <a:cs typeface="Calibri"/>
                <a:sym typeface="Calibri"/>
              </a:rPr>
              <a:t> of "prophecy" </a:t>
            </a:r>
            <a:r>
              <a:rPr b="1" lang="en-US" sz="2600">
                <a:solidFill>
                  <a:schemeClr val="dk1"/>
                </a:solidFill>
                <a:latin typeface="Calibri"/>
                <a:ea typeface="Calibri"/>
                <a:cs typeface="Calibri"/>
                <a:sym typeface="Calibri"/>
              </a:rPr>
              <a:t>after</a:t>
            </a:r>
            <a:r>
              <a:rPr lang="en-US" sz="2600">
                <a:solidFill>
                  <a:schemeClr val="dk1"/>
                </a:solidFill>
                <a:latin typeface="Calibri"/>
                <a:ea typeface="Calibri"/>
                <a:cs typeface="Calibri"/>
                <a:sym typeface="Calibri"/>
              </a:rPr>
              <a:t> our beloved Holy Prophet Muhammad ﷺ . He is the last selected Messenger from God and Quran o Sunnah is the last revealed Law. So no </a:t>
            </a:r>
            <a:r>
              <a:rPr b="1" lang="en-US" sz="2600">
                <a:solidFill>
                  <a:schemeClr val="dk1"/>
                </a:solidFill>
                <a:latin typeface="Calibri"/>
                <a:ea typeface="Calibri"/>
                <a:cs typeface="Calibri"/>
                <a:sym typeface="Calibri"/>
              </a:rPr>
              <a:t>new Nabi </a:t>
            </a:r>
            <a:r>
              <a:rPr lang="en-US" sz="2600">
                <a:solidFill>
                  <a:schemeClr val="dk1"/>
                </a:solidFill>
                <a:latin typeface="Calibri"/>
                <a:ea typeface="Calibri"/>
                <a:cs typeface="Calibri"/>
                <a:sym typeface="Calibri"/>
              </a:rPr>
              <a:t>or Rasool will come until the day of judgment. This concept is known as Concept of </a:t>
            </a:r>
            <a:r>
              <a:rPr b="1" lang="en-US" sz="2600">
                <a:solidFill>
                  <a:schemeClr val="dk1"/>
                </a:solidFill>
                <a:latin typeface="Calibri"/>
                <a:ea typeface="Calibri"/>
                <a:cs typeface="Calibri"/>
                <a:sym typeface="Calibri"/>
              </a:rPr>
              <a:t>Khatm-E-Nubuwwat</a:t>
            </a:r>
            <a:endParaRPr b="1" sz="2600">
              <a:solidFill>
                <a:schemeClr val="dk1"/>
              </a:solidFill>
              <a:latin typeface="Calibri"/>
              <a:ea typeface="Calibri"/>
              <a:cs typeface="Calibri"/>
              <a:sym typeface="Calibri"/>
            </a:endParaRPr>
          </a:p>
          <a:p>
            <a:pPr indent="0" lvl="0" marL="0" rtl="0" algn="just">
              <a:lnSpc>
                <a:spcPct val="110000"/>
              </a:lnSpc>
              <a:spcBef>
                <a:spcPts val="1000"/>
              </a:spcBef>
              <a:spcAft>
                <a:spcPts val="0"/>
              </a:spcAft>
              <a:buSzPct val="80000"/>
              <a:buNone/>
            </a:pPr>
            <a:r>
              <a:t/>
            </a:r>
            <a:endParaRPr sz="2800">
              <a:solidFill>
                <a:schemeClr val="dk1"/>
              </a:solidFill>
              <a:latin typeface="Arial"/>
              <a:ea typeface="Arial"/>
              <a:cs typeface="Arial"/>
              <a:sym typeface="Arial"/>
            </a:endParaRPr>
          </a:p>
          <a:p>
            <a:pPr indent="-342900" lvl="0" marL="342900" rtl="1" algn="r">
              <a:spcBef>
                <a:spcPts val="1000"/>
              </a:spcBef>
              <a:spcAft>
                <a:spcPts val="0"/>
              </a:spcAft>
              <a:buSzPct val="79999"/>
              <a:buFont typeface="Noto Sans Symbols"/>
              <a:buChar char="✔"/>
            </a:pPr>
            <a:r>
              <a:rPr lang="en-US" sz="2600">
                <a:solidFill>
                  <a:schemeClr val="dk1"/>
                </a:solidFill>
                <a:latin typeface="Arial"/>
                <a:ea typeface="Arial"/>
                <a:cs typeface="Arial"/>
                <a:sym typeface="Arial"/>
              </a:rPr>
              <a:t>ٱلۡيَوۡمَ أَكۡمَلۡتُ لَكُمۡ دِينَكُمۡ وَأَتۡمَمۡتُ عَلَيۡكُمۡ نِعۡمَتِي وَرَضِيتُ لَكُمُ ٱلۡإِسۡلَٰمَ دِينٗاۚ </a:t>
            </a:r>
            <a:endParaRPr sz="2600">
              <a:solidFill>
                <a:schemeClr val="dk1"/>
              </a:solidFill>
              <a:latin typeface="Arial"/>
              <a:ea typeface="Arial"/>
              <a:cs typeface="Arial"/>
              <a:sym typeface="Arial"/>
            </a:endParaRPr>
          </a:p>
          <a:p>
            <a:pPr indent="-342900" lvl="0" marL="342900" rtl="1" algn="r">
              <a:spcBef>
                <a:spcPts val="1000"/>
              </a:spcBef>
              <a:spcAft>
                <a:spcPts val="0"/>
              </a:spcAft>
              <a:buSzPct val="79999"/>
              <a:buFont typeface="Noto Sans Symbols"/>
              <a:buChar char="✔"/>
            </a:pPr>
            <a:r>
              <a:rPr lang="en-US" sz="2600">
                <a:solidFill>
                  <a:schemeClr val="dk1"/>
                </a:solidFill>
                <a:latin typeface="Arial"/>
                <a:ea typeface="Arial"/>
                <a:cs typeface="Arial"/>
                <a:sym typeface="Arial"/>
              </a:rPr>
              <a:t>مَّا كَانَ مُحَمَّدٌ أَبَآ أَحَدٖ مِّن رِّجَالِكُمۡ وَلَٰكِن رَّسُولَ ٱللَّهِ وَخَاتَمَ ٱلنَّبِيِّ‍ۧنَۗ وَكَانَ ٱللَّهُ بِكُلِّ شَيۡءٍ عَلِيمٗا</a:t>
            </a:r>
            <a:endParaRPr sz="2600">
              <a:solidFill>
                <a:schemeClr val="dk1"/>
              </a:solidFill>
              <a:latin typeface="Arial"/>
              <a:ea typeface="Arial"/>
              <a:cs typeface="Arial"/>
              <a:sym typeface="Arial"/>
            </a:endParaRPr>
          </a:p>
          <a:p>
            <a:pPr indent="-342900" lvl="0" marL="342900" rtl="1" algn="r">
              <a:spcBef>
                <a:spcPts val="1000"/>
              </a:spcBef>
              <a:spcAft>
                <a:spcPts val="0"/>
              </a:spcAft>
              <a:buSzPct val="79999"/>
              <a:buFont typeface="Noto Sans Symbols"/>
              <a:buChar char="✔"/>
            </a:pPr>
            <a:r>
              <a:rPr lang="en-US" sz="2600">
                <a:solidFill>
                  <a:schemeClr val="dk1"/>
                </a:solidFill>
                <a:latin typeface="Arial"/>
                <a:ea typeface="Arial"/>
                <a:cs typeface="Arial"/>
                <a:sym typeface="Arial"/>
              </a:rPr>
              <a:t>وَمَآ أَرۡسَلۡنَٰكَ إِلَّا كَآفَّةٗ لِّلنَّاسِ</a:t>
            </a:r>
            <a:endParaRPr sz="2600">
              <a:solidFill>
                <a:schemeClr val="dk1"/>
              </a:solidFill>
              <a:latin typeface="Arial"/>
              <a:ea typeface="Arial"/>
              <a:cs typeface="Arial"/>
              <a:sym typeface="Arial"/>
            </a:endParaRPr>
          </a:p>
          <a:p>
            <a:pPr indent="-342900" lvl="0" marL="342900" rtl="1" algn="r">
              <a:spcBef>
                <a:spcPts val="1000"/>
              </a:spcBef>
              <a:spcAft>
                <a:spcPts val="0"/>
              </a:spcAft>
              <a:buSzPct val="79999"/>
              <a:buFont typeface="Noto Sans Symbols"/>
              <a:buChar char="✔"/>
            </a:pPr>
            <a:r>
              <a:rPr lang="en-US" sz="2600">
                <a:solidFill>
                  <a:schemeClr val="dk1"/>
                </a:solidFill>
                <a:latin typeface="Arial"/>
                <a:ea typeface="Arial"/>
                <a:cs typeface="Arial"/>
                <a:sym typeface="Arial"/>
              </a:rPr>
              <a:t>انا خاتم النبیین لا نبی بعدی</a:t>
            </a:r>
            <a:endParaRPr/>
          </a:p>
          <a:p>
            <a:pPr indent="-342900" lvl="0" marL="342900" rtl="1" algn="r">
              <a:spcBef>
                <a:spcPts val="1000"/>
              </a:spcBef>
              <a:spcAft>
                <a:spcPts val="0"/>
              </a:spcAft>
              <a:buSzPct val="79999"/>
              <a:buFont typeface="Noto Sans Symbols"/>
              <a:buChar char="✔"/>
            </a:pPr>
            <a:r>
              <a:rPr lang="en-US" sz="2600">
                <a:solidFill>
                  <a:schemeClr val="dk1"/>
                </a:solidFill>
                <a:latin typeface="Arial"/>
                <a:ea typeface="Arial"/>
                <a:cs typeface="Arial"/>
                <a:sym typeface="Arial"/>
              </a:rPr>
              <a:t>ختمت بی الانبیاء</a:t>
            </a:r>
            <a:br>
              <a:rPr lang="en-US" sz="2600">
                <a:solidFill>
                  <a:schemeClr val="dk1"/>
                </a:solidFill>
                <a:latin typeface="Arial"/>
                <a:ea typeface="Arial"/>
                <a:cs typeface="Arial"/>
                <a:sym typeface="Arial"/>
              </a:rPr>
            </a:br>
            <a:endParaRPr sz="2600">
              <a:solidFill>
                <a:schemeClr val="dk1"/>
              </a:solidFill>
              <a:latin typeface="Arial"/>
              <a:ea typeface="Arial"/>
              <a:cs typeface="Arial"/>
              <a:sym typeface="Arial"/>
            </a:endParaRPr>
          </a:p>
          <a:p>
            <a:pPr indent="0" lvl="0" marL="0" rtl="0" algn="l">
              <a:lnSpc>
                <a:spcPct val="80000"/>
              </a:lnSpc>
              <a:spcBef>
                <a:spcPts val="1000"/>
              </a:spcBef>
              <a:spcAft>
                <a:spcPts val="0"/>
              </a:spcAft>
              <a:buSzPct val="80000"/>
              <a:buNone/>
            </a:pPr>
            <a:r>
              <a:t/>
            </a:r>
            <a:endParaRPr sz="2400">
              <a:solidFill>
                <a:schemeClr val="dk1"/>
              </a:solidFill>
            </a:endParaRPr>
          </a:p>
          <a:p>
            <a:pPr indent="-258318" lvl="0" marL="342900" rtl="0" algn="l">
              <a:spcBef>
                <a:spcPts val="1000"/>
              </a:spcBef>
              <a:spcAft>
                <a:spcPts val="0"/>
              </a:spcAft>
              <a:buSzPct val="79999"/>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677334" y="609601"/>
            <a:ext cx="6906807" cy="66260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2800"/>
              <a:buFont typeface="Calibri"/>
              <a:buNone/>
            </a:pPr>
            <a:r>
              <a:rPr b="1" lang="en-US" sz="2800" u="sng">
                <a:latin typeface="Calibri"/>
                <a:ea typeface="Calibri"/>
                <a:cs typeface="Calibri"/>
                <a:sym typeface="Calibri"/>
              </a:rPr>
              <a:t>Translation of Above Verses and Ahadees</a:t>
            </a:r>
            <a:endParaRPr b="1" sz="2800" u="sng">
              <a:latin typeface="Calibri"/>
              <a:ea typeface="Calibri"/>
              <a:cs typeface="Calibri"/>
              <a:sym typeface="Calibri"/>
            </a:endParaRPr>
          </a:p>
        </p:txBody>
      </p:sp>
      <p:sp>
        <p:nvSpPr>
          <p:cNvPr id="210" name="Google Shape;210;p12"/>
          <p:cNvSpPr txBox="1"/>
          <p:nvPr>
            <p:ph idx="1" type="body"/>
          </p:nvPr>
        </p:nvSpPr>
        <p:spPr>
          <a:xfrm>
            <a:off x="450574" y="1444487"/>
            <a:ext cx="8666922" cy="459687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solidFill>
                <a:schemeClr val="dk1"/>
              </a:solidFill>
            </a:endParaRPr>
          </a:p>
          <a:p>
            <a:pPr indent="-342900" lvl="0" marL="3429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 Today, I have perfected your religion for you, and have completed My blessing upon you, and chosen Islam as Dīn (religion and a way of life) for you. </a:t>
            </a:r>
            <a:endParaRPr sz="2400">
              <a:solidFill>
                <a:schemeClr val="dk1"/>
              </a:solidFill>
              <a:latin typeface="Calibri"/>
              <a:ea typeface="Calibri"/>
              <a:cs typeface="Calibri"/>
              <a:sym typeface="Calibri"/>
            </a:endParaRPr>
          </a:p>
          <a:p>
            <a:pPr indent="-342900" lvl="0" marL="3429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MuHammed is not a father of any of your men, but he is a messenger of Allah and the last of the prophets.</a:t>
            </a:r>
            <a:endParaRPr sz="2400">
              <a:solidFill>
                <a:schemeClr val="dk1"/>
              </a:solidFill>
              <a:latin typeface="Calibri"/>
              <a:ea typeface="Calibri"/>
              <a:cs typeface="Calibri"/>
              <a:sym typeface="Calibri"/>
            </a:endParaRPr>
          </a:p>
          <a:p>
            <a:pPr indent="-342900" lvl="0" marL="3429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 And we have sent you as a mercy for the whole worlds.</a:t>
            </a:r>
            <a:endParaRPr/>
          </a:p>
          <a:p>
            <a:pPr indent="-342900" lvl="0" marL="3429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There will be no prophet after me.</a:t>
            </a:r>
            <a:endParaRPr/>
          </a:p>
          <a:p>
            <a:pPr indent="-342900" lvl="0" marL="3429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Chain of prophethood has been put an end to with my prophethood. </a:t>
            </a:r>
            <a:endParaRPr/>
          </a:p>
          <a:p>
            <a:pPr indent="-251459" lvl="0" marL="342900" rtl="0" algn="l">
              <a:spcBef>
                <a:spcPts val="1000"/>
              </a:spcBef>
              <a:spcAft>
                <a:spcPts val="0"/>
              </a:spcAft>
              <a:buSzPts val="1440"/>
              <a:buNone/>
            </a:pPr>
            <a:r>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677334" y="609600"/>
            <a:ext cx="7162301" cy="67586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Calibri"/>
              <a:buNone/>
            </a:pPr>
            <a:r>
              <a:rPr b="1" lang="en-US">
                <a:latin typeface="Calibri"/>
                <a:ea typeface="Calibri"/>
                <a:cs typeface="Calibri"/>
                <a:sym typeface="Calibri"/>
              </a:rPr>
              <a:t>Descending of Hazrat ESA علیہ السلام</a:t>
            </a:r>
            <a:endParaRPr b="1">
              <a:latin typeface="Calibri"/>
              <a:ea typeface="Calibri"/>
              <a:cs typeface="Calibri"/>
              <a:sym typeface="Calibri"/>
            </a:endParaRPr>
          </a:p>
        </p:txBody>
      </p:sp>
      <p:sp>
        <p:nvSpPr>
          <p:cNvPr id="216" name="Google Shape;216;p13"/>
          <p:cNvSpPr txBox="1"/>
          <p:nvPr>
            <p:ph idx="1" type="body"/>
          </p:nvPr>
        </p:nvSpPr>
        <p:spPr>
          <a:xfrm>
            <a:off x="677334" y="1483854"/>
            <a:ext cx="7737796" cy="495728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t/>
            </a:r>
            <a:endParaRPr sz="2400">
              <a:solidFill>
                <a:schemeClr val="dk1"/>
              </a:solidFill>
              <a:latin typeface="Calibri"/>
              <a:ea typeface="Calibri"/>
              <a:cs typeface="Calibri"/>
              <a:sym typeface="Calibri"/>
            </a:endParaRPr>
          </a:p>
          <a:p>
            <a:pPr indent="-342900" lvl="0" marL="342900" rtl="0" algn="l">
              <a:spcBef>
                <a:spcPts val="1000"/>
              </a:spcBef>
              <a:spcAft>
                <a:spcPts val="0"/>
              </a:spcAft>
              <a:buSzPts val="1920"/>
              <a:buFont typeface="Noto Sans Symbols"/>
              <a:buChar char="⮚"/>
            </a:pPr>
            <a:r>
              <a:rPr lang="en-US" sz="2400">
                <a:solidFill>
                  <a:schemeClr val="dk1"/>
                </a:solidFill>
                <a:latin typeface="Calibri"/>
                <a:ea typeface="Calibri"/>
                <a:cs typeface="Calibri"/>
                <a:sym typeface="Calibri"/>
              </a:rPr>
              <a:t>We discussed the meaning of Khatm-e-Nubuwwat, if we concerned the meaning there will be no quires regarding Hazrat Eesa علیہ السلام because he got the title of “Prophecy” before Hazarat Muhammed ﷺ not after him</a:t>
            </a:r>
            <a:endParaRPr/>
          </a:p>
          <a:p>
            <a:pPr indent="-342900" lvl="0" marL="342900" rtl="0" algn="l">
              <a:spcBef>
                <a:spcPts val="1000"/>
              </a:spcBef>
              <a:spcAft>
                <a:spcPts val="0"/>
              </a:spcAft>
              <a:buSzPts val="1920"/>
              <a:buFont typeface="Noto Sans Symbols"/>
              <a:buChar char="⮚"/>
            </a:pPr>
            <a:r>
              <a:rPr lang="en-US" sz="2400">
                <a:solidFill>
                  <a:schemeClr val="dk1"/>
                </a:solidFill>
                <a:latin typeface="Calibri"/>
                <a:ea typeface="Calibri"/>
                <a:cs typeface="Calibri"/>
                <a:sym typeface="Calibri"/>
              </a:rPr>
              <a:t> Beside it ,duties of Hazrat Eesa after descending also impose the concept of seal of phophecy i.e</a:t>
            </a:r>
            <a:endParaRPr sz="2400">
              <a:solidFill>
                <a:schemeClr val="dk1"/>
              </a:solidFill>
              <a:latin typeface="Calibri"/>
              <a:ea typeface="Calibri"/>
              <a:cs typeface="Calibri"/>
              <a:sym typeface="Calibri"/>
            </a:endParaRPr>
          </a:p>
          <a:p>
            <a:pPr indent="-457200" lvl="0" marL="4572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 He will follow the rules of our Shariah</a:t>
            </a:r>
            <a:endParaRPr sz="2400">
              <a:solidFill>
                <a:schemeClr val="dk1"/>
              </a:solidFill>
              <a:latin typeface="Calibri"/>
              <a:ea typeface="Calibri"/>
              <a:cs typeface="Calibri"/>
              <a:sym typeface="Calibri"/>
            </a:endParaRPr>
          </a:p>
          <a:p>
            <a:pPr indent="-457200" lvl="0" marL="4572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 If Allah decided to continue the chain of Prophecy , he would send the new Prophet rather than the Old One</a:t>
            </a:r>
            <a:endParaRPr/>
          </a:p>
          <a:p>
            <a:pPr indent="0" lvl="0" marL="0" rtl="0" algn="l">
              <a:spcBef>
                <a:spcPts val="1000"/>
              </a:spcBef>
              <a:spcAft>
                <a:spcPts val="0"/>
              </a:spcAft>
              <a:buSzPts val="1920"/>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ph type="ctrTitle"/>
          </p:nvPr>
        </p:nvSpPr>
        <p:spPr>
          <a:xfrm>
            <a:off x="-267944" y="858122"/>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6000"/>
              <a:buFont typeface="Trebuchet MS"/>
              <a:buNone/>
            </a:pPr>
            <a:r>
              <a:rPr lang="en-US" sz="6000"/>
              <a:t>The Angles</a:t>
            </a:r>
            <a:endParaRPr/>
          </a:p>
        </p:txBody>
      </p:sp>
      <p:sp>
        <p:nvSpPr>
          <p:cNvPr id="222" name="Google Shape;222;p14"/>
          <p:cNvSpPr txBox="1"/>
          <p:nvPr>
            <p:ph idx="1" type="subTitle"/>
          </p:nvPr>
        </p:nvSpPr>
        <p:spPr>
          <a:xfrm>
            <a:off x="834714" y="2652338"/>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560"/>
              <a:buNone/>
            </a:pPr>
            <a:r>
              <a:rPr lang="en-US" sz="3200">
                <a:solidFill>
                  <a:schemeClr val="dk1"/>
                </a:solidFill>
                <a:latin typeface="Calibri"/>
                <a:ea typeface="Calibri"/>
                <a:cs typeface="Calibri"/>
                <a:sym typeface="Calibri"/>
              </a:rPr>
              <a:t>The Third Believe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ph type="title"/>
          </p:nvPr>
        </p:nvSpPr>
        <p:spPr>
          <a:xfrm>
            <a:off x="569844" y="251793"/>
            <a:ext cx="1509275" cy="7421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Calibri"/>
              <a:buNone/>
            </a:pPr>
            <a:r>
              <a:rPr b="1" lang="en-US" u="sng">
                <a:latin typeface="Calibri"/>
                <a:ea typeface="Calibri"/>
                <a:cs typeface="Calibri"/>
                <a:sym typeface="Calibri"/>
              </a:rPr>
              <a:t>Angels</a:t>
            </a:r>
            <a:endParaRPr/>
          </a:p>
        </p:txBody>
      </p:sp>
      <p:sp>
        <p:nvSpPr>
          <p:cNvPr id="228" name="Google Shape;228;p15"/>
          <p:cNvSpPr txBox="1"/>
          <p:nvPr>
            <p:ph idx="1" type="body"/>
          </p:nvPr>
        </p:nvSpPr>
        <p:spPr>
          <a:xfrm>
            <a:off x="477078" y="1192696"/>
            <a:ext cx="9117496" cy="477078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920"/>
              <a:buChar char="►"/>
            </a:pPr>
            <a:r>
              <a:rPr lang="en-US" sz="2400">
                <a:solidFill>
                  <a:schemeClr val="dk1"/>
                </a:solidFill>
                <a:latin typeface="Calibri"/>
                <a:ea typeface="Calibri"/>
                <a:cs typeface="Calibri"/>
                <a:sym typeface="Calibri"/>
              </a:rPr>
              <a:t>Allah created certain creatures from light (Noor), and concealed them from our sight. These creatures are called angels. A lot of work has been entrusted to them. They never do any thing contrary to the orders of Allah. They do whatever work has been assigned to them. </a:t>
            </a:r>
            <a:endParaRPr/>
          </a:p>
          <a:p>
            <a:pPr indent="-342900" lvl="0" marL="342900" rtl="0" algn="l">
              <a:spcBef>
                <a:spcPts val="1000"/>
              </a:spcBef>
              <a:spcAft>
                <a:spcPts val="0"/>
              </a:spcAft>
              <a:buSzPts val="1920"/>
              <a:buChar char="►"/>
            </a:pPr>
            <a:r>
              <a:rPr lang="en-US" sz="2400">
                <a:solidFill>
                  <a:schemeClr val="dk1"/>
                </a:solidFill>
                <a:latin typeface="Calibri"/>
                <a:ea typeface="Calibri"/>
                <a:cs typeface="Calibri"/>
                <a:sym typeface="Calibri"/>
              </a:rPr>
              <a:t>Allah conveyed His message to prophets including Hazrat Muhammad (SAW)  through an angel Jibrael. In the Holy Qur’an, angels are spoken of as messengers which denotes their spiritual function of divine messengers.</a:t>
            </a:r>
            <a:endParaRPr/>
          </a:p>
          <a:p>
            <a:pPr indent="-342900" lvl="0" marL="342900" rtl="0" algn="l">
              <a:spcBef>
                <a:spcPts val="1000"/>
              </a:spcBef>
              <a:spcAft>
                <a:spcPts val="0"/>
              </a:spcAft>
              <a:buSzPts val="1920"/>
              <a:buChar char="►"/>
            </a:pPr>
            <a:r>
              <a:rPr lang="en-US" sz="2400">
                <a:solidFill>
                  <a:schemeClr val="dk1"/>
                </a:solidFill>
                <a:latin typeface="Calibri"/>
                <a:ea typeface="Calibri"/>
                <a:cs typeface="Calibri"/>
                <a:sym typeface="Calibri"/>
              </a:rPr>
              <a:t>Allah created certain creatures from fire, we can’t see them too, they are called </a:t>
            </a:r>
            <a:r>
              <a:rPr b="1" lang="en-US" sz="2400">
                <a:solidFill>
                  <a:schemeClr val="dk1"/>
                </a:solidFill>
                <a:latin typeface="Calibri"/>
                <a:ea typeface="Calibri"/>
                <a:cs typeface="Calibri"/>
                <a:sym typeface="Calibri"/>
              </a:rPr>
              <a:t>JINN…</a:t>
            </a:r>
            <a:r>
              <a:rPr lang="en-US" sz="2400">
                <a:solidFill>
                  <a:schemeClr val="dk1"/>
                </a:solidFill>
                <a:latin typeface="Calibri"/>
                <a:ea typeface="Calibri"/>
                <a:cs typeface="Calibri"/>
                <a:sym typeface="Calibri"/>
              </a:rPr>
              <a:t>.</a:t>
            </a:r>
            <a:endParaRPr/>
          </a:p>
          <a:p>
            <a:pPr indent="-342900" lvl="0" marL="342900" rtl="0" algn="l">
              <a:spcBef>
                <a:spcPts val="1000"/>
              </a:spcBef>
              <a:spcAft>
                <a:spcPts val="0"/>
              </a:spcAft>
              <a:buSzPts val="1920"/>
              <a:buChar char="►"/>
            </a:pPr>
            <a:r>
              <a:rPr lang="en-US" sz="2400">
                <a:solidFill>
                  <a:schemeClr val="dk1"/>
                </a:solidFill>
                <a:latin typeface="Calibri"/>
                <a:ea typeface="Calibri"/>
                <a:cs typeface="Calibri"/>
                <a:sym typeface="Calibri"/>
              </a:rPr>
              <a:t>They are good and bad, they also have children, the most notorious of them is the accursed Iblis i.e. Satan.</a:t>
            </a:r>
            <a:endParaRPr/>
          </a:p>
          <a:p>
            <a:pPr indent="-251459" lvl="0" marL="342900" rtl="0" algn="l">
              <a:spcBef>
                <a:spcPts val="1000"/>
              </a:spcBef>
              <a:spcAft>
                <a:spcPts val="0"/>
              </a:spcAft>
              <a:buSzPts val="1440"/>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677333" y="609599"/>
            <a:ext cx="4486337" cy="68131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3600"/>
              <a:buFont typeface="Calibri"/>
              <a:buNone/>
            </a:pPr>
            <a:r>
              <a:rPr b="1" lang="en-US">
                <a:solidFill>
                  <a:schemeClr val="accent2"/>
                </a:solidFill>
                <a:latin typeface="Calibri"/>
                <a:ea typeface="Calibri"/>
                <a:cs typeface="Calibri"/>
                <a:sym typeface="Calibri"/>
              </a:rPr>
              <a:t>Some duties Of Angles</a:t>
            </a:r>
            <a:br>
              <a:rPr b="1" lang="en-US">
                <a:solidFill>
                  <a:schemeClr val="accent2"/>
                </a:solidFill>
                <a:latin typeface="Calibri"/>
                <a:ea typeface="Calibri"/>
                <a:cs typeface="Calibri"/>
                <a:sym typeface="Calibri"/>
              </a:rPr>
            </a:br>
            <a:endParaRPr b="1">
              <a:solidFill>
                <a:schemeClr val="accent2"/>
              </a:solidFill>
              <a:latin typeface="Calibri"/>
              <a:ea typeface="Calibri"/>
              <a:cs typeface="Calibri"/>
              <a:sym typeface="Calibri"/>
            </a:endParaRPr>
          </a:p>
        </p:txBody>
      </p:sp>
      <p:sp>
        <p:nvSpPr>
          <p:cNvPr id="234" name="Google Shape;234;p16"/>
          <p:cNvSpPr txBox="1"/>
          <p:nvPr>
            <p:ph idx="1" type="body"/>
          </p:nvPr>
        </p:nvSpPr>
        <p:spPr>
          <a:xfrm>
            <a:off x="530087" y="1603513"/>
            <a:ext cx="8743915" cy="443784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US" sz="2400">
                <a:solidFill>
                  <a:schemeClr val="dk1"/>
                </a:solidFill>
              </a:rPr>
              <a:t>They act as messengers to the </a:t>
            </a:r>
            <a:r>
              <a:rPr b="1" lang="en-US" sz="2400">
                <a:solidFill>
                  <a:schemeClr val="dk1"/>
                </a:solidFill>
              </a:rPr>
              <a:t>prophets</a:t>
            </a:r>
            <a:r>
              <a:rPr lang="en-US" sz="2400">
                <a:solidFill>
                  <a:schemeClr val="dk1"/>
                </a:solidFill>
              </a:rPr>
              <a:t>.</a:t>
            </a:r>
            <a:endParaRPr/>
          </a:p>
          <a:p>
            <a:pPr indent="-342900" lvl="0" marL="342900" rtl="0" algn="l">
              <a:spcBef>
                <a:spcPts val="1000"/>
              </a:spcBef>
              <a:spcAft>
                <a:spcPts val="0"/>
              </a:spcAft>
              <a:buSzPts val="1920"/>
              <a:buChar char="►"/>
            </a:pPr>
            <a:r>
              <a:rPr lang="en-US" sz="2400">
                <a:solidFill>
                  <a:schemeClr val="dk1"/>
                </a:solidFill>
              </a:rPr>
              <a:t>They take care of people.</a:t>
            </a:r>
            <a:endParaRPr/>
          </a:p>
          <a:p>
            <a:pPr indent="-342900" lvl="0" marL="342900" rtl="0" algn="l">
              <a:spcBef>
                <a:spcPts val="1000"/>
              </a:spcBef>
              <a:spcAft>
                <a:spcPts val="0"/>
              </a:spcAft>
              <a:buSzPts val="1920"/>
              <a:buChar char="►"/>
            </a:pPr>
            <a:r>
              <a:rPr lang="en-US" sz="2400">
                <a:solidFill>
                  <a:schemeClr val="dk1"/>
                </a:solidFill>
              </a:rPr>
              <a:t>They record everything a person does, and this information is used on the </a:t>
            </a:r>
            <a:r>
              <a:rPr b="1" lang="en-US" sz="2400">
                <a:solidFill>
                  <a:schemeClr val="dk1"/>
                </a:solidFill>
              </a:rPr>
              <a:t>Day of Judgment</a:t>
            </a:r>
            <a:r>
              <a:rPr lang="en-US" sz="2400">
                <a:solidFill>
                  <a:schemeClr val="dk1"/>
                </a:solidFill>
              </a:rPr>
              <a:t>.</a:t>
            </a:r>
            <a:endParaRPr sz="2400">
              <a:solidFill>
                <a:schemeClr val="dk1"/>
              </a:solidFill>
            </a:endParaRPr>
          </a:p>
          <a:p>
            <a:pPr indent="-342900" lvl="0" marL="342900" rtl="0" algn="l">
              <a:spcBef>
                <a:spcPts val="1000"/>
              </a:spcBef>
              <a:spcAft>
                <a:spcPts val="0"/>
              </a:spcAft>
              <a:buSzPts val="1920"/>
              <a:buChar char="►"/>
            </a:pPr>
            <a:r>
              <a:rPr lang="en-US" sz="2400">
                <a:solidFill>
                  <a:schemeClr val="dk1"/>
                </a:solidFill>
              </a:rPr>
              <a:t>Sustain the Throne of Allah </a:t>
            </a:r>
            <a:endParaRPr/>
          </a:p>
          <a:p>
            <a:pPr indent="-342900" lvl="0" marL="342900" rtl="0" algn="l">
              <a:spcBef>
                <a:spcPts val="1000"/>
              </a:spcBef>
              <a:spcAft>
                <a:spcPts val="0"/>
              </a:spcAft>
              <a:buSzPts val="1920"/>
              <a:buChar char="►"/>
            </a:pPr>
            <a:r>
              <a:rPr lang="en-US" sz="2400">
                <a:solidFill>
                  <a:schemeClr val="dk1"/>
                </a:solidFill>
              </a:rPr>
              <a:t>They welcome Muslims into Paradise and also supervise the pits of Hell.</a:t>
            </a:r>
            <a:endParaRPr/>
          </a:p>
          <a:p>
            <a:pPr indent="-342900" lvl="0" marL="342900" rtl="0" algn="l">
              <a:spcBef>
                <a:spcPts val="1000"/>
              </a:spcBef>
              <a:spcAft>
                <a:spcPts val="0"/>
              </a:spcAft>
              <a:buSzPts val="1920"/>
              <a:buChar char="►"/>
            </a:pPr>
            <a:r>
              <a:rPr lang="en-US" sz="2400">
                <a:solidFill>
                  <a:schemeClr val="dk1"/>
                </a:solidFill>
              </a:rPr>
              <a:t> Question man after he dies in the grave</a:t>
            </a:r>
            <a:endParaRPr/>
          </a:p>
          <a:p>
            <a:pPr indent="-342900" lvl="0" marL="342900" rtl="0" algn="l">
              <a:spcBef>
                <a:spcPts val="1000"/>
              </a:spcBef>
              <a:spcAft>
                <a:spcPts val="0"/>
              </a:spcAft>
              <a:buSzPts val="1920"/>
              <a:buChar char="►"/>
            </a:pPr>
            <a:r>
              <a:rPr lang="en-US" sz="2400">
                <a:solidFill>
                  <a:schemeClr val="dk1"/>
                </a:solidFill>
              </a:rPr>
              <a:t> Some well known angles are Jibreel,Israfeel,Izraail,Mekail</a:t>
            </a:r>
            <a:endParaRPr sz="2400">
              <a:solidFill>
                <a:schemeClr val="dk1"/>
              </a:solidFill>
            </a:endParaRPr>
          </a:p>
          <a:p>
            <a:pPr indent="0" lvl="0" marL="0" rtl="0" algn="l">
              <a:spcBef>
                <a:spcPts val="1000"/>
              </a:spcBef>
              <a:spcAft>
                <a:spcPts val="0"/>
              </a:spcAft>
              <a:buSzPts val="1920"/>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7"/>
          <p:cNvSpPr txBox="1"/>
          <p:nvPr>
            <p:ph type="ctrTitle"/>
          </p:nvPr>
        </p:nvSpPr>
        <p:spPr>
          <a:xfrm>
            <a:off x="336176" y="914400"/>
            <a:ext cx="8937827" cy="3136436"/>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Revealed Books</a:t>
            </a:r>
            <a:endParaRPr/>
          </a:p>
        </p:txBody>
      </p:sp>
      <p:sp>
        <p:nvSpPr>
          <p:cNvPr id="240" name="Google Shape;240;p17"/>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880"/>
              <a:buNone/>
            </a:pPr>
            <a:r>
              <a:rPr b="1" lang="en-US" sz="3600">
                <a:solidFill>
                  <a:schemeClr val="dk1"/>
                </a:solidFill>
                <a:latin typeface="Calibri"/>
                <a:ea typeface="Calibri"/>
                <a:cs typeface="Calibri"/>
                <a:sym typeface="Calibri"/>
              </a:rPr>
              <a:t>The Fourth Believe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677334" y="609600"/>
            <a:ext cx="3430840" cy="56984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alibri"/>
              <a:buNone/>
            </a:pPr>
            <a:r>
              <a:rPr b="1" lang="en-US" u="sng">
                <a:latin typeface="Calibri"/>
                <a:ea typeface="Calibri"/>
                <a:cs typeface="Calibri"/>
                <a:sym typeface="Calibri"/>
              </a:rPr>
              <a:t>Revealed Books</a:t>
            </a:r>
            <a:endParaRPr/>
          </a:p>
        </p:txBody>
      </p:sp>
      <p:sp>
        <p:nvSpPr>
          <p:cNvPr id="246" name="Google Shape;246;p18"/>
          <p:cNvSpPr txBox="1"/>
          <p:nvPr>
            <p:ph idx="1" type="body"/>
          </p:nvPr>
        </p:nvSpPr>
        <p:spPr>
          <a:xfrm>
            <a:off x="291548" y="1338470"/>
            <a:ext cx="8481392" cy="4359965"/>
          </a:xfrm>
          <a:prstGeom prst="rect">
            <a:avLst/>
          </a:prstGeom>
          <a:noFill/>
          <a:ln>
            <a:noFill/>
          </a:ln>
        </p:spPr>
        <p:txBody>
          <a:bodyPr anchorCtr="0" anchor="t" bIns="45700" lIns="91425" spcFirstLastPara="1" rIns="91425" wrap="square" tIns="45700">
            <a:normAutofit fontScale="32500" lnSpcReduction="20000"/>
          </a:bodyPr>
          <a:lstStyle/>
          <a:p>
            <a:pPr indent="-303276" lvl="0" marL="342900" rtl="0" algn="l">
              <a:lnSpc>
                <a:spcPct val="80000"/>
              </a:lnSpc>
              <a:spcBef>
                <a:spcPts val="0"/>
              </a:spcBef>
              <a:spcAft>
                <a:spcPts val="0"/>
              </a:spcAft>
              <a:buSzPct val="80000"/>
              <a:buNone/>
            </a:pPr>
            <a:r>
              <a:t/>
            </a:r>
            <a:endParaRPr sz="2400">
              <a:solidFill>
                <a:schemeClr val="dk1"/>
              </a:solidFill>
            </a:endParaRPr>
          </a:p>
          <a:p>
            <a:pPr indent="-342900" lvl="0" marL="342900" rtl="0" algn="just">
              <a:lnSpc>
                <a:spcPct val="120000"/>
              </a:lnSpc>
              <a:spcBef>
                <a:spcPts val="1000"/>
              </a:spcBef>
              <a:spcAft>
                <a:spcPts val="0"/>
              </a:spcAft>
              <a:buSzPct val="80000"/>
              <a:buChar char="►"/>
            </a:pPr>
            <a:r>
              <a:rPr lang="en-US" sz="6000">
                <a:solidFill>
                  <a:schemeClr val="dk1"/>
                </a:solidFill>
                <a:latin typeface="Calibri"/>
                <a:ea typeface="Calibri"/>
                <a:cs typeface="Calibri"/>
                <a:sym typeface="Calibri"/>
              </a:rPr>
              <a:t>A Muslim believes in all the books revealed to the prophets by Allah, 	The well known books mentioned in the Holy Qur’an are:</a:t>
            </a:r>
            <a:endParaRPr/>
          </a:p>
          <a:p>
            <a:pPr indent="0" lvl="0" marL="0" rtl="0" algn="l">
              <a:lnSpc>
                <a:spcPct val="120000"/>
              </a:lnSpc>
              <a:spcBef>
                <a:spcPts val="1000"/>
              </a:spcBef>
              <a:spcAft>
                <a:spcPts val="0"/>
              </a:spcAft>
              <a:buSzPct val="80000"/>
              <a:buNone/>
            </a:pPr>
            <a:r>
              <a:t/>
            </a:r>
            <a:endParaRPr sz="2900"/>
          </a:p>
          <a:p>
            <a:pPr indent="0" lvl="0" marL="0" rtl="0" algn="l">
              <a:lnSpc>
                <a:spcPct val="120000"/>
              </a:lnSpc>
              <a:spcBef>
                <a:spcPts val="1000"/>
              </a:spcBef>
              <a:spcAft>
                <a:spcPts val="0"/>
              </a:spcAft>
              <a:buSzPct val="80000"/>
              <a:buNone/>
            </a:pPr>
            <a:r>
              <a:rPr lang="en-US" sz="2400"/>
              <a:t>	</a:t>
            </a:r>
            <a:r>
              <a:rPr b="1" lang="en-US" sz="7400">
                <a:solidFill>
                  <a:schemeClr val="dk1"/>
                </a:solidFill>
              </a:rPr>
              <a:t>1)</a:t>
            </a:r>
            <a:r>
              <a:rPr b="1" lang="en-US" sz="7400">
                <a:solidFill>
                  <a:schemeClr val="dk1"/>
                </a:solidFill>
                <a:latin typeface="Calibri"/>
                <a:ea typeface="Calibri"/>
                <a:cs typeface="Calibri"/>
                <a:sym typeface="Calibri"/>
              </a:rPr>
              <a:t> Taurat was revealed to Hazrat Moosa (A.S.)</a:t>
            </a:r>
            <a:endParaRPr/>
          </a:p>
          <a:p>
            <a:pPr indent="0" lvl="0" marL="0" rtl="0" algn="l">
              <a:lnSpc>
                <a:spcPct val="120000"/>
              </a:lnSpc>
              <a:spcBef>
                <a:spcPts val="1000"/>
              </a:spcBef>
              <a:spcAft>
                <a:spcPts val="0"/>
              </a:spcAft>
              <a:buSzPct val="80000"/>
              <a:buNone/>
            </a:pPr>
            <a:r>
              <a:rPr b="1" lang="en-US" sz="7400">
                <a:solidFill>
                  <a:schemeClr val="dk1"/>
                </a:solidFill>
                <a:latin typeface="Calibri"/>
                <a:ea typeface="Calibri"/>
                <a:cs typeface="Calibri"/>
                <a:sym typeface="Calibri"/>
              </a:rPr>
              <a:t>	2) Zabur was revealed to Hazrat Dawood (A.S.)</a:t>
            </a:r>
            <a:endParaRPr/>
          </a:p>
          <a:p>
            <a:pPr indent="0" lvl="0" marL="0" rtl="0" algn="l">
              <a:lnSpc>
                <a:spcPct val="120000"/>
              </a:lnSpc>
              <a:spcBef>
                <a:spcPts val="1000"/>
              </a:spcBef>
              <a:spcAft>
                <a:spcPts val="0"/>
              </a:spcAft>
              <a:buSzPct val="80000"/>
              <a:buNone/>
            </a:pPr>
            <a:r>
              <a:rPr b="1" lang="en-US" sz="7400">
                <a:solidFill>
                  <a:schemeClr val="dk1"/>
                </a:solidFill>
                <a:latin typeface="Calibri"/>
                <a:ea typeface="Calibri"/>
                <a:cs typeface="Calibri"/>
                <a:sym typeface="Calibri"/>
              </a:rPr>
              <a:t>	3) Injil was revealed to Hazrat Isa (A.S.) </a:t>
            </a:r>
            <a:endParaRPr b="1" sz="7400">
              <a:solidFill>
                <a:schemeClr val="dk1"/>
              </a:solidFill>
              <a:latin typeface="Calibri"/>
              <a:ea typeface="Calibri"/>
              <a:cs typeface="Calibri"/>
              <a:sym typeface="Calibri"/>
            </a:endParaRPr>
          </a:p>
          <a:p>
            <a:pPr indent="0" lvl="0" marL="0" rtl="0" algn="l">
              <a:lnSpc>
                <a:spcPct val="120000"/>
              </a:lnSpc>
              <a:spcBef>
                <a:spcPts val="1000"/>
              </a:spcBef>
              <a:spcAft>
                <a:spcPts val="0"/>
              </a:spcAft>
              <a:buSzPct val="80000"/>
              <a:buNone/>
            </a:pPr>
            <a:r>
              <a:rPr b="1" lang="en-US" sz="7400">
                <a:solidFill>
                  <a:schemeClr val="dk1"/>
                </a:solidFill>
                <a:latin typeface="Calibri"/>
                <a:ea typeface="Calibri"/>
                <a:cs typeface="Calibri"/>
                <a:sym typeface="Calibri"/>
              </a:rPr>
              <a:t>	4) Qur’an Kareem was granted to Muhammad (A.S.)</a:t>
            </a:r>
            <a:br>
              <a:rPr lang="en-US" sz="5100">
                <a:solidFill>
                  <a:schemeClr val="dk1"/>
                </a:solidFill>
                <a:latin typeface="Calibri"/>
                <a:ea typeface="Calibri"/>
                <a:cs typeface="Calibri"/>
                <a:sym typeface="Calibri"/>
              </a:rPr>
            </a:br>
            <a:endParaRPr sz="5100">
              <a:solidFill>
                <a:schemeClr val="dk1"/>
              </a:solidFill>
              <a:latin typeface="Calibri"/>
              <a:ea typeface="Calibri"/>
              <a:cs typeface="Calibri"/>
              <a:sym typeface="Calibri"/>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9"/>
          <p:cNvSpPr txBox="1"/>
          <p:nvPr>
            <p:ph type="title"/>
          </p:nvPr>
        </p:nvSpPr>
        <p:spPr>
          <a:xfrm>
            <a:off x="385786" y="384313"/>
            <a:ext cx="7459501" cy="67586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Calibri"/>
              <a:buNone/>
            </a:pPr>
            <a:r>
              <a:rPr lang="en-US" u="sng">
                <a:latin typeface="Calibri"/>
                <a:ea typeface="Calibri"/>
                <a:cs typeface="Calibri"/>
                <a:sym typeface="Calibri"/>
              </a:rPr>
              <a:t>Qur'anic Verses About Revealed Books</a:t>
            </a:r>
            <a:endParaRPr/>
          </a:p>
        </p:txBody>
      </p:sp>
      <p:sp>
        <p:nvSpPr>
          <p:cNvPr id="252" name="Google Shape;252;p19"/>
          <p:cNvSpPr txBox="1"/>
          <p:nvPr>
            <p:ph idx="1" type="body"/>
          </p:nvPr>
        </p:nvSpPr>
        <p:spPr>
          <a:xfrm>
            <a:off x="677334" y="1060174"/>
            <a:ext cx="7751049" cy="5128591"/>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SzPts val="1440"/>
              <a:buNone/>
            </a:pPr>
            <a:r>
              <a:t/>
            </a:r>
            <a:endParaRPr/>
          </a:p>
          <a:p>
            <a:pPr indent="0" lvl="0" marL="0" rtl="1" algn="r">
              <a:spcBef>
                <a:spcPts val="1000"/>
              </a:spcBef>
              <a:spcAft>
                <a:spcPts val="0"/>
              </a:spcAft>
              <a:buSzPts val="1920"/>
              <a:buNone/>
            </a:pPr>
            <a:r>
              <a:rPr lang="en-US" sz="2400">
                <a:solidFill>
                  <a:schemeClr val="dk1"/>
                </a:solidFill>
                <a:latin typeface="Arial"/>
                <a:ea typeface="Arial"/>
                <a:cs typeface="Arial"/>
                <a:sym typeface="Arial"/>
              </a:rPr>
              <a:t>وآتينا داود زبورا (سورة النساء: 163)</a:t>
            </a:r>
            <a:endParaRPr sz="2400">
              <a:solidFill>
                <a:schemeClr val="dk1"/>
              </a:solidFill>
              <a:latin typeface="Arial"/>
              <a:ea typeface="Arial"/>
              <a:cs typeface="Arial"/>
              <a:sym typeface="Arial"/>
            </a:endParaRPr>
          </a:p>
          <a:p>
            <a:pPr indent="0" lvl="0" marL="0" rtl="1" algn="r">
              <a:spcBef>
                <a:spcPts val="1000"/>
              </a:spcBef>
              <a:spcAft>
                <a:spcPts val="0"/>
              </a:spcAft>
              <a:buSzPts val="1920"/>
              <a:buNone/>
            </a:pPr>
            <a:r>
              <a:rPr lang="en-US" sz="2400">
                <a:solidFill>
                  <a:schemeClr val="dk1"/>
                </a:solidFill>
                <a:latin typeface="Arial"/>
                <a:ea typeface="Arial"/>
                <a:cs typeface="Arial"/>
                <a:sym typeface="Arial"/>
              </a:rPr>
              <a:t>صحف إبراهيم وموسى (سورة الأعلى)</a:t>
            </a:r>
            <a:endParaRPr sz="2400">
              <a:solidFill>
                <a:schemeClr val="dk1"/>
              </a:solidFill>
              <a:latin typeface="Arial"/>
              <a:ea typeface="Arial"/>
              <a:cs typeface="Arial"/>
              <a:sym typeface="Arial"/>
            </a:endParaRPr>
          </a:p>
          <a:p>
            <a:pPr indent="0" lvl="0" marL="0" rtl="1" algn="r">
              <a:spcBef>
                <a:spcPts val="1000"/>
              </a:spcBef>
              <a:spcAft>
                <a:spcPts val="0"/>
              </a:spcAft>
              <a:buSzPts val="1920"/>
              <a:buNone/>
            </a:pPr>
            <a:r>
              <a:rPr lang="en-US" sz="2400">
                <a:solidFill>
                  <a:schemeClr val="dk1"/>
                </a:solidFill>
                <a:latin typeface="Arial"/>
                <a:ea typeface="Arial"/>
                <a:cs typeface="Arial"/>
                <a:sym typeface="Arial"/>
              </a:rPr>
              <a:t>وأرسلنا عيسى بن مريم وآتيناه الإنجيل (سورة الحديد:27) </a:t>
            </a:r>
            <a:endParaRPr sz="2400">
              <a:solidFill>
                <a:schemeClr val="dk1"/>
              </a:solidFill>
              <a:latin typeface="Arial"/>
              <a:ea typeface="Arial"/>
              <a:cs typeface="Arial"/>
              <a:sym typeface="Arial"/>
            </a:endParaRPr>
          </a:p>
          <a:p>
            <a:pPr indent="0" lvl="0" marL="0" rtl="1" algn="r">
              <a:spcBef>
                <a:spcPts val="1000"/>
              </a:spcBef>
              <a:spcAft>
                <a:spcPts val="0"/>
              </a:spcAft>
              <a:buSzPts val="1920"/>
              <a:buNone/>
            </a:pPr>
            <a:r>
              <a:rPr lang="en-US" sz="2400">
                <a:solidFill>
                  <a:schemeClr val="dk1"/>
                </a:solidFill>
                <a:latin typeface="Arial"/>
                <a:ea typeface="Arial"/>
                <a:cs typeface="Arial"/>
                <a:sym typeface="Arial"/>
              </a:rPr>
              <a:t>إنا أنزلناه قرآنا عربيا</a:t>
            </a:r>
            <a:br>
              <a:rPr lang="en-US" sz="2400">
                <a:latin typeface="Arial"/>
                <a:ea typeface="Arial"/>
                <a:cs typeface="Arial"/>
                <a:sym typeface="Arial"/>
              </a:rPr>
            </a:br>
            <a:endParaRPr sz="2400">
              <a:latin typeface="Arial"/>
              <a:ea typeface="Arial"/>
              <a:cs typeface="Arial"/>
              <a:sym typeface="Arial"/>
            </a:endParaRPr>
          </a:p>
          <a:p>
            <a:pPr indent="0" lvl="0" marL="0" rtl="0" algn="l">
              <a:spcBef>
                <a:spcPts val="1000"/>
              </a:spcBef>
              <a:spcAft>
                <a:spcPts val="0"/>
              </a:spcAft>
              <a:buSzPts val="1920"/>
              <a:buNone/>
            </a:pPr>
            <a:r>
              <a:t/>
            </a:r>
            <a:endParaRPr sz="24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838198" y="450573"/>
            <a:ext cx="10479159" cy="13517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000"/>
              <a:buFont typeface="Trebuchet MS"/>
              <a:buNone/>
            </a:pPr>
            <a:r>
              <a:rPr b="1" lang="en-US" sz="4000" u="sng"/>
              <a:t>Definition Of Prophet</a:t>
            </a:r>
            <a:br>
              <a:rPr b="1" lang="en-US" u="sng"/>
            </a:br>
            <a:endParaRPr/>
          </a:p>
        </p:txBody>
      </p:sp>
      <p:sp>
        <p:nvSpPr>
          <p:cNvPr id="150" name="Google Shape;150;p2"/>
          <p:cNvSpPr txBox="1"/>
          <p:nvPr>
            <p:ph idx="1" type="body"/>
          </p:nvPr>
        </p:nvSpPr>
        <p:spPr>
          <a:xfrm>
            <a:off x="1179444" y="1245704"/>
            <a:ext cx="8448650" cy="5383696"/>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SzPct val="80000"/>
              <a:buNone/>
            </a:pPr>
            <a:r>
              <a:t/>
            </a:r>
            <a:endParaRPr b="1" sz="2400" u="sng"/>
          </a:p>
          <a:p>
            <a:pPr indent="0" lvl="0" marL="0" rtl="0" algn="l">
              <a:spcBef>
                <a:spcPts val="1000"/>
              </a:spcBef>
              <a:spcAft>
                <a:spcPts val="0"/>
              </a:spcAft>
              <a:buSzPct val="80000"/>
              <a:buNone/>
            </a:pPr>
            <a:r>
              <a:rPr b="1" lang="en-US" sz="5100" u="sng">
                <a:solidFill>
                  <a:schemeClr val="dk1"/>
                </a:solidFill>
                <a:latin typeface="Calibri"/>
                <a:ea typeface="Calibri"/>
                <a:cs typeface="Calibri"/>
                <a:sym typeface="Calibri"/>
              </a:rPr>
              <a:t>Definition:</a:t>
            </a:r>
            <a:endParaRPr b="1" sz="2600" u="sng">
              <a:solidFill>
                <a:schemeClr val="dk1"/>
              </a:solidFill>
              <a:latin typeface="Calibri"/>
              <a:ea typeface="Calibri"/>
              <a:cs typeface="Calibri"/>
              <a:sym typeface="Calibri"/>
            </a:endParaRPr>
          </a:p>
          <a:p>
            <a:pPr indent="0" lvl="0" marL="0" rtl="0" algn="l">
              <a:spcBef>
                <a:spcPts val="1000"/>
              </a:spcBef>
              <a:spcAft>
                <a:spcPts val="0"/>
              </a:spcAft>
              <a:buSzPct val="80000"/>
              <a:buNone/>
            </a:pPr>
            <a:r>
              <a:rPr lang="en-US" sz="5100">
                <a:solidFill>
                  <a:schemeClr val="dk1"/>
                </a:solidFill>
                <a:latin typeface="Calibri"/>
                <a:ea typeface="Calibri"/>
                <a:cs typeface="Calibri"/>
                <a:sym typeface="Calibri"/>
              </a:rPr>
              <a:t>The Messenger is the most honorable human being sent by God Almighty to guide his creation.</a:t>
            </a:r>
            <a:endParaRPr/>
          </a:p>
          <a:p>
            <a:pPr indent="0" lvl="0" marL="0" rtl="0" algn="l">
              <a:spcBef>
                <a:spcPts val="1000"/>
              </a:spcBef>
              <a:spcAft>
                <a:spcPts val="0"/>
              </a:spcAft>
              <a:buSzPct val="79999"/>
              <a:buNone/>
            </a:pPr>
            <a:r>
              <a:t/>
            </a:r>
            <a:endParaRPr sz="2600">
              <a:solidFill>
                <a:schemeClr val="dk1"/>
              </a:solidFill>
              <a:latin typeface="Calibri"/>
              <a:ea typeface="Calibri"/>
              <a:cs typeface="Calibri"/>
              <a:sym typeface="Calibri"/>
            </a:endParaRPr>
          </a:p>
          <a:p>
            <a:pPr indent="0" lvl="0" marL="0" rtl="0" algn="l">
              <a:spcBef>
                <a:spcPts val="1000"/>
              </a:spcBef>
              <a:spcAft>
                <a:spcPts val="0"/>
              </a:spcAft>
              <a:buSzPct val="80000"/>
              <a:buNone/>
            </a:pPr>
            <a:r>
              <a:rPr b="1" lang="en-US" sz="5100">
                <a:solidFill>
                  <a:schemeClr val="dk1"/>
                </a:solidFill>
                <a:latin typeface="Calibri"/>
                <a:ea typeface="Calibri"/>
                <a:cs typeface="Calibri"/>
                <a:sym typeface="Calibri"/>
              </a:rPr>
              <a:t>Difference between Nabi and Rasool:</a:t>
            </a:r>
            <a:endParaRPr/>
          </a:p>
          <a:p>
            <a:pPr indent="0" lvl="0" marL="0" rtl="0" algn="l">
              <a:spcBef>
                <a:spcPts val="1000"/>
              </a:spcBef>
              <a:spcAft>
                <a:spcPts val="0"/>
              </a:spcAft>
              <a:buSzPct val="79999"/>
              <a:buNone/>
            </a:pPr>
            <a:r>
              <a:t/>
            </a:r>
            <a:endParaRPr b="1" sz="2600">
              <a:solidFill>
                <a:schemeClr val="dk1"/>
              </a:solidFill>
              <a:latin typeface="Calibri"/>
              <a:ea typeface="Calibri"/>
              <a:cs typeface="Calibri"/>
              <a:sym typeface="Calibri"/>
            </a:endParaRPr>
          </a:p>
          <a:p>
            <a:pPr indent="-302514" lvl="1" marL="742950" rtl="0" algn="l">
              <a:lnSpc>
                <a:spcPct val="80000"/>
              </a:lnSpc>
              <a:spcBef>
                <a:spcPts val="1000"/>
              </a:spcBef>
              <a:spcAft>
                <a:spcPts val="0"/>
              </a:spcAft>
              <a:buSzPct val="80000"/>
              <a:buChar char="►"/>
            </a:pPr>
            <a:r>
              <a:rPr b="1" lang="en-US" sz="4400">
                <a:solidFill>
                  <a:schemeClr val="dk1"/>
                </a:solidFill>
                <a:latin typeface="Calibri"/>
                <a:ea typeface="Calibri"/>
                <a:cs typeface="Calibri"/>
                <a:sym typeface="Calibri"/>
              </a:rPr>
              <a:t>Rasool</a:t>
            </a:r>
            <a:r>
              <a:rPr lang="en-US" sz="4400">
                <a:solidFill>
                  <a:schemeClr val="dk1"/>
                </a:solidFill>
                <a:latin typeface="Calibri"/>
                <a:ea typeface="Calibri"/>
                <a:cs typeface="Calibri"/>
                <a:sym typeface="Calibri"/>
              </a:rPr>
              <a:t>: </a:t>
            </a:r>
            <a:endParaRPr/>
          </a:p>
          <a:p>
            <a:pPr indent="0" lvl="0" marL="742950" rtl="0" algn="l">
              <a:lnSpc>
                <a:spcPct val="80000"/>
              </a:lnSpc>
              <a:spcBef>
                <a:spcPts val="1000"/>
              </a:spcBef>
              <a:spcAft>
                <a:spcPts val="0"/>
              </a:spcAft>
              <a:buNone/>
            </a:pPr>
            <a:r>
              <a:rPr lang="en-US" sz="5000">
                <a:solidFill>
                  <a:schemeClr val="dk1"/>
                </a:solidFill>
                <a:latin typeface="Calibri"/>
                <a:ea typeface="Calibri"/>
                <a:cs typeface="Calibri"/>
                <a:sym typeface="Calibri"/>
              </a:rPr>
              <a:t>Who brings new divine religion or law.</a:t>
            </a:r>
            <a:endParaRPr/>
          </a:p>
          <a:p>
            <a:pPr indent="0" lvl="1" marL="457200" rtl="0" algn="l">
              <a:lnSpc>
                <a:spcPct val="80000"/>
              </a:lnSpc>
              <a:spcBef>
                <a:spcPts val="1000"/>
              </a:spcBef>
              <a:spcAft>
                <a:spcPts val="0"/>
              </a:spcAft>
              <a:buSzPct val="79999"/>
              <a:buNone/>
            </a:pPr>
            <a:r>
              <a:t/>
            </a:r>
            <a:endParaRPr sz="2600">
              <a:solidFill>
                <a:schemeClr val="dk1"/>
              </a:solidFill>
              <a:latin typeface="Calibri"/>
              <a:ea typeface="Calibri"/>
              <a:cs typeface="Calibri"/>
              <a:sym typeface="Calibri"/>
            </a:endParaRPr>
          </a:p>
          <a:p>
            <a:pPr indent="-305181" lvl="1" marL="742950" rtl="0" algn="l">
              <a:lnSpc>
                <a:spcPct val="80000"/>
              </a:lnSpc>
              <a:spcBef>
                <a:spcPts val="1000"/>
              </a:spcBef>
              <a:spcAft>
                <a:spcPts val="0"/>
              </a:spcAft>
              <a:buSzPct val="80000"/>
              <a:buChar char="►"/>
            </a:pPr>
            <a:r>
              <a:rPr b="1" lang="en-US" sz="5100">
                <a:solidFill>
                  <a:schemeClr val="dk1"/>
                </a:solidFill>
                <a:latin typeface="Calibri"/>
                <a:ea typeface="Calibri"/>
                <a:cs typeface="Calibri"/>
                <a:sym typeface="Calibri"/>
              </a:rPr>
              <a:t>Nabi</a:t>
            </a:r>
            <a:r>
              <a:rPr lang="en-US" sz="5100">
                <a:solidFill>
                  <a:schemeClr val="dk1"/>
                </a:solidFill>
                <a:latin typeface="Calibri"/>
                <a:ea typeface="Calibri"/>
                <a:cs typeface="Calibri"/>
                <a:sym typeface="Calibri"/>
              </a:rPr>
              <a:t>: </a:t>
            </a:r>
            <a:endParaRPr/>
          </a:p>
          <a:p>
            <a:pPr indent="0" lvl="1" marL="457200" rtl="0" algn="l">
              <a:lnSpc>
                <a:spcPct val="80000"/>
              </a:lnSpc>
              <a:spcBef>
                <a:spcPts val="1000"/>
              </a:spcBef>
              <a:spcAft>
                <a:spcPts val="0"/>
              </a:spcAft>
              <a:buSzPct val="79999"/>
              <a:buNone/>
            </a:pPr>
            <a:r>
              <a:rPr lang="en-US" sz="2600">
                <a:solidFill>
                  <a:schemeClr val="dk1"/>
                </a:solidFill>
                <a:latin typeface="Calibri"/>
                <a:ea typeface="Calibri"/>
                <a:cs typeface="Calibri"/>
                <a:sym typeface="Calibri"/>
              </a:rPr>
              <a:t>	</a:t>
            </a:r>
            <a:r>
              <a:rPr lang="en-US" sz="5100">
                <a:solidFill>
                  <a:schemeClr val="dk1"/>
                </a:solidFill>
                <a:latin typeface="Calibri"/>
                <a:ea typeface="Calibri"/>
                <a:cs typeface="Calibri"/>
                <a:sym typeface="Calibri"/>
              </a:rPr>
              <a:t> Who was sent down with previous revealed revelation/Book to impose it again</a:t>
            </a:r>
            <a:endParaRPr sz="5100">
              <a:solidFill>
                <a:schemeClr val="dk1"/>
              </a:solidFill>
              <a:latin typeface="Calibri"/>
              <a:ea typeface="Calibri"/>
              <a:cs typeface="Calibri"/>
              <a:sym typeface="Calibri"/>
            </a:endParaRPr>
          </a:p>
          <a:p>
            <a:pPr indent="-241046" lvl="1" marL="742950" rtl="0" algn="l">
              <a:lnSpc>
                <a:spcPct val="80000"/>
              </a:lnSpc>
              <a:spcBef>
                <a:spcPts val="1000"/>
              </a:spcBef>
              <a:spcAft>
                <a:spcPts val="0"/>
              </a:spcAft>
              <a:buSzPct val="80000"/>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r>
              <a:rPr lang="en-US"/>
              <a:t>The Hereafter</a:t>
            </a:r>
            <a:endParaRPr/>
          </a:p>
        </p:txBody>
      </p:sp>
      <p:sp>
        <p:nvSpPr>
          <p:cNvPr id="258" name="Google Shape;258;p20"/>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560"/>
              <a:buNone/>
            </a:pPr>
            <a:r>
              <a:rPr lang="en-US" sz="3200">
                <a:latin typeface="Calibri"/>
                <a:ea typeface="Calibri"/>
                <a:cs typeface="Calibri"/>
                <a:sym typeface="Calibri"/>
              </a:rPr>
              <a:t>The Fifth Believe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1"/>
          <p:cNvSpPr txBox="1"/>
          <p:nvPr>
            <p:ph type="title"/>
          </p:nvPr>
        </p:nvSpPr>
        <p:spPr>
          <a:xfrm>
            <a:off x="410818" y="318052"/>
            <a:ext cx="4200939" cy="86139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Akhirah (Hereafter)</a:t>
            </a:r>
            <a:endParaRPr/>
          </a:p>
        </p:txBody>
      </p:sp>
      <p:sp>
        <p:nvSpPr>
          <p:cNvPr id="264" name="Google Shape;264;p21"/>
          <p:cNvSpPr txBox="1"/>
          <p:nvPr>
            <p:ph idx="1" type="body"/>
          </p:nvPr>
        </p:nvSpPr>
        <p:spPr>
          <a:xfrm>
            <a:off x="278295" y="1391478"/>
            <a:ext cx="8825948" cy="467801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920"/>
              <a:buNone/>
            </a:pPr>
            <a:r>
              <a:rPr lang="en-US" sz="2400">
                <a:solidFill>
                  <a:schemeClr val="dk1"/>
                </a:solidFill>
                <a:latin typeface="Calibri"/>
                <a:ea typeface="Calibri"/>
                <a:cs typeface="Calibri"/>
                <a:sym typeface="Calibri"/>
              </a:rPr>
              <a:t>There are different name of Akhirah mentioned in Qur'an such as: </a:t>
            </a:r>
            <a:endParaRPr/>
          </a:p>
          <a:p>
            <a:pPr indent="-457200" lvl="0" marL="4572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Day of judgment.</a:t>
            </a:r>
            <a:endParaRPr/>
          </a:p>
          <a:p>
            <a:pPr indent="-457200" lvl="0" marL="4572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Day of resurrection</a:t>
            </a:r>
            <a:endParaRPr/>
          </a:p>
          <a:p>
            <a:pPr indent="-457200" lvl="0" marL="4572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day of assemble</a:t>
            </a:r>
            <a:endParaRPr/>
          </a:p>
          <a:p>
            <a:pPr indent="-457200" lvl="0" marL="457200" rtl="0" algn="l">
              <a:spcBef>
                <a:spcPts val="1000"/>
              </a:spcBef>
              <a:spcAft>
                <a:spcPts val="0"/>
              </a:spcAft>
              <a:buSzPts val="1920"/>
              <a:buFont typeface="Trebuchet MS"/>
              <a:buAutoNum type="arabicPeriod"/>
            </a:pPr>
            <a:r>
              <a:rPr lang="en-US" sz="2400">
                <a:solidFill>
                  <a:schemeClr val="dk1"/>
                </a:solidFill>
                <a:latin typeface="Calibri"/>
                <a:ea typeface="Calibri"/>
                <a:cs typeface="Calibri"/>
                <a:sym typeface="Calibri"/>
              </a:rPr>
              <a:t>Day of Congregation</a:t>
            </a:r>
            <a:r>
              <a:rPr lang="en-US">
                <a:solidFill>
                  <a:schemeClr val="dk1"/>
                </a:solidFill>
              </a:rPr>
              <a:t>.</a:t>
            </a:r>
            <a:endParaRPr/>
          </a:p>
          <a:p>
            <a:pPr indent="0" lvl="0" marL="0" rtl="1" algn="r">
              <a:spcBef>
                <a:spcPts val="1000"/>
              </a:spcBef>
              <a:spcAft>
                <a:spcPts val="0"/>
              </a:spcAft>
              <a:buSzPts val="2240"/>
              <a:buNone/>
            </a:pPr>
            <a:r>
              <a:rPr lang="en-US" sz="2800">
                <a:solidFill>
                  <a:schemeClr val="dk1"/>
                </a:solidFill>
                <a:latin typeface="Arial"/>
                <a:ea typeface="Arial"/>
                <a:cs typeface="Arial"/>
                <a:sym typeface="Arial"/>
              </a:rPr>
              <a:t>یوم الدین - یوم البعث -یوم الحشر -یوم القیامہ</a:t>
            </a:r>
            <a:endParaRPr sz="2800">
              <a:solidFill>
                <a:schemeClr val="dk1"/>
              </a:solidFill>
              <a:latin typeface="Arial"/>
              <a:ea typeface="Arial"/>
              <a:cs typeface="Arial"/>
              <a:sym typeface="Arial"/>
            </a:endParaRPr>
          </a:p>
          <a:p>
            <a:pPr indent="0" lvl="0" marL="0" rtl="0" algn="l">
              <a:spcBef>
                <a:spcPts val="1000"/>
              </a:spcBef>
              <a:spcAft>
                <a:spcPts val="0"/>
              </a:spcAft>
              <a:buSzPts val="1920"/>
              <a:buNone/>
            </a:pPr>
            <a:r>
              <a:t/>
            </a:r>
            <a:endParaRPr sz="2400">
              <a:solidFill>
                <a:schemeClr val="dk1"/>
              </a:solidFill>
              <a:latin typeface="Calibri"/>
              <a:ea typeface="Calibri"/>
              <a:cs typeface="Calibri"/>
              <a:sym typeface="Calibri"/>
            </a:endParaRPr>
          </a:p>
          <a:p>
            <a:pPr indent="0" lvl="0" marL="0" rtl="1" algn="r">
              <a:spcBef>
                <a:spcPts val="1000"/>
              </a:spcBef>
              <a:spcAft>
                <a:spcPts val="0"/>
              </a:spcAft>
              <a:buSzPts val="2240"/>
              <a:buNone/>
            </a:pPr>
            <a:r>
              <a:t/>
            </a:r>
            <a:endParaRPr sz="2800">
              <a:solidFill>
                <a:schemeClr val="dk1"/>
              </a:solidFill>
              <a:latin typeface="Arial"/>
              <a:ea typeface="Arial"/>
              <a:cs typeface="Arial"/>
              <a:sym typeface="Arial"/>
            </a:endParaRPr>
          </a:p>
          <a:p>
            <a:pPr indent="0" lvl="0" marL="0" rtl="1" algn="r">
              <a:spcBef>
                <a:spcPts val="1000"/>
              </a:spcBef>
              <a:spcAft>
                <a:spcPts val="0"/>
              </a:spcAft>
              <a:buSzPts val="2240"/>
              <a:buNone/>
            </a:pPr>
            <a:r>
              <a:t/>
            </a:r>
            <a:endParaRPr sz="2800">
              <a:solidFill>
                <a:schemeClr val="dk1"/>
              </a:solidFill>
              <a:latin typeface="Arial"/>
              <a:ea typeface="Arial"/>
              <a:cs typeface="Arial"/>
              <a:sym typeface="Arial"/>
            </a:endParaRPr>
          </a:p>
          <a:p>
            <a:pPr indent="0" lvl="0" marL="0" rtl="1" algn="r">
              <a:spcBef>
                <a:spcPts val="1000"/>
              </a:spcBef>
              <a:spcAft>
                <a:spcPts val="0"/>
              </a:spcAft>
              <a:buSzPts val="2240"/>
              <a:buNone/>
            </a:pPr>
            <a:r>
              <a:t/>
            </a:r>
            <a:endParaRPr sz="2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915873" y="742122"/>
            <a:ext cx="2993518" cy="7421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Calibri"/>
              <a:buNone/>
            </a:pPr>
            <a:r>
              <a:rPr b="1" lang="en-US" u="sng">
                <a:latin typeface="Calibri"/>
                <a:ea typeface="Calibri"/>
                <a:cs typeface="Calibri"/>
                <a:sym typeface="Calibri"/>
              </a:rPr>
              <a:t>Hereafter</a:t>
            </a:r>
            <a:endParaRPr/>
          </a:p>
        </p:txBody>
      </p:sp>
      <p:sp>
        <p:nvSpPr>
          <p:cNvPr id="270" name="Google Shape;270;p22"/>
          <p:cNvSpPr txBox="1"/>
          <p:nvPr>
            <p:ph idx="1" type="body"/>
          </p:nvPr>
        </p:nvSpPr>
        <p:spPr>
          <a:xfrm>
            <a:off x="649357" y="1630017"/>
            <a:ext cx="9166996" cy="5227983"/>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SzPct val="79999"/>
              <a:buChar char="►"/>
            </a:pPr>
            <a:r>
              <a:rPr lang="en-US" sz="3600">
                <a:solidFill>
                  <a:schemeClr val="dk1"/>
                </a:solidFill>
                <a:latin typeface="Calibri"/>
                <a:ea typeface="Calibri"/>
                <a:cs typeface="Calibri"/>
                <a:sym typeface="Calibri"/>
              </a:rPr>
              <a:t>Belief in life after death, the day of judgment, bodily resurrection and heaven and hell is one of article of Faith in Islam.</a:t>
            </a:r>
            <a:endParaRPr/>
          </a:p>
          <a:p>
            <a:pPr indent="0" lvl="0" marL="0" rtl="0" algn="l">
              <a:spcBef>
                <a:spcPts val="1000"/>
              </a:spcBef>
              <a:spcAft>
                <a:spcPts val="0"/>
              </a:spcAft>
              <a:buSzPct val="79999"/>
              <a:buNone/>
            </a:pPr>
            <a:r>
              <a:t/>
            </a:r>
            <a:endParaRPr sz="3600">
              <a:solidFill>
                <a:schemeClr val="dk1"/>
              </a:solidFill>
              <a:latin typeface="Calibri"/>
              <a:ea typeface="Calibri"/>
              <a:cs typeface="Calibri"/>
              <a:sym typeface="Calibri"/>
            </a:endParaRPr>
          </a:p>
          <a:p>
            <a:pPr indent="-342900" lvl="0" marL="342900" rtl="0" algn="l">
              <a:spcBef>
                <a:spcPts val="1000"/>
              </a:spcBef>
              <a:spcAft>
                <a:spcPts val="0"/>
              </a:spcAft>
              <a:buSzPct val="79999"/>
              <a:buChar char="►"/>
            </a:pPr>
            <a:r>
              <a:rPr lang="en-US" sz="3600">
                <a:solidFill>
                  <a:schemeClr val="dk1"/>
                </a:solidFill>
                <a:latin typeface="Calibri"/>
                <a:ea typeface="Calibri"/>
                <a:cs typeface="Calibri"/>
                <a:sym typeface="Calibri"/>
              </a:rPr>
              <a:t>Death is an absolute certainty.</a:t>
            </a:r>
            <a:endParaRPr/>
          </a:p>
          <a:p>
            <a:pPr indent="0" lvl="0" marL="0" rtl="0" algn="l">
              <a:spcBef>
                <a:spcPts val="1000"/>
              </a:spcBef>
              <a:spcAft>
                <a:spcPts val="0"/>
              </a:spcAft>
              <a:buSzPct val="79999"/>
              <a:buNone/>
            </a:pPr>
            <a:r>
              <a:t/>
            </a:r>
            <a:endParaRPr sz="3600">
              <a:solidFill>
                <a:schemeClr val="dk1"/>
              </a:solidFill>
              <a:latin typeface="Calibri"/>
              <a:ea typeface="Calibri"/>
              <a:cs typeface="Calibri"/>
              <a:sym typeface="Calibri"/>
            </a:endParaRPr>
          </a:p>
          <a:p>
            <a:pPr indent="-342900" lvl="0" marL="342900" rtl="0" algn="l">
              <a:spcBef>
                <a:spcPts val="1000"/>
              </a:spcBef>
              <a:spcAft>
                <a:spcPts val="0"/>
              </a:spcAft>
              <a:buSzPct val="79999"/>
              <a:buChar char="►"/>
            </a:pPr>
            <a:r>
              <a:rPr lang="en-US" sz="3600">
                <a:solidFill>
                  <a:schemeClr val="dk1"/>
                </a:solidFill>
                <a:latin typeface="Calibri"/>
                <a:ea typeface="Calibri"/>
                <a:cs typeface="Calibri"/>
                <a:sym typeface="Calibri"/>
              </a:rPr>
              <a:t>According to the Holy Qur’an: كل نفس ذائقة الموت Every soul shall have a taste of death, and must pass away.</a:t>
            </a:r>
            <a:endParaRPr/>
          </a:p>
          <a:p>
            <a:pPr indent="0" lvl="0" marL="0" rtl="0" algn="l">
              <a:spcBef>
                <a:spcPts val="1000"/>
              </a:spcBef>
              <a:spcAft>
                <a:spcPts val="0"/>
              </a:spcAft>
              <a:buSzPct val="79999"/>
              <a:buNone/>
            </a:pPr>
            <a:r>
              <a:t/>
            </a:r>
            <a:endParaRPr sz="3600">
              <a:solidFill>
                <a:schemeClr val="dk1"/>
              </a:solidFill>
              <a:latin typeface="Calibri"/>
              <a:ea typeface="Calibri"/>
              <a:cs typeface="Calibri"/>
              <a:sym typeface="Calibri"/>
            </a:endParaRPr>
          </a:p>
          <a:p>
            <a:pPr indent="-342900" lvl="0" marL="342900" rtl="0" algn="l">
              <a:spcBef>
                <a:spcPts val="1000"/>
              </a:spcBef>
              <a:spcAft>
                <a:spcPts val="0"/>
              </a:spcAft>
              <a:buSzPct val="79999"/>
              <a:buChar char="►"/>
            </a:pPr>
            <a:r>
              <a:rPr lang="en-US" sz="3600">
                <a:solidFill>
                  <a:schemeClr val="dk1"/>
                </a:solidFill>
                <a:latin typeface="Calibri"/>
                <a:ea typeface="Calibri"/>
                <a:cs typeface="Calibri"/>
                <a:sym typeface="Calibri"/>
              </a:rPr>
              <a:t>A man’s life on this earth is ends with his death, after which another life begins. The Qiyamat Sughra (initial judgment takes place immediately after death </a:t>
            </a:r>
            <a:r>
              <a:rPr lang="en-US" sz="3600">
                <a:solidFill>
                  <a:schemeClr val="dk1"/>
                </a:solidFill>
                <a:latin typeface="Arial"/>
                <a:ea typeface="Arial"/>
                <a:cs typeface="Arial"/>
                <a:sym typeface="Arial"/>
              </a:rPr>
              <a:t>من مات فقد قامت قیامتہ)</a:t>
            </a:r>
            <a:endParaRPr sz="3600">
              <a:solidFill>
                <a:schemeClr val="dk1"/>
              </a:solidFill>
              <a:latin typeface="Calibri"/>
              <a:ea typeface="Calibri"/>
              <a:cs typeface="Calibri"/>
              <a:sym typeface="Calibri"/>
            </a:endParaRPr>
          </a:p>
          <a:p>
            <a:pPr indent="-342900" lvl="0" marL="342900" rtl="0" algn="l">
              <a:spcBef>
                <a:spcPts val="1000"/>
              </a:spcBef>
              <a:spcAft>
                <a:spcPts val="0"/>
              </a:spcAft>
              <a:buSzPct val="79999"/>
              <a:buChar char="►"/>
            </a:pPr>
            <a:r>
              <a:rPr lang="en-US" sz="3600">
                <a:solidFill>
                  <a:schemeClr val="dk1"/>
                </a:solidFill>
                <a:latin typeface="Calibri"/>
                <a:ea typeface="Calibri"/>
                <a:cs typeface="Calibri"/>
                <a:sym typeface="Calibri"/>
              </a:rPr>
              <a:t>Barzakh: ومن ورآئهم برزخ إلى يوم يبعثون  Before them is a partition (Barzakh) till the day they are raise up. Barzakh is the place or state in which people will be after death and before Judgment.</a:t>
            </a:r>
            <a:endParaRPr/>
          </a:p>
          <a:p>
            <a:pPr indent="-285750" lvl="0" marL="342900" rtl="0" algn="l">
              <a:spcBef>
                <a:spcPts val="1000"/>
              </a:spcBef>
              <a:spcAft>
                <a:spcPts val="0"/>
              </a:spcAft>
              <a:buSzPct val="79999"/>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type="title"/>
          </p:nvPr>
        </p:nvSpPr>
        <p:spPr>
          <a:xfrm>
            <a:off x="702365" y="609600"/>
            <a:ext cx="7792278" cy="60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Calibri"/>
              <a:buNone/>
            </a:pPr>
            <a:r>
              <a:rPr b="1" lang="en-US" u="sng">
                <a:latin typeface="Calibri"/>
                <a:ea typeface="Calibri"/>
                <a:cs typeface="Calibri"/>
                <a:sym typeface="Calibri"/>
              </a:rPr>
              <a:t>Wrong conception about the next world</a:t>
            </a:r>
            <a:endParaRPr/>
          </a:p>
        </p:txBody>
      </p:sp>
      <p:sp>
        <p:nvSpPr>
          <p:cNvPr id="276" name="Google Shape;276;p23"/>
          <p:cNvSpPr txBox="1"/>
          <p:nvPr>
            <p:ph idx="1" type="body"/>
          </p:nvPr>
        </p:nvSpPr>
        <p:spPr>
          <a:xfrm>
            <a:off x="437321" y="1510748"/>
            <a:ext cx="9029407" cy="514554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b="1" lang="en-US" sz="2800">
                <a:latin typeface="Calibri"/>
                <a:ea typeface="Calibri"/>
                <a:cs typeface="Calibri"/>
                <a:sym typeface="Calibri"/>
              </a:rPr>
              <a:t>Materialistic or Atheistic:</a:t>
            </a:r>
            <a:endParaRPr/>
          </a:p>
          <a:p>
            <a:pPr indent="0" lvl="0" marL="0" rtl="0" algn="l">
              <a:spcBef>
                <a:spcPts val="1000"/>
              </a:spcBef>
              <a:spcAft>
                <a:spcPts val="0"/>
              </a:spcAft>
              <a:buSzPts val="1920"/>
              <a:buNone/>
            </a:pPr>
            <a:r>
              <a:rPr lang="en-US" sz="2400">
                <a:latin typeface="Calibri"/>
                <a:ea typeface="Calibri"/>
                <a:cs typeface="Calibri"/>
                <a:sym typeface="Calibri"/>
              </a:rPr>
              <a:t>Materialist and Atheists do not have any believe in the next world, they measure every thing by material yardstick</a:t>
            </a:r>
            <a:r>
              <a:rPr lang="en-US" sz="2800">
                <a:latin typeface="Calibri"/>
                <a:ea typeface="Calibri"/>
                <a:cs typeface="Calibri"/>
                <a:sym typeface="Calibri"/>
              </a:rPr>
              <a:t>.</a:t>
            </a:r>
            <a:endParaRPr/>
          </a:p>
          <a:p>
            <a:pPr indent="0" lvl="0" marL="0" rtl="0" algn="l">
              <a:spcBef>
                <a:spcPts val="1000"/>
              </a:spcBef>
              <a:spcAft>
                <a:spcPts val="0"/>
              </a:spcAft>
              <a:buSzPts val="2240"/>
              <a:buNone/>
            </a:pPr>
            <a:r>
              <a:rPr lang="en-US" sz="2800">
                <a:latin typeface="Calibri"/>
                <a:ea typeface="Calibri"/>
                <a:cs typeface="Calibri"/>
                <a:sym typeface="Calibri"/>
              </a:rPr>
              <a:t> </a:t>
            </a:r>
            <a:r>
              <a:rPr lang="en-US" sz="2400"/>
              <a:t>According to the Qur’an:</a:t>
            </a:r>
            <a:endParaRPr/>
          </a:p>
          <a:p>
            <a:pPr indent="0" lvl="0" marL="0" rtl="0" algn="l">
              <a:spcBef>
                <a:spcPts val="1000"/>
              </a:spcBef>
              <a:spcAft>
                <a:spcPts val="0"/>
              </a:spcAft>
              <a:buSzPts val="2240"/>
              <a:buNone/>
            </a:pPr>
            <a:r>
              <a:t/>
            </a:r>
            <a:endParaRPr sz="2800"/>
          </a:p>
          <a:p>
            <a:pPr indent="-342900" lvl="0" marL="342900" rtl="1" algn="r">
              <a:spcBef>
                <a:spcPts val="1000"/>
              </a:spcBef>
              <a:spcAft>
                <a:spcPts val="0"/>
              </a:spcAft>
              <a:buSzPts val="2240"/>
              <a:buFont typeface="Noto Sans Symbols"/>
              <a:buChar char="✔"/>
            </a:pPr>
            <a:r>
              <a:rPr lang="en-US" sz="2800">
                <a:latin typeface="Arial"/>
                <a:ea typeface="Arial"/>
                <a:cs typeface="Arial"/>
                <a:sym typeface="Arial"/>
              </a:rPr>
              <a:t>وَ قَالُوۡا مَا ہِیَ  اِلَّا حَیَاتُنَا الدُّنۡیَا نَمُوۡتُ وَ نَحۡیَا وَ مَا یُہۡلِکُنَاۤ  اِلَّا الدَّہۡرُ ۚ وَ مَا لَہُمۡ بِذٰلِکَ مِنۡ عِلۡمٍ ۚ اِنۡ ہُمۡ   اِلَّا یَظُنُّوۡنَ ﴿۲۴﴾ </a:t>
            </a:r>
            <a:endParaRPr sz="2800">
              <a:latin typeface="Arial"/>
              <a:ea typeface="Arial"/>
              <a:cs typeface="Arial"/>
              <a:sym typeface="Arial"/>
            </a:endParaRPr>
          </a:p>
          <a:p>
            <a:pPr indent="0" lvl="0" marL="0" rtl="0" algn="l">
              <a:spcBef>
                <a:spcPts val="1000"/>
              </a:spcBef>
              <a:spcAft>
                <a:spcPts val="0"/>
              </a:spcAft>
              <a:buSzPts val="1920"/>
              <a:buNone/>
            </a:pPr>
            <a:r>
              <a:rPr lang="en-US" sz="2400">
                <a:solidFill>
                  <a:srgbClr val="3F3F3F"/>
                </a:solidFill>
                <a:latin typeface="Calibri"/>
                <a:ea typeface="Calibri"/>
                <a:cs typeface="Calibri"/>
                <a:sym typeface="Calibri"/>
              </a:rPr>
              <a:t>And they say, “There is no life but our worldly life. We die and live, and nothing destroys us except time.” They have no knowledge about that; they do nothing but make conjectures</a:t>
            </a:r>
            <a:endParaRPr sz="28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677334" y="609600"/>
            <a:ext cx="4119953" cy="66260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More About Them</a:t>
            </a:r>
            <a:endParaRPr/>
          </a:p>
        </p:txBody>
      </p:sp>
      <p:sp>
        <p:nvSpPr>
          <p:cNvPr id="282" name="Google Shape;282;p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20"/>
              <a:buNone/>
            </a:pPr>
            <a:r>
              <a:rPr lang="en-US" sz="2400" u="sng">
                <a:latin typeface="Arial"/>
                <a:ea typeface="Arial"/>
                <a:cs typeface="Arial"/>
                <a:sym typeface="Arial"/>
              </a:rPr>
              <a:t>ق</a:t>
            </a:r>
            <a:r>
              <a:rPr lang="en-US" sz="2400">
                <a:latin typeface="Arial"/>
                <a:ea typeface="Arial"/>
                <a:cs typeface="Arial"/>
                <a:sym typeface="Arial"/>
              </a:rPr>
              <a:t>َالَ مَنۡ  یُّحۡیِ  الۡعِظَامَ  وَ  ہِیَ  رَمِیۡمٌ ﴿۷۸﴾ قُلۡ یُحۡیِیۡہَا الَّذِیۡۤ  اَنۡشَاَہَاۤ  اَوَّلَ  مَرَّۃٍ ؕ وَ  ہُوَ  بِکُلِّ  خَلۡقٍ عَلِیۡمُۨ  ﴿ۙ۷۹﴾ </a:t>
            </a:r>
            <a:endParaRPr/>
          </a:p>
          <a:p>
            <a:pPr indent="0" lvl="0" marL="0" rtl="0" algn="l">
              <a:spcBef>
                <a:spcPts val="1000"/>
              </a:spcBef>
              <a:spcAft>
                <a:spcPts val="0"/>
              </a:spcAft>
              <a:buSzPts val="1440"/>
              <a:buNone/>
            </a:pPr>
            <a:r>
              <a:rPr lang="en-US">
                <a:latin typeface="Calibri"/>
                <a:ea typeface="Calibri"/>
                <a:cs typeface="Calibri"/>
                <a:sym typeface="Calibri"/>
              </a:rPr>
              <a:t>He said “who will be there who will bring to life the bones after they are decayed. Tell them it will be revived by him who had initially brought them to life.</a:t>
            </a:r>
            <a:endParaRPr/>
          </a:p>
          <a:p>
            <a:pPr indent="0" lvl="0" marL="0" rtl="1" algn="l">
              <a:spcBef>
                <a:spcPts val="1000"/>
              </a:spcBef>
              <a:spcAft>
                <a:spcPts val="0"/>
              </a:spcAft>
              <a:buSzPts val="1440"/>
              <a:buNone/>
            </a:pPr>
            <a:r>
              <a:t/>
            </a:r>
            <a:endParaRPr/>
          </a:p>
          <a:p>
            <a:pPr indent="0" lvl="0" marL="0" rtl="0" algn="r">
              <a:spcBef>
                <a:spcPts val="1000"/>
              </a:spcBef>
              <a:spcAft>
                <a:spcPts val="0"/>
              </a:spcAft>
              <a:buSzPts val="1920"/>
              <a:buNone/>
            </a:pPr>
            <a:r>
              <a:rPr lang="en-US" sz="2400">
                <a:latin typeface="Arial"/>
                <a:ea typeface="Arial"/>
                <a:cs typeface="Arial"/>
                <a:sym typeface="Arial"/>
              </a:rPr>
              <a:t>کَیۡفَ تَکۡفُرُوۡنَ بِاللّٰہِ وَ کُنۡتُمۡ اَمۡوَاتًا فَاَحۡیَاکُمۡ ۚ ثُمَّ یُمِیۡتُکُمۡ ثُمَّ یُحۡیِیۡکُمۡ ثُمَّ  اِلَیۡہِ تُرۡجَعُوۡنَ ﴿۲۸﴾</a:t>
            </a:r>
            <a:endParaRPr sz="2400">
              <a:latin typeface="Arial"/>
              <a:ea typeface="Arial"/>
              <a:cs typeface="Arial"/>
              <a:sym typeface="Arial"/>
            </a:endParaRPr>
          </a:p>
          <a:p>
            <a:pPr indent="0" lvl="0" marL="0" rtl="0" algn="l">
              <a:spcBef>
                <a:spcPts val="1000"/>
              </a:spcBef>
              <a:spcAft>
                <a:spcPts val="0"/>
              </a:spcAft>
              <a:buSzPts val="1440"/>
              <a:buNone/>
            </a:pPr>
            <a:r>
              <a:rPr lang="en-US">
                <a:latin typeface="Calibri"/>
                <a:ea typeface="Calibri"/>
                <a:cs typeface="Calibri"/>
                <a:sym typeface="Calibri"/>
              </a:rPr>
              <a:t>How can you deny Allah, who brought you to life when you were dead? And (it is he) who will mortify you and bring you to life and you will have to return to him.</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225288" y="238540"/>
            <a:ext cx="9176290" cy="67586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200"/>
              <a:buFont typeface="Trebuchet MS"/>
              <a:buNone/>
            </a:pPr>
            <a:r>
              <a:rPr b="1" lang="en-US" sz="3200"/>
              <a:t>DAY OF JUDGMENT IS COMPLETELY LOGICAL</a:t>
            </a:r>
            <a:endParaRPr b="1" sz="3200"/>
          </a:p>
        </p:txBody>
      </p:sp>
      <p:sp>
        <p:nvSpPr>
          <p:cNvPr id="288" name="Google Shape;288;p25"/>
          <p:cNvSpPr txBox="1"/>
          <p:nvPr>
            <p:ph idx="1" type="body"/>
          </p:nvPr>
        </p:nvSpPr>
        <p:spPr>
          <a:xfrm>
            <a:off x="225288" y="1032113"/>
            <a:ext cx="9515061" cy="5353876"/>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just">
              <a:spcBef>
                <a:spcPts val="0"/>
              </a:spcBef>
              <a:spcAft>
                <a:spcPts val="0"/>
              </a:spcAft>
              <a:buSzPct val="80000"/>
              <a:buChar char="►"/>
            </a:pPr>
            <a:r>
              <a:rPr lang="en-US" sz="2400">
                <a:solidFill>
                  <a:schemeClr val="dk1"/>
                </a:solidFill>
                <a:latin typeface="Calibri"/>
                <a:ea typeface="Calibri"/>
                <a:cs typeface="Calibri"/>
                <a:sym typeface="Calibri"/>
              </a:rPr>
              <a:t>The History tells us that the human societies have different types of people, some of them are oppressed and some of them are cruel, they grab the rights of others and force them easily. But weak cannot take revenge although they want. It’s a fact that in our so-called civilized societies have no justice for those who are oppressed, unfortunately justice in our society is salable thing.</a:t>
            </a:r>
            <a:endParaRPr/>
          </a:p>
          <a:p>
            <a:pPr indent="-342900" lvl="0" marL="342900" rtl="0" algn="just">
              <a:spcBef>
                <a:spcPts val="1000"/>
              </a:spcBef>
              <a:spcAft>
                <a:spcPts val="0"/>
              </a:spcAft>
              <a:buSzPct val="80000"/>
              <a:buChar char="►"/>
            </a:pPr>
            <a:r>
              <a:rPr lang="en-US" sz="2400">
                <a:solidFill>
                  <a:schemeClr val="dk1"/>
                </a:solidFill>
                <a:latin typeface="Calibri"/>
                <a:ea typeface="Calibri"/>
                <a:cs typeface="Calibri"/>
                <a:sym typeface="Calibri"/>
              </a:rPr>
              <a:t>	It is therefore the human mind, wisdom and nature itself demand any day or place of justice when divine court ought to be setup to punish properly those wrong-doers and cruel persons, where-as the oppressors will have less power than the oppressed. If the oppressed will not awarded then it will be proved that all doors of justice are shutdown. However we believe that principles of Allah Almighty are based on equality. In the sight of Allah there is no distinction between rich and poor, high and low, weak and strong. If there is no accountability in the next world then the cruel and stronger people will not feel any hesitation about their bad actions</a:t>
            </a:r>
            <a:endParaRPr sz="2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type="title"/>
          </p:nvPr>
        </p:nvSpPr>
        <p:spPr>
          <a:xfrm>
            <a:off x="291548" y="384312"/>
            <a:ext cx="8786192" cy="75537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alibri"/>
              <a:buNone/>
            </a:pPr>
            <a:r>
              <a:rPr b="1" lang="en-US" u="sng">
                <a:latin typeface="Calibri"/>
                <a:ea typeface="Calibri"/>
                <a:cs typeface="Calibri"/>
                <a:sym typeface="Calibri"/>
              </a:rPr>
              <a:t>The concrete example of Life after death in Qur’an.</a:t>
            </a:r>
            <a:br>
              <a:rPr b="1" lang="en-US" u="sng">
                <a:latin typeface="Calibri"/>
                <a:ea typeface="Calibri"/>
                <a:cs typeface="Calibri"/>
                <a:sym typeface="Calibri"/>
              </a:rPr>
            </a:br>
            <a:endParaRPr b="1" u="sng"/>
          </a:p>
        </p:txBody>
      </p:sp>
      <p:sp>
        <p:nvSpPr>
          <p:cNvPr id="294" name="Google Shape;294;p26"/>
          <p:cNvSpPr txBox="1"/>
          <p:nvPr>
            <p:ph idx="1" type="body"/>
          </p:nvPr>
        </p:nvSpPr>
        <p:spPr>
          <a:xfrm>
            <a:off x="530086" y="1537253"/>
            <a:ext cx="8931966" cy="3670852"/>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240"/>
              <a:buNone/>
            </a:pPr>
            <a:r>
              <a:rPr lang="en-US" sz="2800" u="sng">
                <a:solidFill>
                  <a:schemeClr val="dk1"/>
                </a:solidFill>
                <a:latin typeface="Arial"/>
                <a:ea typeface="Arial"/>
                <a:cs typeface="Arial"/>
                <a:sym typeface="Arial"/>
              </a:rPr>
              <a:t>و</a:t>
            </a:r>
            <a:r>
              <a:rPr lang="en-US" sz="2800">
                <a:solidFill>
                  <a:schemeClr val="dk1"/>
                </a:solidFill>
                <a:latin typeface="Arial"/>
                <a:ea typeface="Arial"/>
                <a:cs typeface="Arial"/>
                <a:sym typeface="Arial"/>
              </a:rPr>
              <a:t>َ مِنۡ اٰیٰتِہٖۤ  اَنَّکَ تَرَی الۡاَرۡضَ خَاشِعَۃً فَاِذَاۤ  اَنۡزَلۡنَا عَلَیۡہَا الۡمَآءَ  اہۡتَزَّتۡ وَ رَبَتۡ ؕ اِنَّ  الَّذِیۡۤ  اَحۡیَاہَا  لَمُحۡیِ الۡمَوۡتٰی ؕ اِنَّہٗ عَلٰی کُلِّ شَیۡءٍ  قَدِیۡرٌ ﴿۳۹﴾ </a:t>
            </a:r>
            <a:endParaRPr/>
          </a:p>
          <a:p>
            <a:pPr indent="0" lvl="0" marL="0" rtl="0" algn="just">
              <a:spcBef>
                <a:spcPts val="1000"/>
              </a:spcBef>
              <a:spcAft>
                <a:spcPts val="0"/>
              </a:spcAft>
              <a:buSzPts val="1440"/>
              <a:buNone/>
            </a:pPr>
            <a:r>
              <a:t/>
            </a:r>
            <a:endParaRPr>
              <a:solidFill>
                <a:schemeClr val="dk1"/>
              </a:solidFill>
              <a:latin typeface="Calibri"/>
              <a:ea typeface="Calibri"/>
              <a:cs typeface="Calibri"/>
              <a:sym typeface="Calibri"/>
            </a:endParaRPr>
          </a:p>
          <a:p>
            <a:pPr indent="0" lvl="0" marL="0" rtl="0" algn="just">
              <a:lnSpc>
                <a:spcPct val="150000"/>
              </a:lnSpc>
              <a:spcBef>
                <a:spcPts val="1000"/>
              </a:spcBef>
              <a:spcAft>
                <a:spcPts val="0"/>
              </a:spcAft>
              <a:buSzPts val="1600"/>
              <a:buNone/>
            </a:pPr>
            <a:r>
              <a:rPr lang="en-US" sz="2000">
                <a:solidFill>
                  <a:schemeClr val="dk1"/>
                </a:solidFill>
                <a:latin typeface="Calibri"/>
                <a:ea typeface="Calibri"/>
                <a:cs typeface="Calibri"/>
                <a:sym typeface="Calibri"/>
              </a:rPr>
              <a:t>And among His signs is that you see the land inactive; then, once We send down water thereto, it gets excited and swells. Surely, the One who has given life to it is the One who gives life to the dead. No doubt, He is powerful to do everything.</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txBox="1"/>
          <p:nvPr>
            <p:ph type="title"/>
          </p:nvPr>
        </p:nvSpPr>
        <p:spPr>
          <a:xfrm>
            <a:off x="397565" y="251792"/>
            <a:ext cx="9016891" cy="701246"/>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alibri"/>
              <a:buNone/>
            </a:pPr>
            <a:r>
              <a:rPr b="1" lang="en-US" u="sng">
                <a:latin typeface="Calibri"/>
                <a:ea typeface="Calibri"/>
                <a:cs typeface="Calibri"/>
                <a:sym typeface="Calibri"/>
              </a:rPr>
              <a:t>IMPACT OF BELIEF IN AKHIRAH IN OUR LIFE</a:t>
            </a:r>
            <a:br>
              <a:rPr lang="en-US" u="sng">
                <a:latin typeface="Calibri"/>
                <a:ea typeface="Calibri"/>
                <a:cs typeface="Calibri"/>
                <a:sym typeface="Calibri"/>
              </a:rPr>
            </a:br>
            <a:endParaRPr u="sng"/>
          </a:p>
        </p:txBody>
      </p:sp>
      <p:sp>
        <p:nvSpPr>
          <p:cNvPr id="300" name="Google Shape;300;p27"/>
          <p:cNvSpPr txBox="1"/>
          <p:nvPr>
            <p:ph idx="1" type="body"/>
          </p:nvPr>
        </p:nvSpPr>
        <p:spPr>
          <a:xfrm>
            <a:off x="811368" y="1558344"/>
            <a:ext cx="8087933" cy="428866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90C226"/>
              </a:buClr>
              <a:buSzPts val="1920"/>
              <a:buChar char="►"/>
            </a:pPr>
            <a:r>
              <a:rPr lang="en-US" sz="2400">
                <a:solidFill>
                  <a:schemeClr val="dk1"/>
                </a:solidFill>
                <a:latin typeface="Calibri"/>
                <a:ea typeface="Calibri"/>
                <a:cs typeface="Calibri"/>
                <a:sym typeface="Calibri"/>
              </a:rPr>
              <a:t>Sense of Responsibility.</a:t>
            </a:r>
            <a:endParaRPr/>
          </a:p>
          <a:p>
            <a:pPr indent="-342900" lvl="0" marL="342900" rtl="0" algn="l">
              <a:spcBef>
                <a:spcPts val="1000"/>
              </a:spcBef>
              <a:spcAft>
                <a:spcPts val="0"/>
              </a:spcAft>
              <a:buClr>
                <a:srgbClr val="90C226"/>
              </a:buClr>
              <a:buSzPts val="1920"/>
              <a:buChar char="►"/>
            </a:pPr>
            <a:r>
              <a:rPr lang="en-US" sz="2400">
                <a:solidFill>
                  <a:schemeClr val="dk1"/>
                </a:solidFill>
                <a:latin typeface="Calibri"/>
                <a:ea typeface="Calibri"/>
                <a:cs typeface="Calibri"/>
                <a:sym typeface="Calibri"/>
              </a:rPr>
              <a:t>Concept of reward and punishment.</a:t>
            </a:r>
            <a:endParaRPr/>
          </a:p>
          <a:p>
            <a:pPr indent="-342900" lvl="0" marL="342900" rtl="0" algn="l">
              <a:spcBef>
                <a:spcPts val="1000"/>
              </a:spcBef>
              <a:spcAft>
                <a:spcPts val="0"/>
              </a:spcAft>
              <a:buClr>
                <a:srgbClr val="90C226"/>
              </a:buClr>
              <a:buSzPts val="1920"/>
              <a:buChar char="►"/>
            </a:pPr>
            <a:r>
              <a:rPr lang="en-US" sz="2400">
                <a:solidFill>
                  <a:schemeClr val="dk1"/>
                </a:solidFill>
                <a:latin typeface="Calibri"/>
                <a:ea typeface="Calibri"/>
                <a:cs typeface="Calibri"/>
                <a:sym typeface="Calibri"/>
              </a:rPr>
              <a:t>Self-Accountability.</a:t>
            </a:r>
            <a:endParaRPr/>
          </a:p>
          <a:p>
            <a:pPr indent="-342900" lvl="0" marL="342900" rtl="0" algn="l">
              <a:spcBef>
                <a:spcPts val="1000"/>
              </a:spcBef>
              <a:spcAft>
                <a:spcPts val="0"/>
              </a:spcAft>
              <a:buClr>
                <a:srgbClr val="90C226"/>
              </a:buClr>
              <a:buSzPts val="1920"/>
              <a:buChar char="►"/>
            </a:pPr>
            <a:r>
              <a:rPr lang="en-US" sz="2400">
                <a:solidFill>
                  <a:schemeClr val="dk1"/>
                </a:solidFill>
                <a:latin typeface="Calibri"/>
                <a:ea typeface="Calibri"/>
                <a:cs typeface="Calibri"/>
                <a:sym typeface="Calibri"/>
              </a:rPr>
              <a:t>Right usage of power.</a:t>
            </a:r>
            <a:endParaRPr/>
          </a:p>
          <a:p>
            <a:pPr indent="-342900" lvl="0" marL="342900" rtl="0" algn="l">
              <a:spcBef>
                <a:spcPts val="1000"/>
              </a:spcBef>
              <a:spcAft>
                <a:spcPts val="0"/>
              </a:spcAft>
              <a:buClr>
                <a:srgbClr val="90C226"/>
              </a:buClr>
              <a:buSzPts val="1920"/>
              <a:buChar char="►"/>
            </a:pPr>
            <a:r>
              <a:rPr lang="en-US" sz="2400">
                <a:solidFill>
                  <a:schemeClr val="dk1"/>
                </a:solidFill>
                <a:latin typeface="Calibri"/>
                <a:ea typeface="Calibri"/>
                <a:cs typeface="Calibri"/>
                <a:sym typeface="Calibri"/>
              </a:rPr>
              <a:t>Survival for everyone.</a:t>
            </a:r>
            <a:endParaRPr/>
          </a:p>
          <a:p>
            <a:pPr indent="-342900" lvl="0" marL="342900" rtl="0" algn="l">
              <a:spcBef>
                <a:spcPts val="1000"/>
              </a:spcBef>
              <a:spcAft>
                <a:spcPts val="0"/>
              </a:spcAft>
              <a:buClr>
                <a:srgbClr val="90C226"/>
              </a:buClr>
              <a:buSzPts val="1920"/>
              <a:buChar char="►"/>
            </a:pPr>
            <a:r>
              <a:rPr lang="en-US" sz="2400">
                <a:solidFill>
                  <a:schemeClr val="dk1"/>
                </a:solidFill>
                <a:latin typeface="Calibri"/>
                <a:ea typeface="Calibri"/>
                <a:cs typeface="Calibri"/>
                <a:sym typeface="Calibri"/>
              </a:rPr>
              <a:t>Harmony and Integration.</a:t>
            </a:r>
            <a:endParaRPr/>
          </a:p>
          <a:p>
            <a:pPr indent="-342900" lvl="0" marL="342900" rtl="0" algn="l">
              <a:spcBef>
                <a:spcPts val="1000"/>
              </a:spcBef>
              <a:spcAft>
                <a:spcPts val="0"/>
              </a:spcAft>
              <a:buSzPts val="1440"/>
              <a:buChar char="►"/>
            </a:pPr>
            <a:r>
              <a:rPr lang="en-US">
                <a:solidFill>
                  <a:schemeClr val="dk1"/>
                </a:solidFill>
              </a:rPr>
              <a:t>  </a:t>
            </a:r>
            <a:r>
              <a:rPr lang="en-US" sz="2400">
                <a:solidFill>
                  <a:schemeClr val="dk1"/>
                </a:solidFill>
                <a:latin typeface="Calibri"/>
                <a:ea typeface="Calibri"/>
                <a:cs typeface="Calibri"/>
                <a:sym typeface="Calibri"/>
              </a:rPr>
              <a:t>Steps forward  in good deeds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185530" y="212036"/>
            <a:ext cx="9210261" cy="64935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alibri"/>
              <a:buNone/>
            </a:pPr>
            <a:r>
              <a:rPr b="1" lang="en-US" u="sng">
                <a:latin typeface="Calibri"/>
                <a:ea typeface="Calibri"/>
                <a:cs typeface="Calibri"/>
                <a:sym typeface="Calibri"/>
              </a:rPr>
              <a:t>Analytical study of Jewish and Chiristian about Hereafter</a:t>
            </a:r>
            <a:br>
              <a:rPr lang="en-US">
                <a:latin typeface="Calibri"/>
                <a:ea typeface="Calibri"/>
                <a:cs typeface="Calibri"/>
                <a:sym typeface="Calibri"/>
              </a:rPr>
            </a:br>
            <a:endParaRPr>
              <a:latin typeface="Calibri"/>
              <a:ea typeface="Calibri"/>
              <a:cs typeface="Calibri"/>
              <a:sym typeface="Calibri"/>
            </a:endParaRPr>
          </a:p>
        </p:txBody>
      </p:sp>
      <p:sp>
        <p:nvSpPr>
          <p:cNvPr id="306" name="Google Shape;306;p28"/>
          <p:cNvSpPr txBox="1"/>
          <p:nvPr>
            <p:ph idx="1" type="body"/>
          </p:nvPr>
        </p:nvSpPr>
        <p:spPr>
          <a:xfrm>
            <a:off x="410817" y="1444487"/>
            <a:ext cx="8863185" cy="4596875"/>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920"/>
              <a:buNone/>
            </a:pPr>
            <a:r>
              <a:rPr lang="en-US" sz="2400">
                <a:solidFill>
                  <a:schemeClr val="dk1"/>
                </a:solidFill>
                <a:latin typeface="Calibri"/>
                <a:ea typeface="Calibri"/>
                <a:cs typeface="Calibri"/>
                <a:sym typeface="Calibri"/>
              </a:rPr>
              <a:t>There is no doubt that the sect of the Jews and Christians was true before their distortion and before the sect of Islam, but they interpolated their religion. Now both of them think themselves to be the Deserves of the Heaven.</a:t>
            </a:r>
            <a:endParaRPr/>
          </a:p>
          <a:p>
            <a:pPr indent="0" lvl="0" marL="0" rtl="1" algn="l">
              <a:spcBef>
                <a:spcPts val="1000"/>
              </a:spcBef>
              <a:spcAft>
                <a:spcPts val="0"/>
              </a:spcAft>
              <a:buSzPts val="1440"/>
              <a:buNone/>
            </a:pPr>
            <a:r>
              <a:t/>
            </a:r>
            <a:endParaRPr>
              <a:solidFill>
                <a:schemeClr val="dk1"/>
              </a:solidFill>
            </a:endParaRPr>
          </a:p>
          <a:p>
            <a:pPr indent="0" lvl="0" marL="0" rtl="0" algn="ctr">
              <a:spcBef>
                <a:spcPts val="1000"/>
              </a:spcBef>
              <a:spcAft>
                <a:spcPts val="0"/>
              </a:spcAft>
              <a:buSzPts val="1920"/>
              <a:buNone/>
            </a:pPr>
            <a:r>
              <a:rPr lang="en-US" sz="2400">
                <a:solidFill>
                  <a:schemeClr val="dk1"/>
                </a:solidFill>
                <a:latin typeface="Arial"/>
                <a:ea typeface="Arial"/>
                <a:cs typeface="Arial"/>
                <a:sym typeface="Arial"/>
              </a:rPr>
              <a:t>وَ قَالُوۡا لَنۡ یَّدۡخُلَ الۡجَنَّۃَ اِلَّا مَنۡ کَانَ ہُوۡدًا اَوۡ نَصٰرٰی ؕ تِلۡکَ اَمَانِیُّہُمۡ ؕ قُلۡ ہَاتُوۡا بُرۡہَانَکُمۡ  اِنۡ کُنۡتُمۡ صٰدِقِیۡنَ ﴿۱۱۱﴾</a:t>
            </a:r>
            <a:endParaRPr sz="2400">
              <a:solidFill>
                <a:schemeClr val="dk1"/>
              </a:solidFill>
              <a:latin typeface="Arial"/>
              <a:ea typeface="Arial"/>
              <a:cs typeface="Arial"/>
              <a:sym typeface="Arial"/>
            </a:endParaRPr>
          </a:p>
          <a:p>
            <a:pPr indent="0" lvl="0" marL="0" rtl="0" algn="ctr">
              <a:spcBef>
                <a:spcPts val="1000"/>
              </a:spcBef>
              <a:spcAft>
                <a:spcPts val="0"/>
              </a:spcAft>
              <a:buSzPts val="1920"/>
              <a:buNone/>
            </a:pPr>
            <a:r>
              <a:rPr lang="en-US" sz="2400">
                <a:solidFill>
                  <a:schemeClr val="dk1"/>
                </a:solidFill>
                <a:latin typeface="Calibri"/>
                <a:ea typeface="Calibri"/>
                <a:cs typeface="Calibri"/>
                <a:sym typeface="Calibri"/>
              </a:rPr>
              <a:t>They say that no one shall ever enter Paradise unless he is a Jew, or a Christian. These are their fancies. Say, “Bring your proof, if you are truthful.”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9"/>
          <p:cNvSpPr txBox="1"/>
          <p:nvPr>
            <p:ph type="title"/>
          </p:nvPr>
        </p:nvSpPr>
        <p:spPr>
          <a:xfrm>
            <a:off x="410818" y="318052"/>
            <a:ext cx="5181600" cy="7421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Calibri"/>
              <a:buNone/>
            </a:pPr>
            <a:r>
              <a:rPr b="1" lang="en-US" u="sng">
                <a:latin typeface="Calibri"/>
                <a:ea typeface="Calibri"/>
                <a:cs typeface="Calibri"/>
                <a:sym typeface="Calibri"/>
              </a:rPr>
              <a:t>Jewish Wrong Thinking</a:t>
            </a:r>
            <a:endParaRPr/>
          </a:p>
        </p:txBody>
      </p:sp>
      <p:sp>
        <p:nvSpPr>
          <p:cNvPr id="312" name="Google Shape;312;p29"/>
          <p:cNvSpPr txBox="1"/>
          <p:nvPr>
            <p:ph idx="1" type="body"/>
          </p:nvPr>
        </p:nvSpPr>
        <p:spPr>
          <a:xfrm>
            <a:off x="410818" y="1338471"/>
            <a:ext cx="8863184" cy="470289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sz="2000">
                <a:solidFill>
                  <a:schemeClr val="dk1"/>
                </a:solidFill>
                <a:latin typeface="Calibri"/>
                <a:ea typeface="Calibri"/>
                <a:cs typeface="Calibri"/>
                <a:sym typeface="Calibri"/>
              </a:rPr>
              <a:t>Holy Qur’an explain their wrong thinking</a:t>
            </a:r>
            <a:r>
              <a:rPr lang="en-US" sz="1600">
                <a:solidFill>
                  <a:schemeClr val="dk1"/>
                </a:solidFill>
                <a:latin typeface="Calibri"/>
                <a:ea typeface="Calibri"/>
                <a:cs typeface="Calibri"/>
                <a:sym typeface="Calibri"/>
              </a:rPr>
              <a:t>….,</a:t>
            </a:r>
            <a:endParaRPr/>
          </a:p>
          <a:p>
            <a:pPr indent="0" lvl="0" marL="0" rtl="0" algn="r">
              <a:spcBef>
                <a:spcPts val="1000"/>
              </a:spcBef>
              <a:spcAft>
                <a:spcPts val="0"/>
              </a:spcAft>
              <a:buSzPts val="1280"/>
              <a:buNone/>
            </a:pPr>
            <a:r>
              <a:t/>
            </a:r>
            <a:endParaRPr sz="1600">
              <a:solidFill>
                <a:schemeClr val="dk1"/>
              </a:solidFill>
              <a:latin typeface="Arial"/>
              <a:ea typeface="Arial"/>
              <a:cs typeface="Arial"/>
              <a:sym typeface="Arial"/>
            </a:endParaRPr>
          </a:p>
          <a:p>
            <a:pPr indent="0" lvl="0" marL="0" rtl="0" algn="ctr">
              <a:spcBef>
                <a:spcPts val="1000"/>
              </a:spcBef>
              <a:spcAft>
                <a:spcPts val="0"/>
              </a:spcAft>
              <a:buSzPts val="1920"/>
              <a:buNone/>
            </a:pPr>
            <a:r>
              <a:rPr lang="en-US" sz="2400">
                <a:solidFill>
                  <a:schemeClr val="dk1"/>
                </a:solidFill>
                <a:latin typeface="Arial"/>
                <a:ea typeface="Arial"/>
                <a:cs typeface="Arial"/>
                <a:sym typeface="Arial"/>
              </a:rPr>
              <a:t>وَ قَالُوۡا لَنۡ تَمَسَّنَا النَّارُ اِلَّاۤ اَیَّامًا مَّعۡدُوۡدَۃً ؕ قُلۡ اَتَّخَذۡتُمۡ عِنۡدَ اللّٰہِ عَہۡدًا فَلَنۡ یُّخۡلِفَ اللّٰہُ عَہۡدَہٗۤ اَمۡ تَقُوۡلُوۡنَ عَلَی اللّٰہِ مَا لَا تَعۡلَمُوۡنَ ﴿۸۰﴾</a:t>
            </a:r>
            <a:endParaRPr/>
          </a:p>
          <a:p>
            <a:pPr indent="0" lvl="0" marL="0" rtl="0" algn="ctr">
              <a:spcBef>
                <a:spcPts val="1000"/>
              </a:spcBef>
              <a:spcAft>
                <a:spcPts val="0"/>
              </a:spcAft>
              <a:buSzPts val="1920"/>
              <a:buNone/>
            </a:pPr>
            <a:r>
              <a:t/>
            </a:r>
            <a:endParaRPr sz="2400">
              <a:solidFill>
                <a:schemeClr val="dk1"/>
              </a:solidFill>
              <a:latin typeface="Calibri"/>
              <a:ea typeface="Calibri"/>
              <a:cs typeface="Calibri"/>
              <a:sym typeface="Calibri"/>
            </a:endParaRPr>
          </a:p>
          <a:p>
            <a:pPr indent="0" lvl="0" marL="0" rtl="0" algn="ctr">
              <a:spcBef>
                <a:spcPts val="1000"/>
              </a:spcBef>
              <a:spcAft>
                <a:spcPts val="0"/>
              </a:spcAft>
              <a:buSzPts val="1920"/>
              <a:buNone/>
            </a:pPr>
            <a:r>
              <a:rPr lang="en-US" sz="2400">
                <a:solidFill>
                  <a:schemeClr val="dk1"/>
                </a:solidFill>
                <a:latin typeface="Calibri"/>
                <a:ea typeface="Calibri"/>
                <a:cs typeface="Calibri"/>
                <a:sym typeface="Calibri"/>
              </a:rPr>
              <a:t>They say, “The fire shall not touch us for more than a few days.” Say, “Have you taken a pledge from Allah, and Allah will not go against His promise? Or, do you say about Allah what you do not know?”.</a:t>
            </a:r>
            <a:endParaRPr/>
          </a:p>
          <a:p>
            <a:pPr indent="0" lvl="0" marL="0" rtl="0" algn="l">
              <a:spcBef>
                <a:spcPts val="1000"/>
              </a:spcBef>
              <a:spcAft>
                <a:spcPts val="0"/>
              </a:spcAft>
              <a:buSzPts val="1440"/>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ctrTitle"/>
          </p:nvPr>
        </p:nvSpPr>
        <p:spPr>
          <a:xfrm>
            <a:off x="914400" y="212037"/>
            <a:ext cx="4121239" cy="689484"/>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3600"/>
              <a:buFont typeface="Calibri"/>
              <a:buNone/>
            </a:pPr>
            <a:r>
              <a:rPr b="1" lang="en-US" sz="3600" u="sng">
                <a:latin typeface="Calibri"/>
                <a:ea typeface="Calibri"/>
                <a:cs typeface="Calibri"/>
                <a:sym typeface="Calibri"/>
              </a:rPr>
              <a:t>Number of Prophets</a:t>
            </a:r>
            <a:endParaRPr/>
          </a:p>
        </p:txBody>
      </p:sp>
      <p:sp>
        <p:nvSpPr>
          <p:cNvPr id="156" name="Google Shape;156;p3"/>
          <p:cNvSpPr txBox="1"/>
          <p:nvPr>
            <p:ph idx="1" type="subTitle"/>
          </p:nvPr>
        </p:nvSpPr>
        <p:spPr>
          <a:xfrm>
            <a:off x="1004552" y="1107584"/>
            <a:ext cx="8203842" cy="4211391"/>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SzPts val="1920"/>
              <a:buNone/>
            </a:pPr>
            <a:r>
              <a:rPr b="1" lang="en-US" sz="2400">
                <a:solidFill>
                  <a:schemeClr val="dk1"/>
                </a:solidFill>
                <a:latin typeface="Arial"/>
                <a:ea typeface="Arial"/>
                <a:cs typeface="Arial"/>
                <a:sym typeface="Arial"/>
              </a:rPr>
              <a:t>Adam</a:t>
            </a:r>
            <a:r>
              <a:rPr lang="en-US" sz="2400">
                <a:solidFill>
                  <a:schemeClr val="dk1"/>
                </a:solidFill>
                <a:latin typeface="Arial"/>
                <a:ea typeface="Arial"/>
                <a:cs typeface="Arial"/>
                <a:sym typeface="Arial"/>
              </a:rPr>
              <a:t> علیہ السلام was the first of the divine prophets and The Holy </a:t>
            </a:r>
            <a:r>
              <a:rPr b="1" lang="en-US" sz="2400">
                <a:solidFill>
                  <a:schemeClr val="dk1"/>
                </a:solidFill>
                <a:latin typeface="Arial"/>
                <a:ea typeface="Arial"/>
                <a:cs typeface="Arial"/>
                <a:sym typeface="Arial"/>
              </a:rPr>
              <a:t>Prophet Muhammad  </a:t>
            </a:r>
            <a:r>
              <a:rPr b="1" lang="en-US" sz="3200">
                <a:solidFill>
                  <a:schemeClr val="dk1"/>
                </a:solidFill>
                <a:latin typeface="Arial"/>
                <a:ea typeface="Arial"/>
                <a:cs typeface="Arial"/>
                <a:sym typeface="Arial"/>
              </a:rPr>
              <a:t>ﷺ</a:t>
            </a:r>
            <a:r>
              <a:rPr lang="en-US" sz="2400">
                <a:solidFill>
                  <a:schemeClr val="dk1"/>
                </a:solidFill>
                <a:latin typeface="Arial"/>
                <a:ea typeface="Arial"/>
                <a:cs typeface="Arial"/>
                <a:sym typeface="Arial"/>
              </a:rPr>
              <a:t>was the last of them. The exact number of prophets is not known, but in some traditions their number is mentioned as one lac twenty four thousand 124000.</a:t>
            </a:r>
            <a:endParaRPr/>
          </a:p>
          <a:p>
            <a:pPr indent="0" lvl="0" marL="0" rtl="0" algn="just">
              <a:spcBef>
                <a:spcPts val="1000"/>
              </a:spcBef>
              <a:spcAft>
                <a:spcPts val="0"/>
              </a:spcAft>
              <a:buSzPts val="1920"/>
              <a:buNone/>
            </a:pPr>
            <a:r>
              <a:t/>
            </a:r>
            <a:endParaRPr sz="2400">
              <a:solidFill>
                <a:schemeClr val="dk1"/>
              </a:solidFill>
              <a:latin typeface="Arial"/>
              <a:ea typeface="Arial"/>
              <a:cs typeface="Arial"/>
              <a:sym typeface="Arial"/>
            </a:endParaRPr>
          </a:p>
          <a:p>
            <a:pPr indent="0" lvl="0" marL="0" rtl="0" algn="just">
              <a:spcBef>
                <a:spcPts val="1000"/>
              </a:spcBef>
              <a:spcAft>
                <a:spcPts val="0"/>
              </a:spcAft>
              <a:buSzPts val="1920"/>
              <a:buNone/>
            </a:pPr>
            <a:r>
              <a:rPr lang="en-US" sz="2400">
                <a:solidFill>
                  <a:schemeClr val="dk1"/>
                </a:solidFill>
                <a:latin typeface="Arial"/>
                <a:ea typeface="Arial"/>
                <a:cs typeface="Arial"/>
                <a:sym typeface="Arial"/>
              </a:rPr>
              <a:t>In the Holy </a:t>
            </a:r>
            <a:r>
              <a:rPr b="1" lang="en-US" sz="2400">
                <a:solidFill>
                  <a:schemeClr val="dk1"/>
                </a:solidFill>
                <a:latin typeface="Arial"/>
                <a:ea typeface="Arial"/>
                <a:cs typeface="Arial"/>
                <a:sym typeface="Arial"/>
              </a:rPr>
              <a:t>Quran</a:t>
            </a:r>
            <a:r>
              <a:rPr lang="en-US" sz="2400">
                <a:solidFill>
                  <a:schemeClr val="dk1"/>
                </a:solidFill>
                <a:latin typeface="Arial"/>
                <a:ea typeface="Arial"/>
                <a:cs typeface="Arial"/>
                <a:sym typeface="Arial"/>
              </a:rPr>
              <a:t>, twenty-six of them are </a:t>
            </a:r>
            <a:r>
              <a:rPr b="1" lang="en-US" sz="2400">
                <a:solidFill>
                  <a:schemeClr val="dk1"/>
                </a:solidFill>
                <a:latin typeface="Arial"/>
                <a:ea typeface="Arial"/>
                <a:cs typeface="Arial"/>
                <a:sym typeface="Arial"/>
              </a:rPr>
              <a:t>mentioned</a:t>
            </a:r>
            <a:r>
              <a:rPr lang="en-US" sz="2400">
                <a:solidFill>
                  <a:schemeClr val="dk1"/>
                </a:solidFill>
                <a:latin typeface="Arial"/>
                <a:ea typeface="Arial"/>
                <a:cs typeface="Arial"/>
                <a:sym typeface="Arial"/>
              </a:rPr>
              <a:t> by names: They are: Adam, Noah, Idris, Hud, Saleh, Ibrahim, Lut, Ismail, Al-Yasa, Zulkifl, Ilyas, Ayyub, Yunus, Ishaq, Yaqub, Yusuf, Shuaib, Musa, Harun, Dawood, Sulaiman, Zakariya, Yahya, Isa and Muhammad (S).</a:t>
            </a:r>
            <a:endParaRPr/>
          </a:p>
          <a:p>
            <a:pPr indent="0" lvl="0" marL="0" rtl="0" algn="r">
              <a:spcBef>
                <a:spcPts val="1000"/>
              </a:spcBef>
              <a:spcAft>
                <a:spcPts val="0"/>
              </a:spcAft>
              <a:buSzPts val="1920"/>
              <a:buNone/>
            </a:pPr>
            <a:br>
              <a:rPr lang="en-US" sz="2400"/>
            </a:b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238540" y="251792"/>
            <a:ext cx="5897217" cy="74212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Calibri"/>
              <a:buNone/>
            </a:pPr>
            <a:r>
              <a:rPr b="1" lang="en-US" u="sng">
                <a:latin typeface="Calibri"/>
                <a:ea typeface="Calibri"/>
                <a:cs typeface="Calibri"/>
                <a:sym typeface="Calibri"/>
              </a:rPr>
              <a:t>Transmigration of the soul</a:t>
            </a:r>
            <a:endParaRPr u="sng"/>
          </a:p>
        </p:txBody>
      </p:sp>
      <p:sp>
        <p:nvSpPr>
          <p:cNvPr id="318" name="Google Shape;318;p30"/>
          <p:cNvSpPr txBox="1"/>
          <p:nvPr>
            <p:ph idx="1" type="body"/>
          </p:nvPr>
        </p:nvSpPr>
        <p:spPr>
          <a:xfrm>
            <a:off x="677334" y="1338471"/>
            <a:ext cx="8596668" cy="4702892"/>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SzPts val="2240"/>
              <a:buChar char="►"/>
            </a:pPr>
            <a:r>
              <a:rPr lang="en-US" sz="2800">
                <a:solidFill>
                  <a:schemeClr val="dk1"/>
                </a:solidFill>
                <a:latin typeface="Calibri"/>
                <a:ea typeface="Calibri"/>
                <a:cs typeface="Calibri"/>
                <a:sym typeface="Calibri"/>
              </a:rPr>
              <a:t>According to the Hinduism death does not mean expiry forever, they said that death occurs to the body only, while perpetuity of the soul is not harm.it is just a change of body like a change of abode( Accomodation). </a:t>
            </a:r>
            <a:endParaRPr sz="2800">
              <a:solidFill>
                <a:schemeClr val="dk1"/>
              </a:solidFill>
              <a:latin typeface="Calibri"/>
              <a:ea typeface="Calibri"/>
              <a:cs typeface="Calibri"/>
              <a:sym typeface="Calibri"/>
            </a:endParaRPr>
          </a:p>
          <a:p>
            <a:pPr indent="-342900" lvl="0" marL="342900" rtl="0" algn="just">
              <a:spcBef>
                <a:spcPts val="1000"/>
              </a:spcBef>
              <a:spcAft>
                <a:spcPts val="0"/>
              </a:spcAft>
              <a:buSzPts val="2240"/>
              <a:buChar char="►"/>
            </a:pPr>
            <a:r>
              <a:rPr lang="en-US" sz="2800">
                <a:solidFill>
                  <a:schemeClr val="dk1"/>
                </a:solidFill>
                <a:latin typeface="Calibri"/>
                <a:ea typeface="Calibri"/>
                <a:cs typeface="Calibri"/>
                <a:sym typeface="Calibri"/>
              </a:rPr>
              <a:t>It means that a man of lower rank if he does good works, will be accommodated in a higher rank. And vice versa.</a:t>
            </a:r>
            <a:endParaRPr/>
          </a:p>
          <a:p>
            <a:pPr indent="-342900" lvl="0" marL="342900" rtl="0" algn="just">
              <a:spcBef>
                <a:spcPts val="1000"/>
              </a:spcBef>
              <a:spcAft>
                <a:spcPts val="0"/>
              </a:spcAft>
              <a:buSzPts val="2240"/>
              <a:buChar char="►"/>
            </a:pPr>
            <a:r>
              <a:rPr lang="en-US" sz="2800">
                <a:solidFill>
                  <a:schemeClr val="dk1"/>
                </a:solidFill>
                <a:latin typeface="Calibri"/>
                <a:ea typeface="Calibri"/>
                <a:cs typeface="Calibri"/>
                <a:sym typeface="Calibri"/>
              </a:rPr>
              <a:t>It is therefore soul of killer can downgraded into the body of lion and the soul of thief can downgraded into the body of mouse.</a:t>
            </a:r>
            <a:endParaRPr/>
          </a:p>
          <a:p>
            <a:pPr indent="-251459" lvl="0" marL="342900" rtl="0" algn="l">
              <a:spcBef>
                <a:spcPts val="1000"/>
              </a:spcBef>
              <a:spcAft>
                <a:spcPts val="0"/>
              </a:spcAft>
              <a:buSzPts val="1440"/>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ph type="title"/>
          </p:nvPr>
        </p:nvSpPr>
        <p:spPr>
          <a:xfrm>
            <a:off x="695762" y="219635"/>
            <a:ext cx="8596668" cy="76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Trebuchet MS"/>
              <a:buNone/>
            </a:pPr>
            <a:r>
              <a:rPr b="1" lang="en-US">
                <a:solidFill>
                  <a:schemeClr val="dk1"/>
                </a:solidFill>
              </a:rPr>
              <a:t> Wisdom behind sending Messengers </a:t>
            </a:r>
            <a:endParaRPr b="1">
              <a:solidFill>
                <a:schemeClr val="dk1"/>
              </a:solidFill>
            </a:endParaRPr>
          </a:p>
        </p:txBody>
      </p:sp>
      <p:sp>
        <p:nvSpPr>
          <p:cNvPr id="162" name="Google Shape;162;p4"/>
          <p:cNvSpPr txBox="1"/>
          <p:nvPr>
            <p:ph idx="1" type="body"/>
          </p:nvPr>
        </p:nvSpPr>
        <p:spPr>
          <a:xfrm>
            <a:off x="677334" y="1116106"/>
            <a:ext cx="8596668" cy="5540187"/>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920"/>
              <a:buChar char="►"/>
            </a:pPr>
            <a:r>
              <a:rPr lang="en-US" sz="2400">
                <a:solidFill>
                  <a:schemeClr val="dk1"/>
                </a:solidFill>
                <a:latin typeface="Calibri"/>
                <a:ea typeface="Calibri"/>
                <a:cs typeface="Calibri"/>
                <a:sym typeface="Calibri"/>
              </a:rPr>
              <a:t>Allah created the creation for his worship</a:t>
            </a:r>
            <a:endParaRPr/>
          </a:p>
          <a:p>
            <a:pPr indent="-342900" lvl="0" marL="342900" rtl="0" algn="l">
              <a:spcBef>
                <a:spcPts val="1000"/>
              </a:spcBef>
              <a:spcAft>
                <a:spcPts val="0"/>
              </a:spcAft>
              <a:buSzPts val="1920"/>
              <a:buChar char="►"/>
            </a:pPr>
            <a:r>
              <a:rPr lang="en-US" sz="2400">
                <a:solidFill>
                  <a:schemeClr val="dk1"/>
                </a:solidFill>
                <a:latin typeface="Calibri"/>
                <a:ea typeface="Calibri"/>
                <a:cs typeface="Calibri"/>
                <a:sym typeface="Calibri"/>
              </a:rPr>
              <a:t> The human mind is not able to worship God Almighty in the way that pleases Him</a:t>
            </a:r>
            <a:endParaRPr/>
          </a:p>
          <a:p>
            <a:pPr indent="-342900" lvl="0" marL="342900" rtl="0" algn="l">
              <a:spcBef>
                <a:spcPts val="1000"/>
              </a:spcBef>
              <a:spcAft>
                <a:spcPts val="0"/>
              </a:spcAft>
              <a:buSzPts val="1920"/>
              <a:buChar char="►"/>
            </a:pPr>
            <a:r>
              <a:rPr lang="en-US" sz="2400">
                <a:solidFill>
                  <a:schemeClr val="dk1"/>
                </a:solidFill>
                <a:latin typeface="Calibri"/>
                <a:ea typeface="Calibri"/>
                <a:cs typeface="Calibri"/>
                <a:sym typeface="Calibri"/>
              </a:rPr>
              <a:t> Establishing an argument over creation</a:t>
            </a:r>
            <a:endParaRPr/>
          </a:p>
          <a:p>
            <a:pPr indent="0" lvl="0" marL="0" rtl="1" algn="ctr">
              <a:spcBef>
                <a:spcPts val="1000"/>
              </a:spcBef>
              <a:spcAft>
                <a:spcPts val="0"/>
              </a:spcAft>
              <a:buSzPts val="1920"/>
              <a:buNone/>
            </a:pPr>
            <a:r>
              <a:rPr lang="en-US" sz="2400">
                <a:solidFill>
                  <a:schemeClr val="dk1"/>
                </a:solidFill>
                <a:latin typeface="Arial"/>
                <a:ea typeface="Arial"/>
                <a:cs typeface="Arial"/>
                <a:sym typeface="Arial"/>
              </a:rPr>
              <a:t>رَبَّنَا لَوۡلَاۤ اَرۡسَلۡتَ اِلَـيۡنَا رَسُوۡلًا فَنَتَّبِعَ اٰيٰتِكَ مِنۡ قَبۡلِ اَنۡ نَّذِلَّ وَنَخۡزٰى</a:t>
            </a:r>
            <a:endParaRPr sz="2400">
              <a:solidFill>
                <a:schemeClr val="dk1"/>
              </a:solidFill>
              <a:latin typeface="Arial"/>
              <a:ea typeface="Arial"/>
              <a:cs typeface="Arial"/>
              <a:sym typeface="Arial"/>
            </a:endParaRPr>
          </a:p>
          <a:p>
            <a:pPr indent="0" lvl="0" marL="0" rtl="1" algn="ctr">
              <a:spcBef>
                <a:spcPts val="1000"/>
              </a:spcBef>
              <a:spcAft>
                <a:spcPts val="0"/>
              </a:spcAft>
              <a:buSzPts val="1920"/>
              <a:buNone/>
            </a:pPr>
            <a:r>
              <a:rPr lang="en-US" sz="2400"/>
              <a:t> </a:t>
            </a:r>
            <a:r>
              <a:rPr lang="en-US" sz="2400">
                <a:solidFill>
                  <a:schemeClr val="dk1"/>
                </a:solidFill>
                <a:latin typeface="Calibri"/>
                <a:ea typeface="Calibri"/>
                <a:cs typeface="Calibri"/>
                <a:sym typeface="Calibri"/>
              </a:rPr>
              <a:t>“Our Lord, why did you not send a messenger to us, so that we might have followed Your signs before we were humiliated and put to disgrace?”</a:t>
            </a:r>
            <a:endParaRPr sz="2400">
              <a:solidFill>
                <a:schemeClr val="dk1"/>
              </a:solidFill>
              <a:latin typeface="Calibri"/>
              <a:ea typeface="Calibri"/>
              <a:cs typeface="Calibri"/>
              <a:sym typeface="Calibri"/>
            </a:endParaRPr>
          </a:p>
          <a:p>
            <a:pPr indent="-342900" lvl="0" marL="342900" rtl="0" algn="l">
              <a:spcBef>
                <a:spcPts val="1000"/>
              </a:spcBef>
              <a:spcAft>
                <a:spcPts val="0"/>
              </a:spcAft>
              <a:buSzPts val="1920"/>
              <a:buChar char="►"/>
            </a:pPr>
            <a:r>
              <a:rPr lang="en-US" sz="2400">
                <a:solidFill>
                  <a:schemeClr val="dk1"/>
                </a:solidFill>
                <a:latin typeface="Calibri"/>
                <a:ea typeface="Calibri"/>
                <a:cs typeface="Calibri"/>
                <a:sym typeface="Calibri"/>
              </a:rPr>
              <a:t>Creation needs a perfect example to follow  for their Soul reformation and purification</a:t>
            </a:r>
            <a:endParaRPr sz="2400">
              <a:solidFill>
                <a:schemeClr val="dk1"/>
              </a:solidFill>
              <a:latin typeface="Calibri"/>
              <a:ea typeface="Calibri"/>
              <a:cs typeface="Calibri"/>
              <a:sym typeface="Calibri"/>
            </a:endParaRPr>
          </a:p>
          <a:p>
            <a:pPr indent="0" lvl="0" marL="0" rtl="1" algn="ctr">
              <a:spcBef>
                <a:spcPts val="1000"/>
              </a:spcBef>
              <a:spcAft>
                <a:spcPts val="0"/>
              </a:spcAft>
              <a:buSzPts val="1920"/>
              <a:buNone/>
            </a:pPr>
            <a:r>
              <a:rPr lang="en-US" sz="2400">
                <a:solidFill>
                  <a:schemeClr val="dk1"/>
                </a:solidFill>
                <a:latin typeface="Calibri"/>
                <a:ea typeface="Calibri"/>
                <a:cs typeface="Calibri"/>
                <a:sym typeface="Calibri"/>
              </a:rPr>
              <a:t>لَّقَدْ كَانَ لَكُمْ فِى رَسُولِ ٱللَّهِ أُسْوَةٌ حَسَنَةٌۭ لِّمَن كَانَ يَرْجُوا۟ ٱللَّهَ وَٱلْيَوْمَ ٱلْـَٔاخِرَ </a:t>
            </a:r>
            <a:endParaRPr sz="2400">
              <a:solidFill>
                <a:schemeClr val="dk1"/>
              </a:solidFill>
              <a:latin typeface="Calibri"/>
              <a:ea typeface="Calibri"/>
              <a:cs typeface="Calibri"/>
              <a:sym typeface="Calibri"/>
            </a:endParaRPr>
          </a:p>
          <a:p>
            <a:pPr indent="0" lvl="0" marL="0" rtl="1" algn="ctr">
              <a:spcBef>
                <a:spcPts val="1000"/>
              </a:spcBef>
              <a:spcAft>
                <a:spcPts val="0"/>
              </a:spcAft>
              <a:buSzPts val="1920"/>
              <a:buNone/>
            </a:pPr>
            <a:r>
              <a:rPr lang="en-US" sz="2400">
                <a:solidFill>
                  <a:schemeClr val="dk1"/>
                </a:solidFill>
                <a:latin typeface="Calibri"/>
                <a:ea typeface="Calibri"/>
                <a:cs typeface="Calibri"/>
                <a:sym typeface="Calibri"/>
              </a:rPr>
              <a:t>There is indeed a good model for you in the Messenger of Allah - for the one who has hope in Allah and the Last Day,</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type="title"/>
          </p:nvPr>
        </p:nvSpPr>
        <p:spPr>
          <a:xfrm>
            <a:off x="600649" y="138953"/>
            <a:ext cx="8673353" cy="5830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Calibri"/>
              <a:buNone/>
            </a:pPr>
            <a:r>
              <a:rPr b="1" lang="en-US">
                <a:latin typeface="Calibri"/>
                <a:ea typeface="Calibri"/>
                <a:cs typeface="Calibri"/>
                <a:sym typeface="Calibri"/>
              </a:rPr>
              <a:t>Why were the messengers chosen from mankind ?</a:t>
            </a:r>
            <a:endParaRPr/>
          </a:p>
        </p:txBody>
      </p:sp>
      <p:sp>
        <p:nvSpPr>
          <p:cNvPr id="168" name="Google Shape;168;p5"/>
          <p:cNvSpPr txBox="1"/>
          <p:nvPr>
            <p:ph idx="1" type="body"/>
          </p:nvPr>
        </p:nvSpPr>
        <p:spPr>
          <a:xfrm>
            <a:off x="600649" y="1116106"/>
            <a:ext cx="8704158" cy="5499847"/>
          </a:xfrm>
          <a:prstGeom prst="rect">
            <a:avLst/>
          </a:prstGeom>
          <a:noFill/>
          <a:ln>
            <a:noFill/>
          </a:ln>
        </p:spPr>
        <p:txBody>
          <a:bodyPr anchorCtr="0" anchor="t" bIns="45700" lIns="91425" spcFirstLastPara="1" rIns="91425" wrap="square" tIns="45700">
            <a:normAutofit fontScale="92500"/>
          </a:bodyPr>
          <a:lstStyle/>
          <a:p>
            <a:pPr indent="-457200" lvl="0" marL="457200" rtl="1" algn="ctr">
              <a:lnSpc>
                <a:spcPct val="150000"/>
              </a:lnSpc>
              <a:spcBef>
                <a:spcPts val="0"/>
              </a:spcBef>
              <a:spcAft>
                <a:spcPts val="0"/>
              </a:spcAft>
              <a:buSzPct val="80000"/>
              <a:buFont typeface="Trebuchet MS"/>
              <a:buAutoNum type="arabicPeriod"/>
            </a:pPr>
            <a:r>
              <a:rPr lang="en-US" sz="2400">
                <a:solidFill>
                  <a:schemeClr val="dk1"/>
                </a:solidFill>
                <a:latin typeface="Arial"/>
                <a:ea typeface="Arial"/>
                <a:cs typeface="Arial"/>
                <a:sym typeface="Arial"/>
              </a:rPr>
              <a:t>لَقَدۡ خَلَقۡنَا الۡاِنۡسَانَ فِىۡۤ اَحۡسَنِ تَقۡوِيۡمٍ</a:t>
            </a:r>
            <a:br>
              <a:rPr lang="en-US" sz="2400">
                <a:solidFill>
                  <a:schemeClr val="dk1"/>
                </a:solidFill>
              </a:rPr>
            </a:br>
            <a:r>
              <a:rPr lang="en-US" sz="2400">
                <a:solidFill>
                  <a:schemeClr val="dk1"/>
                </a:solidFill>
                <a:latin typeface="Calibri"/>
                <a:ea typeface="Calibri"/>
                <a:cs typeface="Calibri"/>
                <a:sym typeface="Calibri"/>
              </a:rPr>
              <a:t>We have created man in the best composition</a:t>
            </a:r>
            <a:endParaRPr b="1" sz="2400">
              <a:solidFill>
                <a:schemeClr val="dk1"/>
              </a:solidFill>
              <a:latin typeface="Arial"/>
              <a:ea typeface="Arial"/>
              <a:cs typeface="Arial"/>
              <a:sym typeface="Arial"/>
            </a:endParaRPr>
          </a:p>
          <a:p>
            <a:pPr indent="0" lvl="0" marL="0" rtl="1" algn="ctr">
              <a:spcBef>
                <a:spcPts val="1000"/>
              </a:spcBef>
              <a:spcAft>
                <a:spcPts val="0"/>
              </a:spcAft>
              <a:buSzPct val="80000"/>
              <a:buNone/>
            </a:pPr>
            <a:r>
              <a:rPr lang="en-US" sz="2400">
                <a:solidFill>
                  <a:schemeClr val="dk1"/>
                </a:solidFill>
                <a:latin typeface="Arial"/>
                <a:ea typeface="Arial"/>
                <a:cs typeface="Arial"/>
                <a:sym typeface="Arial"/>
              </a:rPr>
              <a:t>۲) وَمَا مَنَعَ النَّاسَ اَنۡ يُّؤۡمِنُوۡۤا اِذۡ جَآءَهُمُ الۡهُدٰٓى اِلَّاۤ اَنۡ قَالُـوۡۤا اَبَعَثَ اللّٰهُ بَشَرًا رَّسُوۡلًا قُلْ لَّوۡ كَانَ فِى الۡاَرۡضِ مَلٰۤئكَةٌ يَّمۡشُوۡنَ مُطۡمَئنِّيۡنَ لَـنَزَّلۡنَا عَلَيۡهِمۡ مِّنَ السَّمَآءِ مَلَـكًا رَّسُوۡلًا</a:t>
            </a:r>
            <a:endParaRPr sz="2400">
              <a:solidFill>
                <a:schemeClr val="dk1"/>
              </a:solidFill>
              <a:latin typeface="Arial"/>
              <a:ea typeface="Arial"/>
              <a:cs typeface="Arial"/>
              <a:sym typeface="Arial"/>
            </a:endParaRPr>
          </a:p>
          <a:p>
            <a:pPr indent="0" lvl="0" marL="0" rtl="1" algn="ctr">
              <a:spcBef>
                <a:spcPts val="1000"/>
              </a:spcBef>
              <a:spcAft>
                <a:spcPts val="0"/>
              </a:spcAft>
              <a:buSzPct val="80000"/>
              <a:buNone/>
            </a:pPr>
            <a:r>
              <a:rPr lang="en-US" sz="2400">
                <a:solidFill>
                  <a:schemeClr val="dk1"/>
                </a:solidFill>
                <a:latin typeface="Trebuchet MS"/>
                <a:ea typeface="Trebuchet MS"/>
                <a:cs typeface="Trebuchet MS"/>
                <a:sym typeface="Trebuchet MS"/>
              </a:rPr>
              <a:t>Nothing prevented people from believing, when guidance came to them, except that they said, “Has Allah sent a man as a messenger?” Say, “Had there been angels (living) on the earth, walking about in peace, We would have certainly sent down an angel from the heavens as a messenger.”</a:t>
            </a:r>
            <a:endParaRPr sz="2400">
              <a:solidFill>
                <a:schemeClr val="dk1"/>
              </a:solidFill>
              <a:latin typeface="Trebuchet MS"/>
              <a:ea typeface="Trebuchet MS"/>
              <a:cs typeface="Trebuchet MS"/>
              <a:sym typeface="Trebuchet MS"/>
            </a:endParaRPr>
          </a:p>
          <a:p>
            <a:pPr indent="-342900" lvl="0" marL="342900" rtl="0" algn="l">
              <a:spcBef>
                <a:spcPts val="1000"/>
              </a:spcBef>
              <a:spcAft>
                <a:spcPts val="0"/>
              </a:spcAft>
              <a:buSzPct val="80000"/>
              <a:buChar char="►"/>
            </a:pPr>
            <a:r>
              <a:rPr lang="en-US" sz="2400">
                <a:solidFill>
                  <a:schemeClr val="dk1"/>
                </a:solidFill>
                <a:latin typeface="Arial"/>
                <a:ea typeface="Arial"/>
                <a:cs typeface="Arial"/>
                <a:sym typeface="Arial"/>
              </a:rPr>
              <a:t> </a:t>
            </a:r>
            <a:r>
              <a:rPr lang="en-US" sz="2400">
                <a:solidFill>
                  <a:schemeClr val="dk1"/>
                </a:solidFill>
                <a:latin typeface="Calibri"/>
                <a:ea typeface="Calibri"/>
                <a:cs typeface="Calibri"/>
                <a:sym typeface="Calibri"/>
              </a:rPr>
              <a:t>So that humans can receive knowledge and follow them easily </a:t>
            </a:r>
            <a:endParaRPr sz="2400">
              <a:solidFill>
                <a:schemeClr val="dk1"/>
              </a:solidFill>
              <a:latin typeface="Calibri"/>
              <a:ea typeface="Calibri"/>
              <a:cs typeface="Calibri"/>
              <a:sym typeface="Calibri"/>
            </a:endParaRPr>
          </a:p>
          <a:p>
            <a:pPr indent="0" lvl="0" marL="0" rtl="1" algn="ctr">
              <a:spcBef>
                <a:spcPts val="1000"/>
              </a:spcBef>
              <a:spcAft>
                <a:spcPts val="0"/>
              </a:spcAft>
              <a:buSzPct val="80000"/>
              <a:buNone/>
            </a:pPr>
            <a:r>
              <a:rPr lang="en-US" sz="2400">
                <a:solidFill>
                  <a:schemeClr val="dk1"/>
                </a:solidFill>
                <a:latin typeface="Calibri"/>
                <a:ea typeface="Calibri"/>
                <a:cs typeface="Calibri"/>
                <a:sym typeface="Calibri"/>
              </a:rPr>
              <a:t>وَلَوۡ جَعَلۡنٰهُ مَلَـكًا لَّـجَـعَلۡنٰهُ رَجُلًا وَّلَـلَبَسۡنَا عَلَيۡهِمۡ مَّا يَلۡبِسُوۡنَ‏ </a:t>
            </a:r>
            <a:endParaRPr sz="2400">
              <a:solidFill>
                <a:schemeClr val="dk1"/>
              </a:solidFill>
              <a:latin typeface="Calibri"/>
              <a:ea typeface="Calibri"/>
              <a:cs typeface="Calibri"/>
              <a:sym typeface="Calibri"/>
            </a:endParaRPr>
          </a:p>
          <a:p>
            <a:pPr indent="0" lvl="0" marL="0" rtl="1" algn="ctr">
              <a:spcBef>
                <a:spcPts val="1000"/>
              </a:spcBef>
              <a:spcAft>
                <a:spcPts val="0"/>
              </a:spcAft>
              <a:buSzPct val="80000"/>
              <a:buNone/>
            </a:pPr>
            <a:r>
              <a:rPr lang="en-US" sz="2400">
                <a:solidFill>
                  <a:schemeClr val="dk1"/>
                </a:solidFill>
                <a:latin typeface="Calibri"/>
                <a:ea typeface="Calibri"/>
                <a:cs typeface="Calibri"/>
                <a:sym typeface="Calibri"/>
              </a:rPr>
              <a:t>If We had made him an angel, We would have obviously made him a man, and would have caused them the same confusion they are causing now.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128790" y="296215"/>
            <a:ext cx="8525813" cy="87576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Duties Assigned To Hazrat Muhammad ﷺ</a:t>
            </a:r>
            <a:endParaRPr/>
          </a:p>
        </p:txBody>
      </p:sp>
      <p:sp>
        <p:nvSpPr>
          <p:cNvPr id="174" name="Google Shape;174;p6"/>
          <p:cNvSpPr txBox="1"/>
          <p:nvPr>
            <p:ph idx="1" type="body"/>
          </p:nvPr>
        </p:nvSpPr>
        <p:spPr>
          <a:xfrm>
            <a:off x="472163" y="1488077"/>
            <a:ext cx="9145212" cy="486938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US">
                <a:solidFill>
                  <a:schemeClr val="dk1"/>
                </a:solidFill>
              </a:rPr>
              <a:t>Allah Almighty said…..,</a:t>
            </a:r>
            <a:endParaRPr/>
          </a:p>
          <a:p>
            <a:pPr indent="0" lvl="0" marL="0" rtl="0" algn="l">
              <a:spcBef>
                <a:spcPts val="1000"/>
              </a:spcBef>
              <a:spcAft>
                <a:spcPts val="0"/>
              </a:spcAft>
              <a:buSzPts val="1440"/>
              <a:buNone/>
            </a:pPr>
            <a:r>
              <a:t/>
            </a:r>
            <a:endParaRPr>
              <a:solidFill>
                <a:schemeClr val="dk1"/>
              </a:solidFill>
            </a:endParaRPr>
          </a:p>
          <a:p>
            <a:pPr indent="0" lvl="0" marL="0" rtl="1" algn="ctr">
              <a:spcBef>
                <a:spcPts val="1000"/>
              </a:spcBef>
              <a:spcAft>
                <a:spcPts val="0"/>
              </a:spcAft>
              <a:buSzPts val="1920"/>
              <a:buNone/>
            </a:pPr>
            <a:r>
              <a:rPr lang="en-US" sz="2400" u="sng">
                <a:solidFill>
                  <a:schemeClr val="dk1"/>
                </a:solidFill>
                <a:latin typeface="Arial"/>
                <a:ea typeface="Arial"/>
                <a:cs typeface="Arial"/>
                <a:sym typeface="Arial"/>
              </a:rPr>
              <a:t>ہ</a:t>
            </a:r>
            <a:r>
              <a:rPr lang="en-US" sz="2400">
                <a:solidFill>
                  <a:schemeClr val="dk1"/>
                </a:solidFill>
                <a:latin typeface="Arial"/>
                <a:ea typeface="Arial"/>
                <a:cs typeface="Arial"/>
                <a:sym typeface="Arial"/>
              </a:rPr>
              <a:t>ُوَ الَّذِیۡ  بَعَثَ فِی  الۡاُمِّیّٖنَ  رَسُوۡلًا مِّنۡہُمۡ  یَتۡلُوۡا عَلَیۡہِمۡ  اٰیٰتِہٖ  وَ  یُزَکِّیۡہِمۡ وَ  یُعَلِّمُہُمُ  الۡکِتٰبَ وَ  الۡحِکۡمَۃَ ٭ وَ  اِنۡ کَانُوۡا مِنۡ  قَبۡلُ  لَفِیۡ ضَلٰلٍ  مُّبِیۡنٍ ۙ﴿۲﴾ </a:t>
            </a:r>
            <a:endParaRPr/>
          </a:p>
          <a:p>
            <a:pPr indent="0" lvl="0" marL="0" rtl="1" algn="l">
              <a:spcBef>
                <a:spcPts val="1000"/>
              </a:spcBef>
              <a:spcAft>
                <a:spcPts val="0"/>
              </a:spcAft>
              <a:buSzPts val="1440"/>
              <a:buNone/>
            </a:pPr>
            <a:r>
              <a:t/>
            </a:r>
            <a:endParaRPr>
              <a:solidFill>
                <a:schemeClr val="dk1"/>
              </a:solidFill>
            </a:endParaRPr>
          </a:p>
          <a:p>
            <a:pPr indent="0" lvl="0" marL="0" rtl="0" algn="just">
              <a:spcBef>
                <a:spcPts val="1000"/>
              </a:spcBef>
              <a:spcAft>
                <a:spcPts val="0"/>
              </a:spcAft>
              <a:buSzPts val="1920"/>
              <a:buNone/>
            </a:pPr>
            <a:r>
              <a:rPr lang="en-US" sz="2400">
                <a:solidFill>
                  <a:schemeClr val="dk1"/>
                </a:solidFill>
                <a:latin typeface="Calibri"/>
                <a:ea typeface="Calibri"/>
                <a:cs typeface="Calibri"/>
                <a:sym typeface="Calibri"/>
              </a:rPr>
              <a:t>He is the One who raised amidst the unlettered people a messenger from among themselves who recites to them His verses, and purifies them, and teaches them the Book and the wisdom, while they were earlier in open error.</a:t>
            </a:r>
            <a:endParaRPr/>
          </a:p>
          <a:p>
            <a:pPr indent="0" lvl="0" marL="0" rtl="0" algn="just">
              <a:spcBef>
                <a:spcPts val="1000"/>
              </a:spcBef>
              <a:spcAft>
                <a:spcPts val="0"/>
              </a:spcAft>
              <a:buSzPts val="1920"/>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US"/>
              <a:t>Responsibilities of Holy Prophet</a:t>
            </a:r>
            <a:endParaRPr/>
          </a:p>
        </p:txBody>
      </p:sp>
      <p:sp>
        <p:nvSpPr>
          <p:cNvPr id="180" name="Google Shape;180;p7"/>
          <p:cNvSpPr txBox="1"/>
          <p:nvPr>
            <p:ph idx="1" type="body"/>
          </p:nvPr>
        </p:nvSpPr>
        <p:spPr>
          <a:xfrm>
            <a:off x="373487" y="1313646"/>
            <a:ext cx="9089827" cy="5246811"/>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50000"/>
              </a:lnSpc>
              <a:spcBef>
                <a:spcPts val="0"/>
              </a:spcBef>
              <a:spcAft>
                <a:spcPts val="0"/>
              </a:spcAft>
              <a:buSzPct val="80000"/>
              <a:buChar char="►"/>
            </a:pPr>
            <a:r>
              <a:rPr lang="en-US" sz="2900">
                <a:solidFill>
                  <a:schemeClr val="dk1"/>
                </a:solidFill>
              </a:rPr>
              <a:t>According to the above Verse there are four responsibilities of Holy Prophet </a:t>
            </a:r>
            <a:r>
              <a:rPr lang="en-US" sz="3400">
                <a:solidFill>
                  <a:schemeClr val="dk1"/>
                </a:solidFill>
              </a:rPr>
              <a:t>ﷺ</a:t>
            </a:r>
            <a:r>
              <a:rPr lang="en-US" sz="2900">
                <a:solidFill>
                  <a:schemeClr val="dk1"/>
                </a:solidFill>
              </a:rPr>
              <a:t>.</a:t>
            </a:r>
            <a:endParaRPr sz="2900">
              <a:solidFill>
                <a:schemeClr val="dk1"/>
              </a:solidFill>
            </a:endParaRPr>
          </a:p>
          <a:p>
            <a:pPr indent="-457200" lvl="0" marL="457200" rtl="0" algn="l">
              <a:lnSpc>
                <a:spcPct val="150000"/>
              </a:lnSpc>
              <a:spcBef>
                <a:spcPts val="1000"/>
              </a:spcBef>
              <a:spcAft>
                <a:spcPts val="0"/>
              </a:spcAft>
              <a:buSzPct val="80000"/>
              <a:buAutoNum type="arabicParenR"/>
            </a:pPr>
            <a:r>
              <a:rPr lang="en-US" sz="2900">
                <a:solidFill>
                  <a:schemeClr val="dk1"/>
                </a:solidFill>
              </a:rPr>
              <a:t>Recitation of  the revealed Verses.</a:t>
            </a:r>
            <a:endParaRPr sz="2900">
              <a:solidFill>
                <a:schemeClr val="dk1"/>
              </a:solidFill>
            </a:endParaRPr>
          </a:p>
          <a:p>
            <a:pPr indent="-457200" lvl="0" marL="457200" rtl="0" algn="l">
              <a:lnSpc>
                <a:spcPct val="150000"/>
              </a:lnSpc>
              <a:spcBef>
                <a:spcPts val="1000"/>
              </a:spcBef>
              <a:spcAft>
                <a:spcPts val="0"/>
              </a:spcAft>
              <a:buSzPct val="80000"/>
              <a:buAutoNum type="arabicParenR"/>
            </a:pPr>
            <a:r>
              <a:rPr lang="en-US" sz="2900">
                <a:solidFill>
                  <a:schemeClr val="dk1"/>
                </a:solidFill>
              </a:rPr>
              <a:t>To purify the Soul.</a:t>
            </a:r>
            <a:endParaRPr/>
          </a:p>
          <a:p>
            <a:pPr indent="-457200" lvl="0" marL="457200" rtl="0" algn="l">
              <a:lnSpc>
                <a:spcPct val="150000"/>
              </a:lnSpc>
              <a:spcBef>
                <a:spcPts val="1000"/>
              </a:spcBef>
              <a:spcAft>
                <a:spcPts val="0"/>
              </a:spcAft>
              <a:buSzPct val="80000"/>
              <a:buAutoNum type="arabicParenR"/>
            </a:pPr>
            <a:r>
              <a:rPr lang="en-US" sz="2900">
                <a:solidFill>
                  <a:schemeClr val="dk1"/>
                </a:solidFill>
              </a:rPr>
              <a:t>Teaching the Book.</a:t>
            </a:r>
            <a:endParaRPr/>
          </a:p>
          <a:p>
            <a:pPr indent="-457200" lvl="0" marL="457200" rtl="0" algn="l">
              <a:lnSpc>
                <a:spcPct val="150000"/>
              </a:lnSpc>
              <a:spcBef>
                <a:spcPts val="1000"/>
              </a:spcBef>
              <a:spcAft>
                <a:spcPts val="0"/>
              </a:spcAft>
              <a:buSzPct val="80000"/>
              <a:buAutoNum type="arabicParenR"/>
            </a:pPr>
            <a:r>
              <a:rPr lang="en-US" sz="2900">
                <a:solidFill>
                  <a:schemeClr val="dk1"/>
                </a:solidFill>
              </a:rPr>
              <a:t>Teaching of Wisdom.</a:t>
            </a:r>
            <a:endParaRPr/>
          </a:p>
          <a:p>
            <a:pPr indent="-342900" lvl="0" marL="342900" rtl="1" algn="ctr">
              <a:lnSpc>
                <a:spcPct val="150000"/>
              </a:lnSpc>
              <a:spcBef>
                <a:spcPts val="1000"/>
              </a:spcBef>
              <a:spcAft>
                <a:spcPts val="0"/>
              </a:spcAft>
              <a:buSzPct val="80000"/>
              <a:buChar char="►"/>
            </a:pPr>
            <a:r>
              <a:rPr lang="en-US" sz="3400">
                <a:solidFill>
                  <a:schemeClr val="dk1"/>
                </a:solidFill>
                <a:latin typeface="Arial"/>
                <a:ea typeface="Arial"/>
                <a:cs typeface="Arial"/>
                <a:sym typeface="Arial"/>
              </a:rPr>
              <a:t>الا انی اوتیت القران ومثلہ معہ (حدیث)</a:t>
            </a:r>
            <a:endParaRPr sz="3400">
              <a:solidFill>
                <a:schemeClr val="dk1"/>
              </a:solidFill>
              <a:latin typeface="Arial"/>
              <a:ea typeface="Arial"/>
              <a:cs typeface="Arial"/>
              <a:sym typeface="Arial"/>
            </a:endParaRPr>
          </a:p>
          <a:p>
            <a:pPr indent="0" lvl="0" marL="0" rtl="0" algn="ctr">
              <a:lnSpc>
                <a:spcPct val="150000"/>
              </a:lnSpc>
              <a:spcBef>
                <a:spcPts val="1000"/>
              </a:spcBef>
              <a:spcAft>
                <a:spcPts val="0"/>
              </a:spcAft>
              <a:buSzPct val="80000"/>
              <a:buNone/>
            </a:pPr>
            <a:r>
              <a:rPr lang="en-US" sz="2900">
                <a:solidFill>
                  <a:schemeClr val="dk1"/>
                </a:solidFill>
              </a:rPr>
              <a:t>indeed I got the Quran and like the Qur'an with it.</a:t>
            </a:r>
            <a:endParaRPr/>
          </a:p>
          <a:p>
            <a:pPr indent="-370840" lvl="0" marL="457200" rtl="0" algn="l">
              <a:lnSpc>
                <a:spcPct val="150000"/>
              </a:lnSpc>
              <a:spcBef>
                <a:spcPts val="1000"/>
              </a:spcBef>
              <a:spcAft>
                <a:spcPts val="0"/>
              </a:spcAft>
              <a:buSzPct val="800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270456" y="274638"/>
            <a:ext cx="6027313" cy="60112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Status Of Holy Prophet (sw)</a:t>
            </a:r>
            <a:endParaRPr/>
          </a:p>
        </p:txBody>
      </p:sp>
      <p:sp>
        <p:nvSpPr>
          <p:cNvPr id="186" name="Google Shape;186;p8"/>
          <p:cNvSpPr txBox="1"/>
          <p:nvPr>
            <p:ph idx="1" type="body"/>
          </p:nvPr>
        </p:nvSpPr>
        <p:spPr>
          <a:xfrm>
            <a:off x="270457" y="1030310"/>
            <a:ext cx="8603088" cy="479094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Font typeface="Noto Sans Symbols"/>
              <a:buChar char="⮚"/>
            </a:pPr>
            <a:r>
              <a:rPr b="1" lang="en-US" sz="2400">
                <a:solidFill>
                  <a:schemeClr val="dk1"/>
                </a:solidFill>
              </a:rPr>
              <a:t>Expounder of the Qur'an:</a:t>
            </a:r>
            <a:endParaRPr b="1" sz="2400">
              <a:solidFill>
                <a:schemeClr val="dk1"/>
              </a:solidFill>
            </a:endParaRPr>
          </a:p>
          <a:p>
            <a:pPr indent="0" lvl="0" marL="0" rtl="1" algn="r">
              <a:spcBef>
                <a:spcPts val="1000"/>
              </a:spcBef>
              <a:spcAft>
                <a:spcPts val="0"/>
              </a:spcAft>
              <a:buSzPts val="1920"/>
              <a:buNone/>
            </a:pPr>
            <a:r>
              <a:rPr lang="en-US" sz="2400">
                <a:solidFill>
                  <a:schemeClr val="dk1"/>
                </a:solidFill>
                <a:latin typeface="Arial"/>
                <a:ea typeface="Arial"/>
                <a:cs typeface="Arial"/>
                <a:sym typeface="Arial"/>
              </a:rPr>
              <a:t>وَ اَنۡزَلۡنَاۤ  اِلَیۡکَ الذِّکۡرَ  لِتُبَیِّنَ  لِلنَّاسِ مَا نُزِّلَ  اِلَیۡہِمۡ وَ لَعَلَّہُمۡ  یَتَفَکَّرُوۡنَ ﴿۴۴﴾</a:t>
            </a:r>
            <a:endParaRPr sz="2400">
              <a:solidFill>
                <a:schemeClr val="dk1"/>
              </a:solidFill>
              <a:latin typeface="Arial"/>
              <a:ea typeface="Arial"/>
              <a:cs typeface="Arial"/>
              <a:sym typeface="Arial"/>
            </a:endParaRPr>
          </a:p>
          <a:p>
            <a:pPr indent="0" lvl="0" marL="0" rtl="0" algn="l">
              <a:spcBef>
                <a:spcPts val="1000"/>
              </a:spcBef>
              <a:spcAft>
                <a:spcPts val="0"/>
              </a:spcAft>
              <a:buSzPts val="1920"/>
              <a:buNone/>
            </a:pPr>
            <a:r>
              <a:rPr lang="en-US" sz="2400">
                <a:solidFill>
                  <a:schemeClr val="dk1"/>
                </a:solidFill>
                <a:latin typeface="Calibri"/>
                <a:ea typeface="Calibri"/>
                <a:cs typeface="Calibri"/>
                <a:sym typeface="Calibri"/>
              </a:rPr>
              <a:t>And we sent down the message so that you explain to the people what has been revealed for them and so that they may ponder.</a:t>
            </a:r>
            <a:endParaRPr/>
          </a:p>
          <a:p>
            <a:pPr indent="0" lvl="0" marL="0" rtl="0" algn="l">
              <a:spcBef>
                <a:spcPts val="1000"/>
              </a:spcBef>
              <a:spcAft>
                <a:spcPts val="0"/>
              </a:spcAft>
              <a:buSzPts val="2240"/>
              <a:buNone/>
            </a:pPr>
            <a:r>
              <a:t/>
            </a:r>
            <a:endParaRPr sz="2800">
              <a:solidFill>
                <a:schemeClr val="dk1"/>
              </a:solidFill>
              <a:latin typeface="Calibri"/>
              <a:ea typeface="Calibri"/>
              <a:cs typeface="Calibri"/>
              <a:sym typeface="Calibri"/>
            </a:endParaRPr>
          </a:p>
          <a:p>
            <a:pPr indent="-342900" lvl="0" marL="342900" rtl="0" algn="l">
              <a:spcBef>
                <a:spcPts val="1000"/>
              </a:spcBef>
              <a:spcAft>
                <a:spcPts val="0"/>
              </a:spcAft>
              <a:buSzPts val="1920"/>
              <a:buFont typeface="Noto Sans Symbols"/>
              <a:buChar char="⮚"/>
            </a:pPr>
            <a:r>
              <a:rPr b="1" lang="en-US" sz="2400">
                <a:solidFill>
                  <a:schemeClr val="dk1"/>
                </a:solidFill>
              </a:rPr>
              <a:t>Authorized Divine Law Giver:</a:t>
            </a:r>
            <a:endParaRPr/>
          </a:p>
          <a:p>
            <a:pPr indent="0" lvl="0" marL="0" rtl="1" algn="r">
              <a:spcBef>
                <a:spcPts val="1000"/>
              </a:spcBef>
              <a:spcAft>
                <a:spcPts val="0"/>
              </a:spcAft>
              <a:buSzPts val="1920"/>
              <a:buNone/>
            </a:pPr>
            <a:r>
              <a:rPr lang="en-US" sz="2400">
                <a:solidFill>
                  <a:schemeClr val="dk1"/>
                </a:solidFill>
                <a:latin typeface="Arial"/>
                <a:ea typeface="Arial"/>
                <a:cs typeface="Arial"/>
                <a:sym typeface="Arial"/>
              </a:rPr>
              <a:t>وَ مَاۤ  اٰتٰىکُمُ الرَّسُوۡلُ  فَخُذُوۡہُ ٭ وَ مَا نَہٰىکُمۡ  عَنۡہُ فَانۡتَہُوۡا ۚ وَ  اتَّقُوا اللّٰہَ ؕ اِنَّ اللّٰہَ شَدِیۡدُ الۡعِقَابِ ۘ﴿۷﴾</a:t>
            </a:r>
            <a:endParaRPr sz="2400">
              <a:solidFill>
                <a:schemeClr val="dk1"/>
              </a:solidFill>
              <a:latin typeface="Arial"/>
              <a:ea typeface="Arial"/>
              <a:cs typeface="Arial"/>
              <a:sym typeface="Arial"/>
            </a:endParaRPr>
          </a:p>
          <a:p>
            <a:pPr indent="0" lvl="0" marL="0" rtl="0" algn="l">
              <a:spcBef>
                <a:spcPts val="1000"/>
              </a:spcBef>
              <a:spcAft>
                <a:spcPts val="0"/>
              </a:spcAft>
              <a:buSzPts val="1920"/>
              <a:buNone/>
            </a:pPr>
            <a:r>
              <a:rPr lang="en-US" sz="2400">
                <a:solidFill>
                  <a:schemeClr val="dk1"/>
                </a:solidFill>
                <a:latin typeface="Calibri"/>
                <a:ea typeface="Calibri"/>
                <a:cs typeface="Calibri"/>
                <a:sym typeface="Calibri"/>
              </a:rPr>
              <a:t>And whatever the messengers gives you, take it, and whatever things he forbids you, abstain (from it). And fear Allah.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141668" y="618186"/>
            <a:ext cx="8744755" cy="566670"/>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Clr>
                <a:schemeClr val="accent1"/>
              </a:buClr>
              <a:buSzPts val="2800"/>
              <a:buFont typeface="Noto Sans Symbols"/>
              <a:buChar char="⮚"/>
            </a:pPr>
            <a:r>
              <a:rPr b="1" lang="en-US" sz="2800">
                <a:latin typeface="Trebuchet MS"/>
                <a:ea typeface="Trebuchet MS"/>
                <a:cs typeface="Trebuchet MS"/>
                <a:sym typeface="Trebuchet MS"/>
              </a:rPr>
              <a:t>Justice and absolute Arbitrator</a:t>
            </a:r>
            <a:endParaRPr/>
          </a:p>
        </p:txBody>
      </p:sp>
      <p:sp>
        <p:nvSpPr>
          <p:cNvPr id="192" name="Google Shape;192;p9"/>
          <p:cNvSpPr txBox="1"/>
          <p:nvPr>
            <p:ph idx="1" type="body"/>
          </p:nvPr>
        </p:nvSpPr>
        <p:spPr>
          <a:xfrm>
            <a:off x="580101" y="1351527"/>
            <a:ext cx="8559431" cy="4446199"/>
          </a:xfrm>
          <a:prstGeom prst="rect">
            <a:avLst/>
          </a:prstGeom>
          <a:noFill/>
          <a:ln>
            <a:noFill/>
          </a:ln>
        </p:spPr>
        <p:txBody>
          <a:bodyPr anchorCtr="0" anchor="t" bIns="45700" lIns="91425" spcFirstLastPara="1" rIns="91425" wrap="square" tIns="45700">
            <a:normAutofit/>
          </a:bodyPr>
          <a:lstStyle/>
          <a:p>
            <a:pPr indent="0" lvl="0" marL="0" rtl="1" algn="r">
              <a:spcBef>
                <a:spcPts val="0"/>
              </a:spcBef>
              <a:spcAft>
                <a:spcPts val="0"/>
              </a:spcAft>
              <a:buSzPts val="1440"/>
              <a:buNone/>
            </a:pPr>
            <a:r>
              <a:t/>
            </a:r>
            <a:endParaRPr>
              <a:solidFill>
                <a:schemeClr val="dk1"/>
              </a:solidFill>
              <a:latin typeface="Arial"/>
              <a:ea typeface="Arial"/>
              <a:cs typeface="Arial"/>
              <a:sym typeface="Arial"/>
            </a:endParaRPr>
          </a:p>
          <a:p>
            <a:pPr indent="0" lvl="0" marL="0" rtl="1" algn="r">
              <a:spcBef>
                <a:spcPts val="1000"/>
              </a:spcBef>
              <a:spcAft>
                <a:spcPts val="0"/>
              </a:spcAft>
              <a:buSzPts val="1920"/>
              <a:buNone/>
            </a:pPr>
            <a:r>
              <a:rPr lang="en-US" sz="2400">
                <a:solidFill>
                  <a:schemeClr val="dk1"/>
                </a:solidFill>
                <a:latin typeface="Arial"/>
                <a:ea typeface="Arial"/>
                <a:cs typeface="Arial"/>
                <a:sym typeface="Arial"/>
              </a:rPr>
              <a:t>وَ مَا کَانَ  لِمُؤۡمِنٍ وَّ لَا مُؤۡمِنَۃٍ  اِذَا قَضَی اللّٰہُ  وَ رَسُوۡلُہٗۤ  اَمۡرًا اَنۡ  یَّکُوۡنَ  لَہُمُ الۡخِیَرَۃُ  مِنۡ اَمۡرِہِمۡ ؕ وَ مَنۡ یَّعۡصِ اللّٰہَ وَ رَسُوۡلَہٗ  فَقَدۡ  ضَلَّ  ضَلٰلًا  مُّبِیۡنًا ﴿ؕ۳۶﴾ </a:t>
            </a:r>
            <a:endParaRPr/>
          </a:p>
          <a:p>
            <a:pPr indent="0" lvl="0" marL="0" rtl="1" algn="r">
              <a:spcBef>
                <a:spcPts val="1000"/>
              </a:spcBef>
              <a:spcAft>
                <a:spcPts val="0"/>
              </a:spcAft>
              <a:buSzPts val="1920"/>
              <a:buNone/>
            </a:pPr>
            <a:r>
              <a:t/>
            </a:r>
            <a:endParaRPr sz="2400">
              <a:solidFill>
                <a:schemeClr val="dk1"/>
              </a:solidFill>
              <a:latin typeface="Arial"/>
              <a:ea typeface="Arial"/>
              <a:cs typeface="Arial"/>
              <a:sym typeface="Arial"/>
            </a:endParaRPr>
          </a:p>
          <a:p>
            <a:pPr indent="0" lvl="0" marL="0" rtl="0" algn="l">
              <a:spcBef>
                <a:spcPts val="1000"/>
              </a:spcBef>
              <a:spcAft>
                <a:spcPts val="0"/>
              </a:spcAft>
              <a:buSzPts val="1920"/>
              <a:buNone/>
            </a:pPr>
            <a:r>
              <a:rPr lang="en-US" sz="2400">
                <a:solidFill>
                  <a:schemeClr val="dk1"/>
                </a:solidFill>
                <a:latin typeface="Calibri"/>
                <a:ea typeface="Calibri"/>
                <a:cs typeface="Calibri"/>
                <a:sym typeface="Calibri"/>
              </a:rPr>
              <a:t>It is not permissible for a believing man or a believing woman, once Allah and His messenger have decided a thing, that they should have a choice about their matter; and whoever disobeys Allah and His messenger, he indeed gets off the track, falling into an open error.</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2021-09-26T14:35:32Z</dcterms:created>
  <dc:creator>M Hasham</dc:creator>
</cp:coreProperties>
</file>