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ThpUql7FVroIKxrJasAYjv26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162CAC-4366-4E89-ADF0-0071104AE136}">
  <a:tblStyle styleId="{E4162CAC-4366-4E89-ADF0-0071104AE1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22C4E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8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8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8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8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8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22C4E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43D5F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6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6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6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6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6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title"/>
          </p:nvPr>
        </p:nvSpPr>
        <p:spPr>
          <a:xfrm>
            <a:off x="684212" y="4301068"/>
            <a:ext cx="8916988" cy="1693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/>
              <a:t>DEFINITION </a:t>
            </a:r>
            <a:br>
              <a:rPr lang="en-US" sz="2400"/>
            </a:br>
            <a:r>
              <a:rPr lang="en-US" sz="2400"/>
              <a:t>ELEMENTS</a:t>
            </a:r>
            <a:br>
              <a:rPr lang="en-US" sz="2400"/>
            </a:br>
            <a:r>
              <a:rPr lang="en-US" sz="2400"/>
              <a:t>TYPES</a:t>
            </a:r>
            <a:br>
              <a:rPr lang="en-US" sz="2400"/>
            </a:br>
            <a:r>
              <a:rPr lang="en-US" sz="2400"/>
              <a:t>MISCONCEPTION</a:t>
            </a:r>
            <a:br>
              <a:rPr lang="en-US" sz="2400"/>
            </a:br>
            <a:endParaRPr sz="2400"/>
          </a:p>
        </p:txBody>
      </p:sp>
      <p:sp>
        <p:nvSpPr>
          <p:cNvPr id="140" name="Google Shape;140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6000">
                <a:solidFill>
                  <a:schemeClr val="dk1"/>
                </a:solidFill>
              </a:rPr>
              <a:t>DESTINY</a:t>
            </a:r>
            <a:endParaRPr b="1"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ctrTitle"/>
          </p:nvPr>
        </p:nvSpPr>
        <p:spPr>
          <a:xfrm>
            <a:off x="1087624" y="1398494"/>
            <a:ext cx="8001000" cy="900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BELIEF IN DESTINY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6" name="Google Shape;146;p2"/>
          <p:cNvSpPr txBox="1"/>
          <p:nvPr>
            <p:ph idx="1" type="subTitle"/>
          </p:nvPr>
        </p:nvSpPr>
        <p:spPr>
          <a:xfrm>
            <a:off x="953153" y="2902573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chemeClr val="dk1"/>
                </a:solidFill>
              </a:rPr>
              <a:t>Destiny means  the things that someone or something will experience in the future,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chemeClr val="dk1"/>
                </a:solidFill>
              </a:rPr>
              <a:t>Or a power that is believed to control what happens in the future (Merriam-Webster)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075765" y="1452282"/>
            <a:ext cx="5553635" cy="874059"/>
          </a:xfrm>
          <a:prstGeom prst="rect">
            <a:avLst/>
          </a:prstGeom>
          <a:noFill/>
          <a:ln cap="flat" cmpd="sng" w="76200">
            <a:solidFill>
              <a:srgbClr val="0230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p14:dur="1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416859" y="147918"/>
            <a:ext cx="8384894" cy="248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dk1"/>
                </a:solidFill>
              </a:rPr>
              <a:t>Destiny in Arabic called “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تقدیر</a:t>
            </a:r>
            <a:r>
              <a:rPr b="1" lang="en-US">
                <a:solidFill>
                  <a:schemeClr val="dk1"/>
                </a:solidFill>
              </a:rPr>
              <a:t>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dk1"/>
                </a:solidFill>
              </a:rPr>
              <a:t>“Taqdeer” linguistic meaning is “to Design something”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dk1"/>
                </a:solidFill>
              </a:rPr>
              <a:t>Some time it use for impose something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153" name="Google Shape;153;p3"/>
          <p:cNvGraphicFramePr/>
          <p:nvPr/>
        </p:nvGraphicFramePr>
        <p:xfrm>
          <a:off x="591671" y="2716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{E4162CAC-4366-4E89-ADF0-0071104AE136}</a:tableStyleId>
              </a:tblPr>
              <a:tblGrid>
                <a:gridCol w="9184350"/>
              </a:tblGrid>
              <a:tr h="3598775"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❖"/>
                      </a:pPr>
                      <a:r>
                        <a:rPr b="1" lang="en-US" sz="2400" u="none" cap="none" strike="noStrike"/>
                        <a:t>Basic Rule for Understanding the Concept of Taqdeer is that </a:t>
                      </a:r>
                      <a:r>
                        <a:rPr b="1" lang="en-US" sz="2400" u="none" cap="none" strike="noStrike">
                          <a:solidFill>
                            <a:srgbClr val="117BF6"/>
                          </a:solidFill>
                        </a:rPr>
                        <a:t>we cannot understand it completely</a:t>
                      </a:r>
                      <a:r>
                        <a:rPr b="1" lang="en-US" sz="2400" u="none" cap="none" strike="noStrike"/>
                        <a:t>, because it is beyond the human intellect.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❖"/>
                      </a:pPr>
                      <a:r>
                        <a:rPr b="1" lang="en-US" sz="2400" u="none" cap="none" strike="noStrike"/>
                        <a:t> Our Beloved Prophet ﷺ has strictly forbidden to discuss this concept in depth.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b="1" sz="2400" u="none" cap="none" strike="noStrike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❖"/>
                      </a:pPr>
                      <a:r>
                        <a:rPr b="1" lang="en-US" sz="2400" u="none" cap="none" strike="noStrike"/>
                        <a:t> Having admitted that we do not fully understand it, we will now briefly describe it: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684212" y="342900"/>
            <a:ext cx="8534400" cy="5843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b="1" lang="en-US" sz="2800" u="sng">
                <a:solidFill>
                  <a:schemeClr val="dk1"/>
                </a:solidFill>
              </a:rPr>
              <a:t>Four elements of Destiny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 u="sng">
              <a:solidFill>
                <a:schemeClr val="dk1"/>
              </a:solidFill>
            </a:endParaRPr>
          </a:p>
          <a:p>
            <a:pPr indent="-514350" lvl="0" marL="514350" rtl="0" algn="l">
              <a:spcBef>
                <a:spcPts val="1080"/>
              </a:spcBef>
              <a:spcAft>
                <a:spcPts val="0"/>
              </a:spcAft>
              <a:buSzPts val="192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Divine knowledge of God(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علم الٰہی </a:t>
            </a:r>
            <a:r>
              <a:rPr b="1" lang="en-US" sz="2400">
                <a:solidFill>
                  <a:schemeClr val="dk1"/>
                </a:solidFill>
              </a:rPr>
              <a:t>)</a:t>
            </a:r>
            <a:endParaRPr/>
          </a:p>
          <a:p>
            <a:pPr indent="-514350" lvl="0" marL="514350" rtl="0" algn="l">
              <a:spcBef>
                <a:spcPts val="1080"/>
              </a:spcBef>
              <a:spcAft>
                <a:spcPts val="0"/>
              </a:spcAft>
              <a:buSzPts val="192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 Written about everything that happened in the past and will happen in the future (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کتابت ما کان ومایکون </a:t>
            </a:r>
            <a:r>
              <a:rPr b="1" lang="en-US" sz="2400">
                <a:solidFill>
                  <a:schemeClr val="dk1"/>
                </a:solidFill>
              </a:rPr>
              <a:t>)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 Will of God (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مشیئت الٰہی </a:t>
            </a:r>
            <a:r>
              <a:rPr b="1" lang="en-US" sz="2400">
                <a:solidFill>
                  <a:schemeClr val="dk1"/>
                </a:solidFill>
              </a:rPr>
              <a:t>)</a:t>
            </a:r>
            <a:endParaRPr/>
          </a:p>
          <a:p>
            <a:pPr indent="-514350" lvl="0" marL="514350" rtl="0" algn="l">
              <a:spcBef>
                <a:spcPts val="1080"/>
              </a:spcBef>
              <a:spcAft>
                <a:spcPts val="0"/>
              </a:spcAft>
              <a:buSzPts val="192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 Creation of deeds  (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تخلیقِ افعال </a:t>
            </a:r>
            <a:r>
              <a:rPr b="1" lang="en-US" sz="2400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chemeClr val="dk1"/>
                </a:solidFill>
              </a:rPr>
              <a:t> </a:t>
            </a:r>
            <a:endParaRPr b="1" sz="24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</a:rPr>
              <a:t> One from three 1. Pure compulsion 2. Capable for everything 3. </a:t>
            </a:r>
            <a:r>
              <a:rPr b="1" lang="en-US" sz="2400">
                <a:solidFill>
                  <a:srgbClr val="FF0000"/>
                </a:solidFill>
              </a:rPr>
              <a:t>Adopter</a:t>
            </a:r>
            <a:r>
              <a:rPr b="1" lang="en-US" sz="2400">
                <a:solidFill>
                  <a:schemeClr val="dk1"/>
                </a:solidFill>
              </a:rPr>
              <a:t> 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مجبورِمحض،قادرِمطلق، کاسب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Unchangeable &amp; Changeable (تقدیرِمبرم ،تقدیرِ معلق 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657225" y="3343276"/>
            <a:ext cx="1064418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chemeClr val="dk1"/>
                </a:solidFill>
              </a:rPr>
              <a:t>References for four Elements of Taqdeer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285750" lvl="0" marL="285750" rtl="1" algn="r"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ان اللہ  بکل شییء علیم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سورة التوبة آیت ١١۵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ctr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 Allah is fully aware of every thing</a:t>
            </a:r>
            <a:endParaRPr/>
          </a:p>
          <a:p>
            <a:pPr indent="-342900" lvl="0" marL="571500" marR="628650" rtl="1" algn="r">
              <a:spcBef>
                <a:spcPts val="600"/>
              </a:spcBef>
              <a:spcAft>
                <a:spcPts val="0"/>
              </a:spcAft>
              <a:buSzPts val="1920"/>
              <a:buChar char="▶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وکل شیء احصینٰہ فی امام مبین 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سورۃیس آیت ١۲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5895" marR="628650" rtl="0" algn="l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Every thing is fully computed by Us in a manifest book of record</a:t>
            </a:r>
            <a:endParaRPr/>
          </a:p>
          <a:p>
            <a:pPr indent="-285750" lvl="0" marL="457200" marR="628650" rtl="1" algn="r">
              <a:spcBef>
                <a:spcPts val="1200"/>
              </a:spcBef>
              <a:spcAft>
                <a:spcPts val="0"/>
              </a:spcAft>
              <a:buSzPts val="1920"/>
              <a:buChar char="▶"/>
            </a:pPr>
            <a:r>
              <a:rPr b="1" lang="en-US" sz="24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وماتشاءون الا ان یشاءاللہ رب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العلمین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التکویر آیت ۲۹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5895" marR="628650" rtl="0" algn="l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And you cannot intend (to do anything) unless it is so willed by Allah, the Lord of all the worlds.</a:t>
            </a:r>
            <a:endParaRPr/>
          </a:p>
          <a:p>
            <a:pPr indent="-285750" lvl="0" marL="342900" marR="628650" rtl="1" algn="just">
              <a:spcBef>
                <a:spcPts val="1200"/>
              </a:spcBef>
              <a:spcAft>
                <a:spcPts val="0"/>
              </a:spcAft>
              <a:buSzPts val="1920"/>
              <a:buChar char="▶"/>
            </a:pPr>
            <a:r>
              <a:rPr b="1" lang="en-US" sz="2400">
                <a:solidFill>
                  <a:srgbClr val="1D2129"/>
                </a:solidFill>
                <a:latin typeface="Arial"/>
                <a:ea typeface="Arial"/>
                <a:cs typeface="Arial"/>
                <a:sym typeface="Arial"/>
              </a:rPr>
              <a:t>واللہ خلقکم وما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تعملون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صافات آیت۹٦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5895" marR="628650" rtl="1" algn="just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chemeClr val="dk1"/>
                </a:solidFill>
              </a:rPr>
              <a:t>And Allah has created you and whatever you do</a:t>
            </a:r>
            <a:endParaRPr/>
          </a:p>
          <a:p>
            <a:pPr indent="0" lvl="0" marL="1445895" marR="628650" rtl="0" algn="l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445895" marR="628650" rtl="0" algn="l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1445895" marR="628650" rtl="0" algn="l"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ctr">
              <a:spcBef>
                <a:spcPts val="16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2021-09-26T19:01:38Z</dcterms:created>
  <dc:creator>M Hasham</dc:creator>
</cp:coreProperties>
</file>