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F3C019-68B2-4F26-838F-986BAB4AD56B}"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25BF-68D2-4080-985A-6168BBEB22CB}" type="slidenum">
              <a:rPr lang="en-US" smtClean="0"/>
              <a:t>‹#›</a:t>
            </a:fld>
            <a:endParaRPr lang="en-US"/>
          </a:p>
        </p:txBody>
      </p:sp>
    </p:spTree>
    <p:extLst>
      <p:ext uri="{BB962C8B-B14F-4D97-AF65-F5344CB8AC3E}">
        <p14:creationId xmlns:p14="http://schemas.microsoft.com/office/powerpoint/2010/main" val="399428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F3C019-68B2-4F26-838F-986BAB4AD56B}"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4D25BF-68D2-4080-985A-6168BBEB22CB}" type="slidenum">
              <a:rPr lang="en-US" smtClean="0"/>
              <a:t>‹#›</a:t>
            </a:fld>
            <a:endParaRPr lang="en-US"/>
          </a:p>
        </p:txBody>
      </p:sp>
    </p:spTree>
    <p:extLst>
      <p:ext uri="{BB962C8B-B14F-4D97-AF65-F5344CB8AC3E}">
        <p14:creationId xmlns:p14="http://schemas.microsoft.com/office/powerpoint/2010/main" val="8539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F3C019-68B2-4F26-838F-986BAB4AD56B}"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4D25BF-68D2-4080-985A-6168BBEB22CB}" type="slidenum">
              <a:rPr lang="en-US" smtClean="0"/>
              <a:t>‹#›</a:t>
            </a:fld>
            <a:endParaRPr lang="en-US"/>
          </a:p>
        </p:txBody>
      </p:sp>
    </p:spTree>
    <p:extLst>
      <p:ext uri="{BB962C8B-B14F-4D97-AF65-F5344CB8AC3E}">
        <p14:creationId xmlns:p14="http://schemas.microsoft.com/office/powerpoint/2010/main" val="112474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F3C019-68B2-4F26-838F-986BAB4AD56B}"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25BF-68D2-4080-985A-6168BBEB22CB}" type="slidenum">
              <a:rPr lang="en-US" smtClean="0"/>
              <a:t>‹#›</a:t>
            </a:fld>
            <a:endParaRPr lang="en-US"/>
          </a:p>
        </p:txBody>
      </p:sp>
    </p:spTree>
    <p:extLst>
      <p:ext uri="{BB962C8B-B14F-4D97-AF65-F5344CB8AC3E}">
        <p14:creationId xmlns:p14="http://schemas.microsoft.com/office/powerpoint/2010/main" val="96353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F3C019-68B2-4F26-838F-986BAB4AD56B}"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D25BF-68D2-4080-985A-6168BBEB22CB}" type="slidenum">
              <a:rPr lang="en-US" smtClean="0"/>
              <a:t>‹#›</a:t>
            </a:fld>
            <a:endParaRPr lang="en-US"/>
          </a:p>
        </p:txBody>
      </p:sp>
    </p:spTree>
    <p:extLst>
      <p:ext uri="{BB962C8B-B14F-4D97-AF65-F5344CB8AC3E}">
        <p14:creationId xmlns:p14="http://schemas.microsoft.com/office/powerpoint/2010/main" val="319706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FFF3C019-68B2-4F26-838F-986BAB4AD56B}" type="datetimeFigureOut">
              <a:rPr lang="en-US" smtClean="0"/>
              <a:t>11/12/2024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24D25BF-68D2-4080-985A-6168BBEB22CB}" type="slidenum">
              <a:rPr lang="en-US" smtClean="0"/>
              <a:t>‹#›</a:t>
            </a:fld>
            <a:endParaRPr lang="en-US"/>
          </a:p>
        </p:txBody>
      </p:sp>
    </p:spTree>
    <p:extLst>
      <p:ext uri="{BB962C8B-B14F-4D97-AF65-F5344CB8AC3E}">
        <p14:creationId xmlns:p14="http://schemas.microsoft.com/office/powerpoint/2010/main" val="3788770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FFF3C019-68B2-4F26-838F-986BAB4AD56B}" type="datetimeFigureOut">
              <a:rPr lang="en-US" smtClean="0"/>
              <a:t>11/12/2024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324D25BF-68D2-4080-985A-6168BBEB22CB}" type="slidenum">
              <a:rPr lang="en-US" smtClean="0"/>
              <a:t>‹#›</a:t>
            </a:fld>
            <a:endParaRPr lang="en-US"/>
          </a:p>
        </p:txBody>
      </p:sp>
    </p:spTree>
    <p:extLst>
      <p:ext uri="{BB962C8B-B14F-4D97-AF65-F5344CB8AC3E}">
        <p14:creationId xmlns:p14="http://schemas.microsoft.com/office/powerpoint/2010/main" val="110809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FFF3C019-68B2-4F26-838F-986BAB4AD56B}" type="datetimeFigureOut">
              <a:rPr lang="en-US" smtClean="0"/>
              <a:t>11/12/2024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324D25BF-68D2-4080-985A-6168BBEB22CB}" type="slidenum">
              <a:rPr lang="en-US" smtClean="0"/>
              <a:t>‹#›</a:t>
            </a:fld>
            <a:endParaRPr lang="en-US"/>
          </a:p>
        </p:txBody>
      </p:sp>
    </p:spTree>
    <p:extLst>
      <p:ext uri="{BB962C8B-B14F-4D97-AF65-F5344CB8AC3E}">
        <p14:creationId xmlns:p14="http://schemas.microsoft.com/office/powerpoint/2010/main" val="4047972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F3C019-68B2-4F26-838F-986BAB4AD56B}"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D25BF-68D2-4080-985A-6168BBEB22CB}" type="slidenum">
              <a:rPr lang="en-US" smtClean="0"/>
              <a:t>‹#›</a:t>
            </a:fld>
            <a:endParaRPr lang="en-US"/>
          </a:p>
        </p:txBody>
      </p:sp>
    </p:spTree>
    <p:extLst>
      <p:ext uri="{BB962C8B-B14F-4D97-AF65-F5344CB8AC3E}">
        <p14:creationId xmlns:p14="http://schemas.microsoft.com/office/powerpoint/2010/main" val="254678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FF3C019-68B2-4F26-838F-986BAB4AD56B}" type="datetimeFigureOut">
              <a:rPr lang="en-US" smtClean="0"/>
              <a:t>11/12/2024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24D25BF-68D2-4080-985A-6168BBEB22CB}" type="slidenum">
              <a:rPr lang="en-US" smtClean="0"/>
              <a:t>‹#›</a:t>
            </a:fld>
            <a:endParaRPr lang="en-US"/>
          </a:p>
        </p:txBody>
      </p:sp>
    </p:spTree>
    <p:extLst>
      <p:ext uri="{BB962C8B-B14F-4D97-AF65-F5344CB8AC3E}">
        <p14:creationId xmlns:p14="http://schemas.microsoft.com/office/powerpoint/2010/main" val="40311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FF3C019-68B2-4F26-838F-986BAB4AD56B}" type="datetimeFigureOut">
              <a:rPr lang="en-US" smtClean="0"/>
              <a:t>11/12/2024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324D25BF-68D2-4080-985A-6168BBEB22CB}" type="slidenum">
              <a:rPr lang="en-US" smtClean="0"/>
              <a:t>‹#›</a:t>
            </a:fld>
            <a:endParaRPr lang="en-US"/>
          </a:p>
        </p:txBody>
      </p:sp>
    </p:spTree>
    <p:extLst>
      <p:ext uri="{BB962C8B-B14F-4D97-AF65-F5344CB8AC3E}">
        <p14:creationId xmlns:p14="http://schemas.microsoft.com/office/powerpoint/2010/main" val="1159587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FF3C019-68B2-4F26-838F-986BAB4AD56B}" type="datetimeFigureOut">
              <a:rPr lang="en-US" smtClean="0"/>
              <a:t>11/12/2024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24D25BF-68D2-4080-985A-6168BBEB22CB}" type="slidenum">
              <a:rPr lang="en-US" smtClean="0"/>
              <a:t>‹#›</a:t>
            </a:fld>
            <a:endParaRPr lang="en-US"/>
          </a:p>
        </p:txBody>
      </p:sp>
    </p:spTree>
    <p:extLst>
      <p:ext uri="{BB962C8B-B14F-4D97-AF65-F5344CB8AC3E}">
        <p14:creationId xmlns:p14="http://schemas.microsoft.com/office/powerpoint/2010/main" val="170363803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2560858"/>
          </a:xfrm>
        </p:spPr>
        <p:txBody>
          <a:bodyPr/>
          <a:lstStyle/>
          <a:p>
            <a:pPr algn="ctr"/>
            <a:r>
              <a:rPr lang="en-US" dirty="0" smtClean="0"/>
              <a:t>Islamic Economic and law of contract </a:t>
            </a:r>
            <a:endParaRPr lang="en-US" dirty="0"/>
          </a:p>
        </p:txBody>
      </p:sp>
      <p:sp>
        <p:nvSpPr>
          <p:cNvPr id="3" name="Subtitle 2"/>
          <p:cNvSpPr>
            <a:spLocks noGrp="1"/>
          </p:cNvSpPr>
          <p:nvPr>
            <p:ph type="subTitle" idx="1"/>
          </p:nvPr>
        </p:nvSpPr>
        <p:spPr>
          <a:xfrm>
            <a:off x="1100015" y="4370294"/>
            <a:ext cx="7315200" cy="1214352"/>
          </a:xfrm>
        </p:spPr>
        <p:txBody>
          <a:bodyPr>
            <a:normAutofit lnSpcReduction="10000"/>
          </a:bodyPr>
          <a:lstStyle/>
          <a:p>
            <a:pPr marL="342900" indent="-342900">
              <a:buFont typeface="Arial" panose="020B0604020202020204" pitchFamily="34" charset="0"/>
              <a:buChar char="•"/>
            </a:pPr>
            <a:r>
              <a:rPr lang="en-US" dirty="0" smtClean="0"/>
              <a:t>Three economic systems</a:t>
            </a:r>
          </a:p>
          <a:p>
            <a:pPr marL="342900" indent="-342900">
              <a:buFont typeface="Arial" panose="020B0604020202020204" pitchFamily="34" charset="0"/>
              <a:buChar char="•"/>
            </a:pPr>
            <a:r>
              <a:rPr lang="en-US" dirty="0" smtClean="0"/>
              <a:t>Finance</a:t>
            </a:r>
          </a:p>
          <a:p>
            <a:pPr marL="342900" indent="-342900">
              <a:buFont typeface="Arial" panose="020B0604020202020204" pitchFamily="34" charset="0"/>
              <a:buChar char="•"/>
            </a:pPr>
            <a:r>
              <a:rPr lang="en-US" dirty="0" smtClean="0"/>
              <a:t>Islamic law of contract</a:t>
            </a:r>
            <a:endParaRPr lang="en-US" dirty="0"/>
          </a:p>
        </p:txBody>
      </p:sp>
    </p:spTree>
    <p:extLst>
      <p:ext uri="{BB962C8B-B14F-4D97-AF65-F5344CB8AC3E}">
        <p14:creationId xmlns:p14="http://schemas.microsoft.com/office/powerpoint/2010/main" val="422947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 of Sale/Purchase</a:t>
            </a:r>
            <a:endParaRPr lang="en-US" dirty="0"/>
          </a:p>
        </p:txBody>
      </p:sp>
      <p:sp>
        <p:nvSpPr>
          <p:cNvPr id="3" name="Content Placeholder 2"/>
          <p:cNvSpPr>
            <a:spLocks noGrp="1"/>
          </p:cNvSpPr>
          <p:nvPr>
            <p:ph idx="1"/>
          </p:nvPr>
        </p:nvSpPr>
        <p:spPr/>
        <p:txBody>
          <a:bodyPr/>
          <a:lstStyle/>
          <a:p>
            <a:r>
              <a:rPr lang="en-US" dirty="0">
                <a:solidFill>
                  <a:schemeClr val="tx1"/>
                </a:solidFill>
              </a:rPr>
              <a:t> </a:t>
            </a:r>
            <a:r>
              <a:rPr lang="en-US" b="1" dirty="0" smtClean="0">
                <a:solidFill>
                  <a:schemeClr val="tx1"/>
                </a:solidFill>
              </a:rPr>
              <a:t>Sale/Purchase</a:t>
            </a:r>
          </a:p>
          <a:p>
            <a:pPr marL="0" indent="0">
              <a:buNone/>
            </a:pPr>
            <a:r>
              <a:rPr lang="en-US" altLang="en-US" dirty="0" smtClean="0">
                <a:latin typeface="Jameel Noori Nastaleeq" panose="02000503000000000004" pitchFamily="2" charset="-78"/>
                <a:cs typeface="Jameel Noori Nastaleeq" panose="02000503000000000004" pitchFamily="2" charset="-78"/>
              </a:rPr>
              <a:t>	</a:t>
            </a:r>
            <a:r>
              <a:rPr lang="en-US" altLang="en-US" dirty="0" smtClean="0">
                <a:solidFill>
                  <a:schemeClr val="tx1"/>
                </a:solidFill>
                <a:latin typeface="Jameel Noori Nastaleeq" panose="02000503000000000004" pitchFamily="2" charset="-78"/>
                <a:cs typeface="Jameel Noori Nastaleeq" panose="02000503000000000004" pitchFamily="2" charset="-78"/>
              </a:rPr>
              <a:t>A contract of sale/purchase is </a:t>
            </a:r>
            <a:r>
              <a:rPr lang="en-US" altLang="en-US" dirty="0">
                <a:solidFill>
                  <a:schemeClr val="tx1"/>
                </a:solidFill>
                <a:latin typeface="Jameel Noori Nastaleeq" panose="02000503000000000004" pitchFamily="2" charset="-78"/>
                <a:cs typeface="Jameel Noori Nastaleeq" panose="02000503000000000004" pitchFamily="2" charset="-78"/>
              </a:rPr>
              <a:t>executed when one side offers to sell or buy at the current date and time and the other accepts.</a:t>
            </a:r>
            <a:endParaRPr lang="en-US" altLang="en-US" dirty="0">
              <a:solidFill>
                <a:schemeClr val="tx1"/>
              </a:solidFill>
              <a:latin typeface="Jameel Noori Nastaleeq" panose="02000503000000000004" pitchFamily="2" charset="-78"/>
              <a:cs typeface="Jameel Noori Nastaleeq" panose="02000503000000000004" pitchFamily="2" charset="-78"/>
            </a:endParaRPr>
          </a:p>
          <a:p>
            <a:r>
              <a:rPr lang="en-US" dirty="0" smtClean="0">
                <a:solidFill>
                  <a:schemeClr val="tx1"/>
                </a:solidFill>
              </a:rPr>
              <a:t> </a:t>
            </a:r>
            <a:r>
              <a:rPr lang="en-US" b="1" dirty="0" smtClean="0">
                <a:solidFill>
                  <a:schemeClr val="tx1"/>
                </a:solidFill>
              </a:rPr>
              <a:t>Offer </a:t>
            </a:r>
            <a:r>
              <a:rPr lang="en-US" dirty="0" smtClean="0">
                <a:solidFill>
                  <a:schemeClr val="tx1"/>
                </a:solidFill>
              </a:rPr>
              <a:t>refers to a particular way </a:t>
            </a:r>
            <a:r>
              <a:rPr lang="en-US" dirty="0" smtClean="0">
                <a:solidFill>
                  <a:schemeClr val="tx1"/>
                </a:solidFill>
              </a:rPr>
              <a:t>of </a:t>
            </a:r>
            <a:r>
              <a:rPr lang="en-US" dirty="0" smtClean="0">
                <a:solidFill>
                  <a:schemeClr val="tx1"/>
                </a:solidFill>
              </a:rPr>
              <a:t>selling or </a:t>
            </a:r>
            <a:r>
              <a:rPr lang="en-US" dirty="0" smtClean="0">
                <a:solidFill>
                  <a:schemeClr val="tx1"/>
                </a:solidFill>
              </a:rPr>
              <a:t>asking </a:t>
            </a:r>
            <a:r>
              <a:rPr lang="en-US" dirty="0" smtClean="0">
                <a:solidFill>
                  <a:schemeClr val="tx1"/>
                </a:solidFill>
              </a:rPr>
              <a:t>to </a:t>
            </a:r>
            <a:r>
              <a:rPr lang="en-US" dirty="0" smtClean="0">
                <a:solidFill>
                  <a:schemeClr val="tx1"/>
                </a:solidFill>
              </a:rPr>
              <a:t>buy </a:t>
            </a:r>
            <a:r>
              <a:rPr lang="en-US" dirty="0" smtClean="0">
                <a:solidFill>
                  <a:schemeClr val="tx1"/>
                </a:solidFill>
              </a:rPr>
              <a:t>a specific product </a:t>
            </a:r>
            <a:r>
              <a:rPr lang="en-US" dirty="0" smtClean="0">
                <a:solidFill>
                  <a:schemeClr val="tx1"/>
                </a:solidFill>
              </a:rPr>
              <a:t>at a specific </a:t>
            </a:r>
            <a:r>
              <a:rPr lang="en-US" dirty="0" smtClean="0">
                <a:solidFill>
                  <a:schemeClr val="tx1"/>
                </a:solidFill>
              </a:rPr>
              <a:t>price at </a:t>
            </a:r>
            <a:r>
              <a:rPr lang="en-US" dirty="0" smtClean="0">
                <a:solidFill>
                  <a:schemeClr val="tx1"/>
                </a:solidFill>
              </a:rPr>
              <a:t>a current time.</a:t>
            </a:r>
            <a:endParaRPr lang="en-US" dirty="0" smtClean="0">
              <a:solidFill>
                <a:schemeClr val="tx1"/>
              </a:solidFill>
            </a:endParaRPr>
          </a:p>
          <a:p>
            <a:r>
              <a:rPr lang="en-US" b="1" dirty="0" smtClean="0">
                <a:solidFill>
                  <a:schemeClr val="tx1"/>
                </a:solidFill>
              </a:rPr>
              <a:t> </a:t>
            </a:r>
            <a:r>
              <a:rPr lang="en-US" b="1" dirty="0" smtClean="0">
                <a:solidFill>
                  <a:schemeClr val="tx1"/>
                </a:solidFill>
              </a:rPr>
              <a:t>Acceptance </a:t>
            </a:r>
            <a:r>
              <a:rPr lang="en-US" dirty="0" smtClean="0">
                <a:solidFill>
                  <a:schemeClr val="tx1"/>
                </a:solidFill>
              </a:rPr>
              <a:t>refers </a:t>
            </a:r>
            <a:r>
              <a:rPr lang="en-US" dirty="0" smtClean="0">
                <a:solidFill>
                  <a:schemeClr val="tx1"/>
                </a:solidFill>
              </a:rPr>
              <a:t>to the answer </a:t>
            </a:r>
            <a:r>
              <a:rPr lang="en-US" dirty="0" smtClean="0">
                <a:solidFill>
                  <a:schemeClr val="tx1"/>
                </a:solidFill>
              </a:rPr>
              <a:t>to the given </a:t>
            </a:r>
            <a:r>
              <a:rPr lang="en-US" dirty="0" smtClean="0">
                <a:solidFill>
                  <a:schemeClr val="tx1"/>
                </a:solidFill>
              </a:rPr>
              <a:t>offer in </a:t>
            </a:r>
            <a:r>
              <a:rPr lang="en-US" dirty="0" smtClean="0">
                <a:solidFill>
                  <a:schemeClr val="tx1"/>
                </a:solidFill>
              </a:rPr>
              <a:t>the same </a:t>
            </a:r>
            <a:r>
              <a:rPr lang="en-US" dirty="0" smtClean="0">
                <a:solidFill>
                  <a:schemeClr val="tx1"/>
                </a:solidFill>
              </a:rPr>
              <a:t>manner.</a:t>
            </a:r>
          </a:p>
          <a:p>
            <a:r>
              <a:rPr lang="en-US" b="1" dirty="0" smtClean="0">
                <a:solidFill>
                  <a:schemeClr val="tx1"/>
                </a:solidFill>
              </a:rPr>
              <a:t> Once </a:t>
            </a:r>
            <a:r>
              <a:rPr lang="en-US" dirty="0" smtClean="0">
                <a:solidFill>
                  <a:schemeClr val="tx1"/>
                </a:solidFill>
              </a:rPr>
              <a:t>a contract has been executed as per </a:t>
            </a:r>
            <a:r>
              <a:rPr lang="en-US" dirty="0" smtClean="0">
                <a:solidFill>
                  <a:schemeClr val="tx1"/>
                </a:solidFill>
              </a:rPr>
              <a:t>the above </a:t>
            </a:r>
            <a:r>
              <a:rPr lang="en-US" dirty="0" smtClean="0">
                <a:solidFill>
                  <a:schemeClr val="tx1"/>
                </a:solidFill>
              </a:rPr>
              <a:t>detail, the ownership of </a:t>
            </a:r>
            <a:r>
              <a:rPr lang="en-US" dirty="0" smtClean="0">
                <a:solidFill>
                  <a:schemeClr val="tx1"/>
                </a:solidFill>
              </a:rPr>
              <a:t>the product </a:t>
            </a:r>
            <a:r>
              <a:rPr lang="en-US" dirty="0" smtClean="0">
                <a:solidFill>
                  <a:schemeClr val="tx1"/>
                </a:solidFill>
              </a:rPr>
              <a:t>will be transferred to the buyer, and he will </a:t>
            </a:r>
            <a:r>
              <a:rPr lang="en-US" dirty="0" smtClean="0">
                <a:solidFill>
                  <a:schemeClr val="tx1"/>
                </a:solidFill>
              </a:rPr>
              <a:t>be bound </a:t>
            </a:r>
            <a:r>
              <a:rPr lang="en-US" dirty="0" smtClean="0">
                <a:solidFill>
                  <a:schemeClr val="tx1"/>
                </a:solidFill>
              </a:rPr>
              <a:t>to pay the price to the seller.</a:t>
            </a:r>
            <a:endParaRPr lang="en-US" b="1" dirty="0" smtClean="0">
              <a:solidFill>
                <a:schemeClr val="tx1"/>
              </a:solidFill>
            </a:endParaRPr>
          </a:p>
          <a:p>
            <a:r>
              <a:rPr lang="en-US" b="1" dirty="0" smtClean="0">
                <a:solidFill>
                  <a:schemeClr val="tx1"/>
                </a:solidFill>
              </a:rPr>
              <a:t>Note: </a:t>
            </a:r>
            <a:r>
              <a:rPr lang="en-US" dirty="0" smtClean="0">
                <a:solidFill>
                  <a:schemeClr val="tx1"/>
                </a:solidFill>
              </a:rPr>
              <a:t>the</a:t>
            </a:r>
            <a:r>
              <a:rPr lang="en-US" b="1" dirty="0" smtClean="0">
                <a:solidFill>
                  <a:schemeClr val="tx1"/>
                </a:solidFill>
              </a:rPr>
              <a:t>  </a:t>
            </a:r>
            <a:r>
              <a:rPr lang="en-US" dirty="0" smtClean="0">
                <a:solidFill>
                  <a:schemeClr val="tx1"/>
                </a:solidFill>
              </a:rPr>
              <a:t>difference between offer and advertisement </a:t>
            </a:r>
            <a:endParaRPr lang="en-US" b="1" dirty="0">
              <a:solidFill>
                <a:schemeClr val="tx1"/>
              </a:solidFill>
            </a:endParaRPr>
          </a:p>
        </p:txBody>
      </p:sp>
    </p:spTree>
    <p:extLst>
      <p:ext uri="{BB962C8B-B14F-4D97-AF65-F5344CB8AC3E}">
        <p14:creationId xmlns:p14="http://schemas.microsoft.com/office/powerpoint/2010/main" val="898889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characteristics of  offer and the acceptance </a:t>
            </a:r>
            <a:endParaRPr lang="en-US" dirty="0"/>
          </a:p>
        </p:txBody>
      </p:sp>
      <p:sp>
        <p:nvSpPr>
          <p:cNvPr id="3" name="Content Placeholder 2"/>
          <p:cNvSpPr>
            <a:spLocks noGrp="1"/>
          </p:cNvSpPr>
          <p:nvPr>
            <p:ph idx="1"/>
          </p:nvPr>
        </p:nvSpPr>
        <p:spPr/>
        <p:txBody>
          <a:bodyPr/>
          <a:lstStyle/>
          <a:p>
            <a:r>
              <a:rPr lang="en-US" dirty="0" smtClean="0"/>
              <a:t> </a:t>
            </a:r>
            <a:r>
              <a:rPr lang="en-US" b="1" dirty="0" smtClean="0">
                <a:solidFill>
                  <a:schemeClr val="tx1"/>
                </a:solidFill>
              </a:rPr>
              <a:t>Offer</a:t>
            </a:r>
          </a:p>
          <a:p>
            <a:pPr marL="457200" indent="-457200">
              <a:buFont typeface="+mj-lt"/>
              <a:buAutoNum type="arabicPeriod"/>
            </a:pPr>
            <a:r>
              <a:rPr lang="en-US" b="1" dirty="0">
                <a:solidFill>
                  <a:schemeClr val="tx1"/>
                </a:solidFill>
              </a:rPr>
              <a:t> </a:t>
            </a:r>
            <a:r>
              <a:rPr lang="en-US" dirty="0" smtClean="0">
                <a:solidFill>
                  <a:schemeClr val="tx1"/>
                </a:solidFill>
              </a:rPr>
              <a:t>Must be clear </a:t>
            </a:r>
          </a:p>
          <a:p>
            <a:pPr marL="457200" indent="-457200">
              <a:buFont typeface="+mj-lt"/>
              <a:buAutoNum type="arabicPeriod"/>
            </a:pPr>
            <a:r>
              <a:rPr lang="en-US" dirty="0">
                <a:solidFill>
                  <a:schemeClr val="tx1"/>
                </a:solidFill>
              </a:rPr>
              <a:t>S</a:t>
            </a:r>
            <a:r>
              <a:rPr lang="en-US" dirty="0" smtClean="0">
                <a:solidFill>
                  <a:schemeClr val="tx1"/>
                </a:solidFill>
              </a:rPr>
              <a:t>hould </a:t>
            </a:r>
            <a:r>
              <a:rPr lang="en-US" dirty="0" smtClean="0">
                <a:solidFill>
                  <a:schemeClr val="tx1"/>
                </a:solidFill>
              </a:rPr>
              <a:t>address </a:t>
            </a:r>
            <a:r>
              <a:rPr lang="en-US" dirty="0" smtClean="0">
                <a:solidFill>
                  <a:schemeClr val="tx1"/>
                </a:solidFill>
              </a:rPr>
              <a:t>a specific </a:t>
            </a:r>
            <a:r>
              <a:rPr lang="en-US" dirty="0" smtClean="0">
                <a:solidFill>
                  <a:schemeClr val="tx1"/>
                </a:solidFill>
              </a:rPr>
              <a:t>client or clients.</a:t>
            </a:r>
            <a:endParaRPr lang="en-US" dirty="0" smtClean="0">
              <a:solidFill>
                <a:schemeClr val="tx1"/>
              </a:solidFill>
            </a:endParaRPr>
          </a:p>
          <a:p>
            <a:pPr marL="457200" indent="-457200">
              <a:buFont typeface="+mj-lt"/>
              <a:buAutoNum type="arabicPeriod"/>
            </a:pPr>
            <a:r>
              <a:rPr lang="en-US" dirty="0">
                <a:solidFill>
                  <a:schemeClr val="tx1"/>
                </a:solidFill>
              </a:rPr>
              <a:t> S</a:t>
            </a:r>
            <a:r>
              <a:rPr lang="en-US" dirty="0" smtClean="0">
                <a:solidFill>
                  <a:schemeClr val="tx1"/>
                </a:solidFill>
              </a:rPr>
              <a:t>hould </a:t>
            </a:r>
            <a:r>
              <a:rPr lang="en-US" dirty="0">
                <a:solidFill>
                  <a:schemeClr val="tx1"/>
                </a:solidFill>
              </a:rPr>
              <a:t>be intended right now and not in the </a:t>
            </a:r>
            <a:r>
              <a:rPr lang="en-US" dirty="0" smtClean="0">
                <a:solidFill>
                  <a:schemeClr val="tx1"/>
                </a:solidFill>
              </a:rPr>
              <a:t>future.</a:t>
            </a:r>
          </a:p>
          <a:p>
            <a:pPr marL="457200" indent="-457200">
              <a:buFont typeface="+mj-lt"/>
              <a:buAutoNum type="arabicPeriod"/>
            </a:pPr>
            <a:r>
              <a:rPr lang="en-US" dirty="0">
                <a:solidFill>
                  <a:schemeClr val="tx1"/>
                </a:solidFill>
              </a:rPr>
              <a:t> </a:t>
            </a:r>
            <a:r>
              <a:rPr lang="en-US" dirty="0" smtClean="0">
                <a:solidFill>
                  <a:schemeClr val="tx1"/>
                </a:solidFill>
              </a:rPr>
              <a:t>Can be verbally, in written </a:t>
            </a:r>
            <a:r>
              <a:rPr lang="en-US" dirty="0" smtClean="0">
                <a:solidFill>
                  <a:schemeClr val="tx1"/>
                </a:solidFill>
              </a:rPr>
              <a:t>form, </a:t>
            </a:r>
            <a:r>
              <a:rPr lang="en-US" dirty="0" smtClean="0">
                <a:solidFill>
                  <a:schemeClr val="tx1"/>
                </a:solidFill>
              </a:rPr>
              <a:t>or through action</a:t>
            </a:r>
          </a:p>
          <a:p>
            <a:r>
              <a:rPr lang="en-US" b="1" dirty="0" smtClean="0">
                <a:solidFill>
                  <a:schemeClr val="tx1"/>
                </a:solidFill>
              </a:rPr>
              <a:t>Acceptance</a:t>
            </a:r>
          </a:p>
          <a:p>
            <a:pPr marL="457200" indent="-457200">
              <a:buFont typeface="+mj-lt"/>
              <a:buAutoNum type="arabicPeriod"/>
            </a:pPr>
            <a:r>
              <a:rPr lang="en-US" b="1" dirty="0">
                <a:solidFill>
                  <a:schemeClr val="tx1"/>
                </a:solidFill>
              </a:rPr>
              <a:t> </a:t>
            </a:r>
            <a:r>
              <a:rPr lang="en-US" dirty="0" smtClean="0">
                <a:solidFill>
                  <a:schemeClr val="tx1"/>
                </a:solidFill>
              </a:rPr>
              <a:t>should be just after the offer.</a:t>
            </a:r>
          </a:p>
          <a:p>
            <a:pPr marL="457200" indent="-457200">
              <a:buFont typeface="+mj-lt"/>
              <a:buAutoNum type="arabicPeriod"/>
            </a:pPr>
            <a:r>
              <a:rPr lang="en-US" dirty="0">
                <a:solidFill>
                  <a:schemeClr val="tx1"/>
                </a:solidFill>
              </a:rPr>
              <a:t> </a:t>
            </a:r>
            <a:r>
              <a:rPr lang="en-US" dirty="0" smtClean="0">
                <a:solidFill>
                  <a:schemeClr val="tx1"/>
                </a:solidFill>
              </a:rPr>
              <a:t>as per offer</a:t>
            </a:r>
          </a:p>
          <a:p>
            <a:pPr marL="457200" indent="-457200">
              <a:buFont typeface="+mj-lt"/>
              <a:buAutoNum type="arabicPeriod"/>
            </a:pPr>
            <a:r>
              <a:rPr lang="en-US" dirty="0">
                <a:solidFill>
                  <a:schemeClr val="tx1"/>
                </a:solidFill>
              </a:rPr>
              <a:t> Should be intended right now and not in the future.</a:t>
            </a:r>
          </a:p>
          <a:p>
            <a:pPr marL="457200" indent="-457200">
              <a:buFont typeface="+mj-lt"/>
              <a:buAutoNum type="arabicPeriod"/>
            </a:pPr>
            <a:r>
              <a:rPr lang="en-US" dirty="0">
                <a:solidFill>
                  <a:schemeClr val="tx1"/>
                </a:solidFill>
              </a:rPr>
              <a:t> Can </a:t>
            </a:r>
            <a:r>
              <a:rPr lang="en-US" dirty="0" smtClean="0">
                <a:solidFill>
                  <a:schemeClr val="tx1"/>
                </a:solidFill>
              </a:rPr>
              <a:t>be verbally, </a:t>
            </a:r>
            <a:r>
              <a:rPr lang="en-US" dirty="0">
                <a:solidFill>
                  <a:schemeClr val="tx1"/>
                </a:solidFill>
              </a:rPr>
              <a:t>in written </a:t>
            </a:r>
            <a:r>
              <a:rPr lang="en-US" dirty="0" smtClean="0">
                <a:solidFill>
                  <a:schemeClr val="tx1"/>
                </a:solidFill>
              </a:rPr>
              <a:t>form </a:t>
            </a:r>
            <a:r>
              <a:rPr lang="en-US" dirty="0">
                <a:solidFill>
                  <a:schemeClr val="tx1"/>
                </a:solidFill>
              </a:rPr>
              <a:t>or through action</a:t>
            </a:r>
          </a:p>
        </p:txBody>
      </p:sp>
    </p:spTree>
    <p:extLst>
      <p:ext uri="{BB962C8B-B14F-4D97-AF65-F5344CB8AC3E}">
        <p14:creationId xmlns:p14="http://schemas.microsoft.com/office/powerpoint/2010/main" val="46371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characteristics of product/ trade good</a:t>
            </a:r>
            <a:br>
              <a:rPr lang="en-US" dirty="0" smtClean="0"/>
            </a:br>
            <a:r>
              <a:rPr lang="en-US" dirty="0" smtClean="0"/>
              <a:t>and price </a:t>
            </a:r>
            <a:endParaRPr lang="en-US" dirty="0"/>
          </a:p>
        </p:txBody>
      </p:sp>
      <p:sp>
        <p:nvSpPr>
          <p:cNvPr id="3" name="Content Placeholder 2"/>
          <p:cNvSpPr>
            <a:spLocks noGrp="1"/>
          </p:cNvSpPr>
          <p:nvPr>
            <p:ph idx="1"/>
          </p:nvPr>
        </p:nvSpPr>
        <p:spPr/>
        <p:txBody>
          <a:bodyPr/>
          <a:lstStyle/>
          <a:p>
            <a:r>
              <a:rPr lang="en-US" b="1" dirty="0" smtClean="0">
                <a:solidFill>
                  <a:schemeClr val="tx1"/>
                </a:solidFill>
              </a:rPr>
              <a:t> Trade good</a:t>
            </a:r>
          </a:p>
          <a:p>
            <a:pPr marL="457200" indent="-457200">
              <a:buFont typeface="+mj-lt"/>
              <a:buAutoNum type="arabicPeriod"/>
            </a:pPr>
            <a:r>
              <a:rPr lang="en-US" dirty="0">
                <a:solidFill>
                  <a:schemeClr val="tx1"/>
                </a:solidFill>
              </a:rPr>
              <a:t> P</a:t>
            </a:r>
            <a:r>
              <a:rPr lang="en-US" dirty="0" smtClean="0">
                <a:solidFill>
                  <a:schemeClr val="tx1"/>
                </a:solidFill>
              </a:rPr>
              <a:t>ermissible in </a:t>
            </a:r>
            <a:r>
              <a:rPr lang="en-US" dirty="0" err="1" smtClean="0">
                <a:solidFill>
                  <a:schemeClr val="tx1"/>
                </a:solidFill>
              </a:rPr>
              <a:t>Shariah</a:t>
            </a:r>
            <a:r>
              <a:rPr lang="en-US" dirty="0" smtClean="0">
                <a:solidFill>
                  <a:schemeClr val="tx1"/>
                </a:solidFill>
              </a:rPr>
              <a:t> for buying or selling</a:t>
            </a:r>
          </a:p>
          <a:p>
            <a:pPr marL="457200" indent="-457200">
              <a:buFont typeface="+mj-lt"/>
              <a:buAutoNum type="arabicPeriod"/>
            </a:pPr>
            <a:r>
              <a:rPr lang="en-US" dirty="0">
                <a:solidFill>
                  <a:schemeClr val="tx1"/>
                </a:solidFill>
              </a:rPr>
              <a:t> </a:t>
            </a:r>
            <a:r>
              <a:rPr lang="en-US" dirty="0" smtClean="0">
                <a:solidFill>
                  <a:schemeClr val="tx1"/>
                </a:solidFill>
              </a:rPr>
              <a:t>Completely defined by its quantity, weight, quality, brand etc.</a:t>
            </a:r>
          </a:p>
          <a:p>
            <a:pPr marL="457200" indent="-457200">
              <a:buFont typeface="+mj-lt"/>
              <a:buAutoNum type="arabicPeriod"/>
            </a:pPr>
            <a:r>
              <a:rPr lang="en-US" dirty="0">
                <a:solidFill>
                  <a:schemeClr val="tx1"/>
                </a:solidFill>
              </a:rPr>
              <a:t> </a:t>
            </a:r>
            <a:r>
              <a:rPr lang="en-US" dirty="0" smtClean="0">
                <a:solidFill>
                  <a:schemeClr val="tx1"/>
                </a:solidFill>
              </a:rPr>
              <a:t>Should be in the ownership of seller (unless he is selling the item on someone's behalf)</a:t>
            </a:r>
          </a:p>
          <a:p>
            <a:pPr marL="457200" indent="-457200">
              <a:buFont typeface="+mj-lt"/>
              <a:buAutoNum type="arabicPeriod"/>
            </a:pPr>
            <a:r>
              <a:rPr lang="en-US" dirty="0">
                <a:solidFill>
                  <a:schemeClr val="tx1"/>
                </a:solidFill>
              </a:rPr>
              <a:t> </a:t>
            </a:r>
            <a:r>
              <a:rPr lang="en-US" dirty="0" smtClean="0">
                <a:solidFill>
                  <a:schemeClr val="tx1"/>
                </a:solidFill>
              </a:rPr>
              <a:t>should be in the possession of seller</a:t>
            </a:r>
          </a:p>
          <a:p>
            <a:pPr marL="457200" indent="-457200">
              <a:buFont typeface="+mj-lt"/>
              <a:buAutoNum type="arabicPeriod"/>
            </a:pPr>
            <a:r>
              <a:rPr lang="en-US" dirty="0">
                <a:solidFill>
                  <a:schemeClr val="tx1"/>
                </a:solidFill>
              </a:rPr>
              <a:t> </a:t>
            </a:r>
            <a:r>
              <a:rPr lang="en-US" dirty="0" smtClean="0">
                <a:solidFill>
                  <a:schemeClr val="tx1"/>
                </a:solidFill>
              </a:rPr>
              <a:t>should be exist. (except the Salam contract)</a:t>
            </a:r>
          </a:p>
          <a:p>
            <a:pPr marL="457200" indent="-457200">
              <a:buFont typeface="+mj-lt"/>
              <a:buAutoNum type="arabicPeriod"/>
            </a:pPr>
            <a:r>
              <a:rPr lang="en-US" dirty="0">
                <a:solidFill>
                  <a:schemeClr val="tx1"/>
                </a:solidFill>
              </a:rPr>
              <a:t> </a:t>
            </a:r>
            <a:r>
              <a:rPr lang="en-US" dirty="0" smtClean="0">
                <a:solidFill>
                  <a:schemeClr val="tx1"/>
                </a:solidFill>
              </a:rPr>
              <a:t>Must be transferable to the buyer</a:t>
            </a:r>
          </a:p>
          <a:p>
            <a:pPr marL="457200" indent="-457200">
              <a:buFont typeface="+mj-lt"/>
              <a:buAutoNum type="arabicPeriod"/>
            </a:pPr>
            <a:r>
              <a:rPr lang="en-US" dirty="0">
                <a:solidFill>
                  <a:schemeClr val="tx1"/>
                </a:solidFill>
              </a:rPr>
              <a:t> </a:t>
            </a:r>
            <a:r>
              <a:rPr lang="en-US" dirty="0" smtClean="0">
                <a:solidFill>
                  <a:schemeClr val="tx1"/>
                </a:solidFill>
              </a:rPr>
              <a:t>as per agreed in the contract.</a:t>
            </a:r>
            <a:endParaRPr lang="en-US" dirty="0">
              <a:solidFill>
                <a:schemeClr val="tx1"/>
              </a:solidFill>
            </a:endParaRPr>
          </a:p>
        </p:txBody>
      </p:sp>
    </p:spTree>
    <p:extLst>
      <p:ext uri="{BB962C8B-B14F-4D97-AF65-F5344CB8AC3E}">
        <p14:creationId xmlns:p14="http://schemas.microsoft.com/office/powerpoint/2010/main" val="2637142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characteristics of product/ trade good</a:t>
            </a:r>
            <a:br>
              <a:rPr lang="en-US" dirty="0"/>
            </a:br>
            <a:r>
              <a:rPr lang="en-US" dirty="0"/>
              <a:t>and price </a:t>
            </a:r>
          </a:p>
        </p:txBody>
      </p:sp>
      <p:sp>
        <p:nvSpPr>
          <p:cNvPr id="3" name="Content Placeholder 2"/>
          <p:cNvSpPr>
            <a:spLocks noGrp="1"/>
          </p:cNvSpPr>
          <p:nvPr>
            <p:ph idx="1"/>
          </p:nvPr>
        </p:nvSpPr>
        <p:spPr/>
        <p:txBody>
          <a:bodyPr/>
          <a:lstStyle/>
          <a:p>
            <a:r>
              <a:rPr lang="en-US" b="1" dirty="0" smtClean="0">
                <a:solidFill>
                  <a:schemeClr val="tx1"/>
                </a:solidFill>
              </a:rPr>
              <a:t>Price</a:t>
            </a:r>
          </a:p>
          <a:p>
            <a:pPr marL="457200" indent="-457200">
              <a:buFont typeface="+mj-lt"/>
              <a:buAutoNum type="arabicPeriod"/>
            </a:pPr>
            <a:r>
              <a:rPr lang="en-US" dirty="0" smtClean="0">
                <a:solidFill>
                  <a:schemeClr val="tx1"/>
                </a:solidFill>
              </a:rPr>
              <a:t>Permissible in </a:t>
            </a:r>
            <a:r>
              <a:rPr lang="en-US" dirty="0" err="1" smtClean="0">
                <a:solidFill>
                  <a:schemeClr val="tx1"/>
                </a:solidFill>
              </a:rPr>
              <a:t>Shariah</a:t>
            </a:r>
            <a:r>
              <a:rPr lang="en-US" dirty="0" smtClean="0">
                <a:solidFill>
                  <a:schemeClr val="tx1"/>
                </a:solidFill>
              </a:rPr>
              <a:t> for giving as a compensation</a:t>
            </a:r>
          </a:p>
          <a:p>
            <a:pPr marL="457200" indent="-457200">
              <a:buFont typeface="+mj-lt"/>
              <a:buAutoNum type="arabicPeriod"/>
            </a:pPr>
            <a:r>
              <a:rPr lang="en-US" dirty="0" smtClean="0">
                <a:solidFill>
                  <a:schemeClr val="tx1"/>
                </a:solidFill>
              </a:rPr>
              <a:t> Completely defined by its quantity, currency, mode.</a:t>
            </a:r>
          </a:p>
          <a:p>
            <a:pPr marL="457200" indent="-457200">
              <a:buFont typeface="+mj-lt"/>
              <a:buAutoNum type="arabicPeriod"/>
            </a:pPr>
            <a:r>
              <a:rPr lang="en-US" dirty="0">
                <a:solidFill>
                  <a:schemeClr val="tx1"/>
                </a:solidFill>
              </a:rPr>
              <a:t> If the price has been discussed to </a:t>
            </a:r>
            <a:r>
              <a:rPr lang="en-US" dirty="0">
                <a:solidFill>
                  <a:schemeClr val="tx1"/>
                </a:solidFill>
              </a:rPr>
              <a:t>be paid later during the contract(in case of a credit </a:t>
            </a:r>
            <a:r>
              <a:rPr lang="en-US" dirty="0" smtClean="0">
                <a:solidFill>
                  <a:schemeClr val="tx1"/>
                </a:solidFill>
              </a:rPr>
              <a:t>purchase), </a:t>
            </a:r>
            <a:r>
              <a:rPr lang="en-US" dirty="0">
                <a:solidFill>
                  <a:schemeClr val="tx1"/>
                </a:solidFill>
              </a:rPr>
              <a:t>the time of payment should be </a:t>
            </a:r>
            <a:r>
              <a:rPr lang="en-US" dirty="0" smtClean="0">
                <a:solidFill>
                  <a:schemeClr val="tx1"/>
                </a:solidFill>
              </a:rPr>
              <a:t>specified by its time and date.</a:t>
            </a:r>
          </a:p>
          <a:p>
            <a:pPr marL="457200" indent="-457200">
              <a:buFont typeface="+mj-lt"/>
              <a:buAutoNum type="arabicPeriod"/>
            </a:pPr>
            <a:r>
              <a:rPr lang="en-US" dirty="0">
                <a:solidFill>
                  <a:schemeClr val="tx1"/>
                </a:solidFill>
              </a:rPr>
              <a:t> </a:t>
            </a:r>
            <a:r>
              <a:rPr lang="en-US" dirty="0" smtClean="0">
                <a:solidFill>
                  <a:schemeClr val="tx1"/>
                </a:solidFill>
              </a:rPr>
              <a:t>As per agreed in the contract.</a:t>
            </a:r>
          </a:p>
          <a:p>
            <a:pPr marL="457200" indent="-457200">
              <a:buFont typeface="+mj-lt"/>
              <a:buAutoNum type="arabicPeriod"/>
            </a:pPr>
            <a:r>
              <a:rPr lang="en-US" dirty="0">
                <a:solidFill>
                  <a:schemeClr val="tx1"/>
                </a:solidFill>
              </a:rPr>
              <a:t> </a:t>
            </a:r>
            <a:r>
              <a:rPr lang="en-US" dirty="0" smtClean="0">
                <a:solidFill>
                  <a:schemeClr val="tx1"/>
                </a:solidFill>
              </a:rPr>
              <a:t>should be transferable to the buyer</a:t>
            </a:r>
            <a:r>
              <a:rPr lang="en-US" dirty="0" smtClean="0">
                <a:solidFill>
                  <a:schemeClr val="tx1"/>
                </a:solidFill>
              </a:rPr>
              <a:t>.</a:t>
            </a:r>
          </a:p>
          <a:p>
            <a:pPr marL="0" indent="0">
              <a:buNone/>
            </a:pPr>
            <a:r>
              <a:rPr lang="en-US" dirty="0" smtClean="0">
                <a:solidFill>
                  <a:schemeClr val="tx1"/>
                </a:solidFill>
              </a:rPr>
              <a:t>Note: there is no specific percentage of profit has been locked by </a:t>
            </a:r>
            <a:r>
              <a:rPr lang="en-US" dirty="0" err="1" smtClean="0">
                <a:solidFill>
                  <a:schemeClr val="tx1"/>
                </a:solidFill>
              </a:rPr>
              <a:t>Sharyah</a:t>
            </a:r>
            <a:r>
              <a:rPr lang="en-US" dirty="0" smtClean="0">
                <a:solidFill>
                  <a:schemeClr val="tx1"/>
                </a:solidFill>
              </a:rPr>
              <a:t> because of different situations of people.</a:t>
            </a:r>
            <a:endParaRPr lang="en-US" dirty="0">
              <a:solidFill>
                <a:schemeClr val="tx1"/>
              </a:solidFill>
            </a:endParaRPr>
          </a:p>
        </p:txBody>
      </p:sp>
    </p:spTree>
    <p:extLst>
      <p:ext uri="{BB962C8B-B14F-4D97-AF65-F5344CB8AC3E}">
        <p14:creationId xmlns:p14="http://schemas.microsoft.com/office/powerpoint/2010/main" val="269091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Economics</a:t>
            </a:r>
            <a:br>
              <a:rPr lang="en-US" dirty="0" smtClean="0"/>
            </a:br>
            <a:r>
              <a:rPr lang="ur-PK" dirty="0" smtClean="0">
                <a:latin typeface="_PDMS_Saleem_QuranFont" panose="02010000000000000000" pitchFamily="2" charset="-78"/>
                <a:cs typeface="_PDMS_Saleem_QuranFont" panose="02010000000000000000" pitchFamily="2" charset="-78"/>
              </a:rPr>
              <a:t>اقتصادیات و معاشیات</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solidFill>
                  <a:schemeClr val="tx1"/>
                </a:solidFill>
              </a:rPr>
              <a:t>Economics is a branch of social </a:t>
            </a:r>
            <a:r>
              <a:rPr lang="en-US" b="1" dirty="0">
                <a:solidFill>
                  <a:schemeClr val="tx1"/>
                </a:solidFill>
              </a:rPr>
              <a:t>science focused on the production, distribution, and consumption of</a:t>
            </a:r>
            <a:r>
              <a:rPr lang="en-US" dirty="0">
                <a:solidFill>
                  <a:schemeClr val="tx1"/>
                </a:solidFill>
              </a:rPr>
              <a:t> goods and services</a:t>
            </a:r>
            <a:r>
              <a:rPr lang="en-US" dirty="0" smtClean="0">
                <a:solidFill>
                  <a:schemeClr val="tx1"/>
                </a:solidFill>
              </a:rPr>
              <a:t>.</a:t>
            </a:r>
            <a:endParaRPr lang="en-US" dirty="0">
              <a:solidFill>
                <a:schemeClr val="tx1"/>
              </a:solidFill>
            </a:endParaRPr>
          </a:p>
          <a:p>
            <a:r>
              <a:rPr lang="en-US" dirty="0" smtClean="0">
                <a:solidFill>
                  <a:schemeClr val="tx1"/>
                </a:solidFill>
              </a:rPr>
              <a:t> </a:t>
            </a:r>
            <a:r>
              <a:rPr lang="en-US" altLang="en-US" dirty="0">
                <a:solidFill>
                  <a:schemeClr val="tx1"/>
                </a:solidFill>
              </a:rPr>
              <a:t>The study of how people allocate their limited </a:t>
            </a:r>
            <a:r>
              <a:rPr lang="en-US" altLang="en-US" i="1" u="sng" dirty="0">
                <a:solidFill>
                  <a:schemeClr val="tx1"/>
                </a:solidFill>
              </a:rPr>
              <a:t>resources</a:t>
            </a:r>
            <a:r>
              <a:rPr lang="en-US" altLang="en-US" dirty="0">
                <a:solidFill>
                  <a:schemeClr val="tx1"/>
                </a:solidFill>
              </a:rPr>
              <a:t> to satisfy their unlimited </a:t>
            </a:r>
            <a:r>
              <a:rPr lang="en-US" altLang="en-US" i="1" u="sng" dirty="0">
                <a:solidFill>
                  <a:schemeClr val="tx1"/>
                </a:solidFill>
              </a:rPr>
              <a:t>wants</a:t>
            </a:r>
          </a:p>
          <a:p>
            <a:r>
              <a:rPr lang="en-US" dirty="0">
                <a:solidFill>
                  <a:schemeClr val="tx1"/>
                </a:solidFill>
              </a:rPr>
              <a:t> </a:t>
            </a:r>
            <a:r>
              <a:rPr lang="en-US" b="1" dirty="0">
                <a:solidFill>
                  <a:schemeClr val="tx1"/>
                </a:solidFill>
              </a:rPr>
              <a:t>Resources</a:t>
            </a:r>
          </a:p>
          <a:p>
            <a:pPr marL="0" indent="0">
              <a:buNone/>
            </a:pPr>
            <a:r>
              <a:rPr lang="en-US" dirty="0" smtClean="0">
                <a:solidFill>
                  <a:schemeClr val="tx1"/>
                </a:solidFill>
              </a:rPr>
              <a:t>	Things </a:t>
            </a:r>
            <a:r>
              <a:rPr lang="en-US" dirty="0">
                <a:solidFill>
                  <a:schemeClr val="tx1"/>
                </a:solidFill>
              </a:rPr>
              <a:t>used to produce other things to satisfy people’s wants</a:t>
            </a:r>
          </a:p>
          <a:p>
            <a:r>
              <a:rPr lang="en-US" b="1" dirty="0" smtClean="0">
                <a:solidFill>
                  <a:schemeClr val="tx1"/>
                </a:solidFill>
              </a:rPr>
              <a:t>Wants</a:t>
            </a:r>
            <a:endParaRPr lang="en-US" b="1" dirty="0">
              <a:solidFill>
                <a:schemeClr val="tx1"/>
              </a:solidFill>
            </a:endParaRPr>
          </a:p>
          <a:p>
            <a:pPr marL="0" indent="0">
              <a:buNone/>
            </a:pPr>
            <a:r>
              <a:rPr lang="en-US" dirty="0">
                <a:solidFill>
                  <a:schemeClr val="tx1"/>
                </a:solidFill>
              </a:rPr>
              <a:t>	</a:t>
            </a:r>
            <a:r>
              <a:rPr lang="en-US" dirty="0" smtClean="0">
                <a:solidFill>
                  <a:schemeClr val="tx1"/>
                </a:solidFill>
              </a:rPr>
              <a:t>What </a:t>
            </a:r>
            <a:r>
              <a:rPr lang="en-US" dirty="0">
                <a:solidFill>
                  <a:schemeClr val="tx1"/>
                </a:solidFill>
              </a:rPr>
              <a:t>people would buy if their incomes were unlimited</a:t>
            </a:r>
          </a:p>
          <a:p>
            <a:pPr marL="0" indent="0">
              <a:buNone/>
            </a:pPr>
            <a:endParaRPr lang="en-US" dirty="0">
              <a:solidFill>
                <a:schemeClr val="tx1"/>
              </a:solidFill>
            </a:endParaRPr>
          </a:p>
        </p:txBody>
      </p:sp>
    </p:spTree>
    <p:extLst>
      <p:ext uri="{BB962C8B-B14F-4D97-AF65-F5344CB8AC3E}">
        <p14:creationId xmlns:p14="http://schemas.microsoft.com/office/powerpoint/2010/main" val="61942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fundamental issues of Economics</a:t>
            </a:r>
            <a:endParaRPr lang="en-US" dirty="0"/>
          </a:p>
        </p:txBody>
      </p:sp>
      <p:sp>
        <p:nvSpPr>
          <p:cNvPr id="3" name="Content Placeholder 2"/>
          <p:cNvSpPr>
            <a:spLocks noGrp="1"/>
          </p:cNvSpPr>
          <p:nvPr>
            <p:ph idx="1"/>
          </p:nvPr>
        </p:nvSpPr>
        <p:spPr/>
        <p:txBody>
          <a:bodyPr/>
          <a:lstStyle/>
          <a:p>
            <a:r>
              <a:rPr lang="en-US" dirty="0" smtClean="0">
                <a:solidFill>
                  <a:schemeClr val="tx1"/>
                </a:solidFill>
              </a:rPr>
              <a:t> Determination of priorities</a:t>
            </a:r>
          </a:p>
          <a:p>
            <a:r>
              <a:rPr lang="en-US" dirty="0">
                <a:solidFill>
                  <a:schemeClr val="tx1"/>
                </a:solidFill>
              </a:rPr>
              <a:t> </a:t>
            </a:r>
            <a:r>
              <a:rPr lang="en-US" dirty="0" smtClean="0">
                <a:solidFill>
                  <a:schemeClr val="tx1"/>
                </a:solidFill>
              </a:rPr>
              <a:t>Allocation of the resources</a:t>
            </a:r>
          </a:p>
          <a:p>
            <a:r>
              <a:rPr lang="en-US" dirty="0">
                <a:solidFill>
                  <a:schemeClr val="tx1"/>
                </a:solidFill>
              </a:rPr>
              <a:t> </a:t>
            </a:r>
            <a:r>
              <a:rPr lang="en-US" dirty="0" smtClean="0">
                <a:solidFill>
                  <a:schemeClr val="tx1"/>
                </a:solidFill>
              </a:rPr>
              <a:t>Distribution of Income</a:t>
            </a:r>
          </a:p>
          <a:p>
            <a:r>
              <a:rPr lang="en-US" dirty="0">
                <a:solidFill>
                  <a:schemeClr val="tx1"/>
                </a:solidFill>
              </a:rPr>
              <a:t> </a:t>
            </a:r>
            <a:r>
              <a:rPr lang="en-US" dirty="0" smtClean="0">
                <a:solidFill>
                  <a:schemeClr val="tx1"/>
                </a:solidFill>
              </a:rPr>
              <a:t>Development and progress </a:t>
            </a:r>
            <a:endParaRPr lang="en-US" dirty="0">
              <a:solidFill>
                <a:schemeClr val="tx1"/>
              </a:solidFill>
            </a:endParaRPr>
          </a:p>
        </p:txBody>
      </p:sp>
    </p:spTree>
    <p:extLst>
      <p:ext uri="{BB962C8B-B14F-4D97-AF65-F5344CB8AC3E}">
        <p14:creationId xmlns:p14="http://schemas.microsoft.com/office/powerpoint/2010/main" val="65652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popular economic systems</a:t>
            </a:r>
            <a:endParaRPr lang="en-US" dirty="0"/>
          </a:p>
        </p:txBody>
      </p:sp>
      <p:sp>
        <p:nvSpPr>
          <p:cNvPr id="3" name="Content Placeholder 2"/>
          <p:cNvSpPr>
            <a:spLocks noGrp="1"/>
          </p:cNvSpPr>
          <p:nvPr>
            <p:ph idx="1"/>
          </p:nvPr>
        </p:nvSpPr>
        <p:spPr/>
        <p:txBody>
          <a:bodyPr/>
          <a:lstStyle/>
          <a:p>
            <a:r>
              <a:rPr lang="en-US" dirty="0" smtClean="0">
                <a:solidFill>
                  <a:schemeClr val="tx1"/>
                </a:solidFill>
              </a:rPr>
              <a:t> </a:t>
            </a:r>
            <a:r>
              <a:rPr lang="en-US" b="1" dirty="0" smtClean="0">
                <a:solidFill>
                  <a:schemeClr val="tx1"/>
                </a:solidFill>
              </a:rPr>
              <a:t>Capitalism/Market Economy</a:t>
            </a:r>
          </a:p>
          <a:p>
            <a:pPr marL="502920" lvl="1" indent="0">
              <a:buNone/>
            </a:pPr>
            <a:r>
              <a:rPr lang="en-US" dirty="0" smtClean="0">
                <a:solidFill>
                  <a:schemeClr val="tx1"/>
                </a:solidFill>
              </a:rPr>
              <a:t>Capitalism is an economic </a:t>
            </a:r>
            <a:r>
              <a:rPr lang="en-US" b="1" dirty="0" smtClean="0">
                <a:solidFill>
                  <a:schemeClr val="tx1"/>
                </a:solidFill>
              </a:rPr>
              <a:t>system in which monetary goods are owned by individuals or companies</a:t>
            </a:r>
            <a:r>
              <a:rPr lang="en-US" dirty="0" smtClean="0">
                <a:solidFill>
                  <a:schemeClr val="tx1"/>
                </a:solidFill>
              </a:rPr>
              <a:t>, and workers earn only wages.</a:t>
            </a:r>
          </a:p>
          <a:p>
            <a:pPr marL="502920" lvl="1" indent="0">
              <a:buNone/>
            </a:pPr>
            <a:endParaRPr lang="en-US" dirty="0" smtClean="0">
              <a:solidFill>
                <a:schemeClr val="tx1"/>
              </a:solidFill>
            </a:endParaRPr>
          </a:p>
          <a:p>
            <a:pPr marL="502920" lvl="1" indent="0">
              <a:buNone/>
            </a:pPr>
            <a:r>
              <a:rPr lang="en-US" dirty="0">
                <a:solidFill>
                  <a:schemeClr val="tx1"/>
                </a:solidFill>
              </a:rPr>
              <a:t>The production of goods and services under capitalism is based on </a:t>
            </a:r>
            <a:r>
              <a:rPr lang="en-US" b="1" dirty="0">
                <a:solidFill>
                  <a:schemeClr val="tx1"/>
                </a:solidFill>
              </a:rPr>
              <a:t>supply</a:t>
            </a:r>
            <a:r>
              <a:rPr lang="en-US" dirty="0">
                <a:solidFill>
                  <a:schemeClr val="tx1"/>
                </a:solidFill>
              </a:rPr>
              <a:t> and </a:t>
            </a:r>
            <a:r>
              <a:rPr lang="en-US" b="1" dirty="0">
                <a:solidFill>
                  <a:schemeClr val="tx1"/>
                </a:solidFill>
              </a:rPr>
              <a:t>demand</a:t>
            </a:r>
            <a:r>
              <a:rPr lang="en-US" dirty="0">
                <a:solidFill>
                  <a:schemeClr val="tx1"/>
                </a:solidFill>
              </a:rPr>
              <a:t> in the general market—known as a market economy—rather than through central planning—which is known as a </a:t>
            </a:r>
            <a:r>
              <a:rPr lang="en-US" dirty="0" smtClean="0">
                <a:solidFill>
                  <a:schemeClr val="tx1"/>
                </a:solidFill>
              </a:rPr>
              <a:t>planned </a:t>
            </a:r>
            <a:r>
              <a:rPr lang="en-US" dirty="0">
                <a:solidFill>
                  <a:schemeClr val="tx1"/>
                </a:solidFill>
              </a:rPr>
              <a:t>economy or command economy</a:t>
            </a:r>
            <a:r>
              <a:rPr lang="en-US" dirty="0" smtClean="0">
                <a:solidFill>
                  <a:schemeClr val="tx1"/>
                </a:solidFill>
              </a:rPr>
              <a:t>.</a:t>
            </a:r>
          </a:p>
          <a:p>
            <a:pPr marL="502920" lvl="1" indent="0">
              <a:buNone/>
            </a:pPr>
            <a:r>
              <a:rPr lang="en-US" dirty="0">
                <a:solidFill>
                  <a:schemeClr val="tx1"/>
                </a:solidFill>
              </a:rPr>
              <a:t>The production of goods and services under capitalism is based on supply and demand in the general market—known as a market economy—rather than through central planning—which is known as a planned economy or command economy</a:t>
            </a:r>
            <a:r>
              <a:rPr lang="en-US" dirty="0" smtClean="0">
                <a:solidFill>
                  <a:schemeClr val="tx1"/>
                </a:solidFill>
              </a:rPr>
              <a:t>.( Land rent, Labor  wages, Capital interest, Entrepreneur profit.)</a:t>
            </a:r>
          </a:p>
          <a:p>
            <a:pPr marL="502920" lvl="1" indent="0">
              <a:buNone/>
            </a:pPr>
            <a:r>
              <a:rPr lang="en-US" b="1" dirty="0" smtClean="0">
                <a:solidFill>
                  <a:schemeClr val="tx1"/>
                </a:solidFill>
              </a:rPr>
              <a:t>Capitalism ideals are:</a:t>
            </a:r>
          </a:p>
          <a:p>
            <a:pPr lvl="1"/>
            <a:r>
              <a:rPr lang="en-US" dirty="0" smtClean="0">
                <a:solidFill>
                  <a:schemeClr val="tx1"/>
                </a:solidFill>
              </a:rPr>
              <a:t>Private property</a:t>
            </a:r>
          </a:p>
          <a:p>
            <a:pPr lvl="1"/>
            <a:r>
              <a:rPr lang="en-US" dirty="0" smtClean="0">
                <a:solidFill>
                  <a:schemeClr val="tx1"/>
                </a:solidFill>
              </a:rPr>
              <a:t>Self profit motive</a:t>
            </a:r>
          </a:p>
          <a:p>
            <a:pPr lvl="1"/>
            <a:r>
              <a:rPr lang="en-US" dirty="0">
                <a:solidFill>
                  <a:schemeClr val="tx1"/>
                </a:solidFill>
              </a:rPr>
              <a:t> </a:t>
            </a:r>
            <a:r>
              <a:rPr lang="en-US" dirty="0" smtClean="0">
                <a:solidFill>
                  <a:schemeClr val="tx1"/>
                </a:solidFill>
              </a:rPr>
              <a:t>Laissez Faire </a:t>
            </a:r>
          </a:p>
          <a:p>
            <a:pPr marL="502920" lvl="1" indent="0">
              <a:buNone/>
            </a:pPr>
            <a:endParaRPr lang="en-US" dirty="0">
              <a:solidFill>
                <a:schemeClr val="tx1"/>
              </a:solidFill>
            </a:endParaRPr>
          </a:p>
        </p:txBody>
      </p:sp>
    </p:spTree>
    <p:extLst>
      <p:ext uri="{BB962C8B-B14F-4D97-AF65-F5344CB8AC3E}">
        <p14:creationId xmlns:p14="http://schemas.microsoft.com/office/powerpoint/2010/main" val="3309803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a:t>
            </a:r>
            <a:r>
              <a:rPr lang="en-US" dirty="0"/>
              <a:t>popular </a:t>
            </a:r>
            <a:r>
              <a:rPr lang="en-US" dirty="0" smtClean="0"/>
              <a:t>economic systems</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Socialism </a:t>
            </a:r>
          </a:p>
          <a:p>
            <a:pPr marL="0" indent="0">
              <a:buNone/>
            </a:pPr>
            <a:r>
              <a:rPr lang="en-US" dirty="0" smtClean="0">
                <a:solidFill>
                  <a:schemeClr val="tx1"/>
                </a:solidFill>
              </a:rPr>
              <a:t>	Socialism </a:t>
            </a:r>
            <a:r>
              <a:rPr lang="en-US" dirty="0">
                <a:solidFill>
                  <a:schemeClr val="tx1"/>
                </a:solidFill>
              </a:rPr>
              <a:t>is a populist economic and political system based on collective, common, or public ownership of the means of production. Those means of production include the machinery, tools, and factories used to produce goods that aim to directly satisfy human needs</a:t>
            </a:r>
            <a:r>
              <a:rPr lang="en-US" dirty="0" smtClean="0">
                <a:solidFill>
                  <a:schemeClr val="tx1"/>
                </a:solidFill>
              </a:rPr>
              <a:t>. (Land government, and Labor wages.)</a:t>
            </a:r>
          </a:p>
          <a:p>
            <a:pPr marL="0" indent="0">
              <a:buNone/>
            </a:pPr>
            <a:endParaRPr lang="en-US" dirty="0" smtClean="0">
              <a:solidFill>
                <a:schemeClr val="tx1"/>
              </a:solidFill>
            </a:endParaRPr>
          </a:p>
          <a:p>
            <a:pPr marL="0" indent="0">
              <a:buNone/>
            </a:pPr>
            <a:r>
              <a:rPr lang="en-US" b="1" dirty="0">
                <a:solidFill>
                  <a:schemeClr val="tx1"/>
                </a:solidFill>
              </a:rPr>
              <a:t>Socialist ideals include</a:t>
            </a:r>
            <a:r>
              <a:rPr lang="en-US" b="1" dirty="0" smtClean="0">
                <a:solidFill>
                  <a:schemeClr val="tx1"/>
                </a:solidFill>
              </a:rPr>
              <a:t>:</a:t>
            </a:r>
            <a:endParaRPr lang="en-US" b="1" dirty="0">
              <a:solidFill>
                <a:schemeClr val="tx1"/>
              </a:solidFill>
            </a:endParaRPr>
          </a:p>
          <a:p>
            <a:r>
              <a:rPr lang="en-US" dirty="0" smtClean="0">
                <a:solidFill>
                  <a:schemeClr val="tx1"/>
                </a:solidFill>
              </a:rPr>
              <a:t>Collective property</a:t>
            </a:r>
          </a:p>
          <a:p>
            <a:r>
              <a:rPr lang="en-US" dirty="0">
                <a:solidFill>
                  <a:schemeClr val="tx1"/>
                </a:solidFill>
              </a:rPr>
              <a:t> C</a:t>
            </a:r>
            <a:r>
              <a:rPr lang="en-US" dirty="0" smtClean="0">
                <a:solidFill>
                  <a:schemeClr val="tx1"/>
                </a:solidFill>
              </a:rPr>
              <a:t>ollective interest</a:t>
            </a:r>
          </a:p>
          <a:p>
            <a:r>
              <a:rPr lang="en-US" dirty="0">
                <a:solidFill>
                  <a:schemeClr val="tx1"/>
                </a:solidFill>
              </a:rPr>
              <a:t> </a:t>
            </a:r>
            <a:r>
              <a:rPr lang="en-US" dirty="0" smtClean="0">
                <a:solidFill>
                  <a:schemeClr val="tx1"/>
                </a:solidFill>
              </a:rPr>
              <a:t>Planning</a:t>
            </a:r>
            <a:endParaRPr lang="en-US" dirty="0">
              <a:solidFill>
                <a:schemeClr val="tx1"/>
              </a:solidFill>
            </a:endParaRPr>
          </a:p>
          <a:p>
            <a:r>
              <a:rPr lang="en-US" dirty="0">
                <a:solidFill>
                  <a:schemeClr val="tx1"/>
                </a:solidFill>
              </a:rPr>
              <a:t>An equitable </a:t>
            </a:r>
            <a:r>
              <a:rPr lang="en-US" dirty="0" smtClean="0">
                <a:solidFill>
                  <a:schemeClr val="tx1"/>
                </a:solidFill>
              </a:rPr>
              <a:t>distribution of wealth and </a:t>
            </a:r>
            <a:r>
              <a:rPr lang="en-US" dirty="0">
                <a:solidFill>
                  <a:schemeClr val="tx1"/>
                </a:solidFill>
              </a:rPr>
              <a:t>material resources among all people</a:t>
            </a:r>
          </a:p>
          <a:p>
            <a:r>
              <a:rPr lang="en-US" dirty="0">
                <a:solidFill>
                  <a:schemeClr val="tx1"/>
                </a:solidFill>
              </a:rPr>
              <a:t>No more competitive buying and selling in the market</a:t>
            </a:r>
          </a:p>
          <a:p>
            <a:r>
              <a:rPr lang="en-US" dirty="0">
                <a:solidFill>
                  <a:schemeClr val="tx1"/>
                </a:solidFill>
              </a:rPr>
              <a:t>Free access to goods and services.</a:t>
            </a:r>
          </a:p>
        </p:txBody>
      </p:sp>
    </p:spTree>
    <p:extLst>
      <p:ext uri="{BB962C8B-B14F-4D97-AF65-F5344CB8AC3E}">
        <p14:creationId xmlns:p14="http://schemas.microsoft.com/office/powerpoint/2010/main" val="1538952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a:t>
            </a:r>
            <a:r>
              <a:rPr lang="en-US" dirty="0"/>
              <a:t>popular economic systems</a:t>
            </a:r>
          </a:p>
        </p:txBody>
      </p:sp>
      <p:sp>
        <p:nvSpPr>
          <p:cNvPr id="3" name="Content Placeholder 2"/>
          <p:cNvSpPr>
            <a:spLocks noGrp="1"/>
          </p:cNvSpPr>
          <p:nvPr>
            <p:ph idx="1"/>
          </p:nvPr>
        </p:nvSpPr>
        <p:spPr/>
        <p:txBody>
          <a:bodyPr/>
          <a:lstStyle/>
          <a:p>
            <a:r>
              <a:rPr lang="en-US" b="1" dirty="0" smtClean="0">
                <a:solidFill>
                  <a:schemeClr val="tx1"/>
                </a:solidFill>
              </a:rPr>
              <a:t>Islamic economic system</a:t>
            </a:r>
            <a:endParaRPr lang="ur-PK" b="1" dirty="0" smtClean="0">
              <a:solidFill>
                <a:schemeClr val="tx1"/>
              </a:solidFill>
            </a:endParaRPr>
          </a:p>
          <a:p>
            <a:pPr algn="ctr"/>
            <a:r>
              <a:rPr lang="ur-PK" sz="2400" dirty="0">
                <a:solidFill>
                  <a:schemeClr val="tx1"/>
                </a:solidFill>
                <a:latin typeface="_PDMS_Saleem_QuranFont" panose="02010000000000000000" pitchFamily="2" charset="-78"/>
                <a:cs typeface="_PDMS_Saleem_QuranFont" panose="02010000000000000000" pitchFamily="2" charset="-78"/>
              </a:rPr>
              <a:t>أَهُمْ يَقْسِمُونَ رَحْمَتَ رَبِّكَ ۚ نَحْنُ قَسَمْنَا بَيْنَهُم مَّعِيشَتَهُمْ فِى ٱلْحَيَوٰةِ ٱلدُّنْيَا ۚ وَرَفَعْنَا بَعْضَهُمْ فَوْقَ بَعْضٍۢ دَرَجَـٰتٍۢ لِّيَتَّخِذَ بَعْضُهُم بَعْضًۭا سُخْرِيًّۭا ۗ وَرَحْمَتُ رَبِّكَ خَيْرٌۭ مِّمَّا يَجْمَعُونَ </a:t>
            </a:r>
            <a:endParaRPr lang="ur-PK" sz="2400" dirty="0" smtClean="0">
              <a:solidFill>
                <a:schemeClr val="tx1"/>
              </a:solidFill>
              <a:latin typeface="_PDMS_Saleem_QuranFont" panose="02010000000000000000" pitchFamily="2" charset="-78"/>
              <a:cs typeface="_PDMS_Saleem_QuranFont" panose="02010000000000000000" pitchFamily="2" charset="-78"/>
            </a:endParaRPr>
          </a:p>
          <a:p>
            <a:pPr algn="ctr"/>
            <a:r>
              <a:rPr lang="en-US" dirty="0" smtClean="0">
                <a:solidFill>
                  <a:schemeClr val="tx1"/>
                </a:solidFill>
              </a:rPr>
              <a:t>it </a:t>
            </a:r>
            <a:r>
              <a:rPr lang="en-US" dirty="0">
                <a:solidFill>
                  <a:schemeClr val="tx1"/>
                </a:solidFill>
              </a:rPr>
              <a:t>they who distribute your Lord’s mercy? We ˹alone˺ have distributed their ˹very˺ livelihood among them in this worldly life and raised some of them in rank above others so that some may employ others in service. ˹But˺ your Lord’s mercy is far better than whatever ˹wealth˺ they amass</a:t>
            </a:r>
            <a:r>
              <a:rPr lang="en-US" dirty="0" smtClean="0">
                <a:solidFill>
                  <a:schemeClr val="tx1"/>
                </a:solidFill>
              </a:rPr>
              <a:t>.</a:t>
            </a:r>
          </a:p>
          <a:p>
            <a:pPr marL="0" indent="0">
              <a:buNone/>
            </a:pPr>
            <a:endParaRPr lang="en-US" dirty="0" smtClean="0">
              <a:solidFill>
                <a:schemeClr val="tx1"/>
              </a:solidFill>
            </a:endParaRPr>
          </a:p>
          <a:p>
            <a:pPr marL="0" indent="0">
              <a:buNone/>
            </a:pPr>
            <a:r>
              <a:rPr lang="en-US" dirty="0">
                <a:solidFill>
                  <a:schemeClr val="tx1"/>
                </a:solidFill>
              </a:rPr>
              <a:t>T</a:t>
            </a:r>
            <a:r>
              <a:rPr lang="en-US" dirty="0" smtClean="0">
                <a:solidFill>
                  <a:schemeClr val="tx1"/>
                </a:solidFill>
              </a:rPr>
              <a:t>he Employer has </a:t>
            </a:r>
            <a:r>
              <a:rPr lang="en-US" b="1" dirty="0" smtClean="0">
                <a:solidFill>
                  <a:schemeClr val="tx1"/>
                </a:solidFill>
              </a:rPr>
              <a:t>demand </a:t>
            </a:r>
            <a:r>
              <a:rPr lang="en-US" dirty="0" smtClean="0">
                <a:solidFill>
                  <a:schemeClr val="tx1"/>
                </a:solidFill>
              </a:rPr>
              <a:t>and the employee is </a:t>
            </a:r>
            <a:r>
              <a:rPr lang="en-US" b="1" dirty="0" smtClean="0">
                <a:solidFill>
                  <a:schemeClr val="tx1"/>
                </a:solidFill>
              </a:rPr>
              <a:t>supply</a:t>
            </a:r>
          </a:p>
          <a:p>
            <a:pPr marL="0" indent="0" algn="ctr">
              <a:buNone/>
            </a:pPr>
            <a:r>
              <a:rPr lang="ur-PK" sz="2400" dirty="0">
                <a:solidFill>
                  <a:schemeClr val="tx1"/>
                </a:solidFill>
                <a:latin typeface="_PDMS_Saleem_QuranFont" panose="02010000000000000000" pitchFamily="2" charset="-78"/>
                <a:cs typeface="_PDMS_Saleem_QuranFont" panose="02010000000000000000" pitchFamily="2" charset="-78"/>
              </a:rPr>
              <a:t>دعو الناس یرزق اللہ بعضھم عن بعض</a:t>
            </a:r>
            <a:endParaRPr lang="en-US" sz="2400" dirty="0">
              <a:solidFill>
                <a:schemeClr val="tx1"/>
              </a:solidFill>
              <a:latin typeface="_PDMS_Saleem_QuranFont" panose="02010000000000000000" pitchFamily="2" charset="-78"/>
              <a:cs typeface="_PDMS_Saleem_QuranFont" panose="02010000000000000000" pitchFamily="2" charset="-78"/>
            </a:endParaRPr>
          </a:p>
          <a:p>
            <a:endParaRPr lang="en-US" b="1" dirty="0">
              <a:solidFill>
                <a:schemeClr val="tx1"/>
              </a:solidFill>
            </a:endParaRPr>
          </a:p>
        </p:txBody>
      </p:sp>
    </p:spTree>
    <p:extLst>
      <p:ext uri="{BB962C8B-B14F-4D97-AF65-F5344CB8AC3E}">
        <p14:creationId xmlns:p14="http://schemas.microsoft.com/office/powerpoint/2010/main" val="258134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Islamic economic system</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chemeClr val="tx1"/>
                </a:solidFill>
              </a:rPr>
              <a:t> Islamic economic system</a:t>
            </a:r>
          </a:p>
          <a:p>
            <a:pPr lvl="1"/>
            <a:r>
              <a:rPr lang="en-US" dirty="0">
                <a:solidFill>
                  <a:schemeClr val="tx1"/>
                </a:solidFill>
              </a:rPr>
              <a:t>Islam has generally recognized the two forces of the market, supply and demand, just as Islam has generally accepted the rule of profit based on </a:t>
            </a:r>
            <a:r>
              <a:rPr lang="en-US" dirty="0" smtClean="0">
                <a:solidFill>
                  <a:schemeClr val="tx1"/>
                </a:solidFill>
              </a:rPr>
              <a:t>self-interest. </a:t>
            </a:r>
          </a:p>
          <a:p>
            <a:pPr lvl="1"/>
            <a:r>
              <a:rPr lang="en-US" dirty="0">
                <a:solidFill>
                  <a:schemeClr val="tx1"/>
                </a:solidFill>
              </a:rPr>
              <a:t>However, Islam has imposed three types of restrictions </a:t>
            </a:r>
            <a:r>
              <a:rPr lang="en-US" dirty="0" smtClean="0">
                <a:solidFill>
                  <a:schemeClr val="tx1"/>
                </a:solidFill>
              </a:rPr>
              <a:t>on a Muslim/business man/trader:</a:t>
            </a:r>
          </a:p>
          <a:p>
            <a:pPr lvl="1"/>
            <a:endParaRPr lang="en-US" dirty="0" smtClean="0">
              <a:solidFill>
                <a:schemeClr val="tx1"/>
              </a:solidFill>
            </a:endParaRPr>
          </a:p>
          <a:p>
            <a:pPr lvl="1"/>
            <a:r>
              <a:rPr lang="en-US" b="1" dirty="0">
                <a:solidFill>
                  <a:schemeClr val="tx1"/>
                </a:solidFill>
              </a:rPr>
              <a:t>Divine </a:t>
            </a:r>
            <a:r>
              <a:rPr lang="en-US" b="1" dirty="0" smtClean="0">
                <a:solidFill>
                  <a:schemeClr val="tx1"/>
                </a:solidFill>
              </a:rPr>
              <a:t>Restraints </a:t>
            </a:r>
            <a:r>
              <a:rPr lang="en-US" dirty="0" smtClean="0">
                <a:solidFill>
                  <a:schemeClr val="tx1"/>
                </a:solidFill>
              </a:rPr>
              <a:t>(i.e. Interest, gambling, keeping stock of basic necessities, future sale, selling pork, wine,…) </a:t>
            </a:r>
          </a:p>
          <a:p>
            <a:pPr lvl="1"/>
            <a:endParaRPr lang="en-US" dirty="0">
              <a:solidFill>
                <a:schemeClr val="tx1"/>
              </a:solidFill>
            </a:endParaRPr>
          </a:p>
          <a:p>
            <a:pPr lvl="1"/>
            <a:r>
              <a:rPr lang="en-US" b="1" dirty="0">
                <a:solidFill>
                  <a:schemeClr val="tx1"/>
                </a:solidFill>
              </a:rPr>
              <a:t>State </a:t>
            </a:r>
            <a:r>
              <a:rPr lang="en-US" b="1" dirty="0" smtClean="0">
                <a:solidFill>
                  <a:schemeClr val="tx1"/>
                </a:solidFill>
              </a:rPr>
              <a:t>restrictions </a:t>
            </a:r>
            <a:r>
              <a:rPr lang="en-US" dirty="0" smtClean="0">
                <a:solidFill>
                  <a:schemeClr val="tx1"/>
                </a:solidFill>
              </a:rPr>
              <a:t>( selling weapons during war to enemy etc.)</a:t>
            </a:r>
          </a:p>
          <a:p>
            <a:pPr lvl="1"/>
            <a:endParaRPr lang="en-US" dirty="0">
              <a:solidFill>
                <a:schemeClr val="tx1"/>
              </a:solidFill>
            </a:endParaRPr>
          </a:p>
          <a:p>
            <a:pPr lvl="1"/>
            <a:r>
              <a:rPr lang="en-US" b="1" dirty="0">
                <a:solidFill>
                  <a:schemeClr val="tx1"/>
                </a:solidFill>
              </a:rPr>
              <a:t>Moral </a:t>
            </a:r>
            <a:r>
              <a:rPr lang="en-US" b="1" dirty="0" smtClean="0">
                <a:solidFill>
                  <a:schemeClr val="tx1"/>
                </a:solidFill>
              </a:rPr>
              <a:t>restrictions </a:t>
            </a:r>
            <a:r>
              <a:rPr lang="en-US" dirty="0" smtClean="0">
                <a:solidFill>
                  <a:schemeClr val="tx1"/>
                </a:solidFill>
              </a:rPr>
              <a:t>( we all have to return to our </a:t>
            </a:r>
            <a:r>
              <a:rPr lang="en-US" dirty="0">
                <a:solidFill>
                  <a:schemeClr val="tx1"/>
                </a:solidFill>
              </a:rPr>
              <a:t>creator, </a:t>
            </a:r>
            <a:r>
              <a:rPr lang="en-US" dirty="0" smtClean="0">
                <a:solidFill>
                  <a:schemeClr val="tx1"/>
                </a:solidFill>
              </a:rPr>
              <a:t>the </a:t>
            </a:r>
            <a:r>
              <a:rPr lang="en-US" dirty="0">
                <a:solidFill>
                  <a:schemeClr val="tx1"/>
                </a:solidFill>
              </a:rPr>
              <a:t>aim </a:t>
            </a:r>
            <a:r>
              <a:rPr lang="en-US" dirty="0" smtClean="0">
                <a:solidFill>
                  <a:schemeClr val="tx1"/>
                </a:solidFill>
              </a:rPr>
              <a:t>shouldn’t  </a:t>
            </a:r>
            <a:r>
              <a:rPr lang="en-US" dirty="0">
                <a:solidFill>
                  <a:schemeClr val="tx1"/>
                </a:solidFill>
              </a:rPr>
              <a:t>only to </a:t>
            </a:r>
            <a:r>
              <a:rPr lang="en-US" dirty="0" smtClean="0">
                <a:solidFill>
                  <a:schemeClr val="tx1"/>
                </a:solidFill>
              </a:rPr>
              <a:t>sell your </a:t>
            </a:r>
            <a:r>
              <a:rPr lang="en-US" dirty="0">
                <a:solidFill>
                  <a:schemeClr val="tx1"/>
                </a:solidFill>
              </a:rPr>
              <a:t>product but also to make </a:t>
            </a:r>
            <a:r>
              <a:rPr lang="en-US" dirty="0" smtClean="0">
                <a:solidFill>
                  <a:schemeClr val="tx1"/>
                </a:solidFill>
              </a:rPr>
              <a:t>profitable </a:t>
            </a:r>
            <a:r>
              <a:rPr lang="en-US" dirty="0">
                <a:solidFill>
                  <a:schemeClr val="tx1"/>
                </a:solidFill>
              </a:rPr>
              <a:t>for </a:t>
            </a:r>
            <a:r>
              <a:rPr lang="en-US" dirty="0" smtClean="0">
                <a:solidFill>
                  <a:schemeClr val="tx1"/>
                </a:solidFill>
              </a:rPr>
              <a:t>others etc.)</a:t>
            </a:r>
          </a:p>
          <a:p>
            <a:pPr lvl="1"/>
            <a:r>
              <a:rPr lang="en-US" dirty="0" smtClean="0">
                <a:solidFill>
                  <a:schemeClr val="tx1"/>
                </a:solidFill>
              </a:rPr>
              <a:t>Islamic economics system doesn’t differentiate between Capital and Entrepreneur. So we are not allowed to pay interest on capital. And there are differences between land  rent and capital interest ..Risk of owner, devaluation of land, land itself profitable .</a:t>
            </a:r>
            <a:endParaRPr lang="en-US" dirty="0">
              <a:solidFill>
                <a:schemeClr val="tx1"/>
              </a:solidFill>
            </a:endParaRPr>
          </a:p>
        </p:txBody>
      </p:sp>
    </p:spTree>
    <p:extLst>
      <p:ext uri="{BB962C8B-B14F-4D97-AF65-F5344CB8AC3E}">
        <p14:creationId xmlns:p14="http://schemas.microsoft.com/office/powerpoint/2010/main" val="350242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Finance </a:t>
            </a:r>
            <a:endParaRPr lang="en-US" dirty="0"/>
          </a:p>
        </p:txBody>
      </p:sp>
      <p:sp>
        <p:nvSpPr>
          <p:cNvPr id="3" name="Content Placeholder 2"/>
          <p:cNvSpPr>
            <a:spLocks noGrp="1"/>
          </p:cNvSpPr>
          <p:nvPr>
            <p:ph idx="1"/>
          </p:nvPr>
        </p:nvSpPr>
        <p:spPr/>
        <p:txBody>
          <a:bodyPr/>
          <a:lstStyle/>
          <a:p>
            <a:r>
              <a:rPr lang="en-US" b="1" dirty="0" smtClean="0">
                <a:solidFill>
                  <a:schemeClr val="tx1"/>
                </a:solidFill>
              </a:rPr>
              <a:t>Finance</a:t>
            </a:r>
          </a:p>
          <a:p>
            <a:pPr lvl="1"/>
            <a:r>
              <a:rPr lang="en-US" dirty="0">
                <a:solidFill>
                  <a:schemeClr val="tx1"/>
                </a:solidFill>
              </a:rPr>
              <a:t>Finance is a term broadly describing the study and system of money, investments, and other financial instruments</a:t>
            </a:r>
            <a:r>
              <a:rPr lang="en-US" dirty="0" smtClean="0">
                <a:solidFill>
                  <a:schemeClr val="tx1"/>
                </a:solidFill>
              </a:rPr>
              <a:t>.</a:t>
            </a:r>
          </a:p>
          <a:p>
            <a:pPr lvl="1"/>
            <a:r>
              <a:rPr lang="en-US" dirty="0" smtClean="0">
                <a:solidFill>
                  <a:schemeClr val="tx1"/>
                </a:solidFill>
              </a:rPr>
              <a:t> </a:t>
            </a:r>
            <a:r>
              <a:rPr lang="en-US" dirty="0">
                <a:solidFill>
                  <a:schemeClr val="tx1"/>
                </a:solidFill>
              </a:rPr>
              <a:t>Finance is the soul of our economic activities. It is now organized as a branch of </a:t>
            </a:r>
            <a:r>
              <a:rPr lang="en-US" dirty="0" smtClean="0">
                <a:solidFill>
                  <a:schemeClr val="tx1"/>
                </a:solidFill>
              </a:rPr>
              <a:t>Economics. Now </a:t>
            </a:r>
            <a:r>
              <a:rPr lang="en-US" dirty="0">
                <a:solidFill>
                  <a:schemeClr val="tx1"/>
                </a:solidFill>
              </a:rPr>
              <a:t>Finance is lies between economics and accounting</a:t>
            </a:r>
            <a:r>
              <a:rPr lang="en-US" dirty="0" smtClean="0">
                <a:solidFill>
                  <a:schemeClr val="tx1"/>
                </a:solidFill>
              </a:rPr>
              <a:t>.</a:t>
            </a:r>
          </a:p>
          <a:p>
            <a:pPr lvl="1"/>
            <a:r>
              <a:rPr lang="en-US" dirty="0">
                <a:solidFill>
                  <a:schemeClr val="tx1"/>
                </a:solidFill>
              </a:rPr>
              <a:t>Finance can be divided broadly into three distinct categories: public finance, corporate finance, and personal finance</a:t>
            </a:r>
            <a:r>
              <a:rPr lang="en-US" dirty="0" smtClean="0">
                <a:solidFill>
                  <a:schemeClr val="tx1"/>
                </a:solidFill>
              </a:rPr>
              <a:t>.</a:t>
            </a:r>
          </a:p>
          <a:p>
            <a:pPr lvl="1"/>
            <a:endParaRPr lang="en-US" b="1" dirty="0">
              <a:solidFill>
                <a:schemeClr val="tx1"/>
              </a:solidFill>
            </a:endParaRPr>
          </a:p>
          <a:p>
            <a:pPr lvl="1"/>
            <a:r>
              <a:rPr lang="en-US" b="1" dirty="0" smtClean="0">
                <a:solidFill>
                  <a:schemeClr val="tx1"/>
                </a:solidFill>
              </a:rPr>
              <a:t>Note</a:t>
            </a:r>
          </a:p>
          <a:p>
            <a:pPr marL="960120" lvl="2" indent="0">
              <a:buNone/>
            </a:pPr>
            <a:r>
              <a:rPr lang="en-US" dirty="0">
                <a:solidFill>
                  <a:schemeClr val="tx1"/>
                </a:solidFill>
              </a:rPr>
              <a:t> </a:t>
            </a:r>
            <a:r>
              <a:rPr lang="en-US" dirty="0" smtClean="0">
                <a:solidFill>
                  <a:schemeClr val="tx1"/>
                </a:solidFill>
              </a:rPr>
              <a:t> </a:t>
            </a:r>
            <a:r>
              <a:rPr lang="en-US" dirty="0">
                <a:solidFill>
                  <a:schemeClr val="tx1"/>
                </a:solidFill>
              </a:rPr>
              <a:t>I</a:t>
            </a:r>
            <a:r>
              <a:rPr lang="en-US" dirty="0" smtClean="0">
                <a:solidFill>
                  <a:schemeClr val="tx1"/>
                </a:solidFill>
              </a:rPr>
              <a:t>n upcoming lines, we are going to discuss just about  personal finance, particularly how to conduct a trade contract between two individuals/firms as per </a:t>
            </a:r>
            <a:r>
              <a:rPr lang="en-US" dirty="0" err="1" smtClean="0">
                <a:solidFill>
                  <a:schemeClr val="tx1"/>
                </a:solidFill>
              </a:rPr>
              <a:t>Sharyah</a:t>
            </a:r>
            <a:r>
              <a:rPr lang="en-US" dirty="0" smtClean="0">
                <a:solidFill>
                  <a:schemeClr val="tx1"/>
                </a:solidFill>
              </a:rPr>
              <a:t> aspect.</a:t>
            </a:r>
            <a:endParaRPr lang="en-US" dirty="0">
              <a:solidFill>
                <a:schemeClr val="tx1"/>
              </a:solidFill>
            </a:endParaRPr>
          </a:p>
        </p:txBody>
      </p:sp>
    </p:spTree>
    <p:extLst>
      <p:ext uri="{BB962C8B-B14F-4D97-AF65-F5344CB8AC3E}">
        <p14:creationId xmlns:p14="http://schemas.microsoft.com/office/powerpoint/2010/main" val="188923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Islamic law of Contract (</a:t>
            </a:r>
            <a:r>
              <a:rPr lang="ur-PK" dirty="0" smtClean="0">
                <a:latin typeface="1 MUHAMMADI QURANIC" panose="03020400000000000000" pitchFamily="66" charset="-78"/>
                <a:cs typeface="1 MUHAMMADI QURANIC" panose="03020400000000000000" pitchFamily="66" charset="-78"/>
              </a:rPr>
              <a:t>عقد</a:t>
            </a:r>
            <a:r>
              <a:rPr lang="en-US" dirty="0" smtClean="0"/>
              <a:t>)</a:t>
            </a:r>
            <a:endParaRPr lang="en-US" dirty="0"/>
          </a:p>
        </p:txBody>
      </p:sp>
      <p:sp>
        <p:nvSpPr>
          <p:cNvPr id="3" name="Content Placeholder 2"/>
          <p:cNvSpPr>
            <a:spLocks noGrp="1"/>
          </p:cNvSpPr>
          <p:nvPr>
            <p:ph idx="1"/>
          </p:nvPr>
        </p:nvSpPr>
        <p:spPr>
          <a:xfrm>
            <a:off x="3869268" y="699247"/>
            <a:ext cx="7315200" cy="5285501"/>
          </a:xfrm>
        </p:spPr>
        <p:txBody>
          <a:bodyPr/>
          <a:lstStyle/>
          <a:p>
            <a:endParaRPr lang="en-US" dirty="0" smtClean="0">
              <a:solidFill>
                <a:schemeClr val="tx1"/>
              </a:solidFill>
            </a:endParaRPr>
          </a:p>
          <a:p>
            <a:r>
              <a:rPr lang="en-US" b="1" dirty="0" smtClean="0">
                <a:solidFill>
                  <a:schemeClr val="tx1"/>
                </a:solidFill>
              </a:rPr>
              <a:t>Contract</a:t>
            </a:r>
          </a:p>
          <a:p>
            <a:pPr marL="0" indent="0">
              <a:buNone/>
            </a:pPr>
            <a:r>
              <a:rPr lang="en-US" dirty="0" smtClean="0">
                <a:solidFill>
                  <a:schemeClr val="tx1"/>
                </a:solidFill>
              </a:rPr>
              <a:t> Offer </a:t>
            </a:r>
            <a:r>
              <a:rPr lang="en-US" dirty="0">
                <a:solidFill>
                  <a:schemeClr val="tx1"/>
                </a:solidFill>
              </a:rPr>
              <a:t>&amp; Acceptance between two or more parties for a specific purpose/benefit or a specific thing (Subject Matter or Usufruct) in such a way that it results in </a:t>
            </a:r>
            <a:r>
              <a:rPr lang="en-US" dirty="0" err="1">
                <a:solidFill>
                  <a:schemeClr val="tx1"/>
                </a:solidFill>
              </a:rPr>
              <a:t>Shariah</a:t>
            </a:r>
            <a:r>
              <a:rPr lang="en-US" dirty="0">
                <a:solidFill>
                  <a:schemeClr val="tx1"/>
                </a:solidFill>
              </a:rPr>
              <a:t> </a:t>
            </a:r>
            <a:r>
              <a:rPr lang="en-US" dirty="0" smtClean="0">
                <a:solidFill>
                  <a:schemeClr val="tx1"/>
                </a:solidFill>
              </a:rPr>
              <a:t>effects is </a:t>
            </a:r>
            <a:r>
              <a:rPr lang="en-US" dirty="0">
                <a:solidFill>
                  <a:schemeClr val="tx1"/>
                </a:solidFill>
              </a:rPr>
              <a:t>called "Contract</a:t>
            </a:r>
            <a:r>
              <a:rPr lang="en-US" dirty="0" smtClean="0">
                <a:solidFill>
                  <a:schemeClr val="tx1"/>
                </a:solidFill>
              </a:rPr>
              <a:t>".</a:t>
            </a:r>
          </a:p>
          <a:p>
            <a:pPr marL="0" indent="0">
              <a:buNone/>
            </a:pPr>
            <a:r>
              <a:rPr lang="en-US" dirty="0">
                <a:solidFill>
                  <a:schemeClr val="tx1"/>
                </a:solidFill>
              </a:rPr>
              <a:t>Such as the transfer of ownership as a result of acceptance between the seller and the buyer in the sale and purchase (Transfer of Ownership) takes place. This is a </a:t>
            </a:r>
            <a:r>
              <a:rPr lang="en-US" dirty="0" err="1">
                <a:solidFill>
                  <a:schemeClr val="tx1"/>
                </a:solidFill>
              </a:rPr>
              <a:t>Shariah</a:t>
            </a:r>
            <a:r>
              <a:rPr lang="en-US" dirty="0">
                <a:solidFill>
                  <a:schemeClr val="tx1"/>
                </a:solidFill>
              </a:rPr>
              <a:t> effect</a:t>
            </a:r>
            <a:r>
              <a:rPr lang="en-US" dirty="0" smtClean="0">
                <a:solidFill>
                  <a:schemeClr val="tx1"/>
                </a:solidFill>
              </a:rPr>
              <a:t>.</a:t>
            </a:r>
          </a:p>
          <a:p>
            <a:pPr marL="0" indent="0">
              <a:buNone/>
            </a:pPr>
            <a:r>
              <a:rPr lang="en-US" dirty="0" smtClean="0">
                <a:solidFill>
                  <a:schemeClr val="tx1"/>
                </a:solidFill>
              </a:rPr>
              <a:t>So the contract has four elements:</a:t>
            </a:r>
          </a:p>
          <a:p>
            <a:pPr marL="457200" indent="-457200">
              <a:buFont typeface="+mj-lt"/>
              <a:buAutoNum type="arabicPeriod"/>
            </a:pPr>
            <a:r>
              <a:rPr lang="en-US" dirty="0">
                <a:solidFill>
                  <a:schemeClr val="tx1"/>
                </a:solidFill>
              </a:rPr>
              <a:t>Offer</a:t>
            </a:r>
          </a:p>
          <a:p>
            <a:pPr marL="457200" indent="-457200">
              <a:buFont typeface="+mj-lt"/>
              <a:buAutoNum type="arabicPeriod"/>
            </a:pPr>
            <a:r>
              <a:rPr lang="en-US" dirty="0">
                <a:solidFill>
                  <a:schemeClr val="tx1"/>
                </a:solidFill>
              </a:rPr>
              <a:t>Acceptance</a:t>
            </a:r>
          </a:p>
          <a:p>
            <a:pPr marL="457200" indent="-457200">
              <a:buFont typeface="+mj-lt"/>
              <a:buAutoNum type="arabicPeriod"/>
            </a:pPr>
            <a:r>
              <a:rPr lang="en-US" dirty="0" smtClean="0">
                <a:solidFill>
                  <a:schemeClr val="tx1"/>
                </a:solidFill>
              </a:rPr>
              <a:t>Compensation (i.e. Goods vs. Money, usufruct vs. rent or service charges)</a:t>
            </a:r>
            <a:endParaRPr lang="en-US" dirty="0">
              <a:solidFill>
                <a:schemeClr val="tx1"/>
              </a:solidFill>
            </a:endParaRPr>
          </a:p>
          <a:p>
            <a:pPr marL="457200" indent="-457200">
              <a:buFont typeface="+mj-lt"/>
              <a:buAutoNum type="arabicPeriod"/>
            </a:pPr>
            <a:r>
              <a:rPr lang="en-US" dirty="0">
                <a:solidFill>
                  <a:schemeClr val="tx1"/>
                </a:solidFill>
              </a:rPr>
              <a:t>Completion &amp; Transfer of Ownership </a:t>
            </a:r>
            <a:r>
              <a:rPr lang="en-US" dirty="0" smtClean="0">
                <a:solidFill>
                  <a:schemeClr val="tx1"/>
                </a:solidFill>
              </a:rPr>
              <a:t>(or usufruct)</a:t>
            </a: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50018415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1071</TotalTime>
  <Words>814</Words>
  <Application>Microsoft Office PowerPoint</Application>
  <PresentationFormat>Widescreen</PresentationFormat>
  <Paragraphs>108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_PDMS_Saleem_QuranFont</vt:lpstr>
      <vt:lpstr>1 MUHAMMADI QURANIC</vt:lpstr>
      <vt:lpstr>Arial</vt:lpstr>
      <vt:lpstr>Corbel</vt:lpstr>
      <vt:lpstr>Jameel Noori Nastaleeq</vt:lpstr>
      <vt:lpstr>Tahoma</vt:lpstr>
      <vt:lpstr>Wingdings 2</vt:lpstr>
      <vt:lpstr>Frame</vt:lpstr>
      <vt:lpstr>Islamic Economic and law of contract </vt:lpstr>
      <vt:lpstr>Economics اقتصادیات و معاشیات </vt:lpstr>
      <vt:lpstr>Four fundamental issues of Economics</vt:lpstr>
      <vt:lpstr>Three popular economic systems</vt:lpstr>
      <vt:lpstr>Three popular economic systems</vt:lpstr>
      <vt:lpstr>Three popular economic systems</vt:lpstr>
      <vt:lpstr>Islamic economic system</vt:lpstr>
      <vt:lpstr>Finance </vt:lpstr>
      <vt:lpstr>Islamic law of Contract (عقد)</vt:lpstr>
      <vt:lpstr>Contract of Sale/Purchase</vt:lpstr>
      <vt:lpstr>Some characteristics of  offer and the acceptance </vt:lpstr>
      <vt:lpstr>Some characteristics of product/ trade good and price </vt:lpstr>
      <vt:lpstr>Some characteristics of product/ trade good and price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Islamic Economic System</dc:title>
  <dc:creator>Hasham</dc:creator>
  <cp:lastModifiedBy>pc1</cp:lastModifiedBy>
  <cp:revision>98</cp:revision>
  <dcterms:created xsi:type="dcterms:W3CDTF">2024-04-25T14:42:20Z</dcterms:created>
  <dcterms:modified xsi:type="dcterms:W3CDTF">2024-11-12T05:29:13Z</dcterms:modified>
</cp:coreProperties>
</file>