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15"/>
  </p:notesMasterIdLst>
  <p:sldIdLst>
    <p:sldId id="256" r:id="rId3"/>
    <p:sldId id="258" r:id="rId4"/>
    <p:sldId id="297" r:id="rId5"/>
    <p:sldId id="279" r:id="rId6"/>
    <p:sldId id="298" r:id="rId7"/>
    <p:sldId id="260" r:id="rId8"/>
    <p:sldId id="299" r:id="rId9"/>
    <p:sldId id="263" r:id="rId10"/>
    <p:sldId id="269" r:id="rId11"/>
    <p:sldId id="267" r:id="rId12"/>
    <p:sldId id="261" r:id="rId13"/>
    <p:sldId id="300" r:id="rId14"/>
  </p:sldIdLst>
  <p:sldSz cx="9144000" cy="5143500" type="screen16x9"/>
  <p:notesSz cx="6858000" cy="9144000"/>
  <p:embeddedFontLst>
    <p:embeddedFont>
      <p:font typeface="Anaheim" panose="020B0604020202020204" charset="0"/>
      <p:regular r:id="rId16"/>
      <p:bold r:id="rId17"/>
    </p:embeddedFont>
    <p:embeddedFont>
      <p:font typeface="Bebas Neue" panose="020B0606020202050201" pitchFamily="34" charset="0"/>
      <p:regular r:id="rId18"/>
    </p:embeddedFont>
    <p:embeddedFont>
      <p:font typeface="Crete Round" panose="020B0604020202020204" charset="0"/>
      <p:regular r:id="rId19"/>
      <p:italic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Proxima Nova Semibold" panose="020B0604020202020204" charset="0"/>
      <p:regular r:id="rId25"/>
      <p:bold r:id="rId26"/>
      <p:boldItalic r:id="rId27"/>
    </p:embeddedFont>
    <p:embeddedFont>
      <p:font typeface="PT Sans" panose="020B0503020203020204" pitchFamily="34" charset="-52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A74559-485C-4C87-BCAD-83594DF3D3F7}">
  <a:tblStyle styleId="{66A74559-485C-4C87-BCAD-83594DF3D3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03D7AE-D6E0-4A1A-8722-77C6957C60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887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a2b913aa16_0_8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a2b913aa16_0_8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1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a2b913aa16_0_8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a2b913aa16_0_8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a2b913aa16_0_8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a2b913aa16_0_8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943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1a2b913aa16_0_8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1a2b913aa16_0_8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7989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71600"/>
            <a:ext cx="6158700" cy="19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48575" y="3545338"/>
            <a:ext cx="3935100" cy="365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12" name="Google Shape;12;p2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15" name="Google Shape;15;p2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18" name="Google Shape;18;p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2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28" name="Google Shape;28;p2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1"/>
          </p:nvPr>
        </p:nvSpPr>
        <p:spPr>
          <a:xfrm>
            <a:off x="1694100" y="1825100"/>
            <a:ext cx="2811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2"/>
          </p:nvPr>
        </p:nvSpPr>
        <p:spPr>
          <a:xfrm>
            <a:off x="5613001" y="1825100"/>
            <a:ext cx="2811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3"/>
          </p:nvPr>
        </p:nvSpPr>
        <p:spPr>
          <a:xfrm>
            <a:off x="1694100" y="3649100"/>
            <a:ext cx="2811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4"/>
          </p:nvPr>
        </p:nvSpPr>
        <p:spPr>
          <a:xfrm>
            <a:off x="5613001" y="3649100"/>
            <a:ext cx="2811000" cy="7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5"/>
          </p:nvPr>
        </p:nvSpPr>
        <p:spPr>
          <a:xfrm>
            <a:off x="169409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subTitle" idx="6"/>
          </p:nvPr>
        </p:nvSpPr>
        <p:spPr>
          <a:xfrm>
            <a:off x="1694099" y="32796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4" name="Google Shape;404;p20"/>
          <p:cNvSpPr txBox="1">
            <a:spLocks noGrp="1"/>
          </p:cNvSpPr>
          <p:nvPr>
            <p:ph type="subTitle" idx="7"/>
          </p:nvPr>
        </p:nvSpPr>
        <p:spPr>
          <a:xfrm>
            <a:off x="561297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5" name="Google Shape;405;p20"/>
          <p:cNvSpPr txBox="1">
            <a:spLocks noGrp="1"/>
          </p:cNvSpPr>
          <p:nvPr>
            <p:ph type="subTitle" idx="8"/>
          </p:nvPr>
        </p:nvSpPr>
        <p:spPr>
          <a:xfrm>
            <a:off x="5612974" y="32796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6" name="Google Shape;406;p20"/>
          <p:cNvSpPr/>
          <p:nvPr/>
        </p:nvSpPr>
        <p:spPr>
          <a:xfrm>
            <a:off x="-95259" y="-76212"/>
            <a:ext cx="264893" cy="905619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0"/>
          <p:cNvSpPr/>
          <p:nvPr/>
        </p:nvSpPr>
        <p:spPr>
          <a:xfrm>
            <a:off x="8582621" y="4424533"/>
            <a:ext cx="561373" cy="561373"/>
          </a:xfrm>
          <a:custGeom>
            <a:avLst/>
            <a:gdLst/>
            <a:ahLst/>
            <a:cxnLst/>
            <a:rect l="l" t="t" r="r" b="b"/>
            <a:pathLst>
              <a:path w="16653" h="16653" extrusionOk="0">
                <a:moveTo>
                  <a:pt x="8260" y="4355"/>
                </a:moveTo>
                <a:cubicBezTo>
                  <a:pt x="10454" y="4355"/>
                  <a:pt x="12232" y="6132"/>
                  <a:pt x="12232" y="8327"/>
                </a:cubicBezTo>
                <a:cubicBezTo>
                  <a:pt x="12232" y="10520"/>
                  <a:pt x="10454" y="12299"/>
                  <a:pt x="8260" y="12299"/>
                </a:cubicBezTo>
                <a:cubicBezTo>
                  <a:pt x="6066" y="12299"/>
                  <a:pt x="4287" y="10520"/>
                  <a:pt x="4287" y="8327"/>
                </a:cubicBezTo>
                <a:cubicBezTo>
                  <a:pt x="4287" y="6132"/>
                  <a:pt x="6066" y="4355"/>
                  <a:pt x="8260" y="4355"/>
                </a:cubicBezTo>
                <a:close/>
                <a:moveTo>
                  <a:pt x="7847" y="1"/>
                </a:moveTo>
                <a:cubicBezTo>
                  <a:pt x="7175" y="1"/>
                  <a:pt x="6628" y="547"/>
                  <a:pt x="6628" y="1223"/>
                </a:cubicBezTo>
                <a:cubicBezTo>
                  <a:pt x="6628" y="1470"/>
                  <a:pt x="6554" y="1702"/>
                  <a:pt x="6420" y="1898"/>
                </a:cubicBezTo>
                <a:cubicBezTo>
                  <a:pt x="6289" y="2096"/>
                  <a:pt x="6099" y="2252"/>
                  <a:pt x="5870" y="2347"/>
                </a:cubicBezTo>
                <a:cubicBezTo>
                  <a:pt x="5858" y="2353"/>
                  <a:pt x="5845" y="2359"/>
                  <a:pt x="5834" y="2366"/>
                </a:cubicBezTo>
                <a:cubicBezTo>
                  <a:pt x="5683" y="2428"/>
                  <a:pt x="5524" y="2459"/>
                  <a:pt x="5367" y="2459"/>
                </a:cubicBezTo>
                <a:cubicBezTo>
                  <a:pt x="5049" y="2459"/>
                  <a:pt x="4737" y="2335"/>
                  <a:pt x="4504" y="2099"/>
                </a:cubicBezTo>
                <a:cubicBezTo>
                  <a:pt x="4266" y="1861"/>
                  <a:pt x="3954" y="1742"/>
                  <a:pt x="3639" y="1742"/>
                </a:cubicBezTo>
                <a:cubicBezTo>
                  <a:pt x="3327" y="1742"/>
                  <a:pt x="3017" y="1861"/>
                  <a:pt x="2777" y="2099"/>
                </a:cubicBezTo>
                <a:lnTo>
                  <a:pt x="2100" y="2778"/>
                </a:lnTo>
                <a:cubicBezTo>
                  <a:pt x="1623" y="3255"/>
                  <a:pt x="1623" y="4027"/>
                  <a:pt x="2100" y="4505"/>
                </a:cubicBezTo>
                <a:cubicBezTo>
                  <a:pt x="2335" y="4736"/>
                  <a:pt x="2457" y="5048"/>
                  <a:pt x="2457" y="5363"/>
                </a:cubicBezTo>
                <a:cubicBezTo>
                  <a:pt x="2457" y="5522"/>
                  <a:pt x="2427" y="5680"/>
                  <a:pt x="2362" y="5833"/>
                </a:cubicBezTo>
                <a:cubicBezTo>
                  <a:pt x="2359" y="5846"/>
                  <a:pt x="2353" y="5858"/>
                  <a:pt x="2348" y="5870"/>
                </a:cubicBezTo>
                <a:cubicBezTo>
                  <a:pt x="2161" y="6328"/>
                  <a:pt x="1714" y="6628"/>
                  <a:pt x="1222" y="6628"/>
                </a:cubicBezTo>
                <a:cubicBezTo>
                  <a:pt x="883" y="6628"/>
                  <a:pt x="578" y="6766"/>
                  <a:pt x="358" y="6986"/>
                </a:cubicBezTo>
                <a:cubicBezTo>
                  <a:pt x="138" y="7205"/>
                  <a:pt x="0" y="7510"/>
                  <a:pt x="0" y="7846"/>
                </a:cubicBezTo>
                <a:lnTo>
                  <a:pt x="0" y="8806"/>
                </a:lnTo>
                <a:cubicBezTo>
                  <a:pt x="0" y="9478"/>
                  <a:pt x="547" y="10025"/>
                  <a:pt x="1222" y="10025"/>
                </a:cubicBezTo>
                <a:cubicBezTo>
                  <a:pt x="1470" y="10025"/>
                  <a:pt x="1703" y="10099"/>
                  <a:pt x="1898" y="10233"/>
                </a:cubicBezTo>
                <a:cubicBezTo>
                  <a:pt x="2097" y="10365"/>
                  <a:pt x="2252" y="10554"/>
                  <a:pt x="2346" y="10783"/>
                </a:cubicBezTo>
                <a:cubicBezTo>
                  <a:pt x="2353" y="10795"/>
                  <a:pt x="2359" y="10808"/>
                  <a:pt x="2362" y="10820"/>
                </a:cubicBezTo>
                <a:cubicBezTo>
                  <a:pt x="2554" y="11275"/>
                  <a:pt x="2451" y="11801"/>
                  <a:pt x="2099" y="12149"/>
                </a:cubicBezTo>
                <a:cubicBezTo>
                  <a:pt x="1861" y="12387"/>
                  <a:pt x="1742" y="12699"/>
                  <a:pt x="1742" y="13013"/>
                </a:cubicBezTo>
                <a:cubicBezTo>
                  <a:pt x="1742" y="13325"/>
                  <a:pt x="1861" y="13637"/>
                  <a:pt x="2099" y="13875"/>
                </a:cubicBezTo>
                <a:lnTo>
                  <a:pt x="2777" y="14554"/>
                </a:lnTo>
                <a:cubicBezTo>
                  <a:pt x="3016" y="14792"/>
                  <a:pt x="3328" y="14911"/>
                  <a:pt x="3641" y="14911"/>
                </a:cubicBezTo>
                <a:cubicBezTo>
                  <a:pt x="3953" y="14911"/>
                  <a:pt x="4266" y="14792"/>
                  <a:pt x="4504" y="14554"/>
                </a:cubicBezTo>
                <a:cubicBezTo>
                  <a:pt x="4736" y="14319"/>
                  <a:pt x="5048" y="14193"/>
                  <a:pt x="5366" y="14193"/>
                </a:cubicBezTo>
                <a:cubicBezTo>
                  <a:pt x="5524" y="14193"/>
                  <a:pt x="5683" y="14224"/>
                  <a:pt x="5833" y="14288"/>
                </a:cubicBezTo>
                <a:cubicBezTo>
                  <a:pt x="5845" y="14293"/>
                  <a:pt x="5858" y="14300"/>
                  <a:pt x="5870" y="14306"/>
                </a:cubicBezTo>
                <a:cubicBezTo>
                  <a:pt x="6328" y="14492"/>
                  <a:pt x="6627" y="14938"/>
                  <a:pt x="6627" y="15430"/>
                </a:cubicBezTo>
                <a:cubicBezTo>
                  <a:pt x="6627" y="15769"/>
                  <a:pt x="6765" y="16075"/>
                  <a:pt x="6985" y="16295"/>
                </a:cubicBezTo>
                <a:cubicBezTo>
                  <a:pt x="7204" y="16515"/>
                  <a:pt x="7511" y="16652"/>
                  <a:pt x="7847" y="16652"/>
                </a:cubicBezTo>
                <a:lnTo>
                  <a:pt x="8803" y="16652"/>
                </a:lnTo>
                <a:cubicBezTo>
                  <a:pt x="9478" y="16652"/>
                  <a:pt x="10025" y="16105"/>
                  <a:pt x="10025" y="15430"/>
                </a:cubicBezTo>
                <a:cubicBezTo>
                  <a:pt x="10025" y="15184"/>
                  <a:pt x="10099" y="14951"/>
                  <a:pt x="10233" y="14756"/>
                </a:cubicBezTo>
                <a:cubicBezTo>
                  <a:pt x="10364" y="14557"/>
                  <a:pt x="10551" y="14401"/>
                  <a:pt x="10780" y="14306"/>
                </a:cubicBezTo>
                <a:cubicBezTo>
                  <a:pt x="10795" y="14300"/>
                  <a:pt x="10808" y="14294"/>
                  <a:pt x="10819" y="14288"/>
                </a:cubicBezTo>
                <a:cubicBezTo>
                  <a:pt x="10970" y="14225"/>
                  <a:pt x="11129" y="14195"/>
                  <a:pt x="11287" y="14195"/>
                </a:cubicBezTo>
                <a:cubicBezTo>
                  <a:pt x="11604" y="14195"/>
                  <a:pt x="11916" y="14319"/>
                  <a:pt x="12149" y="14554"/>
                </a:cubicBezTo>
                <a:cubicBezTo>
                  <a:pt x="12387" y="14792"/>
                  <a:pt x="12699" y="14911"/>
                  <a:pt x="13014" y="14911"/>
                </a:cubicBezTo>
                <a:cubicBezTo>
                  <a:pt x="13326" y="14911"/>
                  <a:pt x="13636" y="14792"/>
                  <a:pt x="13876" y="14554"/>
                </a:cubicBezTo>
                <a:lnTo>
                  <a:pt x="14550" y="13875"/>
                </a:lnTo>
                <a:cubicBezTo>
                  <a:pt x="15030" y="13399"/>
                  <a:pt x="15030" y="12625"/>
                  <a:pt x="14550" y="12149"/>
                </a:cubicBezTo>
                <a:cubicBezTo>
                  <a:pt x="14318" y="11916"/>
                  <a:pt x="14193" y="11606"/>
                  <a:pt x="14193" y="11287"/>
                </a:cubicBezTo>
                <a:cubicBezTo>
                  <a:pt x="14193" y="11132"/>
                  <a:pt x="14223" y="10969"/>
                  <a:pt x="14288" y="10820"/>
                </a:cubicBezTo>
                <a:cubicBezTo>
                  <a:pt x="14294" y="10808"/>
                  <a:pt x="14300" y="10795"/>
                  <a:pt x="14302" y="10783"/>
                </a:cubicBezTo>
                <a:cubicBezTo>
                  <a:pt x="14492" y="10324"/>
                  <a:pt x="14936" y="10025"/>
                  <a:pt x="15431" y="10025"/>
                </a:cubicBezTo>
                <a:cubicBezTo>
                  <a:pt x="15770" y="10025"/>
                  <a:pt x="16075" y="9888"/>
                  <a:pt x="16295" y="9668"/>
                </a:cubicBezTo>
                <a:cubicBezTo>
                  <a:pt x="16515" y="9448"/>
                  <a:pt x="16653" y="9142"/>
                  <a:pt x="16653" y="8806"/>
                </a:cubicBezTo>
                <a:lnTo>
                  <a:pt x="16653" y="7846"/>
                </a:lnTo>
                <a:cubicBezTo>
                  <a:pt x="16653" y="7174"/>
                  <a:pt x="16106" y="6628"/>
                  <a:pt x="15431" y="6628"/>
                </a:cubicBezTo>
                <a:cubicBezTo>
                  <a:pt x="15183" y="6628"/>
                  <a:pt x="14948" y="6555"/>
                  <a:pt x="14752" y="6420"/>
                </a:cubicBezTo>
                <a:cubicBezTo>
                  <a:pt x="14557" y="6288"/>
                  <a:pt x="14398" y="6100"/>
                  <a:pt x="14303" y="5870"/>
                </a:cubicBezTo>
                <a:cubicBezTo>
                  <a:pt x="14300" y="5858"/>
                  <a:pt x="14294" y="5846"/>
                  <a:pt x="14288" y="5833"/>
                </a:cubicBezTo>
                <a:cubicBezTo>
                  <a:pt x="14099" y="5378"/>
                  <a:pt x="14202" y="4852"/>
                  <a:pt x="14551" y="4505"/>
                </a:cubicBezTo>
                <a:cubicBezTo>
                  <a:pt x="14792" y="4265"/>
                  <a:pt x="14911" y="3955"/>
                  <a:pt x="14911" y="3640"/>
                </a:cubicBezTo>
                <a:cubicBezTo>
                  <a:pt x="14911" y="3328"/>
                  <a:pt x="14792" y="3016"/>
                  <a:pt x="14551" y="2778"/>
                </a:cubicBezTo>
                <a:lnTo>
                  <a:pt x="13876" y="2099"/>
                </a:lnTo>
                <a:cubicBezTo>
                  <a:pt x="13637" y="1861"/>
                  <a:pt x="13325" y="1742"/>
                  <a:pt x="13012" y="1742"/>
                </a:cubicBezTo>
                <a:cubicBezTo>
                  <a:pt x="12700" y="1742"/>
                  <a:pt x="12387" y="1861"/>
                  <a:pt x="12149" y="2099"/>
                </a:cubicBezTo>
                <a:cubicBezTo>
                  <a:pt x="11917" y="2335"/>
                  <a:pt x="11605" y="2460"/>
                  <a:pt x="11287" y="2460"/>
                </a:cubicBezTo>
                <a:cubicBezTo>
                  <a:pt x="11129" y="2460"/>
                  <a:pt x="10970" y="2429"/>
                  <a:pt x="10819" y="2366"/>
                </a:cubicBezTo>
                <a:cubicBezTo>
                  <a:pt x="10808" y="2359"/>
                  <a:pt x="10795" y="2353"/>
                  <a:pt x="10780" y="2347"/>
                </a:cubicBezTo>
                <a:cubicBezTo>
                  <a:pt x="10325" y="2160"/>
                  <a:pt x="10025" y="1715"/>
                  <a:pt x="10025" y="1223"/>
                </a:cubicBezTo>
                <a:cubicBezTo>
                  <a:pt x="10025" y="883"/>
                  <a:pt x="9888" y="578"/>
                  <a:pt x="9668" y="358"/>
                </a:cubicBezTo>
                <a:cubicBezTo>
                  <a:pt x="9445" y="138"/>
                  <a:pt x="9140" y="1"/>
                  <a:pt x="88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0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9" name="Google Shape;409;p20"/>
          <p:cNvGrpSpPr/>
          <p:nvPr/>
        </p:nvGrpSpPr>
        <p:grpSpPr>
          <a:xfrm>
            <a:off x="-606079" y="4424529"/>
            <a:ext cx="1192269" cy="1192247"/>
            <a:chOff x="1996850" y="2626150"/>
            <a:chExt cx="449150" cy="449125"/>
          </a:xfrm>
        </p:grpSpPr>
        <p:sp>
          <p:nvSpPr>
            <p:cNvPr id="410" name="Google Shape;410;p20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0"/>
          <p:cNvGrpSpPr/>
          <p:nvPr/>
        </p:nvGrpSpPr>
        <p:grpSpPr>
          <a:xfrm rot="5400000">
            <a:off x="4387312" y="4562893"/>
            <a:ext cx="394210" cy="915503"/>
            <a:chOff x="14423" y="-145100"/>
            <a:chExt cx="529781" cy="1230349"/>
          </a:xfrm>
        </p:grpSpPr>
        <p:sp>
          <p:nvSpPr>
            <p:cNvPr id="413" name="Google Shape;413;p20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20"/>
          <p:cNvSpPr/>
          <p:nvPr/>
        </p:nvSpPr>
        <p:spPr>
          <a:xfrm>
            <a:off x="8428971" y="241341"/>
            <a:ext cx="564691" cy="1141671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331900" y="1480306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23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485" name="Google Shape;485;p23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23"/>
          <p:cNvGrpSpPr/>
          <p:nvPr/>
        </p:nvGrpSpPr>
        <p:grpSpPr>
          <a:xfrm>
            <a:off x="8375721" y="-488371"/>
            <a:ext cx="1192269" cy="1192247"/>
            <a:chOff x="1996850" y="2626150"/>
            <a:chExt cx="449150" cy="449125"/>
          </a:xfrm>
        </p:grpSpPr>
        <p:sp>
          <p:nvSpPr>
            <p:cNvPr id="488" name="Google Shape;488;p23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491" name="Google Shape;491;p2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9" name="Google Shape;499;p23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0" name="Google Shape;500;p23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501" name="Google Shape;501;p2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23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4"/>
          <p:cNvGrpSpPr/>
          <p:nvPr/>
        </p:nvGrpSpPr>
        <p:grpSpPr>
          <a:xfrm rot="5400000">
            <a:off x="-385129" y="2856781"/>
            <a:ext cx="1192347" cy="584328"/>
            <a:chOff x="713225" y="4049988"/>
            <a:chExt cx="2340229" cy="1146865"/>
          </a:xfrm>
        </p:grpSpPr>
        <p:sp>
          <p:nvSpPr>
            <p:cNvPr id="512" name="Google Shape;512;p24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" name="Google Shape;514;p24"/>
          <p:cNvGrpSpPr/>
          <p:nvPr/>
        </p:nvGrpSpPr>
        <p:grpSpPr>
          <a:xfrm>
            <a:off x="713221" y="4604004"/>
            <a:ext cx="1192269" cy="1192247"/>
            <a:chOff x="1996850" y="2626150"/>
            <a:chExt cx="449150" cy="449125"/>
          </a:xfrm>
        </p:grpSpPr>
        <p:sp>
          <p:nvSpPr>
            <p:cNvPr id="515" name="Google Shape;515;p24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" name="Google Shape;517;p24"/>
          <p:cNvGrpSpPr/>
          <p:nvPr/>
        </p:nvGrpSpPr>
        <p:grpSpPr>
          <a:xfrm>
            <a:off x="108999" y="388293"/>
            <a:ext cx="394210" cy="915503"/>
            <a:chOff x="14423" y="-145100"/>
            <a:chExt cx="529781" cy="1230349"/>
          </a:xfrm>
        </p:grpSpPr>
        <p:sp>
          <p:nvSpPr>
            <p:cNvPr id="518" name="Google Shape;518;p24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4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4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6" name="Google Shape;526;p24"/>
          <p:cNvSpPr/>
          <p:nvPr/>
        </p:nvSpPr>
        <p:spPr>
          <a:xfrm>
            <a:off x="9026050" y="6878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7" name="Google Shape;527;p24"/>
          <p:cNvGrpSpPr/>
          <p:nvPr/>
        </p:nvGrpSpPr>
        <p:grpSpPr>
          <a:xfrm rot="5400000">
            <a:off x="8371199" y="4450343"/>
            <a:ext cx="394210" cy="915503"/>
            <a:chOff x="14423" y="-145100"/>
            <a:chExt cx="529781" cy="1230349"/>
          </a:xfrm>
        </p:grpSpPr>
        <p:sp>
          <p:nvSpPr>
            <p:cNvPr id="528" name="Google Shape;528;p24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24"/>
          <p:cNvSpPr/>
          <p:nvPr/>
        </p:nvSpPr>
        <p:spPr>
          <a:xfrm>
            <a:off x="6928500" y="-145100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7"/>
          <p:cNvSpPr txBox="1">
            <a:spLocks noGrp="1"/>
          </p:cNvSpPr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>
            <a:spLocks noGrp="1"/>
          </p:cNvSpPr>
          <p:nvPr>
            <p:ph type="title"/>
          </p:nvPr>
        </p:nvSpPr>
        <p:spPr>
          <a:xfrm>
            <a:off x="3622900" y="2590350"/>
            <a:ext cx="4812900" cy="9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title" idx="2" hasCustomPrompt="1"/>
          </p:nvPr>
        </p:nvSpPr>
        <p:spPr>
          <a:xfrm>
            <a:off x="3769850" y="1340350"/>
            <a:ext cx="1069800" cy="1066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" name="Google Shape;40;p3"/>
          <p:cNvSpPr>
            <a:spLocks noGrp="1"/>
          </p:cNvSpPr>
          <p:nvPr>
            <p:ph type="pic" idx="3"/>
          </p:nvPr>
        </p:nvSpPr>
        <p:spPr>
          <a:xfrm>
            <a:off x="-2982550" y="-673800"/>
            <a:ext cx="6307500" cy="6307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" name="Google Shape;41;p3"/>
          <p:cNvSpPr/>
          <p:nvPr/>
        </p:nvSpPr>
        <p:spPr>
          <a:xfrm>
            <a:off x="4451875" y="4863400"/>
            <a:ext cx="2951088" cy="333574"/>
          </a:xfrm>
          <a:custGeom>
            <a:avLst/>
            <a:gdLst/>
            <a:ahLst/>
            <a:cxnLst/>
            <a:rect l="l" t="t" r="r" b="b"/>
            <a:pathLst>
              <a:path w="48853" h="5520" extrusionOk="0">
                <a:moveTo>
                  <a:pt x="0" y="0"/>
                </a:moveTo>
                <a:lnTo>
                  <a:pt x="0" y="5520"/>
                </a:lnTo>
                <a:lnTo>
                  <a:pt x="48853" y="5520"/>
                </a:lnTo>
                <a:lnTo>
                  <a:pt x="4885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 rot="5400000">
            <a:off x="8604250" y="4292176"/>
            <a:ext cx="887024" cy="475803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8330718" y="-145189"/>
            <a:ext cx="954938" cy="954885"/>
            <a:chOff x="1996850" y="2626150"/>
            <a:chExt cx="449150" cy="449125"/>
          </a:xfrm>
        </p:grpSpPr>
        <p:sp>
          <p:nvSpPr>
            <p:cNvPr id="44" name="Google Shape;44;p3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subTitle" idx="1"/>
          </p:nvPr>
        </p:nvSpPr>
        <p:spPr>
          <a:xfrm>
            <a:off x="4984428" y="2802751"/>
            <a:ext cx="29436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2"/>
          </p:nvPr>
        </p:nvSpPr>
        <p:spPr>
          <a:xfrm>
            <a:off x="1215975" y="2802751"/>
            <a:ext cx="2943600" cy="13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3"/>
          </p:nvPr>
        </p:nvSpPr>
        <p:spPr>
          <a:xfrm>
            <a:off x="1215975" y="2229100"/>
            <a:ext cx="29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subTitle" idx="4"/>
          </p:nvPr>
        </p:nvSpPr>
        <p:spPr>
          <a:xfrm>
            <a:off x="4984433" y="2229100"/>
            <a:ext cx="29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7834596" y="4609381"/>
            <a:ext cx="1192347" cy="584328"/>
            <a:chOff x="713225" y="4049988"/>
            <a:chExt cx="2340229" cy="1146865"/>
          </a:xfrm>
        </p:grpSpPr>
        <p:sp>
          <p:nvSpPr>
            <p:cNvPr id="62" name="Google Shape;62;p5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5"/>
          <p:cNvGrpSpPr/>
          <p:nvPr/>
        </p:nvGrpSpPr>
        <p:grpSpPr>
          <a:xfrm>
            <a:off x="89949" y="-145107"/>
            <a:ext cx="394210" cy="915503"/>
            <a:chOff x="14423" y="-145100"/>
            <a:chExt cx="529781" cy="1230349"/>
          </a:xfrm>
        </p:grpSpPr>
        <p:sp>
          <p:nvSpPr>
            <p:cNvPr id="65" name="Google Shape;65;p5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" name="Google Shape;73;p5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5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75" name="Google Shape;75;p5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6"/>
          <p:cNvGrpSpPr/>
          <p:nvPr/>
        </p:nvGrpSpPr>
        <p:grpSpPr>
          <a:xfrm rot="10800000">
            <a:off x="1162456" y="-48481"/>
            <a:ext cx="804337" cy="394178"/>
            <a:chOff x="713225" y="4049988"/>
            <a:chExt cx="2340229" cy="1146865"/>
          </a:xfrm>
        </p:grpSpPr>
        <p:sp>
          <p:nvSpPr>
            <p:cNvPr id="88" name="Google Shape;88;p6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6"/>
          <p:cNvGrpSpPr/>
          <p:nvPr/>
        </p:nvGrpSpPr>
        <p:grpSpPr>
          <a:xfrm rot="10800000">
            <a:off x="-573850" y="4146252"/>
            <a:ext cx="1192269" cy="1192247"/>
            <a:chOff x="1996850" y="2626150"/>
            <a:chExt cx="449150" cy="449125"/>
          </a:xfrm>
        </p:grpSpPr>
        <p:sp>
          <p:nvSpPr>
            <p:cNvPr id="91" name="Google Shape;91;p6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6"/>
          <p:cNvGrpSpPr/>
          <p:nvPr/>
        </p:nvGrpSpPr>
        <p:grpSpPr>
          <a:xfrm rot="10800000">
            <a:off x="8749780" y="4146257"/>
            <a:ext cx="394210" cy="915503"/>
            <a:chOff x="14423" y="-145100"/>
            <a:chExt cx="529781" cy="1230349"/>
          </a:xfrm>
        </p:grpSpPr>
        <p:sp>
          <p:nvSpPr>
            <p:cNvPr id="94" name="Google Shape;94;p6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" name="Google Shape;102;p6"/>
          <p:cNvSpPr/>
          <p:nvPr/>
        </p:nvSpPr>
        <p:spPr>
          <a:xfrm rot="10800000">
            <a:off x="8975261" y="236056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6"/>
          <p:cNvGrpSpPr/>
          <p:nvPr/>
        </p:nvGrpSpPr>
        <p:grpSpPr>
          <a:xfrm rot="-5400000">
            <a:off x="7775930" y="-260643"/>
            <a:ext cx="394210" cy="915503"/>
            <a:chOff x="14423" y="-145100"/>
            <a:chExt cx="529781" cy="1230349"/>
          </a:xfrm>
        </p:grpSpPr>
        <p:sp>
          <p:nvSpPr>
            <p:cNvPr id="104" name="Google Shape;104;p6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6"/>
          <p:cNvSpPr/>
          <p:nvPr/>
        </p:nvSpPr>
        <p:spPr>
          <a:xfrm rot="10800000">
            <a:off x="-76196" y="543158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 rot="10800000">
            <a:off x="209241" y="543158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4427475" y="-293756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8712789" y="2666248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7951646" y="4609381"/>
            <a:ext cx="1192347" cy="584328"/>
            <a:chOff x="6698456" y="4049988"/>
            <a:chExt cx="2340229" cy="1146865"/>
          </a:xfrm>
        </p:grpSpPr>
        <p:sp>
          <p:nvSpPr>
            <p:cNvPr id="128" name="Google Shape;128;p8"/>
            <p:cNvSpPr/>
            <p:nvPr/>
          </p:nvSpPr>
          <p:spPr>
            <a:xfrm>
              <a:off x="6698456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288763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8"/>
          <p:cNvGrpSpPr/>
          <p:nvPr/>
        </p:nvGrpSpPr>
        <p:grpSpPr>
          <a:xfrm>
            <a:off x="-479042" y="-412171"/>
            <a:ext cx="1192269" cy="1192247"/>
            <a:chOff x="1996850" y="2626150"/>
            <a:chExt cx="449150" cy="449125"/>
          </a:xfrm>
        </p:grpSpPr>
        <p:sp>
          <p:nvSpPr>
            <p:cNvPr id="131" name="Google Shape;131;p8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8"/>
          <p:cNvSpPr/>
          <p:nvPr/>
        </p:nvSpPr>
        <p:spPr>
          <a:xfrm>
            <a:off x="-173800" y="3240550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" name="Google Shape;134;p8"/>
          <p:cNvGrpSpPr/>
          <p:nvPr/>
        </p:nvGrpSpPr>
        <p:grpSpPr>
          <a:xfrm rot="5400000">
            <a:off x="1094099" y="4678943"/>
            <a:ext cx="394210" cy="915503"/>
            <a:chOff x="14423" y="-145100"/>
            <a:chExt cx="529781" cy="1230349"/>
          </a:xfrm>
        </p:grpSpPr>
        <p:sp>
          <p:nvSpPr>
            <p:cNvPr id="135" name="Google Shape;135;p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8"/>
          <p:cNvSpPr/>
          <p:nvPr/>
        </p:nvSpPr>
        <p:spPr>
          <a:xfrm>
            <a:off x="8256975" y="-20950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9"/>
          <p:cNvGrpSpPr/>
          <p:nvPr/>
        </p:nvGrpSpPr>
        <p:grpSpPr>
          <a:xfrm rot="10800000">
            <a:off x="-173800" y="4141552"/>
            <a:ext cx="1192269" cy="1192247"/>
            <a:chOff x="1996850" y="2626150"/>
            <a:chExt cx="449150" cy="449125"/>
          </a:xfrm>
        </p:grpSpPr>
        <p:sp>
          <p:nvSpPr>
            <p:cNvPr id="148" name="Google Shape;148;p9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9"/>
          <p:cNvGrpSpPr/>
          <p:nvPr/>
        </p:nvGrpSpPr>
        <p:grpSpPr>
          <a:xfrm rot="10800000">
            <a:off x="8833805" y="2722482"/>
            <a:ext cx="394210" cy="915503"/>
            <a:chOff x="14423" y="-145100"/>
            <a:chExt cx="529781" cy="1230349"/>
          </a:xfrm>
        </p:grpSpPr>
        <p:sp>
          <p:nvSpPr>
            <p:cNvPr id="151" name="Google Shape;151;p9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9"/>
          <p:cNvSpPr/>
          <p:nvPr/>
        </p:nvSpPr>
        <p:spPr>
          <a:xfrm rot="10800000">
            <a:off x="8964261" y="-94169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 rot="-5400000">
            <a:off x="363630" y="-278618"/>
            <a:ext cx="394210" cy="915503"/>
            <a:chOff x="14423" y="-145100"/>
            <a:chExt cx="529781" cy="1230349"/>
          </a:xfrm>
        </p:grpSpPr>
        <p:sp>
          <p:nvSpPr>
            <p:cNvPr id="161" name="Google Shape;161;p9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9"/>
          <p:cNvSpPr/>
          <p:nvPr/>
        </p:nvSpPr>
        <p:spPr>
          <a:xfrm rot="10800000">
            <a:off x="7008441" y="4815252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2" hasCustomPrompt="1"/>
          </p:nvPr>
        </p:nvSpPr>
        <p:spPr>
          <a:xfrm>
            <a:off x="3399727" y="1560033"/>
            <a:ext cx="7347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9" name="Google Shape;209;p13"/>
          <p:cNvSpPr txBox="1">
            <a:spLocks noGrp="1"/>
          </p:cNvSpPr>
          <p:nvPr>
            <p:ph type="title" idx="3" hasCustomPrompt="1"/>
          </p:nvPr>
        </p:nvSpPr>
        <p:spPr>
          <a:xfrm>
            <a:off x="5010352" y="1560033"/>
            <a:ext cx="7347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4" hasCustomPrompt="1"/>
          </p:nvPr>
        </p:nvSpPr>
        <p:spPr>
          <a:xfrm>
            <a:off x="3399727" y="3030933"/>
            <a:ext cx="7347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1" name="Google Shape;211;p13"/>
          <p:cNvSpPr txBox="1">
            <a:spLocks noGrp="1"/>
          </p:cNvSpPr>
          <p:nvPr>
            <p:ph type="subTitle" idx="1"/>
          </p:nvPr>
        </p:nvSpPr>
        <p:spPr>
          <a:xfrm>
            <a:off x="713225" y="15600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ubTitle" idx="5"/>
          </p:nvPr>
        </p:nvSpPr>
        <p:spPr>
          <a:xfrm>
            <a:off x="5927700" y="15600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subTitle" idx="6"/>
          </p:nvPr>
        </p:nvSpPr>
        <p:spPr>
          <a:xfrm>
            <a:off x="713225" y="30309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7" hasCustomPrompt="1"/>
          </p:nvPr>
        </p:nvSpPr>
        <p:spPr>
          <a:xfrm>
            <a:off x="5010352" y="3030933"/>
            <a:ext cx="734700" cy="731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8"/>
          </p:nvPr>
        </p:nvSpPr>
        <p:spPr>
          <a:xfrm>
            <a:off x="5927700" y="30309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9"/>
          </p:nvPr>
        </p:nvSpPr>
        <p:spPr>
          <a:xfrm>
            <a:off x="713230" y="196457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3"/>
          </p:nvPr>
        </p:nvSpPr>
        <p:spPr>
          <a:xfrm>
            <a:off x="713230" y="3425450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4"/>
          </p:nvPr>
        </p:nvSpPr>
        <p:spPr>
          <a:xfrm>
            <a:off x="5927703" y="342542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15"/>
          </p:nvPr>
        </p:nvSpPr>
        <p:spPr>
          <a:xfrm>
            <a:off x="5927703" y="196457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3"/>
          <p:cNvSpPr/>
          <p:nvPr/>
        </p:nvSpPr>
        <p:spPr>
          <a:xfrm>
            <a:off x="-95259" y="-76212"/>
            <a:ext cx="264893" cy="905619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3"/>
          <p:cNvSpPr/>
          <p:nvPr/>
        </p:nvSpPr>
        <p:spPr>
          <a:xfrm>
            <a:off x="8582621" y="4323308"/>
            <a:ext cx="561373" cy="561373"/>
          </a:xfrm>
          <a:custGeom>
            <a:avLst/>
            <a:gdLst/>
            <a:ahLst/>
            <a:cxnLst/>
            <a:rect l="l" t="t" r="r" b="b"/>
            <a:pathLst>
              <a:path w="16653" h="16653" extrusionOk="0">
                <a:moveTo>
                  <a:pt x="8260" y="4355"/>
                </a:moveTo>
                <a:cubicBezTo>
                  <a:pt x="10454" y="4355"/>
                  <a:pt x="12232" y="6132"/>
                  <a:pt x="12232" y="8327"/>
                </a:cubicBezTo>
                <a:cubicBezTo>
                  <a:pt x="12232" y="10520"/>
                  <a:pt x="10454" y="12299"/>
                  <a:pt x="8260" y="12299"/>
                </a:cubicBezTo>
                <a:cubicBezTo>
                  <a:pt x="6066" y="12299"/>
                  <a:pt x="4287" y="10520"/>
                  <a:pt x="4287" y="8327"/>
                </a:cubicBezTo>
                <a:cubicBezTo>
                  <a:pt x="4287" y="6132"/>
                  <a:pt x="6066" y="4355"/>
                  <a:pt x="8260" y="4355"/>
                </a:cubicBezTo>
                <a:close/>
                <a:moveTo>
                  <a:pt x="7847" y="1"/>
                </a:moveTo>
                <a:cubicBezTo>
                  <a:pt x="7175" y="1"/>
                  <a:pt x="6628" y="547"/>
                  <a:pt x="6628" y="1223"/>
                </a:cubicBezTo>
                <a:cubicBezTo>
                  <a:pt x="6628" y="1470"/>
                  <a:pt x="6554" y="1702"/>
                  <a:pt x="6420" y="1898"/>
                </a:cubicBezTo>
                <a:cubicBezTo>
                  <a:pt x="6289" y="2096"/>
                  <a:pt x="6099" y="2252"/>
                  <a:pt x="5870" y="2347"/>
                </a:cubicBezTo>
                <a:cubicBezTo>
                  <a:pt x="5858" y="2353"/>
                  <a:pt x="5845" y="2359"/>
                  <a:pt x="5834" y="2366"/>
                </a:cubicBezTo>
                <a:cubicBezTo>
                  <a:pt x="5683" y="2428"/>
                  <a:pt x="5524" y="2459"/>
                  <a:pt x="5367" y="2459"/>
                </a:cubicBezTo>
                <a:cubicBezTo>
                  <a:pt x="5049" y="2459"/>
                  <a:pt x="4737" y="2335"/>
                  <a:pt x="4504" y="2099"/>
                </a:cubicBezTo>
                <a:cubicBezTo>
                  <a:pt x="4266" y="1861"/>
                  <a:pt x="3954" y="1742"/>
                  <a:pt x="3639" y="1742"/>
                </a:cubicBezTo>
                <a:cubicBezTo>
                  <a:pt x="3327" y="1742"/>
                  <a:pt x="3017" y="1861"/>
                  <a:pt x="2777" y="2099"/>
                </a:cubicBezTo>
                <a:lnTo>
                  <a:pt x="2100" y="2778"/>
                </a:lnTo>
                <a:cubicBezTo>
                  <a:pt x="1623" y="3255"/>
                  <a:pt x="1623" y="4027"/>
                  <a:pt x="2100" y="4505"/>
                </a:cubicBezTo>
                <a:cubicBezTo>
                  <a:pt x="2335" y="4736"/>
                  <a:pt x="2457" y="5048"/>
                  <a:pt x="2457" y="5363"/>
                </a:cubicBezTo>
                <a:cubicBezTo>
                  <a:pt x="2457" y="5522"/>
                  <a:pt x="2427" y="5680"/>
                  <a:pt x="2362" y="5833"/>
                </a:cubicBezTo>
                <a:cubicBezTo>
                  <a:pt x="2359" y="5846"/>
                  <a:pt x="2353" y="5858"/>
                  <a:pt x="2348" y="5870"/>
                </a:cubicBezTo>
                <a:cubicBezTo>
                  <a:pt x="2161" y="6328"/>
                  <a:pt x="1714" y="6628"/>
                  <a:pt x="1222" y="6628"/>
                </a:cubicBezTo>
                <a:cubicBezTo>
                  <a:pt x="883" y="6628"/>
                  <a:pt x="578" y="6766"/>
                  <a:pt x="358" y="6986"/>
                </a:cubicBezTo>
                <a:cubicBezTo>
                  <a:pt x="138" y="7205"/>
                  <a:pt x="0" y="7510"/>
                  <a:pt x="0" y="7846"/>
                </a:cubicBezTo>
                <a:lnTo>
                  <a:pt x="0" y="8806"/>
                </a:lnTo>
                <a:cubicBezTo>
                  <a:pt x="0" y="9478"/>
                  <a:pt x="547" y="10025"/>
                  <a:pt x="1222" y="10025"/>
                </a:cubicBezTo>
                <a:cubicBezTo>
                  <a:pt x="1470" y="10025"/>
                  <a:pt x="1703" y="10099"/>
                  <a:pt x="1898" y="10233"/>
                </a:cubicBezTo>
                <a:cubicBezTo>
                  <a:pt x="2097" y="10365"/>
                  <a:pt x="2252" y="10554"/>
                  <a:pt x="2346" y="10783"/>
                </a:cubicBezTo>
                <a:cubicBezTo>
                  <a:pt x="2353" y="10795"/>
                  <a:pt x="2359" y="10808"/>
                  <a:pt x="2362" y="10820"/>
                </a:cubicBezTo>
                <a:cubicBezTo>
                  <a:pt x="2554" y="11275"/>
                  <a:pt x="2451" y="11801"/>
                  <a:pt x="2099" y="12149"/>
                </a:cubicBezTo>
                <a:cubicBezTo>
                  <a:pt x="1861" y="12387"/>
                  <a:pt x="1742" y="12699"/>
                  <a:pt x="1742" y="13013"/>
                </a:cubicBezTo>
                <a:cubicBezTo>
                  <a:pt x="1742" y="13325"/>
                  <a:pt x="1861" y="13637"/>
                  <a:pt x="2099" y="13875"/>
                </a:cubicBezTo>
                <a:lnTo>
                  <a:pt x="2777" y="14554"/>
                </a:lnTo>
                <a:cubicBezTo>
                  <a:pt x="3016" y="14792"/>
                  <a:pt x="3328" y="14911"/>
                  <a:pt x="3641" y="14911"/>
                </a:cubicBezTo>
                <a:cubicBezTo>
                  <a:pt x="3953" y="14911"/>
                  <a:pt x="4266" y="14792"/>
                  <a:pt x="4504" y="14554"/>
                </a:cubicBezTo>
                <a:cubicBezTo>
                  <a:pt x="4736" y="14319"/>
                  <a:pt x="5048" y="14193"/>
                  <a:pt x="5366" y="14193"/>
                </a:cubicBezTo>
                <a:cubicBezTo>
                  <a:pt x="5524" y="14193"/>
                  <a:pt x="5683" y="14224"/>
                  <a:pt x="5833" y="14288"/>
                </a:cubicBezTo>
                <a:cubicBezTo>
                  <a:pt x="5845" y="14293"/>
                  <a:pt x="5858" y="14300"/>
                  <a:pt x="5870" y="14306"/>
                </a:cubicBezTo>
                <a:cubicBezTo>
                  <a:pt x="6328" y="14492"/>
                  <a:pt x="6627" y="14938"/>
                  <a:pt x="6627" y="15430"/>
                </a:cubicBezTo>
                <a:cubicBezTo>
                  <a:pt x="6627" y="15769"/>
                  <a:pt x="6765" y="16075"/>
                  <a:pt x="6985" y="16295"/>
                </a:cubicBezTo>
                <a:cubicBezTo>
                  <a:pt x="7204" y="16515"/>
                  <a:pt x="7511" y="16652"/>
                  <a:pt x="7847" y="16652"/>
                </a:cubicBezTo>
                <a:lnTo>
                  <a:pt x="8803" y="16652"/>
                </a:lnTo>
                <a:cubicBezTo>
                  <a:pt x="9478" y="16652"/>
                  <a:pt x="10025" y="16105"/>
                  <a:pt x="10025" y="15430"/>
                </a:cubicBezTo>
                <a:cubicBezTo>
                  <a:pt x="10025" y="15184"/>
                  <a:pt x="10099" y="14951"/>
                  <a:pt x="10233" y="14756"/>
                </a:cubicBezTo>
                <a:cubicBezTo>
                  <a:pt x="10364" y="14557"/>
                  <a:pt x="10551" y="14401"/>
                  <a:pt x="10780" y="14306"/>
                </a:cubicBezTo>
                <a:cubicBezTo>
                  <a:pt x="10795" y="14300"/>
                  <a:pt x="10808" y="14294"/>
                  <a:pt x="10819" y="14288"/>
                </a:cubicBezTo>
                <a:cubicBezTo>
                  <a:pt x="10970" y="14225"/>
                  <a:pt x="11129" y="14195"/>
                  <a:pt x="11287" y="14195"/>
                </a:cubicBezTo>
                <a:cubicBezTo>
                  <a:pt x="11604" y="14195"/>
                  <a:pt x="11916" y="14319"/>
                  <a:pt x="12149" y="14554"/>
                </a:cubicBezTo>
                <a:cubicBezTo>
                  <a:pt x="12387" y="14792"/>
                  <a:pt x="12699" y="14911"/>
                  <a:pt x="13014" y="14911"/>
                </a:cubicBezTo>
                <a:cubicBezTo>
                  <a:pt x="13326" y="14911"/>
                  <a:pt x="13636" y="14792"/>
                  <a:pt x="13876" y="14554"/>
                </a:cubicBezTo>
                <a:lnTo>
                  <a:pt x="14550" y="13875"/>
                </a:lnTo>
                <a:cubicBezTo>
                  <a:pt x="15030" y="13399"/>
                  <a:pt x="15030" y="12625"/>
                  <a:pt x="14550" y="12149"/>
                </a:cubicBezTo>
                <a:cubicBezTo>
                  <a:pt x="14318" y="11916"/>
                  <a:pt x="14193" y="11606"/>
                  <a:pt x="14193" y="11287"/>
                </a:cubicBezTo>
                <a:cubicBezTo>
                  <a:pt x="14193" y="11132"/>
                  <a:pt x="14223" y="10969"/>
                  <a:pt x="14288" y="10820"/>
                </a:cubicBezTo>
                <a:cubicBezTo>
                  <a:pt x="14294" y="10808"/>
                  <a:pt x="14300" y="10795"/>
                  <a:pt x="14302" y="10783"/>
                </a:cubicBezTo>
                <a:cubicBezTo>
                  <a:pt x="14492" y="10324"/>
                  <a:pt x="14936" y="10025"/>
                  <a:pt x="15431" y="10025"/>
                </a:cubicBezTo>
                <a:cubicBezTo>
                  <a:pt x="15770" y="10025"/>
                  <a:pt x="16075" y="9888"/>
                  <a:pt x="16295" y="9668"/>
                </a:cubicBezTo>
                <a:cubicBezTo>
                  <a:pt x="16515" y="9448"/>
                  <a:pt x="16653" y="9142"/>
                  <a:pt x="16653" y="8806"/>
                </a:cubicBezTo>
                <a:lnTo>
                  <a:pt x="16653" y="7846"/>
                </a:lnTo>
                <a:cubicBezTo>
                  <a:pt x="16653" y="7174"/>
                  <a:pt x="16106" y="6628"/>
                  <a:pt x="15431" y="6628"/>
                </a:cubicBezTo>
                <a:cubicBezTo>
                  <a:pt x="15183" y="6628"/>
                  <a:pt x="14948" y="6555"/>
                  <a:pt x="14752" y="6420"/>
                </a:cubicBezTo>
                <a:cubicBezTo>
                  <a:pt x="14557" y="6288"/>
                  <a:pt x="14398" y="6100"/>
                  <a:pt x="14303" y="5870"/>
                </a:cubicBezTo>
                <a:cubicBezTo>
                  <a:pt x="14300" y="5858"/>
                  <a:pt x="14294" y="5846"/>
                  <a:pt x="14288" y="5833"/>
                </a:cubicBezTo>
                <a:cubicBezTo>
                  <a:pt x="14099" y="5378"/>
                  <a:pt x="14202" y="4852"/>
                  <a:pt x="14551" y="4505"/>
                </a:cubicBezTo>
                <a:cubicBezTo>
                  <a:pt x="14792" y="4265"/>
                  <a:pt x="14911" y="3955"/>
                  <a:pt x="14911" y="3640"/>
                </a:cubicBezTo>
                <a:cubicBezTo>
                  <a:pt x="14911" y="3328"/>
                  <a:pt x="14792" y="3016"/>
                  <a:pt x="14551" y="2778"/>
                </a:cubicBezTo>
                <a:lnTo>
                  <a:pt x="13876" y="2099"/>
                </a:lnTo>
                <a:cubicBezTo>
                  <a:pt x="13637" y="1861"/>
                  <a:pt x="13325" y="1742"/>
                  <a:pt x="13012" y="1742"/>
                </a:cubicBezTo>
                <a:cubicBezTo>
                  <a:pt x="12700" y="1742"/>
                  <a:pt x="12387" y="1861"/>
                  <a:pt x="12149" y="2099"/>
                </a:cubicBezTo>
                <a:cubicBezTo>
                  <a:pt x="11917" y="2335"/>
                  <a:pt x="11605" y="2460"/>
                  <a:pt x="11287" y="2460"/>
                </a:cubicBezTo>
                <a:cubicBezTo>
                  <a:pt x="11129" y="2460"/>
                  <a:pt x="10970" y="2429"/>
                  <a:pt x="10819" y="2366"/>
                </a:cubicBezTo>
                <a:cubicBezTo>
                  <a:pt x="10808" y="2359"/>
                  <a:pt x="10795" y="2353"/>
                  <a:pt x="10780" y="2347"/>
                </a:cubicBezTo>
                <a:cubicBezTo>
                  <a:pt x="10325" y="2160"/>
                  <a:pt x="10025" y="1715"/>
                  <a:pt x="10025" y="1223"/>
                </a:cubicBezTo>
                <a:cubicBezTo>
                  <a:pt x="10025" y="883"/>
                  <a:pt x="9888" y="578"/>
                  <a:pt x="9668" y="358"/>
                </a:cubicBezTo>
                <a:cubicBezTo>
                  <a:pt x="9445" y="138"/>
                  <a:pt x="9140" y="1"/>
                  <a:pt x="880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8428971" y="241341"/>
            <a:ext cx="564691" cy="1141671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3"/>
          <p:cNvGrpSpPr/>
          <p:nvPr/>
        </p:nvGrpSpPr>
        <p:grpSpPr>
          <a:xfrm>
            <a:off x="4902171" y="4609381"/>
            <a:ext cx="1192347" cy="584328"/>
            <a:chOff x="713225" y="4049988"/>
            <a:chExt cx="2340229" cy="1146865"/>
          </a:xfrm>
        </p:grpSpPr>
        <p:sp>
          <p:nvSpPr>
            <p:cNvPr id="224" name="Google Shape;224;p13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13"/>
          <p:cNvGrpSpPr/>
          <p:nvPr/>
        </p:nvGrpSpPr>
        <p:grpSpPr>
          <a:xfrm>
            <a:off x="-95251" y="1577218"/>
            <a:ext cx="394210" cy="915503"/>
            <a:chOff x="14423" y="-145100"/>
            <a:chExt cx="529781" cy="1230349"/>
          </a:xfrm>
        </p:grpSpPr>
        <p:sp>
          <p:nvSpPr>
            <p:cNvPr id="227" name="Google Shape;227;p13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5" name="Google Shape;235;p13"/>
          <p:cNvSpPr/>
          <p:nvPr/>
        </p:nvSpPr>
        <p:spPr>
          <a:xfrm>
            <a:off x="2108850" y="-246275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37" name="Google Shape;337;p18"/>
          <p:cNvGrpSpPr/>
          <p:nvPr/>
        </p:nvGrpSpPr>
        <p:grpSpPr>
          <a:xfrm rot="10800000">
            <a:off x="8240606" y="-76206"/>
            <a:ext cx="804337" cy="394178"/>
            <a:chOff x="713225" y="4049988"/>
            <a:chExt cx="2340229" cy="1146865"/>
          </a:xfrm>
        </p:grpSpPr>
        <p:sp>
          <p:nvSpPr>
            <p:cNvPr id="338" name="Google Shape;338;p18"/>
            <p:cNvSpPr/>
            <p:nvPr/>
          </p:nvSpPr>
          <p:spPr>
            <a:xfrm>
              <a:off x="713225" y="4049988"/>
              <a:ext cx="2340229" cy="1146865"/>
            </a:xfrm>
            <a:custGeom>
              <a:avLst/>
              <a:gdLst/>
              <a:ahLst/>
              <a:cxnLst/>
              <a:rect l="l" t="t" r="r" b="b"/>
              <a:pathLst>
                <a:path w="35834" h="17561" extrusionOk="0">
                  <a:moveTo>
                    <a:pt x="17918" y="1"/>
                  </a:moveTo>
                  <a:cubicBezTo>
                    <a:pt x="8176" y="1"/>
                    <a:pt x="267" y="7885"/>
                    <a:pt x="1" y="17561"/>
                  </a:cubicBezTo>
                  <a:lnTo>
                    <a:pt x="9039" y="17561"/>
                  </a:lnTo>
                  <a:lnTo>
                    <a:pt x="17248" y="14272"/>
                  </a:lnTo>
                  <a:lnTo>
                    <a:pt x="26795" y="17561"/>
                  </a:lnTo>
                  <a:lnTo>
                    <a:pt x="35834" y="17561"/>
                  </a:lnTo>
                  <a:cubicBezTo>
                    <a:pt x="35567" y="7885"/>
                    <a:pt x="27658" y="1"/>
                    <a:pt x="179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303532" y="4621617"/>
              <a:ext cx="1159600" cy="575228"/>
            </a:xfrm>
            <a:custGeom>
              <a:avLst/>
              <a:gdLst/>
              <a:ahLst/>
              <a:cxnLst/>
              <a:rect l="l" t="t" r="r" b="b"/>
              <a:pathLst>
                <a:path w="17756" h="8808" extrusionOk="0">
                  <a:moveTo>
                    <a:pt x="8879" y="1"/>
                  </a:moveTo>
                  <a:cubicBezTo>
                    <a:pt x="4038" y="1"/>
                    <a:pt x="103" y="3991"/>
                    <a:pt x="0" y="8808"/>
                  </a:cubicBezTo>
                  <a:lnTo>
                    <a:pt x="17756" y="8808"/>
                  </a:lnTo>
                  <a:cubicBezTo>
                    <a:pt x="17653" y="3991"/>
                    <a:pt x="13719" y="1"/>
                    <a:pt x="8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0" name="Google Shape;340;p18"/>
          <p:cNvGrpSpPr/>
          <p:nvPr/>
        </p:nvGrpSpPr>
        <p:grpSpPr>
          <a:xfrm rot="10800000">
            <a:off x="2321437" y="4604002"/>
            <a:ext cx="1192269" cy="1192247"/>
            <a:chOff x="1996850" y="2626150"/>
            <a:chExt cx="449150" cy="449125"/>
          </a:xfrm>
        </p:grpSpPr>
        <p:sp>
          <p:nvSpPr>
            <p:cNvPr id="341" name="Google Shape;341;p18"/>
            <p:cNvSpPr/>
            <p:nvPr/>
          </p:nvSpPr>
          <p:spPr>
            <a:xfrm>
              <a:off x="2086575" y="2715825"/>
              <a:ext cx="269750" cy="269775"/>
            </a:xfrm>
            <a:custGeom>
              <a:avLst/>
              <a:gdLst/>
              <a:ahLst/>
              <a:cxnLst/>
              <a:rect l="l" t="t" r="r" b="b"/>
              <a:pathLst>
                <a:path w="10790" h="10791" extrusionOk="0">
                  <a:moveTo>
                    <a:pt x="5395" y="0"/>
                  </a:moveTo>
                  <a:cubicBezTo>
                    <a:pt x="3964" y="0"/>
                    <a:pt x="2592" y="568"/>
                    <a:pt x="1580" y="1581"/>
                  </a:cubicBezTo>
                  <a:cubicBezTo>
                    <a:pt x="569" y="2592"/>
                    <a:pt x="0" y="3964"/>
                    <a:pt x="0" y="5395"/>
                  </a:cubicBezTo>
                  <a:cubicBezTo>
                    <a:pt x="0" y="6825"/>
                    <a:pt x="569" y="8198"/>
                    <a:pt x="1580" y="9210"/>
                  </a:cubicBezTo>
                  <a:cubicBezTo>
                    <a:pt x="2592" y="10221"/>
                    <a:pt x="3964" y="10790"/>
                    <a:pt x="5395" y="10790"/>
                  </a:cubicBezTo>
                  <a:cubicBezTo>
                    <a:pt x="6826" y="10790"/>
                    <a:pt x="8198" y="10221"/>
                    <a:pt x="9209" y="9210"/>
                  </a:cubicBezTo>
                  <a:cubicBezTo>
                    <a:pt x="10221" y="8198"/>
                    <a:pt x="10790" y="6825"/>
                    <a:pt x="10790" y="5395"/>
                  </a:cubicBezTo>
                  <a:cubicBezTo>
                    <a:pt x="10790" y="3964"/>
                    <a:pt x="10221" y="2592"/>
                    <a:pt x="9209" y="1581"/>
                  </a:cubicBezTo>
                  <a:cubicBezTo>
                    <a:pt x="8198" y="568"/>
                    <a:pt x="6826" y="0"/>
                    <a:pt x="5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996850" y="2626150"/>
              <a:ext cx="449150" cy="449125"/>
            </a:xfrm>
            <a:custGeom>
              <a:avLst/>
              <a:gdLst/>
              <a:ahLst/>
              <a:cxnLst/>
              <a:rect l="l" t="t" r="r" b="b"/>
              <a:pathLst>
                <a:path w="17966" h="17965" fill="none" extrusionOk="0">
                  <a:moveTo>
                    <a:pt x="15334" y="2631"/>
                  </a:moveTo>
                  <a:cubicBezTo>
                    <a:pt x="17019" y="4315"/>
                    <a:pt x="17965" y="6600"/>
                    <a:pt x="17965" y="8982"/>
                  </a:cubicBezTo>
                  <a:cubicBezTo>
                    <a:pt x="17965" y="11364"/>
                    <a:pt x="17019" y="13649"/>
                    <a:pt x="15334" y="15334"/>
                  </a:cubicBezTo>
                  <a:cubicBezTo>
                    <a:pt x="13650" y="17017"/>
                    <a:pt x="11365" y="17964"/>
                    <a:pt x="8983" y="17964"/>
                  </a:cubicBezTo>
                  <a:cubicBezTo>
                    <a:pt x="6600" y="17964"/>
                    <a:pt x="4316" y="17017"/>
                    <a:pt x="2631" y="15334"/>
                  </a:cubicBezTo>
                  <a:cubicBezTo>
                    <a:pt x="947" y="13649"/>
                    <a:pt x="1" y="11364"/>
                    <a:pt x="1" y="8982"/>
                  </a:cubicBezTo>
                  <a:cubicBezTo>
                    <a:pt x="1" y="6600"/>
                    <a:pt x="947" y="4315"/>
                    <a:pt x="2631" y="2631"/>
                  </a:cubicBezTo>
                  <a:cubicBezTo>
                    <a:pt x="4316" y="946"/>
                    <a:pt x="6600" y="0"/>
                    <a:pt x="8983" y="0"/>
                  </a:cubicBezTo>
                  <a:cubicBezTo>
                    <a:pt x="11365" y="0"/>
                    <a:pt x="13650" y="946"/>
                    <a:pt x="15334" y="2631"/>
                  </a:cubicBezTo>
                  <a:close/>
                </a:path>
              </a:pathLst>
            </a:custGeom>
            <a:noFill/>
            <a:ln w="650" cap="flat" cmpd="sng">
              <a:solidFill>
                <a:schemeClr val="lt2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18"/>
          <p:cNvGrpSpPr/>
          <p:nvPr/>
        </p:nvGrpSpPr>
        <p:grpSpPr>
          <a:xfrm rot="10800000">
            <a:off x="5" y="81757"/>
            <a:ext cx="394210" cy="915503"/>
            <a:chOff x="14423" y="-145100"/>
            <a:chExt cx="529781" cy="1230349"/>
          </a:xfrm>
        </p:grpSpPr>
        <p:sp>
          <p:nvSpPr>
            <p:cNvPr id="344" name="Google Shape;344;p1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2" name="Google Shape;352;p18"/>
          <p:cNvSpPr/>
          <p:nvPr/>
        </p:nvSpPr>
        <p:spPr>
          <a:xfrm rot="10800000">
            <a:off x="-109589" y="1760331"/>
            <a:ext cx="263754" cy="1622847"/>
          </a:xfrm>
          <a:custGeom>
            <a:avLst/>
            <a:gdLst/>
            <a:ahLst/>
            <a:cxnLst/>
            <a:rect l="l" t="t" r="r" b="b"/>
            <a:pathLst>
              <a:path w="7858" h="26865" extrusionOk="0">
                <a:moveTo>
                  <a:pt x="1" y="1"/>
                </a:moveTo>
                <a:lnTo>
                  <a:pt x="1" y="26865"/>
                </a:lnTo>
                <a:lnTo>
                  <a:pt x="7858" y="26865"/>
                </a:lnTo>
                <a:lnTo>
                  <a:pt x="785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8"/>
          <p:cNvGrpSpPr/>
          <p:nvPr/>
        </p:nvGrpSpPr>
        <p:grpSpPr>
          <a:xfrm rot="-5400000">
            <a:off x="4487005" y="4488632"/>
            <a:ext cx="394210" cy="915503"/>
            <a:chOff x="14423" y="-145100"/>
            <a:chExt cx="529781" cy="1230349"/>
          </a:xfrm>
        </p:grpSpPr>
        <p:sp>
          <p:nvSpPr>
            <p:cNvPr id="354" name="Google Shape;354;p18"/>
            <p:cNvSpPr/>
            <p:nvPr/>
          </p:nvSpPr>
          <p:spPr>
            <a:xfrm>
              <a:off x="14423" y="-145100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5"/>
                    <a:pt x="985" y="1269"/>
                    <a:pt x="635" y="1269"/>
                  </a:cubicBezTo>
                  <a:cubicBezTo>
                    <a:pt x="284" y="1269"/>
                    <a:pt x="1" y="985"/>
                    <a:pt x="1" y="635"/>
                  </a:cubicBezTo>
                  <a:cubicBezTo>
                    <a:pt x="1" y="284"/>
                    <a:pt x="284" y="1"/>
                    <a:pt x="635" y="1"/>
                  </a:cubicBezTo>
                  <a:cubicBezTo>
                    <a:pt x="985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453525" y="-145100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5"/>
                    <a:pt x="984" y="1269"/>
                    <a:pt x="634" y="1269"/>
                  </a:cubicBezTo>
                  <a:cubicBezTo>
                    <a:pt x="285" y="1269"/>
                    <a:pt x="0" y="985"/>
                    <a:pt x="0" y="635"/>
                  </a:cubicBezTo>
                  <a:cubicBezTo>
                    <a:pt x="0" y="284"/>
                    <a:pt x="285" y="1"/>
                    <a:pt x="634" y="1"/>
                  </a:cubicBezTo>
                  <a:cubicBezTo>
                    <a:pt x="984" y="1"/>
                    <a:pt x="1269" y="284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14423" y="234837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53525" y="234837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4423" y="614703"/>
              <a:ext cx="90751" cy="90608"/>
            </a:xfrm>
            <a:custGeom>
              <a:avLst/>
              <a:gdLst/>
              <a:ahLst/>
              <a:cxnLst/>
              <a:rect l="l" t="t" r="r" b="b"/>
              <a:pathLst>
                <a:path w="1270" h="1268" fill="none" extrusionOk="0">
                  <a:moveTo>
                    <a:pt x="1269" y="634"/>
                  </a:moveTo>
                  <a:cubicBezTo>
                    <a:pt x="1269" y="984"/>
                    <a:pt x="985" y="1268"/>
                    <a:pt x="635" y="1268"/>
                  </a:cubicBezTo>
                  <a:cubicBezTo>
                    <a:pt x="284" y="1268"/>
                    <a:pt x="1" y="984"/>
                    <a:pt x="1" y="634"/>
                  </a:cubicBezTo>
                  <a:cubicBezTo>
                    <a:pt x="1" y="284"/>
                    <a:pt x="284" y="0"/>
                    <a:pt x="635" y="0"/>
                  </a:cubicBezTo>
                  <a:cubicBezTo>
                    <a:pt x="985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453525" y="614703"/>
              <a:ext cx="90680" cy="90608"/>
            </a:xfrm>
            <a:custGeom>
              <a:avLst/>
              <a:gdLst/>
              <a:ahLst/>
              <a:cxnLst/>
              <a:rect l="l" t="t" r="r" b="b"/>
              <a:pathLst>
                <a:path w="1269" h="1268" fill="none" extrusionOk="0">
                  <a:moveTo>
                    <a:pt x="1269" y="634"/>
                  </a:moveTo>
                  <a:cubicBezTo>
                    <a:pt x="1269" y="984"/>
                    <a:pt x="984" y="1268"/>
                    <a:pt x="634" y="1268"/>
                  </a:cubicBezTo>
                  <a:cubicBezTo>
                    <a:pt x="284" y="1268"/>
                    <a:pt x="0" y="984"/>
                    <a:pt x="0" y="634"/>
                  </a:cubicBezTo>
                  <a:cubicBezTo>
                    <a:pt x="0" y="284"/>
                    <a:pt x="284" y="0"/>
                    <a:pt x="634" y="0"/>
                  </a:cubicBezTo>
                  <a:cubicBezTo>
                    <a:pt x="984" y="0"/>
                    <a:pt x="1269" y="284"/>
                    <a:pt x="1269" y="6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4423" y="994498"/>
              <a:ext cx="90751" cy="90751"/>
            </a:xfrm>
            <a:custGeom>
              <a:avLst/>
              <a:gdLst/>
              <a:ahLst/>
              <a:cxnLst/>
              <a:rect l="l" t="t" r="r" b="b"/>
              <a:pathLst>
                <a:path w="1270" h="1270" fill="none" extrusionOk="0">
                  <a:moveTo>
                    <a:pt x="1269" y="635"/>
                  </a:moveTo>
                  <a:cubicBezTo>
                    <a:pt x="1269" y="986"/>
                    <a:pt x="985" y="1269"/>
                    <a:pt x="635" y="1269"/>
                  </a:cubicBezTo>
                  <a:cubicBezTo>
                    <a:pt x="284" y="1269"/>
                    <a:pt x="1" y="986"/>
                    <a:pt x="1" y="635"/>
                  </a:cubicBezTo>
                  <a:cubicBezTo>
                    <a:pt x="1" y="285"/>
                    <a:pt x="284" y="1"/>
                    <a:pt x="635" y="1"/>
                  </a:cubicBezTo>
                  <a:cubicBezTo>
                    <a:pt x="985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453525" y="994498"/>
              <a:ext cx="90680" cy="90751"/>
            </a:xfrm>
            <a:custGeom>
              <a:avLst/>
              <a:gdLst/>
              <a:ahLst/>
              <a:cxnLst/>
              <a:rect l="l" t="t" r="r" b="b"/>
              <a:pathLst>
                <a:path w="1269" h="1270" fill="none" extrusionOk="0">
                  <a:moveTo>
                    <a:pt x="1269" y="635"/>
                  </a:moveTo>
                  <a:cubicBezTo>
                    <a:pt x="1269" y="986"/>
                    <a:pt x="984" y="1269"/>
                    <a:pt x="634" y="1269"/>
                  </a:cubicBezTo>
                  <a:cubicBezTo>
                    <a:pt x="284" y="1269"/>
                    <a:pt x="0" y="986"/>
                    <a:pt x="0" y="635"/>
                  </a:cubicBezTo>
                  <a:cubicBezTo>
                    <a:pt x="0" y="285"/>
                    <a:pt x="284" y="1"/>
                    <a:pt x="634" y="1"/>
                  </a:cubicBezTo>
                  <a:cubicBezTo>
                    <a:pt x="984" y="1"/>
                    <a:pt x="1269" y="285"/>
                    <a:pt x="1269" y="6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miter lim="105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8"/>
          <p:cNvSpPr/>
          <p:nvPr/>
        </p:nvSpPr>
        <p:spPr>
          <a:xfrm rot="5400000">
            <a:off x="8806341" y="1449102"/>
            <a:ext cx="887024" cy="409801"/>
          </a:xfrm>
          <a:custGeom>
            <a:avLst/>
            <a:gdLst/>
            <a:ahLst/>
            <a:cxnLst/>
            <a:rect l="l" t="t" r="r" b="b"/>
            <a:pathLst>
              <a:path w="14684" h="5522" extrusionOk="0">
                <a:moveTo>
                  <a:pt x="0" y="0"/>
                </a:moveTo>
                <a:lnTo>
                  <a:pt x="0" y="5521"/>
                </a:lnTo>
                <a:lnTo>
                  <a:pt x="14684" y="5521"/>
                </a:lnTo>
                <a:lnTo>
                  <a:pt x="1468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8"/>
          <p:cNvSpPr/>
          <p:nvPr/>
        </p:nvSpPr>
        <p:spPr>
          <a:xfrm rot="10800000">
            <a:off x="8744591" y="4312383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8"/>
          <p:cNvSpPr/>
          <p:nvPr/>
        </p:nvSpPr>
        <p:spPr>
          <a:xfrm rot="10800000">
            <a:off x="9030028" y="4312383"/>
            <a:ext cx="287268" cy="580786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-226050" y="4461619"/>
            <a:ext cx="681849" cy="6818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66" name="Google Shape;366;p18"/>
          <p:cNvSpPr/>
          <p:nvPr/>
        </p:nvSpPr>
        <p:spPr>
          <a:xfrm>
            <a:off x="8932451" y="3583949"/>
            <a:ext cx="392339" cy="392339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ete Round"/>
              <a:buNone/>
              <a:defRPr sz="32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●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T Sans"/>
              <a:buChar char="○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T Sans"/>
              <a:buChar char="■"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4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9" name="Google Shape;539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>
            <a:spLocks noGrp="1"/>
          </p:cNvSpPr>
          <p:nvPr>
            <p:ph type="ctrTitle"/>
          </p:nvPr>
        </p:nvSpPr>
        <p:spPr>
          <a:xfrm>
            <a:off x="2302530" y="944394"/>
            <a:ext cx="6158700" cy="19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 b="0" dirty="0">
                <a:solidFill>
                  <a:schemeClr val="accent1"/>
                </a:solidFill>
              </a:rPr>
              <a:t>BIKE STORE</a:t>
            </a:r>
            <a:br>
              <a:rPr lang="en-US" sz="6300" b="0" dirty="0">
                <a:solidFill>
                  <a:schemeClr val="accent1"/>
                </a:solidFill>
              </a:rPr>
            </a:br>
            <a:r>
              <a:rPr lang="en-US" sz="6300" b="0" dirty="0">
                <a:solidFill>
                  <a:schemeClr val="accent1"/>
                </a:solidFill>
              </a:rPr>
              <a:t>Analytics</a:t>
            </a:r>
            <a:endParaRPr lang="en-US" sz="5100" b="0" dirty="0"/>
          </a:p>
        </p:txBody>
      </p:sp>
      <p:sp>
        <p:nvSpPr>
          <p:cNvPr id="548" name="Google Shape;548;p28"/>
          <p:cNvSpPr txBox="1">
            <a:spLocks noGrp="1"/>
          </p:cNvSpPr>
          <p:nvPr>
            <p:ph type="subTitle" idx="1"/>
          </p:nvPr>
        </p:nvSpPr>
        <p:spPr>
          <a:xfrm>
            <a:off x="2476484" y="3079273"/>
            <a:ext cx="3935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SQL-Powered Retail Performance System</a:t>
            </a:r>
          </a:p>
        </p:txBody>
      </p:sp>
      <p:grpSp>
        <p:nvGrpSpPr>
          <p:cNvPr id="2" name="Google Shape;5108;p60">
            <a:extLst>
              <a:ext uri="{FF2B5EF4-FFF2-40B4-BE49-F238E27FC236}">
                <a16:creationId xmlns:a16="http://schemas.microsoft.com/office/drawing/2014/main" id="{260FABB5-10F6-B9FA-D062-58925A05F11C}"/>
              </a:ext>
            </a:extLst>
          </p:cNvPr>
          <p:cNvGrpSpPr/>
          <p:nvPr/>
        </p:nvGrpSpPr>
        <p:grpSpPr>
          <a:xfrm>
            <a:off x="5849445" y="2081461"/>
            <a:ext cx="1430711" cy="751237"/>
            <a:chOff x="5159450" y="1919950"/>
            <a:chExt cx="1541050" cy="862500"/>
          </a:xfrm>
        </p:grpSpPr>
        <p:sp>
          <p:nvSpPr>
            <p:cNvPr id="3" name="Google Shape;5109;p60">
              <a:extLst>
                <a:ext uri="{FF2B5EF4-FFF2-40B4-BE49-F238E27FC236}">
                  <a16:creationId xmlns:a16="http://schemas.microsoft.com/office/drawing/2014/main" id="{049389E5-D94F-A09A-5E3A-96DD9E85F766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rgbClr val="5F7D95"/>
              </a:solidFill>
              <a:prstDash val="solid"/>
              <a:round/>
              <a:headEnd type="oval" w="med" len="med"/>
              <a:tailEnd type="oval" w="med" len="med"/>
            </a:ln>
          </p:spPr>
        </p:sp>
        <p:grpSp>
          <p:nvGrpSpPr>
            <p:cNvPr id="4" name="Google Shape;5110;p60">
              <a:extLst>
                <a:ext uri="{FF2B5EF4-FFF2-40B4-BE49-F238E27FC236}">
                  <a16:creationId xmlns:a16="http://schemas.microsoft.com/office/drawing/2014/main" id="{8CA4A04F-7DE3-C463-F5B1-BE661319C2D7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5" name="Google Shape;5111;p60">
                <a:extLst>
                  <a:ext uri="{FF2B5EF4-FFF2-40B4-BE49-F238E27FC236}">
                    <a16:creationId xmlns:a16="http://schemas.microsoft.com/office/drawing/2014/main" id="{97ABBF84-9910-951C-7B0D-E1EB6F54779C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" name="Google Shape;5112;p60">
                <a:extLst>
                  <a:ext uri="{FF2B5EF4-FFF2-40B4-BE49-F238E27FC236}">
                    <a16:creationId xmlns:a16="http://schemas.microsoft.com/office/drawing/2014/main" id="{449F6179-8170-0867-E15E-CBB6DDB712CE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3E9E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" name="Google Shape;1166;p48">
            <a:extLst>
              <a:ext uri="{FF2B5EF4-FFF2-40B4-BE49-F238E27FC236}">
                <a16:creationId xmlns:a16="http://schemas.microsoft.com/office/drawing/2014/main" id="{C4CCF140-71EE-C627-16CD-51138330D17C}"/>
              </a:ext>
            </a:extLst>
          </p:cNvPr>
          <p:cNvGrpSpPr/>
          <p:nvPr/>
        </p:nvGrpSpPr>
        <p:grpSpPr>
          <a:xfrm>
            <a:off x="6773432" y="1413162"/>
            <a:ext cx="714950" cy="426204"/>
            <a:chOff x="1846802" y="2997646"/>
            <a:chExt cx="338396" cy="214413"/>
          </a:xfrm>
        </p:grpSpPr>
        <p:sp>
          <p:nvSpPr>
            <p:cNvPr id="13" name="Google Shape;1167;p48">
              <a:extLst>
                <a:ext uri="{FF2B5EF4-FFF2-40B4-BE49-F238E27FC236}">
                  <a16:creationId xmlns:a16="http://schemas.microsoft.com/office/drawing/2014/main" id="{4F4DE9BB-63AF-326B-49C5-F1A25C79071C}"/>
                </a:ext>
              </a:extLst>
            </p:cNvPr>
            <p:cNvSpPr/>
            <p:nvPr/>
          </p:nvSpPr>
          <p:spPr>
            <a:xfrm>
              <a:off x="1928321" y="2997646"/>
              <a:ext cx="256877" cy="214413"/>
            </a:xfrm>
            <a:custGeom>
              <a:avLst/>
              <a:gdLst/>
              <a:ahLst/>
              <a:cxnLst/>
              <a:rect l="l" t="t" r="r" b="b"/>
              <a:pathLst>
                <a:path w="6255" h="5221" extrusionOk="0">
                  <a:moveTo>
                    <a:pt x="3474" y="1450"/>
                  </a:moveTo>
                  <a:lnTo>
                    <a:pt x="1926" y="3184"/>
                  </a:lnTo>
                  <a:lnTo>
                    <a:pt x="1498" y="1450"/>
                  </a:lnTo>
                  <a:close/>
                  <a:moveTo>
                    <a:pt x="591" y="2558"/>
                  </a:moveTo>
                  <a:lnTo>
                    <a:pt x="1" y="3445"/>
                  </a:lnTo>
                  <a:lnTo>
                    <a:pt x="1067" y="3445"/>
                  </a:lnTo>
                  <a:cubicBezTo>
                    <a:pt x="1012" y="3096"/>
                    <a:pt x="839" y="2786"/>
                    <a:pt x="591" y="2558"/>
                  </a:cubicBezTo>
                  <a:close/>
                  <a:moveTo>
                    <a:pt x="98" y="1"/>
                  </a:moveTo>
                  <a:lnTo>
                    <a:pt x="98" y="484"/>
                  </a:lnTo>
                  <a:lnTo>
                    <a:pt x="762" y="484"/>
                  </a:lnTo>
                  <a:lnTo>
                    <a:pt x="931" y="1171"/>
                  </a:lnTo>
                  <a:lnTo>
                    <a:pt x="189" y="2290"/>
                  </a:lnTo>
                  <a:cubicBezTo>
                    <a:pt x="336" y="2358"/>
                    <a:pt x="472" y="2448"/>
                    <a:pt x="591" y="2558"/>
                  </a:cubicBezTo>
                  <a:lnTo>
                    <a:pt x="1088" y="1807"/>
                  </a:lnTo>
                  <a:lnTo>
                    <a:pt x="1494" y="3444"/>
                  </a:lnTo>
                  <a:lnTo>
                    <a:pt x="1067" y="3444"/>
                  </a:lnTo>
                  <a:cubicBezTo>
                    <a:pt x="1080" y="3524"/>
                    <a:pt x="1086" y="3603"/>
                    <a:pt x="1086" y="3686"/>
                  </a:cubicBezTo>
                  <a:cubicBezTo>
                    <a:pt x="1086" y="3768"/>
                    <a:pt x="1080" y="3849"/>
                    <a:pt x="1067" y="3927"/>
                  </a:cubicBezTo>
                  <a:lnTo>
                    <a:pt x="1910" y="3927"/>
                  </a:lnTo>
                  <a:lnTo>
                    <a:pt x="3901" y="1696"/>
                  </a:lnTo>
                  <a:lnTo>
                    <a:pt x="4072" y="2294"/>
                  </a:lnTo>
                  <a:cubicBezTo>
                    <a:pt x="3548" y="2539"/>
                    <a:pt x="3184" y="3071"/>
                    <a:pt x="3184" y="3686"/>
                  </a:cubicBezTo>
                  <a:cubicBezTo>
                    <a:pt x="3184" y="4533"/>
                    <a:pt x="3873" y="5221"/>
                    <a:pt x="4719" y="5221"/>
                  </a:cubicBezTo>
                  <a:cubicBezTo>
                    <a:pt x="5566" y="5221"/>
                    <a:pt x="6254" y="4533"/>
                    <a:pt x="6254" y="3686"/>
                  </a:cubicBezTo>
                  <a:cubicBezTo>
                    <a:pt x="6254" y="2840"/>
                    <a:pt x="5566" y="2151"/>
                    <a:pt x="4719" y="2151"/>
                  </a:cubicBezTo>
                  <a:cubicBezTo>
                    <a:pt x="4657" y="2151"/>
                    <a:pt x="4596" y="2155"/>
                    <a:pt x="4536" y="2162"/>
                  </a:cubicBezTo>
                  <a:lnTo>
                    <a:pt x="4951" y="3620"/>
                  </a:lnTo>
                  <a:lnTo>
                    <a:pt x="4487" y="3752"/>
                  </a:lnTo>
                  <a:lnTo>
                    <a:pt x="4072" y="2295"/>
                  </a:lnTo>
                  <a:cubicBezTo>
                    <a:pt x="4215" y="2227"/>
                    <a:pt x="4372" y="2182"/>
                    <a:pt x="4536" y="2162"/>
                  </a:cubicBezTo>
                  <a:lnTo>
                    <a:pt x="3920" y="1"/>
                  </a:lnTo>
                  <a:lnTo>
                    <a:pt x="2955" y="1"/>
                  </a:lnTo>
                  <a:lnTo>
                    <a:pt x="2955" y="484"/>
                  </a:lnTo>
                  <a:lnTo>
                    <a:pt x="3555" y="484"/>
                  </a:lnTo>
                  <a:lnTo>
                    <a:pt x="3693" y="967"/>
                  </a:lnTo>
                  <a:lnTo>
                    <a:pt x="1379" y="967"/>
                  </a:lnTo>
                  <a:lnTo>
                    <a:pt x="1259" y="484"/>
                  </a:lnTo>
                  <a:lnTo>
                    <a:pt x="1525" y="484"/>
                  </a:lnTo>
                  <a:lnTo>
                    <a:pt x="15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8;p48">
              <a:extLst>
                <a:ext uri="{FF2B5EF4-FFF2-40B4-BE49-F238E27FC236}">
                  <a16:creationId xmlns:a16="http://schemas.microsoft.com/office/drawing/2014/main" id="{BCD0655D-7219-7936-8DC2-4E192884CD2D}"/>
                </a:ext>
              </a:extLst>
            </p:cNvPr>
            <p:cNvSpPr/>
            <p:nvPr/>
          </p:nvSpPr>
          <p:spPr>
            <a:xfrm>
              <a:off x="1846802" y="3085983"/>
              <a:ext cx="125379" cy="126077"/>
            </a:xfrm>
            <a:custGeom>
              <a:avLst/>
              <a:gdLst/>
              <a:ahLst/>
              <a:cxnLst/>
              <a:rect l="l" t="t" r="r" b="b"/>
              <a:pathLst>
                <a:path w="3053" h="3070" extrusionOk="0">
                  <a:moveTo>
                    <a:pt x="1536" y="0"/>
                  </a:moveTo>
                  <a:cubicBezTo>
                    <a:pt x="689" y="0"/>
                    <a:pt x="1" y="689"/>
                    <a:pt x="1" y="1535"/>
                  </a:cubicBezTo>
                  <a:cubicBezTo>
                    <a:pt x="1" y="2382"/>
                    <a:pt x="689" y="3070"/>
                    <a:pt x="1536" y="3070"/>
                  </a:cubicBezTo>
                  <a:cubicBezTo>
                    <a:pt x="2300" y="3070"/>
                    <a:pt x="2936" y="2508"/>
                    <a:pt x="3052" y="1776"/>
                  </a:cubicBezTo>
                  <a:lnTo>
                    <a:pt x="1086" y="1776"/>
                  </a:lnTo>
                  <a:lnTo>
                    <a:pt x="2174" y="139"/>
                  </a:lnTo>
                  <a:cubicBezTo>
                    <a:pt x="1980" y="50"/>
                    <a:pt x="1763" y="0"/>
                    <a:pt x="15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9"/>
          <p:cNvSpPr/>
          <p:nvPr/>
        </p:nvSpPr>
        <p:spPr>
          <a:xfrm>
            <a:off x="2179850" y="2929600"/>
            <a:ext cx="346800" cy="34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39"/>
          <p:cNvSpPr/>
          <p:nvPr/>
        </p:nvSpPr>
        <p:spPr>
          <a:xfrm>
            <a:off x="2179850" y="1457175"/>
            <a:ext cx="346800" cy="34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39"/>
          <p:cNvSpPr/>
          <p:nvPr/>
        </p:nvSpPr>
        <p:spPr>
          <a:xfrm>
            <a:off x="6610325" y="2327750"/>
            <a:ext cx="346800" cy="34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Automation</a:t>
            </a:r>
          </a:p>
        </p:txBody>
      </p:sp>
      <p:sp>
        <p:nvSpPr>
          <p:cNvPr id="808" name="Google Shape;808;p39"/>
          <p:cNvSpPr txBox="1"/>
          <p:nvPr/>
        </p:nvSpPr>
        <p:spPr>
          <a:xfrm>
            <a:off x="720000" y="1017725"/>
            <a:ext cx="5331862" cy="156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SQL Agent Job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Daily</a:t>
            </a:r>
            <a:r>
              <a:rPr lang="ru-RU" sz="1600" dirty="0"/>
              <a:t> </a:t>
            </a:r>
            <a:r>
              <a:rPr lang="en-US" sz="1600" dirty="0"/>
              <a:t> CSV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Runs key SPs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Provided configuration documentation &amp; screenshots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822" name="Google Shape;822;p39"/>
          <p:cNvSpPr/>
          <p:nvPr/>
        </p:nvSpPr>
        <p:spPr>
          <a:xfrm>
            <a:off x="4097925" y="1457175"/>
            <a:ext cx="346800" cy="34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9"/>
          <p:cNvSpPr/>
          <p:nvPr/>
        </p:nvSpPr>
        <p:spPr>
          <a:xfrm>
            <a:off x="5611150" y="3286750"/>
            <a:ext cx="346800" cy="34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9"/>
          <p:cNvSpPr/>
          <p:nvPr/>
        </p:nvSpPr>
        <p:spPr>
          <a:xfrm>
            <a:off x="3409625" y="2553013"/>
            <a:ext cx="346800" cy="346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3"/>
          <p:cNvSpPr/>
          <p:nvPr/>
        </p:nvSpPr>
        <p:spPr>
          <a:xfrm>
            <a:off x="5078300" y="1333913"/>
            <a:ext cx="7347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 txBox="1">
            <a:spLocks noGrp="1"/>
          </p:cNvSpPr>
          <p:nvPr>
            <p:ph type="subTitle" idx="4"/>
          </p:nvPr>
        </p:nvSpPr>
        <p:spPr>
          <a:xfrm>
            <a:off x="4984433" y="2229100"/>
            <a:ext cx="29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Business Impact</a:t>
            </a:r>
          </a:p>
        </p:txBody>
      </p:sp>
      <p:sp>
        <p:nvSpPr>
          <p:cNvPr id="654" name="Google Shape;654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Conclu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" dirty="0">
                <a:solidFill>
                  <a:schemeClr val="accent1"/>
                </a:solidFill>
              </a:rPr>
              <a:t>ion</a:t>
            </a:r>
            <a:endParaRPr dirty="0"/>
          </a:p>
        </p:txBody>
      </p:sp>
      <p:sp>
        <p:nvSpPr>
          <p:cNvPr id="655" name="Google Shape;655;p33"/>
          <p:cNvSpPr txBox="1">
            <a:spLocks noGrp="1"/>
          </p:cNvSpPr>
          <p:nvPr>
            <p:ph type="subTitle" idx="1"/>
          </p:nvPr>
        </p:nvSpPr>
        <p:spPr>
          <a:xfrm>
            <a:off x="4984428" y="2802751"/>
            <a:ext cx="2943600" cy="1630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decision-making with live KPIs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stock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store and staff performance tracking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Better customer understanding</a:t>
            </a:r>
          </a:p>
        </p:txBody>
      </p:sp>
      <p:sp>
        <p:nvSpPr>
          <p:cNvPr id="656" name="Google Shape;656;p33"/>
          <p:cNvSpPr txBox="1">
            <a:spLocks noGrp="1"/>
          </p:cNvSpPr>
          <p:nvPr>
            <p:ph type="subTitle" idx="2"/>
          </p:nvPr>
        </p:nvSpPr>
        <p:spPr>
          <a:xfrm>
            <a:off x="1215975" y="2802750"/>
            <a:ext cx="2943600" cy="1755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Delivered clean, normalized database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production-grade reusable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Automated workflows with SQL 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Provided actionable insights to business users</a:t>
            </a:r>
          </a:p>
        </p:txBody>
      </p:sp>
      <p:sp>
        <p:nvSpPr>
          <p:cNvPr id="657" name="Google Shape;657;p33"/>
          <p:cNvSpPr txBox="1">
            <a:spLocks noGrp="1"/>
          </p:cNvSpPr>
          <p:nvPr>
            <p:ph type="subTitle" idx="3"/>
          </p:nvPr>
        </p:nvSpPr>
        <p:spPr>
          <a:xfrm>
            <a:off x="1215975" y="2229100"/>
            <a:ext cx="2943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/>
              <a:t>Key Achievements</a:t>
            </a:r>
          </a:p>
        </p:txBody>
      </p:sp>
      <p:sp>
        <p:nvSpPr>
          <p:cNvPr id="658" name="Google Shape;658;p33"/>
          <p:cNvSpPr/>
          <p:nvPr/>
        </p:nvSpPr>
        <p:spPr>
          <a:xfrm>
            <a:off x="8428971" y="241341"/>
            <a:ext cx="564691" cy="1141671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4583" y="0"/>
                </a:moveTo>
                <a:cubicBezTo>
                  <a:pt x="2047" y="30"/>
                  <a:pt x="0" y="2092"/>
                  <a:pt x="0" y="4634"/>
                </a:cubicBezTo>
                <a:cubicBezTo>
                  <a:pt x="0" y="7176"/>
                  <a:pt x="2047" y="9238"/>
                  <a:pt x="4583" y="9267"/>
                </a:cubicBezTo>
                <a:lnTo>
                  <a:pt x="458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/>
          <p:nvPr/>
        </p:nvSpPr>
        <p:spPr>
          <a:xfrm>
            <a:off x="7867874" y="241341"/>
            <a:ext cx="564691" cy="1141671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/>
          <p:nvPr/>
        </p:nvSpPr>
        <p:spPr>
          <a:xfrm>
            <a:off x="1319850" y="1345600"/>
            <a:ext cx="734700" cy="73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3"/>
          <p:cNvGrpSpPr/>
          <p:nvPr/>
        </p:nvGrpSpPr>
        <p:grpSpPr>
          <a:xfrm>
            <a:off x="1472324" y="1560299"/>
            <a:ext cx="429763" cy="302006"/>
            <a:chOff x="890587" y="3687498"/>
            <a:chExt cx="338396" cy="234331"/>
          </a:xfrm>
        </p:grpSpPr>
        <p:sp>
          <p:nvSpPr>
            <p:cNvPr id="664" name="Google Shape;664;p33"/>
            <p:cNvSpPr/>
            <p:nvPr/>
          </p:nvSpPr>
          <p:spPr>
            <a:xfrm>
              <a:off x="964139" y="3803309"/>
              <a:ext cx="51786" cy="45544"/>
            </a:xfrm>
            <a:custGeom>
              <a:avLst/>
              <a:gdLst/>
              <a:ahLst/>
              <a:cxnLst/>
              <a:rect l="l" t="t" r="r" b="b"/>
              <a:pathLst>
                <a:path w="1261" h="1109" extrusionOk="0">
                  <a:moveTo>
                    <a:pt x="475" y="0"/>
                  </a:moveTo>
                  <a:cubicBezTo>
                    <a:pt x="218" y="308"/>
                    <a:pt x="47" y="689"/>
                    <a:pt x="0" y="1108"/>
                  </a:cubicBezTo>
                  <a:lnTo>
                    <a:pt x="1261" y="1108"/>
                  </a:lnTo>
                  <a:cubicBezTo>
                    <a:pt x="1185" y="630"/>
                    <a:pt x="887" y="223"/>
                    <a:pt x="4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890587" y="3795670"/>
              <a:ext cx="125338" cy="126159"/>
            </a:xfrm>
            <a:custGeom>
              <a:avLst/>
              <a:gdLst/>
              <a:ahLst/>
              <a:cxnLst/>
              <a:rect l="l" t="t" r="r" b="b"/>
              <a:pathLst>
                <a:path w="3052" h="3072" extrusionOk="0">
                  <a:moveTo>
                    <a:pt x="1536" y="1"/>
                  </a:moveTo>
                  <a:cubicBezTo>
                    <a:pt x="689" y="1"/>
                    <a:pt x="1" y="690"/>
                    <a:pt x="1" y="1536"/>
                  </a:cubicBezTo>
                  <a:cubicBezTo>
                    <a:pt x="1" y="2383"/>
                    <a:pt x="689" y="3071"/>
                    <a:pt x="1536" y="3071"/>
                  </a:cubicBezTo>
                  <a:cubicBezTo>
                    <a:pt x="2300" y="3071"/>
                    <a:pt x="2935" y="2510"/>
                    <a:pt x="3052" y="1777"/>
                  </a:cubicBezTo>
                  <a:lnTo>
                    <a:pt x="1295" y="1777"/>
                  </a:lnTo>
                  <a:lnTo>
                    <a:pt x="1295" y="1536"/>
                  </a:lnTo>
                  <a:cubicBezTo>
                    <a:pt x="1295" y="971"/>
                    <a:pt x="1476" y="448"/>
                    <a:pt x="1783" y="21"/>
                  </a:cubicBezTo>
                  <a:cubicBezTo>
                    <a:pt x="1702" y="8"/>
                    <a:pt x="1619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1102824" y="3796450"/>
              <a:ext cx="126159" cy="125379"/>
            </a:xfrm>
            <a:custGeom>
              <a:avLst/>
              <a:gdLst/>
              <a:ahLst/>
              <a:cxnLst/>
              <a:rect l="l" t="t" r="r" b="b"/>
              <a:pathLst>
                <a:path w="3072" h="3053" extrusionOk="0">
                  <a:moveTo>
                    <a:pt x="1294" y="0"/>
                  </a:moveTo>
                  <a:cubicBezTo>
                    <a:pt x="562" y="117"/>
                    <a:pt x="1" y="753"/>
                    <a:pt x="1" y="1517"/>
                  </a:cubicBezTo>
                  <a:cubicBezTo>
                    <a:pt x="1" y="2364"/>
                    <a:pt x="689" y="3052"/>
                    <a:pt x="1535" y="3052"/>
                  </a:cubicBezTo>
                  <a:cubicBezTo>
                    <a:pt x="2382" y="3052"/>
                    <a:pt x="3071" y="2364"/>
                    <a:pt x="3071" y="1517"/>
                  </a:cubicBezTo>
                  <a:cubicBezTo>
                    <a:pt x="3071" y="753"/>
                    <a:pt x="2510" y="117"/>
                    <a:pt x="1777" y="0"/>
                  </a:cubicBezTo>
                  <a:lnTo>
                    <a:pt x="1777" y="1517"/>
                  </a:lnTo>
                  <a:lnTo>
                    <a:pt x="1294" y="1517"/>
                  </a:lnTo>
                  <a:lnTo>
                    <a:pt x="1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963769" y="3687498"/>
              <a:ext cx="212073" cy="181190"/>
            </a:xfrm>
            <a:custGeom>
              <a:avLst/>
              <a:gdLst/>
              <a:ahLst/>
              <a:cxnLst/>
              <a:rect l="l" t="t" r="r" b="b"/>
              <a:pathLst>
                <a:path w="5164" h="4412" extrusionOk="0">
                  <a:moveTo>
                    <a:pt x="269" y="1"/>
                  </a:moveTo>
                  <a:lnTo>
                    <a:pt x="269" y="484"/>
                  </a:lnTo>
                  <a:lnTo>
                    <a:pt x="700" y="484"/>
                  </a:lnTo>
                  <a:lnTo>
                    <a:pt x="1172" y="1747"/>
                  </a:lnTo>
                  <a:cubicBezTo>
                    <a:pt x="700" y="1931"/>
                    <a:pt x="293" y="2249"/>
                    <a:pt x="1" y="2655"/>
                  </a:cubicBezTo>
                  <a:cubicBezTo>
                    <a:pt x="174" y="2683"/>
                    <a:pt x="336" y="2739"/>
                    <a:pt x="484" y="2819"/>
                  </a:cubicBezTo>
                  <a:cubicBezTo>
                    <a:pt x="711" y="2546"/>
                    <a:pt x="1006" y="2331"/>
                    <a:pt x="1342" y="2199"/>
                  </a:cubicBezTo>
                  <a:lnTo>
                    <a:pt x="1990" y="3928"/>
                  </a:lnTo>
                  <a:lnTo>
                    <a:pt x="1271" y="3928"/>
                  </a:lnTo>
                  <a:cubicBezTo>
                    <a:pt x="1282" y="4007"/>
                    <a:pt x="1289" y="4088"/>
                    <a:pt x="1289" y="4169"/>
                  </a:cubicBezTo>
                  <a:cubicBezTo>
                    <a:pt x="1289" y="4252"/>
                    <a:pt x="1282" y="4333"/>
                    <a:pt x="1271" y="4411"/>
                  </a:cubicBezTo>
                  <a:lnTo>
                    <a:pt x="2686" y="4411"/>
                  </a:lnTo>
                  <a:lnTo>
                    <a:pt x="1811" y="2075"/>
                  </a:lnTo>
                  <a:cubicBezTo>
                    <a:pt x="1910" y="2062"/>
                    <a:pt x="2009" y="2054"/>
                    <a:pt x="2111" y="2054"/>
                  </a:cubicBezTo>
                  <a:lnTo>
                    <a:pt x="4680" y="2054"/>
                  </a:lnTo>
                  <a:lnTo>
                    <a:pt x="4680" y="2653"/>
                  </a:lnTo>
                  <a:cubicBezTo>
                    <a:pt x="4759" y="2641"/>
                    <a:pt x="4840" y="2635"/>
                    <a:pt x="4922" y="2635"/>
                  </a:cubicBezTo>
                  <a:cubicBezTo>
                    <a:pt x="5004" y="2635"/>
                    <a:pt x="5085" y="2641"/>
                    <a:pt x="5163" y="2653"/>
                  </a:cubicBezTo>
                  <a:lnTo>
                    <a:pt x="5163" y="1330"/>
                  </a:lnTo>
                  <a:cubicBezTo>
                    <a:pt x="5163" y="597"/>
                    <a:pt x="4567" y="1"/>
                    <a:pt x="3834" y="1"/>
                  </a:cubicBezTo>
                  <a:lnTo>
                    <a:pt x="3310" y="1"/>
                  </a:lnTo>
                  <a:lnTo>
                    <a:pt x="3310" y="484"/>
                  </a:lnTo>
                  <a:lnTo>
                    <a:pt x="3834" y="484"/>
                  </a:lnTo>
                  <a:cubicBezTo>
                    <a:pt x="4301" y="484"/>
                    <a:pt x="4680" y="863"/>
                    <a:pt x="4680" y="1330"/>
                  </a:cubicBezTo>
                  <a:lnTo>
                    <a:pt x="4680" y="1572"/>
                  </a:lnTo>
                  <a:lnTo>
                    <a:pt x="2111" y="1572"/>
                  </a:lnTo>
                  <a:cubicBezTo>
                    <a:pt x="1949" y="1572"/>
                    <a:pt x="1791" y="1587"/>
                    <a:pt x="1638" y="1614"/>
                  </a:cubicBezTo>
                  <a:lnTo>
                    <a:pt x="1215" y="484"/>
                  </a:lnTo>
                  <a:lnTo>
                    <a:pt x="1695" y="484"/>
                  </a:lnTo>
                  <a:lnTo>
                    <a:pt x="1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8" name="Google Shape;668;p33"/>
          <p:cNvGrpSpPr/>
          <p:nvPr/>
        </p:nvGrpSpPr>
        <p:grpSpPr>
          <a:xfrm>
            <a:off x="5230764" y="1566102"/>
            <a:ext cx="429763" cy="290376"/>
            <a:chOff x="1846885" y="3688689"/>
            <a:chExt cx="338396" cy="233140"/>
          </a:xfrm>
        </p:grpSpPr>
        <p:sp>
          <p:nvSpPr>
            <p:cNvPr id="669" name="Google Shape;669;p33"/>
            <p:cNvSpPr/>
            <p:nvPr/>
          </p:nvSpPr>
          <p:spPr>
            <a:xfrm>
              <a:off x="1846885" y="3795670"/>
              <a:ext cx="125338" cy="126159"/>
            </a:xfrm>
            <a:custGeom>
              <a:avLst/>
              <a:gdLst/>
              <a:ahLst/>
              <a:cxnLst/>
              <a:rect l="l" t="t" r="r" b="b"/>
              <a:pathLst>
                <a:path w="3052" h="3072" extrusionOk="0">
                  <a:moveTo>
                    <a:pt x="1536" y="1"/>
                  </a:moveTo>
                  <a:cubicBezTo>
                    <a:pt x="689" y="1"/>
                    <a:pt x="1" y="689"/>
                    <a:pt x="1" y="1535"/>
                  </a:cubicBezTo>
                  <a:cubicBezTo>
                    <a:pt x="1" y="2382"/>
                    <a:pt x="689" y="3071"/>
                    <a:pt x="1536" y="3071"/>
                  </a:cubicBezTo>
                  <a:cubicBezTo>
                    <a:pt x="2300" y="3071"/>
                    <a:pt x="2936" y="2510"/>
                    <a:pt x="3051" y="1777"/>
                  </a:cubicBezTo>
                  <a:lnTo>
                    <a:pt x="1536" y="1777"/>
                  </a:lnTo>
                  <a:lnTo>
                    <a:pt x="1536" y="1294"/>
                  </a:lnTo>
                  <a:lnTo>
                    <a:pt x="3051" y="1294"/>
                  </a:lnTo>
                  <a:cubicBezTo>
                    <a:pt x="2936" y="562"/>
                    <a:pt x="2300" y="1"/>
                    <a:pt x="15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2059121" y="3795670"/>
              <a:ext cx="126159" cy="126159"/>
            </a:xfrm>
            <a:custGeom>
              <a:avLst/>
              <a:gdLst/>
              <a:ahLst/>
              <a:cxnLst/>
              <a:rect l="l" t="t" r="r" b="b"/>
              <a:pathLst>
                <a:path w="3072" h="3072" extrusionOk="0">
                  <a:moveTo>
                    <a:pt x="1535" y="1"/>
                  </a:moveTo>
                  <a:cubicBezTo>
                    <a:pt x="1468" y="1"/>
                    <a:pt x="1401" y="5"/>
                    <a:pt x="1335" y="14"/>
                  </a:cubicBezTo>
                  <a:lnTo>
                    <a:pt x="1767" y="1467"/>
                  </a:lnTo>
                  <a:lnTo>
                    <a:pt x="1305" y="1604"/>
                  </a:lnTo>
                  <a:lnTo>
                    <a:pt x="872" y="151"/>
                  </a:lnTo>
                  <a:cubicBezTo>
                    <a:pt x="357" y="400"/>
                    <a:pt x="1" y="927"/>
                    <a:pt x="1" y="1535"/>
                  </a:cubicBezTo>
                  <a:cubicBezTo>
                    <a:pt x="1" y="2382"/>
                    <a:pt x="689" y="3071"/>
                    <a:pt x="1535" y="3071"/>
                  </a:cubicBezTo>
                  <a:cubicBezTo>
                    <a:pt x="2382" y="3071"/>
                    <a:pt x="3071" y="2382"/>
                    <a:pt x="3071" y="1535"/>
                  </a:cubicBezTo>
                  <a:cubicBezTo>
                    <a:pt x="3071" y="689"/>
                    <a:pt x="2382" y="1"/>
                    <a:pt x="15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1851115" y="3688689"/>
              <a:ext cx="264762" cy="179999"/>
            </a:xfrm>
            <a:custGeom>
              <a:avLst/>
              <a:gdLst/>
              <a:ahLst/>
              <a:cxnLst/>
              <a:rect l="l" t="t" r="r" b="b"/>
              <a:pathLst>
                <a:path w="6447" h="4383" extrusionOk="0">
                  <a:moveTo>
                    <a:pt x="5268" y="1449"/>
                  </a:moveTo>
                  <a:lnTo>
                    <a:pt x="3848" y="3492"/>
                  </a:lnTo>
                  <a:cubicBezTo>
                    <a:pt x="3736" y="3072"/>
                    <a:pt x="3516" y="2687"/>
                    <a:pt x="3201" y="2373"/>
                  </a:cubicBezTo>
                  <a:cubicBezTo>
                    <a:pt x="2931" y="2103"/>
                    <a:pt x="2603" y="1900"/>
                    <a:pt x="2246" y="1777"/>
                  </a:cubicBezTo>
                  <a:lnTo>
                    <a:pt x="2297" y="1449"/>
                  </a:lnTo>
                  <a:close/>
                  <a:moveTo>
                    <a:pt x="1608" y="0"/>
                  </a:moveTo>
                  <a:lnTo>
                    <a:pt x="1608" y="483"/>
                  </a:lnTo>
                  <a:lnTo>
                    <a:pt x="1962" y="483"/>
                  </a:lnTo>
                  <a:lnTo>
                    <a:pt x="1774" y="1665"/>
                  </a:lnTo>
                  <a:cubicBezTo>
                    <a:pt x="1730" y="1659"/>
                    <a:pt x="1685" y="1653"/>
                    <a:pt x="1640" y="1649"/>
                  </a:cubicBezTo>
                  <a:cubicBezTo>
                    <a:pt x="1572" y="1644"/>
                    <a:pt x="1504" y="1641"/>
                    <a:pt x="1436" y="1641"/>
                  </a:cubicBezTo>
                  <a:cubicBezTo>
                    <a:pt x="924" y="1641"/>
                    <a:pt x="421" y="1797"/>
                    <a:pt x="1" y="2090"/>
                  </a:cubicBezTo>
                  <a:lnTo>
                    <a:pt x="277" y="2486"/>
                  </a:lnTo>
                  <a:cubicBezTo>
                    <a:pt x="615" y="2250"/>
                    <a:pt x="1020" y="2124"/>
                    <a:pt x="1433" y="2124"/>
                  </a:cubicBezTo>
                  <a:cubicBezTo>
                    <a:pt x="1489" y="2124"/>
                    <a:pt x="1544" y="2126"/>
                    <a:pt x="1600" y="2131"/>
                  </a:cubicBezTo>
                  <a:cubicBezTo>
                    <a:pt x="2076" y="2170"/>
                    <a:pt x="2523" y="2377"/>
                    <a:pt x="2859" y="2714"/>
                  </a:cubicBezTo>
                  <a:cubicBezTo>
                    <a:pt x="3183" y="3037"/>
                    <a:pt x="3382" y="3451"/>
                    <a:pt x="3436" y="3899"/>
                  </a:cubicBezTo>
                  <a:lnTo>
                    <a:pt x="2948" y="3899"/>
                  </a:lnTo>
                  <a:cubicBezTo>
                    <a:pt x="2961" y="3978"/>
                    <a:pt x="2968" y="4059"/>
                    <a:pt x="2968" y="4140"/>
                  </a:cubicBezTo>
                  <a:cubicBezTo>
                    <a:pt x="2968" y="4223"/>
                    <a:pt x="2961" y="4304"/>
                    <a:pt x="2948" y="4382"/>
                  </a:cubicBezTo>
                  <a:lnTo>
                    <a:pt x="3817" y="4382"/>
                  </a:lnTo>
                  <a:lnTo>
                    <a:pt x="5641" y="1758"/>
                  </a:lnTo>
                  <a:lnTo>
                    <a:pt x="5937" y="2756"/>
                  </a:lnTo>
                  <a:cubicBezTo>
                    <a:pt x="6081" y="2687"/>
                    <a:pt x="6237" y="2640"/>
                    <a:pt x="6400" y="2619"/>
                  </a:cubicBezTo>
                  <a:lnTo>
                    <a:pt x="5765" y="483"/>
                  </a:lnTo>
                  <a:lnTo>
                    <a:pt x="6446" y="483"/>
                  </a:lnTo>
                  <a:lnTo>
                    <a:pt x="6446" y="0"/>
                  </a:lnTo>
                  <a:lnTo>
                    <a:pt x="5119" y="0"/>
                  </a:lnTo>
                  <a:lnTo>
                    <a:pt x="5406" y="967"/>
                  </a:lnTo>
                  <a:lnTo>
                    <a:pt x="2373" y="967"/>
                  </a:lnTo>
                  <a:lnTo>
                    <a:pt x="2450" y="483"/>
                  </a:lnTo>
                  <a:lnTo>
                    <a:pt x="3003" y="483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Two men in suits riding bicycles&#10;&#10;Description automatically generated">
            <a:extLst>
              <a:ext uri="{FF2B5EF4-FFF2-40B4-BE49-F238E27FC236}">
                <a16:creationId xmlns:a16="http://schemas.microsoft.com/office/drawing/2014/main" id="{47C0D42F-356F-8E0B-F120-AB6485B8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6"/>
            <a:ext cx="9143999" cy="5133674"/>
          </a:xfrm>
          <a:prstGeom prst="rect">
            <a:avLst/>
          </a:prstGeom>
        </p:spPr>
      </p:pic>
      <p:sp>
        <p:nvSpPr>
          <p:cNvPr id="2" name="Google Shape;1035;p47">
            <a:extLst>
              <a:ext uri="{FF2B5EF4-FFF2-40B4-BE49-F238E27FC236}">
                <a16:creationId xmlns:a16="http://schemas.microsoft.com/office/drawing/2014/main" id="{52E9E09B-0FF7-F4C0-9263-6F90DF080CC2}"/>
              </a:ext>
            </a:extLst>
          </p:cNvPr>
          <p:cNvSpPr txBox="1">
            <a:spLocks/>
          </p:cNvSpPr>
          <p:nvPr/>
        </p:nvSpPr>
        <p:spPr>
          <a:xfrm>
            <a:off x="1716835" y="1320818"/>
            <a:ext cx="49530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rete Round"/>
              <a:buNone/>
              <a:defRPr sz="32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6600" dirty="0">
                <a:solidFill>
                  <a:schemeClr val="accent1"/>
                </a:solidFill>
              </a:rPr>
              <a:t>THANKS</a:t>
            </a:r>
            <a:r>
              <a:rPr lang="en-US" sz="6600" dirty="0">
                <a:solidFill>
                  <a:srgbClr val="92D05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804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Overview</a:t>
            </a:r>
            <a:endParaRPr dirty="0"/>
          </a:p>
        </p:txBody>
      </p:sp>
      <p:sp>
        <p:nvSpPr>
          <p:cNvPr id="589" name="Google Shape;589;p30"/>
          <p:cNvSpPr txBox="1">
            <a:spLocks noGrp="1"/>
          </p:cNvSpPr>
          <p:nvPr>
            <p:ph type="title" idx="2"/>
          </p:nvPr>
        </p:nvSpPr>
        <p:spPr>
          <a:xfrm>
            <a:off x="3399727" y="1560033"/>
            <a:ext cx="7347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90" name="Google Shape;590;p30"/>
          <p:cNvSpPr txBox="1">
            <a:spLocks noGrp="1"/>
          </p:cNvSpPr>
          <p:nvPr>
            <p:ph type="title" idx="3"/>
          </p:nvPr>
        </p:nvSpPr>
        <p:spPr>
          <a:xfrm>
            <a:off x="5010352" y="1560033"/>
            <a:ext cx="7347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91" name="Google Shape;591;p30"/>
          <p:cNvSpPr txBox="1">
            <a:spLocks noGrp="1"/>
          </p:cNvSpPr>
          <p:nvPr>
            <p:ph type="title" idx="4"/>
          </p:nvPr>
        </p:nvSpPr>
        <p:spPr>
          <a:xfrm>
            <a:off x="3399727" y="3030933"/>
            <a:ext cx="7347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92" name="Google Shape;592;p30"/>
          <p:cNvSpPr txBox="1">
            <a:spLocks noGrp="1"/>
          </p:cNvSpPr>
          <p:nvPr>
            <p:ph type="subTitle" idx="5"/>
          </p:nvPr>
        </p:nvSpPr>
        <p:spPr>
          <a:xfrm>
            <a:off x="5927700" y="15600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Schema</a:t>
            </a:r>
            <a:r>
              <a:rPr lang="en" dirty="0"/>
              <a:t> </a:t>
            </a:r>
            <a:endParaRPr dirty="0"/>
          </a:p>
        </p:txBody>
      </p:sp>
      <p:sp>
        <p:nvSpPr>
          <p:cNvPr id="593" name="Google Shape;593;p30"/>
          <p:cNvSpPr txBox="1">
            <a:spLocks noGrp="1"/>
          </p:cNvSpPr>
          <p:nvPr>
            <p:ph type="title" idx="7"/>
          </p:nvPr>
        </p:nvSpPr>
        <p:spPr>
          <a:xfrm>
            <a:off x="5010352" y="3030933"/>
            <a:ext cx="734700" cy="731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94" name="Google Shape;594;p30"/>
          <p:cNvSpPr txBox="1">
            <a:spLocks noGrp="1"/>
          </p:cNvSpPr>
          <p:nvPr>
            <p:ph type="subTitle" idx="8"/>
          </p:nvPr>
        </p:nvSpPr>
        <p:spPr>
          <a:xfrm>
            <a:off x="5927700" y="30309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KPIs</a:t>
            </a:r>
            <a:endParaRPr dirty="0"/>
          </a:p>
        </p:txBody>
      </p:sp>
      <p:sp>
        <p:nvSpPr>
          <p:cNvPr id="595" name="Google Shape;595;p30"/>
          <p:cNvSpPr txBox="1">
            <a:spLocks noGrp="1"/>
          </p:cNvSpPr>
          <p:nvPr>
            <p:ph type="subTitle" idx="1"/>
          </p:nvPr>
        </p:nvSpPr>
        <p:spPr>
          <a:xfrm>
            <a:off x="713225" y="15600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</a:t>
            </a:r>
          </a:p>
        </p:txBody>
      </p:sp>
      <p:sp>
        <p:nvSpPr>
          <p:cNvPr id="596" name="Google Shape;596;p30"/>
          <p:cNvSpPr txBox="1">
            <a:spLocks noGrp="1"/>
          </p:cNvSpPr>
          <p:nvPr>
            <p:ph type="subTitle" idx="6"/>
          </p:nvPr>
        </p:nvSpPr>
        <p:spPr>
          <a:xfrm>
            <a:off x="713225" y="3030925"/>
            <a:ext cx="24963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Procedures</a:t>
            </a:r>
            <a:endParaRPr dirty="0"/>
          </a:p>
        </p:txBody>
      </p:sp>
      <p:sp>
        <p:nvSpPr>
          <p:cNvPr id="597" name="Google Shape;597;p30"/>
          <p:cNvSpPr txBox="1">
            <a:spLocks noGrp="1"/>
          </p:cNvSpPr>
          <p:nvPr>
            <p:ph type="subTitle" idx="9"/>
          </p:nvPr>
        </p:nvSpPr>
        <p:spPr>
          <a:xfrm>
            <a:off x="713230" y="196457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Build BI system using SQL Server for a bike retail chain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8" name="Google Shape;598;p30"/>
          <p:cNvSpPr txBox="1">
            <a:spLocks noGrp="1"/>
          </p:cNvSpPr>
          <p:nvPr>
            <p:ph type="subTitle" idx="13"/>
          </p:nvPr>
        </p:nvSpPr>
        <p:spPr>
          <a:xfrm>
            <a:off x="713229" y="3425449"/>
            <a:ext cx="2611861" cy="581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 normalized schema, views, stored procedures, and automation</a:t>
            </a:r>
            <a:endParaRPr dirty="0"/>
          </a:p>
        </p:txBody>
      </p:sp>
      <p:sp>
        <p:nvSpPr>
          <p:cNvPr id="599" name="Google Shape;599;p30"/>
          <p:cNvSpPr txBox="1">
            <a:spLocks noGrp="1"/>
          </p:cNvSpPr>
          <p:nvPr>
            <p:ph type="subTitle" idx="14"/>
          </p:nvPr>
        </p:nvSpPr>
        <p:spPr>
          <a:xfrm>
            <a:off x="5927703" y="342542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 actionable KPIs for decision-making</a:t>
            </a:r>
            <a:endParaRPr dirty="0"/>
          </a:p>
        </p:txBody>
      </p:sp>
      <p:sp>
        <p:nvSpPr>
          <p:cNvPr id="600" name="Google Shape;600;p30"/>
          <p:cNvSpPr txBox="1">
            <a:spLocks noGrp="1"/>
          </p:cNvSpPr>
          <p:nvPr>
            <p:ph type="subTitle" idx="15"/>
          </p:nvPr>
        </p:nvSpPr>
        <p:spPr>
          <a:xfrm>
            <a:off x="5927703" y="1964575"/>
            <a:ext cx="2496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Load and transform real-world datasets (CSV)</a:t>
            </a:r>
            <a:endParaRPr dirty="0"/>
          </a:p>
        </p:txBody>
      </p:sp>
      <p:sp>
        <p:nvSpPr>
          <p:cNvPr id="601" name="Google Shape;601;p30"/>
          <p:cNvSpPr/>
          <p:nvPr/>
        </p:nvSpPr>
        <p:spPr>
          <a:xfrm>
            <a:off x="7867874" y="241341"/>
            <a:ext cx="564691" cy="1141680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0"/>
          <p:cNvSpPr/>
          <p:nvPr/>
        </p:nvSpPr>
        <p:spPr>
          <a:xfrm>
            <a:off x="4295201" y="2383998"/>
            <a:ext cx="554365" cy="554365"/>
          </a:xfrm>
          <a:custGeom>
            <a:avLst/>
            <a:gdLst/>
            <a:ahLst/>
            <a:cxnLst/>
            <a:rect l="l" t="t" r="r" b="b"/>
            <a:pathLst>
              <a:path w="14080" h="14080" extrusionOk="0">
                <a:moveTo>
                  <a:pt x="6982" y="3681"/>
                </a:moveTo>
                <a:cubicBezTo>
                  <a:pt x="8838" y="3681"/>
                  <a:pt x="10341" y="5185"/>
                  <a:pt x="10341" y="7039"/>
                </a:cubicBezTo>
                <a:cubicBezTo>
                  <a:pt x="10341" y="8894"/>
                  <a:pt x="8838" y="10398"/>
                  <a:pt x="6982" y="10398"/>
                </a:cubicBezTo>
                <a:cubicBezTo>
                  <a:pt x="5128" y="10398"/>
                  <a:pt x="3624" y="8894"/>
                  <a:pt x="3624" y="7039"/>
                </a:cubicBezTo>
                <a:cubicBezTo>
                  <a:pt x="3624" y="5185"/>
                  <a:pt x="5128" y="3681"/>
                  <a:pt x="6982" y="3681"/>
                </a:cubicBezTo>
                <a:close/>
                <a:moveTo>
                  <a:pt x="6633" y="0"/>
                </a:moveTo>
                <a:cubicBezTo>
                  <a:pt x="6066" y="0"/>
                  <a:pt x="5603" y="463"/>
                  <a:pt x="5603" y="1034"/>
                </a:cubicBezTo>
                <a:cubicBezTo>
                  <a:pt x="5603" y="1242"/>
                  <a:pt x="5541" y="1438"/>
                  <a:pt x="5427" y="1604"/>
                </a:cubicBezTo>
                <a:cubicBezTo>
                  <a:pt x="5317" y="1772"/>
                  <a:pt x="5156" y="1904"/>
                  <a:pt x="4963" y="1984"/>
                </a:cubicBezTo>
                <a:cubicBezTo>
                  <a:pt x="4952" y="1989"/>
                  <a:pt x="4941" y="1995"/>
                  <a:pt x="4931" y="2000"/>
                </a:cubicBezTo>
                <a:cubicBezTo>
                  <a:pt x="4804" y="2053"/>
                  <a:pt x="4670" y="2079"/>
                  <a:pt x="4537" y="2079"/>
                </a:cubicBezTo>
                <a:cubicBezTo>
                  <a:pt x="4269" y="2079"/>
                  <a:pt x="4005" y="1973"/>
                  <a:pt x="3808" y="1774"/>
                </a:cubicBezTo>
                <a:cubicBezTo>
                  <a:pt x="3607" y="1573"/>
                  <a:pt x="3342" y="1472"/>
                  <a:pt x="3077" y="1472"/>
                </a:cubicBezTo>
                <a:cubicBezTo>
                  <a:pt x="2813" y="1472"/>
                  <a:pt x="2550" y="1573"/>
                  <a:pt x="2348" y="1774"/>
                </a:cubicBezTo>
                <a:lnTo>
                  <a:pt x="1774" y="2349"/>
                </a:lnTo>
                <a:cubicBezTo>
                  <a:pt x="1372" y="2751"/>
                  <a:pt x="1372" y="3405"/>
                  <a:pt x="1774" y="3808"/>
                </a:cubicBezTo>
                <a:cubicBezTo>
                  <a:pt x="1974" y="4004"/>
                  <a:pt x="2077" y="4267"/>
                  <a:pt x="2077" y="4534"/>
                </a:cubicBezTo>
                <a:cubicBezTo>
                  <a:pt x="2077" y="4669"/>
                  <a:pt x="2052" y="4802"/>
                  <a:pt x="1997" y="4932"/>
                </a:cubicBezTo>
                <a:cubicBezTo>
                  <a:pt x="1995" y="4943"/>
                  <a:pt x="1989" y="4952"/>
                  <a:pt x="1984" y="4963"/>
                </a:cubicBezTo>
                <a:cubicBezTo>
                  <a:pt x="1826" y="5350"/>
                  <a:pt x="1449" y="5603"/>
                  <a:pt x="1034" y="5603"/>
                </a:cubicBezTo>
                <a:cubicBezTo>
                  <a:pt x="746" y="5603"/>
                  <a:pt x="488" y="5719"/>
                  <a:pt x="303" y="5905"/>
                </a:cubicBezTo>
                <a:cubicBezTo>
                  <a:pt x="116" y="6092"/>
                  <a:pt x="0" y="6350"/>
                  <a:pt x="0" y="6634"/>
                </a:cubicBezTo>
                <a:lnTo>
                  <a:pt x="0" y="7445"/>
                </a:lnTo>
                <a:cubicBezTo>
                  <a:pt x="0" y="8014"/>
                  <a:pt x="463" y="8476"/>
                  <a:pt x="1033" y="8476"/>
                </a:cubicBezTo>
                <a:cubicBezTo>
                  <a:pt x="1242" y="8476"/>
                  <a:pt x="1438" y="8538"/>
                  <a:pt x="1604" y="8651"/>
                </a:cubicBezTo>
                <a:cubicBezTo>
                  <a:pt x="1772" y="8763"/>
                  <a:pt x="1904" y="8923"/>
                  <a:pt x="1984" y="9117"/>
                </a:cubicBezTo>
                <a:cubicBezTo>
                  <a:pt x="1989" y="9127"/>
                  <a:pt x="1995" y="9137"/>
                  <a:pt x="1997" y="9147"/>
                </a:cubicBezTo>
                <a:cubicBezTo>
                  <a:pt x="2160" y="9533"/>
                  <a:pt x="2072" y="9976"/>
                  <a:pt x="1774" y="10271"/>
                </a:cubicBezTo>
                <a:cubicBezTo>
                  <a:pt x="1573" y="10473"/>
                  <a:pt x="1472" y="10736"/>
                  <a:pt x="1472" y="11003"/>
                </a:cubicBezTo>
                <a:cubicBezTo>
                  <a:pt x="1472" y="11266"/>
                  <a:pt x="1573" y="11529"/>
                  <a:pt x="1774" y="11731"/>
                </a:cubicBezTo>
                <a:lnTo>
                  <a:pt x="2348" y="12305"/>
                </a:lnTo>
                <a:cubicBezTo>
                  <a:pt x="2549" y="12506"/>
                  <a:pt x="2814" y="12607"/>
                  <a:pt x="3078" y="12607"/>
                </a:cubicBezTo>
                <a:cubicBezTo>
                  <a:pt x="3342" y="12607"/>
                  <a:pt x="3606" y="12506"/>
                  <a:pt x="3808" y="12305"/>
                </a:cubicBezTo>
                <a:cubicBezTo>
                  <a:pt x="4004" y="12106"/>
                  <a:pt x="4267" y="11999"/>
                  <a:pt x="4536" y="11999"/>
                </a:cubicBezTo>
                <a:cubicBezTo>
                  <a:pt x="4671" y="11999"/>
                  <a:pt x="4804" y="12026"/>
                  <a:pt x="4931" y="12079"/>
                </a:cubicBezTo>
                <a:cubicBezTo>
                  <a:pt x="4941" y="12085"/>
                  <a:pt x="4952" y="12090"/>
                  <a:pt x="4963" y="12095"/>
                </a:cubicBezTo>
                <a:cubicBezTo>
                  <a:pt x="5349" y="12252"/>
                  <a:pt x="5603" y="12629"/>
                  <a:pt x="5603" y="13046"/>
                </a:cubicBezTo>
                <a:cubicBezTo>
                  <a:pt x="5603" y="13332"/>
                  <a:pt x="5719" y="13591"/>
                  <a:pt x="5905" y="13777"/>
                </a:cubicBezTo>
                <a:cubicBezTo>
                  <a:pt x="6091" y="13963"/>
                  <a:pt x="6350" y="14079"/>
                  <a:pt x="6633" y="14079"/>
                </a:cubicBezTo>
                <a:lnTo>
                  <a:pt x="7443" y="14079"/>
                </a:lnTo>
                <a:cubicBezTo>
                  <a:pt x="8014" y="14079"/>
                  <a:pt x="8475" y="13617"/>
                  <a:pt x="8475" y="13046"/>
                </a:cubicBezTo>
                <a:cubicBezTo>
                  <a:pt x="8475" y="12837"/>
                  <a:pt x="8537" y="12640"/>
                  <a:pt x="8651" y="12475"/>
                </a:cubicBezTo>
                <a:cubicBezTo>
                  <a:pt x="8763" y="12307"/>
                  <a:pt x="8920" y="12175"/>
                  <a:pt x="9114" y="12095"/>
                </a:cubicBezTo>
                <a:cubicBezTo>
                  <a:pt x="9126" y="12090"/>
                  <a:pt x="9137" y="12085"/>
                  <a:pt x="9147" y="12079"/>
                </a:cubicBezTo>
                <a:cubicBezTo>
                  <a:pt x="9275" y="12026"/>
                  <a:pt x="9409" y="12001"/>
                  <a:pt x="9541" y="12001"/>
                </a:cubicBezTo>
                <a:cubicBezTo>
                  <a:pt x="9810" y="12001"/>
                  <a:pt x="10074" y="12106"/>
                  <a:pt x="10271" y="12304"/>
                </a:cubicBezTo>
                <a:cubicBezTo>
                  <a:pt x="10473" y="12506"/>
                  <a:pt x="10736" y="12606"/>
                  <a:pt x="11002" y="12606"/>
                </a:cubicBezTo>
                <a:cubicBezTo>
                  <a:pt x="11266" y="12606"/>
                  <a:pt x="11529" y="12506"/>
                  <a:pt x="11731" y="12304"/>
                </a:cubicBezTo>
                <a:lnTo>
                  <a:pt x="12302" y="11731"/>
                </a:lnTo>
                <a:cubicBezTo>
                  <a:pt x="12707" y="11328"/>
                  <a:pt x="12707" y="10674"/>
                  <a:pt x="12302" y="10271"/>
                </a:cubicBezTo>
                <a:cubicBezTo>
                  <a:pt x="12105" y="10074"/>
                  <a:pt x="11999" y="9811"/>
                  <a:pt x="11999" y="9542"/>
                </a:cubicBezTo>
                <a:cubicBezTo>
                  <a:pt x="11999" y="9411"/>
                  <a:pt x="12025" y="9274"/>
                  <a:pt x="12079" y="9147"/>
                </a:cubicBezTo>
                <a:cubicBezTo>
                  <a:pt x="12085" y="9137"/>
                  <a:pt x="12090" y="9126"/>
                  <a:pt x="12092" y="9117"/>
                </a:cubicBezTo>
                <a:cubicBezTo>
                  <a:pt x="12252" y="8729"/>
                  <a:pt x="12627" y="8476"/>
                  <a:pt x="13045" y="8476"/>
                </a:cubicBezTo>
                <a:cubicBezTo>
                  <a:pt x="13332" y="8476"/>
                  <a:pt x="13590" y="8359"/>
                  <a:pt x="13777" y="8174"/>
                </a:cubicBezTo>
                <a:cubicBezTo>
                  <a:pt x="13962" y="7987"/>
                  <a:pt x="14079" y="7729"/>
                  <a:pt x="14079" y="7445"/>
                </a:cubicBezTo>
                <a:lnTo>
                  <a:pt x="14079" y="6634"/>
                </a:lnTo>
                <a:cubicBezTo>
                  <a:pt x="14079" y="6066"/>
                  <a:pt x="13617" y="5603"/>
                  <a:pt x="13045" y="5603"/>
                </a:cubicBezTo>
                <a:cubicBezTo>
                  <a:pt x="12836" y="5603"/>
                  <a:pt x="12638" y="5541"/>
                  <a:pt x="12472" y="5427"/>
                </a:cubicBezTo>
                <a:cubicBezTo>
                  <a:pt x="12307" y="5317"/>
                  <a:pt x="12172" y="5156"/>
                  <a:pt x="12092" y="4963"/>
                </a:cubicBezTo>
                <a:cubicBezTo>
                  <a:pt x="12090" y="4952"/>
                  <a:pt x="12085" y="4941"/>
                  <a:pt x="12079" y="4932"/>
                </a:cubicBezTo>
                <a:cubicBezTo>
                  <a:pt x="11919" y="4546"/>
                  <a:pt x="12007" y="4103"/>
                  <a:pt x="12302" y="3808"/>
                </a:cubicBezTo>
                <a:cubicBezTo>
                  <a:pt x="12506" y="3607"/>
                  <a:pt x="12606" y="3343"/>
                  <a:pt x="12606" y="3077"/>
                </a:cubicBezTo>
                <a:cubicBezTo>
                  <a:pt x="12606" y="2813"/>
                  <a:pt x="12506" y="2550"/>
                  <a:pt x="12302" y="2349"/>
                </a:cubicBezTo>
                <a:lnTo>
                  <a:pt x="11731" y="1774"/>
                </a:lnTo>
                <a:cubicBezTo>
                  <a:pt x="11529" y="1573"/>
                  <a:pt x="11265" y="1473"/>
                  <a:pt x="11001" y="1473"/>
                </a:cubicBezTo>
                <a:cubicBezTo>
                  <a:pt x="10737" y="1473"/>
                  <a:pt x="10473" y="1573"/>
                  <a:pt x="10271" y="1774"/>
                </a:cubicBezTo>
                <a:cubicBezTo>
                  <a:pt x="10074" y="1974"/>
                  <a:pt x="9811" y="2080"/>
                  <a:pt x="9542" y="2080"/>
                </a:cubicBezTo>
                <a:cubicBezTo>
                  <a:pt x="9409" y="2080"/>
                  <a:pt x="9274" y="2054"/>
                  <a:pt x="9147" y="2000"/>
                </a:cubicBezTo>
                <a:cubicBezTo>
                  <a:pt x="9137" y="1995"/>
                  <a:pt x="9126" y="1989"/>
                  <a:pt x="9114" y="1984"/>
                </a:cubicBezTo>
                <a:cubicBezTo>
                  <a:pt x="8729" y="1826"/>
                  <a:pt x="8476" y="1449"/>
                  <a:pt x="8476" y="1034"/>
                </a:cubicBezTo>
                <a:cubicBezTo>
                  <a:pt x="8476" y="746"/>
                  <a:pt x="8359" y="488"/>
                  <a:pt x="8174" y="303"/>
                </a:cubicBezTo>
                <a:cubicBezTo>
                  <a:pt x="7985" y="116"/>
                  <a:pt x="7726" y="0"/>
                  <a:pt x="744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0"/>
          <p:cNvSpPr/>
          <p:nvPr/>
        </p:nvSpPr>
        <p:spPr>
          <a:xfrm>
            <a:off x="388988" y="4279763"/>
            <a:ext cx="648470" cy="648470"/>
          </a:xfrm>
          <a:custGeom>
            <a:avLst/>
            <a:gdLst/>
            <a:ahLst/>
            <a:cxnLst/>
            <a:rect l="l" t="t" r="r" b="b"/>
            <a:pathLst>
              <a:path w="8445" h="8445" extrusionOk="0">
                <a:moveTo>
                  <a:pt x="4028" y="395"/>
                </a:moveTo>
                <a:lnTo>
                  <a:pt x="4028" y="3246"/>
                </a:lnTo>
                <a:lnTo>
                  <a:pt x="2937" y="612"/>
                </a:lnTo>
                <a:cubicBezTo>
                  <a:pt x="3281" y="489"/>
                  <a:pt x="3648" y="414"/>
                  <a:pt x="4028" y="395"/>
                </a:cubicBezTo>
                <a:close/>
                <a:moveTo>
                  <a:pt x="4417" y="395"/>
                </a:moveTo>
                <a:cubicBezTo>
                  <a:pt x="4798" y="414"/>
                  <a:pt x="5164" y="488"/>
                  <a:pt x="5508" y="612"/>
                </a:cubicBezTo>
                <a:lnTo>
                  <a:pt x="4417" y="3246"/>
                </a:lnTo>
                <a:lnTo>
                  <a:pt x="4417" y="395"/>
                </a:lnTo>
                <a:close/>
                <a:moveTo>
                  <a:pt x="5866" y="760"/>
                </a:moveTo>
                <a:cubicBezTo>
                  <a:pt x="6205" y="921"/>
                  <a:pt x="6515" y="1131"/>
                  <a:pt x="6790" y="1380"/>
                </a:cubicBezTo>
                <a:lnTo>
                  <a:pt x="4776" y="3394"/>
                </a:lnTo>
                <a:lnTo>
                  <a:pt x="5866" y="760"/>
                </a:lnTo>
                <a:close/>
                <a:moveTo>
                  <a:pt x="2578" y="760"/>
                </a:moveTo>
                <a:lnTo>
                  <a:pt x="3669" y="3395"/>
                </a:lnTo>
                <a:lnTo>
                  <a:pt x="1654" y="1380"/>
                </a:lnTo>
                <a:cubicBezTo>
                  <a:pt x="1929" y="1131"/>
                  <a:pt x="2240" y="921"/>
                  <a:pt x="2578" y="760"/>
                </a:cubicBezTo>
                <a:close/>
                <a:moveTo>
                  <a:pt x="1379" y="1655"/>
                </a:moveTo>
                <a:lnTo>
                  <a:pt x="3395" y="3669"/>
                </a:lnTo>
                <a:lnTo>
                  <a:pt x="3395" y="3669"/>
                </a:lnTo>
                <a:lnTo>
                  <a:pt x="761" y="2579"/>
                </a:lnTo>
                <a:cubicBezTo>
                  <a:pt x="922" y="2240"/>
                  <a:pt x="1131" y="1929"/>
                  <a:pt x="1379" y="1655"/>
                </a:cubicBezTo>
                <a:close/>
                <a:moveTo>
                  <a:pt x="7065" y="1655"/>
                </a:moveTo>
                <a:cubicBezTo>
                  <a:pt x="7314" y="1929"/>
                  <a:pt x="7524" y="2240"/>
                  <a:pt x="7685" y="2579"/>
                </a:cubicBezTo>
                <a:lnTo>
                  <a:pt x="5050" y="3669"/>
                </a:lnTo>
                <a:lnTo>
                  <a:pt x="5050" y="3669"/>
                </a:lnTo>
                <a:lnTo>
                  <a:pt x="7065" y="1655"/>
                </a:lnTo>
                <a:close/>
                <a:moveTo>
                  <a:pt x="611" y="2937"/>
                </a:moveTo>
                <a:lnTo>
                  <a:pt x="3245" y="4028"/>
                </a:lnTo>
                <a:lnTo>
                  <a:pt x="394" y="4028"/>
                </a:lnTo>
                <a:cubicBezTo>
                  <a:pt x="413" y="3648"/>
                  <a:pt x="489" y="3281"/>
                  <a:pt x="611" y="2937"/>
                </a:cubicBezTo>
                <a:close/>
                <a:moveTo>
                  <a:pt x="7833" y="2938"/>
                </a:moveTo>
                <a:cubicBezTo>
                  <a:pt x="7957" y="3281"/>
                  <a:pt x="8031" y="3648"/>
                  <a:pt x="8050" y="4028"/>
                </a:cubicBezTo>
                <a:lnTo>
                  <a:pt x="5200" y="4028"/>
                </a:lnTo>
                <a:lnTo>
                  <a:pt x="7833" y="2938"/>
                </a:lnTo>
                <a:close/>
                <a:moveTo>
                  <a:pt x="3245" y="4417"/>
                </a:moveTo>
                <a:lnTo>
                  <a:pt x="611" y="5509"/>
                </a:lnTo>
                <a:cubicBezTo>
                  <a:pt x="488" y="5164"/>
                  <a:pt x="413" y="4799"/>
                  <a:pt x="394" y="4417"/>
                </a:cubicBezTo>
                <a:close/>
                <a:moveTo>
                  <a:pt x="8050" y="4417"/>
                </a:moveTo>
                <a:cubicBezTo>
                  <a:pt x="8031" y="4799"/>
                  <a:pt x="7957" y="5164"/>
                  <a:pt x="7833" y="5509"/>
                </a:cubicBezTo>
                <a:lnTo>
                  <a:pt x="5200" y="4417"/>
                </a:lnTo>
                <a:close/>
                <a:moveTo>
                  <a:pt x="3395" y="4776"/>
                </a:moveTo>
                <a:lnTo>
                  <a:pt x="1379" y="6791"/>
                </a:lnTo>
                <a:cubicBezTo>
                  <a:pt x="1131" y="6517"/>
                  <a:pt x="922" y="6205"/>
                  <a:pt x="761" y="5867"/>
                </a:cubicBezTo>
                <a:lnTo>
                  <a:pt x="3395" y="4776"/>
                </a:lnTo>
                <a:close/>
                <a:moveTo>
                  <a:pt x="5051" y="4776"/>
                </a:moveTo>
                <a:lnTo>
                  <a:pt x="7685" y="5867"/>
                </a:lnTo>
                <a:cubicBezTo>
                  <a:pt x="7524" y="6205"/>
                  <a:pt x="7314" y="6516"/>
                  <a:pt x="7065" y="6791"/>
                </a:cubicBezTo>
                <a:lnTo>
                  <a:pt x="5051" y="4776"/>
                </a:lnTo>
                <a:close/>
                <a:moveTo>
                  <a:pt x="3669" y="5051"/>
                </a:moveTo>
                <a:lnTo>
                  <a:pt x="2578" y="7685"/>
                </a:lnTo>
                <a:cubicBezTo>
                  <a:pt x="2240" y="7524"/>
                  <a:pt x="1929" y="7314"/>
                  <a:pt x="1654" y="7066"/>
                </a:cubicBezTo>
                <a:lnTo>
                  <a:pt x="3669" y="5051"/>
                </a:lnTo>
                <a:close/>
                <a:moveTo>
                  <a:pt x="4776" y="5051"/>
                </a:moveTo>
                <a:lnTo>
                  <a:pt x="6790" y="7066"/>
                </a:lnTo>
                <a:cubicBezTo>
                  <a:pt x="6516" y="7314"/>
                  <a:pt x="6205" y="7523"/>
                  <a:pt x="5867" y="7685"/>
                </a:cubicBezTo>
                <a:lnTo>
                  <a:pt x="4776" y="5051"/>
                </a:lnTo>
                <a:close/>
                <a:moveTo>
                  <a:pt x="4028" y="5200"/>
                </a:moveTo>
                <a:lnTo>
                  <a:pt x="4028" y="8052"/>
                </a:lnTo>
                <a:cubicBezTo>
                  <a:pt x="3648" y="8032"/>
                  <a:pt x="3281" y="7957"/>
                  <a:pt x="2937" y="7834"/>
                </a:cubicBezTo>
                <a:lnTo>
                  <a:pt x="4028" y="5200"/>
                </a:lnTo>
                <a:close/>
                <a:moveTo>
                  <a:pt x="4417" y="5200"/>
                </a:moveTo>
                <a:lnTo>
                  <a:pt x="5508" y="7834"/>
                </a:lnTo>
                <a:cubicBezTo>
                  <a:pt x="5164" y="7957"/>
                  <a:pt x="4798" y="8032"/>
                  <a:pt x="4417" y="8052"/>
                </a:cubicBezTo>
                <a:lnTo>
                  <a:pt x="4417" y="5200"/>
                </a:lnTo>
                <a:close/>
                <a:moveTo>
                  <a:pt x="4223" y="1"/>
                </a:moveTo>
                <a:cubicBezTo>
                  <a:pt x="1894" y="1"/>
                  <a:pt x="0" y="1895"/>
                  <a:pt x="0" y="4223"/>
                </a:cubicBezTo>
                <a:cubicBezTo>
                  <a:pt x="0" y="6551"/>
                  <a:pt x="1894" y="8445"/>
                  <a:pt x="4223" y="8445"/>
                </a:cubicBezTo>
                <a:cubicBezTo>
                  <a:pt x="6550" y="8445"/>
                  <a:pt x="8444" y="6551"/>
                  <a:pt x="8444" y="4223"/>
                </a:cubicBezTo>
                <a:cubicBezTo>
                  <a:pt x="8444" y="1895"/>
                  <a:pt x="6550" y="1"/>
                  <a:pt x="42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1"/>
          <p:cNvSpPr txBox="1">
            <a:spLocks noGrp="1"/>
          </p:cNvSpPr>
          <p:nvPr>
            <p:ph type="title"/>
          </p:nvPr>
        </p:nvSpPr>
        <p:spPr>
          <a:xfrm>
            <a:off x="868922" y="5109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1"/>
                </a:solidFill>
              </a:rPr>
              <a:t>Business Scenario</a:t>
            </a:r>
            <a:endParaRPr sz="3200" dirty="0"/>
          </a:p>
        </p:txBody>
      </p:sp>
      <p:sp>
        <p:nvSpPr>
          <p:cNvPr id="1320" name="Google Shape;1320;p51"/>
          <p:cNvSpPr txBox="1"/>
          <p:nvPr/>
        </p:nvSpPr>
        <p:spPr>
          <a:xfrm>
            <a:off x="820382" y="1437357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</a:rPr>
              <a:t>BikeStore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: Multi-branch retail chain</a:t>
            </a:r>
          </a:p>
          <a:p>
            <a:pPr marL="139700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Data Collected: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	1.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Orders, Customers, Products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	2.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Store Locations, Staff, Inventory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	3.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Categories, Brands</a:t>
            </a:r>
          </a:p>
          <a:p>
            <a:pPr marL="139700" indent="0">
              <a:buNone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Business Needs: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	1.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Automated reports</a:t>
            </a: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139700" indent="0"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</a:rPr>
              <a:t>	2.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KPIs for leadership decisions</a:t>
            </a:r>
          </a:p>
        </p:txBody>
      </p:sp>
    </p:spTree>
    <p:extLst>
      <p:ext uri="{BB962C8B-B14F-4D97-AF65-F5344CB8AC3E}">
        <p14:creationId xmlns:p14="http://schemas.microsoft.com/office/powerpoint/2010/main" val="238403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1"/>
          <p:cNvSpPr txBox="1">
            <a:spLocks noGrp="1"/>
          </p:cNvSpPr>
          <p:nvPr>
            <p:ph type="title"/>
          </p:nvPr>
        </p:nvSpPr>
        <p:spPr>
          <a:xfrm>
            <a:off x="868922" y="5109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Project Workflow</a:t>
            </a:r>
          </a:p>
        </p:txBody>
      </p:sp>
      <p:sp>
        <p:nvSpPr>
          <p:cNvPr id="1320" name="Google Shape;1320;p51"/>
          <p:cNvSpPr txBox="1"/>
          <p:nvPr/>
        </p:nvSpPr>
        <p:spPr>
          <a:xfrm>
            <a:off x="723400" y="1187975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1. </a:t>
            </a:r>
            <a:r>
              <a:rPr lang="en-US" b="1" dirty="0">
                <a:solidFill>
                  <a:schemeClr val="bg1"/>
                </a:solidFill>
              </a:rPr>
              <a:t>Download Data</a:t>
            </a:r>
            <a:r>
              <a:rPr lang="en-US" dirty="0">
                <a:solidFill>
                  <a:schemeClr val="bg1"/>
                </a:solidFill>
              </a:rPr>
              <a:t> (.csv files)</a:t>
            </a:r>
          </a:p>
          <a:p>
            <a:r>
              <a:rPr lang="ru-RU" b="1" dirty="0">
                <a:solidFill>
                  <a:schemeClr val="bg1"/>
                </a:solidFill>
              </a:rPr>
              <a:t>2. </a:t>
            </a:r>
            <a:r>
              <a:rPr lang="en-US" b="1" dirty="0">
                <a:solidFill>
                  <a:schemeClr val="bg1"/>
                </a:solidFill>
              </a:rPr>
              <a:t>Ingest &amp; Transform</a:t>
            </a:r>
            <a:endParaRPr lang="en-US" dirty="0">
              <a:solidFill>
                <a:schemeClr val="bg1"/>
              </a:solidFill>
            </a:endParaRP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Clean schema: Keys, constraints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Load CSV (BULK INSERT)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Normalize data (INSERT INTO ... SELECT)</a:t>
            </a:r>
          </a:p>
          <a:p>
            <a:r>
              <a:rPr lang="ru-RU" b="1" dirty="0">
                <a:solidFill>
                  <a:schemeClr val="bg1"/>
                </a:solidFill>
              </a:rPr>
              <a:t>3.</a:t>
            </a:r>
            <a:r>
              <a:rPr lang="en-US" b="1" dirty="0">
                <a:solidFill>
                  <a:schemeClr val="bg1"/>
                </a:solidFill>
              </a:rPr>
              <a:t>Model &amp; Analyze</a:t>
            </a:r>
            <a:endParaRPr lang="en-US" dirty="0">
              <a:solidFill>
                <a:schemeClr val="bg1"/>
              </a:solidFill>
            </a:endParaRP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Create views &amp; stored procedures</a:t>
            </a:r>
          </a:p>
          <a:p>
            <a:r>
              <a:rPr lang="ru-RU" b="1" dirty="0">
                <a:solidFill>
                  <a:schemeClr val="bg1"/>
                </a:solidFill>
              </a:rPr>
              <a:t>4.</a:t>
            </a:r>
            <a:r>
              <a:rPr lang="en-US" b="1" dirty="0">
                <a:solidFill>
                  <a:schemeClr val="bg1"/>
                </a:solidFill>
              </a:rPr>
              <a:t>Automate</a:t>
            </a:r>
            <a:endParaRPr lang="en-US" dirty="0">
              <a:solidFill>
                <a:schemeClr val="bg1"/>
              </a:solidFill>
            </a:endParaRP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SQL Agent job for regular reporting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1"/>
          <p:cNvSpPr txBox="1">
            <a:spLocks noGrp="1"/>
          </p:cNvSpPr>
          <p:nvPr>
            <p:ph type="title"/>
          </p:nvPr>
        </p:nvSpPr>
        <p:spPr>
          <a:xfrm>
            <a:off x="868922" y="5109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Data Sources and Modeling</a:t>
            </a:r>
          </a:p>
        </p:txBody>
      </p:sp>
      <p:sp>
        <p:nvSpPr>
          <p:cNvPr id="1320" name="Google Shape;1320;p51"/>
          <p:cNvSpPr txBox="1"/>
          <p:nvPr/>
        </p:nvSpPr>
        <p:spPr>
          <a:xfrm>
            <a:off x="723400" y="1187975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Source</a:t>
            </a:r>
          </a:p>
          <a:p>
            <a:r>
              <a:rPr lang="en-US" dirty="0">
                <a:solidFill>
                  <a:schemeClr val="bg1"/>
                </a:solidFill>
              </a:rPr>
              <a:t>1.products.csv, orders.csv, order_items.csv</a:t>
            </a:r>
          </a:p>
          <a:p>
            <a:r>
              <a:rPr lang="en-US" dirty="0">
                <a:solidFill>
                  <a:schemeClr val="bg1"/>
                </a:solidFill>
              </a:rPr>
              <a:t>2.stores.csv, stocks.csv, staffs.csv</a:t>
            </a:r>
          </a:p>
          <a:p>
            <a:r>
              <a:rPr lang="en-US" dirty="0">
                <a:solidFill>
                  <a:schemeClr val="bg1"/>
                </a:solidFill>
              </a:rPr>
              <a:t>3.customers.csv, brands.csv, categories.csv</a:t>
            </a:r>
          </a:p>
          <a:p>
            <a:r>
              <a:rPr lang="en-US" b="1" dirty="0">
                <a:solidFill>
                  <a:schemeClr val="bg1"/>
                </a:solidFill>
              </a:rPr>
              <a:t>Modeling</a:t>
            </a:r>
          </a:p>
          <a:p>
            <a:r>
              <a:rPr lang="en-US" dirty="0">
                <a:solidFill>
                  <a:schemeClr val="bg1"/>
                </a:solidFill>
              </a:rPr>
              <a:t>1Created normalized tables with:</a:t>
            </a:r>
          </a:p>
          <a:p>
            <a:pPr marL="457200" lvl="1"/>
            <a:r>
              <a:rPr lang="en-US" dirty="0">
                <a:solidFill>
                  <a:schemeClr val="bg1"/>
                </a:solidFill>
              </a:rPr>
              <a:t>Primary &amp; foreign keys</a:t>
            </a:r>
          </a:p>
          <a:p>
            <a:r>
              <a:rPr lang="en-US" dirty="0">
                <a:solidFill>
                  <a:schemeClr val="bg1"/>
                </a:solidFill>
              </a:rPr>
              <a:t>2.Designed ER Diagram for relationships</a:t>
            </a:r>
          </a:p>
          <a:p>
            <a:r>
              <a:rPr lang="en-US" dirty="0">
                <a:solidFill>
                  <a:schemeClr val="bg1"/>
                </a:solidFill>
              </a:rPr>
              <a:t>3.Ensured scalability and query performance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815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2"/>
          <p:cNvSpPr txBox="1">
            <a:spLocks noGrp="1"/>
          </p:cNvSpPr>
          <p:nvPr>
            <p:ph type="title"/>
          </p:nvPr>
        </p:nvSpPr>
        <p:spPr>
          <a:xfrm>
            <a:off x="3450807" y="1340350"/>
            <a:ext cx="5068187" cy="21633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View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and </a:t>
            </a:r>
            <a:br>
              <a:rPr lang="en" dirty="0">
                <a:solidFill>
                  <a:schemeClr val="accent1"/>
                </a:solidFill>
              </a:rPr>
            </a:br>
            <a:r>
              <a:rPr lang="en" dirty="0">
                <a:solidFill>
                  <a:schemeClr val="accent1"/>
                </a:solidFill>
              </a:rPr>
              <a:t>Procedure</a:t>
            </a:r>
            <a:endParaRPr dirty="0"/>
          </a:p>
        </p:txBody>
      </p:sp>
      <p:sp>
        <p:nvSpPr>
          <p:cNvPr id="638" name="Google Shape;638;p32"/>
          <p:cNvSpPr txBox="1">
            <a:spLocks noGrp="1"/>
          </p:cNvSpPr>
          <p:nvPr>
            <p:ph type="title" idx="2"/>
          </p:nvPr>
        </p:nvSpPr>
        <p:spPr>
          <a:xfrm>
            <a:off x="3769850" y="1340350"/>
            <a:ext cx="1069800" cy="10662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pic>
        <p:nvPicPr>
          <p:cNvPr id="639" name="Google Shape;639;p3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-2982550" y="-673800"/>
            <a:ext cx="6307500" cy="6307500"/>
          </a:xfrm>
          <a:prstGeom prst="ellipse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51"/>
          <p:cNvSpPr txBox="1">
            <a:spLocks noGrp="1"/>
          </p:cNvSpPr>
          <p:nvPr>
            <p:ph type="title"/>
          </p:nvPr>
        </p:nvSpPr>
        <p:spPr>
          <a:xfrm>
            <a:off x="868922" y="510925"/>
            <a:ext cx="7697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Key Views Created</a:t>
            </a:r>
          </a:p>
        </p:txBody>
      </p:sp>
      <p:sp>
        <p:nvSpPr>
          <p:cNvPr id="1320" name="Google Shape;1320;p51"/>
          <p:cNvSpPr txBox="1"/>
          <p:nvPr/>
        </p:nvSpPr>
        <p:spPr>
          <a:xfrm>
            <a:off x="868922" y="1187975"/>
            <a:ext cx="76971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vw_StoreSalesSummary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Store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Number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AOV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vw_TopSellingProducts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Ranked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Products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vw_InventoryStatus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Stock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vw_StaffPerformance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Staff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Performance 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vw_RegionalTrends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Region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vw_SalesByCategory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Sales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Category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vw_CustomerSalesSummary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Customer Sales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&amp; AOV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8.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vw_store_stock_ratio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Stock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Sales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Ratio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9.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vw_MargeBySummary_Stores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Store Sales &amp;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Margins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vw_MargeBySummary_brands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- Brand Sales &amp;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Profit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Margins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ru-RU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11. 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vw_staff_summary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_sales</a:t>
            </a:r>
            <a:r>
              <a:rPr lang="en-US" dirty="0">
                <a:solidFill>
                  <a:schemeClr val="bg1"/>
                </a:solidFill>
              </a:rPr>
              <a:t> - Staff Sales &amp; Orders Summary</a:t>
            </a:r>
          </a:p>
        </p:txBody>
      </p:sp>
    </p:spTree>
    <p:extLst>
      <p:ext uri="{BB962C8B-B14F-4D97-AF65-F5344CB8AC3E}">
        <p14:creationId xmlns:p14="http://schemas.microsoft.com/office/powerpoint/2010/main" val="165277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/>
              <a:t>Key Stored Procedures</a:t>
            </a:r>
          </a:p>
        </p:txBody>
      </p:sp>
      <p:sp>
        <p:nvSpPr>
          <p:cNvPr id="714" name="Google Shape;714;p35"/>
          <p:cNvSpPr/>
          <p:nvPr/>
        </p:nvSpPr>
        <p:spPr>
          <a:xfrm>
            <a:off x="7867874" y="241341"/>
            <a:ext cx="564691" cy="1141671"/>
          </a:xfrm>
          <a:custGeom>
            <a:avLst/>
            <a:gdLst/>
            <a:ahLst/>
            <a:cxnLst/>
            <a:rect l="l" t="t" r="r" b="b"/>
            <a:pathLst>
              <a:path w="4584" h="9267" extrusionOk="0">
                <a:moveTo>
                  <a:pt x="1" y="0"/>
                </a:moveTo>
                <a:lnTo>
                  <a:pt x="1" y="9267"/>
                </a:lnTo>
                <a:cubicBezTo>
                  <a:pt x="2537" y="9238"/>
                  <a:pt x="4584" y="7176"/>
                  <a:pt x="4584" y="4634"/>
                </a:cubicBezTo>
                <a:cubicBezTo>
                  <a:pt x="4584" y="2092"/>
                  <a:pt x="2537" y="29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6" name="Google Shape;716;p35"/>
          <p:cNvGrpSpPr/>
          <p:nvPr/>
        </p:nvGrpSpPr>
        <p:grpSpPr>
          <a:xfrm>
            <a:off x="990516" y="3430427"/>
            <a:ext cx="481852" cy="429776"/>
            <a:chOff x="7915018" y="4306098"/>
            <a:chExt cx="338355" cy="298684"/>
          </a:xfrm>
        </p:grpSpPr>
        <p:sp>
          <p:nvSpPr>
            <p:cNvPr id="717" name="Google Shape;717;p35"/>
            <p:cNvSpPr/>
            <p:nvPr/>
          </p:nvSpPr>
          <p:spPr>
            <a:xfrm>
              <a:off x="7987749" y="4325934"/>
              <a:ext cx="265625" cy="259013"/>
            </a:xfrm>
            <a:custGeom>
              <a:avLst/>
              <a:gdLst/>
              <a:ahLst/>
              <a:cxnLst/>
              <a:rect l="l" t="t" r="r" b="b"/>
              <a:pathLst>
                <a:path w="6468" h="6307" extrusionOk="0">
                  <a:moveTo>
                    <a:pt x="1" y="0"/>
                  </a:moveTo>
                  <a:lnTo>
                    <a:pt x="1" y="1449"/>
                  </a:lnTo>
                  <a:lnTo>
                    <a:pt x="3315" y="1449"/>
                  </a:lnTo>
                  <a:cubicBezTo>
                    <a:pt x="4255" y="1449"/>
                    <a:pt x="5020" y="2213"/>
                    <a:pt x="5020" y="3154"/>
                  </a:cubicBezTo>
                  <a:cubicBezTo>
                    <a:pt x="5020" y="4093"/>
                    <a:pt x="4255" y="4858"/>
                    <a:pt x="3315" y="4858"/>
                  </a:cubicBezTo>
                  <a:lnTo>
                    <a:pt x="2416" y="4858"/>
                  </a:lnTo>
                  <a:lnTo>
                    <a:pt x="2416" y="6307"/>
                  </a:lnTo>
                  <a:lnTo>
                    <a:pt x="3315" y="6307"/>
                  </a:lnTo>
                  <a:cubicBezTo>
                    <a:pt x="5053" y="6307"/>
                    <a:pt x="6467" y="4893"/>
                    <a:pt x="6467" y="3154"/>
                  </a:cubicBezTo>
                  <a:cubicBezTo>
                    <a:pt x="6467" y="1416"/>
                    <a:pt x="5053" y="0"/>
                    <a:pt x="3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5"/>
            <p:cNvSpPr/>
            <p:nvPr/>
          </p:nvSpPr>
          <p:spPr>
            <a:xfrm>
              <a:off x="7915018" y="4306098"/>
              <a:ext cx="52936" cy="298684"/>
            </a:xfrm>
            <a:custGeom>
              <a:avLst/>
              <a:gdLst/>
              <a:ahLst/>
              <a:cxnLst/>
              <a:rect l="l" t="t" r="r" b="b"/>
              <a:pathLst>
                <a:path w="1289" h="7273" extrusionOk="0">
                  <a:moveTo>
                    <a:pt x="0" y="0"/>
                  </a:moveTo>
                  <a:lnTo>
                    <a:pt x="0" y="7273"/>
                  </a:lnTo>
                  <a:lnTo>
                    <a:pt x="1289" y="7273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8014196" y="4505604"/>
              <a:ext cx="52977" cy="99178"/>
            </a:xfrm>
            <a:custGeom>
              <a:avLst/>
              <a:gdLst/>
              <a:ahLst/>
              <a:cxnLst/>
              <a:rect l="l" t="t" r="r" b="b"/>
              <a:pathLst>
                <a:path w="1290" h="2415" extrusionOk="0">
                  <a:moveTo>
                    <a:pt x="1" y="0"/>
                  </a:moveTo>
                  <a:lnTo>
                    <a:pt x="1" y="2415"/>
                  </a:lnTo>
                  <a:lnTo>
                    <a:pt x="1289" y="2415"/>
                  </a:lnTo>
                  <a:lnTo>
                    <a:pt x="1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35"/>
          <p:cNvGrpSpPr/>
          <p:nvPr/>
        </p:nvGrpSpPr>
        <p:grpSpPr>
          <a:xfrm>
            <a:off x="4937655" y="3430445"/>
            <a:ext cx="429763" cy="429763"/>
            <a:chOff x="5029452" y="3583433"/>
            <a:chExt cx="338396" cy="338396"/>
          </a:xfrm>
        </p:grpSpPr>
        <p:sp>
          <p:nvSpPr>
            <p:cNvPr id="721" name="Google Shape;721;p35"/>
            <p:cNvSpPr/>
            <p:nvPr/>
          </p:nvSpPr>
          <p:spPr>
            <a:xfrm>
              <a:off x="5045632" y="3583433"/>
              <a:ext cx="165954" cy="119096"/>
            </a:xfrm>
            <a:custGeom>
              <a:avLst/>
              <a:gdLst/>
              <a:ahLst/>
              <a:cxnLst/>
              <a:rect l="l" t="t" r="r" b="b"/>
              <a:pathLst>
                <a:path w="4041" h="2900" extrusionOk="0">
                  <a:moveTo>
                    <a:pt x="1" y="1"/>
                  </a:moveTo>
                  <a:lnTo>
                    <a:pt x="1" y="1128"/>
                  </a:lnTo>
                  <a:lnTo>
                    <a:pt x="1780" y="1128"/>
                  </a:lnTo>
                  <a:lnTo>
                    <a:pt x="1780" y="1934"/>
                  </a:lnTo>
                  <a:lnTo>
                    <a:pt x="1055" y="1934"/>
                  </a:lnTo>
                  <a:lnTo>
                    <a:pt x="1055" y="2900"/>
                  </a:lnTo>
                  <a:lnTo>
                    <a:pt x="2986" y="2900"/>
                  </a:lnTo>
                  <a:lnTo>
                    <a:pt x="2986" y="1934"/>
                  </a:lnTo>
                  <a:lnTo>
                    <a:pt x="2261" y="1934"/>
                  </a:lnTo>
                  <a:lnTo>
                    <a:pt x="2261" y="1128"/>
                  </a:lnTo>
                  <a:lnTo>
                    <a:pt x="4040" y="1128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5"/>
            <p:cNvSpPr/>
            <p:nvPr/>
          </p:nvSpPr>
          <p:spPr>
            <a:xfrm>
              <a:off x="5029452" y="3676040"/>
              <a:ext cx="338396" cy="245789"/>
            </a:xfrm>
            <a:custGeom>
              <a:avLst/>
              <a:gdLst/>
              <a:ahLst/>
              <a:cxnLst/>
              <a:rect l="l" t="t" r="r" b="b"/>
              <a:pathLst>
                <a:path w="8240" h="5985" extrusionOk="0">
                  <a:moveTo>
                    <a:pt x="4779" y="0"/>
                  </a:moveTo>
                  <a:lnTo>
                    <a:pt x="4779" y="483"/>
                  </a:lnTo>
                  <a:lnTo>
                    <a:pt x="5262" y="483"/>
                  </a:lnTo>
                  <a:lnTo>
                    <a:pt x="5262" y="1471"/>
                  </a:lnTo>
                  <a:cubicBezTo>
                    <a:pt x="5262" y="2212"/>
                    <a:pt x="5864" y="2814"/>
                    <a:pt x="6605" y="2814"/>
                  </a:cubicBezTo>
                  <a:lnTo>
                    <a:pt x="6896" y="2814"/>
                  </a:lnTo>
                  <a:cubicBezTo>
                    <a:pt x="7371" y="2814"/>
                    <a:pt x="7757" y="3201"/>
                    <a:pt x="7757" y="3675"/>
                  </a:cubicBezTo>
                  <a:cubicBezTo>
                    <a:pt x="7757" y="4149"/>
                    <a:pt x="7371" y="4535"/>
                    <a:pt x="6896" y="4535"/>
                  </a:cubicBezTo>
                  <a:lnTo>
                    <a:pt x="3380" y="4535"/>
                  </a:lnTo>
                  <a:lnTo>
                    <a:pt x="3380" y="1127"/>
                  </a:lnTo>
                  <a:lnTo>
                    <a:pt x="1449" y="1127"/>
                  </a:lnTo>
                  <a:lnTo>
                    <a:pt x="1449" y="5501"/>
                  </a:lnTo>
                  <a:lnTo>
                    <a:pt x="1" y="5501"/>
                  </a:lnTo>
                  <a:lnTo>
                    <a:pt x="1" y="5984"/>
                  </a:lnTo>
                  <a:lnTo>
                    <a:pt x="4818" y="5984"/>
                  </a:lnTo>
                  <a:lnTo>
                    <a:pt x="4818" y="5501"/>
                  </a:lnTo>
                  <a:lnTo>
                    <a:pt x="3380" y="5501"/>
                  </a:lnTo>
                  <a:lnTo>
                    <a:pt x="3380" y="5018"/>
                  </a:lnTo>
                  <a:lnTo>
                    <a:pt x="6896" y="5018"/>
                  </a:lnTo>
                  <a:cubicBezTo>
                    <a:pt x="7637" y="5018"/>
                    <a:pt x="8239" y="4416"/>
                    <a:pt x="8239" y="3675"/>
                  </a:cubicBezTo>
                  <a:cubicBezTo>
                    <a:pt x="8239" y="2935"/>
                    <a:pt x="7637" y="2332"/>
                    <a:pt x="6896" y="2332"/>
                  </a:cubicBezTo>
                  <a:lnTo>
                    <a:pt x="6605" y="2332"/>
                  </a:lnTo>
                  <a:cubicBezTo>
                    <a:pt x="6130" y="2332"/>
                    <a:pt x="5745" y="1946"/>
                    <a:pt x="5745" y="1471"/>
                  </a:cubicBezTo>
                  <a:lnTo>
                    <a:pt x="5745" y="483"/>
                  </a:lnTo>
                  <a:lnTo>
                    <a:pt x="6228" y="483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35"/>
          <p:cNvGrpSpPr/>
          <p:nvPr/>
        </p:nvGrpSpPr>
        <p:grpSpPr>
          <a:xfrm>
            <a:off x="1112009" y="1606370"/>
            <a:ext cx="302009" cy="429779"/>
            <a:chOff x="1944256" y="1268417"/>
            <a:chExt cx="240491" cy="338355"/>
          </a:xfrm>
        </p:grpSpPr>
        <p:sp>
          <p:nvSpPr>
            <p:cNvPr id="724" name="Google Shape;724;p35"/>
            <p:cNvSpPr/>
            <p:nvPr/>
          </p:nvSpPr>
          <p:spPr>
            <a:xfrm>
              <a:off x="2065774" y="1268417"/>
              <a:ext cx="118973" cy="338355"/>
            </a:xfrm>
            <a:custGeom>
              <a:avLst/>
              <a:gdLst/>
              <a:ahLst/>
              <a:cxnLst/>
              <a:rect l="l" t="t" r="r" b="b"/>
              <a:pathLst>
                <a:path w="2897" h="8239" extrusionOk="0">
                  <a:moveTo>
                    <a:pt x="965" y="1"/>
                  </a:moveTo>
                  <a:cubicBezTo>
                    <a:pt x="432" y="1"/>
                    <a:pt x="0" y="433"/>
                    <a:pt x="0" y="966"/>
                  </a:cubicBezTo>
                  <a:lnTo>
                    <a:pt x="0" y="1253"/>
                  </a:lnTo>
                  <a:cubicBezTo>
                    <a:pt x="0" y="1886"/>
                    <a:pt x="401" y="2434"/>
                    <a:pt x="965" y="2636"/>
                  </a:cubicBezTo>
                  <a:lnTo>
                    <a:pt x="965" y="7756"/>
                  </a:lnTo>
                  <a:cubicBezTo>
                    <a:pt x="965" y="8023"/>
                    <a:pt x="1182" y="8239"/>
                    <a:pt x="1448" y="8239"/>
                  </a:cubicBezTo>
                  <a:cubicBezTo>
                    <a:pt x="1715" y="8239"/>
                    <a:pt x="1932" y="8023"/>
                    <a:pt x="1932" y="7756"/>
                  </a:cubicBezTo>
                  <a:lnTo>
                    <a:pt x="1932" y="2637"/>
                  </a:lnTo>
                  <a:cubicBezTo>
                    <a:pt x="2493" y="2438"/>
                    <a:pt x="2897" y="1901"/>
                    <a:pt x="2897" y="1271"/>
                  </a:cubicBezTo>
                  <a:lnTo>
                    <a:pt x="2897" y="966"/>
                  </a:lnTo>
                  <a:cubicBezTo>
                    <a:pt x="2897" y="433"/>
                    <a:pt x="2464" y="1"/>
                    <a:pt x="1932" y="1"/>
                  </a:cubicBezTo>
                  <a:lnTo>
                    <a:pt x="1932" y="1272"/>
                  </a:lnTo>
                  <a:cubicBezTo>
                    <a:pt x="1932" y="1538"/>
                    <a:pt x="1715" y="1755"/>
                    <a:pt x="1448" y="1755"/>
                  </a:cubicBezTo>
                  <a:cubicBezTo>
                    <a:pt x="1182" y="1755"/>
                    <a:pt x="965" y="1538"/>
                    <a:pt x="965" y="1272"/>
                  </a:cubicBezTo>
                  <a:lnTo>
                    <a:pt x="9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5"/>
            <p:cNvSpPr/>
            <p:nvPr/>
          </p:nvSpPr>
          <p:spPr>
            <a:xfrm>
              <a:off x="1944256" y="1437615"/>
              <a:ext cx="98110" cy="169157"/>
            </a:xfrm>
            <a:custGeom>
              <a:avLst/>
              <a:gdLst/>
              <a:ahLst/>
              <a:cxnLst/>
              <a:rect l="l" t="t" r="r" b="b"/>
              <a:pathLst>
                <a:path w="2389" h="4119" extrusionOk="0">
                  <a:moveTo>
                    <a:pt x="1" y="1"/>
                  </a:moveTo>
                  <a:lnTo>
                    <a:pt x="1" y="483"/>
                  </a:lnTo>
                  <a:lnTo>
                    <a:pt x="470" y="483"/>
                  </a:lnTo>
                  <a:lnTo>
                    <a:pt x="470" y="4119"/>
                  </a:lnTo>
                  <a:lnTo>
                    <a:pt x="1919" y="4119"/>
                  </a:lnTo>
                  <a:lnTo>
                    <a:pt x="1919" y="483"/>
                  </a:lnTo>
                  <a:lnTo>
                    <a:pt x="2388" y="483"/>
                  </a:lnTo>
                  <a:lnTo>
                    <a:pt x="23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5"/>
            <p:cNvSpPr/>
            <p:nvPr/>
          </p:nvSpPr>
          <p:spPr>
            <a:xfrm>
              <a:off x="1973414" y="1268417"/>
              <a:ext cx="39712" cy="149404"/>
            </a:xfrm>
            <a:custGeom>
              <a:avLst/>
              <a:gdLst/>
              <a:ahLst/>
              <a:cxnLst/>
              <a:rect l="l" t="t" r="r" b="b"/>
              <a:pathLst>
                <a:path w="967" h="3638" extrusionOk="0">
                  <a:moveTo>
                    <a:pt x="243" y="1"/>
                  </a:moveTo>
                  <a:lnTo>
                    <a:pt x="1" y="485"/>
                  </a:lnTo>
                  <a:lnTo>
                    <a:pt x="1" y="3638"/>
                  </a:lnTo>
                  <a:lnTo>
                    <a:pt x="967" y="3638"/>
                  </a:lnTo>
                  <a:lnTo>
                    <a:pt x="967" y="485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7" name="Google Shape;727;p35"/>
          <p:cNvSpPr/>
          <p:nvPr/>
        </p:nvSpPr>
        <p:spPr>
          <a:xfrm>
            <a:off x="4931841" y="1606367"/>
            <a:ext cx="441374" cy="429767"/>
          </a:xfrm>
          <a:custGeom>
            <a:avLst/>
            <a:gdLst/>
            <a:ahLst/>
            <a:cxnLst/>
            <a:rect l="l" t="t" r="r" b="b"/>
            <a:pathLst>
              <a:path w="8428" h="8239" extrusionOk="0">
                <a:moveTo>
                  <a:pt x="6684" y="1"/>
                </a:moveTo>
                <a:cubicBezTo>
                  <a:pt x="6437" y="1"/>
                  <a:pt x="6190" y="95"/>
                  <a:pt x="6001" y="283"/>
                </a:cubicBezTo>
                <a:lnTo>
                  <a:pt x="5799" y="486"/>
                </a:lnTo>
                <a:cubicBezTo>
                  <a:pt x="5351" y="934"/>
                  <a:pt x="5248" y="1604"/>
                  <a:pt x="5504" y="2147"/>
                </a:cubicBezTo>
                <a:lnTo>
                  <a:pt x="2241" y="5409"/>
                </a:lnTo>
                <a:cubicBezTo>
                  <a:pt x="2047" y="5318"/>
                  <a:pt x="1835" y="5272"/>
                  <a:pt x="1623" y="5272"/>
                </a:cubicBezTo>
                <a:cubicBezTo>
                  <a:pt x="1245" y="5272"/>
                  <a:pt x="867" y="5417"/>
                  <a:pt x="580" y="5705"/>
                </a:cubicBezTo>
                <a:lnTo>
                  <a:pt x="378" y="5907"/>
                </a:lnTo>
                <a:cubicBezTo>
                  <a:pt x="1" y="6284"/>
                  <a:pt x="1" y="6896"/>
                  <a:pt x="378" y="7273"/>
                </a:cubicBezTo>
                <a:lnTo>
                  <a:pt x="1269" y="6380"/>
                </a:lnTo>
                <a:cubicBezTo>
                  <a:pt x="1365" y="6284"/>
                  <a:pt x="1493" y="6235"/>
                  <a:pt x="1621" y="6235"/>
                </a:cubicBezTo>
                <a:cubicBezTo>
                  <a:pt x="1739" y="6235"/>
                  <a:pt x="1857" y="6278"/>
                  <a:pt x="1949" y="6365"/>
                </a:cubicBezTo>
                <a:cubicBezTo>
                  <a:pt x="2148" y="6552"/>
                  <a:pt x="2151" y="6866"/>
                  <a:pt x="1960" y="7057"/>
                </a:cubicBezTo>
                <a:lnTo>
                  <a:pt x="1061" y="7956"/>
                </a:lnTo>
                <a:cubicBezTo>
                  <a:pt x="1249" y="8145"/>
                  <a:pt x="1496" y="8239"/>
                  <a:pt x="1743" y="8239"/>
                </a:cubicBezTo>
                <a:cubicBezTo>
                  <a:pt x="1990" y="8239"/>
                  <a:pt x="2237" y="8145"/>
                  <a:pt x="2426" y="7956"/>
                </a:cubicBezTo>
                <a:lnTo>
                  <a:pt x="2642" y="7739"/>
                </a:lnTo>
                <a:cubicBezTo>
                  <a:pt x="3087" y="7295"/>
                  <a:pt x="3181" y="6630"/>
                  <a:pt x="2924" y="6091"/>
                </a:cubicBezTo>
                <a:lnTo>
                  <a:pt x="6186" y="2830"/>
                </a:lnTo>
                <a:cubicBezTo>
                  <a:pt x="6382" y="2924"/>
                  <a:pt x="6596" y="2971"/>
                  <a:pt x="6810" y="2971"/>
                </a:cubicBezTo>
                <a:cubicBezTo>
                  <a:pt x="7181" y="2971"/>
                  <a:pt x="7552" y="2830"/>
                  <a:pt x="7834" y="2547"/>
                </a:cubicBezTo>
                <a:lnTo>
                  <a:pt x="8050" y="2332"/>
                </a:lnTo>
                <a:cubicBezTo>
                  <a:pt x="8427" y="1954"/>
                  <a:pt x="8427" y="1344"/>
                  <a:pt x="8050" y="966"/>
                </a:cubicBezTo>
                <a:lnTo>
                  <a:pt x="7151" y="1865"/>
                </a:lnTo>
                <a:cubicBezTo>
                  <a:pt x="7057" y="1960"/>
                  <a:pt x="6934" y="2007"/>
                  <a:pt x="6810" y="2007"/>
                </a:cubicBezTo>
                <a:cubicBezTo>
                  <a:pt x="6682" y="2007"/>
                  <a:pt x="6554" y="1956"/>
                  <a:pt x="6459" y="1855"/>
                </a:cubicBezTo>
                <a:cubicBezTo>
                  <a:pt x="6278" y="1664"/>
                  <a:pt x="6289" y="1360"/>
                  <a:pt x="6475" y="1175"/>
                </a:cubicBezTo>
                <a:lnTo>
                  <a:pt x="7367" y="283"/>
                </a:lnTo>
                <a:cubicBezTo>
                  <a:pt x="7179" y="95"/>
                  <a:pt x="6931" y="1"/>
                  <a:pt x="66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761;p59">
            <a:extLst>
              <a:ext uri="{FF2B5EF4-FFF2-40B4-BE49-F238E27FC236}">
                <a16:creationId xmlns:a16="http://schemas.microsoft.com/office/drawing/2014/main" id="{7FD9C300-DEAB-DD21-E1B1-4CAC7ABA4703}"/>
              </a:ext>
            </a:extLst>
          </p:cNvPr>
          <p:cNvGrpSpPr/>
          <p:nvPr/>
        </p:nvGrpSpPr>
        <p:grpSpPr>
          <a:xfrm>
            <a:off x="665019" y="1426307"/>
            <a:ext cx="7840294" cy="3272168"/>
            <a:chOff x="238125" y="1188750"/>
            <a:chExt cx="7140450" cy="3335550"/>
          </a:xfrm>
        </p:grpSpPr>
        <p:sp>
          <p:nvSpPr>
            <p:cNvPr id="4" name="Google Shape;4762;p59">
              <a:extLst>
                <a:ext uri="{FF2B5EF4-FFF2-40B4-BE49-F238E27FC236}">
                  <a16:creationId xmlns:a16="http://schemas.microsoft.com/office/drawing/2014/main" id="{486E5B34-5CB8-5E1C-40DC-FE7C114A1FCD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b="1" dirty="0" err="1"/>
                <a:t>sp_CalculateStoreKPI</a:t>
              </a:r>
              <a:endParaRPr lang="en-US" sz="1400" b="1" dirty="0"/>
            </a:p>
            <a:p>
              <a:pPr algn="ctr"/>
              <a:r>
                <a:rPr lang="en-US" dirty="0"/>
                <a:t>Store KPIs summary</a:t>
              </a:r>
            </a:p>
            <a:p>
              <a:pPr algn="ctr"/>
              <a:endParaRPr lang="en-US"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4763;p59">
              <a:extLst>
                <a:ext uri="{FF2B5EF4-FFF2-40B4-BE49-F238E27FC236}">
                  <a16:creationId xmlns:a16="http://schemas.microsoft.com/office/drawing/2014/main" id="{D7320768-5F94-F408-0990-FC0AFAD9051E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n-US" sz="1400" b="1" dirty="0"/>
            </a:p>
            <a:p>
              <a:r>
                <a:rPr lang="en-US" sz="1400" b="1" dirty="0" err="1"/>
                <a:t>sp_CompareSalesYearOverYear</a:t>
              </a:r>
              <a:endParaRPr lang="en-US" b="1" dirty="0"/>
            </a:p>
            <a:p>
              <a:r>
                <a:rPr lang="en-US" b="1" dirty="0"/>
                <a:t>       </a:t>
              </a:r>
              <a:r>
                <a:rPr lang="en-US" dirty="0"/>
                <a:t>Yearly sales comparison</a:t>
              </a:r>
            </a:p>
            <a:p>
              <a:endParaRPr lang="en-US"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4764;p59">
              <a:extLst>
                <a:ext uri="{FF2B5EF4-FFF2-40B4-BE49-F238E27FC236}">
                  <a16:creationId xmlns:a16="http://schemas.microsoft.com/office/drawing/2014/main" id="{5ECB0C6A-5E1E-2797-B7F1-4616B562CB92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b="1" dirty="0"/>
                <a:t>               </a:t>
              </a:r>
              <a:r>
                <a:rPr lang="en-US" sz="1400" b="1" dirty="0" err="1"/>
                <a:t>sp_GenerateRestockList</a:t>
              </a:r>
              <a:endParaRPr lang="en-US" sz="1400" b="1" dirty="0"/>
            </a:p>
            <a:p>
              <a:pPr algn="ctr"/>
              <a:r>
                <a:rPr lang="en-US" dirty="0"/>
                <a:t>Restock needs</a:t>
              </a:r>
            </a:p>
            <a:p>
              <a:pPr algn="ctr"/>
              <a:endParaRPr lang="en-US" sz="1400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4765;p59">
              <a:extLst>
                <a:ext uri="{FF2B5EF4-FFF2-40B4-BE49-F238E27FC236}">
                  <a16:creationId xmlns:a16="http://schemas.microsoft.com/office/drawing/2014/main" id="{E949779E-94DC-BD8B-DC96-FA2515C4DFA6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r>
                <a:rPr lang="en-US" b="1" dirty="0" err="1"/>
                <a:t>sp_GetCustomerProfile</a:t>
              </a:r>
              <a:endParaRPr lang="en-US" b="1" dirty="0"/>
            </a:p>
            <a:p>
              <a:pPr algn="ctr"/>
              <a:r>
                <a:rPr lang="en-US" dirty="0"/>
                <a:t>Customer spending analysis</a:t>
              </a:r>
            </a:p>
            <a:p>
              <a:pPr algn="ctr"/>
              <a:endParaRPr lang="en-US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4766;p59">
              <a:extLst>
                <a:ext uri="{FF2B5EF4-FFF2-40B4-BE49-F238E27FC236}">
                  <a16:creationId xmlns:a16="http://schemas.microsoft.com/office/drawing/2014/main" id="{15E949AC-3E10-157C-9890-9CDAA284FF1A}"/>
                </a:ext>
              </a:extLst>
            </p:cNvPr>
            <p:cNvSpPr/>
            <p:nvPr/>
          </p:nvSpPr>
          <p:spPr>
            <a:xfrm>
              <a:off x="2847223" y="1967444"/>
              <a:ext cx="1843851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/>
                <a:t>Procedure</a:t>
              </a:r>
              <a:endParaRPr b="1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1"/>
          <p:cNvSpPr txBox="1">
            <a:spLocks noGrp="1"/>
          </p:cNvSpPr>
          <p:nvPr>
            <p:ph type="title"/>
          </p:nvPr>
        </p:nvSpPr>
        <p:spPr>
          <a:xfrm>
            <a:off x="1413162" y="158675"/>
            <a:ext cx="70108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KPIs</a:t>
            </a:r>
            <a:endParaRPr dirty="0">
              <a:solidFill>
                <a:schemeClr val="accent1"/>
              </a:solidFill>
            </a:endParaRPr>
          </a:p>
        </p:txBody>
      </p:sp>
      <p:graphicFrame>
        <p:nvGraphicFramePr>
          <p:cNvPr id="852" name="Google Shape;852;p41"/>
          <p:cNvGraphicFramePr/>
          <p:nvPr>
            <p:extLst>
              <p:ext uri="{D42A27DB-BD31-4B8C-83A1-F6EECF244321}">
                <p14:modId xmlns:p14="http://schemas.microsoft.com/office/powerpoint/2010/main" val="1634415785"/>
              </p:ext>
            </p:extLst>
          </p:nvPr>
        </p:nvGraphicFramePr>
        <p:xfrm>
          <a:off x="408710" y="795650"/>
          <a:ext cx="8617527" cy="3842146"/>
        </p:xfrm>
        <a:graphic>
          <a:graphicData uri="http://schemas.openxmlformats.org/drawingml/2006/table">
            <a:tbl>
              <a:tblPr>
                <a:noFill/>
                <a:tableStyleId>{3C03D7AE-D6E0-4A1A-8722-77C6957C600F}</a:tableStyleId>
              </a:tblPr>
              <a:tblGrid>
                <a:gridCol w="2036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0902">
                <a:tc>
                  <a:txBody>
                    <a:bodyPr/>
                    <a:lstStyle/>
                    <a:p>
                      <a:r>
                        <a:rPr lang="en-US" b="1" dirty="0"/>
                        <a:t>KPI</a:t>
                      </a:r>
                      <a:endParaRPr lang="en-US" dirty="0"/>
                    </a:p>
                  </a:txBody>
                  <a:tcPr anchor="ctr">
                    <a:lnL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Business Insight</a:t>
                      </a:r>
                      <a:endParaRPr lang="en-US" dirty="0"/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Implementation</a:t>
                      </a:r>
                      <a:endParaRPr lang="en-US"/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1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Total Revenue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Company performance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SELECT sum(Revenue) as Total_Revenue FROM vw_StoreSalesSummary;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160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Average Order Value (AOV)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Customer spending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</a:t>
                      </a:r>
                      <a:r>
                        <a:rPr lang="en-US" sz="1050" dirty="0" err="1"/>
                        <a:t>customer_id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first_name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last_name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AOV_customers</a:t>
                      </a:r>
                      <a:r>
                        <a:rPr lang="en-US" sz="1050" dirty="0"/>
                        <a:t>, </a:t>
                      </a:r>
                      <a:r>
                        <a:rPr lang="en-US" sz="1050" dirty="0" err="1"/>
                        <a:t>Count_orders</a:t>
                      </a:r>
                      <a:r>
                        <a:rPr lang="en-US" sz="1050" dirty="0"/>
                        <a:t> FROM </a:t>
                      </a:r>
                      <a:r>
                        <a:rPr lang="en-US" sz="1050" dirty="0" err="1"/>
                        <a:t>vw_CustomerSalesSummary</a:t>
                      </a:r>
                      <a:r>
                        <a:rPr lang="en-US" sz="1050" dirty="0"/>
                        <a:t> ORDER BY </a:t>
                      </a:r>
                      <a:r>
                        <a:rPr lang="en-US" sz="1050" dirty="0" err="1"/>
                        <a:t>AOV_customers</a:t>
                      </a:r>
                      <a:r>
                        <a:rPr lang="en-US" sz="1050" dirty="0"/>
                        <a:t> DESC;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644">
                <a:tc>
                  <a:txBody>
                    <a:bodyPr/>
                    <a:lstStyle/>
                    <a:p>
                      <a:r>
                        <a:rPr lang="en-US" sz="1200" b="1" dirty="0"/>
                        <a:t>Inventory Turnover</a:t>
                      </a:r>
                      <a:endParaRPr lang="en-US" sz="1200" dirty="0"/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Stock efficiency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 </a:t>
                      </a:r>
                      <a:r>
                        <a:rPr lang="en-US" sz="1100" dirty="0" err="1"/>
                        <a:t>store_name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stock_ratio</a:t>
                      </a:r>
                      <a:r>
                        <a:rPr lang="en-US" sz="1100" dirty="0"/>
                        <a:t> FROM </a:t>
                      </a:r>
                      <a:r>
                        <a:rPr lang="en-US" sz="1100" dirty="0" err="1"/>
                        <a:t>vw_store_stock_ratio</a:t>
                      </a:r>
                      <a:r>
                        <a:rPr lang="en-US" sz="1100" dirty="0"/>
                        <a:t> ORDER BY </a:t>
                      </a:r>
                      <a:r>
                        <a:rPr lang="en-US" sz="1100" dirty="0" err="1"/>
                        <a:t>stock_ratio</a:t>
                      </a:r>
                      <a:r>
                        <a:rPr lang="en-US" sz="1100" dirty="0"/>
                        <a:t>;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909">
                <a:tc>
                  <a:txBody>
                    <a:bodyPr/>
                    <a:lstStyle/>
                    <a:p>
                      <a:r>
                        <a:rPr lang="en-US" sz="1200" b="1" dirty="0"/>
                        <a:t>Revenue by Store</a:t>
                      </a:r>
                      <a:endParaRPr lang="en-US" sz="1200" dirty="0"/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Top/weak branches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 </a:t>
                      </a:r>
                      <a:r>
                        <a:rPr lang="en-US" sz="1100" dirty="0" err="1"/>
                        <a:t>store_name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total_sales</a:t>
                      </a:r>
                      <a:r>
                        <a:rPr lang="en-US" sz="1100" dirty="0"/>
                        <a:t>, CAST((</a:t>
                      </a:r>
                      <a:r>
                        <a:rPr lang="en-US" sz="1100" dirty="0" err="1"/>
                        <a:t>total_sales</a:t>
                      </a:r>
                      <a:r>
                        <a:rPr lang="en-US" sz="1100" dirty="0"/>
                        <a:t>/SUM(</a:t>
                      </a:r>
                      <a:r>
                        <a:rPr lang="en-US" sz="1100" dirty="0" err="1"/>
                        <a:t>total_sales</a:t>
                      </a:r>
                      <a:r>
                        <a:rPr lang="en-US" sz="1100" dirty="0"/>
                        <a:t>) OVER())*100 AS DECIMAL(18,2)) AS </a:t>
                      </a:r>
                      <a:r>
                        <a:rPr lang="en-US" sz="1100" dirty="0" err="1"/>
                        <a:t>sales_contribution_pct</a:t>
                      </a:r>
                      <a:r>
                        <a:rPr lang="en-US" sz="1100" dirty="0"/>
                        <a:t> FROM </a:t>
                      </a:r>
                      <a:r>
                        <a:rPr lang="en-US" sz="1100" dirty="0" err="1"/>
                        <a:t>vw_MargeBySummary_Stores</a:t>
                      </a:r>
                      <a:r>
                        <a:rPr lang="en-US" sz="1100" dirty="0"/>
                        <a:t> ORDER BY </a:t>
                      </a:r>
                      <a:r>
                        <a:rPr lang="en-US" sz="1100" dirty="0" err="1"/>
                        <a:t>total_sales</a:t>
                      </a:r>
                      <a:r>
                        <a:rPr lang="en-US" sz="1100" dirty="0"/>
                        <a:t>;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1200" b="1" dirty="0"/>
                        <a:t>Gross Profit by Category</a:t>
                      </a:r>
                      <a:endParaRPr lang="en-US" sz="1200" dirty="0"/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Margin analysis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 </a:t>
                      </a:r>
                      <a:r>
                        <a:rPr lang="en-US" sz="1100" dirty="0" err="1"/>
                        <a:t>store_name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total_profit</a:t>
                      </a:r>
                      <a:r>
                        <a:rPr lang="en-US" sz="1100" dirty="0"/>
                        <a:t>, CAST((</a:t>
                      </a:r>
                      <a:r>
                        <a:rPr lang="en-US" sz="1100" dirty="0" err="1"/>
                        <a:t>total_profit</a:t>
                      </a:r>
                      <a:r>
                        <a:rPr lang="en-US" sz="1100" dirty="0"/>
                        <a:t>/SUM(</a:t>
                      </a:r>
                      <a:r>
                        <a:rPr lang="en-US" sz="1100" dirty="0" err="1"/>
                        <a:t>total_profit</a:t>
                      </a:r>
                      <a:r>
                        <a:rPr lang="en-US" sz="1100" dirty="0"/>
                        <a:t>) OVER())*100 AS DECIMAL(18,2)) AS </a:t>
                      </a:r>
                      <a:r>
                        <a:rPr lang="en-US" sz="1100" dirty="0" err="1"/>
                        <a:t>profit_contribution_pct</a:t>
                      </a:r>
                      <a:r>
                        <a:rPr lang="en-US" sz="1100" dirty="0"/>
                        <a:t> FROM </a:t>
                      </a:r>
                      <a:r>
                        <a:rPr lang="en-US" sz="1100" dirty="0" err="1"/>
                        <a:t>vw_MargeBySummary_Stores</a:t>
                      </a:r>
                      <a:r>
                        <a:rPr lang="en-US" sz="1100" dirty="0"/>
                        <a:t> ORDER BY </a:t>
                      </a:r>
                      <a:r>
                        <a:rPr lang="en-US" sz="1100" dirty="0" err="1"/>
                        <a:t>total_profit</a:t>
                      </a:r>
                      <a:r>
                        <a:rPr lang="en-US" sz="1100" dirty="0"/>
                        <a:t>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483350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Sales by Brand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Vendor effectiveness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 * FROM </a:t>
                      </a:r>
                      <a:r>
                        <a:rPr lang="en-US" sz="1100" dirty="0" err="1"/>
                        <a:t>vw_MargeBySummary_brands</a:t>
                      </a:r>
                      <a:r>
                        <a:rPr lang="en-US" sz="1100" dirty="0"/>
                        <a:t> ORDER BY </a:t>
                      </a:r>
                      <a:r>
                        <a:rPr lang="en-US" sz="1100" dirty="0" err="1"/>
                        <a:t>total_profit</a:t>
                      </a:r>
                      <a:r>
                        <a:rPr lang="en-US" sz="1100" dirty="0"/>
                        <a:t> DESC;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007043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Staff Revenue Contribution</a:t>
                      </a:r>
                    </a:p>
                  </a:txBody>
                  <a:tcPr anchor="ctr">
                    <a:lnL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Productivity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SELECT * FROM </a:t>
                      </a:r>
                      <a:r>
                        <a:rPr lang="en-US" sz="1100" dirty="0" err="1"/>
                        <a:t>vw_staff_summary_sales</a:t>
                      </a:r>
                      <a:r>
                        <a:rPr lang="en-US" sz="1100" dirty="0"/>
                        <a:t> ORDER BY </a:t>
                      </a:r>
                      <a:r>
                        <a:rPr lang="en-US" sz="1100" dirty="0" err="1"/>
                        <a:t>total_staff_sales</a:t>
                      </a:r>
                      <a:r>
                        <a:rPr lang="en-US" sz="1100" dirty="0"/>
                        <a:t> DESC, </a:t>
                      </a:r>
                      <a:r>
                        <a:rPr lang="en-US" sz="1100" dirty="0" err="1"/>
                        <a:t>count_orders</a:t>
                      </a:r>
                      <a:r>
                        <a:rPr lang="en-US" sz="1100" dirty="0"/>
                        <a:t> DESC;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1270207"/>
                  </a:ext>
                </a:extLst>
              </a:tr>
            </a:tbl>
          </a:graphicData>
        </a:graphic>
      </p:graphicFrame>
      <p:sp>
        <p:nvSpPr>
          <p:cNvPr id="4" name="Google Shape;638;p32">
            <a:extLst>
              <a:ext uri="{FF2B5EF4-FFF2-40B4-BE49-F238E27FC236}">
                <a16:creationId xmlns:a16="http://schemas.microsoft.com/office/drawing/2014/main" id="{96ABF3B0-B722-4608-A80F-70772F63C22B}"/>
              </a:ext>
            </a:extLst>
          </p:cNvPr>
          <p:cNvSpPr txBox="1">
            <a:spLocks/>
          </p:cNvSpPr>
          <p:nvPr/>
        </p:nvSpPr>
        <p:spPr>
          <a:xfrm>
            <a:off x="617940" y="84639"/>
            <a:ext cx="795223" cy="646736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3200" dirty="0">
                <a:solidFill>
                  <a:schemeClr val="lt1"/>
                </a:solidFill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ke Shop Repair Company by Slidesgo">
  <a:themeElements>
    <a:clrScheme name="Simple Light">
      <a:dk1>
        <a:srgbClr val="191A2A"/>
      </a:dk1>
      <a:lt1>
        <a:srgbClr val="F3EBD8"/>
      </a:lt1>
      <a:dk2>
        <a:srgbClr val="F4C551"/>
      </a:dk2>
      <a:lt2>
        <a:srgbClr val="123054"/>
      </a:lt2>
      <a:accent1>
        <a:srgbClr val="5D71E0"/>
      </a:accent1>
      <a:accent2>
        <a:srgbClr val="878787"/>
      </a:accent2>
      <a:accent3>
        <a:srgbClr val="606060"/>
      </a:accent3>
      <a:accent4>
        <a:srgbClr val="CCCCCC"/>
      </a:accent4>
      <a:accent5>
        <a:srgbClr val="FFFFFF"/>
      </a:accent5>
      <a:accent6>
        <a:srgbClr val="FFFFFF"/>
      </a:accent6>
      <a:hlink>
        <a:srgbClr val="191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704</Words>
  <Application>Microsoft Office PowerPoint</Application>
  <PresentationFormat>On-screen Show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Proxima Nova Semibold</vt:lpstr>
      <vt:lpstr>PT Sans</vt:lpstr>
      <vt:lpstr>Bebas Neue</vt:lpstr>
      <vt:lpstr>Anaheim</vt:lpstr>
      <vt:lpstr>Crete Round</vt:lpstr>
      <vt:lpstr>Proxima Nova</vt:lpstr>
      <vt:lpstr>Arial</vt:lpstr>
      <vt:lpstr>Bike Shop Repair Company by Slidesgo</vt:lpstr>
      <vt:lpstr>Slidesgo Final Pages</vt:lpstr>
      <vt:lpstr>BIKE STORE Analytics</vt:lpstr>
      <vt:lpstr>Overview</vt:lpstr>
      <vt:lpstr>Business Scenario</vt:lpstr>
      <vt:lpstr>Project Workflow</vt:lpstr>
      <vt:lpstr>Data Sources and Modeling</vt:lpstr>
      <vt:lpstr>View  and  Procedure</vt:lpstr>
      <vt:lpstr>Key Views Created</vt:lpstr>
      <vt:lpstr>Key Stored Procedures</vt:lpstr>
      <vt:lpstr>KPIs</vt:lpstr>
      <vt:lpstr>Automation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Xasan Sodiqov</dc:creator>
  <cp:lastModifiedBy>Xasan Sodiqov</cp:lastModifiedBy>
  <cp:revision>2</cp:revision>
  <dcterms:modified xsi:type="dcterms:W3CDTF">2025-05-08T09:53:12Z</dcterms:modified>
</cp:coreProperties>
</file>