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498"/>
    <a:srgbClr val="EF64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5/22/2023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282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64521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54699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83996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5/22/2023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700710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55557300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84885356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87682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945563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5/22/2023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436469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5/22/2023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68552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5/22/2023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50464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05794" y="1377756"/>
            <a:ext cx="4663439" cy="4043330"/>
          </a:xfrm>
        </p:spPr>
        <p:txBody>
          <a:bodyPr/>
          <a:lstStyle/>
          <a:p>
            <a:r>
              <a:rPr lang="es-DO" sz="4800" cap="none" dirty="0" smtClean="0">
                <a:latin typeface="Baskerville Old Face" panose="02020602080505020303" pitchFamily="18" charset="0"/>
                <a:cs typeface="Arial" panose="020B0604020202020204" pitchFamily="34" charset="0"/>
              </a:rPr>
              <a:t>Parquímetro</a:t>
            </a:r>
            <a:br>
              <a:rPr lang="es-DO" sz="4800" cap="none" dirty="0" smtClean="0">
                <a:latin typeface="Baskerville Old Face" panose="02020602080505020303" pitchFamily="18" charset="0"/>
                <a:cs typeface="Arial" panose="020B0604020202020204" pitchFamily="34" charset="0"/>
              </a:rPr>
            </a:br>
            <a:r>
              <a:rPr lang="es-DO" sz="4800" cap="none" dirty="0" smtClean="0">
                <a:latin typeface="Baskerville Old Face" panose="02020602080505020303" pitchFamily="18" charset="0"/>
                <a:cs typeface="Arial" panose="020B0604020202020204" pitchFamily="34" charset="0"/>
              </a:rPr>
              <a:t>escolar del </a:t>
            </a:r>
            <a:br>
              <a:rPr lang="es-DO" sz="4800" cap="none" dirty="0" smtClean="0">
                <a:latin typeface="Baskerville Old Face" panose="02020602080505020303" pitchFamily="18" charset="0"/>
                <a:cs typeface="Arial" panose="020B0604020202020204" pitchFamily="34" charset="0"/>
              </a:rPr>
            </a:br>
            <a:r>
              <a:rPr lang="es-DO" sz="4800" cap="none" dirty="0" smtClean="0">
                <a:latin typeface="Baskerville Old Face" panose="02020602080505020303" pitchFamily="18" charset="0"/>
                <a:cs typeface="Arial" panose="020B0604020202020204" pitchFamily="34" charset="0"/>
              </a:rPr>
              <a:t>CEMAS</a:t>
            </a:r>
            <a:endParaRPr lang="en-US" sz="4800" cap="none" dirty="0">
              <a:latin typeface="Baskerville Old Face" panose="02020602080505020303" pitchFamily="18" charset="0"/>
              <a:cs typeface="Arial" panose="020B0604020202020204" pitchFamily="34" charset="0"/>
            </a:endParaRPr>
          </a:p>
        </p:txBody>
      </p:sp>
      <p:sp>
        <p:nvSpPr>
          <p:cNvPr id="4" name="Rectángulo 3"/>
          <p:cNvSpPr/>
          <p:nvPr/>
        </p:nvSpPr>
        <p:spPr>
          <a:xfrm>
            <a:off x="1640540" y="196856"/>
            <a:ext cx="10367683" cy="584775"/>
          </a:xfrm>
          <a:prstGeom prst="rect">
            <a:avLst/>
          </a:prstGeom>
        </p:spPr>
        <p:txBody>
          <a:bodyPr wrap="square">
            <a:spAutoFit/>
          </a:bodyPr>
          <a:lstStyle/>
          <a:p>
            <a:r>
              <a:rPr lang="es-MX" sz="3200" dirty="0"/>
              <a:t>Desarrollo de aplicaciones y sistemas de información</a:t>
            </a:r>
            <a:endParaRPr lang="en-US" sz="3200" dirty="0"/>
          </a:p>
        </p:txBody>
      </p:sp>
      <p:pic>
        <p:nvPicPr>
          <p:cNvPr id="5" name="Imagen 4"/>
          <p:cNvPicPr>
            <a:picLocks noChangeAspect="1"/>
          </p:cNvPicPr>
          <p:nvPr/>
        </p:nvPicPr>
        <p:blipFill>
          <a:blip r:embed="rId2"/>
          <a:stretch>
            <a:fillRect/>
          </a:stretch>
        </p:blipFill>
        <p:spPr>
          <a:xfrm>
            <a:off x="415624" y="781631"/>
            <a:ext cx="3212525" cy="3212525"/>
          </a:xfrm>
          <a:prstGeom prst="rect">
            <a:avLst/>
          </a:prstGeom>
        </p:spPr>
      </p:pic>
    </p:spTree>
    <p:extLst>
      <p:ext uri="{BB962C8B-B14F-4D97-AF65-F5344CB8AC3E}">
        <p14:creationId xmlns:p14="http://schemas.microsoft.com/office/powerpoint/2010/main" val="4217803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87782" y="248194"/>
            <a:ext cx="5669866" cy="833943"/>
          </a:xfrm>
        </p:spPr>
        <p:txBody>
          <a:bodyPr>
            <a:noAutofit/>
          </a:bodyPr>
          <a:lstStyle/>
          <a:p>
            <a:r>
              <a:rPr lang="es-DO" sz="6000" cap="none" dirty="0" smtClean="0">
                <a:latin typeface="Baskerville Old Face" panose="02020602080505020303" pitchFamily="18" charset="0"/>
              </a:rPr>
              <a:t>Grupo de scrum</a:t>
            </a:r>
            <a:endParaRPr lang="en-US" sz="6000" cap="none" dirty="0">
              <a:latin typeface="Baskerville Old Face" panose="02020602080505020303" pitchFamily="18" charset="0"/>
            </a:endParaRPr>
          </a:p>
        </p:txBody>
      </p:sp>
      <p:sp>
        <p:nvSpPr>
          <p:cNvPr id="4" name="Rectángulo redondeado 3"/>
          <p:cNvSpPr/>
          <p:nvPr/>
        </p:nvSpPr>
        <p:spPr>
          <a:xfrm>
            <a:off x="1319348" y="5094513"/>
            <a:ext cx="2704011" cy="10469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2800" dirty="0">
                <a:solidFill>
                  <a:schemeClr val="tx1">
                    <a:lumMod val="95000"/>
                    <a:lumOff val="5000"/>
                  </a:schemeClr>
                </a:solidFill>
                <a:latin typeface="Baskerville Old Face" panose="02020602080505020303" pitchFamily="18" charset="0"/>
              </a:rPr>
              <a:t>Scrum master</a:t>
            </a:r>
            <a:endParaRPr lang="en-US" sz="2800" dirty="0">
              <a:solidFill>
                <a:schemeClr val="tx1">
                  <a:lumMod val="95000"/>
                  <a:lumOff val="5000"/>
                </a:schemeClr>
              </a:solidFill>
              <a:latin typeface="Baskerville Old Face" panose="02020602080505020303" pitchFamily="18" charset="0"/>
            </a:endParaRPr>
          </a:p>
          <a:p>
            <a:pPr algn="ctr"/>
            <a:r>
              <a:rPr lang="es-DO" sz="2800" dirty="0" smtClean="0">
                <a:solidFill>
                  <a:schemeClr val="tx1">
                    <a:lumMod val="95000"/>
                    <a:lumOff val="5000"/>
                  </a:schemeClr>
                </a:solidFill>
                <a:latin typeface="Baskerville Old Face" panose="02020602080505020303" pitchFamily="18" charset="0"/>
              </a:rPr>
              <a:t>Ashley Díaz</a:t>
            </a:r>
          </a:p>
        </p:txBody>
      </p:sp>
      <p:sp>
        <p:nvSpPr>
          <p:cNvPr id="5" name="Rectángulo redondeado 4"/>
          <p:cNvSpPr/>
          <p:nvPr/>
        </p:nvSpPr>
        <p:spPr>
          <a:xfrm>
            <a:off x="4653886" y="5094514"/>
            <a:ext cx="3314455" cy="1046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2800" dirty="0" smtClean="0">
                <a:solidFill>
                  <a:schemeClr val="tx1">
                    <a:lumMod val="95000"/>
                    <a:lumOff val="5000"/>
                  </a:schemeClr>
                </a:solidFill>
                <a:latin typeface="Baskerville Old Face" panose="02020602080505020303" pitchFamily="18" charset="0"/>
              </a:rPr>
              <a:t>Desarrollador </a:t>
            </a:r>
          </a:p>
          <a:p>
            <a:pPr algn="ctr"/>
            <a:r>
              <a:rPr lang="es-DO" sz="2800" dirty="0" smtClean="0">
                <a:solidFill>
                  <a:schemeClr val="tx1">
                    <a:lumMod val="95000"/>
                    <a:lumOff val="5000"/>
                  </a:schemeClr>
                </a:solidFill>
                <a:latin typeface="Baskerville Old Face" panose="02020602080505020303" pitchFamily="18" charset="0"/>
              </a:rPr>
              <a:t>Erick Peña</a:t>
            </a:r>
            <a:endParaRPr lang="en-US" sz="2800" dirty="0">
              <a:solidFill>
                <a:schemeClr val="tx1">
                  <a:lumMod val="95000"/>
                  <a:lumOff val="5000"/>
                </a:schemeClr>
              </a:solidFill>
              <a:latin typeface="Baskerville Old Face" panose="02020602080505020303" pitchFamily="18" charset="0"/>
            </a:endParaRPr>
          </a:p>
        </p:txBody>
      </p:sp>
      <p:sp>
        <p:nvSpPr>
          <p:cNvPr id="6" name="Rectángulo redondeado 5"/>
          <p:cNvSpPr/>
          <p:nvPr/>
        </p:nvSpPr>
        <p:spPr>
          <a:xfrm>
            <a:off x="8502555" y="5094514"/>
            <a:ext cx="3227891" cy="1046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2800" dirty="0" smtClean="0">
                <a:solidFill>
                  <a:schemeClr val="tx1">
                    <a:lumMod val="95000"/>
                    <a:lumOff val="5000"/>
                  </a:schemeClr>
                </a:solidFill>
                <a:latin typeface="Baskerville Old Face" panose="02020602080505020303" pitchFamily="18" charset="0"/>
              </a:rPr>
              <a:t>Desarrollador </a:t>
            </a:r>
          </a:p>
          <a:p>
            <a:pPr algn="ctr"/>
            <a:r>
              <a:rPr lang="es-DO" sz="2800" dirty="0" smtClean="0">
                <a:solidFill>
                  <a:schemeClr val="tx1">
                    <a:lumMod val="95000"/>
                    <a:lumOff val="5000"/>
                  </a:schemeClr>
                </a:solidFill>
                <a:latin typeface="Baskerville Old Face" panose="02020602080505020303" pitchFamily="18" charset="0"/>
              </a:rPr>
              <a:t>Joel Cruz</a:t>
            </a:r>
            <a:endParaRPr lang="en-US" sz="2800" dirty="0">
              <a:solidFill>
                <a:schemeClr val="tx1">
                  <a:lumMod val="95000"/>
                  <a:lumOff val="5000"/>
                </a:schemeClr>
              </a:solidFill>
              <a:latin typeface="Baskerville Old Face" panose="02020602080505020303" pitchFamily="18" charset="0"/>
            </a:endParaRPr>
          </a:p>
        </p:txBody>
      </p:sp>
      <p:pic>
        <p:nvPicPr>
          <p:cNvPr id="3" name="Imagen 2"/>
          <p:cNvPicPr>
            <a:picLocks noChangeAspect="1"/>
          </p:cNvPicPr>
          <p:nvPr/>
        </p:nvPicPr>
        <p:blipFill>
          <a:blip r:embed="rId2"/>
          <a:stretch>
            <a:fillRect/>
          </a:stretch>
        </p:blipFill>
        <p:spPr>
          <a:xfrm>
            <a:off x="4997551" y="1184934"/>
            <a:ext cx="2849154" cy="3798872"/>
          </a:xfrm>
          <a:prstGeom prst="rect">
            <a:avLst/>
          </a:prstGeom>
        </p:spPr>
      </p:pic>
      <p:pic>
        <p:nvPicPr>
          <p:cNvPr id="7" name="Imagen 6"/>
          <p:cNvPicPr>
            <a:picLocks noChangeAspect="1"/>
          </p:cNvPicPr>
          <p:nvPr/>
        </p:nvPicPr>
        <p:blipFill>
          <a:blip r:embed="rId3"/>
          <a:stretch>
            <a:fillRect/>
          </a:stretch>
        </p:blipFill>
        <p:spPr>
          <a:xfrm>
            <a:off x="8730701" y="1192846"/>
            <a:ext cx="2843219" cy="3790959"/>
          </a:xfrm>
          <a:prstGeom prst="rect">
            <a:avLst/>
          </a:prstGeom>
        </p:spPr>
      </p:pic>
      <p:pic>
        <p:nvPicPr>
          <p:cNvPr id="8" name="Imagen 7"/>
          <p:cNvPicPr>
            <a:picLocks noChangeAspect="1"/>
          </p:cNvPicPr>
          <p:nvPr/>
        </p:nvPicPr>
        <p:blipFill>
          <a:blip r:embed="rId4"/>
          <a:stretch>
            <a:fillRect/>
          </a:stretch>
        </p:blipFill>
        <p:spPr>
          <a:xfrm>
            <a:off x="1319348" y="1192847"/>
            <a:ext cx="2843219" cy="3790959"/>
          </a:xfrm>
          <a:prstGeom prst="rect">
            <a:avLst/>
          </a:prstGeom>
        </p:spPr>
      </p:pic>
    </p:spTree>
    <p:extLst>
      <p:ext uri="{BB962C8B-B14F-4D97-AF65-F5344CB8AC3E}">
        <p14:creationId xmlns:p14="http://schemas.microsoft.com/office/powerpoint/2010/main" val="624809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10178322" cy="1050639"/>
          </a:xfrm>
        </p:spPr>
        <p:txBody>
          <a:bodyPr>
            <a:normAutofit/>
          </a:bodyPr>
          <a:lstStyle/>
          <a:p>
            <a:pPr algn="ctr"/>
            <a:r>
              <a:rPr lang="es-DO" sz="6000" cap="none" dirty="0" smtClean="0">
                <a:latin typeface="Baskerville Old Face" panose="02020602080505020303" pitchFamily="18" charset="0"/>
              </a:rPr>
              <a:t>Product owner</a:t>
            </a:r>
            <a:endParaRPr lang="en-US" sz="6000" cap="none" dirty="0">
              <a:latin typeface="Baskerville Old Face" panose="02020602080505020303" pitchFamily="18" charset="0"/>
            </a:endParaRPr>
          </a:p>
        </p:txBody>
      </p:sp>
      <p:sp>
        <p:nvSpPr>
          <p:cNvPr id="4" name="Rectángulo redondeado 3"/>
          <p:cNvSpPr/>
          <p:nvPr/>
        </p:nvSpPr>
        <p:spPr>
          <a:xfrm>
            <a:off x="3344092" y="5780372"/>
            <a:ext cx="4924697" cy="940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3600" dirty="0" smtClean="0">
                <a:solidFill>
                  <a:schemeClr val="tx1">
                    <a:lumMod val="95000"/>
                    <a:lumOff val="5000"/>
                  </a:schemeClr>
                </a:solidFill>
                <a:latin typeface="Baskerville Old Face" panose="02020602080505020303" pitchFamily="18" charset="0"/>
              </a:rPr>
              <a:t>Mariela García Díaz </a:t>
            </a:r>
            <a:endParaRPr lang="en-US" sz="3600" dirty="0">
              <a:solidFill>
                <a:schemeClr val="tx1">
                  <a:lumMod val="95000"/>
                  <a:lumOff val="5000"/>
                </a:schemeClr>
              </a:solidFill>
              <a:latin typeface="Baskerville Old Face" panose="02020602080505020303" pitchFamily="18" charset="0"/>
            </a:endParaRPr>
          </a:p>
        </p:txBody>
      </p:sp>
      <p:pic>
        <p:nvPicPr>
          <p:cNvPr id="3" name="Imagen 2"/>
          <p:cNvPicPr>
            <a:picLocks noChangeAspect="1"/>
          </p:cNvPicPr>
          <p:nvPr/>
        </p:nvPicPr>
        <p:blipFill>
          <a:blip r:embed="rId2"/>
          <a:stretch>
            <a:fillRect/>
          </a:stretch>
        </p:blipFill>
        <p:spPr>
          <a:xfrm>
            <a:off x="4389122" y="1341584"/>
            <a:ext cx="3154592" cy="40704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1195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9372" y="135239"/>
            <a:ext cx="8042447" cy="718407"/>
          </a:xfrm>
        </p:spPr>
        <p:txBody>
          <a:bodyPr>
            <a:normAutofit fontScale="90000"/>
          </a:bodyPr>
          <a:lstStyle/>
          <a:p>
            <a:pPr algn="ctr"/>
            <a:r>
              <a:rPr lang="es-MX" cap="none" dirty="0" smtClean="0">
                <a:latin typeface="Baskerville Old Face" panose="02020602080505020303" pitchFamily="18" charset="0"/>
              </a:rPr>
              <a:t>Lenguajes</a:t>
            </a:r>
            <a:endParaRPr lang="en-US" cap="none" dirty="0">
              <a:latin typeface="Baskerville Old Face" panose="02020602080505020303" pitchFamily="18" charset="0"/>
            </a:endParaRPr>
          </a:p>
        </p:txBody>
      </p:sp>
      <p:pic>
        <p:nvPicPr>
          <p:cNvPr id="4" name="Marcador de contenido 3"/>
          <p:cNvPicPr>
            <a:picLocks noGrp="1" noChangeAspect="1"/>
          </p:cNvPicPr>
          <p:nvPr>
            <p:ph idx="1"/>
          </p:nvPr>
        </p:nvPicPr>
        <p:blipFill>
          <a:blip r:embed="rId2"/>
          <a:stretch>
            <a:fillRect/>
          </a:stretch>
        </p:blipFill>
        <p:spPr>
          <a:xfrm>
            <a:off x="729191" y="1376927"/>
            <a:ext cx="2416337" cy="2416337"/>
          </a:xfrm>
          <a:prstGeom prst="rect">
            <a:avLst/>
          </a:prstGeom>
        </p:spPr>
      </p:pic>
      <p:pic>
        <p:nvPicPr>
          <p:cNvPr id="5" name="Imagen 4"/>
          <p:cNvPicPr>
            <a:picLocks noChangeAspect="1"/>
          </p:cNvPicPr>
          <p:nvPr/>
        </p:nvPicPr>
        <p:blipFill>
          <a:blip r:embed="rId3"/>
          <a:stretch>
            <a:fillRect/>
          </a:stretch>
        </p:blipFill>
        <p:spPr>
          <a:xfrm>
            <a:off x="955888" y="4202003"/>
            <a:ext cx="1699048" cy="2397074"/>
          </a:xfrm>
          <a:prstGeom prst="rect">
            <a:avLst/>
          </a:prstGeom>
        </p:spPr>
      </p:pic>
      <p:pic>
        <p:nvPicPr>
          <p:cNvPr id="6" name="Imagen 5"/>
          <p:cNvPicPr>
            <a:picLocks noChangeAspect="1"/>
          </p:cNvPicPr>
          <p:nvPr/>
        </p:nvPicPr>
        <p:blipFill>
          <a:blip r:embed="rId4"/>
          <a:stretch>
            <a:fillRect/>
          </a:stretch>
        </p:blipFill>
        <p:spPr>
          <a:xfrm>
            <a:off x="6123848" y="1190798"/>
            <a:ext cx="2230859" cy="2230859"/>
          </a:xfrm>
          <a:prstGeom prst="rect">
            <a:avLst/>
          </a:prstGeom>
        </p:spPr>
      </p:pic>
      <p:sp>
        <p:nvSpPr>
          <p:cNvPr id="8" name="Rectángulo 7"/>
          <p:cNvSpPr/>
          <p:nvPr/>
        </p:nvSpPr>
        <p:spPr>
          <a:xfrm>
            <a:off x="8830101" y="3916907"/>
            <a:ext cx="2865463" cy="2812191"/>
          </a:xfrm>
          <a:prstGeom prst="rect">
            <a:avLst/>
          </a:prstGeom>
          <a:solidFill>
            <a:srgbClr val="EBF4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a:solidFill>
                  <a:schemeClr val="tx1"/>
                </a:solidFill>
              </a:rPr>
              <a:t>Python es un lenguaje de alto nivel de programación interpretado cuya filosofía hace hincapié en la legibilidad de su código, se utiliza para desarrollar aplicaciones de todo tipo, ejemplos: Instagram, Netflix, Spotify, Panda3D, entre otros</a:t>
            </a:r>
            <a:endParaRPr lang="en-US" dirty="0">
              <a:solidFill>
                <a:schemeClr val="tx1"/>
              </a:solidFill>
            </a:endParaRPr>
          </a:p>
        </p:txBody>
      </p:sp>
      <p:sp>
        <p:nvSpPr>
          <p:cNvPr id="9" name="Rectángulo 8"/>
          <p:cNvSpPr/>
          <p:nvPr/>
        </p:nvSpPr>
        <p:spPr>
          <a:xfrm>
            <a:off x="8625760" y="1039304"/>
            <a:ext cx="3069804" cy="253384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chemeClr val="tx1"/>
                </a:solidFill>
              </a:rPr>
              <a:t>JavaScript es un lenguaje de programación que los desarrolladores utilizan para hacer páginas web interactivas. Desde actualizar fuentes de </a:t>
            </a:r>
            <a:r>
              <a:rPr lang="es-MX" dirty="0" smtClean="0">
                <a:solidFill>
                  <a:schemeClr val="tx1"/>
                </a:solidFill>
              </a:rPr>
              <a:t>redes sociales </a:t>
            </a:r>
            <a:r>
              <a:rPr lang="es-MX" dirty="0">
                <a:solidFill>
                  <a:schemeClr val="tx1"/>
                </a:solidFill>
              </a:rPr>
              <a:t>a mostrar animaciones y mapas </a:t>
            </a:r>
            <a:r>
              <a:rPr lang="es-MX" dirty="0" smtClean="0">
                <a:solidFill>
                  <a:schemeClr val="tx1"/>
                </a:solidFill>
              </a:rPr>
              <a:t>interactivos.</a:t>
            </a:r>
            <a:endParaRPr lang="en-US" dirty="0">
              <a:solidFill>
                <a:schemeClr val="tx1"/>
              </a:solidFill>
            </a:endParaRPr>
          </a:p>
        </p:txBody>
      </p:sp>
      <p:sp>
        <p:nvSpPr>
          <p:cNvPr id="10" name="Rectángulo 9"/>
          <p:cNvSpPr/>
          <p:nvPr/>
        </p:nvSpPr>
        <p:spPr>
          <a:xfrm>
            <a:off x="2905938" y="4089861"/>
            <a:ext cx="3099077" cy="264122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solidFill>
                  <a:schemeClr val="tx1"/>
                </a:solidFill>
              </a:rPr>
              <a:t>CSS es </a:t>
            </a:r>
            <a:r>
              <a:rPr lang="es-MX" dirty="0">
                <a:solidFill>
                  <a:schemeClr val="tx1"/>
                </a:solidFill>
              </a:rPr>
              <a:t>un lenguaje de diseño gráfico para definir y crear la presentación de un documento estructurado escrito en un lenguaje de marcado.2​ Es muy usado para establecer el diseño visual de los documentos web, e interfaces de usuario escritas en HTML </a:t>
            </a:r>
            <a:endParaRPr lang="en-US" dirty="0">
              <a:solidFill>
                <a:schemeClr val="tx1"/>
              </a:solidFill>
            </a:endParaRPr>
          </a:p>
        </p:txBody>
      </p:sp>
      <p:sp>
        <p:nvSpPr>
          <p:cNvPr id="11" name="Rectángulo 10"/>
          <p:cNvSpPr/>
          <p:nvPr/>
        </p:nvSpPr>
        <p:spPr>
          <a:xfrm>
            <a:off x="2905938" y="1428288"/>
            <a:ext cx="2573885" cy="2313613"/>
          </a:xfrm>
          <a:prstGeom prst="rect">
            <a:avLst/>
          </a:prstGeom>
          <a:solidFill>
            <a:srgbClr val="EF643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solidFill>
                  <a:schemeClr val="tx1"/>
                </a:solidFill>
              </a:rPr>
              <a:t>HTML es el </a:t>
            </a:r>
            <a:r>
              <a:rPr lang="es-MX" dirty="0">
                <a:solidFill>
                  <a:schemeClr val="tx1"/>
                </a:solidFill>
              </a:rPr>
              <a:t>Lenguaje de Marcado de </a:t>
            </a:r>
            <a:r>
              <a:rPr lang="es-MX" dirty="0" smtClean="0">
                <a:solidFill>
                  <a:schemeClr val="tx1"/>
                </a:solidFill>
              </a:rPr>
              <a:t>Hipertexto, </a:t>
            </a:r>
            <a:r>
              <a:rPr lang="es-MX" dirty="0">
                <a:solidFill>
                  <a:schemeClr val="tx1"/>
                </a:solidFill>
              </a:rPr>
              <a:t>es el código que se utiliza para estructurar y desplegar una página web y sus contenidos</a:t>
            </a:r>
            <a:endParaRPr lang="en-US" dirty="0">
              <a:solidFill>
                <a:schemeClr val="tx1"/>
              </a:solidFill>
            </a:endParaRPr>
          </a:p>
        </p:txBody>
      </p:sp>
      <p:pic>
        <p:nvPicPr>
          <p:cNvPr id="3" name="Imagen 2"/>
          <p:cNvPicPr>
            <a:picLocks noChangeAspect="1"/>
          </p:cNvPicPr>
          <p:nvPr/>
        </p:nvPicPr>
        <p:blipFill>
          <a:blip r:embed="rId5"/>
          <a:stretch>
            <a:fillRect/>
          </a:stretch>
        </p:blipFill>
        <p:spPr>
          <a:xfrm>
            <a:off x="6501307" y="4089861"/>
            <a:ext cx="2124453" cy="2328046"/>
          </a:xfrm>
          <a:prstGeom prst="rect">
            <a:avLst/>
          </a:prstGeom>
        </p:spPr>
      </p:pic>
    </p:spTree>
    <p:extLst>
      <p:ext uri="{BB962C8B-B14F-4D97-AF65-F5344CB8AC3E}">
        <p14:creationId xmlns:p14="http://schemas.microsoft.com/office/powerpoint/2010/main" val="3451380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cap="none" dirty="0" smtClean="0">
                <a:latin typeface="Baskerville Old Face" panose="02020602080505020303" pitchFamily="18" charset="0"/>
              </a:rPr>
              <a:t>Como se realizó este proyecto:</a:t>
            </a:r>
            <a:endParaRPr lang="en-US" cap="none" dirty="0">
              <a:latin typeface="Baskerville Old Face" panose="02020602080505020303" pitchFamily="18" charset="0"/>
            </a:endParaRPr>
          </a:p>
        </p:txBody>
      </p:sp>
      <p:sp>
        <p:nvSpPr>
          <p:cNvPr id="3" name="Marcador de contenido 2"/>
          <p:cNvSpPr>
            <a:spLocks noGrp="1"/>
          </p:cNvSpPr>
          <p:nvPr>
            <p:ph idx="1"/>
          </p:nvPr>
        </p:nvSpPr>
        <p:spPr>
          <a:xfrm>
            <a:off x="966652" y="1436914"/>
            <a:ext cx="10894422" cy="5251269"/>
          </a:xfrm>
        </p:spPr>
        <p:txBody>
          <a:bodyPr>
            <a:normAutofit fontScale="92500"/>
          </a:bodyPr>
          <a:lstStyle/>
          <a:p>
            <a:pPr marL="0" indent="0" algn="just">
              <a:buNone/>
            </a:pPr>
            <a:r>
              <a:rPr lang="es-DO" sz="2400" dirty="0" smtClean="0">
                <a:solidFill>
                  <a:schemeClr val="tx1"/>
                </a:solidFill>
                <a:latin typeface="Baskerville Old Face" panose="02020602080505020303" pitchFamily="18" charset="0"/>
              </a:rPr>
              <a:t>El parquímetro escolar CEMAS se realizo bajo la metodología de scrum, la scrum master es Ashley Diaz quien se encargaba de dirigir el proyecto, cabe destacar que la scrum master no es la dueña del proyecto, si no, quien asignaba tareas para que los desarrolladores Joel cruz y Erick peña lo realizaran y vigilaba que todo estuviera correcto y sin error. Empezamos a trabajar juntos el 10 de febrero y aunque al principio empezamos muy flojos, a medida que iban pasando los días le fuimos poniendo más empeño. </a:t>
            </a:r>
          </a:p>
          <a:p>
            <a:pPr marL="0" indent="0" algn="just">
              <a:buNone/>
            </a:pPr>
            <a:r>
              <a:rPr lang="es-DO" sz="2400" dirty="0" smtClean="0">
                <a:solidFill>
                  <a:schemeClr val="tx1"/>
                </a:solidFill>
                <a:latin typeface="Baskerville Old Face" panose="02020602080505020303" pitchFamily="18" charset="0"/>
              </a:rPr>
              <a:t>El proyecto se desarrollo con varios lenguajes como: </a:t>
            </a:r>
          </a:p>
          <a:p>
            <a:pPr algn="just"/>
            <a:r>
              <a:rPr lang="es-DO" sz="2400" dirty="0" smtClean="0">
                <a:solidFill>
                  <a:schemeClr val="tx1"/>
                </a:solidFill>
                <a:latin typeface="Baskerville Old Face" panose="02020602080505020303" pitchFamily="18" charset="0"/>
              </a:rPr>
              <a:t>HTML: se utilizó para lo que era la realización fundamental de la página y para agregar texto e imágenes.</a:t>
            </a:r>
          </a:p>
          <a:p>
            <a:pPr algn="just"/>
            <a:r>
              <a:rPr lang="es-DO" sz="2400" dirty="0" smtClean="0">
                <a:solidFill>
                  <a:schemeClr val="tx1"/>
                </a:solidFill>
                <a:latin typeface="Baskerville Old Face" panose="02020602080505020303" pitchFamily="18" charset="0"/>
              </a:rPr>
              <a:t>CSS: se utilizó para darle diseños a nuestro proyecto y formato a los textos e imágenes.</a:t>
            </a:r>
          </a:p>
          <a:p>
            <a:pPr algn="just"/>
            <a:r>
              <a:rPr lang="es-DO" sz="2400" dirty="0" smtClean="0">
                <a:solidFill>
                  <a:schemeClr val="tx1"/>
                </a:solidFill>
                <a:latin typeface="Baskerville Old Face" panose="02020602080505020303" pitchFamily="18" charset="0"/>
              </a:rPr>
              <a:t>JavaScript: Se utilizo para la animación y el desplazamiento del menú </a:t>
            </a:r>
          </a:p>
          <a:p>
            <a:pPr algn="just"/>
            <a:r>
              <a:rPr lang="es-DO" sz="2400" dirty="0" smtClean="0">
                <a:solidFill>
                  <a:schemeClr val="tx1"/>
                </a:solidFill>
                <a:latin typeface="Baskerville Old Face" panose="02020602080505020303" pitchFamily="18" charset="0"/>
              </a:rPr>
              <a:t>PHP: Se utilizo para la base de datos y para el envío del formulario  </a:t>
            </a:r>
            <a:endParaRPr lang="es-DO" sz="24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460362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84217" y="509452"/>
            <a:ext cx="10750731" cy="6087290"/>
          </a:xfrm>
        </p:spPr>
        <p:txBody>
          <a:bodyPr>
            <a:normAutofit lnSpcReduction="10000"/>
          </a:bodyPr>
          <a:lstStyle/>
          <a:p>
            <a:pPr marL="0" indent="0">
              <a:buNone/>
            </a:pPr>
            <a:r>
              <a:rPr lang="es-DO" sz="2400" dirty="0" smtClean="0">
                <a:solidFill>
                  <a:schemeClr val="tx1">
                    <a:lumMod val="95000"/>
                    <a:lumOff val="5000"/>
                  </a:schemeClr>
                </a:solidFill>
                <a:latin typeface="Baskerville Old Face" panose="02020602080505020303" pitchFamily="18" charset="0"/>
              </a:rPr>
              <a:t>También cabe destacar que, para la creación de nuestra base de datos utilizamos lo que es </a:t>
            </a:r>
            <a:r>
              <a:rPr lang="es-DO" sz="2400" u="sng" dirty="0" smtClean="0">
                <a:solidFill>
                  <a:schemeClr val="tx1">
                    <a:lumMod val="95000"/>
                    <a:lumOff val="5000"/>
                  </a:schemeClr>
                </a:solidFill>
                <a:latin typeface="Baskerville Old Face" panose="02020602080505020303" pitchFamily="18" charset="0"/>
              </a:rPr>
              <a:t>XAMP</a:t>
            </a:r>
            <a:endParaRPr lang="es-DO" sz="2400" u="sng" dirty="0">
              <a:solidFill>
                <a:schemeClr val="tx1">
                  <a:lumMod val="95000"/>
                  <a:lumOff val="5000"/>
                </a:schemeClr>
              </a:solidFill>
              <a:latin typeface="Baskerville Old Face" panose="02020602080505020303" pitchFamily="18" charset="0"/>
            </a:endParaRPr>
          </a:p>
          <a:p>
            <a:pPr marL="0" indent="0">
              <a:buNone/>
            </a:pPr>
            <a:endParaRPr lang="es-DO" u="sng" dirty="0" smtClean="0"/>
          </a:p>
          <a:p>
            <a:pPr marL="0" indent="0">
              <a:buNone/>
            </a:pPr>
            <a:endParaRPr lang="es-DO" u="sng" dirty="0"/>
          </a:p>
          <a:p>
            <a:pPr marL="0" indent="0">
              <a:buNone/>
            </a:pPr>
            <a:endParaRPr lang="es-DO" u="sng" dirty="0" smtClean="0"/>
          </a:p>
          <a:p>
            <a:pPr marL="0" indent="0">
              <a:buNone/>
            </a:pPr>
            <a:r>
              <a:rPr lang="es-DO" sz="2400" dirty="0" smtClean="0">
                <a:solidFill>
                  <a:schemeClr val="tx1">
                    <a:lumMod val="95000"/>
                    <a:lumOff val="5000"/>
                  </a:schemeClr>
                </a:solidFill>
                <a:latin typeface="Baskerville Old Face" panose="02020602080505020303" pitchFamily="18" charset="0"/>
              </a:rPr>
              <a:t>Cada lenguaje de programación se desarrollo en Visual Studio Code</a:t>
            </a:r>
          </a:p>
          <a:p>
            <a:pPr marL="0" indent="0">
              <a:buNone/>
            </a:pPr>
            <a:endParaRPr lang="es-DO" u="sng" dirty="0" smtClean="0"/>
          </a:p>
          <a:p>
            <a:pPr marL="0" indent="0">
              <a:buNone/>
            </a:pPr>
            <a:endParaRPr lang="es-DO" dirty="0" smtClean="0"/>
          </a:p>
          <a:p>
            <a:pPr marL="0" indent="0">
              <a:buNone/>
            </a:pPr>
            <a:endParaRPr lang="es-DO" dirty="0"/>
          </a:p>
          <a:p>
            <a:pPr marL="0" indent="0">
              <a:buNone/>
            </a:pPr>
            <a:endParaRPr lang="es-DO" dirty="0" smtClean="0"/>
          </a:p>
          <a:p>
            <a:pPr marL="0" indent="0">
              <a:buNone/>
            </a:pPr>
            <a:endParaRPr lang="es-DO" dirty="0" smtClean="0"/>
          </a:p>
          <a:p>
            <a:pPr marL="0" indent="0">
              <a:buNone/>
            </a:pPr>
            <a:endParaRPr lang="es-DO" dirty="0"/>
          </a:p>
          <a:p>
            <a:pPr marL="0" indent="0">
              <a:buNone/>
            </a:pPr>
            <a:r>
              <a:rPr lang="es-DO" sz="2400" dirty="0" smtClean="0">
                <a:solidFill>
                  <a:schemeClr val="tx1">
                    <a:lumMod val="95000"/>
                    <a:lumOff val="5000"/>
                  </a:schemeClr>
                </a:solidFill>
                <a:latin typeface="Baskerville Old Face" panose="02020602080505020303" pitchFamily="18" charset="0"/>
              </a:rPr>
              <a:t>Gracias a estas herramientas y lenguajes se pudo realizar nuestro proyecto web del parquímetro escolar.</a:t>
            </a:r>
            <a:endParaRPr lang="es-DO" sz="2400" dirty="0">
              <a:solidFill>
                <a:schemeClr val="tx1">
                  <a:lumMod val="95000"/>
                  <a:lumOff val="5000"/>
                </a:schemeClr>
              </a:solidFill>
              <a:latin typeface="Baskerville Old Face" panose="02020602080505020303" pitchFamily="18" charset="0"/>
            </a:endParaRPr>
          </a:p>
        </p:txBody>
      </p:sp>
      <p:sp>
        <p:nvSpPr>
          <p:cNvPr id="4" name="Rectángulo 3"/>
          <p:cNvSpPr/>
          <p:nvPr/>
        </p:nvSpPr>
        <p:spPr>
          <a:xfrm>
            <a:off x="6270172" y="940523"/>
            <a:ext cx="4062550" cy="174965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chemeClr val="tx1"/>
                </a:solidFill>
              </a:rPr>
              <a:t>XAMPP es un paquete de software libre, que consiste principalmente en el sistema de gestión de bases de datos MySQL, el servidor web Apache y los intérpretes para lenguajes de script PHP</a:t>
            </a:r>
            <a:endParaRPr lang="en-US" dirty="0">
              <a:solidFill>
                <a:schemeClr val="tx1"/>
              </a:solidFill>
            </a:endParaRPr>
          </a:p>
        </p:txBody>
      </p:sp>
      <p:pic>
        <p:nvPicPr>
          <p:cNvPr id="5" name="Imagen 4"/>
          <p:cNvPicPr>
            <a:picLocks noChangeAspect="1"/>
          </p:cNvPicPr>
          <p:nvPr/>
        </p:nvPicPr>
        <p:blipFill>
          <a:blip r:embed="rId2"/>
          <a:stretch>
            <a:fillRect/>
          </a:stretch>
        </p:blipFill>
        <p:spPr>
          <a:xfrm>
            <a:off x="2800804" y="940524"/>
            <a:ext cx="3124381" cy="1749653"/>
          </a:xfrm>
          <a:prstGeom prst="rect">
            <a:avLst/>
          </a:prstGeom>
        </p:spPr>
      </p:pic>
      <p:sp>
        <p:nvSpPr>
          <p:cNvPr id="6" name="Rectángulo 5"/>
          <p:cNvSpPr/>
          <p:nvPr/>
        </p:nvSpPr>
        <p:spPr>
          <a:xfrm>
            <a:off x="4545874" y="3363628"/>
            <a:ext cx="5029201" cy="20225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chemeClr val="accent2">
                    <a:lumMod val="60000"/>
                    <a:lumOff val="40000"/>
                  </a:schemeClr>
                </a:solidFill>
              </a:rPr>
              <a:t>Visual Studio Code es un editor de código fuente desarrollado por Microsoft para Windows, Linux, macOS y Web. Incluye soporte para la depuración, control integrado de Git, resaltado de sintaxis, finalización inteligente de código, fragmentos y refactorización de código. </a:t>
            </a:r>
            <a:endParaRPr lang="en-US" dirty="0">
              <a:solidFill>
                <a:schemeClr val="accent2">
                  <a:lumMod val="60000"/>
                  <a:lumOff val="40000"/>
                </a:schemeClr>
              </a:solidFill>
            </a:endParaRPr>
          </a:p>
        </p:txBody>
      </p:sp>
      <p:pic>
        <p:nvPicPr>
          <p:cNvPr id="7" name="Imagen 6"/>
          <p:cNvPicPr>
            <a:picLocks noChangeAspect="1"/>
          </p:cNvPicPr>
          <p:nvPr/>
        </p:nvPicPr>
        <p:blipFill>
          <a:blip r:embed="rId3"/>
          <a:stretch>
            <a:fillRect/>
          </a:stretch>
        </p:blipFill>
        <p:spPr>
          <a:xfrm>
            <a:off x="1212488" y="3363627"/>
            <a:ext cx="2921454" cy="2022545"/>
          </a:xfrm>
          <a:prstGeom prst="rect">
            <a:avLst/>
          </a:prstGeom>
        </p:spPr>
      </p:pic>
    </p:spTree>
    <p:extLst>
      <p:ext uri="{BB962C8B-B14F-4D97-AF65-F5344CB8AC3E}">
        <p14:creationId xmlns:p14="http://schemas.microsoft.com/office/powerpoint/2010/main" val="2360371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10178322" cy="923901"/>
          </a:xfrm>
        </p:spPr>
        <p:txBody>
          <a:bodyPr/>
          <a:lstStyle/>
          <a:p>
            <a:r>
              <a:rPr lang="es-MX" cap="none" dirty="0" smtClean="0">
                <a:latin typeface="Baskerville Old Face" panose="02020602080505020303" pitchFamily="18" charset="0"/>
              </a:rPr>
              <a:t>Esta página</a:t>
            </a:r>
            <a:endParaRPr lang="en-US" cap="none" dirty="0">
              <a:latin typeface="Baskerville Old Face" panose="02020602080505020303" pitchFamily="18" charset="0"/>
            </a:endParaRPr>
          </a:p>
        </p:txBody>
      </p:sp>
      <p:sp>
        <p:nvSpPr>
          <p:cNvPr id="3" name="Marcador de contenido 2"/>
          <p:cNvSpPr>
            <a:spLocks noGrp="1"/>
          </p:cNvSpPr>
          <p:nvPr>
            <p:ph idx="1"/>
          </p:nvPr>
        </p:nvSpPr>
        <p:spPr>
          <a:xfrm>
            <a:off x="953589" y="1776549"/>
            <a:ext cx="10672354" cy="4585062"/>
          </a:xfrm>
        </p:spPr>
        <p:txBody>
          <a:bodyPr/>
          <a:lstStyle/>
          <a:p>
            <a:pPr marL="0" indent="0" algn="just">
              <a:buNone/>
            </a:pPr>
            <a:r>
              <a:rPr lang="es-DO" sz="2400" dirty="0" smtClean="0">
                <a:solidFill>
                  <a:schemeClr val="tx1">
                    <a:lumMod val="95000"/>
                    <a:lumOff val="5000"/>
                  </a:schemeClr>
                </a:solidFill>
                <a:latin typeface="Baskerville Old Face" panose="02020602080505020303" pitchFamily="18" charset="0"/>
              </a:rPr>
              <a:t>Se llama Parquímetro CEMAS, ya que, se trata sobre el parquímetro del Centro Educativos Manuel </a:t>
            </a:r>
            <a:r>
              <a:rPr lang="es-DO" sz="2400" dirty="0">
                <a:solidFill>
                  <a:schemeClr val="tx1">
                    <a:lumMod val="95000"/>
                    <a:lumOff val="5000"/>
                  </a:schemeClr>
                </a:solidFill>
                <a:latin typeface="Baskerville Old Face" panose="02020602080505020303" pitchFamily="18" charset="0"/>
              </a:rPr>
              <a:t>A</a:t>
            </a:r>
            <a:r>
              <a:rPr lang="es-DO" sz="2400" dirty="0" smtClean="0">
                <a:solidFill>
                  <a:schemeClr val="tx1">
                    <a:lumMod val="95000"/>
                    <a:lumOff val="5000"/>
                  </a:schemeClr>
                </a:solidFill>
                <a:latin typeface="Baskerville Old Face" panose="02020602080505020303" pitchFamily="18" charset="0"/>
              </a:rPr>
              <a:t>cevedo </a:t>
            </a:r>
            <a:r>
              <a:rPr lang="es-DO" sz="2400" dirty="0">
                <a:solidFill>
                  <a:schemeClr val="tx1">
                    <a:lumMod val="95000"/>
                    <a:lumOff val="5000"/>
                  </a:schemeClr>
                </a:solidFill>
                <a:latin typeface="Baskerville Old Face" panose="02020602080505020303" pitchFamily="18" charset="0"/>
              </a:rPr>
              <a:t>S</a:t>
            </a:r>
            <a:r>
              <a:rPr lang="es-DO" sz="2400" dirty="0" smtClean="0">
                <a:solidFill>
                  <a:schemeClr val="tx1">
                    <a:lumMod val="95000"/>
                    <a:lumOff val="5000"/>
                  </a:schemeClr>
                </a:solidFill>
                <a:latin typeface="Baskerville Old Face" panose="02020602080505020303" pitchFamily="18" charset="0"/>
              </a:rPr>
              <a:t>errano </a:t>
            </a:r>
            <a:r>
              <a:rPr lang="es-DO" sz="2400" dirty="0">
                <a:solidFill>
                  <a:schemeClr val="tx1">
                    <a:lumMod val="95000"/>
                    <a:lumOff val="5000"/>
                  </a:schemeClr>
                </a:solidFill>
                <a:latin typeface="Baskerville Old Face" panose="02020602080505020303" pitchFamily="18" charset="0"/>
              </a:rPr>
              <a:t>F</a:t>
            </a:r>
            <a:r>
              <a:rPr lang="es-DO" sz="2400" dirty="0" smtClean="0">
                <a:solidFill>
                  <a:schemeClr val="tx1">
                    <a:lumMod val="95000"/>
                    <a:lumOff val="5000"/>
                  </a:schemeClr>
                </a:solidFill>
                <a:latin typeface="Baskerville Old Face" panose="02020602080505020303" pitchFamily="18" charset="0"/>
              </a:rPr>
              <a:t>e y Alegría.  </a:t>
            </a:r>
          </a:p>
          <a:p>
            <a:pPr marL="0" indent="0" algn="just">
              <a:buNone/>
            </a:pPr>
            <a:r>
              <a:rPr lang="es-DO" sz="2400" dirty="0" smtClean="0">
                <a:solidFill>
                  <a:schemeClr val="tx1">
                    <a:lumMod val="95000"/>
                    <a:lumOff val="5000"/>
                  </a:schemeClr>
                </a:solidFill>
                <a:latin typeface="Baskerville Old Face" panose="02020602080505020303" pitchFamily="18" charset="0"/>
              </a:rPr>
              <a:t>El objetivo de esta página es dar una solución innovadora para la gestión del estacionamiento en nuestro centro educativo, que puedan quedarse registradas las personas que ingresan, y quedar más seguras, ya que así, podrá el centro o encargado del área saber de quien es cualquier motor.</a:t>
            </a:r>
          </a:p>
          <a:p>
            <a:pPr marL="0" indent="0" algn="just">
              <a:buNone/>
            </a:pPr>
            <a:endParaRPr lang="es-DO" dirty="0">
              <a:solidFill>
                <a:schemeClr val="tx1">
                  <a:lumMod val="95000"/>
                  <a:lumOff val="5000"/>
                </a:schemeClr>
              </a:solidFill>
              <a:latin typeface="Baskerville Old Face" panose="02020602080505020303" pitchFamily="18" charset="0"/>
            </a:endParaRPr>
          </a:p>
          <a:p>
            <a:pPr marL="0" indent="0" algn="just">
              <a:buNone/>
            </a:pPr>
            <a:endParaRPr lang="es-DO" dirty="0" smtClean="0">
              <a:solidFill>
                <a:schemeClr val="tx1">
                  <a:lumMod val="95000"/>
                  <a:lumOff val="5000"/>
                </a:schemeClr>
              </a:solidFill>
              <a:latin typeface="Baskerville Old Face" panose="02020602080505020303" pitchFamily="18" charset="0"/>
            </a:endParaRPr>
          </a:p>
          <a:p>
            <a:pPr marL="0" indent="0">
              <a:buNone/>
            </a:pPr>
            <a:endParaRPr lang="es-DO" dirty="0">
              <a:solidFill>
                <a:schemeClr val="tx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1694855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Distintivo</Template>
  <TotalTime>998</TotalTime>
  <Words>545</Words>
  <Application>Microsoft Office PowerPoint</Application>
  <PresentationFormat>Panorámica</PresentationFormat>
  <Paragraphs>41</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Baskerville Old Face</vt:lpstr>
      <vt:lpstr>Gill Sans MT</vt:lpstr>
      <vt:lpstr>Impact</vt:lpstr>
      <vt:lpstr>Badge</vt:lpstr>
      <vt:lpstr>Parquímetro escolar del  CEMAS</vt:lpstr>
      <vt:lpstr>Grupo de scrum</vt:lpstr>
      <vt:lpstr>Product owner</vt:lpstr>
      <vt:lpstr>Lenguajes</vt:lpstr>
      <vt:lpstr>Como se realizó este proyecto:</vt:lpstr>
      <vt:lpstr>Presentación de PowerPoint</vt:lpstr>
      <vt:lpstr>Esta página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Parquímetro escolar del  CEMAS</dc:title>
  <dc:creator>Ashley Diaz</dc:creator>
  <cp:lastModifiedBy>Ashley Diaz</cp:lastModifiedBy>
  <cp:revision>29</cp:revision>
  <dcterms:created xsi:type="dcterms:W3CDTF">2023-05-04T17:26:13Z</dcterms:created>
  <dcterms:modified xsi:type="dcterms:W3CDTF">2023-05-22T23:09:16Z</dcterms:modified>
</cp:coreProperties>
</file>