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5" r:id="rId3"/>
    <p:sldId id="276" r:id="rId4"/>
    <p:sldId id="258" r:id="rId5"/>
    <p:sldId id="286" r:id="rId6"/>
    <p:sldId id="282" r:id="rId7"/>
    <p:sldId id="271" r:id="rId8"/>
    <p:sldId id="287" r:id="rId9"/>
    <p:sldId id="288" r:id="rId10"/>
    <p:sldId id="289" r:id="rId11"/>
    <p:sldId id="283" r:id="rId12"/>
    <p:sldId id="290" r:id="rId13"/>
    <p:sldId id="291" r:id="rId14"/>
    <p:sldId id="292" r:id="rId15"/>
    <p:sldId id="293" r:id="rId16"/>
    <p:sldId id="284" r:id="rId17"/>
    <p:sldId id="294"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50"/>
    <a:srgbClr val="CAD0D8"/>
    <a:srgbClr val="EF5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514"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7D56A-C7F4-4C76-A882-5BDCEC74F80B}" type="datetimeFigureOut">
              <a:rPr lang="zh-CN" altLang="en-US" smtClean="0"/>
              <a:t>2020-07-27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D595-1FE1-406D-92DE-A0ABBB21A35A}" type="slidenum">
              <a:rPr lang="zh-CN" altLang="en-US" smtClean="0"/>
              <a:t>‹#›</a:t>
            </a:fld>
            <a:endParaRPr lang="zh-CN" altLang="en-US"/>
          </a:p>
        </p:txBody>
      </p:sp>
    </p:spTree>
    <p:extLst>
      <p:ext uri="{BB962C8B-B14F-4D97-AF65-F5344CB8AC3E}">
        <p14:creationId xmlns:p14="http://schemas.microsoft.com/office/powerpoint/2010/main" val="143068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F406A0-0D5A-443A-95E5-B85E563392F3}" type="slidenum">
              <a:rPr lang="zh-CN" altLang="en-US" smtClean="0"/>
              <a:t>‹#›</a:t>
            </a:fld>
            <a:endParaRPr lang="zh-CN" altLang="en-US"/>
          </a:p>
        </p:txBody>
      </p:sp>
      <p:sp>
        <p:nvSpPr>
          <p:cNvPr id="11" name="矩形 10"/>
          <p:cNvSpPr/>
          <p:nvPr userDrawn="1"/>
        </p:nvSpPr>
        <p:spPr>
          <a:xfrm>
            <a:off x="9100364" y="6460334"/>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A88C9A-7811-4AA2-844E-962283B8D2E4}" type="datetimeFigureOut">
              <a:rPr lang="zh-CN" altLang="en-US" smtClean="0"/>
              <a:t>2020-07-27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88C9A-7811-4AA2-844E-962283B8D2E4}" type="datetimeFigureOut">
              <a:rPr lang="zh-CN" altLang="en-US" smtClean="0"/>
              <a:t>2020-07-27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406A0-0D5A-443A-95E5-B85E563392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2" name="矩形 1"/>
          <p:cNvSpPr/>
          <p:nvPr/>
        </p:nvSpPr>
        <p:spPr>
          <a:xfrm>
            <a:off x="1960548" y="1569974"/>
            <a:ext cx="8199382" cy="3520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a:off x="1960548" y="1569974"/>
            <a:ext cx="1804573" cy="3520911"/>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C50"/>
              </a:solidFill>
              <a:cs typeface="+mn-ea"/>
              <a:sym typeface="+mn-lt"/>
            </a:endParaRPr>
          </a:p>
        </p:txBody>
      </p:sp>
      <p:sp>
        <p:nvSpPr>
          <p:cNvPr id="6" name="直角三角形 5"/>
          <p:cNvSpPr/>
          <p:nvPr/>
        </p:nvSpPr>
        <p:spPr>
          <a:xfrm rot="5400000" flipV="1">
            <a:off x="7487968" y="2418923"/>
            <a:ext cx="3520911" cy="1823013"/>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3315966" y="2064214"/>
            <a:ext cx="5592123" cy="2031325"/>
          </a:xfrm>
          <a:prstGeom prst="rect">
            <a:avLst/>
          </a:prstGeom>
          <a:noFill/>
        </p:spPr>
        <p:txBody>
          <a:bodyPr wrap="square" rtlCol="0">
            <a:spAutoFit/>
          </a:bodyPr>
          <a:lstStyle/>
          <a:p>
            <a:pPr algn="ctr"/>
            <a:r>
              <a:rPr lang="en-US" altLang="zh-CN" sz="7200" dirty="0">
                <a:solidFill>
                  <a:srgbClr val="323C50"/>
                </a:solidFill>
                <a:latin typeface="方正细谭黑简体" panose="02000000000000000000" pitchFamily="2" charset="-122"/>
                <a:ea typeface="方正细谭黑简体" panose="02000000000000000000" pitchFamily="2" charset="-122"/>
                <a:cs typeface="+mn-ea"/>
                <a:sym typeface="+mn-lt"/>
              </a:rPr>
              <a:t>2020</a:t>
            </a:r>
          </a:p>
          <a:p>
            <a:pPr algn="ctr"/>
            <a:r>
              <a:rPr lang="zh-CN" altLang="en-US" sz="5400" dirty="0">
                <a:solidFill>
                  <a:srgbClr val="323C50"/>
                </a:solidFill>
                <a:latin typeface="方正细谭黑简体" panose="02000000000000000000" pitchFamily="2" charset="-122"/>
                <a:ea typeface="方正细谭黑简体" panose="02000000000000000000" pitchFamily="2" charset="-122"/>
                <a:cs typeface="+mn-ea"/>
                <a:sym typeface="+mn-lt"/>
              </a:rPr>
              <a:t>数据科学大作业</a:t>
            </a:r>
          </a:p>
        </p:txBody>
      </p:sp>
      <p:sp>
        <p:nvSpPr>
          <p:cNvPr id="10" name="文本框 9"/>
          <p:cNvSpPr txBox="1"/>
          <p:nvPr/>
        </p:nvSpPr>
        <p:spPr>
          <a:xfrm>
            <a:off x="3540543" y="4032125"/>
            <a:ext cx="5142968" cy="584775"/>
          </a:xfrm>
          <a:prstGeom prst="rect">
            <a:avLst/>
          </a:prstGeom>
          <a:noFill/>
        </p:spPr>
        <p:txBody>
          <a:bodyPr wrap="square" rtlCol="0">
            <a:spAutoFit/>
          </a:bodyPr>
          <a:lstStyle/>
          <a:p>
            <a:pPr algn="ctr"/>
            <a:r>
              <a:rPr lang="en-US" altLang="zh-CN" sz="1600" dirty="0">
                <a:solidFill>
                  <a:srgbClr val="323C50"/>
                </a:solidFill>
                <a:latin typeface="方正细谭黑简体" panose="02000000000000000000" pitchFamily="2" charset="-122"/>
                <a:ea typeface="方正细谭黑简体" panose="02000000000000000000" pitchFamily="2" charset="-122"/>
                <a:cs typeface="+mn-ea"/>
                <a:sym typeface="+mn-lt"/>
              </a:rPr>
              <a:t>Data Science </a:t>
            </a:r>
          </a:p>
          <a:p>
            <a:pPr algn="ctr"/>
            <a:r>
              <a:rPr lang="en-US" altLang="zh-CN" sz="1600" dirty="0">
                <a:solidFill>
                  <a:srgbClr val="323C50"/>
                </a:solidFill>
                <a:latin typeface="方正细谭黑简体" panose="02000000000000000000" pitchFamily="2" charset="-122"/>
                <a:ea typeface="方正细谭黑简体" panose="02000000000000000000" pitchFamily="2" charset="-122"/>
                <a:cs typeface="+mn-ea"/>
                <a:sym typeface="+mn-lt"/>
              </a:rPr>
              <a:t>By </a:t>
            </a:r>
            <a:r>
              <a:rPr lang="zh-CN" altLang="en-US" sz="1600" dirty="0">
                <a:solidFill>
                  <a:srgbClr val="323C50"/>
                </a:solidFill>
                <a:latin typeface="方正细谭黑简体" panose="02000000000000000000" pitchFamily="2" charset="-122"/>
                <a:ea typeface="方正细谭黑简体" panose="02000000000000000000" pitchFamily="2" charset="-122"/>
                <a:cs typeface="+mn-ea"/>
                <a:sym typeface="+mn-lt"/>
              </a:rPr>
              <a:t>刘一铭 檀潮 王宇博</a:t>
            </a:r>
            <a:endParaRPr lang="en-US" altLang="zh-CN" sz="1600" dirty="0">
              <a:solidFill>
                <a:srgbClr val="323C50"/>
              </a:solidFill>
              <a:latin typeface="方正细谭黑简体" panose="02000000000000000000" pitchFamily="2" charset="-122"/>
              <a:ea typeface="方正细谭黑简体" panose="02000000000000000000" pitchFamily="2" charset="-122"/>
              <a:cs typeface="+mn-ea"/>
              <a:sym typeface="+mn-lt"/>
            </a:endParaRPr>
          </a:p>
        </p:txBody>
      </p:sp>
      <p:cxnSp>
        <p:nvCxnSpPr>
          <p:cNvPr id="11" name="直接连接符 10"/>
          <p:cNvCxnSpPr>
            <a:cxnSpLocks/>
          </p:cNvCxnSpPr>
          <p:nvPr/>
        </p:nvCxnSpPr>
        <p:spPr>
          <a:xfrm flipV="1">
            <a:off x="6251331" y="3877408"/>
            <a:ext cx="149469" cy="1547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9" name="TextBox 76"/>
          <p:cNvSpPr txBox="1"/>
          <p:nvPr/>
        </p:nvSpPr>
        <p:spPr>
          <a:xfrm>
            <a:off x="223725" y="885858"/>
            <a:ext cx="1571263"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Presentation of our code</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代码介绍</a:t>
            </a:r>
          </a:p>
        </p:txBody>
      </p:sp>
      <p:sp>
        <p:nvSpPr>
          <p:cNvPr id="2" name="文本框 1">
            <a:extLst>
              <a:ext uri="{FF2B5EF4-FFF2-40B4-BE49-F238E27FC236}">
                <a16:creationId xmlns:a16="http://schemas.microsoft.com/office/drawing/2014/main" id="{85DAA87F-6B9B-4454-9647-E1A46549008A}"/>
              </a:ext>
            </a:extLst>
          </p:cNvPr>
          <p:cNvSpPr txBox="1"/>
          <p:nvPr/>
        </p:nvSpPr>
        <p:spPr>
          <a:xfrm>
            <a:off x="992746" y="3008862"/>
            <a:ext cx="4350636" cy="623312"/>
          </a:xfrm>
          <a:prstGeom prst="rect">
            <a:avLst/>
          </a:prstGeom>
          <a:noFill/>
        </p:spPr>
        <p:txBody>
          <a:bodyPr wrap="square" rtlCol="0">
            <a:spAutoFit/>
          </a:bodyPr>
          <a:lstStyle/>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根据学生数据及前两个阶段所得结果对学生进行题目推荐</a:t>
            </a:r>
            <a:endParaRPr lang="en-US" altLang="zh-CN" sz="1400" dirty="0">
              <a:solidFill>
                <a:schemeClr val="bg1"/>
              </a:solidFill>
              <a:cs typeface="+mn-ea"/>
              <a:sym typeface="+mn-lt"/>
            </a:endParaRPr>
          </a:p>
        </p:txBody>
      </p:sp>
      <p:sp>
        <p:nvSpPr>
          <p:cNvPr id="4" name="TextBox 76">
            <a:extLst>
              <a:ext uri="{FF2B5EF4-FFF2-40B4-BE49-F238E27FC236}">
                <a16:creationId xmlns:a16="http://schemas.microsoft.com/office/drawing/2014/main" id="{193C2EA4-260C-4A52-BFD9-1DF3AD994DFC}"/>
              </a:ext>
            </a:extLst>
          </p:cNvPr>
          <p:cNvSpPr txBox="1"/>
          <p:nvPr/>
        </p:nvSpPr>
        <p:spPr>
          <a:xfrm>
            <a:off x="1298735" y="2059461"/>
            <a:ext cx="2366120" cy="584775"/>
          </a:xfrm>
          <a:prstGeom prst="rect">
            <a:avLst/>
          </a:prstGeom>
          <a:solidFill>
            <a:srgbClr val="EF5350"/>
          </a:solidFill>
          <a:ln w="15875">
            <a:noFill/>
          </a:ln>
          <a:effectLst/>
        </p:spPr>
        <p:txBody>
          <a:bodyPr wrap="square" rtlCol="0">
            <a:spAutoFit/>
          </a:bodyPr>
          <a:lstStyle/>
          <a:p>
            <a:r>
              <a:rPr lang="zh-CN" altLang="en-US" sz="3200" dirty="0">
                <a:solidFill>
                  <a:schemeClr val="bg1"/>
                </a:solidFill>
                <a:cs typeface="+mn-ea"/>
                <a:sym typeface="+mn-lt"/>
              </a:rPr>
              <a:t>第三阶段</a:t>
            </a:r>
          </a:p>
        </p:txBody>
      </p:sp>
      <p:pic>
        <p:nvPicPr>
          <p:cNvPr id="3" name="图片 2">
            <a:extLst>
              <a:ext uri="{FF2B5EF4-FFF2-40B4-BE49-F238E27FC236}">
                <a16:creationId xmlns:a16="http://schemas.microsoft.com/office/drawing/2014/main" id="{B84B7613-489D-424C-A31E-7AF0F5C7E6D0}"/>
              </a:ext>
            </a:extLst>
          </p:cNvPr>
          <p:cNvPicPr>
            <a:picLocks noChangeAspect="1"/>
          </p:cNvPicPr>
          <p:nvPr/>
        </p:nvPicPr>
        <p:blipFill>
          <a:blip r:embed="rId2"/>
          <a:stretch>
            <a:fillRect/>
          </a:stretch>
        </p:blipFill>
        <p:spPr>
          <a:xfrm>
            <a:off x="5343382" y="1680019"/>
            <a:ext cx="6590931" cy="3270050"/>
          </a:xfrm>
          <a:prstGeom prst="rect">
            <a:avLst/>
          </a:prstGeom>
        </p:spPr>
      </p:pic>
    </p:spTree>
    <p:extLst>
      <p:ext uri="{BB962C8B-B14F-4D97-AF65-F5344CB8AC3E}">
        <p14:creationId xmlns:p14="http://schemas.microsoft.com/office/powerpoint/2010/main" val="75744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6" name="TextBox 76"/>
          <p:cNvSpPr txBox="1"/>
          <p:nvPr/>
        </p:nvSpPr>
        <p:spPr>
          <a:xfrm>
            <a:off x="4134363" y="2105619"/>
            <a:ext cx="354590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EF5350"/>
                </a:solidFill>
                <a:effectLst/>
                <a:uLnTx/>
                <a:uFillTx/>
                <a:latin typeface="Arial"/>
                <a:ea typeface="微软雅黑"/>
                <a:cs typeface="+mn-ea"/>
                <a:sym typeface="+mn-lt"/>
              </a:rPr>
              <a:t>第三部分</a:t>
            </a:r>
          </a:p>
        </p:txBody>
      </p:sp>
      <p:sp>
        <p:nvSpPr>
          <p:cNvPr id="10" name="直角三角形 9"/>
          <p:cNvSpPr/>
          <p:nvPr/>
        </p:nvSpPr>
        <p:spPr>
          <a:xfrm flipV="1">
            <a:off x="2914536" y="1467323"/>
            <a:ext cx="1276591" cy="1276591"/>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1" name="直角三角形 10"/>
          <p:cNvSpPr/>
          <p:nvPr/>
        </p:nvSpPr>
        <p:spPr>
          <a:xfrm rot="10800000" flipV="1">
            <a:off x="7657172" y="4056925"/>
            <a:ext cx="1459149" cy="1478531"/>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矩形 7">
            <a:extLst>
              <a:ext uri="{FF2B5EF4-FFF2-40B4-BE49-F238E27FC236}">
                <a16:creationId xmlns:a16="http://schemas.microsoft.com/office/drawing/2014/main" id="{660119F0-F9D7-4EDC-BC9C-9CD2E1B9C58F}"/>
              </a:ext>
            </a:extLst>
          </p:cNvPr>
          <p:cNvSpPr/>
          <p:nvPr/>
        </p:nvSpPr>
        <p:spPr>
          <a:xfrm>
            <a:off x="4852527" y="3841482"/>
            <a:ext cx="2063385" cy="307777"/>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The result of the project</a:t>
            </a:r>
          </a:p>
        </p:txBody>
      </p:sp>
      <p:sp>
        <p:nvSpPr>
          <p:cNvPr id="9" name="TextBox 76">
            <a:extLst>
              <a:ext uri="{FF2B5EF4-FFF2-40B4-BE49-F238E27FC236}">
                <a16:creationId xmlns:a16="http://schemas.microsoft.com/office/drawing/2014/main" id="{E59F3900-36FA-4983-AD94-2E85DB1E67BB}"/>
              </a:ext>
            </a:extLst>
          </p:cNvPr>
          <p:cNvSpPr txBox="1"/>
          <p:nvPr/>
        </p:nvSpPr>
        <p:spPr>
          <a:xfrm>
            <a:off x="4111269" y="3142828"/>
            <a:ext cx="354590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EF5350"/>
                </a:solidFill>
                <a:effectLst/>
                <a:uLnTx/>
                <a:uFillTx/>
                <a:latin typeface="Arial"/>
                <a:ea typeface="微软雅黑"/>
                <a:cs typeface="+mn-ea"/>
                <a:sym typeface="+mn-lt"/>
              </a:rPr>
              <a:t>数据成果展示</a:t>
            </a:r>
          </a:p>
        </p:txBody>
      </p:sp>
    </p:spTree>
    <p:extLst>
      <p:ext uri="{BB962C8B-B14F-4D97-AF65-F5344CB8AC3E}">
        <p14:creationId xmlns:p14="http://schemas.microsoft.com/office/powerpoint/2010/main" val="149145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2" name="TextBox 76"/>
          <p:cNvSpPr txBox="1"/>
          <p:nvPr/>
        </p:nvSpPr>
        <p:spPr>
          <a:xfrm>
            <a:off x="278780" y="866758"/>
            <a:ext cx="96693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Normality test</a:t>
            </a:r>
          </a:p>
        </p:txBody>
      </p:sp>
      <p:cxnSp>
        <p:nvCxnSpPr>
          <p:cNvPr id="13" name="直接连接符 12"/>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14" name="TextBox 76"/>
          <p:cNvSpPr txBox="1"/>
          <p:nvPr/>
        </p:nvSpPr>
        <p:spPr>
          <a:xfrm>
            <a:off x="198879" y="362638"/>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正态性检验</a:t>
            </a:r>
          </a:p>
        </p:txBody>
      </p:sp>
      <p:sp>
        <p:nvSpPr>
          <p:cNvPr id="24" name="文本框 23"/>
          <p:cNvSpPr txBox="1"/>
          <p:nvPr/>
        </p:nvSpPr>
        <p:spPr>
          <a:xfrm>
            <a:off x="611344" y="3130642"/>
            <a:ext cx="5292305" cy="2585323"/>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采用了偏度、峰度检验法</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endParaRP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检验结果（各指标下数据符合正态的比例）：</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en-US" altLang="zh-CN" sz="1400" b="0" i="0" u="none" strike="noStrike" kern="1200" cap="none" spc="0" normalizeH="0" baseline="0" noProof="0" dirty="0" err="1">
                <a:ln>
                  <a:noFill/>
                </a:ln>
                <a:solidFill>
                  <a:prstClr val="white"/>
                </a:solidFill>
                <a:effectLst/>
                <a:uLnTx/>
                <a:uFillTx/>
                <a:latin typeface="Arial"/>
                <a:ea typeface="微软雅黑"/>
                <a:cs typeface="+mn-ea"/>
                <a:sym typeface="+mn-lt"/>
              </a:rPr>
              <a:t>program_rate</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87.50%</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en-US" altLang="zh-CN" sz="1400" b="0" i="0" u="none" strike="noStrike" kern="1200" cap="none" spc="0" normalizeH="0" baseline="0" noProof="0" dirty="0" err="1">
                <a:ln>
                  <a:noFill/>
                </a:ln>
                <a:solidFill>
                  <a:prstClr val="white"/>
                </a:solidFill>
                <a:effectLst/>
                <a:uLnTx/>
                <a:uFillTx/>
                <a:latin typeface="Arial"/>
                <a:ea typeface="微软雅黑"/>
                <a:cs typeface="+mn-ea"/>
                <a:sym typeface="+mn-lt"/>
              </a:rPr>
              <a:t>debug_rate</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97.37%</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en-US" altLang="zh-CN" sz="1400" b="0" i="0" u="none" strike="noStrike" kern="1200" cap="none" spc="0" normalizeH="0" baseline="0" noProof="0" dirty="0" err="1">
                <a:ln>
                  <a:noFill/>
                </a:ln>
                <a:solidFill>
                  <a:prstClr val="white"/>
                </a:solidFill>
                <a:effectLst/>
                <a:uLnTx/>
                <a:uFillTx/>
                <a:latin typeface="Arial"/>
                <a:ea typeface="微软雅黑"/>
                <a:cs typeface="+mn-ea"/>
                <a:sym typeface="+mn-lt"/>
              </a:rPr>
              <a:t>early_success_degree</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93.75%</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en-US" altLang="zh-CN" sz="1400" b="0" i="0" u="none" strike="noStrike" kern="1200" cap="none" spc="0" normalizeH="0" baseline="0" noProof="0" dirty="0" err="1">
                <a:ln>
                  <a:noFill/>
                </a:ln>
                <a:solidFill>
                  <a:prstClr val="white"/>
                </a:solidFill>
                <a:effectLst/>
                <a:uLnTx/>
                <a:uFillTx/>
                <a:latin typeface="Arial"/>
                <a:ea typeface="微软雅黑"/>
                <a:cs typeface="+mn-ea"/>
                <a:sym typeface="+mn-lt"/>
              </a:rPr>
              <a:t>finish_degree</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87.50%</a:t>
            </a: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上述四个度量指标下的数据服从正态分布的比例均在</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rPr>
              <a:t>85%</a:t>
            </a: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以上，能够有效区分学生的水平，由此我们认为所选的度量指标较为合理，可以作为刻画学生对于题目掌握程度的度量标准</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5" name="TextBox 76"/>
          <p:cNvSpPr txBox="1"/>
          <p:nvPr/>
        </p:nvSpPr>
        <p:spPr>
          <a:xfrm>
            <a:off x="872602" y="2512414"/>
            <a:ext cx="65846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Arial"/>
                <a:ea typeface="微软雅黑"/>
                <a:cs typeface="+mn-ea"/>
                <a:sym typeface="+mn-lt"/>
              </a:rPr>
              <a:t>对四个度量指标下的数据进行正态性检验</a:t>
            </a:r>
          </a:p>
        </p:txBody>
      </p:sp>
      <p:sp>
        <p:nvSpPr>
          <p:cNvPr id="26" name="TextBox 76"/>
          <p:cNvSpPr txBox="1"/>
          <p:nvPr/>
        </p:nvSpPr>
        <p:spPr>
          <a:xfrm>
            <a:off x="872602" y="1680080"/>
            <a:ext cx="2065902" cy="584775"/>
          </a:xfrm>
          <a:prstGeom prst="rect">
            <a:avLst/>
          </a:prstGeom>
          <a:solidFill>
            <a:srgbClr val="EF5350"/>
          </a:solidFill>
          <a:ln w="15875">
            <a:noFill/>
          </a:ln>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Arial"/>
                <a:ea typeface="微软雅黑"/>
                <a:cs typeface="+mn-ea"/>
                <a:sym typeface="+mn-lt"/>
              </a:rPr>
              <a:t>Section 1</a:t>
            </a:r>
            <a:endParaRPr kumimoji="0" lang="zh-CN" altLang="en-US" sz="3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pic>
        <p:nvPicPr>
          <p:cNvPr id="3" name="图片 2">
            <a:extLst>
              <a:ext uri="{FF2B5EF4-FFF2-40B4-BE49-F238E27FC236}">
                <a16:creationId xmlns:a16="http://schemas.microsoft.com/office/drawing/2014/main" id="{634E13F3-DB71-4003-9008-A1E5CC554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380" y="1933358"/>
            <a:ext cx="4486275" cy="3390900"/>
          </a:xfrm>
          <a:prstGeom prst="rect">
            <a:avLst/>
          </a:prstGeom>
        </p:spPr>
      </p:pic>
    </p:spTree>
    <p:extLst>
      <p:ext uri="{BB962C8B-B14F-4D97-AF65-F5344CB8AC3E}">
        <p14:creationId xmlns:p14="http://schemas.microsoft.com/office/powerpoint/2010/main" val="294798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59298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四个指标下数据正态曲线</a:t>
            </a:r>
            <a:r>
              <a:rPr kumimoji="0" lang="zh-CN" altLang="en-US" sz="1400" b="1" i="0" u="none" strike="noStrike" kern="1200" cap="none" spc="0" normalizeH="0" baseline="0" noProof="0" dirty="0">
                <a:ln>
                  <a:noFill/>
                </a:ln>
                <a:solidFill>
                  <a:prstClr val="white"/>
                </a:solidFill>
                <a:effectLst/>
                <a:uLnTx/>
                <a:uFillTx/>
                <a:latin typeface="Arial"/>
                <a:ea typeface="微软雅黑"/>
                <a:cs typeface="+mn-ea"/>
                <a:sym typeface="+mn-lt"/>
              </a:rPr>
              <a:t>（各取一组数据为例）</a:t>
            </a:r>
            <a:endParaRPr kumimoji="0" lang="en-US" altLang="zh-CN" sz="28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2" name="Text Placeholder 2"/>
          <p:cNvSpPr txBox="1"/>
          <p:nvPr/>
        </p:nvSpPr>
        <p:spPr>
          <a:xfrm>
            <a:off x="1278252" y="4072667"/>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prstClr val="white"/>
                </a:solidFill>
                <a:effectLst/>
                <a:uLnTx/>
                <a:uFillTx/>
                <a:latin typeface="Arial"/>
                <a:ea typeface="微软雅黑"/>
                <a:cs typeface="+mn-ea"/>
                <a:sym typeface="+mn-lt"/>
              </a:rPr>
              <a:t>program_rate</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3" name="Text Placeholder 2"/>
          <p:cNvSpPr txBox="1"/>
          <p:nvPr/>
        </p:nvSpPr>
        <p:spPr>
          <a:xfrm>
            <a:off x="3858949" y="4072667"/>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prstClr val="white"/>
                </a:solidFill>
                <a:effectLst/>
                <a:uLnTx/>
                <a:uFillTx/>
                <a:latin typeface="微软雅黑"/>
                <a:ea typeface="微软雅黑"/>
                <a:cs typeface="+mn-ea"/>
                <a:sym typeface="+mn-lt"/>
              </a:rPr>
              <a:t>debug_rate</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34" name="Text Placeholder 2"/>
          <p:cNvSpPr txBox="1"/>
          <p:nvPr/>
        </p:nvSpPr>
        <p:spPr>
          <a:xfrm>
            <a:off x="6225526" y="4072667"/>
            <a:ext cx="2363932"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prstClr val="white"/>
                </a:solidFill>
                <a:effectLst/>
                <a:uLnTx/>
                <a:uFillTx/>
                <a:latin typeface="微软雅黑"/>
                <a:ea typeface="微软雅黑"/>
                <a:cs typeface="+mn-ea"/>
                <a:sym typeface="+mn-lt"/>
              </a:rPr>
              <a:t>early_success_degree</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5" name="Text Placeholder 2"/>
          <p:cNvSpPr txBox="1"/>
          <p:nvPr/>
        </p:nvSpPr>
        <p:spPr>
          <a:xfrm>
            <a:off x="9070860" y="4072667"/>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prstClr val="white"/>
                </a:solidFill>
                <a:effectLst/>
                <a:uLnTx/>
                <a:uFillTx/>
                <a:latin typeface="微软雅黑"/>
                <a:ea typeface="微软雅黑"/>
                <a:cs typeface="+mn-ea"/>
                <a:sym typeface="+mn-lt"/>
              </a:rPr>
              <a:t>finish_degree</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36" name="文本框 35"/>
          <p:cNvSpPr txBox="1"/>
          <p:nvPr/>
        </p:nvSpPr>
        <p:spPr>
          <a:xfrm>
            <a:off x="1201089" y="4385877"/>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1.04</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1.25</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7" name="文本框 36"/>
          <p:cNvSpPr txBox="1"/>
          <p:nvPr/>
        </p:nvSpPr>
        <p:spPr>
          <a:xfrm>
            <a:off x="3803780" y="4385877"/>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3.8</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1.26</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8" name="文本框 37"/>
          <p:cNvSpPr txBox="1"/>
          <p:nvPr/>
        </p:nvSpPr>
        <p:spPr>
          <a:xfrm>
            <a:off x="6412999" y="4385877"/>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0.26</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0.02</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42" name="文本框 41"/>
          <p:cNvSpPr txBox="1"/>
          <p:nvPr/>
        </p:nvSpPr>
        <p:spPr>
          <a:xfrm>
            <a:off x="8993696" y="4385877"/>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0.86</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0.91</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pic>
        <p:nvPicPr>
          <p:cNvPr id="4" name="图片 3">
            <a:extLst>
              <a:ext uri="{FF2B5EF4-FFF2-40B4-BE49-F238E27FC236}">
                <a16:creationId xmlns:a16="http://schemas.microsoft.com/office/drawing/2014/main" id="{4F28F131-E780-4CC5-ADDD-68880DED58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7889" y="2396606"/>
            <a:ext cx="2140017" cy="1605013"/>
          </a:xfrm>
          <a:prstGeom prst="rect">
            <a:avLst/>
          </a:prstGeom>
        </p:spPr>
      </p:pic>
      <p:pic>
        <p:nvPicPr>
          <p:cNvPr id="8" name="图片 7">
            <a:extLst>
              <a:ext uri="{FF2B5EF4-FFF2-40B4-BE49-F238E27FC236}">
                <a16:creationId xmlns:a16="http://schemas.microsoft.com/office/drawing/2014/main" id="{73C9D464-8B2E-4421-861C-657E3B3887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2940" y="2400442"/>
            <a:ext cx="2134903" cy="1601177"/>
          </a:xfrm>
          <a:prstGeom prst="rect">
            <a:avLst/>
          </a:prstGeom>
        </p:spPr>
      </p:pic>
      <p:pic>
        <p:nvPicPr>
          <p:cNvPr id="10" name="图片 9">
            <a:extLst>
              <a:ext uri="{FF2B5EF4-FFF2-40B4-BE49-F238E27FC236}">
                <a16:creationId xmlns:a16="http://schemas.microsoft.com/office/drawing/2014/main" id="{C4AE7732-CF34-40DB-B1B9-4BD3E88A19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7483" y="2396605"/>
            <a:ext cx="2140017" cy="1605013"/>
          </a:xfrm>
          <a:prstGeom prst="rect">
            <a:avLst/>
          </a:prstGeom>
        </p:spPr>
      </p:pic>
      <p:pic>
        <p:nvPicPr>
          <p:cNvPr id="12" name="图片 11">
            <a:extLst>
              <a:ext uri="{FF2B5EF4-FFF2-40B4-BE49-F238E27FC236}">
                <a16:creationId xmlns:a16="http://schemas.microsoft.com/office/drawing/2014/main" id="{C85BDDC9-4F60-443F-9AF7-BC9E2E6F8B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2293" y="2396605"/>
            <a:ext cx="2140017" cy="1605013"/>
          </a:xfrm>
          <a:prstGeom prst="rect">
            <a:avLst/>
          </a:prstGeom>
        </p:spPr>
      </p:pic>
    </p:spTree>
    <p:extLst>
      <p:ext uri="{BB962C8B-B14F-4D97-AF65-F5344CB8AC3E}">
        <p14:creationId xmlns:p14="http://schemas.microsoft.com/office/powerpoint/2010/main" val="362082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2" name="TextBox 76"/>
          <p:cNvSpPr txBox="1"/>
          <p:nvPr/>
        </p:nvSpPr>
        <p:spPr>
          <a:xfrm>
            <a:off x="278780" y="866758"/>
            <a:ext cx="96693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Normality test</a:t>
            </a:r>
          </a:p>
        </p:txBody>
      </p:sp>
      <p:cxnSp>
        <p:nvCxnSpPr>
          <p:cNvPr id="13" name="直接连接符 12"/>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14" name="TextBox 76"/>
          <p:cNvSpPr txBox="1"/>
          <p:nvPr/>
        </p:nvSpPr>
        <p:spPr>
          <a:xfrm>
            <a:off x="198879" y="362638"/>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正态性检验</a:t>
            </a:r>
          </a:p>
        </p:txBody>
      </p:sp>
      <p:sp>
        <p:nvSpPr>
          <p:cNvPr id="24" name="文本框 23"/>
          <p:cNvSpPr txBox="1"/>
          <p:nvPr/>
        </p:nvSpPr>
        <p:spPr>
          <a:xfrm>
            <a:off x="611345" y="3140372"/>
            <a:ext cx="5221284" cy="2865400"/>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采用了偏度、峰度检验法</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endParaRP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检验结果（各指标下数据符合正态的比例）：</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字符串：</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90.19%             </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数字操作：</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83.05%</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线性表：</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91.67%             </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排序：</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100%</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数组：</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84.72%                 </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树：</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88.24%</a:t>
            </a:r>
            <a:b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b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查找算法：</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90.91%          </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sym typeface="+mn-lt"/>
              </a:rPr>
              <a:t>图：</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96.55%</a:t>
            </a:r>
          </a:p>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u"/>
              <a:tabLst/>
              <a:defRPr/>
            </a:pP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八种题型下掌握值数据服从正态分布的学生比例均在</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rPr>
              <a:t>80%</a:t>
            </a: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以上，平均在</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rPr>
              <a:t>90%</a:t>
            </a: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以上。换言之，题目难度分布使得每个学生的在同一题型下的各题目分数分布近似符合正态。由此我们认为各题型下</a:t>
            </a:r>
            <a:r>
              <a:rPr kumimoji="0" lang="zh-CN" altLang="en-US" sz="1400" b="0" i="0" u="none" strike="noStrike" kern="1200" cap="none" spc="0" normalizeH="0" baseline="0" noProof="0" dirty="0">
                <a:ln>
                  <a:noFill/>
                </a:ln>
                <a:solidFill>
                  <a:prstClr val="white"/>
                </a:solidFill>
                <a:effectLst/>
                <a:uLnTx/>
                <a:uFillTx/>
                <a:latin typeface="Arial"/>
                <a:ea typeface="微软雅黑"/>
                <a:cs typeface="+mn-ea"/>
              </a:rPr>
              <a:t>题目</a:t>
            </a:r>
            <a:r>
              <a:rPr kumimoji="0" lang="zh-CN" altLang="zh-CN" sz="1400" b="0" i="0" u="none" strike="noStrike" kern="1200" cap="none" spc="0" normalizeH="0" baseline="0" noProof="0" dirty="0">
                <a:ln>
                  <a:noFill/>
                </a:ln>
                <a:solidFill>
                  <a:prstClr val="white"/>
                </a:solidFill>
                <a:effectLst/>
                <a:uLnTx/>
                <a:uFillTx/>
                <a:latin typeface="Arial"/>
                <a:ea typeface="微软雅黑"/>
                <a:cs typeface="+mn-ea"/>
              </a:rPr>
              <a:t>的难度设置较为合理</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5" name="TextBox 76"/>
          <p:cNvSpPr txBox="1"/>
          <p:nvPr/>
        </p:nvSpPr>
        <p:spPr>
          <a:xfrm>
            <a:off x="872602" y="2522144"/>
            <a:ext cx="65846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Arial"/>
                <a:ea typeface="微软雅黑"/>
                <a:cs typeface="+mn-ea"/>
                <a:sym typeface="+mn-lt"/>
              </a:rPr>
              <a:t>对八种题型下的数据进行正态性检验</a:t>
            </a:r>
          </a:p>
        </p:txBody>
      </p:sp>
      <p:sp>
        <p:nvSpPr>
          <p:cNvPr id="26" name="TextBox 76"/>
          <p:cNvSpPr txBox="1"/>
          <p:nvPr/>
        </p:nvSpPr>
        <p:spPr>
          <a:xfrm>
            <a:off x="872602" y="1689810"/>
            <a:ext cx="2065902" cy="584775"/>
          </a:xfrm>
          <a:prstGeom prst="rect">
            <a:avLst/>
          </a:prstGeom>
          <a:solidFill>
            <a:srgbClr val="EF5350"/>
          </a:solidFill>
          <a:ln w="15875">
            <a:noFill/>
          </a:ln>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Arial"/>
                <a:ea typeface="微软雅黑"/>
                <a:cs typeface="+mn-ea"/>
                <a:sym typeface="+mn-lt"/>
              </a:rPr>
              <a:t>Section 2</a:t>
            </a:r>
            <a:endParaRPr kumimoji="0" lang="zh-CN" altLang="en-US" sz="3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pic>
        <p:nvPicPr>
          <p:cNvPr id="4" name="图片 3">
            <a:extLst>
              <a:ext uri="{FF2B5EF4-FFF2-40B4-BE49-F238E27FC236}">
                <a16:creationId xmlns:a16="http://schemas.microsoft.com/office/drawing/2014/main" id="{99FD2061-1C62-440E-85A6-E987A241E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600" y="1933200"/>
            <a:ext cx="4486275" cy="3400425"/>
          </a:xfrm>
          <a:prstGeom prst="rect">
            <a:avLst/>
          </a:prstGeom>
        </p:spPr>
      </p:pic>
    </p:spTree>
    <p:extLst>
      <p:ext uri="{BB962C8B-B14F-4D97-AF65-F5344CB8AC3E}">
        <p14:creationId xmlns:p14="http://schemas.microsoft.com/office/powerpoint/2010/main" val="372292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59298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八种题型下数据正态曲线</a:t>
            </a:r>
            <a:r>
              <a:rPr kumimoji="0" lang="zh-CN" altLang="en-US" sz="1400" b="1" i="0" u="none" strike="noStrike" kern="1200" cap="none" spc="0" normalizeH="0" baseline="0" noProof="0" dirty="0">
                <a:ln>
                  <a:noFill/>
                </a:ln>
                <a:solidFill>
                  <a:prstClr val="white"/>
                </a:solidFill>
                <a:effectLst/>
                <a:uLnTx/>
                <a:uFillTx/>
                <a:latin typeface="Arial"/>
                <a:ea typeface="微软雅黑"/>
                <a:cs typeface="+mn-ea"/>
                <a:sym typeface="+mn-lt"/>
              </a:rPr>
              <a:t>（各取一组数据为例）</a:t>
            </a:r>
            <a:endParaRPr kumimoji="0" lang="en-US" altLang="zh-CN" sz="28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6" name="Text Placeholder 2"/>
          <p:cNvSpPr txBox="1"/>
          <p:nvPr/>
        </p:nvSpPr>
        <p:spPr>
          <a:xfrm>
            <a:off x="1278252" y="5338044"/>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EF5350"/>
                </a:solidFill>
                <a:effectLst/>
                <a:uLnTx/>
                <a:uFillTx/>
                <a:latin typeface="Arial"/>
                <a:ea typeface="微软雅黑"/>
                <a:cs typeface="+mn-ea"/>
                <a:sym typeface="+mn-lt"/>
              </a:rPr>
              <a:t>数字操作</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17" name="Text Placeholder 2"/>
          <p:cNvSpPr txBox="1"/>
          <p:nvPr/>
        </p:nvSpPr>
        <p:spPr>
          <a:xfrm>
            <a:off x="3858949" y="5338044"/>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white"/>
                </a:solidFill>
                <a:effectLst/>
                <a:uLnTx/>
                <a:uFillTx/>
                <a:latin typeface="Arial"/>
                <a:ea typeface="微软雅黑"/>
                <a:cs typeface="+mn-ea"/>
                <a:sym typeface="+mn-lt"/>
              </a:rPr>
              <a:t>排序</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8" name="Text Placeholder 2"/>
          <p:cNvSpPr txBox="1"/>
          <p:nvPr/>
        </p:nvSpPr>
        <p:spPr>
          <a:xfrm>
            <a:off x="6490163" y="5338044"/>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EF5350"/>
                </a:solidFill>
                <a:effectLst/>
                <a:uLnTx/>
                <a:uFillTx/>
                <a:latin typeface="Arial"/>
                <a:ea typeface="微软雅黑"/>
                <a:cs typeface="+mn-ea"/>
                <a:sym typeface="+mn-lt"/>
              </a:rPr>
              <a:t>树</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19" name="Text Placeholder 2"/>
          <p:cNvSpPr txBox="1"/>
          <p:nvPr/>
        </p:nvSpPr>
        <p:spPr>
          <a:xfrm>
            <a:off x="9070860" y="5338044"/>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white"/>
                </a:solidFill>
                <a:effectLst/>
                <a:uLnTx/>
                <a:uFillTx/>
                <a:latin typeface="Arial"/>
                <a:ea typeface="微软雅黑"/>
                <a:cs typeface="+mn-ea"/>
                <a:sym typeface="+mn-lt"/>
              </a:rPr>
              <a:t>图</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0" name="文本框 19"/>
          <p:cNvSpPr txBox="1"/>
          <p:nvPr/>
        </p:nvSpPr>
        <p:spPr>
          <a:xfrm>
            <a:off x="1201089" y="5651254"/>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0.59</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0.17</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1" name="文本框 20"/>
          <p:cNvSpPr txBox="1"/>
          <p:nvPr/>
        </p:nvSpPr>
        <p:spPr>
          <a:xfrm>
            <a:off x="3803780" y="5651254"/>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0.16</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0.14</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2" name="文本框 21"/>
          <p:cNvSpPr txBox="1"/>
          <p:nvPr/>
        </p:nvSpPr>
        <p:spPr>
          <a:xfrm>
            <a:off x="6412999" y="5651254"/>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0.49</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0.2</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3" name="文本框 22"/>
          <p:cNvSpPr txBox="1"/>
          <p:nvPr/>
        </p:nvSpPr>
        <p:spPr>
          <a:xfrm>
            <a:off x="8993696" y="5651254"/>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-0.26</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0.37</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2" name="Text Placeholder 2"/>
          <p:cNvSpPr txBox="1"/>
          <p:nvPr/>
        </p:nvSpPr>
        <p:spPr>
          <a:xfrm>
            <a:off x="1278252" y="2632966"/>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white"/>
                </a:solidFill>
                <a:effectLst/>
                <a:uLnTx/>
                <a:uFillTx/>
                <a:latin typeface="Arial"/>
                <a:ea typeface="微软雅黑"/>
                <a:cs typeface="+mn-ea"/>
                <a:sym typeface="+mn-lt"/>
              </a:rPr>
              <a:t>字符串</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3" name="Text Placeholder 2"/>
          <p:cNvSpPr txBox="1"/>
          <p:nvPr/>
        </p:nvSpPr>
        <p:spPr>
          <a:xfrm>
            <a:off x="3858949" y="2632966"/>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EF5350"/>
                </a:solidFill>
                <a:effectLst/>
                <a:uLnTx/>
                <a:uFillTx/>
                <a:latin typeface="Arial"/>
                <a:ea typeface="微软雅黑"/>
                <a:cs typeface="+mn-ea"/>
                <a:sym typeface="+mn-lt"/>
              </a:rPr>
              <a:t>线性表</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34" name="Text Placeholder 2"/>
          <p:cNvSpPr txBox="1"/>
          <p:nvPr/>
        </p:nvSpPr>
        <p:spPr>
          <a:xfrm>
            <a:off x="6490163" y="2632966"/>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white"/>
                </a:solidFill>
                <a:effectLst/>
                <a:uLnTx/>
                <a:uFillTx/>
                <a:latin typeface="Arial"/>
                <a:ea typeface="微软雅黑"/>
                <a:cs typeface="+mn-ea"/>
                <a:sym typeface="+mn-lt"/>
              </a:rPr>
              <a:t>数组</a:t>
            </a:r>
            <a:endParaRPr kumimoji="0" lang="en-GB" sz="18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5" name="Text Placeholder 2"/>
          <p:cNvSpPr txBox="1"/>
          <p:nvPr/>
        </p:nvSpPr>
        <p:spPr>
          <a:xfrm>
            <a:off x="9070860" y="2632966"/>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EF5350"/>
                </a:solidFill>
                <a:effectLst/>
                <a:uLnTx/>
                <a:uFillTx/>
                <a:latin typeface="Arial"/>
                <a:ea typeface="微软雅黑"/>
                <a:cs typeface="+mn-ea"/>
                <a:sym typeface="+mn-lt"/>
              </a:rPr>
              <a:t>查找算法</a:t>
            </a:r>
            <a:endParaRPr kumimoji="0" lang="en-GB" sz="18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
        <p:nvSpPr>
          <p:cNvPr id="36" name="文本框 35"/>
          <p:cNvSpPr txBox="1"/>
          <p:nvPr/>
        </p:nvSpPr>
        <p:spPr>
          <a:xfrm>
            <a:off x="1201089" y="2946176"/>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-0.23</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0.24</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7" name="文本框 36"/>
          <p:cNvSpPr txBox="1"/>
          <p:nvPr/>
        </p:nvSpPr>
        <p:spPr>
          <a:xfrm>
            <a:off x="3803780" y="2946176"/>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-0.16</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0.35</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38" name="文本框 37"/>
          <p:cNvSpPr txBox="1"/>
          <p:nvPr/>
        </p:nvSpPr>
        <p:spPr>
          <a:xfrm>
            <a:off x="6412999" y="2946176"/>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-0.2</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0.38</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42" name="文本框 41"/>
          <p:cNvSpPr txBox="1"/>
          <p:nvPr/>
        </p:nvSpPr>
        <p:spPr>
          <a:xfrm>
            <a:off x="8993696" y="2946176"/>
            <a:ext cx="1997213" cy="272639"/>
          </a:xfrm>
          <a:prstGeom prst="rect">
            <a:avLst/>
          </a:prstGeom>
          <a:noFill/>
          <a:effectLst/>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rPr>
              <a:t>μ = 0.33</a:t>
            </a:r>
            <a:r>
              <a:rPr kumimoji="0" lang="zh-CN" altLang="en-US" sz="1000" b="0" i="0" u="none" strike="noStrike" kern="1200" cap="none" spc="0" normalizeH="0" baseline="0" noProof="0" dirty="0">
                <a:ln>
                  <a:noFill/>
                </a:ln>
                <a:solidFill>
                  <a:prstClr val="white"/>
                </a:solidFill>
                <a:effectLst/>
                <a:uLnTx/>
                <a:uFillTx/>
                <a:latin typeface="Arial"/>
                <a:ea typeface="微软雅黑"/>
                <a:cs typeface="+mn-ea"/>
                <a:sym typeface="+mn-lt"/>
              </a:rPr>
              <a:t>，</a:t>
            </a:r>
            <a:r>
              <a:rPr kumimoji="0" lang="en-US" altLang="zh-CN" sz="1000" b="0" i="0" u="none" strike="noStrike" kern="1200" cap="none" spc="0" normalizeH="0" baseline="0" noProof="0" dirty="0">
                <a:ln>
                  <a:noFill/>
                </a:ln>
                <a:solidFill>
                  <a:prstClr val="white"/>
                </a:solidFill>
                <a:effectLst/>
                <a:uLnTx/>
                <a:uFillTx/>
                <a:latin typeface="Arial"/>
                <a:ea typeface="微软雅黑"/>
                <a:cs typeface="+mn-ea"/>
              </a:rPr>
              <a:t>σ² = 0.13</a:t>
            </a:r>
            <a:endParaRPr kumimoji="0" lang="en-US" altLang="zh-CN" sz="10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pic>
        <p:nvPicPr>
          <p:cNvPr id="3" name="图片 2">
            <a:extLst>
              <a:ext uri="{FF2B5EF4-FFF2-40B4-BE49-F238E27FC236}">
                <a16:creationId xmlns:a16="http://schemas.microsoft.com/office/drawing/2014/main" id="{59FED330-E116-4C03-8959-826758590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285" y="956905"/>
            <a:ext cx="2140017" cy="1605013"/>
          </a:xfrm>
          <a:prstGeom prst="rect">
            <a:avLst/>
          </a:prstGeom>
        </p:spPr>
      </p:pic>
      <p:pic>
        <p:nvPicPr>
          <p:cNvPr id="5" name="图片 4">
            <a:extLst>
              <a:ext uri="{FF2B5EF4-FFF2-40B4-BE49-F238E27FC236}">
                <a16:creationId xmlns:a16="http://schemas.microsoft.com/office/drawing/2014/main" id="{8702FE49-0A38-416B-A65D-28F584890D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6806" y="956905"/>
            <a:ext cx="2234746" cy="1605013"/>
          </a:xfrm>
          <a:prstGeom prst="rect">
            <a:avLst/>
          </a:prstGeom>
        </p:spPr>
      </p:pic>
      <p:pic>
        <p:nvPicPr>
          <p:cNvPr id="7" name="图片 6">
            <a:extLst>
              <a:ext uri="{FF2B5EF4-FFF2-40B4-BE49-F238E27FC236}">
                <a16:creationId xmlns:a16="http://schemas.microsoft.com/office/drawing/2014/main" id="{EDA2ECB5-FB89-4E6B-A362-FD1BA4002C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0450" y="956906"/>
            <a:ext cx="2234747" cy="1605012"/>
          </a:xfrm>
          <a:prstGeom prst="rect">
            <a:avLst/>
          </a:prstGeom>
        </p:spPr>
      </p:pic>
      <p:pic>
        <p:nvPicPr>
          <p:cNvPr id="44" name="图片 43">
            <a:extLst>
              <a:ext uri="{FF2B5EF4-FFF2-40B4-BE49-F238E27FC236}">
                <a16:creationId xmlns:a16="http://schemas.microsoft.com/office/drawing/2014/main" id="{BB588B39-1A56-4DA5-A47F-EA0446D1A3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4095" y="956905"/>
            <a:ext cx="2282321" cy="1605013"/>
          </a:xfrm>
          <a:prstGeom prst="rect">
            <a:avLst/>
          </a:prstGeom>
        </p:spPr>
      </p:pic>
      <p:pic>
        <p:nvPicPr>
          <p:cNvPr id="46" name="图片 45">
            <a:extLst>
              <a:ext uri="{FF2B5EF4-FFF2-40B4-BE49-F238E27FC236}">
                <a16:creationId xmlns:a16="http://schemas.microsoft.com/office/drawing/2014/main" id="{FAFFB5C6-DAD7-4A31-96CD-A49EDA6BD3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8285" y="3658914"/>
            <a:ext cx="2140017" cy="1605013"/>
          </a:xfrm>
          <a:prstGeom prst="rect">
            <a:avLst/>
          </a:prstGeom>
        </p:spPr>
      </p:pic>
      <p:pic>
        <p:nvPicPr>
          <p:cNvPr id="48" name="图片 47">
            <a:extLst>
              <a:ext uri="{FF2B5EF4-FFF2-40B4-BE49-F238E27FC236}">
                <a16:creationId xmlns:a16="http://schemas.microsoft.com/office/drawing/2014/main" id="{A9251AB2-1DF4-4607-B1AE-8BF9BD5562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6806" y="3658915"/>
            <a:ext cx="2238839" cy="1605012"/>
          </a:xfrm>
          <a:prstGeom prst="rect">
            <a:avLst/>
          </a:prstGeom>
        </p:spPr>
      </p:pic>
      <p:pic>
        <p:nvPicPr>
          <p:cNvPr id="50" name="图片 49">
            <a:extLst>
              <a:ext uri="{FF2B5EF4-FFF2-40B4-BE49-F238E27FC236}">
                <a16:creationId xmlns:a16="http://schemas.microsoft.com/office/drawing/2014/main" id="{D8CABB20-E3C5-4034-978E-DA542DB35E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6357" y="3658915"/>
            <a:ext cx="2234747" cy="1605012"/>
          </a:xfrm>
          <a:prstGeom prst="rect">
            <a:avLst/>
          </a:prstGeom>
        </p:spPr>
      </p:pic>
      <p:pic>
        <p:nvPicPr>
          <p:cNvPr id="52" name="图片 51">
            <a:extLst>
              <a:ext uri="{FF2B5EF4-FFF2-40B4-BE49-F238E27FC236}">
                <a16:creationId xmlns:a16="http://schemas.microsoft.com/office/drawing/2014/main" id="{161A6713-593F-42D9-BF9F-A52C18E697B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41816" y="3658914"/>
            <a:ext cx="2234746" cy="1605012"/>
          </a:xfrm>
          <a:prstGeom prst="rect">
            <a:avLst/>
          </a:prstGeom>
        </p:spPr>
      </p:pic>
    </p:spTree>
    <p:extLst>
      <p:ext uri="{BB962C8B-B14F-4D97-AF65-F5344CB8AC3E}">
        <p14:creationId xmlns:p14="http://schemas.microsoft.com/office/powerpoint/2010/main" val="75342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6" name="TextBox 76"/>
          <p:cNvSpPr txBox="1"/>
          <p:nvPr/>
        </p:nvSpPr>
        <p:spPr>
          <a:xfrm>
            <a:off x="4134363" y="2105619"/>
            <a:ext cx="354590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EF5350"/>
                </a:solidFill>
                <a:effectLst/>
                <a:uLnTx/>
                <a:uFillTx/>
                <a:latin typeface="Arial"/>
                <a:ea typeface="微软雅黑"/>
                <a:cs typeface="+mn-ea"/>
                <a:sym typeface="+mn-lt"/>
              </a:rPr>
              <a:t>第四部分</a:t>
            </a:r>
          </a:p>
        </p:txBody>
      </p:sp>
      <p:sp>
        <p:nvSpPr>
          <p:cNvPr id="10" name="直角三角形 9"/>
          <p:cNvSpPr/>
          <p:nvPr/>
        </p:nvSpPr>
        <p:spPr>
          <a:xfrm flipV="1">
            <a:off x="2914536" y="1467323"/>
            <a:ext cx="1276591" cy="1276591"/>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1" name="直角三角形 10"/>
          <p:cNvSpPr/>
          <p:nvPr/>
        </p:nvSpPr>
        <p:spPr>
          <a:xfrm rot="10800000" flipV="1">
            <a:off x="7657172" y="4056925"/>
            <a:ext cx="1459149" cy="1478531"/>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矩形 7">
            <a:extLst>
              <a:ext uri="{FF2B5EF4-FFF2-40B4-BE49-F238E27FC236}">
                <a16:creationId xmlns:a16="http://schemas.microsoft.com/office/drawing/2014/main" id="{21F7B301-9DDA-4C29-9ACA-C99DF63004E5}"/>
              </a:ext>
            </a:extLst>
          </p:cNvPr>
          <p:cNvSpPr/>
          <p:nvPr/>
        </p:nvSpPr>
        <p:spPr>
          <a:xfrm>
            <a:off x="4499065" y="3841482"/>
            <a:ext cx="2770310" cy="307777"/>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ea"/>
                <a:sym typeface="+mn-lt"/>
              </a:rPr>
              <a:t>The work of dimension reduction</a:t>
            </a:r>
          </a:p>
        </p:txBody>
      </p:sp>
      <p:sp>
        <p:nvSpPr>
          <p:cNvPr id="9" name="TextBox 76">
            <a:extLst>
              <a:ext uri="{FF2B5EF4-FFF2-40B4-BE49-F238E27FC236}">
                <a16:creationId xmlns:a16="http://schemas.microsoft.com/office/drawing/2014/main" id="{24171593-7DC1-4153-9D9B-688BF129AD82}"/>
              </a:ext>
            </a:extLst>
          </p:cNvPr>
          <p:cNvSpPr txBox="1"/>
          <p:nvPr/>
        </p:nvSpPr>
        <p:spPr>
          <a:xfrm>
            <a:off x="4111269" y="3142828"/>
            <a:ext cx="354590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F5350"/>
                </a:solidFill>
                <a:effectLst/>
                <a:uLnTx/>
                <a:uFillTx/>
                <a:latin typeface="Arial"/>
                <a:ea typeface="微软雅黑"/>
                <a:cs typeface="+mn-ea"/>
                <a:sym typeface="+mn-lt"/>
              </a:rPr>
              <a:t>PCA</a:t>
            </a:r>
            <a:endParaRPr kumimoji="0" lang="zh-CN" altLang="en-US" sz="3200" b="0" i="0" u="none" strike="noStrike" kern="1200" cap="none" spc="0" normalizeH="0" baseline="0" noProof="0" dirty="0">
              <a:ln>
                <a:noFill/>
              </a:ln>
              <a:solidFill>
                <a:srgbClr val="EF5350"/>
              </a:solidFill>
              <a:effectLst/>
              <a:uLnTx/>
              <a:uFillTx/>
              <a:latin typeface="Arial"/>
              <a:ea typeface="微软雅黑"/>
              <a:cs typeface="+mn-ea"/>
              <a:sym typeface="+mn-lt"/>
            </a:endParaRPr>
          </a:p>
        </p:txBody>
      </p:sp>
    </p:spTree>
    <p:extLst>
      <p:ext uri="{BB962C8B-B14F-4D97-AF65-F5344CB8AC3E}">
        <p14:creationId xmlns:p14="http://schemas.microsoft.com/office/powerpoint/2010/main" val="182859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389561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主成分分析 </a:t>
            </a:r>
            <a:r>
              <a:rPr kumimoji="0" lang="en-US" altLang="zh-CN" sz="2800" b="1" i="0" u="none" strike="noStrike" kern="1200" cap="none" spc="0" normalizeH="0" baseline="0" noProof="0" dirty="0">
                <a:ln>
                  <a:noFill/>
                </a:ln>
                <a:solidFill>
                  <a:prstClr val="white"/>
                </a:solidFill>
                <a:effectLst/>
                <a:uLnTx/>
                <a:uFillTx/>
                <a:latin typeface="Arial"/>
                <a:ea typeface="微软雅黑"/>
                <a:cs typeface="+mn-ea"/>
                <a:sym typeface="+mn-lt"/>
              </a:rPr>
              <a:t>(PCA) </a:t>
            </a:r>
            <a:r>
              <a:rPr kumimoji="0" lang="zh-CN" altLang="en-US" sz="2800" b="1" i="0" u="none" strike="noStrike" kern="1200" cap="none" spc="0" normalizeH="0" baseline="0" noProof="0" dirty="0">
                <a:ln>
                  <a:noFill/>
                </a:ln>
                <a:solidFill>
                  <a:prstClr val="white"/>
                </a:solidFill>
                <a:effectLst/>
                <a:uLnTx/>
                <a:uFillTx/>
                <a:latin typeface="Arial"/>
                <a:ea typeface="微软雅黑"/>
                <a:cs typeface="+mn-ea"/>
                <a:sym typeface="+mn-lt"/>
              </a:rPr>
              <a:t>降维</a:t>
            </a:r>
          </a:p>
        </p:txBody>
      </p:sp>
      <p:sp>
        <p:nvSpPr>
          <p:cNvPr id="12" name="Oval 7"/>
          <p:cNvSpPr>
            <a:spLocks noChangeArrowheads="1"/>
          </p:cNvSpPr>
          <p:nvPr/>
        </p:nvSpPr>
        <p:spPr bwMode="auto">
          <a:xfrm rot="2700000">
            <a:off x="4267890" y="4169794"/>
            <a:ext cx="951437" cy="940925"/>
          </a:xfrm>
          <a:prstGeom prst="roundRect">
            <a:avLst/>
          </a:prstGeom>
          <a:solidFill>
            <a:srgbClr val="EF5350"/>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2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4" name="Oval 13"/>
          <p:cNvSpPr>
            <a:spLocks noChangeArrowheads="1"/>
          </p:cNvSpPr>
          <p:nvPr/>
        </p:nvSpPr>
        <p:spPr bwMode="auto">
          <a:xfrm rot="2700000">
            <a:off x="9907013" y="4169794"/>
            <a:ext cx="951437" cy="940925"/>
          </a:xfrm>
          <a:prstGeom prst="roundRect">
            <a:avLst/>
          </a:prstGeom>
          <a:solidFill>
            <a:srgbClr val="EF5350"/>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2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6" name="Oval 4"/>
          <p:cNvSpPr>
            <a:spLocks noChangeArrowheads="1"/>
          </p:cNvSpPr>
          <p:nvPr/>
        </p:nvSpPr>
        <p:spPr bwMode="auto">
          <a:xfrm rot="2700000">
            <a:off x="1509071" y="1855331"/>
            <a:ext cx="951437" cy="940925"/>
          </a:xfrm>
          <a:prstGeom prst="roundRect">
            <a:avLst/>
          </a:prstGeom>
          <a:solidFill>
            <a:srgbClr val="EF5350"/>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2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8" name="Oval 10"/>
          <p:cNvSpPr>
            <a:spLocks noChangeArrowheads="1"/>
          </p:cNvSpPr>
          <p:nvPr/>
        </p:nvSpPr>
        <p:spPr bwMode="auto">
          <a:xfrm rot="2700000">
            <a:off x="7038097" y="1855331"/>
            <a:ext cx="951438" cy="940925"/>
          </a:xfrm>
          <a:prstGeom prst="roundRect">
            <a:avLst/>
          </a:prstGeom>
          <a:solidFill>
            <a:srgbClr val="EF5350"/>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2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TextBox 76"/>
          <p:cNvSpPr txBox="1"/>
          <p:nvPr/>
        </p:nvSpPr>
        <p:spPr>
          <a:xfrm>
            <a:off x="1111381" y="3415921"/>
            <a:ext cx="174681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EF5350"/>
                </a:solidFill>
                <a:effectLst/>
                <a:uLnTx/>
                <a:uFillTx/>
                <a:latin typeface="Arial"/>
                <a:ea typeface="微软雅黑"/>
                <a:cs typeface="+mn-ea"/>
                <a:sym typeface="+mn-lt"/>
              </a:rPr>
              <a:t>数据初步处理</a:t>
            </a:r>
          </a:p>
        </p:txBody>
      </p:sp>
      <p:sp>
        <p:nvSpPr>
          <p:cNvPr id="21" name="文本框 20"/>
          <p:cNvSpPr txBox="1"/>
          <p:nvPr/>
        </p:nvSpPr>
        <p:spPr>
          <a:xfrm>
            <a:off x="1009697" y="3830087"/>
            <a:ext cx="1972963" cy="174906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首先将之前基于每道题的掌握值数据进行处理，以某位学生的数据为例，将其在一种题型下的题目上的掌握值的均值作为其对该题型的掌握值，生成初步的数据集</a:t>
            </a:r>
            <a:endParaRPr kumimoji="0" lang="en-US" altLang="zh-CN" sz="1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2" name="TextBox 76"/>
          <p:cNvSpPr txBox="1"/>
          <p:nvPr/>
        </p:nvSpPr>
        <p:spPr>
          <a:xfrm>
            <a:off x="4058304" y="2332958"/>
            <a:ext cx="129919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EF5350"/>
                </a:solidFill>
                <a:effectLst/>
                <a:uLnTx/>
                <a:uFillTx/>
                <a:latin typeface="Arial"/>
                <a:ea typeface="微软雅黑"/>
                <a:cs typeface="+mn-ea"/>
                <a:sym typeface="+mn-lt"/>
              </a:rPr>
              <a:t>数据筛选</a:t>
            </a:r>
          </a:p>
        </p:txBody>
      </p:sp>
      <p:sp>
        <p:nvSpPr>
          <p:cNvPr id="23" name="文本框 22"/>
          <p:cNvSpPr txBox="1"/>
          <p:nvPr/>
        </p:nvSpPr>
        <p:spPr>
          <a:xfrm>
            <a:off x="3721421" y="2746257"/>
            <a:ext cx="1972963" cy="78880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留下八种题型的掌握值均存在的学生的数据，形成了</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PCA</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降维所需的数据集</a:t>
            </a:r>
            <a:endParaRPr kumimoji="0" lang="en-US" altLang="zh-CN" sz="1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4" name="TextBox 76"/>
          <p:cNvSpPr txBox="1"/>
          <p:nvPr/>
        </p:nvSpPr>
        <p:spPr>
          <a:xfrm>
            <a:off x="6868756" y="3416788"/>
            <a:ext cx="129919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EF5350"/>
                </a:solidFill>
                <a:effectLst/>
                <a:uLnTx/>
                <a:uFillTx/>
                <a:latin typeface="Arial"/>
                <a:ea typeface="微软雅黑"/>
                <a:cs typeface="+mn-ea"/>
                <a:sym typeface="+mn-lt"/>
              </a:rPr>
              <a:t>降维</a:t>
            </a:r>
          </a:p>
        </p:txBody>
      </p:sp>
      <p:sp>
        <p:nvSpPr>
          <p:cNvPr id="25" name="文本框 24"/>
          <p:cNvSpPr txBox="1"/>
          <p:nvPr/>
        </p:nvSpPr>
        <p:spPr>
          <a:xfrm>
            <a:off x="6531873" y="3830087"/>
            <a:ext cx="1972963" cy="150900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通过调</a:t>
            </a:r>
            <a:r>
              <a:rPr kumimoji="0" lang="zh-CN" altLang="en-US" sz="1200" b="0" i="0" u="none" strike="noStrike" kern="1200" cap="none" spc="0" normalizeH="0" baseline="0" noProof="0" dirty="0">
                <a:ln>
                  <a:noFill/>
                </a:ln>
                <a:solidFill>
                  <a:prstClr val="white"/>
                </a:solidFill>
                <a:effectLst/>
                <a:uLnTx/>
                <a:uFillTx/>
                <a:latin typeface="Arial"/>
                <a:ea typeface="微软雅黑"/>
                <a:cs typeface="+mn-ea"/>
              </a:rPr>
              <a:t>用</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Python</a:t>
            </a:r>
            <a:r>
              <a:rPr kumimoji="0" lang="zh-CN" altLang="en-US" sz="1200" b="0" i="0" u="none" strike="noStrike" kern="1200" cap="none" spc="0" normalizeH="0" baseline="0" noProof="0" dirty="0">
                <a:ln>
                  <a:noFill/>
                </a:ln>
                <a:solidFill>
                  <a:prstClr val="white"/>
                </a:solidFill>
                <a:effectLst/>
                <a:uLnTx/>
                <a:uFillTx/>
                <a:latin typeface="Arial"/>
                <a:ea typeface="微软雅黑"/>
                <a:cs typeface="+mn-ea"/>
              </a:rPr>
              <a:t>中的</a:t>
            </a:r>
            <a:r>
              <a:rPr kumimoji="0" lang="en-US" altLang="zh-CN" sz="1200" b="0" i="0" u="none" strike="noStrike" kern="1200" cap="none" spc="0" normalizeH="0" baseline="0" noProof="0" dirty="0" err="1">
                <a:ln>
                  <a:noFill/>
                </a:ln>
                <a:solidFill>
                  <a:prstClr val="white"/>
                </a:solidFill>
                <a:effectLst/>
                <a:uLnTx/>
                <a:uFillTx/>
                <a:latin typeface="Arial"/>
                <a:ea typeface="微软雅黑"/>
                <a:cs typeface="+mn-ea"/>
              </a:rPr>
              <a:t>sklearn.decomposition</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库中的</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PCA</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模块，我们尝试保留源数据信息的</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80%</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进行降维，最终将八维数据降为了五维</a:t>
            </a:r>
            <a:endParaRPr kumimoji="0" lang="en-US" altLang="zh-CN" sz="1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6" name="TextBox 76"/>
          <p:cNvSpPr txBox="1"/>
          <p:nvPr/>
        </p:nvSpPr>
        <p:spPr>
          <a:xfrm>
            <a:off x="9668173" y="1934121"/>
            <a:ext cx="129919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EF5350"/>
                </a:solidFill>
                <a:effectLst/>
                <a:uLnTx/>
                <a:uFillTx/>
                <a:latin typeface="Arial"/>
                <a:ea typeface="微软雅黑"/>
                <a:cs typeface="+mn-ea"/>
                <a:sym typeface="+mn-lt"/>
              </a:rPr>
              <a:t>发现</a:t>
            </a:r>
          </a:p>
        </p:txBody>
      </p:sp>
      <p:sp>
        <p:nvSpPr>
          <p:cNvPr id="27" name="文本框 26"/>
          <p:cNvSpPr txBox="1"/>
          <p:nvPr/>
        </p:nvSpPr>
        <p:spPr>
          <a:xfrm>
            <a:off x="9331290" y="2347420"/>
            <a:ext cx="1972963" cy="174906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从投影后各特征维度的方差比例可以看出，前三个主成分分别占了</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40.7%</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17.3%</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a:t>
            </a:r>
            <a:r>
              <a:rPr kumimoji="0" lang="en-US" altLang="zh-CN" sz="1200" b="0" i="0" u="none" strike="noStrike" kern="1200" cap="none" spc="0" normalizeH="0" baseline="0" noProof="0" dirty="0">
                <a:ln>
                  <a:noFill/>
                </a:ln>
                <a:solidFill>
                  <a:prstClr val="white"/>
                </a:solidFill>
                <a:effectLst/>
                <a:uLnTx/>
                <a:uFillTx/>
                <a:latin typeface="Arial"/>
                <a:ea typeface="微软雅黑"/>
                <a:cs typeface="+mn-ea"/>
              </a:rPr>
              <a:t>11.7%</a:t>
            </a:r>
            <a:r>
              <a:rPr kumimoji="0" lang="zh-CN" altLang="zh-CN" sz="1200" b="0" i="0" u="none" strike="noStrike" kern="1200" cap="none" spc="0" normalizeH="0" baseline="0" noProof="0" dirty="0">
                <a:ln>
                  <a:noFill/>
                </a:ln>
                <a:solidFill>
                  <a:prstClr val="white"/>
                </a:solidFill>
                <a:effectLst/>
                <a:uLnTx/>
                <a:uFillTx/>
                <a:latin typeface="Arial"/>
                <a:ea typeface="微软雅黑"/>
                <a:cs typeface="+mn-ea"/>
              </a:rPr>
              <a:t>的方差比例，可以说该数据集的特征还是较为分散，并没有特别集中</a:t>
            </a:r>
            <a:endParaRPr kumimoji="0" lang="en-US" altLang="zh-CN" sz="1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cxnSp>
        <p:nvCxnSpPr>
          <p:cNvPr id="3" name="直接连接符 2"/>
          <p:cNvCxnSpPr/>
          <p:nvPr/>
        </p:nvCxnSpPr>
        <p:spPr>
          <a:xfrm>
            <a:off x="2537981" y="2318994"/>
            <a:ext cx="1619240" cy="2309567"/>
          </a:xfrm>
          <a:prstGeom prst="line">
            <a:avLst/>
          </a:prstGeom>
          <a:ln w="19050">
            <a:solidFill>
              <a:srgbClr val="EF535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79285" y="2318994"/>
            <a:ext cx="1715164" cy="2329922"/>
          </a:xfrm>
          <a:prstGeom prst="line">
            <a:avLst/>
          </a:prstGeom>
          <a:ln w="19050">
            <a:solidFill>
              <a:srgbClr val="EF535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351418" y="2325795"/>
            <a:ext cx="1582160" cy="2314461"/>
          </a:xfrm>
          <a:prstGeom prst="line">
            <a:avLst/>
          </a:prstGeom>
          <a:ln w="19050">
            <a:solidFill>
              <a:srgbClr val="EF5350"/>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8BEC7A6A-BF0E-4DF8-8BD4-ECC15046B8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8203" y="1966392"/>
            <a:ext cx="687735" cy="687735"/>
          </a:xfrm>
          <a:prstGeom prst="rect">
            <a:avLst/>
          </a:prstGeom>
        </p:spPr>
      </p:pic>
      <p:pic>
        <p:nvPicPr>
          <p:cNvPr id="29" name="图片 28">
            <a:extLst>
              <a:ext uri="{FF2B5EF4-FFF2-40B4-BE49-F238E27FC236}">
                <a16:creationId xmlns:a16="http://schemas.microsoft.com/office/drawing/2014/main" id="{03512686-FC91-493F-A027-BA9BD4823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3903" y="4305048"/>
            <a:ext cx="687735" cy="687735"/>
          </a:xfrm>
          <a:prstGeom prst="rect">
            <a:avLst/>
          </a:prstGeom>
        </p:spPr>
      </p:pic>
      <p:pic>
        <p:nvPicPr>
          <p:cNvPr id="33" name="图片 32">
            <a:extLst>
              <a:ext uri="{FF2B5EF4-FFF2-40B4-BE49-F238E27FC236}">
                <a16:creationId xmlns:a16="http://schemas.microsoft.com/office/drawing/2014/main" id="{BAEFF6EC-A8B2-4CBE-8910-0C5013F0DD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5532" y="4284693"/>
            <a:ext cx="687735" cy="687735"/>
          </a:xfrm>
          <a:prstGeom prst="rect">
            <a:avLst/>
          </a:prstGeom>
        </p:spPr>
      </p:pic>
      <p:pic>
        <p:nvPicPr>
          <p:cNvPr id="35" name="图片 34">
            <a:extLst>
              <a:ext uri="{FF2B5EF4-FFF2-40B4-BE49-F238E27FC236}">
                <a16:creationId xmlns:a16="http://schemas.microsoft.com/office/drawing/2014/main" id="{2CCEE3B1-B6BA-4688-B441-CB3755879F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6853" y="1967565"/>
            <a:ext cx="687735" cy="687735"/>
          </a:xfrm>
          <a:prstGeom prst="rect">
            <a:avLst/>
          </a:prstGeom>
        </p:spPr>
      </p:pic>
    </p:spTree>
    <p:extLst>
      <p:ext uri="{BB962C8B-B14F-4D97-AF65-F5344CB8AC3E}">
        <p14:creationId xmlns:p14="http://schemas.microsoft.com/office/powerpoint/2010/main" val="84659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2" name="矩形 1"/>
          <p:cNvSpPr/>
          <p:nvPr/>
        </p:nvSpPr>
        <p:spPr>
          <a:xfrm>
            <a:off x="1960548" y="1569974"/>
            <a:ext cx="8199382" cy="3520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直角三角形 3"/>
          <p:cNvSpPr/>
          <p:nvPr/>
        </p:nvSpPr>
        <p:spPr>
          <a:xfrm>
            <a:off x="1960548" y="1569974"/>
            <a:ext cx="1804573" cy="3520911"/>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23C50"/>
              </a:solidFill>
              <a:effectLst/>
              <a:uLnTx/>
              <a:uFillTx/>
              <a:latin typeface="Arial"/>
              <a:ea typeface="微软雅黑"/>
              <a:cs typeface="+mn-ea"/>
              <a:sym typeface="+mn-lt"/>
            </a:endParaRPr>
          </a:p>
        </p:txBody>
      </p:sp>
      <p:sp>
        <p:nvSpPr>
          <p:cNvPr id="6" name="直角三角形 5"/>
          <p:cNvSpPr/>
          <p:nvPr/>
        </p:nvSpPr>
        <p:spPr>
          <a:xfrm rot="5400000" flipV="1">
            <a:off x="7487968" y="2418923"/>
            <a:ext cx="3520911" cy="1823013"/>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p:cNvSpPr txBox="1"/>
          <p:nvPr/>
        </p:nvSpPr>
        <p:spPr>
          <a:xfrm>
            <a:off x="3264177" y="2945708"/>
            <a:ext cx="559212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323C50"/>
                </a:solidFill>
                <a:effectLst/>
                <a:uLnTx/>
                <a:uFillTx/>
                <a:latin typeface="方正细谭黑简体" panose="02000000000000000000" pitchFamily="2" charset="-122"/>
                <a:ea typeface="方正细谭黑简体" panose="02000000000000000000" pitchFamily="2" charset="-122"/>
                <a:cs typeface="+mn-ea"/>
                <a:sym typeface="+mn-lt"/>
              </a:rPr>
              <a:t>谢   谢</a:t>
            </a:r>
            <a:endParaRPr kumimoji="0" lang="en-US" altLang="zh-CN" sz="4400" b="1" i="0" u="none" strike="noStrike" kern="1200" cap="none" spc="0" normalizeH="0" baseline="0" noProof="0" dirty="0">
              <a:ln>
                <a:noFill/>
              </a:ln>
              <a:solidFill>
                <a:srgbClr val="323C50"/>
              </a:solidFill>
              <a:effectLst/>
              <a:uLnTx/>
              <a:uFillTx/>
              <a:latin typeface="方正细谭黑简体" panose="02000000000000000000" pitchFamily="2" charset="-122"/>
              <a:ea typeface="方正细谭黑简体" panose="02000000000000000000" pitchFamily="2" charset="-122"/>
              <a:cs typeface="+mn-ea"/>
              <a:sym typeface="+mn-lt"/>
            </a:endParaRPr>
          </a:p>
        </p:txBody>
      </p:sp>
      <p:cxnSp>
        <p:nvCxnSpPr>
          <p:cNvPr id="11" name="直接连接符 10"/>
          <p:cNvCxnSpPr/>
          <p:nvPr/>
        </p:nvCxnSpPr>
        <p:spPr>
          <a:xfrm>
            <a:off x="6112028" y="3883812"/>
            <a:ext cx="31628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8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0" name="矩形 29"/>
          <p:cNvSpPr/>
          <p:nvPr/>
        </p:nvSpPr>
        <p:spPr>
          <a:xfrm>
            <a:off x="1705672" y="1422250"/>
            <a:ext cx="2392341" cy="3649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1534446" y="1276590"/>
            <a:ext cx="1276591" cy="1276591"/>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 Box 3"/>
          <p:cNvSpPr>
            <a:spLocks noChangeArrowheads="1"/>
          </p:cNvSpPr>
          <p:nvPr/>
        </p:nvSpPr>
        <p:spPr bwMode="auto">
          <a:xfrm>
            <a:off x="1939747" y="2553181"/>
            <a:ext cx="1951175" cy="1384995"/>
          </a:xfrm>
          <a:prstGeom prst="rect">
            <a:avLst/>
          </a:prstGeom>
        </p:spPr>
        <p:txBody>
          <a:bodyPr wrap="none">
            <a:spAutoFit/>
          </a:bodyPr>
          <a:lstStyle/>
          <a:p>
            <a:pPr algn="ctr">
              <a:spcBef>
                <a:spcPct val="0"/>
              </a:spcBef>
            </a:pPr>
            <a:r>
              <a:rPr lang="zh-CN" altLang="en-US" sz="6000" dirty="0">
                <a:solidFill>
                  <a:srgbClr val="323C50"/>
                </a:solidFill>
                <a:cs typeface="+mn-ea"/>
                <a:sym typeface="+mn-lt"/>
              </a:rPr>
              <a:t>目 录</a:t>
            </a:r>
            <a:endParaRPr lang="en-US" altLang="zh-CN" sz="6000" dirty="0">
              <a:solidFill>
                <a:srgbClr val="323C50"/>
              </a:solidFill>
              <a:cs typeface="+mn-ea"/>
              <a:sym typeface="+mn-lt"/>
            </a:endParaRPr>
          </a:p>
          <a:p>
            <a:pPr algn="ctr">
              <a:spcBef>
                <a:spcPct val="0"/>
              </a:spcBef>
            </a:pPr>
            <a:r>
              <a:rPr lang="en-US" altLang="zh-CN" sz="2400" dirty="0">
                <a:solidFill>
                  <a:srgbClr val="323C50"/>
                </a:solidFill>
                <a:cs typeface="+mn-ea"/>
                <a:sym typeface="+mn-lt"/>
              </a:rPr>
              <a:t>COMPANY</a:t>
            </a:r>
            <a:endParaRPr lang="zh-CN" altLang="en-US" sz="2800" dirty="0">
              <a:solidFill>
                <a:srgbClr val="323C50"/>
              </a:solidFill>
              <a:cs typeface="+mn-ea"/>
              <a:sym typeface="+mn-lt"/>
            </a:endParaRPr>
          </a:p>
        </p:txBody>
      </p:sp>
      <p:sp>
        <p:nvSpPr>
          <p:cNvPr id="13" name="椭圆 1"/>
          <p:cNvSpPr>
            <a:spLocks noChangeArrowheads="1"/>
          </p:cNvSpPr>
          <p:nvPr/>
        </p:nvSpPr>
        <p:spPr bwMode="auto">
          <a:xfrm>
            <a:off x="5770024" y="1203767"/>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14" name="TextBox 32"/>
          <p:cNvSpPr txBox="1">
            <a:spLocks noChangeArrowheads="1"/>
          </p:cNvSpPr>
          <p:nvPr/>
        </p:nvSpPr>
        <p:spPr bwMode="auto">
          <a:xfrm>
            <a:off x="5833951" y="1276590"/>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01</a:t>
            </a:r>
            <a:endParaRPr lang="zh-CN" altLang="en-US" sz="2800" dirty="0">
              <a:solidFill>
                <a:schemeClr val="bg1"/>
              </a:solidFill>
              <a:latin typeface="+mn-lt"/>
              <a:ea typeface="+mn-ea"/>
              <a:cs typeface="+mn-ea"/>
              <a:sym typeface="+mn-lt"/>
            </a:endParaRPr>
          </a:p>
        </p:txBody>
      </p:sp>
      <p:sp>
        <p:nvSpPr>
          <p:cNvPr id="15" name="矩形 14"/>
          <p:cNvSpPr/>
          <p:nvPr/>
        </p:nvSpPr>
        <p:spPr>
          <a:xfrm>
            <a:off x="6586099" y="1595066"/>
            <a:ext cx="1766830" cy="307777"/>
          </a:xfrm>
          <a:prstGeom prst="rect">
            <a:avLst/>
          </a:prstGeom>
        </p:spPr>
        <p:txBody>
          <a:bodyPr wrap="none">
            <a:spAutoFit/>
          </a:bodyPr>
          <a:lstStyle/>
          <a:p>
            <a:pPr>
              <a:spcBef>
                <a:spcPct val="0"/>
              </a:spcBef>
            </a:pPr>
            <a:r>
              <a:rPr lang="en-US" altLang="zh-CN" sz="1400" dirty="0">
                <a:solidFill>
                  <a:schemeClr val="bg1"/>
                </a:solidFill>
                <a:cs typeface="+mn-ea"/>
                <a:sym typeface="+mn-lt"/>
              </a:rPr>
              <a:t>What we have done</a:t>
            </a:r>
          </a:p>
        </p:txBody>
      </p:sp>
      <p:sp>
        <p:nvSpPr>
          <p:cNvPr id="16" name="TextBox 76"/>
          <p:cNvSpPr txBox="1"/>
          <p:nvPr/>
        </p:nvSpPr>
        <p:spPr>
          <a:xfrm>
            <a:off x="6586098" y="1160640"/>
            <a:ext cx="2698750" cy="523220"/>
          </a:xfrm>
          <a:prstGeom prst="rect">
            <a:avLst/>
          </a:prstGeom>
          <a:noFill/>
        </p:spPr>
        <p:txBody>
          <a:bodyPr wrap="square" rtlCol="0">
            <a:spAutoFit/>
          </a:bodyPr>
          <a:lstStyle/>
          <a:p>
            <a:r>
              <a:rPr lang="zh-CN" altLang="en-US" sz="2800" dirty="0">
                <a:solidFill>
                  <a:srgbClr val="EF5350"/>
                </a:solidFill>
                <a:cs typeface="+mn-ea"/>
                <a:sym typeface="+mn-lt"/>
              </a:rPr>
              <a:t>项目简介</a:t>
            </a:r>
          </a:p>
        </p:txBody>
      </p:sp>
      <p:sp>
        <p:nvSpPr>
          <p:cNvPr id="17" name="椭圆 1"/>
          <p:cNvSpPr>
            <a:spLocks noChangeArrowheads="1"/>
          </p:cNvSpPr>
          <p:nvPr/>
        </p:nvSpPr>
        <p:spPr bwMode="auto">
          <a:xfrm>
            <a:off x="5770024" y="2363038"/>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18" name="TextBox 32"/>
          <p:cNvSpPr txBox="1">
            <a:spLocks noChangeArrowheads="1"/>
          </p:cNvSpPr>
          <p:nvPr/>
        </p:nvSpPr>
        <p:spPr bwMode="auto">
          <a:xfrm>
            <a:off x="5833951" y="2435862"/>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02</a:t>
            </a:r>
            <a:endParaRPr lang="zh-CN" altLang="en-US" sz="2800" dirty="0">
              <a:solidFill>
                <a:schemeClr val="bg1"/>
              </a:solidFill>
              <a:latin typeface="+mn-lt"/>
              <a:ea typeface="+mn-ea"/>
              <a:cs typeface="+mn-ea"/>
              <a:sym typeface="+mn-lt"/>
            </a:endParaRPr>
          </a:p>
        </p:txBody>
      </p:sp>
      <p:sp>
        <p:nvSpPr>
          <p:cNvPr id="19" name="矩形 18"/>
          <p:cNvSpPr/>
          <p:nvPr/>
        </p:nvSpPr>
        <p:spPr>
          <a:xfrm>
            <a:off x="6586099" y="2754337"/>
            <a:ext cx="2133918" cy="307777"/>
          </a:xfrm>
          <a:prstGeom prst="rect">
            <a:avLst/>
          </a:prstGeom>
        </p:spPr>
        <p:txBody>
          <a:bodyPr wrap="none">
            <a:spAutoFit/>
          </a:bodyPr>
          <a:lstStyle/>
          <a:p>
            <a:pPr>
              <a:spcBef>
                <a:spcPct val="0"/>
              </a:spcBef>
            </a:pPr>
            <a:r>
              <a:rPr lang="en-US" altLang="zh-CN" sz="1400" dirty="0">
                <a:solidFill>
                  <a:schemeClr val="bg1"/>
                </a:solidFill>
                <a:cs typeface="+mn-ea"/>
                <a:sym typeface="+mn-lt"/>
              </a:rPr>
              <a:t>Presentation of our code</a:t>
            </a:r>
          </a:p>
        </p:txBody>
      </p:sp>
      <p:sp>
        <p:nvSpPr>
          <p:cNvPr id="20" name="TextBox 76"/>
          <p:cNvSpPr txBox="1"/>
          <p:nvPr/>
        </p:nvSpPr>
        <p:spPr>
          <a:xfrm>
            <a:off x="6586098" y="2319912"/>
            <a:ext cx="2698750" cy="523220"/>
          </a:xfrm>
          <a:prstGeom prst="rect">
            <a:avLst/>
          </a:prstGeom>
          <a:noFill/>
        </p:spPr>
        <p:txBody>
          <a:bodyPr wrap="square" rtlCol="0">
            <a:spAutoFit/>
          </a:bodyPr>
          <a:lstStyle/>
          <a:p>
            <a:r>
              <a:rPr lang="zh-CN" altLang="en-US" sz="2800" dirty="0">
                <a:solidFill>
                  <a:srgbClr val="EF5350"/>
                </a:solidFill>
                <a:cs typeface="+mn-ea"/>
                <a:sym typeface="+mn-lt"/>
              </a:rPr>
              <a:t>代码介绍</a:t>
            </a:r>
          </a:p>
        </p:txBody>
      </p:sp>
      <p:sp>
        <p:nvSpPr>
          <p:cNvPr id="21" name="椭圆 1"/>
          <p:cNvSpPr>
            <a:spLocks noChangeArrowheads="1"/>
          </p:cNvSpPr>
          <p:nvPr/>
        </p:nvSpPr>
        <p:spPr bwMode="auto">
          <a:xfrm>
            <a:off x="5770024" y="3525009"/>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22" name="TextBox 32"/>
          <p:cNvSpPr txBox="1">
            <a:spLocks noChangeArrowheads="1"/>
          </p:cNvSpPr>
          <p:nvPr/>
        </p:nvSpPr>
        <p:spPr bwMode="auto">
          <a:xfrm>
            <a:off x="5833951" y="3597832"/>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03</a:t>
            </a:r>
            <a:endParaRPr lang="zh-CN" altLang="en-US" sz="2800" dirty="0">
              <a:solidFill>
                <a:schemeClr val="bg1"/>
              </a:solidFill>
              <a:latin typeface="+mn-lt"/>
              <a:ea typeface="+mn-ea"/>
              <a:cs typeface="+mn-ea"/>
              <a:sym typeface="+mn-lt"/>
            </a:endParaRPr>
          </a:p>
        </p:txBody>
      </p:sp>
      <p:sp>
        <p:nvSpPr>
          <p:cNvPr id="23" name="矩形 22"/>
          <p:cNvSpPr/>
          <p:nvPr/>
        </p:nvSpPr>
        <p:spPr>
          <a:xfrm>
            <a:off x="6586099" y="3916308"/>
            <a:ext cx="2063385" cy="307777"/>
          </a:xfrm>
          <a:prstGeom prst="rect">
            <a:avLst/>
          </a:prstGeom>
        </p:spPr>
        <p:txBody>
          <a:bodyPr wrap="none">
            <a:spAutoFit/>
          </a:bodyPr>
          <a:lstStyle/>
          <a:p>
            <a:pPr>
              <a:spcBef>
                <a:spcPct val="0"/>
              </a:spcBef>
            </a:pPr>
            <a:r>
              <a:rPr lang="en-US" altLang="zh-CN" sz="1400" dirty="0">
                <a:solidFill>
                  <a:schemeClr val="bg1"/>
                </a:solidFill>
                <a:cs typeface="+mn-ea"/>
                <a:sym typeface="+mn-lt"/>
              </a:rPr>
              <a:t>The result of the project</a:t>
            </a:r>
          </a:p>
        </p:txBody>
      </p:sp>
      <p:sp>
        <p:nvSpPr>
          <p:cNvPr id="24" name="TextBox 76"/>
          <p:cNvSpPr txBox="1"/>
          <p:nvPr/>
        </p:nvSpPr>
        <p:spPr>
          <a:xfrm>
            <a:off x="6586098" y="3481881"/>
            <a:ext cx="2698750" cy="523220"/>
          </a:xfrm>
          <a:prstGeom prst="rect">
            <a:avLst/>
          </a:prstGeom>
          <a:noFill/>
        </p:spPr>
        <p:txBody>
          <a:bodyPr wrap="square" rtlCol="0">
            <a:spAutoFit/>
          </a:bodyPr>
          <a:lstStyle/>
          <a:p>
            <a:r>
              <a:rPr lang="zh-CN" altLang="en-US" sz="2800" dirty="0">
                <a:solidFill>
                  <a:srgbClr val="EF5350"/>
                </a:solidFill>
                <a:cs typeface="+mn-ea"/>
                <a:sym typeface="+mn-lt"/>
              </a:rPr>
              <a:t>数据成果展示</a:t>
            </a:r>
          </a:p>
        </p:txBody>
      </p:sp>
      <p:sp>
        <p:nvSpPr>
          <p:cNvPr id="25" name="椭圆 1"/>
          <p:cNvSpPr>
            <a:spLocks noChangeArrowheads="1"/>
          </p:cNvSpPr>
          <p:nvPr/>
        </p:nvSpPr>
        <p:spPr bwMode="auto">
          <a:xfrm>
            <a:off x="5770024" y="4680393"/>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26" name="TextBox 32"/>
          <p:cNvSpPr txBox="1">
            <a:spLocks noChangeArrowheads="1"/>
          </p:cNvSpPr>
          <p:nvPr/>
        </p:nvSpPr>
        <p:spPr bwMode="auto">
          <a:xfrm>
            <a:off x="5833951" y="475321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04</a:t>
            </a:r>
            <a:endParaRPr lang="zh-CN" altLang="en-US" sz="2800" dirty="0">
              <a:solidFill>
                <a:schemeClr val="bg1"/>
              </a:solidFill>
              <a:latin typeface="+mn-lt"/>
              <a:ea typeface="+mn-ea"/>
              <a:cs typeface="+mn-ea"/>
              <a:sym typeface="+mn-lt"/>
            </a:endParaRPr>
          </a:p>
        </p:txBody>
      </p:sp>
      <p:sp>
        <p:nvSpPr>
          <p:cNvPr id="27" name="矩形 26"/>
          <p:cNvSpPr/>
          <p:nvPr/>
        </p:nvSpPr>
        <p:spPr>
          <a:xfrm>
            <a:off x="6586099" y="5071692"/>
            <a:ext cx="2829621" cy="307777"/>
          </a:xfrm>
          <a:prstGeom prst="rect">
            <a:avLst/>
          </a:prstGeom>
        </p:spPr>
        <p:txBody>
          <a:bodyPr wrap="none">
            <a:spAutoFit/>
          </a:bodyPr>
          <a:lstStyle/>
          <a:p>
            <a:pPr>
              <a:spcBef>
                <a:spcPct val="0"/>
              </a:spcBef>
            </a:pPr>
            <a:r>
              <a:rPr lang="en-US" altLang="zh-CN" sz="1400" dirty="0">
                <a:solidFill>
                  <a:schemeClr val="bg1"/>
                </a:solidFill>
                <a:cs typeface="+mn-ea"/>
                <a:sym typeface="+mn-lt"/>
              </a:rPr>
              <a:t>The work for dimension reduction</a:t>
            </a:r>
          </a:p>
        </p:txBody>
      </p:sp>
      <p:sp>
        <p:nvSpPr>
          <p:cNvPr id="28" name="TextBox 76"/>
          <p:cNvSpPr txBox="1"/>
          <p:nvPr/>
        </p:nvSpPr>
        <p:spPr>
          <a:xfrm>
            <a:off x="6586098" y="4637267"/>
            <a:ext cx="2698750" cy="523220"/>
          </a:xfrm>
          <a:prstGeom prst="rect">
            <a:avLst/>
          </a:prstGeom>
          <a:noFill/>
        </p:spPr>
        <p:txBody>
          <a:bodyPr wrap="square" rtlCol="0">
            <a:spAutoFit/>
          </a:bodyPr>
          <a:lstStyle/>
          <a:p>
            <a:r>
              <a:rPr lang="en-US" altLang="zh-CN" sz="2800" dirty="0">
                <a:solidFill>
                  <a:srgbClr val="EF5350"/>
                </a:solidFill>
                <a:cs typeface="+mn-ea"/>
                <a:sym typeface="+mn-lt"/>
              </a:rPr>
              <a:t>PCA</a:t>
            </a:r>
            <a:endParaRPr lang="zh-CN" altLang="en-US" sz="2800" dirty="0">
              <a:solidFill>
                <a:srgbClr val="EF5350"/>
              </a:solidFill>
              <a:cs typeface="+mn-ea"/>
              <a:sym typeface="+mn-lt"/>
            </a:endParaRPr>
          </a:p>
        </p:txBody>
      </p:sp>
      <p:sp>
        <p:nvSpPr>
          <p:cNvPr id="31" name="直角三角形 30"/>
          <p:cNvSpPr/>
          <p:nvPr/>
        </p:nvSpPr>
        <p:spPr>
          <a:xfrm rot="10800000" flipV="1">
            <a:off x="2847458" y="3783390"/>
            <a:ext cx="1459149" cy="1478531"/>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4" name="矩形 13"/>
          <p:cNvSpPr/>
          <p:nvPr/>
        </p:nvSpPr>
        <p:spPr>
          <a:xfrm>
            <a:off x="4273020" y="3829050"/>
            <a:ext cx="3268587" cy="523220"/>
          </a:xfrm>
          <a:prstGeom prst="rect">
            <a:avLst/>
          </a:prstGeom>
        </p:spPr>
        <p:txBody>
          <a:bodyPr wrap="none">
            <a:spAutoFit/>
          </a:bodyPr>
          <a:lstStyle/>
          <a:p>
            <a:pPr algn="ctr">
              <a:spcBef>
                <a:spcPct val="0"/>
              </a:spcBef>
            </a:pPr>
            <a:r>
              <a:rPr lang="en-US" altLang="zh-CN" sz="1400" dirty="0">
                <a:solidFill>
                  <a:schemeClr val="bg1"/>
                </a:solidFill>
                <a:cs typeface="+mn-ea"/>
                <a:sym typeface="+mn-lt"/>
              </a:rPr>
              <a:t>What we have done</a:t>
            </a:r>
          </a:p>
          <a:p>
            <a:pPr algn="ctr">
              <a:spcBef>
                <a:spcPct val="0"/>
              </a:spcBef>
            </a:pPr>
            <a:r>
              <a:rPr lang="en-US" altLang="zh-CN" sz="1400" dirty="0">
                <a:solidFill>
                  <a:schemeClr val="bg1"/>
                </a:solidFill>
                <a:cs typeface="+mn-ea"/>
                <a:sym typeface="+mn-lt"/>
              </a:rPr>
              <a:t>A brief introduction of the whole project</a:t>
            </a:r>
          </a:p>
        </p:txBody>
      </p:sp>
      <p:sp>
        <p:nvSpPr>
          <p:cNvPr id="15" name="TextBox 76"/>
          <p:cNvSpPr txBox="1"/>
          <p:nvPr/>
        </p:nvSpPr>
        <p:spPr>
          <a:xfrm>
            <a:off x="4134363" y="3136612"/>
            <a:ext cx="3545903" cy="584775"/>
          </a:xfrm>
          <a:prstGeom prst="rect">
            <a:avLst/>
          </a:prstGeom>
          <a:noFill/>
        </p:spPr>
        <p:txBody>
          <a:bodyPr wrap="square" rtlCol="0">
            <a:spAutoFit/>
          </a:bodyPr>
          <a:lstStyle/>
          <a:p>
            <a:pPr algn="ctr"/>
            <a:r>
              <a:rPr lang="zh-CN" altLang="en-US" sz="3200" dirty="0">
                <a:solidFill>
                  <a:srgbClr val="EF5350"/>
                </a:solidFill>
                <a:cs typeface="+mn-ea"/>
                <a:sym typeface="+mn-lt"/>
              </a:rPr>
              <a:t>项目简介</a:t>
            </a:r>
          </a:p>
        </p:txBody>
      </p:sp>
      <p:sp>
        <p:nvSpPr>
          <p:cNvPr id="16" name="TextBox 76"/>
          <p:cNvSpPr txBox="1"/>
          <p:nvPr/>
        </p:nvSpPr>
        <p:spPr>
          <a:xfrm>
            <a:off x="4134363" y="2105619"/>
            <a:ext cx="3545903" cy="923330"/>
          </a:xfrm>
          <a:prstGeom prst="rect">
            <a:avLst/>
          </a:prstGeom>
          <a:noFill/>
        </p:spPr>
        <p:txBody>
          <a:bodyPr wrap="square" rtlCol="0">
            <a:spAutoFit/>
          </a:bodyPr>
          <a:lstStyle/>
          <a:p>
            <a:pPr algn="ctr"/>
            <a:r>
              <a:rPr lang="zh-CN" altLang="en-US" sz="5400" dirty="0">
                <a:solidFill>
                  <a:srgbClr val="EF5350"/>
                </a:solidFill>
                <a:cs typeface="+mn-ea"/>
                <a:sym typeface="+mn-lt"/>
              </a:rPr>
              <a:t>第一部分</a:t>
            </a:r>
          </a:p>
        </p:txBody>
      </p:sp>
      <p:sp>
        <p:nvSpPr>
          <p:cNvPr id="10" name="直角三角形 9"/>
          <p:cNvSpPr/>
          <p:nvPr/>
        </p:nvSpPr>
        <p:spPr>
          <a:xfrm flipV="1">
            <a:off x="2914536" y="1467323"/>
            <a:ext cx="1276591" cy="1276591"/>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直角三角形 10"/>
          <p:cNvSpPr/>
          <p:nvPr/>
        </p:nvSpPr>
        <p:spPr>
          <a:xfrm rot="10800000" flipV="1">
            <a:off x="7657172" y="4056925"/>
            <a:ext cx="1459149" cy="1478531"/>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21" name="Teardrop 25"/>
          <p:cNvSpPr/>
          <p:nvPr/>
        </p:nvSpPr>
        <p:spPr>
          <a:xfrm rot="8100000">
            <a:off x="2152724" y="2801631"/>
            <a:ext cx="648873" cy="648873"/>
          </a:xfrm>
          <a:prstGeom prst="teardrop">
            <a:avLst>
              <a:gd name="adj" fmla="val 131619"/>
            </a:avLst>
          </a:prstGeom>
          <a:solidFill>
            <a:srgbClr val="EF53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22" name="Freeform 63"/>
          <p:cNvSpPr>
            <a:spLocks noEditPoints="1"/>
          </p:cNvSpPr>
          <p:nvPr/>
        </p:nvSpPr>
        <p:spPr bwMode="auto">
          <a:xfrm>
            <a:off x="2322579" y="2993156"/>
            <a:ext cx="310124" cy="265823"/>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bg1"/>
          </a:solidFill>
          <a:ln w="9525">
            <a:noFill/>
            <a:round/>
          </a:ln>
        </p:spPr>
        <p:txBody>
          <a:bodyPr vert="horz" wrap="square" lIns="91440" tIns="45720" rIns="91440" bIns="45720" numCol="1" anchor="t" anchorCtr="0" compatLnSpc="1"/>
          <a:lstStyle/>
          <a:p>
            <a:endParaRPr lang="en-US" sz="3200">
              <a:solidFill>
                <a:schemeClr val="bg1"/>
              </a:solidFill>
              <a:cs typeface="+mn-ea"/>
              <a:sym typeface="+mn-lt"/>
            </a:endParaRPr>
          </a:p>
        </p:txBody>
      </p:sp>
      <p:sp>
        <p:nvSpPr>
          <p:cNvPr id="23" name="Teardrop 37"/>
          <p:cNvSpPr/>
          <p:nvPr/>
        </p:nvSpPr>
        <p:spPr>
          <a:xfrm rot="8100000">
            <a:off x="6918030" y="2801631"/>
            <a:ext cx="648874" cy="648873"/>
          </a:xfrm>
          <a:prstGeom prst="teardrop">
            <a:avLst>
              <a:gd name="adj" fmla="val 131619"/>
            </a:avLst>
          </a:prstGeom>
          <a:solidFill>
            <a:srgbClr val="EF53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24" name="Freeform 100"/>
          <p:cNvSpPr/>
          <p:nvPr/>
        </p:nvSpPr>
        <p:spPr bwMode="auto">
          <a:xfrm>
            <a:off x="7060582" y="2971967"/>
            <a:ext cx="273530" cy="308201"/>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vert="horz" wrap="square" lIns="91440" tIns="45720" rIns="91440" bIns="45720" numCol="1" anchor="t" anchorCtr="0" compatLnSpc="1"/>
          <a:lstStyle/>
          <a:p>
            <a:endParaRPr lang="en-US" sz="3200">
              <a:solidFill>
                <a:schemeClr val="bg1"/>
              </a:solidFill>
              <a:cs typeface="+mn-ea"/>
              <a:sym typeface="+mn-lt"/>
            </a:endParaRPr>
          </a:p>
        </p:txBody>
      </p:sp>
      <p:sp>
        <p:nvSpPr>
          <p:cNvPr id="25" name="Teardrop 33"/>
          <p:cNvSpPr/>
          <p:nvPr/>
        </p:nvSpPr>
        <p:spPr>
          <a:xfrm rot="8100000">
            <a:off x="4535377" y="2021558"/>
            <a:ext cx="648873" cy="648873"/>
          </a:xfrm>
          <a:prstGeom prst="teardrop">
            <a:avLst>
              <a:gd name="adj" fmla="val 131619"/>
            </a:avLst>
          </a:prstGeom>
          <a:solidFill>
            <a:srgbClr val="CAD0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sp>
        <p:nvSpPr>
          <p:cNvPr id="26" name="Freeform 103"/>
          <p:cNvSpPr/>
          <p:nvPr/>
        </p:nvSpPr>
        <p:spPr bwMode="auto">
          <a:xfrm>
            <a:off x="4723598" y="2216935"/>
            <a:ext cx="290867" cy="258119"/>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rgbClr val="323C50"/>
          </a:solidFill>
          <a:ln w="9525">
            <a:noFill/>
            <a:round/>
          </a:ln>
        </p:spPr>
        <p:txBody>
          <a:bodyPr vert="horz" wrap="square" lIns="91440" tIns="45720" rIns="91440" bIns="45720" numCol="1" anchor="t" anchorCtr="0" compatLnSpc="1"/>
          <a:lstStyle/>
          <a:p>
            <a:endParaRPr lang="en-US" sz="3200">
              <a:solidFill>
                <a:schemeClr val="bg1"/>
              </a:solidFill>
              <a:cs typeface="+mn-ea"/>
              <a:sym typeface="+mn-lt"/>
            </a:endParaRPr>
          </a:p>
        </p:txBody>
      </p:sp>
      <p:sp>
        <p:nvSpPr>
          <p:cNvPr id="27" name="Teardrop 21"/>
          <p:cNvSpPr/>
          <p:nvPr/>
        </p:nvSpPr>
        <p:spPr>
          <a:xfrm rot="8100000">
            <a:off x="9300683" y="2021557"/>
            <a:ext cx="648873" cy="648873"/>
          </a:xfrm>
          <a:prstGeom prst="teardrop">
            <a:avLst>
              <a:gd name="adj" fmla="val 131619"/>
            </a:avLst>
          </a:prstGeom>
          <a:solidFill>
            <a:srgbClr val="CAD0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cs typeface="+mn-ea"/>
              <a:sym typeface="+mn-lt"/>
            </a:endParaRPr>
          </a:p>
        </p:txBody>
      </p:sp>
      <p:grpSp>
        <p:nvGrpSpPr>
          <p:cNvPr id="28" name="Group 58"/>
          <p:cNvGrpSpPr/>
          <p:nvPr/>
        </p:nvGrpSpPr>
        <p:grpSpPr>
          <a:xfrm>
            <a:off x="9471901" y="2151441"/>
            <a:ext cx="292790" cy="389104"/>
            <a:chOff x="8429652" y="3143254"/>
            <a:chExt cx="241300" cy="320675"/>
          </a:xfrm>
          <a:solidFill>
            <a:srgbClr val="323C50"/>
          </a:solidFill>
        </p:grpSpPr>
        <p:sp>
          <p:nvSpPr>
            <p:cNvPr id="29" name="Freeform 108"/>
            <p:cNvSpPr>
              <a:spLocks noEditPoints="1"/>
            </p:cNvSpPr>
            <p:nvPr/>
          </p:nvSpPr>
          <p:spPr bwMode="auto">
            <a:xfrm>
              <a:off x="8429652" y="3143254"/>
              <a:ext cx="241300" cy="320675"/>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endParaRPr lang="en-US" sz="3200">
                <a:solidFill>
                  <a:schemeClr val="bg1"/>
                </a:solidFill>
                <a:cs typeface="+mn-ea"/>
                <a:sym typeface="+mn-lt"/>
              </a:endParaRPr>
            </a:p>
          </p:txBody>
        </p:sp>
        <p:sp>
          <p:nvSpPr>
            <p:cNvPr id="30" name="Freeform 109"/>
            <p:cNvSpPr/>
            <p:nvPr/>
          </p:nvSpPr>
          <p:spPr bwMode="auto">
            <a:xfrm>
              <a:off x="8550302" y="3184529"/>
              <a:ext cx="79375" cy="79375"/>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endParaRPr lang="en-US" sz="3200">
                <a:solidFill>
                  <a:schemeClr val="bg1"/>
                </a:solidFill>
                <a:cs typeface="+mn-ea"/>
                <a:sym typeface="+mn-lt"/>
              </a:endParaRPr>
            </a:p>
          </p:txBody>
        </p:sp>
      </p:grpSp>
      <p:sp>
        <p:nvSpPr>
          <p:cNvPr id="31" name="TextBox 76"/>
          <p:cNvSpPr txBox="1"/>
          <p:nvPr/>
        </p:nvSpPr>
        <p:spPr>
          <a:xfrm>
            <a:off x="1916620" y="4083059"/>
            <a:ext cx="1098541" cy="369332"/>
          </a:xfrm>
          <a:prstGeom prst="rect">
            <a:avLst/>
          </a:prstGeom>
          <a:noFill/>
          <a:effectLst/>
        </p:spPr>
        <p:txBody>
          <a:bodyPr wrap="square" rtlCol="0">
            <a:spAutoFit/>
          </a:bodyPr>
          <a:lstStyle/>
          <a:p>
            <a:pPr algn="ctr"/>
            <a:r>
              <a:rPr lang="zh-CN" altLang="en-US" b="1" dirty="0">
                <a:solidFill>
                  <a:schemeClr val="bg1"/>
                </a:solidFill>
                <a:cs typeface="+mn-ea"/>
                <a:sym typeface="+mn-lt"/>
              </a:rPr>
              <a:t>提出思路</a:t>
            </a:r>
          </a:p>
        </p:txBody>
      </p:sp>
      <p:sp>
        <p:nvSpPr>
          <p:cNvPr id="32" name="文本框 31"/>
          <p:cNvSpPr txBox="1"/>
          <p:nvPr/>
        </p:nvSpPr>
        <p:spPr>
          <a:xfrm>
            <a:off x="1225068" y="4488813"/>
            <a:ext cx="2456915" cy="548740"/>
          </a:xfrm>
          <a:prstGeom prst="rect">
            <a:avLst/>
          </a:prstGeom>
          <a:noFill/>
          <a:effectLst/>
        </p:spPr>
        <p:txBody>
          <a:bodyPr wrap="square" rtlCol="0">
            <a:spAutoFit/>
          </a:bodyPr>
          <a:lstStyle/>
          <a:p>
            <a:pPr algn="ctr">
              <a:lnSpc>
                <a:spcPct val="130000"/>
              </a:lnSpc>
            </a:pPr>
            <a:r>
              <a:rPr lang="zh-CN" altLang="en-US" sz="1200" dirty="0">
                <a:solidFill>
                  <a:schemeClr val="bg1"/>
                </a:solidFill>
                <a:cs typeface="+mn-ea"/>
                <a:sym typeface="+mn-lt"/>
              </a:rPr>
              <a:t>给出最初的项目目标</a:t>
            </a:r>
            <a:endParaRPr lang="en-US" altLang="zh-CN" sz="1200" dirty="0">
              <a:solidFill>
                <a:schemeClr val="bg1"/>
              </a:solidFill>
              <a:cs typeface="+mn-ea"/>
              <a:sym typeface="+mn-lt"/>
            </a:endParaRPr>
          </a:p>
          <a:p>
            <a:pPr algn="ctr">
              <a:lnSpc>
                <a:spcPct val="130000"/>
              </a:lnSpc>
            </a:pPr>
            <a:r>
              <a:rPr lang="zh-CN" altLang="en-US" sz="1200" dirty="0">
                <a:solidFill>
                  <a:schemeClr val="bg1"/>
                </a:solidFill>
                <a:cs typeface="+mn-ea"/>
                <a:sym typeface="+mn-lt"/>
              </a:rPr>
              <a:t>提出分</a:t>
            </a:r>
            <a:r>
              <a:rPr lang="en-US" altLang="zh-CN" sz="1200" dirty="0">
                <a:solidFill>
                  <a:schemeClr val="bg1"/>
                </a:solidFill>
                <a:cs typeface="+mn-ea"/>
                <a:sym typeface="+mn-lt"/>
              </a:rPr>
              <a:t>3</a:t>
            </a:r>
            <a:r>
              <a:rPr lang="zh-CN" altLang="en-US" sz="1200" dirty="0">
                <a:solidFill>
                  <a:schemeClr val="bg1"/>
                </a:solidFill>
                <a:cs typeface="+mn-ea"/>
                <a:sym typeface="+mn-lt"/>
              </a:rPr>
              <a:t>个阶段逐步完成作业项目</a:t>
            </a:r>
            <a:endParaRPr lang="en-US" altLang="zh-CN" sz="1200" dirty="0">
              <a:solidFill>
                <a:schemeClr val="bg1"/>
              </a:solidFill>
              <a:cs typeface="+mn-ea"/>
              <a:sym typeface="+mn-lt"/>
            </a:endParaRPr>
          </a:p>
        </p:txBody>
      </p:sp>
      <p:sp>
        <p:nvSpPr>
          <p:cNvPr id="33" name="TextBox 76"/>
          <p:cNvSpPr txBox="1"/>
          <p:nvPr/>
        </p:nvSpPr>
        <p:spPr>
          <a:xfrm>
            <a:off x="4328350" y="3302985"/>
            <a:ext cx="1098541" cy="369332"/>
          </a:xfrm>
          <a:prstGeom prst="rect">
            <a:avLst/>
          </a:prstGeom>
          <a:noFill/>
          <a:effectLst/>
        </p:spPr>
        <p:txBody>
          <a:bodyPr wrap="square" rtlCol="0">
            <a:spAutoFit/>
          </a:bodyPr>
          <a:lstStyle/>
          <a:p>
            <a:pPr algn="ctr"/>
            <a:r>
              <a:rPr lang="zh-CN" altLang="en-US" b="1" dirty="0">
                <a:solidFill>
                  <a:schemeClr val="bg1"/>
                </a:solidFill>
                <a:cs typeface="+mn-ea"/>
                <a:sym typeface="+mn-lt"/>
              </a:rPr>
              <a:t>第一阶段</a:t>
            </a:r>
          </a:p>
        </p:txBody>
      </p:sp>
      <p:sp>
        <p:nvSpPr>
          <p:cNvPr id="34" name="文本框 33"/>
          <p:cNvSpPr txBox="1"/>
          <p:nvPr/>
        </p:nvSpPr>
        <p:spPr>
          <a:xfrm>
            <a:off x="3636798" y="3708739"/>
            <a:ext cx="2456915" cy="548740"/>
          </a:xfrm>
          <a:prstGeom prst="rect">
            <a:avLst/>
          </a:prstGeom>
          <a:noFill/>
          <a:effectLst/>
        </p:spPr>
        <p:txBody>
          <a:bodyPr wrap="square" rtlCol="0">
            <a:spAutoFit/>
          </a:bodyPr>
          <a:lstStyle/>
          <a:p>
            <a:pPr algn="ctr">
              <a:lnSpc>
                <a:spcPct val="130000"/>
              </a:lnSpc>
            </a:pPr>
            <a:r>
              <a:rPr lang="zh-CN" altLang="en-US" sz="1200" dirty="0">
                <a:solidFill>
                  <a:schemeClr val="bg1"/>
                </a:solidFill>
                <a:cs typeface="+mn-ea"/>
                <a:sym typeface="+mn-lt"/>
              </a:rPr>
              <a:t>提出掌握值的概念和计算指标</a:t>
            </a:r>
            <a:endParaRPr lang="en-US" altLang="zh-CN" sz="1200" dirty="0">
              <a:solidFill>
                <a:schemeClr val="bg1"/>
              </a:solidFill>
              <a:cs typeface="+mn-ea"/>
              <a:sym typeface="+mn-lt"/>
            </a:endParaRPr>
          </a:p>
          <a:p>
            <a:pPr algn="ctr">
              <a:lnSpc>
                <a:spcPct val="130000"/>
              </a:lnSpc>
            </a:pPr>
            <a:r>
              <a:rPr lang="zh-CN" altLang="en-US" sz="1200" dirty="0">
                <a:solidFill>
                  <a:schemeClr val="bg1"/>
                </a:solidFill>
                <a:cs typeface="+mn-ea"/>
                <a:sym typeface="+mn-lt"/>
              </a:rPr>
              <a:t>按四个指标分别检验数据有效性</a:t>
            </a:r>
            <a:endParaRPr lang="en-US" altLang="zh-CN" sz="1200" dirty="0">
              <a:solidFill>
                <a:schemeClr val="bg1"/>
              </a:solidFill>
              <a:cs typeface="+mn-ea"/>
              <a:sym typeface="+mn-lt"/>
            </a:endParaRPr>
          </a:p>
        </p:txBody>
      </p:sp>
      <p:sp>
        <p:nvSpPr>
          <p:cNvPr id="35" name="TextBox 76"/>
          <p:cNvSpPr txBox="1"/>
          <p:nvPr/>
        </p:nvSpPr>
        <p:spPr>
          <a:xfrm>
            <a:off x="6717541" y="4083059"/>
            <a:ext cx="1098541" cy="369332"/>
          </a:xfrm>
          <a:prstGeom prst="rect">
            <a:avLst/>
          </a:prstGeom>
          <a:noFill/>
          <a:effectLst/>
        </p:spPr>
        <p:txBody>
          <a:bodyPr wrap="square" rtlCol="0">
            <a:spAutoFit/>
          </a:bodyPr>
          <a:lstStyle/>
          <a:p>
            <a:pPr algn="ctr"/>
            <a:r>
              <a:rPr lang="zh-CN" altLang="en-US" b="1" dirty="0">
                <a:solidFill>
                  <a:schemeClr val="bg1"/>
                </a:solidFill>
                <a:cs typeface="+mn-ea"/>
                <a:sym typeface="+mn-lt"/>
              </a:rPr>
              <a:t>第二阶段</a:t>
            </a:r>
          </a:p>
        </p:txBody>
      </p:sp>
      <p:sp>
        <p:nvSpPr>
          <p:cNvPr id="36" name="文本框 35"/>
          <p:cNvSpPr txBox="1"/>
          <p:nvPr/>
        </p:nvSpPr>
        <p:spPr>
          <a:xfrm>
            <a:off x="6025989" y="4488813"/>
            <a:ext cx="2456915" cy="548740"/>
          </a:xfrm>
          <a:prstGeom prst="rect">
            <a:avLst/>
          </a:prstGeom>
          <a:noFill/>
          <a:effectLst/>
        </p:spPr>
        <p:txBody>
          <a:bodyPr wrap="square" rtlCol="0">
            <a:spAutoFit/>
          </a:bodyPr>
          <a:lstStyle/>
          <a:p>
            <a:pPr algn="ctr">
              <a:lnSpc>
                <a:spcPct val="130000"/>
              </a:lnSpc>
            </a:pPr>
            <a:r>
              <a:rPr lang="zh-CN" altLang="en-US" sz="1200" dirty="0">
                <a:solidFill>
                  <a:schemeClr val="bg1"/>
                </a:solidFill>
                <a:cs typeface="+mn-ea"/>
                <a:sym typeface="+mn-lt"/>
              </a:rPr>
              <a:t>计算掌握值</a:t>
            </a:r>
            <a:endParaRPr lang="en-US" altLang="zh-CN" sz="1200" dirty="0">
              <a:solidFill>
                <a:schemeClr val="bg1"/>
              </a:solidFill>
              <a:cs typeface="+mn-ea"/>
              <a:sym typeface="+mn-lt"/>
            </a:endParaRPr>
          </a:p>
          <a:p>
            <a:pPr algn="ctr">
              <a:lnSpc>
                <a:spcPct val="130000"/>
              </a:lnSpc>
            </a:pPr>
            <a:r>
              <a:rPr lang="zh-CN" altLang="en-US" sz="1200" dirty="0">
                <a:solidFill>
                  <a:schemeClr val="bg1"/>
                </a:solidFill>
                <a:cs typeface="+mn-ea"/>
                <a:sym typeface="+mn-lt"/>
              </a:rPr>
              <a:t>八种题型下分别验证掌握值分布</a:t>
            </a:r>
            <a:endParaRPr lang="en-US" altLang="zh-CN" sz="1200" dirty="0">
              <a:solidFill>
                <a:schemeClr val="bg1"/>
              </a:solidFill>
              <a:cs typeface="+mn-ea"/>
              <a:sym typeface="+mn-lt"/>
            </a:endParaRPr>
          </a:p>
        </p:txBody>
      </p:sp>
      <p:sp>
        <p:nvSpPr>
          <p:cNvPr id="37" name="TextBox 76"/>
          <p:cNvSpPr txBox="1"/>
          <p:nvPr/>
        </p:nvSpPr>
        <p:spPr>
          <a:xfrm>
            <a:off x="9084193" y="3302985"/>
            <a:ext cx="1098541" cy="369332"/>
          </a:xfrm>
          <a:prstGeom prst="rect">
            <a:avLst/>
          </a:prstGeom>
          <a:noFill/>
          <a:effectLst/>
        </p:spPr>
        <p:txBody>
          <a:bodyPr wrap="square" rtlCol="0">
            <a:spAutoFit/>
          </a:bodyPr>
          <a:lstStyle/>
          <a:p>
            <a:pPr algn="ctr"/>
            <a:r>
              <a:rPr lang="zh-CN" altLang="en-US" b="1" dirty="0">
                <a:solidFill>
                  <a:schemeClr val="bg1"/>
                </a:solidFill>
                <a:cs typeface="+mn-ea"/>
                <a:sym typeface="+mn-lt"/>
              </a:rPr>
              <a:t>第三阶段</a:t>
            </a:r>
          </a:p>
        </p:txBody>
      </p:sp>
      <p:sp>
        <p:nvSpPr>
          <p:cNvPr id="38" name="文本框 37"/>
          <p:cNvSpPr txBox="1"/>
          <p:nvPr/>
        </p:nvSpPr>
        <p:spPr>
          <a:xfrm>
            <a:off x="8392641" y="3708739"/>
            <a:ext cx="2456915" cy="548740"/>
          </a:xfrm>
          <a:prstGeom prst="rect">
            <a:avLst/>
          </a:prstGeom>
          <a:noFill/>
          <a:effectLst/>
        </p:spPr>
        <p:txBody>
          <a:bodyPr wrap="square" rtlCol="0">
            <a:spAutoFit/>
          </a:bodyPr>
          <a:lstStyle/>
          <a:p>
            <a:pPr algn="ctr">
              <a:lnSpc>
                <a:spcPct val="130000"/>
              </a:lnSpc>
            </a:pPr>
            <a:r>
              <a:rPr lang="zh-CN" altLang="en-US" sz="1200" dirty="0">
                <a:solidFill>
                  <a:schemeClr val="bg1"/>
                </a:solidFill>
                <a:cs typeface="+mn-ea"/>
                <a:sym typeface="+mn-lt"/>
              </a:rPr>
              <a:t>对原始数据进行处理得到新数据</a:t>
            </a:r>
            <a:endParaRPr lang="en-US" altLang="zh-CN" sz="1200" dirty="0">
              <a:solidFill>
                <a:schemeClr val="bg1"/>
              </a:solidFill>
              <a:cs typeface="+mn-ea"/>
              <a:sym typeface="+mn-lt"/>
            </a:endParaRPr>
          </a:p>
          <a:p>
            <a:pPr algn="ctr">
              <a:lnSpc>
                <a:spcPct val="130000"/>
              </a:lnSpc>
            </a:pPr>
            <a:r>
              <a:rPr lang="zh-CN" altLang="en-US" sz="1200" dirty="0">
                <a:solidFill>
                  <a:schemeClr val="bg1"/>
                </a:solidFill>
                <a:cs typeface="+mn-ea"/>
                <a:sym typeface="+mn-lt"/>
              </a:rPr>
              <a:t>实现对学生个性化题目推荐功能</a:t>
            </a:r>
            <a:endParaRPr lang="en-US" altLang="zh-CN" sz="1200" dirty="0">
              <a:solidFill>
                <a:schemeClr val="bg1"/>
              </a:solidFill>
              <a:cs typeface="+mn-ea"/>
              <a:sym typeface="+mn-lt"/>
            </a:endParaRPr>
          </a:p>
        </p:txBody>
      </p:sp>
      <p:sp>
        <p:nvSpPr>
          <p:cNvPr id="39" name="TextBox 76"/>
          <p:cNvSpPr txBox="1"/>
          <p:nvPr/>
        </p:nvSpPr>
        <p:spPr>
          <a:xfrm>
            <a:off x="198879" y="866758"/>
            <a:ext cx="2387192"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A brief introduction of the whole project</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项目简介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9" name="TextBox 76"/>
          <p:cNvSpPr txBox="1"/>
          <p:nvPr/>
        </p:nvSpPr>
        <p:spPr>
          <a:xfrm>
            <a:off x="198879" y="866758"/>
            <a:ext cx="2387192"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A brief introduction of the whole project</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项目简介</a:t>
            </a:r>
          </a:p>
        </p:txBody>
      </p:sp>
      <p:sp>
        <p:nvSpPr>
          <p:cNvPr id="4" name="文本框 3">
            <a:extLst>
              <a:ext uri="{FF2B5EF4-FFF2-40B4-BE49-F238E27FC236}">
                <a16:creationId xmlns:a16="http://schemas.microsoft.com/office/drawing/2014/main" id="{B9A1CEF3-EFF7-4DD2-B62B-4178DFA09F6A}"/>
              </a:ext>
            </a:extLst>
          </p:cNvPr>
          <p:cNvSpPr txBox="1"/>
          <p:nvPr/>
        </p:nvSpPr>
        <p:spPr>
          <a:xfrm>
            <a:off x="7229036" y="2427743"/>
            <a:ext cx="3986711" cy="700641"/>
          </a:xfrm>
          <a:prstGeom prst="rect">
            <a:avLst/>
          </a:prstGeom>
          <a:noFill/>
          <a:effectLst/>
        </p:spPr>
        <p:txBody>
          <a:bodyPr wrap="square" rtlCol="0">
            <a:spAutoFit/>
          </a:bodyPr>
          <a:lstStyle/>
          <a:p>
            <a:pPr>
              <a:lnSpc>
                <a:spcPct val="130000"/>
              </a:lnSpc>
            </a:pPr>
            <a:r>
              <a:rPr lang="zh-CN" altLang="en-US" sz="1050" dirty="0">
                <a:solidFill>
                  <a:schemeClr val="bg1"/>
                </a:solidFill>
                <a:cs typeface="+mn-ea"/>
                <a:sym typeface="+mn-lt"/>
              </a:rPr>
              <a:t>我们小组最开始希望能够通过提供的数据实现针对每个学生的个性化题目推荐，能够依据该学生目前已经提交的题目记录找出目前最适合该学生的题目。</a:t>
            </a:r>
            <a:endParaRPr lang="en-US" altLang="zh-CN" sz="1050" dirty="0">
              <a:solidFill>
                <a:schemeClr val="bg1"/>
              </a:solidFill>
              <a:cs typeface="+mn-ea"/>
              <a:sym typeface="+mn-lt"/>
            </a:endParaRPr>
          </a:p>
        </p:txBody>
      </p:sp>
      <p:sp>
        <p:nvSpPr>
          <p:cNvPr id="5" name="TextBox 76">
            <a:extLst>
              <a:ext uri="{FF2B5EF4-FFF2-40B4-BE49-F238E27FC236}">
                <a16:creationId xmlns:a16="http://schemas.microsoft.com/office/drawing/2014/main" id="{18B12D0B-81A2-45DF-A594-ACBF381F020B}"/>
              </a:ext>
            </a:extLst>
          </p:cNvPr>
          <p:cNvSpPr txBox="1"/>
          <p:nvPr/>
        </p:nvSpPr>
        <p:spPr>
          <a:xfrm>
            <a:off x="7317496" y="1849286"/>
            <a:ext cx="1009371" cy="307777"/>
          </a:xfrm>
          <a:prstGeom prst="rect">
            <a:avLst/>
          </a:prstGeom>
          <a:solidFill>
            <a:srgbClr val="EF5350"/>
          </a:solidFill>
          <a:ln>
            <a:noFill/>
          </a:ln>
          <a:effectLst/>
        </p:spPr>
        <p:txBody>
          <a:bodyPr wrap="square" rtlCol="0">
            <a:spAutoFit/>
          </a:bodyPr>
          <a:lstStyle/>
          <a:p>
            <a:pPr algn="ctr"/>
            <a:r>
              <a:rPr lang="zh-CN" altLang="en-US" sz="1400" dirty="0">
                <a:solidFill>
                  <a:schemeClr val="bg1"/>
                </a:solidFill>
                <a:cs typeface="+mn-ea"/>
                <a:sym typeface="+mn-lt"/>
              </a:rPr>
              <a:t>提出思路</a:t>
            </a:r>
          </a:p>
        </p:txBody>
      </p:sp>
      <p:sp>
        <p:nvSpPr>
          <p:cNvPr id="6" name="文本框 5">
            <a:extLst>
              <a:ext uri="{FF2B5EF4-FFF2-40B4-BE49-F238E27FC236}">
                <a16:creationId xmlns:a16="http://schemas.microsoft.com/office/drawing/2014/main" id="{C0A31679-BAFC-4483-88FE-8A94FAC63653}"/>
              </a:ext>
            </a:extLst>
          </p:cNvPr>
          <p:cNvSpPr txBox="1"/>
          <p:nvPr/>
        </p:nvSpPr>
        <p:spPr>
          <a:xfrm>
            <a:off x="7229035" y="3420928"/>
            <a:ext cx="3986711" cy="700641"/>
          </a:xfrm>
          <a:prstGeom prst="rect">
            <a:avLst/>
          </a:prstGeom>
          <a:noFill/>
          <a:effectLst/>
        </p:spPr>
        <p:txBody>
          <a:bodyPr wrap="square" rtlCol="0">
            <a:spAutoFit/>
          </a:bodyPr>
          <a:lstStyle/>
          <a:p>
            <a:pPr>
              <a:lnSpc>
                <a:spcPct val="130000"/>
              </a:lnSpc>
            </a:pPr>
            <a:r>
              <a:rPr lang="zh-CN" altLang="en-US" sz="1050" dirty="0">
                <a:solidFill>
                  <a:schemeClr val="bg1"/>
                </a:solidFill>
                <a:cs typeface="+mn-ea"/>
                <a:sym typeface="+mn-lt"/>
              </a:rPr>
              <a:t>起初项目中涉及对题目进行进一步分组，提出我们自己的标签，依据标签相似程度推荐题目，后期则改变实现思路，通过验证已有八种类型的合理性，在已有类型上进行推荐。</a:t>
            </a:r>
            <a:endParaRPr lang="en-US" altLang="zh-CN" sz="1050" dirty="0">
              <a:solidFill>
                <a:schemeClr val="bg1"/>
              </a:solidFill>
              <a:cs typeface="+mn-ea"/>
              <a:sym typeface="+mn-lt"/>
            </a:endParaRPr>
          </a:p>
        </p:txBody>
      </p:sp>
      <p:sp>
        <p:nvSpPr>
          <p:cNvPr id="8" name="文本框 7">
            <a:extLst>
              <a:ext uri="{FF2B5EF4-FFF2-40B4-BE49-F238E27FC236}">
                <a16:creationId xmlns:a16="http://schemas.microsoft.com/office/drawing/2014/main" id="{0577E868-262F-493B-877C-6EC912B5F329}"/>
              </a:ext>
            </a:extLst>
          </p:cNvPr>
          <p:cNvSpPr txBox="1"/>
          <p:nvPr/>
        </p:nvSpPr>
        <p:spPr>
          <a:xfrm>
            <a:off x="7229034" y="4414113"/>
            <a:ext cx="3986711" cy="700641"/>
          </a:xfrm>
          <a:prstGeom prst="rect">
            <a:avLst/>
          </a:prstGeom>
          <a:noFill/>
          <a:effectLst/>
        </p:spPr>
        <p:txBody>
          <a:bodyPr wrap="square" rtlCol="0">
            <a:spAutoFit/>
          </a:bodyPr>
          <a:lstStyle/>
          <a:p>
            <a:pPr>
              <a:lnSpc>
                <a:spcPct val="130000"/>
              </a:lnSpc>
            </a:pPr>
            <a:r>
              <a:rPr lang="zh-CN" altLang="en-US" sz="1050" dirty="0">
                <a:solidFill>
                  <a:schemeClr val="bg1"/>
                </a:solidFill>
                <a:cs typeface="+mn-ea"/>
                <a:sym typeface="+mn-lt"/>
              </a:rPr>
              <a:t>最终提出将项目分为三段，第一先要给出一种衡量学生编程能力的指标，其次在该指标基础上根据学生得分验证已有题目分类是否合理，最后根据学生数据对其推荐题目。</a:t>
            </a:r>
            <a:endParaRPr lang="en-US" altLang="zh-CN" sz="1050" dirty="0">
              <a:solidFill>
                <a:schemeClr val="bg1"/>
              </a:solidFill>
              <a:cs typeface="+mn-ea"/>
              <a:sym typeface="+mn-lt"/>
            </a:endParaRPr>
          </a:p>
        </p:txBody>
      </p:sp>
      <p:pic>
        <p:nvPicPr>
          <p:cNvPr id="11" name="图片 10">
            <a:extLst>
              <a:ext uri="{FF2B5EF4-FFF2-40B4-BE49-F238E27FC236}">
                <a16:creationId xmlns:a16="http://schemas.microsoft.com/office/drawing/2014/main" id="{8236F001-D670-4FA2-92BE-A73724FB6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54" y="1849286"/>
            <a:ext cx="6186218" cy="3228777"/>
          </a:xfrm>
          <a:prstGeom prst="rect">
            <a:avLst/>
          </a:prstGeom>
        </p:spPr>
      </p:pic>
    </p:spTree>
    <p:extLst>
      <p:ext uri="{BB962C8B-B14F-4D97-AF65-F5344CB8AC3E}">
        <p14:creationId xmlns:p14="http://schemas.microsoft.com/office/powerpoint/2010/main" val="412653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4" name="矩形 13"/>
          <p:cNvSpPr/>
          <p:nvPr/>
        </p:nvSpPr>
        <p:spPr>
          <a:xfrm>
            <a:off x="4064502" y="3841482"/>
            <a:ext cx="3685624" cy="523220"/>
          </a:xfrm>
          <a:prstGeom prst="rect">
            <a:avLst/>
          </a:prstGeom>
        </p:spPr>
        <p:txBody>
          <a:bodyPr wrap="none">
            <a:spAutoFit/>
          </a:bodyPr>
          <a:lstStyle/>
          <a:p>
            <a:pPr algn="ctr">
              <a:spcBef>
                <a:spcPct val="0"/>
              </a:spcBef>
            </a:pPr>
            <a:r>
              <a:rPr lang="en-US" altLang="zh-CN" sz="1400" dirty="0">
                <a:solidFill>
                  <a:schemeClr val="bg1"/>
                </a:solidFill>
                <a:cs typeface="+mn-ea"/>
                <a:sym typeface="+mn-lt"/>
              </a:rPr>
              <a:t>Presentation of our code</a:t>
            </a:r>
          </a:p>
          <a:p>
            <a:pPr algn="ctr">
              <a:spcBef>
                <a:spcPct val="0"/>
              </a:spcBef>
            </a:pPr>
            <a:r>
              <a:rPr lang="en-US" altLang="zh-CN" sz="1400" dirty="0">
                <a:solidFill>
                  <a:schemeClr val="bg1"/>
                </a:solidFill>
                <a:cs typeface="+mn-ea"/>
                <a:sym typeface="+mn-lt"/>
              </a:rPr>
              <a:t>Including the code to implement the function</a:t>
            </a:r>
          </a:p>
        </p:txBody>
      </p:sp>
      <p:sp>
        <p:nvSpPr>
          <p:cNvPr id="15" name="TextBox 76"/>
          <p:cNvSpPr txBox="1"/>
          <p:nvPr/>
        </p:nvSpPr>
        <p:spPr>
          <a:xfrm>
            <a:off x="4111269" y="3142828"/>
            <a:ext cx="3545903" cy="584775"/>
          </a:xfrm>
          <a:prstGeom prst="rect">
            <a:avLst/>
          </a:prstGeom>
          <a:noFill/>
        </p:spPr>
        <p:txBody>
          <a:bodyPr wrap="square" rtlCol="0">
            <a:spAutoFit/>
          </a:bodyPr>
          <a:lstStyle/>
          <a:p>
            <a:pPr algn="ctr"/>
            <a:r>
              <a:rPr lang="zh-CN" altLang="en-US" sz="3200" dirty="0">
                <a:solidFill>
                  <a:srgbClr val="EF5350"/>
                </a:solidFill>
                <a:cs typeface="+mn-ea"/>
                <a:sym typeface="+mn-lt"/>
              </a:rPr>
              <a:t>代码介绍</a:t>
            </a:r>
          </a:p>
        </p:txBody>
      </p:sp>
      <p:sp>
        <p:nvSpPr>
          <p:cNvPr id="16" name="TextBox 76"/>
          <p:cNvSpPr txBox="1"/>
          <p:nvPr/>
        </p:nvSpPr>
        <p:spPr>
          <a:xfrm>
            <a:off x="4134363" y="2105619"/>
            <a:ext cx="3545903" cy="923330"/>
          </a:xfrm>
          <a:prstGeom prst="rect">
            <a:avLst/>
          </a:prstGeom>
          <a:noFill/>
        </p:spPr>
        <p:txBody>
          <a:bodyPr wrap="square" rtlCol="0">
            <a:spAutoFit/>
          </a:bodyPr>
          <a:lstStyle/>
          <a:p>
            <a:pPr algn="ctr"/>
            <a:r>
              <a:rPr lang="zh-CN" altLang="en-US" sz="5400" dirty="0">
                <a:solidFill>
                  <a:srgbClr val="EF5350"/>
                </a:solidFill>
                <a:cs typeface="+mn-ea"/>
                <a:sym typeface="+mn-lt"/>
              </a:rPr>
              <a:t>第二部分</a:t>
            </a:r>
          </a:p>
        </p:txBody>
      </p:sp>
      <p:sp>
        <p:nvSpPr>
          <p:cNvPr id="10" name="直角三角形 9"/>
          <p:cNvSpPr/>
          <p:nvPr/>
        </p:nvSpPr>
        <p:spPr>
          <a:xfrm flipV="1">
            <a:off x="2914536" y="1467323"/>
            <a:ext cx="1276591" cy="1276591"/>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直角三角形 10"/>
          <p:cNvSpPr/>
          <p:nvPr/>
        </p:nvSpPr>
        <p:spPr>
          <a:xfrm rot="10800000" flipV="1">
            <a:off x="7657172" y="4056925"/>
            <a:ext cx="1459149" cy="1478531"/>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6732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9" name="TextBox 76"/>
          <p:cNvSpPr txBox="1"/>
          <p:nvPr/>
        </p:nvSpPr>
        <p:spPr>
          <a:xfrm>
            <a:off x="223725" y="885858"/>
            <a:ext cx="1571263"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Presentation of our code</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代码介绍</a:t>
            </a:r>
          </a:p>
        </p:txBody>
      </p:sp>
      <p:sp>
        <p:nvSpPr>
          <p:cNvPr id="8" name="Freeform 5"/>
          <p:cNvSpPr/>
          <p:nvPr/>
        </p:nvSpPr>
        <p:spPr bwMode="auto">
          <a:xfrm rot="20766797">
            <a:off x="6830758" y="1489859"/>
            <a:ext cx="3554759" cy="1992948"/>
          </a:xfrm>
          <a:custGeom>
            <a:avLst/>
            <a:gdLst>
              <a:gd name="T0" fmla="*/ 291 w 501"/>
              <a:gd name="T1" fmla="*/ 281 h 281"/>
              <a:gd name="T2" fmla="*/ 268 w 501"/>
              <a:gd name="T3" fmla="*/ 246 h 281"/>
              <a:gd name="T4" fmla="*/ 232 w 501"/>
              <a:gd name="T5" fmla="*/ 227 h 281"/>
              <a:gd name="T6" fmla="*/ 191 w 501"/>
              <a:gd name="T7" fmla="*/ 228 h 281"/>
              <a:gd name="T8" fmla="*/ 156 w 501"/>
              <a:gd name="T9" fmla="*/ 249 h 281"/>
              <a:gd name="T10" fmla="*/ 0 w 501"/>
              <a:gd name="T11" fmla="*/ 92 h 281"/>
              <a:gd name="T12" fmla="*/ 61 w 501"/>
              <a:gd name="T13" fmla="*/ 45 h 281"/>
              <a:gd name="T14" fmla="*/ 131 w 501"/>
              <a:gd name="T15" fmla="*/ 15 h 281"/>
              <a:gd name="T16" fmla="*/ 283 w 501"/>
              <a:gd name="T17" fmla="*/ 12 h 281"/>
              <a:gd name="T18" fmla="*/ 355 w 501"/>
              <a:gd name="T19" fmla="*/ 39 h 281"/>
              <a:gd name="T20" fmla="*/ 418 w 501"/>
              <a:gd name="T21" fmla="*/ 84 h 281"/>
              <a:gd name="T22" fmla="*/ 467 w 501"/>
              <a:gd name="T23" fmla="*/ 142 h 281"/>
              <a:gd name="T24" fmla="*/ 501 w 501"/>
              <a:gd name="T25" fmla="*/ 211 h 281"/>
              <a:gd name="T26" fmla="*/ 291 w 501"/>
              <a:gd name="T2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1" h="281">
                <a:moveTo>
                  <a:pt x="291" y="281"/>
                </a:moveTo>
                <a:cubicBezTo>
                  <a:pt x="286" y="267"/>
                  <a:pt x="279" y="256"/>
                  <a:pt x="268" y="246"/>
                </a:cubicBezTo>
                <a:cubicBezTo>
                  <a:pt x="258" y="237"/>
                  <a:pt x="246" y="230"/>
                  <a:pt x="232" y="227"/>
                </a:cubicBezTo>
                <a:cubicBezTo>
                  <a:pt x="219" y="224"/>
                  <a:pt x="205" y="224"/>
                  <a:pt x="191" y="228"/>
                </a:cubicBezTo>
                <a:cubicBezTo>
                  <a:pt x="178" y="232"/>
                  <a:pt x="166" y="239"/>
                  <a:pt x="156" y="249"/>
                </a:cubicBezTo>
                <a:cubicBezTo>
                  <a:pt x="0" y="92"/>
                  <a:pt x="0" y="92"/>
                  <a:pt x="0" y="92"/>
                </a:cubicBezTo>
                <a:cubicBezTo>
                  <a:pt x="18" y="74"/>
                  <a:pt x="38" y="58"/>
                  <a:pt x="61" y="45"/>
                </a:cubicBezTo>
                <a:cubicBezTo>
                  <a:pt x="83" y="32"/>
                  <a:pt x="107" y="22"/>
                  <a:pt x="131" y="15"/>
                </a:cubicBezTo>
                <a:cubicBezTo>
                  <a:pt x="181" y="1"/>
                  <a:pt x="233" y="0"/>
                  <a:pt x="283" y="12"/>
                </a:cubicBezTo>
                <a:cubicBezTo>
                  <a:pt x="308" y="18"/>
                  <a:pt x="333" y="27"/>
                  <a:pt x="355" y="39"/>
                </a:cubicBezTo>
                <a:cubicBezTo>
                  <a:pt x="378" y="51"/>
                  <a:pt x="399" y="66"/>
                  <a:pt x="418" y="84"/>
                </a:cubicBezTo>
                <a:cubicBezTo>
                  <a:pt x="437" y="101"/>
                  <a:pt x="453" y="120"/>
                  <a:pt x="467" y="142"/>
                </a:cubicBezTo>
                <a:cubicBezTo>
                  <a:pt x="481" y="164"/>
                  <a:pt x="493" y="187"/>
                  <a:pt x="501" y="211"/>
                </a:cubicBezTo>
                <a:lnTo>
                  <a:pt x="291" y="281"/>
                </a:lnTo>
                <a:close/>
              </a:path>
            </a:pathLst>
          </a:custGeom>
          <a:solidFill>
            <a:srgbClr val="EF535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6"/>
          <p:cNvSpPr/>
          <p:nvPr/>
        </p:nvSpPr>
        <p:spPr bwMode="auto">
          <a:xfrm rot="20766797">
            <a:off x="8369075" y="2905695"/>
            <a:ext cx="2603724" cy="2722075"/>
          </a:xfrm>
          <a:custGeom>
            <a:avLst/>
            <a:gdLst>
              <a:gd name="T0" fmla="*/ 45 w 367"/>
              <a:gd name="T1" fmla="*/ 157 h 384"/>
              <a:gd name="T2" fmla="*/ 86 w 367"/>
              <a:gd name="T3" fmla="*/ 155 h 384"/>
              <a:gd name="T4" fmla="*/ 121 w 367"/>
              <a:gd name="T5" fmla="*/ 134 h 384"/>
              <a:gd name="T6" fmla="*/ 140 w 367"/>
              <a:gd name="T7" fmla="*/ 98 h 384"/>
              <a:gd name="T8" fmla="*/ 140 w 367"/>
              <a:gd name="T9" fmla="*/ 57 h 384"/>
              <a:gd name="T10" fmla="*/ 353 w 367"/>
              <a:gd name="T11" fmla="*/ 0 h 384"/>
              <a:gd name="T12" fmla="*/ 355 w 367"/>
              <a:gd name="T13" fmla="*/ 152 h 384"/>
              <a:gd name="T14" fmla="*/ 326 w 367"/>
              <a:gd name="T15" fmla="*/ 224 h 384"/>
              <a:gd name="T16" fmla="*/ 281 w 367"/>
              <a:gd name="T17" fmla="*/ 286 h 384"/>
              <a:gd name="T18" fmla="*/ 222 w 367"/>
              <a:gd name="T19" fmla="*/ 334 h 384"/>
              <a:gd name="T20" fmla="*/ 152 w 367"/>
              <a:gd name="T21" fmla="*/ 366 h 384"/>
              <a:gd name="T22" fmla="*/ 0 w 367"/>
              <a:gd name="T23" fmla="*/ 374 h 384"/>
              <a:gd name="T24" fmla="*/ 45 w 367"/>
              <a:gd name="T25"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384">
                <a:moveTo>
                  <a:pt x="45" y="157"/>
                </a:moveTo>
                <a:cubicBezTo>
                  <a:pt x="58" y="160"/>
                  <a:pt x="73" y="160"/>
                  <a:pt x="86" y="155"/>
                </a:cubicBezTo>
                <a:cubicBezTo>
                  <a:pt x="99" y="151"/>
                  <a:pt x="111" y="144"/>
                  <a:pt x="121" y="134"/>
                </a:cubicBezTo>
                <a:cubicBezTo>
                  <a:pt x="130" y="123"/>
                  <a:pt x="137" y="111"/>
                  <a:pt x="140" y="98"/>
                </a:cubicBezTo>
                <a:cubicBezTo>
                  <a:pt x="144" y="85"/>
                  <a:pt x="143" y="70"/>
                  <a:pt x="140" y="57"/>
                </a:cubicBezTo>
                <a:cubicBezTo>
                  <a:pt x="353" y="0"/>
                  <a:pt x="353" y="0"/>
                  <a:pt x="353" y="0"/>
                </a:cubicBezTo>
                <a:cubicBezTo>
                  <a:pt x="367" y="50"/>
                  <a:pt x="367" y="102"/>
                  <a:pt x="355" y="152"/>
                </a:cubicBezTo>
                <a:cubicBezTo>
                  <a:pt x="348" y="177"/>
                  <a:pt x="339" y="201"/>
                  <a:pt x="326" y="224"/>
                </a:cubicBezTo>
                <a:cubicBezTo>
                  <a:pt x="314" y="246"/>
                  <a:pt x="299" y="267"/>
                  <a:pt x="281" y="286"/>
                </a:cubicBezTo>
                <a:cubicBezTo>
                  <a:pt x="264" y="304"/>
                  <a:pt x="244" y="320"/>
                  <a:pt x="222" y="334"/>
                </a:cubicBezTo>
                <a:cubicBezTo>
                  <a:pt x="200" y="348"/>
                  <a:pt x="177" y="359"/>
                  <a:pt x="152" y="366"/>
                </a:cubicBezTo>
                <a:cubicBezTo>
                  <a:pt x="103" y="382"/>
                  <a:pt x="50" y="384"/>
                  <a:pt x="0" y="374"/>
                </a:cubicBezTo>
                <a:lnTo>
                  <a:pt x="45" y="157"/>
                </a:lnTo>
                <a:close/>
              </a:path>
            </a:pathLst>
          </a:custGeom>
          <a:solidFill>
            <a:srgbClr val="CAD0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7"/>
          <p:cNvSpPr/>
          <p:nvPr/>
        </p:nvSpPr>
        <p:spPr bwMode="auto">
          <a:xfrm rot="20766797">
            <a:off x="6580736" y="2533238"/>
            <a:ext cx="2014082" cy="3495583"/>
          </a:xfrm>
          <a:custGeom>
            <a:avLst/>
            <a:gdLst>
              <a:gd name="T0" fmla="*/ 245 w 284"/>
              <a:gd name="T1" fmla="*/ 147 h 493"/>
              <a:gd name="T2" fmla="*/ 226 w 284"/>
              <a:gd name="T3" fmla="*/ 183 h 493"/>
              <a:gd name="T4" fmla="*/ 228 w 284"/>
              <a:gd name="T5" fmla="*/ 224 h 493"/>
              <a:gd name="T6" fmla="*/ 249 w 284"/>
              <a:gd name="T7" fmla="*/ 259 h 493"/>
              <a:gd name="T8" fmla="*/ 284 w 284"/>
              <a:gd name="T9" fmla="*/ 279 h 493"/>
              <a:gd name="T10" fmla="*/ 227 w 284"/>
              <a:gd name="T11" fmla="*/ 493 h 493"/>
              <a:gd name="T12" fmla="*/ 156 w 284"/>
              <a:gd name="T13" fmla="*/ 464 h 493"/>
              <a:gd name="T14" fmla="*/ 95 w 284"/>
              <a:gd name="T15" fmla="*/ 418 h 493"/>
              <a:gd name="T16" fmla="*/ 47 w 284"/>
              <a:gd name="T17" fmla="*/ 358 h 493"/>
              <a:gd name="T18" fmla="*/ 16 w 284"/>
              <a:gd name="T19" fmla="*/ 287 h 493"/>
              <a:gd name="T20" fmla="*/ 11 w 284"/>
              <a:gd name="T21" fmla="*/ 136 h 493"/>
              <a:gd name="T22" fmla="*/ 37 w 284"/>
              <a:gd name="T23" fmla="*/ 63 h 493"/>
              <a:gd name="T24" fmla="*/ 80 w 284"/>
              <a:gd name="T25" fmla="*/ 0 h 493"/>
              <a:gd name="T26" fmla="*/ 245 w 284"/>
              <a:gd name="T27" fmla="*/ 1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493">
                <a:moveTo>
                  <a:pt x="245" y="147"/>
                </a:moveTo>
                <a:cubicBezTo>
                  <a:pt x="236" y="158"/>
                  <a:pt x="229" y="170"/>
                  <a:pt x="226" y="183"/>
                </a:cubicBezTo>
                <a:cubicBezTo>
                  <a:pt x="223" y="197"/>
                  <a:pt x="224" y="211"/>
                  <a:pt x="228" y="224"/>
                </a:cubicBezTo>
                <a:cubicBezTo>
                  <a:pt x="232" y="238"/>
                  <a:pt x="239" y="249"/>
                  <a:pt x="249" y="259"/>
                </a:cubicBezTo>
                <a:cubicBezTo>
                  <a:pt x="259" y="269"/>
                  <a:pt x="271" y="276"/>
                  <a:pt x="284" y="279"/>
                </a:cubicBezTo>
                <a:cubicBezTo>
                  <a:pt x="227" y="493"/>
                  <a:pt x="227" y="493"/>
                  <a:pt x="227" y="493"/>
                </a:cubicBezTo>
                <a:cubicBezTo>
                  <a:pt x="203" y="486"/>
                  <a:pt x="179" y="476"/>
                  <a:pt x="156" y="464"/>
                </a:cubicBezTo>
                <a:cubicBezTo>
                  <a:pt x="134" y="451"/>
                  <a:pt x="113" y="435"/>
                  <a:pt x="95" y="418"/>
                </a:cubicBezTo>
                <a:cubicBezTo>
                  <a:pt x="77" y="400"/>
                  <a:pt x="61" y="380"/>
                  <a:pt x="47" y="358"/>
                </a:cubicBezTo>
                <a:cubicBezTo>
                  <a:pt x="34" y="336"/>
                  <a:pt x="23" y="312"/>
                  <a:pt x="16" y="287"/>
                </a:cubicBezTo>
                <a:cubicBezTo>
                  <a:pt x="1" y="238"/>
                  <a:pt x="0" y="186"/>
                  <a:pt x="11" y="136"/>
                </a:cubicBezTo>
                <a:cubicBezTo>
                  <a:pt x="16" y="110"/>
                  <a:pt x="25" y="86"/>
                  <a:pt x="37" y="63"/>
                </a:cubicBezTo>
                <a:cubicBezTo>
                  <a:pt x="48" y="40"/>
                  <a:pt x="63" y="19"/>
                  <a:pt x="80" y="0"/>
                </a:cubicBezTo>
                <a:lnTo>
                  <a:pt x="245" y="147"/>
                </a:lnTo>
                <a:close/>
              </a:path>
            </a:pathLst>
          </a:custGeom>
          <a:solidFill>
            <a:srgbClr val="CAD0D8"/>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1" name="组合 10"/>
          <p:cNvGrpSpPr/>
          <p:nvPr/>
        </p:nvGrpSpPr>
        <p:grpSpPr>
          <a:xfrm>
            <a:off x="8140421" y="1937872"/>
            <a:ext cx="740454" cy="809513"/>
            <a:chOff x="930276" y="5935664"/>
            <a:chExt cx="306388" cy="334963"/>
          </a:xfrm>
          <a:solidFill>
            <a:schemeClr val="bg1"/>
          </a:solidFill>
          <a:effectLst/>
        </p:grpSpPr>
        <p:sp>
          <p:nvSpPr>
            <p:cNvPr id="12" name="Freeform 665"/>
            <p:cNvSpPr/>
            <p:nvPr/>
          </p:nvSpPr>
          <p:spPr bwMode="auto">
            <a:xfrm>
              <a:off x="930276" y="5935664"/>
              <a:ext cx="306388" cy="23653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13" name="Rectangle 666"/>
            <p:cNvSpPr>
              <a:spLocks noChangeArrowheads="1"/>
            </p:cNvSpPr>
            <p:nvPr/>
          </p:nvSpPr>
          <p:spPr bwMode="auto">
            <a:xfrm>
              <a:off x="957264" y="6189664"/>
              <a:ext cx="44450" cy="80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14" name="Rectangle 667"/>
            <p:cNvSpPr>
              <a:spLocks noChangeArrowheads="1"/>
            </p:cNvSpPr>
            <p:nvPr/>
          </p:nvSpPr>
          <p:spPr bwMode="auto">
            <a:xfrm>
              <a:off x="1030289" y="6149976"/>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15" name="Rectangle 668"/>
            <p:cNvSpPr>
              <a:spLocks noChangeArrowheads="1"/>
            </p:cNvSpPr>
            <p:nvPr/>
          </p:nvSpPr>
          <p:spPr bwMode="auto">
            <a:xfrm>
              <a:off x="1104901" y="6110289"/>
              <a:ext cx="44450" cy="160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16" name="Rectangle 669"/>
            <p:cNvSpPr>
              <a:spLocks noChangeArrowheads="1"/>
            </p:cNvSpPr>
            <p:nvPr/>
          </p:nvSpPr>
          <p:spPr bwMode="auto">
            <a:xfrm>
              <a:off x="1177926" y="6070601"/>
              <a:ext cx="44450"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grpSp>
      <p:grpSp>
        <p:nvGrpSpPr>
          <p:cNvPr id="17" name="组合 16"/>
          <p:cNvGrpSpPr/>
          <p:nvPr/>
        </p:nvGrpSpPr>
        <p:grpSpPr>
          <a:xfrm>
            <a:off x="9356203" y="4003764"/>
            <a:ext cx="853056" cy="688261"/>
            <a:chOff x="1776413" y="3875088"/>
            <a:chExt cx="279400" cy="225425"/>
          </a:xfrm>
          <a:solidFill>
            <a:srgbClr val="323C50"/>
          </a:solidFill>
          <a:effectLst/>
        </p:grpSpPr>
        <p:sp>
          <p:nvSpPr>
            <p:cNvPr id="18" name="Freeform 283"/>
            <p:cNvSpPr/>
            <p:nvPr/>
          </p:nvSpPr>
          <p:spPr bwMode="auto">
            <a:xfrm>
              <a:off x="1776413" y="3875088"/>
              <a:ext cx="279400" cy="106363"/>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19" name="Freeform 284"/>
            <p:cNvSpPr>
              <a:spLocks noEditPoints="1"/>
            </p:cNvSpPr>
            <p:nvPr/>
          </p:nvSpPr>
          <p:spPr bwMode="auto">
            <a:xfrm>
              <a:off x="1790700" y="3932238"/>
              <a:ext cx="249238" cy="168275"/>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20" name="Oval 285"/>
            <p:cNvSpPr>
              <a:spLocks noChangeArrowheads="1"/>
            </p:cNvSpPr>
            <p:nvPr/>
          </p:nvSpPr>
          <p:spPr bwMode="auto">
            <a:xfrm>
              <a:off x="1879600" y="3986213"/>
              <a:ext cx="73025"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grpSp>
      <p:sp>
        <p:nvSpPr>
          <p:cNvPr id="21" name="Freeform 286"/>
          <p:cNvSpPr>
            <a:spLocks noEditPoints="1"/>
          </p:cNvSpPr>
          <p:nvPr/>
        </p:nvSpPr>
        <p:spPr bwMode="auto">
          <a:xfrm>
            <a:off x="7166096" y="3984511"/>
            <a:ext cx="843363" cy="853056"/>
          </a:xfrm>
          <a:custGeom>
            <a:avLst/>
            <a:gdLst>
              <a:gd name="T0" fmla="*/ 144 w 285"/>
              <a:gd name="T1" fmla="*/ 288 h 288"/>
              <a:gd name="T2" fmla="*/ 0 w 285"/>
              <a:gd name="T3" fmla="*/ 144 h 288"/>
              <a:gd name="T4" fmla="*/ 144 w 285"/>
              <a:gd name="T5" fmla="*/ 0 h 288"/>
              <a:gd name="T6" fmla="*/ 284 w 285"/>
              <a:gd name="T7" fmla="*/ 114 h 288"/>
              <a:gd name="T8" fmla="*/ 285 w 285"/>
              <a:gd name="T9" fmla="*/ 118 h 288"/>
              <a:gd name="T10" fmla="*/ 273 w 285"/>
              <a:gd name="T11" fmla="*/ 129 h 288"/>
              <a:gd name="T12" fmla="*/ 273 w 285"/>
              <a:gd name="T13" fmla="*/ 129 h 288"/>
              <a:gd name="T14" fmla="*/ 173 w 285"/>
              <a:gd name="T15" fmla="*/ 129 h 288"/>
              <a:gd name="T16" fmla="*/ 162 w 285"/>
              <a:gd name="T17" fmla="*/ 118 h 288"/>
              <a:gd name="T18" fmla="*/ 162 w 285"/>
              <a:gd name="T19" fmla="*/ 93 h 288"/>
              <a:gd name="T20" fmla="*/ 103 w 285"/>
              <a:gd name="T21" fmla="*/ 144 h 288"/>
              <a:gd name="T22" fmla="*/ 162 w 285"/>
              <a:gd name="T23" fmla="*/ 195 h 288"/>
              <a:gd name="T24" fmla="*/ 162 w 285"/>
              <a:gd name="T25" fmla="*/ 170 h 288"/>
              <a:gd name="T26" fmla="*/ 173 w 285"/>
              <a:gd name="T27" fmla="*/ 159 h 288"/>
              <a:gd name="T28" fmla="*/ 273 w 285"/>
              <a:gd name="T29" fmla="*/ 159 h 288"/>
              <a:gd name="T30" fmla="*/ 282 w 285"/>
              <a:gd name="T31" fmla="*/ 163 h 288"/>
              <a:gd name="T32" fmla="*/ 284 w 285"/>
              <a:gd name="T33" fmla="*/ 173 h 288"/>
              <a:gd name="T34" fmla="*/ 144 w 285"/>
              <a:gd name="T35" fmla="*/ 288 h 288"/>
              <a:gd name="T36" fmla="*/ 144 w 285"/>
              <a:gd name="T37" fmla="*/ 23 h 288"/>
              <a:gd name="T38" fmla="*/ 23 w 285"/>
              <a:gd name="T39" fmla="*/ 144 h 288"/>
              <a:gd name="T40" fmla="*/ 144 w 285"/>
              <a:gd name="T41" fmla="*/ 265 h 288"/>
              <a:gd name="T42" fmla="*/ 258 w 285"/>
              <a:gd name="T43" fmla="*/ 182 h 288"/>
              <a:gd name="T44" fmla="*/ 185 w 285"/>
              <a:gd name="T45" fmla="*/ 182 h 288"/>
              <a:gd name="T46" fmla="*/ 185 w 285"/>
              <a:gd name="T47" fmla="*/ 220 h 288"/>
              <a:gd name="T48" fmla="*/ 178 w 285"/>
              <a:gd name="T49" fmla="*/ 230 h 288"/>
              <a:gd name="T50" fmla="*/ 166 w 285"/>
              <a:gd name="T51" fmla="*/ 229 h 288"/>
              <a:gd name="T52" fmla="*/ 78 w 285"/>
              <a:gd name="T53" fmla="*/ 153 h 288"/>
              <a:gd name="T54" fmla="*/ 74 w 285"/>
              <a:gd name="T55" fmla="*/ 144 h 288"/>
              <a:gd name="T56" fmla="*/ 78 w 285"/>
              <a:gd name="T57" fmla="*/ 135 h 288"/>
              <a:gd name="T58" fmla="*/ 166 w 285"/>
              <a:gd name="T59" fmla="*/ 59 h 288"/>
              <a:gd name="T60" fmla="*/ 178 w 285"/>
              <a:gd name="T61" fmla="*/ 58 h 288"/>
              <a:gd name="T62" fmla="*/ 185 w 285"/>
              <a:gd name="T63" fmla="*/ 68 h 288"/>
              <a:gd name="T64" fmla="*/ 185 w 285"/>
              <a:gd name="T65" fmla="*/ 106 h 288"/>
              <a:gd name="T66" fmla="*/ 258 w 285"/>
              <a:gd name="T67" fmla="*/ 106 h 288"/>
              <a:gd name="T68" fmla="*/ 144 w 285"/>
              <a:gd name="T69" fmla="*/ 2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323C50"/>
          </a:solidFill>
          <a:ln>
            <a:noFill/>
          </a:ln>
          <a:effectLst/>
        </p:spPr>
        <p:txBody>
          <a:bodyPr vert="horz" wrap="square" lIns="91440" tIns="45720" rIns="91440" bIns="45720" numCol="1" anchor="t" anchorCtr="0" compatLnSpc="1"/>
          <a:lstStyle/>
          <a:p>
            <a:endParaRPr lang="zh-CN" altLang="en-US">
              <a:solidFill>
                <a:schemeClr val="bg1">
                  <a:lumMod val="95000"/>
                </a:schemeClr>
              </a:solidFill>
              <a:cs typeface="+mn-ea"/>
              <a:sym typeface="+mn-lt"/>
            </a:endParaRPr>
          </a:p>
        </p:txBody>
      </p:sp>
      <p:sp>
        <p:nvSpPr>
          <p:cNvPr id="23" name="Flowchart: Off-page Connector 22"/>
          <p:cNvSpPr/>
          <p:nvPr/>
        </p:nvSpPr>
        <p:spPr>
          <a:xfrm rot="2700000">
            <a:off x="1598629" y="1697211"/>
            <a:ext cx="801268" cy="780976"/>
          </a:xfrm>
          <a:prstGeom prst="roundRect">
            <a:avLst/>
          </a:prstGeom>
          <a:solidFill>
            <a:srgbClr val="CAD0D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4800" dirty="0">
              <a:solidFill>
                <a:schemeClr val="bg1"/>
              </a:solidFill>
              <a:cs typeface="+mn-ea"/>
              <a:sym typeface="+mn-lt"/>
            </a:endParaRPr>
          </a:p>
        </p:txBody>
      </p:sp>
      <p:sp>
        <p:nvSpPr>
          <p:cNvPr id="24" name="Freeform 35"/>
          <p:cNvSpPr>
            <a:spLocks noChangeAspect="1" noEditPoints="1"/>
          </p:cNvSpPr>
          <p:nvPr/>
        </p:nvSpPr>
        <p:spPr bwMode="auto">
          <a:xfrm>
            <a:off x="1677018" y="1886833"/>
            <a:ext cx="646534" cy="377144"/>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323C50"/>
          </a:solidFill>
          <a:ln>
            <a:noFill/>
          </a:ln>
          <a:effectLst/>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25" name="Flowchart: Off-page Connector 47"/>
          <p:cNvSpPr/>
          <p:nvPr/>
        </p:nvSpPr>
        <p:spPr>
          <a:xfrm rot="2700000">
            <a:off x="1591380" y="4957737"/>
            <a:ext cx="801267" cy="780978"/>
          </a:xfrm>
          <a:prstGeom prst="roundRect">
            <a:avLst/>
          </a:prstGeom>
          <a:solidFill>
            <a:srgbClr val="CAD0D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2800" dirty="0">
              <a:solidFill>
                <a:schemeClr val="bg1"/>
              </a:solidFill>
              <a:cs typeface="+mn-ea"/>
              <a:sym typeface="+mn-lt"/>
            </a:endParaRPr>
          </a:p>
        </p:txBody>
      </p:sp>
      <p:sp>
        <p:nvSpPr>
          <p:cNvPr id="26" name="Freeform 61"/>
          <p:cNvSpPr/>
          <p:nvPr/>
        </p:nvSpPr>
        <p:spPr bwMode="auto">
          <a:xfrm>
            <a:off x="1759519" y="5109061"/>
            <a:ext cx="460613" cy="478331"/>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rgbClr val="323C50"/>
          </a:solidFill>
          <a:ln>
            <a:noFill/>
          </a:ln>
          <a:effectLst/>
        </p:spPr>
        <p:txBody>
          <a:bodyPr vert="horz" wrap="square" lIns="121920" tIns="60960" rIns="121920" bIns="60960" numCol="1" anchor="t" anchorCtr="0" compatLnSpc="1"/>
          <a:lstStyle/>
          <a:p>
            <a:endParaRPr lang="en-US">
              <a:solidFill>
                <a:schemeClr val="bg1"/>
              </a:solidFill>
              <a:cs typeface="+mn-ea"/>
              <a:sym typeface="+mn-lt"/>
            </a:endParaRPr>
          </a:p>
        </p:txBody>
      </p:sp>
      <p:sp>
        <p:nvSpPr>
          <p:cNvPr id="27" name="Flowchart: Off-page Connector 32"/>
          <p:cNvSpPr/>
          <p:nvPr/>
        </p:nvSpPr>
        <p:spPr>
          <a:xfrm rot="2700000">
            <a:off x="1598628" y="3327471"/>
            <a:ext cx="801267" cy="780977"/>
          </a:xfrm>
          <a:prstGeom prst="roundRect">
            <a:avLst/>
          </a:prstGeom>
          <a:noFill/>
          <a:ln w="19050">
            <a:solidFill>
              <a:srgbClr val="EF5350"/>
            </a:solidFill>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2800" dirty="0">
              <a:solidFill>
                <a:schemeClr val="bg1"/>
              </a:solidFill>
              <a:cs typeface="+mn-ea"/>
              <a:sym typeface="+mn-lt"/>
            </a:endParaRPr>
          </a:p>
        </p:txBody>
      </p:sp>
      <p:sp>
        <p:nvSpPr>
          <p:cNvPr id="28" name="Freeform 5"/>
          <p:cNvSpPr>
            <a:spLocks noEditPoints="1"/>
          </p:cNvSpPr>
          <p:nvPr/>
        </p:nvSpPr>
        <p:spPr bwMode="auto">
          <a:xfrm>
            <a:off x="1741139" y="3537245"/>
            <a:ext cx="511864" cy="361431"/>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rgbClr val="EF5350"/>
          </a:solidFill>
          <a:ln>
            <a:noFill/>
          </a:ln>
          <a:effectLst/>
        </p:spPr>
        <p:txBody>
          <a:bodyPr vert="horz" wrap="square" lIns="121920" tIns="60960" rIns="121920" bIns="60960" numCol="1" anchor="t" anchorCtr="0" compatLnSpc="1"/>
          <a:lstStyle/>
          <a:p>
            <a:endParaRPr lang="id-ID" sz="1400">
              <a:solidFill>
                <a:schemeClr val="bg1"/>
              </a:solidFill>
              <a:cs typeface="+mn-ea"/>
              <a:sym typeface="+mn-lt"/>
            </a:endParaRPr>
          </a:p>
        </p:txBody>
      </p:sp>
      <p:sp>
        <p:nvSpPr>
          <p:cNvPr id="29" name="TextBox 76"/>
          <p:cNvSpPr txBox="1"/>
          <p:nvPr/>
        </p:nvSpPr>
        <p:spPr>
          <a:xfrm>
            <a:off x="2585005" y="1578325"/>
            <a:ext cx="1098541" cy="369332"/>
          </a:xfrm>
          <a:prstGeom prst="rect">
            <a:avLst/>
          </a:prstGeom>
          <a:noFill/>
        </p:spPr>
        <p:txBody>
          <a:bodyPr wrap="square" rtlCol="0">
            <a:spAutoFit/>
          </a:bodyPr>
          <a:lstStyle/>
          <a:p>
            <a:r>
              <a:rPr lang="zh-CN" altLang="en-US" b="1" dirty="0">
                <a:solidFill>
                  <a:schemeClr val="bg1"/>
                </a:solidFill>
                <a:cs typeface="+mn-ea"/>
                <a:sym typeface="+mn-lt"/>
              </a:rPr>
              <a:t>衡量指标</a:t>
            </a:r>
          </a:p>
        </p:txBody>
      </p:sp>
      <p:sp>
        <p:nvSpPr>
          <p:cNvPr id="30" name="文本框 29"/>
          <p:cNvSpPr txBox="1"/>
          <p:nvPr/>
        </p:nvSpPr>
        <p:spPr>
          <a:xfrm>
            <a:off x="2585005" y="1947657"/>
            <a:ext cx="3344236" cy="547522"/>
          </a:xfrm>
          <a:prstGeom prst="rect">
            <a:avLst/>
          </a:prstGeom>
          <a:noFill/>
        </p:spPr>
        <p:txBody>
          <a:bodyPr wrap="square" rtlCol="0">
            <a:spAutoFit/>
          </a:bodyPr>
          <a:lstStyle/>
          <a:p>
            <a:pPr>
              <a:lnSpc>
                <a:spcPct val="130000"/>
              </a:lnSpc>
            </a:pPr>
            <a:r>
              <a:rPr lang="zh-CN" altLang="en-US" sz="1200" dirty="0">
                <a:solidFill>
                  <a:schemeClr val="bg1"/>
                </a:solidFill>
                <a:cs typeface="+mn-ea"/>
                <a:sym typeface="+mn-lt"/>
              </a:rPr>
              <a:t>提出四种指标用于衡量学生的编码水平</a:t>
            </a:r>
            <a:endParaRPr lang="en-US" altLang="zh-CN" sz="1200" dirty="0">
              <a:solidFill>
                <a:schemeClr val="bg1"/>
              </a:solidFill>
              <a:cs typeface="+mn-ea"/>
              <a:sym typeface="+mn-lt"/>
            </a:endParaRPr>
          </a:p>
          <a:p>
            <a:pPr>
              <a:lnSpc>
                <a:spcPct val="130000"/>
              </a:lnSpc>
            </a:pPr>
            <a:r>
              <a:rPr lang="zh-CN" altLang="en-US" sz="1200" dirty="0">
                <a:solidFill>
                  <a:schemeClr val="bg1"/>
                </a:solidFill>
                <a:cs typeface="+mn-ea"/>
                <a:sym typeface="+mn-lt"/>
              </a:rPr>
              <a:t>并对四种指标有效性进行验证</a:t>
            </a:r>
            <a:endParaRPr lang="en-US" altLang="zh-CN" sz="1200" dirty="0">
              <a:solidFill>
                <a:schemeClr val="bg1"/>
              </a:solidFill>
              <a:cs typeface="+mn-ea"/>
              <a:sym typeface="+mn-lt"/>
            </a:endParaRPr>
          </a:p>
        </p:txBody>
      </p:sp>
      <p:sp>
        <p:nvSpPr>
          <p:cNvPr id="31" name="TextBox 76"/>
          <p:cNvSpPr txBox="1"/>
          <p:nvPr/>
        </p:nvSpPr>
        <p:spPr>
          <a:xfrm>
            <a:off x="2585005" y="3204396"/>
            <a:ext cx="1098541" cy="369332"/>
          </a:xfrm>
          <a:prstGeom prst="rect">
            <a:avLst/>
          </a:prstGeom>
          <a:noFill/>
        </p:spPr>
        <p:txBody>
          <a:bodyPr wrap="square" rtlCol="0">
            <a:spAutoFit/>
          </a:bodyPr>
          <a:lstStyle/>
          <a:p>
            <a:r>
              <a:rPr lang="zh-CN" altLang="en-US" b="1" dirty="0">
                <a:solidFill>
                  <a:srgbClr val="EF5350"/>
                </a:solidFill>
                <a:cs typeface="+mn-ea"/>
                <a:sym typeface="+mn-lt"/>
              </a:rPr>
              <a:t>分类验证</a:t>
            </a:r>
          </a:p>
        </p:txBody>
      </p:sp>
      <p:sp>
        <p:nvSpPr>
          <p:cNvPr id="32" name="文本框 31"/>
          <p:cNvSpPr txBox="1"/>
          <p:nvPr/>
        </p:nvSpPr>
        <p:spPr>
          <a:xfrm>
            <a:off x="2585005" y="3573728"/>
            <a:ext cx="3344236" cy="547522"/>
          </a:xfrm>
          <a:prstGeom prst="rect">
            <a:avLst/>
          </a:prstGeom>
          <a:noFill/>
        </p:spPr>
        <p:txBody>
          <a:bodyPr wrap="square" rtlCol="0">
            <a:spAutoFit/>
          </a:bodyPr>
          <a:lstStyle/>
          <a:p>
            <a:pPr>
              <a:lnSpc>
                <a:spcPct val="130000"/>
              </a:lnSpc>
            </a:pPr>
            <a:r>
              <a:rPr lang="zh-CN" altLang="en-US" sz="1200" dirty="0">
                <a:solidFill>
                  <a:schemeClr val="bg1"/>
                </a:solidFill>
                <a:cs typeface="+mn-ea"/>
                <a:sym typeface="+mn-lt"/>
              </a:rPr>
              <a:t>将第一阶段四指标整合得到学生掌握值</a:t>
            </a:r>
            <a:endParaRPr lang="en-US" altLang="zh-CN" sz="1200" dirty="0">
              <a:solidFill>
                <a:schemeClr val="bg1"/>
              </a:solidFill>
              <a:cs typeface="+mn-ea"/>
              <a:sym typeface="+mn-lt"/>
            </a:endParaRPr>
          </a:p>
          <a:p>
            <a:pPr>
              <a:lnSpc>
                <a:spcPct val="130000"/>
              </a:lnSpc>
            </a:pPr>
            <a:r>
              <a:rPr lang="zh-CN" altLang="en-US" sz="1200" dirty="0">
                <a:solidFill>
                  <a:schemeClr val="bg1"/>
                </a:solidFill>
                <a:cs typeface="+mn-ea"/>
                <a:sym typeface="+mn-lt"/>
              </a:rPr>
              <a:t>根据掌握值得分对分类进行合理性验证</a:t>
            </a:r>
            <a:endParaRPr lang="en-US" altLang="zh-CN" sz="1200" dirty="0">
              <a:solidFill>
                <a:schemeClr val="bg1"/>
              </a:solidFill>
              <a:cs typeface="+mn-ea"/>
              <a:sym typeface="+mn-lt"/>
            </a:endParaRPr>
          </a:p>
        </p:txBody>
      </p:sp>
      <p:sp>
        <p:nvSpPr>
          <p:cNvPr id="33" name="TextBox 76"/>
          <p:cNvSpPr txBox="1"/>
          <p:nvPr/>
        </p:nvSpPr>
        <p:spPr>
          <a:xfrm>
            <a:off x="2610638" y="4830467"/>
            <a:ext cx="1098541" cy="369332"/>
          </a:xfrm>
          <a:prstGeom prst="rect">
            <a:avLst/>
          </a:prstGeom>
          <a:noFill/>
        </p:spPr>
        <p:txBody>
          <a:bodyPr wrap="square" rtlCol="0">
            <a:spAutoFit/>
          </a:bodyPr>
          <a:lstStyle/>
          <a:p>
            <a:r>
              <a:rPr lang="zh-CN" altLang="en-US" b="1" dirty="0">
                <a:solidFill>
                  <a:schemeClr val="bg1"/>
                </a:solidFill>
                <a:cs typeface="+mn-ea"/>
                <a:sym typeface="+mn-lt"/>
              </a:rPr>
              <a:t>题目推荐</a:t>
            </a:r>
          </a:p>
        </p:txBody>
      </p:sp>
      <p:sp>
        <p:nvSpPr>
          <p:cNvPr id="34" name="文本框 33"/>
          <p:cNvSpPr txBox="1"/>
          <p:nvPr/>
        </p:nvSpPr>
        <p:spPr>
          <a:xfrm>
            <a:off x="2610638" y="5199799"/>
            <a:ext cx="3344236" cy="307456"/>
          </a:xfrm>
          <a:prstGeom prst="rect">
            <a:avLst/>
          </a:prstGeom>
          <a:noFill/>
        </p:spPr>
        <p:txBody>
          <a:bodyPr wrap="square" rtlCol="0">
            <a:spAutoFit/>
          </a:bodyPr>
          <a:lstStyle/>
          <a:p>
            <a:pPr>
              <a:lnSpc>
                <a:spcPct val="130000"/>
              </a:lnSpc>
            </a:pPr>
            <a:r>
              <a:rPr lang="zh-CN" altLang="en-US" sz="1200" dirty="0">
                <a:solidFill>
                  <a:schemeClr val="bg1"/>
                </a:solidFill>
                <a:cs typeface="+mn-ea"/>
                <a:sym typeface="+mn-lt"/>
              </a:rPr>
              <a:t>对于学生已有数据进行个性化题目推荐</a:t>
            </a:r>
            <a:endParaRPr lang="en-US" altLang="zh-CN" sz="1200" dirty="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9" name="TextBox 76"/>
          <p:cNvSpPr txBox="1"/>
          <p:nvPr/>
        </p:nvSpPr>
        <p:spPr>
          <a:xfrm>
            <a:off x="223725" y="885858"/>
            <a:ext cx="1571263"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Presentation of our code</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代码介绍</a:t>
            </a:r>
          </a:p>
        </p:txBody>
      </p:sp>
      <p:sp>
        <p:nvSpPr>
          <p:cNvPr id="2" name="文本框 1">
            <a:extLst>
              <a:ext uri="{FF2B5EF4-FFF2-40B4-BE49-F238E27FC236}">
                <a16:creationId xmlns:a16="http://schemas.microsoft.com/office/drawing/2014/main" id="{85DAA87F-6B9B-4454-9647-E1A46549008A}"/>
              </a:ext>
            </a:extLst>
          </p:cNvPr>
          <p:cNvSpPr txBox="1"/>
          <p:nvPr/>
        </p:nvSpPr>
        <p:spPr>
          <a:xfrm>
            <a:off x="992746" y="3008862"/>
            <a:ext cx="4350636" cy="1743619"/>
          </a:xfrm>
          <a:prstGeom prst="rect">
            <a:avLst/>
          </a:prstGeom>
          <a:noFill/>
        </p:spPr>
        <p:txBody>
          <a:bodyPr wrap="square" rtlCol="0">
            <a:spAutoFit/>
          </a:bodyPr>
          <a:lstStyle/>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对原有数据进行调整，得到新格式的数据</a:t>
            </a: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四个指标的计算代码（以</a:t>
            </a:r>
            <a:r>
              <a:rPr lang="en-US" altLang="zh-CN" sz="1400" dirty="0" err="1">
                <a:solidFill>
                  <a:schemeClr val="bg1"/>
                </a:solidFill>
                <a:cs typeface="+mn-ea"/>
                <a:sym typeface="+mn-lt"/>
              </a:rPr>
              <a:t>program_rate</a:t>
            </a:r>
            <a:r>
              <a:rPr lang="zh-CN" altLang="en-US" sz="1400" dirty="0">
                <a:solidFill>
                  <a:schemeClr val="bg1"/>
                </a:solidFill>
                <a:cs typeface="+mn-ea"/>
                <a:sym typeface="+mn-lt"/>
              </a:rPr>
              <a:t>为例）</a:t>
            </a: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分别为</a:t>
            </a:r>
            <a:r>
              <a:rPr lang="en-US" altLang="zh-CN" sz="1400" dirty="0" err="1">
                <a:solidFill>
                  <a:schemeClr val="bg1"/>
                </a:solidFill>
                <a:cs typeface="+mn-ea"/>
                <a:sym typeface="+mn-lt"/>
              </a:rPr>
              <a:t>program_rate</a:t>
            </a:r>
            <a:r>
              <a:rPr lang="zh-CN" altLang="en-US" sz="1400" dirty="0">
                <a:solidFill>
                  <a:schemeClr val="bg1"/>
                </a:solidFill>
                <a:cs typeface="+mn-ea"/>
                <a:sym typeface="+mn-lt"/>
              </a:rPr>
              <a:t>，</a:t>
            </a:r>
            <a:r>
              <a:rPr lang="en-US" altLang="zh-CN" sz="1400" dirty="0" err="1">
                <a:solidFill>
                  <a:schemeClr val="bg1"/>
                </a:solidFill>
                <a:cs typeface="+mn-ea"/>
                <a:sym typeface="+mn-lt"/>
              </a:rPr>
              <a:t>debug_rate</a:t>
            </a:r>
            <a:r>
              <a:rPr lang="zh-CN" altLang="en-US" sz="1400" dirty="0">
                <a:solidFill>
                  <a:schemeClr val="bg1"/>
                </a:solidFill>
                <a:cs typeface="+mn-ea"/>
                <a:sym typeface="+mn-lt"/>
              </a:rPr>
              <a:t>，</a:t>
            </a:r>
            <a:r>
              <a:rPr lang="en-US" altLang="zh-CN" sz="1400" dirty="0" err="1">
                <a:solidFill>
                  <a:schemeClr val="bg1"/>
                </a:solidFill>
                <a:cs typeface="+mn-ea"/>
                <a:sym typeface="+mn-lt"/>
              </a:rPr>
              <a:t>early_success_degree</a:t>
            </a:r>
            <a:r>
              <a:rPr lang="zh-CN" altLang="en-US" sz="1400" dirty="0">
                <a:solidFill>
                  <a:schemeClr val="bg1"/>
                </a:solidFill>
                <a:cs typeface="+mn-ea"/>
                <a:sym typeface="+mn-lt"/>
              </a:rPr>
              <a:t>，</a:t>
            </a:r>
            <a:r>
              <a:rPr lang="en-US" altLang="zh-CN" sz="1400" dirty="0" err="1">
                <a:solidFill>
                  <a:schemeClr val="bg1"/>
                </a:solidFill>
                <a:cs typeface="+mn-ea"/>
                <a:sym typeface="+mn-lt"/>
              </a:rPr>
              <a:t>finish_degree</a:t>
            </a:r>
            <a:endParaRPr lang="en-US" altLang="zh-CN" sz="1400" dirty="0">
              <a:solidFill>
                <a:schemeClr val="bg1"/>
              </a:solidFill>
              <a:cs typeface="+mn-ea"/>
              <a:sym typeface="+mn-lt"/>
            </a:endParaRPr>
          </a:p>
        </p:txBody>
      </p:sp>
      <p:sp>
        <p:nvSpPr>
          <p:cNvPr id="4" name="TextBox 76">
            <a:extLst>
              <a:ext uri="{FF2B5EF4-FFF2-40B4-BE49-F238E27FC236}">
                <a16:creationId xmlns:a16="http://schemas.microsoft.com/office/drawing/2014/main" id="{193C2EA4-260C-4A52-BFD9-1DF3AD994DFC}"/>
              </a:ext>
            </a:extLst>
          </p:cNvPr>
          <p:cNvSpPr txBox="1"/>
          <p:nvPr/>
        </p:nvSpPr>
        <p:spPr>
          <a:xfrm>
            <a:off x="1298735" y="2059461"/>
            <a:ext cx="2366120" cy="584775"/>
          </a:xfrm>
          <a:prstGeom prst="rect">
            <a:avLst/>
          </a:prstGeom>
          <a:solidFill>
            <a:srgbClr val="EF5350"/>
          </a:solidFill>
          <a:ln w="15875">
            <a:noFill/>
          </a:ln>
          <a:effectLst/>
        </p:spPr>
        <p:txBody>
          <a:bodyPr wrap="square" rtlCol="0">
            <a:spAutoFit/>
          </a:bodyPr>
          <a:lstStyle/>
          <a:p>
            <a:r>
              <a:rPr lang="zh-CN" altLang="en-US" sz="3200" dirty="0">
                <a:solidFill>
                  <a:schemeClr val="bg1"/>
                </a:solidFill>
                <a:cs typeface="+mn-ea"/>
                <a:sym typeface="+mn-lt"/>
              </a:rPr>
              <a:t>第一阶段</a:t>
            </a:r>
          </a:p>
        </p:txBody>
      </p:sp>
      <p:pic>
        <p:nvPicPr>
          <p:cNvPr id="5" name="图片 4">
            <a:extLst>
              <a:ext uri="{FF2B5EF4-FFF2-40B4-BE49-F238E27FC236}">
                <a16:creationId xmlns:a16="http://schemas.microsoft.com/office/drawing/2014/main" id="{7D910219-F149-4C5A-B4C7-C0AB0C9B8322}"/>
              </a:ext>
            </a:extLst>
          </p:cNvPr>
          <p:cNvPicPr>
            <a:picLocks noChangeAspect="1"/>
          </p:cNvPicPr>
          <p:nvPr/>
        </p:nvPicPr>
        <p:blipFill>
          <a:blip r:embed="rId2"/>
          <a:stretch>
            <a:fillRect/>
          </a:stretch>
        </p:blipFill>
        <p:spPr>
          <a:xfrm>
            <a:off x="5478425" y="4047725"/>
            <a:ext cx="6280473" cy="2018020"/>
          </a:xfrm>
          <a:prstGeom prst="rect">
            <a:avLst/>
          </a:prstGeom>
        </p:spPr>
      </p:pic>
      <p:pic>
        <p:nvPicPr>
          <p:cNvPr id="6" name="图片 5">
            <a:extLst>
              <a:ext uri="{FF2B5EF4-FFF2-40B4-BE49-F238E27FC236}">
                <a16:creationId xmlns:a16="http://schemas.microsoft.com/office/drawing/2014/main" id="{186DB492-95BF-4BA4-8C91-C00CEB6C535E}"/>
              </a:ext>
            </a:extLst>
          </p:cNvPr>
          <p:cNvPicPr>
            <a:picLocks noChangeAspect="1"/>
          </p:cNvPicPr>
          <p:nvPr/>
        </p:nvPicPr>
        <p:blipFill>
          <a:blip r:embed="rId3"/>
          <a:stretch>
            <a:fillRect/>
          </a:stretch>
        </p:blipFill>
        <p:spPr>
          <a:xfrm>
            <a:off x="5745778" y="308853"/>
            <a:ext cx="5745768" cy="3501215"/>
          </a:xfrm>
          <a:prstGeom prst="rect">
            <a:avLst/>
          </a:prstGeom>
        </p:spPr>
      </p:pic>
    </p:spTree>
    <p:extLst>
      <p:ext uri="{BB962C8B-B14F-4D97-AF65-F5344CB8AC3E}">
        <p14:creationId xmlns:p14="http://schemas.microsoft.com/office/powerpoint/2010/main" val="379488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39" name="TextBox 76"/>
          <p:cNvSpPr txBox="1"/>
          <p:nvPr/>
        </p:nvSpPr>
        <p:spPr>
          <a:xfrm>
            <a:off x="223725" y="885858"/>
            <a:ext cx="1571263" cy="246221"/>
          </a:xfrm>
          <a:prstGeom prst="rect">
            <a:avLst/>
          </a:prstGeom>
          <a:noFill/>
        </p:spPr>
        <p:txBody>
          <a:bodyPr wrap="none" rtlCol="0">
            <a:spAutoFit/>
          </a:bodyPr>
          <a:lstStyle/>
          <a:p>
            <a:pPr algn="ctr">
              <a:spcBef>
                <a:spcPct val="0"/>
              </a:spcBef>
            </a:pPr>
            <a:r>
              <a:rPr lang="en-US" altLang="zh-CN" sz="1000" dirty="0">
                <a:solidFill>
                  <a:schemeClr val="bg1"/>
                </a:solidFill>
                <a:cs typeface="+mn-ea"/>
                <a:sym typeface="+mn-lt"/>
              </a:rPr>
              <a:t>Presentation of our code</a:t>
            </a: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41" name="TextBox 76"/>
          <p:cNvSpPr txBox="1"/>
          <p:nvPr/>
        </p:nvSpPr>
        <p:spPr>
          <a:xfrm>
            <a:off x="198879" y="362638"/>
            <a:ext cx="1620957" cy="523220"/>
          </a:xfrm>
          <a:prstGeom prst="rect">
            <a:avLst/>
          </a:prstGeom>
          <a:noFill/>
        </p:spPr>
        <p:txBody>
          <a:bodyPr wrap="none" rtlCol="0">
            <a:spAutoFit/>
          </a:bodyPr>
          <a:lstStyle/>
          <a:p>
            <a:r>
              <a:rPr lang="zh-CN" altLang="en-US" sz="2800" b="1" dirty="0">
                <a:solidFill>
                  <a:schemeClr val="bg1"/>
                </a:solidFill>
                <a:cs typeface="+mn-ea"/>
                <a:sym typeface="+mn-lt"/>
              </a:rPr>
              <a:t>代码介绍</a:t>
            </a:r>
          </a:p>
        </p:txBody>
      </p:sp>
      <p:sp>
        <p:nvSpPr>
          <p:cNvPr id="2" name="文本框 1">
            <a:extLst>
              <a:ext uri="{FF2B5EF4-FFF2-40B4-BE49-F238E27FC236}">
                <a16:creationId xmlns:a16="http://schemas.microsoft.com/office/drawing/2014/main" id="{85DAA87F-6B9B-4454-9647-E1A46549008A}"/>
              </a:ext>
            </a:extLst>
          </p:cNvPr>
          <p:cNvSpPr txBox="1"/>
          <p:nvPr/>
        </p:nvSpPr>
        <p:spPr>
          <a:xfrm>
            <a:off x="992746" y="3008862"/>
            <a:ext cx="4350636" cy="1183466"/>
          </a:xfrm>
          <a:prstGeom prst="rect">
            <a:avLst/>
          </a:prstGeom>
          <a:noFill/>
        </p:spPr>
        <p:txBody>
          <a:bodyPr wrap="square" rtlCol="0">
            <a:spAutoFit/>
          </a:bodyPr>
          <a:lstStyle/>
          <a:p>
            <a:pPr>
              <a:lnSpc>
                <a:spcPct val="130000"/>
              </a:lnSpc>
            </a:pP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将四个指标综合计算掌握值</a:t>
            </a: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endParaRPr lang="en-US" altLang="zh-CN" sz="1400" dirty="0">
              <a:solidFill>
                <a:schemeClr val="bg1"/>
              </a:solidFill>
              <a:cs typeface="+mn-ea"/>
              <a:sym typeface="+mn-lt"/>
            </a:endParaRPr>
          </a:p>
          <a:p>
            <a:pPr marL="285750" indent="-285750">
              <a:lnSpc>
                <a:spcPct val="130000"/>
              </a:lnSpc>
              <a:buFont typeface="Wingdings" panose="05000000000000000000" pitchFamily="2" charset="2"/>
              <a:buChar char="u"/>
            </a:pPr>
            <a:r>
              <a:rPr lang="zh-CN" altLang="en-US" sz="1400" dirty="0">
                <a:solidFill>
                  <a:schemeClr val="bg1"/>
                </a:solidFill>
                <a:cs typeface="+mn-ea"/>
                <a:sym typeface="+mn-lt"/>
              </a:rPr>
              <a:t>得到的数据进一步封装成新文件供下一步使用</a:t>
            </a:r>
            <a:endParaRPr lang="en-US" altLang="zh-CN" sz="1400" dirty="0">
              <a:solidFill>
                <a:schemeClr val="bg1"/>
              </a:solidFill>
              <a:cs typeface="+mn-ea"/>
              <a:sym typeface="+mn-lt"/>
            </a:endParaRPr>
          </a:p>
        </p:txBody>
      </p:sp>
      <p:sp>
        <p:nvSpPr>
          <p:cNvPr id="4" name="TextBox 76">
            <a:extLst>
              <a:ext uri="{FF2B5EF4-FFF2-40B4-BE49-F238E27FC236}">
                <a16:creationId xmlns:a16="http://schemas.microsoft.com/office/drawing/2014/main" id="{193C2EA4-260C-4A52-BFD9-1DF3AD994DFC}"/>
              </a:ext>
            </a:extLst>
          </p:cNvPr>
          <p:cNvSpPr txBox="1"/>
          <p:nvPr/>
        </p:nvSpPr>
        <p:spPr>
          <a:xfrm>
            <a:off x="1298735" y="2059461"/>
            <a:ext cx="2366120" cy="584775"/>
          </a:xfrm>
          <a:prstGeom prst="rect">
            <a:avLst/>
          </a:prstGeom>
          <a:solidFill>
            <a:srgbClr val="EF5350"/>
          </a:solidFill>
          <a:ln w="15875">
            <a:noFill/>
          </a:ln>
          <a:effectLst/>
        </p:spPr>
        <p:txBody>
          <a:bodyPr wrap="square" rtlCol="0">
            <a:spAutoFit/>
          </a:bodyPr>
          <a:lstStyle/>
          <a:p>
            <a:r>
              <a:rPr lang="zh-CN" altLang="en-US" sz="3200" dirty="0">
                <a:solidFill>
                  <a:schemeClr val="bg1"/>
                </a:solidFill>
                <a:cs typeface="+mn-ea"/>
                <a:sym typeface="+mn-lt"/>
              </a:rPr>
              <a:t>第二阶段</a:t>
            </a:r>
          </a:p>
        </p:txBody>
      </p:sp>
      <p:pic>
        <p:nvPicPr>
          <p:cNvPr id="3" name="图片 2">
            <a:extLst>
              <a:ext uri="{FF2B5EF4-FFF2-40B4-BE49-F238E27FC236}">
                <a16:creationId xmlns:a16="http://schemas.microsoft.com/office/drawing/2014/main" id="{786AE910-BFFB-47EF-8B05-9E692FC7F7F5}"/>
              </a:ext>
            </a:extLst>
          </p:cNvPr>
          <p:cNvPicPr>
            <a:picLocks noChangeAspect="1"/>
          </p:cNvPicPr>
          <p:nvPr/>
        </p:nvPicPr>
        <p:blipFill>
          <a:blip r:embed="rId2"/>
          <a:stretch>
            <a:fillRect/>
          </a:stretch>
        </p:blipFill>
        <p:spPr>
          <a:xfrm>
            <a:off x="5343382" y="4055560"/>
            <a:ext cx="6678460" cy="1750644"/>
          </a:xfrm>
          <a:prstGeom prst="rect">
            <a:avLst/>
          </a:prstGeom>
        </p:spPr>
      </p:pic>
      <p:pic>
        <p:nvPicPr>
          <p:cNvPr id="7" name="图片 6">
            <a:extLst>
              <a:ext uri="{FF2B5EF4-FFF2-40B4-BE49-F238E27FC236}">
                <a16:creationId xmlns:a16="http://schemas.microsoft.com/office/drawing/2014/main" id="{C8506C98-29D8-43AA-A26F-0595D5B5EDB1}"/>
              </a:ext>
            </a:extLst>
          </p:cNvPr>
          <p:cNvPicPr>
            <a:picLocks noChangeAspect="1"/>
          </p:cNvPicPr>
          <p:nvPr/>
        </p:nvPicPr>
        <p:blipFill>
          <a:blip r:embed="rId3"/>
          <a:stretch>
            <a:fillRect/>
          </a:stretch>
        </p:blipFill>
        <p:spPr>
          <a:xfrm>
            <a:off x="5579322" y="885858"/>
            <a:ext cx="6206580" cy="2798837"/>
          </a:xfrm>
          <a:prstGeom prst="rect">
            <a:avLst/>
          </a:prstGeom>
        </p:spPr>
      </p:pic>
    </p:spTree>
    <p:extLst>
      <p:ext uri="{BB962C8B-B14F-4D97-AF65-F5344CB8AC3E}">
        <p14:creationId xmlns:p14="http://schemas.microsoft.com/office/powerpoint/2010/main" val="1180877911"/>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858</Words>
  <Application>Microsoft Office PowerPoint</Application>
  <PresentationFormat>宽屏</PresentationFormat>
  <Paragraphs>131</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方正细谭黑简体</vt:lpstr>
      <vt:lpstr>宋体</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简洁红蓝</dc:title>
  <dc:creator>第一PPT</dc:creator>
  <cp:keywords>www.1ppt.com</cp:keywords>
  <dc:description>www.1ppt.com</dc:description>
  <cp:lastModifiedBy>Auoy</cp:lastModifiedBy>
  <cp:revision>68</cp:revision>
  <dcterms:created xsi:type="dcterms:W3CDTF">2017-01-13T03:37:00Z</dcterms:created>
  <dcterms:modified xsi:type="dcterms:W3CDTF">2020-07-27T02:30:05Z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