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7" r:id="rId2"/>
    <p:sldId id="414" r:id="rId3"/>
    <p:sldId id="451" r:id="rId4"/>
    <p:sldId id="447" r:id="rId5"/>
    <p:sldId id="452" r:id="rId6"/>
    <p:sldId id="504" r:id="rId7"/>
    <p:sldId id="461" r:id="rId8"/>
    <p:sldId id="505" r:id="rId9"/>
    <p:sldId id="460" r:id="rId10"/>
    <p:sldId id="506" r:id="rId11"/>
    <p:sldId id="527" r:id="rId12"/>
    <p:sldId id="458" r:id="rId13"/>
    <p:sldId id="508" r:id="rId14"/>
    <p:sldId id="464" r:id="rId15"/>
    <p:sldId id="459" r:id="rId16"/>
    <p:sldId id="465" r:id="rId17"/>
    <p:sldId id="518" r:id="rId18"/>
    <p:sldId id="562" r:id="rId19"/>
    <p:sldId id="509" r:id="rId20"/>
    <p:sldId id="521" r:id="rId21"/>
    <p:sldId id="517" r:id="rId22"/>
    <p:sldId id="560" r:id="rId23"/>
    <p:sldId id="529" r:id="rId24"/>
    <p:sldId id="525" r:id="rId25"/>
    <p:sldId id="566" r:id="rId26"/>
    <p:sldId id="567" r:id="rId27"/>
    <p:sldId id="466" r:id="rId28"/>
    <p:sldId id="450" r:id="rId29"/>
    <p:sldId id="532" r:id="rId30"/>
    <p:sldId id="533" r:id="rId31"/>
    <p:sldId id="535" r:id="rId32"/>
    <p:sldId id="534" r:id="rId33"/>
    <p:sldId id="537" r:id="rId34"/>
    <p:sldId id="564" r:id="rId35"/>
    <p:sldId id="561" r:id="rId36"/>
    <p:sldId id="530" r:id="rId37"/>
    <p:sldId id="531" r:id="rId38"/>
    <p:sldId id="467" r:id="rId39"/>
    <p:sldId id="511" r:id="rId40"/>
    <p:sldId id="512" r:id="rId41"/>
    <p:sldId id="555" r:id="rId42"/>
    <p:sldId id="515" r:id="rId43"/>
    <p:sldId id="538" r:id="rId44"/>
    <p:sldId id="540" r:id="rId45"/>
    <p:sldId id="542" r:id="rId46"/>
    <p:sldId id="539" r:id="rId47"/>
    <p:sldId id="541" r:id="rId48"/>
    <p:sldId id="543" r:id="rId49"/>
    <p:sldId id="544" r:id="rId50"/>
    <p:sldId id="546" r:id="rId51"/>
    <p:sldId id="545" r:id="rId52"/>
    <p:sldId id="565" r:id="rId53"/>
    <p:sldId id="547" r:id="rId54"/>
    <p:sldId id="549" r:id="rId55"/>
    <p:sldId id="486" r:id="rId56"/>
    <p:sldId id="494" r:id="rId57"/>
    <p:sldId id="495" r:id="rId58"/>
    <p:sldId id="496" r:id="rId59"/>
    <p:sldId id="497" r:id="rId60"/>
    <p:sldId id="498" r:id="rId61"/>
    <p:sldId id="499" r:id="rId62"/>
    <p:sldId id="500" r:id="rId63"/>
    <p:sldId id="501" r:id="rId64"/>
    <p:sldId id="502" r:id="rId65"/>
    <p:sldId id="503" r:id="rId66"/>
    <p:sldId id="556" r:id="rId67"/>
    <p:sldId id="557" r:id="rId68"/>
    <p:sldId id="558" r:id="rId69"/>
    <p:sldId id="559" r:id="rId70"/>
    <p:sldId id="489" r:id="rId71"/>
    <p:sldId id="490"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4B183"/>
    <a:srgbClr val="800000"/>
    <a:srgbClr val="44546A"/>
    <a:srgbClr val="CFD5EA"/>
    <a:srgbClr val="0066FF"/>
    <a:srgbClr val="480000"/>
    <a:srgbClr val="515151"/>
    <a:srgbClr val="4B4B4B"/>
    <a:srgbClr val="68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81BACC9-DD20-4D7C-BDB6-DEF766A534CC}" v="216" dt="2025-06-23T08:47:53.469"/>
    <p1510:client id="{534742FE-BB4F-4C4E-A636-FC16ACCE0A37}" v="369" dt="2025-06-22T17:25:40.675"/>
    <p1510:client id="{B4AD9958-0FA4-4FC5-A6B1-8B1A565C40D5}" v="51" dt="2025-06-22T22:56:48.89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17" autoAdjust="0"/>
    <p:restoredTop sz="80524" autoAdjust="0"/>
  </p:normalViewPr>
  <p:slideViewPr>
    <p:cSldViewPr snapToGrid="0">
      <p:cViewPr varScale="1">
        <p:scale>
          <a:sx n="49" d="100"/>
          <a:sy n="49" d="100"/>
        </p:scale>
        <p:origin x="581" y="62"/>
      </p:cViewPr>
      <p:guideLst/>
    </p:cSldViewPr>
  </p:slideViewPr>
  <p:outlineViewPr>
    <p:cViewPr>
      <p:scale>
        <a:sx n="33" d="100"/>
        <a:sy n="33" d="100"/>
      </p:scale>
      <p:origin x="0" y="-1000"/>
    </p:cViewPr>
  </p:outlineViewPr>
  <p:notesTextViewPr>
    <p:cViewPr>
      <p:scale>
        <a:sx n="1" d="1"/>
        <a:sy n="1" d="1"/>
      </p:scale>
      <p:origin x="0" y="0"/>
    </p:cViewPr>
  </p:notesTextViewPr>
  <p:sorterViewPr>
    <p:cViewPr>
      <p:scale>
        <a:sx n="100" d="100"/>
        <a:sy n="100" d="100"/>
      </p:scale>
      <p:origin x="0" y="-1229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mi, Mahmuda Sultana" userId="daff112c-a4b9-420b-bf4f-00e5cd8164c2" providerId="ADAL" clId="{281BACC9-DD20-4D7C-BDB6-DEF766A534CC}"/>
    <pc:docChg chg="undo custSel addSld delSld modSld sldOrd">
      <pc:chgData name="Mimi, Mahmuda Sultana" userId="daff112c-a4b9-420b-bf4f-00e5cd8164c2" providerId="ADAL" clId="{281BACC9-DD20-4D7C-BDB6-DEF766A534CC}" dt="2025-06-23T13:08:29.424" v="425" actId="20577"/>
      <pc:docMkLst>
        <pc:docMk/>
      </pc:docMkLst>
      <pc:sldChg chg="modSp">
        <pc:chgData name="Mimi, Mahmuda Sultana" userId="daff112c-a4b9-420b-bf4f-00e5cd8164c2" providerId="ADAL" clId="{281BACC9-DD20-4D7C-BDB6-DEF766A534CC}" dt="2025-06-23T05:46:30.990" v="10" actId="1076"/>
        <pc:sldMkLst>
          <pc:docMk/>
          <pc:sldMk cId="1504014706" sldId="465"/>
        </pc:sldMkLst>
        <pc:spChg chg="mod">
          <ac:chgData name="Mimi, Mahmuda Sultana" userId="daff112c-a4b9-420b-bf4f-00e5cd8164c2" providerId="ADAL" clId="{281BACC9-DD20-4D7C-BDB6-DEF766A534CC}" dt="2025-06-23T05:46:30.990" v="10" actId="1076"/>
          <ac:spMkLst>
            <pc:docMk/>
            <pc:sldMk cId="1504014706" sldId="465"/>
            <ac:spMk id="83" creationId="{C164FA8C-B228-D013-6FAE-D349371FE07A}"/>
          </ac:spMkLst>
        </pc:spChg>
      </pc:sldChg>
      <pc:sldChg chg="modSp mod">
        <pc:chgData name="Mimi, Mahmuda Sultana" userId="daff112c-a4b9-420b-bf4f-00e5cd8164c2" providerId="ADAL" clId="{281BACC9-DD20-4D7C-BDB6-DEF766A534CC}" dt="2025-06-23T08:39:40.574" v="286" actId="113"/>
        <pc:sldMkLst>
          <pc:docMk/>
          <pc:sldMk cId="2062400342" sldId="467"/>
        </pc:sldMkLst>
        <pc:spChg chg="mod">
          <ac:chgData name="Mimi, Mahmuda Sultana" userId="daff112c-a4b9-420b-bf4f-00e5cd8164c2" providerId="ADAL" clId="{281BACC9-DD20-4D7C-BDB6-DEF766A534CC}" dt="2025-06-23T08:39:40.574" v="286" actId="113"/>
          <ac:spMkLst>
            <pc:docMk/>
            <pc:sldMk cId="2062400342" sldId="467"/>
            <ac:spMk id="7" creationId="{1A2E4092-0104-2DF0-9C4B-9C593C4E90B6}"/>
          </ac:spMkLst>
        </pc:spChg>
      </pc:sldChg>
      <pc:sldChg chg="modSp mod">
        <pc:chgData name="Mimi, Mahmuda Sultana" userId="daff112c-a4b9-420b-bf4f-00e5cd8164c2" providerId="ADAL" clId="{281BACC9-DD20-4D7C-BDB6-DEF766A534CC}" dt="2025-06-23T13:08:29.424" v="425" actId="20577"/>
        <pc:sldMkLst>
          <pc:docMk/>
          <pc:sldMk cId="1965109635" sldId="508"/>
        </pc:sldMkLst>
        <pc:spChg chg="mod">
          <ac:chgData name="Mimi, Mahmuda Sultana" userId="daff112c-a4b9-420b-bf4f-00e5cd8164c2" providerId="ADAL" clId="{281BACC9-DD20-4D7C-BDB6-DEF766A534CC}" dt="2025-06-23T13:08:29.424" v="425" actId="20577"/>
          <ac:spMkLst>
            <pc:docMk/>
            <pc:sldMk cId="1965109635" sldId="508"/>
            <ac:spMk id="2" creationId="{0B2B1F32-6F16-3CB1-15A1-B2C4D2A98BDA}"/>
          </ac:spMkLst>
        </pc:spChg>
      </pc:sldChg>
      <pc:sldChg chg="addSp modSp modAnim">
        <pc:chgData name="Mimi, Mahmuda Sultana" userId="daff112c-a4b9-420b-bf4f-00e5cd8164c2" providerId="ADAL" clId="{281BACC9-DD20-4D7C-BDB6-DEF766A534CC}" dt="2025-06-23T07:30:12.451" v="24"/>
        <pc:sldMkLst>
          <pc:docMk/>
          <pc:sldMk cId="3215088556" sldId="515"/>
        </pc:sldMkLst>
        <pc:spChg chg="add mod">
          <ac:chgData name="Mimi, Mahmuda Sultana" userId="daff112c-a4b9-420b-bf4f-00e5cd8164c2" providerId="ADAL" clId="{281BACC9-DD20-4D7C-BDB6-DEF766A534CC}" dt="2025-06-23T07:25:06.325" v="13"/>
          <ac:spMkLst>
            <pc:docMk/>
            <pc:sldMk cId="3215088556" sldId="515"/>
            <ac:spMk id="10" creationId="{E2F99CB6-8670-3CF3-04A2-29CFBD0C976A}"/>
          </ac:spMkLst>
        </pc:spChg>
        <pc:spChg chg="add mod">
          <ac:chgData name="Mimi, Mahmuda Sultana" userId="daff112c-a4b9-420b-bf4f-00e5cd8164c2" providerId="ADAL" clId="{281BACC9-DD20-4D7C-BDB6-DEF766A534CC}" dt="2025-06-23T07:27:10.754" v="17"/>
          <ac:spMkLst>
            <pc:docMk/>
            <pc:sldMk cId="3215088556" sldId="515"/>
            <ac:spMk id="11" creationId="{5548A2B0-94C6-3B61-DE3B-7A7DE4C03D71}"/>
          </ac:spMkLst>
        </pc:spChg>
        <pc:spChg chg="add mod">
          <ac:chgData name="Mimi, Mahmuda Sultana" userId="daff112c-a4b9-420b-bf4f-00e5cd8164c2" providerId="ADAL" clId="{281BACC9-DD20-4D7C-BDB6-DEF766A534CC}" dt="2025-06-23T07:27:26.715" v="18"/>
          <ac:spMkLst>
            <pc:docMk/>
            <pc:sldMk cId="3215088556" sldId="515"/>
            <ac:spMk id="12" creationId="{B79F58F0-15D6-C42A-02BC-D7F795790CC3}"/>
          </ac:spMkLst>
        </pc:spChg>
        <pc:spChg chg="add mod">
          <ac:chgData name="Mimi, Mahmuda Sultana" userId="daff112c-a4b9-420b-bf4f-00e5cd8164c2" providerId="ADAL" clId="{281BACC9-DD20-4D7C-BDB6-DEF766A534CC}" dt="2025-06-23T07:29:35.806" v="20"/>
          <ac:spMkLst>
            <pc:docMk/>
            <pc:sldMk cId="3215088556" sldId="515"/>
            <ac:spMk id="13" creationId="{32CF74B7-1496-335D-78C7-0D83DF463EEC}"/>
          </ac:spMkLst>
        </pc:spChg>
        <pc:spChg chg="add mod">
          <ac:chgData name="Mimi, Mahmuda Sultana" userId="daff112c-a4b9-420b-bf4f-00e5cd8164c2" providerId="ADAL" clId="{281BACC9-DD20-4D7C-BDB6-DEF766A534CC}" dt="2025-06-23T07:29:55.713" v="22"/>
          <ac:spMkLst>
            <pc:docMk/>
            <pc:sldMk cId="3215088556" sldId="515"/>
            <ac:spMk id="14" creationId="{8F3ECA79-8CDC-C1F8-8414-9EFA0DBFF33C}"/>
          </ac:spMkLst>
        </pc:spChg>
        <pc:spChg chg="add mod">
          <ac:chgData name="Mimi, Mahmuda Sultana" userId="daff112c-a4b9-420b-bf4f-00e5cd8164c2" providerId="ADAL" clId="{281BACC9-DD20-4D7C-BDB6-DEF766A534CC}" dt="2025-06-23T07:30:12.451" v="24"/>
          <ac:spMkLst>
            <pc:docMk/>
            <pc:sldMk cId="3215088556" sldId="515"/>
            <ac:spMk id="15" creationId="{E972B0E0-934A-38F6-A7DD-D48F1C41044A}"/>
          </ac:spMkLst>
        </pc:spChg>
      </pc:sldChg>
      <pc:sldChg chg="addSp delSp modSp ord">
        <pc:chgData name="Mimi, Mahmuda Sultana" userId="daff112c-a4b9-420b-bf4f-00e5cd8164c2" providerId="ADAL" clId="{281BACC9-DD20-4D7C-BDB6-DEF766A534CC}" dt="2025-06-23T05:46:59.344" v="11"/>
        <pc:sldMkLst>
          <pc:docMk/>
          <pc:sldMk cId="2001521664" sldId="518"/>
        </pc:sldMkLst>
        <pc:spChg chg="add del mod">
          <ac:chgData name="Mimi, Mahmuda Sultana" userId="daff112c-a4b9-420b-bf4f-00e5cd8164c2" providerId="ADAL" clId="{281BACC9-DD20-4D7C-BDB6-DEF766A534CC}" dt="2025-06-23T05:45:28.758" v="8" actId="478"/>
          <ac:spMkLst>
            <pc:docMk/>
            <pc:sldMk cId="2001521664" sldId="518"/>
            <ac:spMk id="9" creationId="{D2E4F557-E034-8782-CC70-B096D0DFC58C}"/>
          </ac:spMkLst>
        </pc:spChg>
      </pc:sldChg>
      <pc:sldChg chg="addSp modSp modAnim">
        <pc:chgData name="Mimi, Mahmuda Sultana" userId="daff112c-a4b9-420b-bf4f-00e5cd8164c2" providerId="ADAL" clId="{281BACC9-DD20-4D7C-BDB6-DEF766A534CC}" dt="2025-06-23T08:24:48.926" v="158"/>
        <pc:sldMkLst>
          <pc:docMk/>
          <pc:sldMk cId="872148883" sldId="532"/>
        </pc:sldMkLst>
        <pc:spChg chg="add mod">
          <ac:chgData name="Mimi, Mahmuda Sultana" userId="daff112c-a4b9-420b-bf4f-00e5cd8164c2" providerId="ADAL" clId="{281BACC9-DD20-4D7C-BDB6-DEF766A534CC}" dt="2025-06-23T08:24:48.926" v="158"/>
          <ac:spMkLst>
            <pc:docMk/>
            <pc:sldMk cId="872148883" sldId="532"/>
            <ac:spMk id="4" creationId="{768F3741-73F4-10D7-8DFD-8A3FBEAF9345}"/>
          </ac:spMkLst>
        </pc:spChg>
      </pc:sldChg>
      <pc:sldChg chg="addSp modSp modAnim">
        <pc:chgData name="Mimi, Mahmuda Sultana" userId="daff112c-a4b9-420b-bf4f-00e5cd8164c2" providerId="ADAL" clId="{281BACC9-DD20-4D7C-BDB6-DEF766A534CC}" dt="2025-06-23T08:02:55.815" v="145"/>
        <pc:sldMkLst>
          <pc:docMk/>
          <pc:sldMk cId="1039020995" sldId="534"/>
        </pc:sldMkLst>
        <pc:spChg chg="add mod">
          <ac:chgData name="Mimi, Mahmuda Sultana" userId="daff112c-a4b9-420b-bf4f-00e5cd8164c2" providerId="ADAL" clId="{281BACC9-DD20-4D7C-BDB6-DEF766A534CC}" dt="2025-06-23T08:01:23.142" v="124"/>
          <ac:spMkLst>
            <pc:docMk/>
            <pc:sldMk cId="1039020995" sldId="534"/>
            <ac:spMk id="6" creationId="{BF34C8B3-F56A-AC6B-8908-D205AE11D38D}"/>
          </ac:spMkLst>
        </pc:spChg>
        <pc:spChg chg="add mod">
          <ac:chgData name="Mimi, Mahmuda Sultana" userId="daff112c-a4b9-420b-bf4f-00e5cd8164c2" providerId="ADAL" clId="{281BACC9-DD20-4D7C-BDB6-DEF766A534CC}" dt="2025-06-23T08:02:25.303" v="125"/>
          <ac:spMkLst>
            <pc:docMk/>
            <pc:sldMk cId="1039020995" sldId="534"/>
            <ac:spMk id="11" creationId="{A118D4A3-E85F-85EA-DFFB-8A989EA75B5C}"/>
          </ac:spMkLst>
        </pc:spChg>
        <pc:spChg chg="add mod">
          <ac:chgData name="Mimi, Mahmuda Sultana" userId="daff112c-a4b9-420b-bf4f-00e5cd8164c2" providerId="ADAL" clId="{281BACC9-DD20-4D7C-BDB6-DEF766A534CC}" dt="2025-06-23T08:02:55.815" v="145"/>
          <ac:spMkLst>
            <pc:docMk/>
            <pc:sldMk cId="1039020995" sldId="534"/>
            <ac:spMk id="12" creationId="{5DC63D8F-15A3-C851-12BA-146CBE453596}"/>
          </ac:spMkLst>
        </pc:spChg>
      </pc:sldChg>
      <pc:sldChg chg="addSp modSp modAnim">
        <pc:chgData name="Mimi, Mahmuda Sultana" userId="daff112c-a4b9-420b-bf4f-00e5cd8164c2" providerId="ADAL" clId="{281BACC9-DD20-4D7C-BDB6-DEF766A534CC}" dt="2025-06-23T08:12:19.895" v="149"/>
        <pc:sldMkLst>
          <pc:docMk/>
          <pc:sldMk cId="2086492135" sldId="537"/>
        </pc:sldMkLst>
        <pc:spChg chg="add mod">
          <ac:chgData name="Mimi, Mahmuda Sultana" userId="daff112c-a4b9-420b-bf4f-00e5cd8164c2" providerId="ADAL" clId="{281BACC9-DD20-4D7C-BDB6-DEF766A534CC}" dt="2025-06-23T08:03:32.443" v="146"/>
          <ac:spMkLst>
            <pc:docMk/>
            <pc:sldMk cId="2086492135" sldId="537"/>
            <ac:spMk id="7" creationId="{2D46D3E6-8930-89BC-A2A2-80102B6D7B27}"/>
          </ac:spMkLst>
        </pc:spChg>
        <pc:spChg chg="add mod">
          <ac:chgData name="Mimi, Mahmuda Sultana" userId="daff112c-a4b9-420b-bf4f-00e5cd8164c2" providerId="ADAL" clId="{281BACC9-DD20-4D7C-BDB6-DEF766A534CC}" dt="2025-06-23T08:10:58.334" v="148"/>
          <ac:spMkLst>
            <pc:docMk/>
            <pc:sldMk cId="2086492135" sldId="537"/>
            <ac:spMk id="8" creationId="{74CA56EE-8C96-792F-7361-0AC6288736BF}"/>
          </ac:spMkLst>
        </pc:spChg>
        <pc:spChg chg="add mod">
          <ac:chgData name="Mimi, Mahmuda Sultana" userId="daff112c-a4b9-420b-bf4f-00e5cd8164c2" providerId="ADAL" clId="{281BACC9-DD20-4D7C-BDB6-DEF766A534CC}" dt="2025-06-23T08:12:19.895" v="149"/>
          <ac:spMkLst>
            <pc:docMk/>
            <pc:sldMk cId="2086492135" sldId="537"/>
            <ac:spMk id="9" creationId="{6529A3EB-BC9D-C03A-6CB2-AB636BAB5A25}"/>
          </ac:spMkLst>
        </pc:spChg>
        <pc:graphicFrameChg chg="mod">
          <ac:chgData name="Mimi, Mahmuda Sultana" userId="daff112c-a4b9-420b-bf4f-00e5cd8164c2" providerId="ADAL" clId="{281BACC9-DD20-4D7C-BDB6-DEF766A534CC}" dt="2025-06-23T08:09:29.566" v="147"/>
          <ac:graphicFrameMkLst>
            <pc:docMk/>
            <pc:sldMk cId="2086492135" sldId="537"/>
            <ac:graphicFrameMk id="4" creationId="{AE9F621E-C513-DAD6-9299-BB1CF6C63C7C}"/>
          </ac:graphicFrameMkLst>
        </pc:graphicFrameChg>
      </pc:sldChg>
      <pc:sldChg chg="addSp modSp modAnim">
        <pc:chgData name="Mimi, Mahmuda Sultana" userId="daff112c-a4b9-420b-bf4f-00e5cd8164c2" providerId="ADAL" clId="{281BACC9-DD20-4D7C-BDB6-DEF766A534CC}" dt="2025-06-23T07:35:32.886" v="37"/>
        <pc:sldMkLst>
          <pc:docMk/>
          <pc:sldMk cId="66344158" sldId="540"/>
        </pc:sldMkLst>
        <pc:spChg chg="add mod">
          <ac:chgData name="Mimi, Mahmuda Sultana" userId="daff112c-a4b9-420b-bf4f-00e5cd8164c2" providerId="ADAL" clId="{281BACC9-DD20-4D7C-BDB6-DEF766A534CC}" dt="2025-06-23T07:34:05.690" v="26"/>
          <ac:spMkLst>
            <pc:docMk/>
            <pc:sldMk cId="66344158" sldId="540"/>
            <ac:spMk id="6" creationId="{F9E0FA7F-2F4C-54D6-8861-4B94674A78A5}"/>
          </ac:spMkLst>
        </pc:spChg>
      </pc:sldChg>
      <pc:sldChg chg="addSp modSp modAnim">
        <pc:chgData name="Mimi, Mahmuda Sultana" userId="daff112c-a4b9-420b-bf4f-00e5cd8164c2" providerId="ADAL" clId="{281BACC9-DD20-4D7C-BDB6-DEF766A534CC}" dt="2025-06-23T08:17:23.225" v="151"/>
        <pc:sldMkLst>
          <pc:docMk/>
          <pc:sldMk cId="704747433" sldId="541"/>
        </pc:sldMkLst>
        <pc:spChg chg="add mod">
          <ac:chgData name="Mimi, Mahmuda Sultana" userId="daff112c-a4b9-420b-bf4f-00e5cd8164c2" providerId="ADAL" clId="{281BACC9-DD20-4D7C-BDB6-DEF766A534CC}" dt="2025-06-23T08:16:19.228" v="150" actId="767"/>
          <ac:spMkLst>
            <pc:docMk/>
            <pc:sldMk cId="704747433" sldId="541"/>
            <ac:spMk id="8" creationId="{1D1008AA-9C3E-2561-6C83-2A4071327826}"/>
          </ac:spMkLst>
        </pc:spChg>
      </pc:sldChg>
      <pc:sldChg chg="modAnim">
        <pc:chgData name="Mimi, Mahmuda Sultana" userId="daff112c-a4b9-420b-bf4f-00e5cd8164c2" providerId="ADAL" clId="{281BACC9-DD20-4D7C-BDB6-DEF766A534CC}" dt="2025-06-23T07:37:36.763" v="38"/>
        <pc:sldMkLst>
          <pc:docMk/>
          <pc:sldMk cId="2077628682" sldId="542"/>
        </pc:sldMkLst>
      </pc:sldChg>
      <pc:sldChg chg="addSp modSp modAnim">
        <pc:chgData name="Mimi, Mahmuda Sultana" userId="daff112c-a4b9-420b-bf4f-00e5cd8164c2" providerId="ADAL" clId="{281BACC9-DD20-4D7C-BDB6-DEF766A534CC}" dt="2025-06-23T08:19:42.189" v="154" actId="20577"/>
        <pc:sldMkLst>
          <pc:docMk/>
          <pc:sldMk cId="491218710" sldId="543"/>
        </pc:sldMkLst>
        <pc:spChg chg="add mod">
          <ac:chgData name="Mimi, Mahmuda Sultana" userId="daff112c-a4b9-420b-bf4f-00e5cd8164c2" providerId="ADAL" clId="{281BACC9-DD20-4D7C-BDB6-DEF766A534CC}" dt="2025-06-23T08:19:42.189" v="154" actId="20577"/>
          <ac:spMkLst>
            <pc:docMk/>
            <pc:sldMk cId="491218710" sldId="543"/>
            <ac:spMk id="4" creationId="{A8F25DA1-0C24-A197-D6DD-FED43E6720D7}"/>
          </ac:spMkLst>
        </pc:spChg>
      </pc:sldChg>
      <pc:sldChg chg="addSp modSp modAnim">
        <pc:chgData name="Mimi, Mahmuda Sultana" userId="daff112c-a4b9-420b-bf4f-00e5cd8164c2" providerId="ADAL" clId="{281BACC9-DD20-4D7C-BDB6-DEF766A534CC}" dt="2025-06-23T07:44:12.121" v="54"/>
        <pc:sldMkLst>
          <pc:docMk/>
          <pc:sldMk cId="2616416687" sldId="544"/>
        </pc:sldMkLst>
        <pc:spChg chg="mod">
          <ac:chgData name="Mimi, Mahmuda Sultana" userId="daff112c-a4b9-420b-bf4f-00e5cd8164c2" providerId="ADAL" clId="{281BACC9-DD20-4D7C-BDB6-DEF766A534CC}" dt="2025-06-23T07:20:48.644" v="12"/>
          <ac:spMkLst>
            <pc:docMk/>
            <pc:sldMk cId="2616416687" sldId="544"/>
            <ac:spMk id="3" creationId="{77E99D87-4436-E829-4BFF-4B8A89219D2E}"/>
          </ac:spMkLst>
        </pc:spChg>
        <pc:spChg chg="add mod">
          <ac:chgData name="Mimi, Mahmuda Sultana" userId="daff112c-a4b9-420b-bf4f-00e5cd8164c2" providerId="ADAL" clId="{281BACC9-DD20-4D7C-BDB6-DEF766A534CC}" dt="2025-06-23T07:40:36.360" v="44"/>
          <ac:spMkLst>
            <pc:docMk/>
            <pc:sldMk cId="2616416687" sldId="544"/>
            <ac:spMk id="8" creationId="{4156360B-F75A-FB35-EEA3-FA0F682E6E25}"/>
          </ac:spMkLst>
        </pc:spChg>
        <pc:spChg chg="add mod">
          <ac:chgData name="Mimi, Mahmuda Sultana" userId="daff112c-a4b9-420b-bf4f-00e5cd8164c2" providerId="ADAL" clId="{281BACC9-DD20-4D7C-BDB6-DEF766A534CC}" dt="2025-06-23T07:42:32.256" v="52"/>
          <ac:spMkLst>
            <pc:docMk/>
            <pc:sldMk cId="2616416687" sldId="544"/>
            <ac:spMk id="11" creationId="{493144C5-4911-2931-6EAB-3A2823C0AA7E}"/>
          </ac:spMkLst>
        </pc:spChg>
        <pc:spChg chg="add mod">
          <ac:chgData name="Mimi, Mahmuda Sultana" userId="daff112c-a4b9-420b-bf4f-00e5cd8164c2" providerId="ADAL" clId="{281BACC9-DD20-4D7C-BDB6-DEF766A534CC}" dt="2025-06-23T07:43:32.999" v="53"/>
          <ac:spMkLst>
            <pc:docMk/>
            <pc:sldMk cId="2616416687" sldId="544"/>
            <ac:spMk id="13" creationId="{BB317711-EFF0-0157-61B7-BCC31DF6A43C}"/>
          </ac:spMkLst>
        </pc:spChg>
        <pc:spChg chg="add mod">
          <ac:chgData name="Mimi, Mahmuda Sultana" userId="daff112c-a4b9-420b-bf4f-00e5cd8164c2" providerId="ADAL" clId="{281BACC9-DD20-4D7C-BDB6-DEF766A534CC}" dt="2025-06-23T07:44:12.121" v="54"/>
          <ac:spMkLst>
            <pc:docMk/>
            <pc:sldMk cId="2616416687" sldId="544"/>
            <ac:spMk id="14" creationId="{6622C848-7D1B-3BD3-DEB6-CEAC4ABCC3FC}"/>
          </ac:spMkLst>
        </pc:spChg>
      </pc:sldChg>
      <pc:sldChg chg="addSp modSp modAnim">
        <pc:chgData name="Mimi, Mahmuda Sultana" userId="daff112c-a4b9-420b-bf4f-00e5cd8164c2" providerId="ADAL" clId="{281BACC9-DD20-4D7C-BDB6-DEF766A534CC}" dt="2025-06-23T08:00:18.072" v="123"/>
        <pc:sldMkLst>
          <pc:docMk/>
          <pc:sldMk cId="4256313829" sldId="545"/>
        </pc:sldMkLst>
        <pc:spChg chg="add mod">
          <ac:chgData name="Mimi, Mahmuda Sultana" userId="daff112c-a4b9-420b-bf4f-00e5cd8164c2" providerId="ADAL" clId="{281BACC9-DD20-4D7C-BDB6-DEF766A534CC}" dt="2025-06-23T07:59:36.932" v="110"/>
          <ac:spMkLst>
            <pc:docMk/>
            <pc:sldMk cId="4256313829" sldId="545"/>
            <ac:spMk id="7" creationId="{E99D0888-E46C-6479-0967-F9457C6CDBF4}"/>
          </ac:spMkLst>
        </pc:spChg>
        <pc:spChg chg="add mod">
          <ac:chgData name="Mimi, Mahmuda Sultana" userId="daff112c-a4b9-420b-bf4f-00e5cd8164c2" providerId="ADAL" clId="{281BACC9-DD20-4D7C-BDB6-DEF766A534CC}" dt="2025-06-23T08:00:18.072" v="123"/>
          <ac:spMkLst>
            <pc:docMk/>
            <pc:sldMk cId="4256313829" sldId="545"/>
            <ac:spMk id="8" creationId="{4BD4EC29-419A-BBF0-B5DD-AEBECAF117DC}"/>
          </ac:spMkLst>
        </pc:spChg>
      </pc:sldChg>
      <pc:sldChg chg="addSp modSp modAnim">
        <pc:chgData name="Mimi, Mahmuda Sultana" userId="daff112c-a4b9-420b-bf4f-00e5cd8164c2" providerId="ADAL" clId="{281BACC9-DD20-4D7C-BDB6-DEF766A534CC}" dt="2025-06-23T07:55:32.144" v="109"/>
        <pc:sldMkLst>
          <pc:docMk/>
          <pc:sldMk cId="287668531" sldId="546"/>
        </pc:sldMkLst>
        <pc:spChg chg="add mod">
          <ac:chgData name="Mimi, Mahmuda Sultana" userId="daff112c-a4b9-420b-bf4f-00e5cd8164c2" providerId="ADAL" clId="{281BACC9-DD20-4D7C-BDB6-DEF766A534CC}" dt="2025-06-23T07:53:45.939" v="67"/>
          <ac:spMkLst>
            <pc:docMk/>
            <pc:sldMk cId="287668531" sldId="546"/>
            <ac:spMk id="8" creationId="{9407B96B-4B95-3D74-CF6C-3DB758724AA9}"/>
          </ac:spMkLst>
        </pc:spChg>
      </pc:sldChg>
      <pc:sldChg chg="addSp modSp modAnim">
        <pc:chgData name="Mimi, Mahmuda Sultana" userId="daff112c-a4b9-420b-bf4f-00e5cd8164c2" providerId="ADAL" clId="{281BACC9-DD20-4D7C-BDB6-DEF766A534CC}" dt="2025-06-23T08:20:38.594" v="157" actId="20577"/>
        <pc:sldMkLst>
          <pc:docMk/>
          <pc:sldMk cId="1075145856" sldId="549"/>
        </pc:sldMkLst>
        <pc:spChg chg="add mod">
          <ac:chgData name="Mimi, Mahmuda Sultana" userId="daff112c-a4b9-420b-bf4f-00e5cd8164c2" providerId="ADAL" clId="{281BACC9-DD20-4D7C-BDB6-DEF766A534CC}" dt="2025-06-23T08:20:38.594" v="157" actId="20577"/>
          <ac:spMkLst>
            <pc:docMk/>
            <pc:sldMk cId="1075145856" sldId="549"/>
            <ac:spMk id="4" creationId="{FD317D86-1FBE-CE3B-B60E-3526886E4234}"/>
          </ac:spMkLst>
        </pc:spChg>
      </pc:sldChg>
      <pc:sldChg chg="addSp delSp modSp del mod">
        <pc:chgData name="Mimi, Mahmuda Sultana" userId="daff112c-a4b9-420b-bf4f-00e5cd8164c2" providerId="ADAL" clId="{281BACC9-DD20-4D7C-BDB6-DEF766A534CC}" dt="2025-06-23T08:42:20.305" v="290" actId="2696"/>
        <pc:sldMkLst>
          <pc:docMk/>
          <pc:sldMk cId="832760843" sldId="552"/>
        </pc:sldMkLst>
        <pc:spChg chg="mod">
          <ac:chgData name="Mimi, Mahmuda Sultana" userId="daff112c-a4b9-420b-bf4f-00e5cd8164c2" providerId="ADAL" clId="{281BACC9-DD20-4D7C-BDB6-DEF766A534CC}" dt="2025-06-23T08:40:18.598" v="289" actId="113"/>
          <ac:spMkLst>
            <pc:docMk/>
            <pc:sldMk cId="832760843" sldId="552"/>
            <ac:spMk id="7" creationId="{76DD722B-942C-5D6A-53C7-D41D574EA61E}"/>
          </ac:spMkLst>
        </pc:spChg>
        <pc:graphicFrameChg chg="mod modGraphic">
          <ac:chgData name="Mimi, Mahmuda Sultana" userId="daff112c-a4b9-420b-bf4f-00e5cd8164c2" providerId="ADAL" clId="{281BACC9-DD20-4D7C-BDB6-DEF766A534CC}" dt="2025-06-23T08:37:09.078" v="258" actId="1035"/>
          <ac:graphicFrameMkLst>
            <pc:docMk/>
            <pc:sldMk cId="832760843" sldId="552"/>
            <ac:graphicFrameMk id="4" creationId="{5532E2FD-292B-C9AD-7E56-AA92D41F7705}"/>
          </ac:graphicFrameMkLst>
        </pc:graphicFrameChg>
        <pc:graphicFrameChg chg="add mod modGraphic">
          <ac:chgData name="Mimi, Mahmuda Sultana" userId="daff112c-a4b9-420b-bf4f-00e5cd8164c2" providerId="ADAL" clId="{281BACC9-DD20-4D7C-BDB6-DEF766A534CC}" dt="2025-06-23T08:38:51.897" v="285" actId="2711"/>
          <ac:graphicFrameMkLst>
            <pc:docMk/>
            <pc:sldMk cId="832760843" sldId="552"/>
            <ac:graphicFrameMk id="10" creationId="{F5D8DC5D-7E1F-F9A1-6BDA-2FDC35710ECC}"/>
          </ac:graphicFrameMkLst>
        </pc:graphicFrameChg>
        <pc:graphicFrameChg chg="del mod">
          <ac:chgData name="Mimi, Mahmuda Sultana" userId="daff112c-a4b9-420b-bf4f-00e5cd8164c2" providerId="ADAL" clId="{281BACC9-DD20-4D7C-BDB6-DEF766A534CC}" dt="2025-06-23T08:37:36.878" v="273" actId="478"/>
          <ac:graphicFrameMkLst>
            <pc:docMk/>
            <pc:sldMk cId="832760843" sldId="552"/>
            <ac:graphicFrameMk id="11" creationId="{07E5F681-1E7E-29B1-71BE-3C1461EDAF85}"/>
          </ac:graphicFrameMkLst>
        </pc:graphicFrameChg>
        <pc:picChg chg="add mod">
          <ac:chgData name="Mimi, Mahmuda Sultana" userId="daff112c-a4b9-420b-bf4f-00e5cd8164c2" providerId="ADAL" clId="{281BACC9-DD20-4D7C-BDB6-DEF766A534CC}" dt="2025-06-23T08:38:23.629" v="283" actId="1076"/>
          <ac:picMkLst>
            <pc:docMk/>
            <pc:sldMk cId="832760843" sldId="552"/>
            <ac:picMk id="9" creationId="{F3A39139-992E-2A56-8754-6E9DF92CDAB5}"/>
          </ac:picMkLst>
        </pc:picChg>
        <pc:picChg chg="add mod">
          <ac:chgData name="Mimi, Mahmuda Sultana" userId="daff112c-a4b9-420b-bf4f-00e5cd8164c2" providerId="ADAL" clId="{281BACC9-DD20-4D7C-BDB6-DEF766A534CC}" dt="2025-06-23T08:38:19.048" v="281" actId="1076"/>
          <ac:picMkLst>
            <pc:docMk/>
            <pc:sldMk cId="832760843" sldId="552"/>
            <ac:picMk id="13" creationId="{4EF86652-135B-D558-5011-ADC01463B0B2}"/>
          </ac:picMkLst>
        </pc:picChg>
      </pc:sldChg>
      <pc:sldChg chg="modSp mod">
        <pc:chgData name="Mimi, Mahmuda Sultana" userId="daff112c-a4b9-420b-bf4f-00e5cd8164c2" providerId="ADAL" clId="{281BACC9-DD20-4D7C-BDB6-DEF766A534CC}" dt="2025-06-23T08:39:47.144" v="287" actId="113"/>
        <pc:sldMkLst>
          <pc:docMk/>
          <pc:sldMk cId="2069641179" sldId="555"/>
        </pc:sldMkLst>
        <pc:spChg chg="mod">
          <ac:chgData name="Mimi, Mahmuda Sultana" userId="daff112c-a4b9-420b-bf4f-00e5cd8164c2" providerId="ADAL" clId="{281BACC9-DD20-4D7C-BDB6-DEF766A534CC}" dt="2025-06-23T08:39:47.144" v="287" actId="113"/>
          <ac:spMkLst>
            <pc:docMk/>
            <pc:sldMk cId="2069641179" sldId="555"/>
            <ac:spMk id="4" creationId="{612E92A3-D2A2-95A8-D197-3A0DEE095A87}"/>
          </ac:spMkLst>
        </pc:spChg>
      </pc:sldChg>
      <pc:sldChg chg="addSp delSp modSp del mod modClrScheme chgLayout">
        <pc:chgData name="Mimi, Mahmuda Sultana" userId="daff112c-a4b9-420b-bf4f-00e5cd8164c2" providerId="ADAL" clId="{281BACC9-DD20-4D7C-BDB6-DEF766A534CC}" dt="2025-06-23T08:31:03.195" v="178" actId="2696"/>
        <pc:sldMkLst>
          <pc:docMk/>
          <pc:sldMk cId="3323046762" sldId="563"/>
        </pc:sldMkLst>
        <pc:spChg chg="mod ord">
          <ac:chgData name="Mimi, Mahmuda Sultana" userId="daff112c-a4b9-420b-bf4f-00e5cd8164c2" providerId="ADAL" clId="{281BACC9-DD20-4D7C-BDB6-DEF766A534CC}" dt="2025-06-23T08:30:56.769" v="176" actId="700"/>
          <ac:spMkLst>
            <pc:docMk/>
            <pc:sldMk cId="3323046762" sldId="563"/>
            <ac:spMk id="2" creationId="{188AB7DF-5481-6246-5383-708517DB7B72}"/>
          </ac:spMkLst>
        </pc:spChg>
        <pc:spChg chg="del mod">
          <ac:chgData name="Mimi, Mahmuda Sultana" userId="daff112c-a4b9-420b-bf4f-00e5cd8164c2" providerId="ADAL" clId="{281BACC9-DD20-4D7C-BDB6-DEF766A534CC}" dt="2025-06-23T08:30:52.950" v="175"/>
          <ac:spMkLst>
            <pc:docMk/>
            <pc:sldMk cId="3323046762" sldId="563"/>
            <ac:spMk id="7" creationId="{7EE2F97C-0343-20D9-D865-57CAB4633838}"/>
          </ac:spMkLst>
        </pc:spChg>
        <pc:spChg chg="add mod ord">
          <ac:chgData name="Mimi, Mahmuda Sultana" userId="daff112c-a4b9-420b-bf4f-00e5cd8164c2" providerId="ADAL" clId="{281BACC9-DD20-4D7C-BDB6-DEF766A534CC}" dt="2025-06-23T08:30:56.769" v="176" actId="700"/>
          <ac:spMkLst>
            <pc:docMk/>
            <pc:sldMk cId="3323046762" sldId="563"/>
            <ac:spMk id="8" creationId="{16D875D8-4440-BE9A-3AA6-F8487FDE85E8}"/>
          </ac:spMkLst>
        </pc:spChg>
        <pc:spChg chg="add mod ord">
          <ac:chgData name="Mimi, Mahmuda Sultana" userId="daff112c-a4b9-420b-bf4f-00e5cd8164c2" providerId="ADAL" clId="{281BACC9-DD20-4D7C-BDB6-DEF766A534CC}" dt="2025-06-23T08:30:56.769" v="176" actId="700"/>
          <ac:spMkLst>
            <pc:docMk/>
            <pc:sldMk cId="3323046762" sldId="563"/>
            <ac:spMk id="11" creationId="{E97A83C7-E2F2-7DF6-04E2-2C32966EBD73}"/>
          </ac:spMkLst>
        </pc:spChg>
        <pc:spChg chg="del mod">
          <ac:chgData name="Mimi, Mahmuda Sultana" userId="daff112c-a4b9-420b-bf4f-00e5cd8164c2" providerId="ADAL" clId="{281BACC9-DD20-4D7C-BDB6-DEF766A534CC}" dt="2025-06-23T08:30:22.153" v="165"/>
          <ac:spMkLst>
            <pc:docMk/>
            <pc:sldMk cId="3323046762" sldId="563"/>
            <ac:spMk id="12" creationId="{D7E6ADD1-6207-C60E-B8F9-01DDF88839F9}"/>
          </ac:spMkLst>
        </pc:spChg>
        <pc:graphicFrameChg chg="add mod modGraphic">
          <ac:chgData name="Mimi, Mahmuda Sultana" userId="daff112c-a4b9-420b-bf4f-00e5cd8164c2" providerId="ADAL" clId="{281BACC9-DD20-4D7C-BDB6-DEF766A534CC}" dt="2025-06-23T08:30:59.070" v="177" actId="20577"/>
          <ac:graphicFrameMkLst>
            <pc:docMk/>
            <pc:sldMk cId="3323046762" sldId="563"/>
            <ac:graphicFrameMk id="6" creationId="{7DA9D641-BA04-EF83-B179-0460E4E022C4}"/>
          </ac:graphicFrameMkLst>
        </pc:graphicFrameChg>
        <pc:graphicFrameChg chg="modGraphic">
          <ac:chgData name="Mimi, Mahmuda Sultana" userId="daff112c-a4b9-420b-bf4f-00e5cd8164c2" providerId="ADAL" clId="{281BACC9-DD20-4D7C-BDB6-DEF766A534CC}" dt="2025-06-23T08:28:10.458" v="160" actId="14734"/>
          <ac:graphicFrameMkLst>
            <pc:docMk/>
            <pc:sldMk cId="3323046762" sldId="563"/>
            <ac:graphicFrameMk id="13" creationId="{EE5C61E7-639B-A419-AF73-40A5AE45697B}"/>
          </ac:graphicFrameMkLst>
        </pc:graphicFrameChg>
      </pc:sldChg>
      <pc:sldChg chg="addSp modSp">
        <pc:chgData name="Mimi, Mahmuda Sultana" userId="daff112c-a4b9-420b-bf4f-00e5cd8164c2" providerId="ADAL" clId="{281BACC9-DD20-4D7C-BDB6-DEF766A534CC}" dt="2025-06-23T04:29:11.609" v="2"/>
        <pc:sldMkLst>
          <pc:docMk/>
          <pc:sldMk cId="2679722685" sldId="564"/>
        </pc:sldMkLst>
        <pc:spChg chg="add mod">
          <ac:chgData name="Mimi, Mahmuda Sultana" userId="daff112c-a4b9-420b-bf4f-00e5cd8164c2" providerId="ADAL" clId="{281BACC9-DD20-4D7C-BDB6-DEF766A534CC}" dt="2025-06-23T04:29:11.609" v="2"/>
          <ac:spMkLst>
            <pc:docMk/>
            <pc:sldMk cId="2679722685" sldId="564"/>
            <ac:spMk id="7" creationId="{89D7E6A9-9A1D-31A7-10AD-6878FE94EADA}"/>
          </ac:spMkLst>
        </pc:spChg>
      </pc:sldChg>
      <pc:sldChg chg="modSp ord">
        <pc:chgData name="Mimi, Mahmuda Sultana" userId="daff112c-a4b9-420b-bf4f-00e5cd8164c2" providerId="ADAL" clId="{281BACC9-DD20-4D7C-BDB6-DEF766A534CC}" dt="2025-06-23T04:37:43.539" v="5"/>
        <pc:sldMkLst>
          <pc:docMk/>
          <pc:sldMk cId="3095392052" sldId="565"/>
        </pc:sldMkLst>
        <pc:spChg chg="mod">
          <ac:chgData name="Mimi, Mahmuda Sultana" userId="daff112c-a4b9-420b-bf4f-00e5cd8164c2" providerId="ADAL" clId="{281BACC9-DD20-4D7C-BDB6-DEF766A534CC}" dt="2025-06-23T04:37:43.539" v="5"/>
          <ac:spMkLst>
            <pc:docMk/>
            <pc:sldMk cId="3095392052" sldId="565"/>
            <ac:spMk id="7" creationId="{199B9E16-9F46-D5CA-E907-5236FBB75CE8}"/>
          </ac:spMkLst>
        </pc:spChg>
      </pc:sldChg>
      <pc:sldChg chg="addSp delSp modSp add mod">
        <pc:chgData name="Mimi, Mahmuda Sultana" userId="daff112c-a4b9-420b-bf4f-00e5cd8164c2" providerId="ADAL" clId="{281BACC9-DD20-4D7C-BDB6-DEF766A534CC}" dt="2025-06-23T08:49:59.810" v="407" actId="1076"/>
        <pc:sldMkLst>
          <pc:docMk/>
          <pc:sldMk cId="1840589909" sldId="566"/>
        </pc:sldMkLst>
        <pc:spChg chg="mod">
          <ac:chgData name="Mimi, Mahmuda Sultana" userId="daff112c-a4b9-420b-bf4f-00e5cd8164c2" providerId="ADAL" clId="{281BACC9-DD20-4D7C-BDB6-DEF766A534CC}" dt="2025-06-23T08:48:32.920" v="399" actId="20577"/>
          <ac:spMkLst>
            <pc:docMk/>
            <pc:sldMk cId="1840589909" sldId="566"/>
            <ac:spMk id="7" creationId="{0D9B7AAF-BCB0-E701-7EE1-F0F1D99C440B}"/>
          </ac:spMkLst>
        </pc:spChg>
        <pc:graphicFrameChg chg="del mod">
          <ac:chgData name="Mimi, Mahmuda Sultana" userId="daff112c-a4b9-420b-bf4f-00e5cd8164c2" providerId="ADAL" clId="{281BACC9-DD20-4D7C-BDB6-DEF766A534CC}" dt="2025-06-23T08:47:58.605" v="393" actId="478"/>
          <ac:graphicFrameMkLst>
            <pc:docMk/>
            <pc:sldMk cId="1840589909" sldId="566"/>
            <ac:graphicFrameMk id="4" creationId="{A67C08C1-C653-4E83-A505-A5EE3C50721F}"/>
          </ac:graphicFrameMkLst>
        </pc:graphicFrameChg>
        <pc:graphicFrameChg chg="mod modGraphic">
          <ac:chgData name="Mimi, Mahmuda Sultana" userId="daff112c-a4b9-420b-bf4f-00e5cd8164c2" providerId="ADAL" clId="{281BACC9-DD20-4D7C-BDB6-DEF766A534CC}" dt="2025-06-23T08:46:38.472" v="380" actId="1036"/>
          <ac:graphicFrameMkLst>
            <pc:docMk/>
            <pc:sldMk cId="1840589909" sldId="566"/>
            <ac:graphicFrameMk id="11" creationId="{0A57C935-0A62-14E0-4048-91999FA2FC3E}"/>
          </ac:graphicFrameMkLst>
        </pc:graphicFrameChg>
        <pc:graphicFrameChg chg="add mod modGraphic">
          <ac:chgData name="Mimi, Mahmuda Sultana" userId="daff112c-a4b9-420b-bf4f-00e5cd8164c2" providerId="ADAL" clId="{281BACC9-DD20-4D7C-BDB6-DEF766A534CC}" dt="2025-06-23T08:48:38.708" v="403" actId="1036"/>
          <ac:graphicFrameMkLst>
            <pc:docMk/>
            <pc:sldMk cId="1840589909" sldId="566"/>
            <ac:graphicFrameMk id="13" creationId="{85887304-19D2-F6B6-4AFD-13388D0E4611}"/>
          </ac:graphicFrameMkLst>
        </pc:graphicFrameChg>
        <pc:picChg chg="add mod">
          <ac:chgData name="Mimi, Mahmuda Sultana" userId="daff112c-a4b9-420b-bf4f-00e5cd8164c2" providerId="ADAL" clId="{281BACC9-DD20-4D7C-BDB6-DEF766A534CC}" dt="2025-06-23T08:46:38.472" v="380" actId="1036"/>
          <ac:picMkLst>
            <pc:docMk/>
            <pc:sldMk cId="1840589909" sldId="566"/>
            <ac:picMk id="9" creationId="{32CEBE33-DD23-24B8-A02A-0161A372A05A}"/>
          </ac:picMkLst>
        </pc:picChg>
        <pc:picChg chg="add mod">
          <ac:chgData name="Mimi, Mahmuda Sultana" userId="daff112c-a4b9-420b-bf4f-00e5cd8164c2" providerId="ADAL" clId="{281BACC9-DD20-4D7C-BDB6-DEF766A534CC}" dt="2025-06-23T08:46:38.472" v="380" actId="1036"/>
          <ac:picMkLst>
            <pc:docMk/>
            <pc:sldMk cId="1840589909" sldId="566"/>
            <ac:picMk id="12" creationId="{D60A9F50-B722-2031-47BB-1DAE2677A691}"/>
          </ac:picMkLst>
        </pc:picChg>
        <pc:picChg chg="add mod">
          <ac:chgData name="Mimi, Mahmuda Sultana" userId="daff112c-a4b9-420b-bf4f-00e5cd8164c2" providerId="ADAL" clId="{281BACC9-DD20-4D7C-BDB6-DEF766A534CC}" dt="2025-06-23T08:48:38.708" v="403" actId="1036"/>
          <ac:picMkLst>
            <pc:docMk/>
            <pc:sldMk cId="1840589909" sldId="566"/>
            <ac:picMk id="15" creationId="{A3D80FE8-A344-F5DC-6EB1-5E140D4C9AB3}"/>
          </ac:picMkLst>
        </pc:picChg>
        <pc:picChg chg="add mod modCrop">
          <ac:chgData name="Mimi, Mahmuda Sultana" userId="daff112c-a4b9-420b-bf4f-00e5cd8164c2" providerId="ADAL" clId="{281BACC9-DD20-4D7C-BDB6-DEF766A534CC}" dt="2025-06-23T08:49:59.810" v="407" actId="1076"/>
          <ac:picMkLst>
            <pc:docMk/>
            <pc:sldMk cId="1840589909" sldId="566"/>
            <ac:picMk id="17" creationId="{CEA189C1-D906-C371-F688-162599391BBA}"/>
          </ac:picMkLst>
        </pc:picChg>
      </pc:sldChg>
      <pc:sldChg chg="add">
        <pc:chgData name="Mimi, Mahmuda Sultana" userId="daff112c-a4b9-420b-bf4f-00e5cd8164c2" providerId="ADAL" clId="{281BACC9-DD20-4D7C-BDB6-DEF766A534CC}" dt="2025-06-23T08:42:25.372" v="291" actId="2890"/>
        <pc:sldMkLst>
          <pc:docMk/>
          <pc:sldMk cId="3001858450" sldId="56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04ED41-C1CF-4536-8F2F-A61A7588DC41}" type="datetimeFigureOut">
              <a:rPr lang="en-US" smtClean="0"/>
              <a:t>6/23/2025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D092FC-963E-41C8-A375-BDBD33164C3B}" type="slidenum">
              <a:rPr lang="en-US" smtClean="0"/>
              <a:t>‹#›</a:t>
            </a:fld>
            <a:endParaRPr lang="en-US"/>
          </a:p>
        </p:txBody>
      </p:sp>
    </p:spTree>
    <p:extLst>
      <p:ext uri="{BB962C8B-B14F-4D97-AF65-F5344CB8AC3E}">
        <p14:creationId xmlns:p14="http://schemas.microsoft.com/office/powerpoint/2010/main" val="3367125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I am going to present for my thesis defense</a:t>
            </a:r>
            <a:r>
              <a:rPr lang="en-US"/>
              <a:t>, titled </a:t>
            </a:r>
            <a:endParaRPr lang="en-US" dirty="0"/>
          </a:p>
        </p:txBody>
      </p:sp>
      <p:sp>
        <p:nvSpPr>
          <p:cNvPr id="4" name="Slide Number Placeholder 3"/>
          <p:cNvSpPr>
            <a:spLocks noGrp="1"/>
          </p:cNvSpPr>
          <p:nvPr>
            <p:ph type="sldNum" sz="quarter" idx="5"/>
          </p:nvPr>
        </p:nvSpPr>
        <p:spPr/>
        <p:txBody>
          <a:bodyPr/>
          <a:lstStyle/>
          <a:p>
            <a:fld id="{A8D092FC-963E-41C8-A375-BDBD33164C3B}" type="slidenum">
              <a:rPr lang="en-US" smtClean="0"/>
              <a:t>1</a:t>
            </a:fld>
            <a:endParaRPr lang="en-US"/>
          </a:p>
        </p:txBody>
      </p:sp>
    </p:spTree>
    <p:extLst>
      <p:ext uri="{BB962C8B-B14F-4D97-AF65-F5344CB8AC3E}">
        <p14:creationId xmlns:p14="http://schemas.microsoft.com/office/powerpoint/2010/main" val="24379283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5DB7C-5E31-86DA-51D9-9F5CB7FAB0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ABE259-B701-E9FC-EFFE-D9BD6210AB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77359A-DEE4-6D89-F77E-2DE9F113BD7C}"/>
              </a:ext>
            </a:extLst>
          </p:cNvPr>
          <p:cNvSpPr>
            <a:spLocks noGrp="1"/>
          </p:cNvSpPr>
          <p:nvPr>
            <p:ph type="body" idx="1"/>
          </p:nvPr>
        </p:nvSpPr>
        <p:spPr/>
        <p:txBody>
          <a:bodyPr/>
          <a:lstStyle/>
          <a:p>
            <a:r>
              <a:rPr lang="en-US" dirty="0"/>
              <a:t>This table summarizes the definitions of the final variables. Some of these variables are composite variables that are derived from multiple single variables, such as </a:t>
            </a:r>
          </a:p>
        </p:txBody>
      </p:sp>
      <p:sp>
        <p:nvSpPr>
          <p:cNvPr id="4" name="Slide Number Placeholder 3">
            <a:extLst>
              <a:ext uri="{FF2B5EF4-FFF2-40B4-BE49-F238E27FC236}">
                <a16:creationId xmlns:a16="http://schemas.microsoft.com/office/drawing/2014/main" id="{77A5F4E2-0515-D5F8-D255-42E50E468F56}"/>
              </a:ext>
            </a:extLst>
          </p:cNvPr>
          <p:cNvSpPr>
            <a:spLocks noGrp="1"/>
          </p:cNvSpPr>
          <p:nvPr>
            <p:ph type="sldNum" sz="quarter" idx="5"/>
          </p:nvPr>
        </p:nvSpPr>
        <p:spPr/>
        <p:txBody>
          <a:bodyPr/>
          <a:lstStyle/>
          <a:p>
            <a:fld id="{A8D092FC-963E-41C8-A375-BDBD33164C3B}" type="slidenum">
              <a:rPr lang="en-US" smtClean="0"/>
              <a:t>18</a:t>
            </a:fld>
            <a:endParaRPr lang="en-US"/>
          </a:p>
        </p:txBody>
      </p:sp>
    </p:spTree>
    <p:extLst>
      <p:ext uri="{BB962C8B-B14F-4D97-AF65-F5344CB8AC3E}">
        <p14:creationId xmlns:p14="http://schemas.microsoft.com/office/powerpoint/2010/main" val="26885751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ACD23-BD12-610C-6662-D0A53D73A2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72E49B-64A1-6B74-C300-46597C2314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17A9AF-77DB-6296-551A-45BE080F8F3D}"/>
              </a:ext>
            </a:extLst>
          </p:cNvPr>
          <p:cNvSpPr>
            <a:spLocks noGrp="1"/>
          </p:cNvSpPr>
          <p:nvPr>
            <p:ph type="body" idx="1"/>
          </p:nvPr>
        </p:nvSpPr>
        <p:spPr/>
        <p:txBody>
          <a:bodyPr/>
          <a:lstStyle/>
          <a:p>
            <a:r>
              <a:rPr lang="en-US" dirty="0"/>
              <a:t>Today I am going to present for my thesis defense</a:t>
            </a:r>
            <a:r>
              <a:rPr lang="en-US"/>
              <a:t>, titled </a:t>
            </a:r>
            <a:endParaRPr lang="en-US" dirty="0"/>
          </a:p>
        </p:txBody>
      </p:sp>
      <p:sp>
        <p:nvSpPr>
          <p:cNvPr id="4" name="Slide Number Placeholder 3">
            <a:extLst>
              <a:ext uri="{FF2B5EF4-FFF2-40B4-BE49-F238E27FC236}">
                <a16:creationId xmlns:a16="http://schemas.microsoft.com/office/drawing/2014/main" id="{094F5D6A-F913-0360-D26E-E2DE7FD07632}"/>
              </a:ext>
            </a:extLst>
          </p:cNvPr>
          <p:cNvSpPr>
            <a:spLocks noGrp="1"/>
          </p:cNvSpPr>
          <p:nvPr>
            <p:ph type="sldNum" sz="quarter" idx="5"/>
          </p:nvPr>
        </p:nvSpPr>
        <p:spPr/>
        <p:txBody>
          <a:bodyPr/>
          <a:lstStyle/>
          <a:p>
            <a:fld id="{A8D092FC-963E-41C8-A375-BDBD33164C3B}" type="slidenum">
              <a:rPr lang="en-US" smtClean="0"/>
              <a:t>22</a:t>
            </a:fld>
            <a:endParaRPr lang="en-US"/>
          </a:p>
        </p:txBody>
      </p:sp>
    </p:spTree>
    <p:extLst>
      <p:ext uri="{BB962C8B-B14F-4D97-AF65-F5344CB8AC3E}">
        <p14:creationId xmlns:p14="http://schemas.microsoft.com/office/powerpoint/2010/main" val="4065640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B4EE2C-4000-D79B-3BDD-BA8AC69054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E6D14A-7FC0-8494-14DF-9E36C6506E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820916-8CB3-9588-3FE8-74233F7FAF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AF50E4-EE61-A2AE-A919-EE67C7728D0F}"/>
              </a:ext>
            </a:extLst>
          </p:cNvPr>
          <p:cNvSpPr>
            <a:spLocks noGrp="1"/>
          </p:cNvSpPr>
          <p:nvPr>
            <p:ph type="sldNum" sz="quarter" idx="5"/>
          </p:nvPr>
        </p:nvSpPr>
        <p:spPr/>
        <p:txBody>
          <a:bodyPr/>
          <a:lstStyle/>
          <a:p>
            <a:fld id="{A8D092FC-963E-41C8-A375-BDBD33164C3B}" type="slidenum">
              <a:rPr lang="en-US" smtClean="0"/>
              <a:t>23</a:t>
            </a:fld>
            <a:endParaRPr lang="en-US"/>
          </a:p>
        </p:txBody>
      </p:sp>
    </p:spTree>
    <p:extLst>
      <p:ext uri="{BB962C8B-B14F-4D97-AF65-F5344CB8AC3E}">
        <p14:creationId xmlns:p14="http://schemas.microsoft.com/office/powerpoint/2010/main" val="304201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distribution plot of the sample chosen for the non-spatial RF model. </a:t>
            </a:r>
          </a:p>
        </p:txBody>
      </p:sp>
      <p:sp>
        <p:nvSpPr>
          <p:cNvPr id="4" name="Slide Number Placeholder 3"/>
          <p:cNvSpPr>
            <a:spLocks noGrp="1"/>
          </p:cNvSpPr>
          <p:nvPr>
            <p:ph type="sldNum" sz="quarter" idx="5"/>
          </p:nvPr>
        </p:nvSpPr>
        <p:spPr/>
        <p:txBody>
          <a:bodyPr/>
          <a:lstStyle/>
          <a:p>
            <a:fld id="{A8D092FC-963E-41C8-A375-BDBD33164C3B}" type="slidenum">
              <a:rPr lang="en-US" smtClean="0"/>
              <a:t>24</a:t>
            </a:fld>
            <a:endParaRPr lang="en-US"/>
          </a:p>
        </p:txBody>
      </p:sp>
    </p:spTree>
    <p:extLst>
      <p:ext uri="{BB962C8B-B14F-4D97-AF65-F5344CB8AC3E}">
        <p14:creationId xmlns:p14="http://schemas.microsoft.com/office/powerpoint/2010/main" val="33381797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D092FC-963E-41C8-A375-BDBD33164C3B}" type="slidenum">
              <a:rPr lang="en-US" smtClean="0"/>
              <a:t>27</a:t>
            </a:fld>
            <a:endParaRPr lang="en-US"/>
          </a:p>
        </p:txBody>
      </p:sp>
    </p:spTree>
    <p:extLst>
      <p:ext uri="{BB962C8B-B14F-4D97-AF65-F5344CB8AC3E}">
        <p14:creationId xmlns:p14="http://schemas.microsoft.com/office/powerpoint/2010/main" val="36292243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the variable selection, the Non-Spatial RF and OLS models were implemented. Two different OLS models were performed, one with linear terms and another with non-linear terms of the variables. </a:t>
            </a:r>
            <a:r>
              <a:rPr lang="en-US" b="1" dirty="0"/>
              <a:t>Non spatial RF model has an R² of 0.721</a:t>
            </a:r>
            <a:r>
              <a:rPr lang="en-US" dirty="0"/>
              <a:t> → Explains ~72% of variance in AADT</a:t>
            </a:r>
          </a:p>
        </p:txBody>
      </p:sp>
      <p:sp>
        <p:nvSpPr>
          <p:cNvPr id="4" name="Slide Number Placeholder 3"/>
          <p:cNvSpPr>
            <a:spLocks noGrp="1"/>
          </p:cNvSpPr>
          <p:nvPr>
            <p:ph type="sldNum" sz="quarter" idx="5"/>
          </p:nvPr>
        </p:nvSpPr>
        <p:spPr/>
        <p:txBody>
          <a:bodyPr/>
          <a:lstStyle/>
          <a:p>
            <a:fld id="{A8D092FC-963E-41C8-A375-BDBD33164C3B}" type="slidenum">
              <a:rPr lang="en-US" smtClean="0"/>
              <a:t>28</a:t>
            </a:fld>
            <a:endParaRPr lang="en-US"/>
          </a:p>
        </p:txBody>
      </p:sp>
    </p:spTree>
    <p:extLst>
      <p:ext uri="{BB962C8B-B14F-4D97-AF65-F5344CB8AC3E}">
        <p14:creationId xmlns:p14="http://schemas.microsoft.com/office/powerpoint/2010/main" val="28754876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F8B6D-E0F3-C8C5-CBF9-FCF2E5DA22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A8D4A1-1901-5E3D-9153-A91DA77EC8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B211C4-9C62-ED24-6DBE-A0169C423062}"/>
              </a:ext>
            </a:extLst>
          </p:cNvPr>
          <p:cNvSpPr>
            <a:spLocks noGrp="1"/>
          </p:cNvSpPr>
          <p:nvPr>
            <p:ph type="body" idx="1"/>
          </p:nvPr>
        </p:nvSpPr>
        <p:spPr/>
        <p:txBody>
          <a:bodyPr/>
          <a:lstStyle/>
          <a:p>
            <a:r>
              <a:rPr lang="en-US" b="1" dirty="0"/>
              <a:t>D5CEI (Centrality Index)</a:t>
            </a:r>
            <a:r>
              <a:rPr lang="en-US" dirty="0"/>
              <a:t> was the most influential predictor, highlighting that well-connected urban cores experience higher traffic volumes. </a:t>
            </a:r>
            <a:r>
              <a:rPr lang="en-US" b="1" dirty="0" err="1"/>
              <a:t>UPTpercap</a:t>
            </a:r>
            <a:r>
              <a:rPr lang="en-US" b="1" dirty="0"/>
              <a:t> (Transit Ridership per Capita)</a:t>
            </a:r>
            <a:r>
              <a:rPr lang="en-US" dirty="0"/>
              <a:t> ranked highly, indicating areas with more transit usage also attract significant vehicular traffic, likely due to multimodal travel behavior. </a:t>
            </a:r>
            <a:r>
              <a:rPr lang="en-US" b="1" dirty="0"/>
              <a:t>Workforce-related variables</a:t>
            </a:r>
            <a:r>
              <a:rPr lang="en-US" dirty="0"/>
              <a:t> like </a:t>
            </a:r>
            <a:r>
              <a:rPr lang="en-US" b="1" dirty="0" err="1"/>
              <a:t>P_WrkAge</a:t>
            </a:r>
            <a:r>
              <a:rPr lang="en-US" dirty="0"/>
              <a:t> and </a:t>
            </a:r>
            <a:r>
              <a:rPr lang="en-US" b="1" dirty="0"/>
              <a:t>D2R_WRKEMP</a:t>
            </a:r>
            <a:r>
              <a:rPr lang="en-US" dirty="0"/>
              <a:t> had low importance, showing that socioeconomic demographics have a weaker direct impact on traffic volume.</a:t>
            </a:r>
          </a:p>
        </p:txBody>
      </p:sp>
      <p:sp>
        <p:nvSpPr>
          <p:cNvPr id="4" name="Slide Number Placeholder 3">
            <a:extLst>
              <a:ext uri="{FF2B5EF4-FFF2-40B4-BE49-F238E27FC236}">
                <a16:creationId xmlns:a16="http://schemas.microsoft.com/office/drawing/2014/main" id="{E6C15525-BC0E-DE50-8F64-B74C514BE451}"/>
              </a:ext>
            </a:extLst>
          </p:cNvPr>
          <p:cNvSpPr>
            <a:spLocks noGrp="1"/>
          </p:cNvSpPr>
          <p:nvPr>
            <p:ph type="sldNum" sz="quarter" idx="5"/>
          </p:nvPr>
        </p:nvSpPr>
        <p:spPr/>
        <p:txBody>
          <a:bodyPr/>
          <a:lstStyle/>
          <a:p>
            <a:fld id="{A8D092FC-963E-41C8-A375-BDBD33164C3B}" type="slidenum">
              <a:rPr lang="en-US" smtClean="0"/>
              <a:t>29</a:t>
            </a:fld>
            <a:endParaRPr lang="en-US"/>
          </a:p>
        </p:txBody>
      </p:sp>
    </p:spTree>
    <p:extLst>
      <p:ext uri="{BB962C8B-B14F-4D97-AF65-F5344CB8AC3E}">
        <p14:creationId xmlns:p14="http://schemas.microsoft.com/office/powerpoint/2010/main" val="39486237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952AB4-2DBD-8D77-BEC4-1B08B49A4E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041D01-AB83-A84F-4BE8-0D5FBA911B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F84D7B-2587-40BB-EA87-02724EAB03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2123866-9C29-E082-3CEE-3277843CDEF5}"/>
              </a:ext>
            </a:extLst>
          </p:cNvPr>
          <p:cNvSpPr>
            <a:spLocks noGrp="1"/>
          </p:cNvSpPr>
          <p:nvPr>
            <p:ph type="sldNum" sz="quarter" idx="5"/>
          </p:nvPr>
        </p:nvSpPr>
        <p:spPr/>
        <p:txBody>
          <a:bodyPr/>
          <a:lstStyle/>
          <a:p>
            <a:fld id="{A8D092FC-963E-41C8-A375-BDBD33164C3B}" type="slidenum">
              <a:rPr lang="en-US" smtClean="0"/>
              <a:t>30</a:t>
            </a:fld>
            <a:endParaRPr lang="en-US"/>
          </a:p>
        </p:txBody>
      </p:sp>
    </p:spTree>
    <p:extLst>
      <p:ext uri="{BB962C8B-B14F-4D97-AF65-F5344CB8AC3E}">
        <p14:creationId xmlns:p14="http://schemas.microsoft.com/office/powerpoint/2010/main" val="24374797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3941B-A3C5-5307-505C-D3A6FAD487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5C8CA7-980A-202B-AB62-0894D06EF2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4EB4B7-D6F0-725E-B7E5-B2A3C1D346E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55388F-1F81-284C-4178-A975804442FE}"/>
              </a:ext>
            </a:extLst>
          </p:cNvPr>
          <p:cNvSpPr>
            <a:spLocks noGrp="1"/>
          </p:cNvSpPr>
          <p:nvPr>
            <p:ph type="sldNum" sz="quarter" idx="5"/>
          </p:nvPr>
        </p:nvSpPr>
        <p:spPr/>
        <p:txBody>
          <a:bodyPr/>
          <a:lstStyle/>
          <a:p>
            <a:fld id="{A8D092FC-963E-41C8-A375-BDBD33164C3B}" type="slidenum">
              <a:rPr lang="en-US" smtClean="0"/>
              <a:t>31</a:t>
            </a:fld>
            <a:endParaRPr lang="en-US"/>
          </a:p>
        </p:txBody>
      </p:sp>
    </p:spTree>
    <p:extLst>
      <p:ext uri="{BB962C8B-B14F-4D97-AF65-F5344CB8AC3E}">
        <p14:creationId xmlns:p14="http://schemas.microsoft.com/office/powerpoint/2010/main" val="2487927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19782-73ED-D506-B1AA-2626B3D462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968230-FADD-97D5-3511-A615D0E662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5788E5-0C00-08FE-F8CA-097D839385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5B3783E-45D3-32E3-19CC-597665D48846}"/>
              </a:ext>
            </a:extLst>
          </p:cNvPr>
          <p:cNvSpPr>
            <a:spLocks noGrp="1"/>
          </p:cNvSpPr>
          <p:nvPr>
            <p:ph type="sldNum" sz="quarter" idx="5"/>
          </p:nvPr>
        </p:nvSpPr>
        <p:spPr/>
        <p:txBody>
          <a:bodyPr/>
          <a:lstStyle/>
          <a:p>
            <a:fld id="{A8D092FC-963E-41C8-A375-BDBD33164C3B}" type="slidenum">
              <a:rPr lang="en-US" smtClean="0"/>
              <a:t>32</a:t>
            </a:fld>
            <a:endParaRPr lang="en-US"/>
          </a:p>
        </p:txBody>
      </p:sp>
    </p:spTree>
    <p:extLst>
      <p:ext uri="{BB962C8B-B14F-4D97-AF65-F5344CB8AC3E}">
        <p14:creationId xmlns:p14="http://schemas.microsoft.com/office/powerpoint/2010/main" val="1758488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D092FC-963E-41C8-A375-BDBD33164C3B}" type="slidenum">
              <a:rPr lang="en-US" smtClean="0"/>
              <a:t>2</a:t>
            </a:fld>
            <a:endParaRPr lang="en-US"/>
          </a:p>
        </p:txBody>
      </p:sp>
    </p:spTree>
    <p:extLst>
      <p:ext uri="{BB962C8B-B14F-4D97-AF65-F5344CB8AC3E}">
        <p14:creationId xmlns:p14="http://schemas.microsoft.com/office/powerpoint/2010/main" val="2909930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2C5A4-E23B-EF57-02CF-50A12EB77E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DDC839-CC0D-7CE0-F324-CF18A39C0F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2CB0D8-B624-685A-AF3D-A36AF3C6979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A300203-C80B-8B7D-27D3-CC923C95A0B0}"/>
              </a:ext>
            </a:extLst>
          </p:cNvPr>
          <p:cNvSpPr>
            <a:spLocks noGrp="1"/>
          </p:cNvSpPr>
          <p:nvPr>
            <p:ph type="sldNum" sz="quarter" idx="5"/>
          </p:nvPr>
        </p:nvSpPr>
        <p:spPr/>
        <p:txBody>
          <a:bodyPr/>
          <a:lstStyle/>
          <a:p>
            <a:fld id="{A8D092FC-963E-41C8-A375-BDBD33164C3B}" type="slidenum">
              <a:rPr lang="en-US" smtClean="0"/>
              <a:t>33</a:t>
            </a:fld>
            <a:endParaRPr lang="en-US"/>
          </a:p>
        </p:txBody>
      </p:sp>
    </p:spTree>
    <p:extLst>
      <p:ext uri="{BB962C8B-B14F-4D97-AF65-F5344CB8AC3E}">
        <p14:creationId xmlns:p14="http://schemas.microsoft.com/office/powerpoint/2010/main" val="3909985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66171-8286-DC45-48B6-9F0B8A41D6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152375-EA5E-0471-3B8B-A7FDF79FF4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F4BE8D-DEAF-859F-1099-D4A4899A756F}"/>
              </a:ext>
            </a:extLst>
          </p:cNvPr>
          <p:cNvSpPr>
            <a:spLocks noGrp="1"/>
          </p:cNvSpPr>
          <p:nvPr>
            <p:ph type="body" idx="1"/>
          </p:nvPr>
        </p:nvSpPr>
        <p:spPr/>
        <p:txBody>
          <a:bodyPr/>
          <a:lstStyle/>
          <a:p>
            <a:endParaRPr lang="en-US" sz="1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Weaker importance for income-related variables like low-wage workforce share or median wages, which indicates that non-Spatial RF may overlook how traffic dynamics differ across income groups geographically.</a:t>
            </a:r>
          </a:p>
          <a:p>
            <a:endParaRPr lang="en-US" dirty="0"/>
          </a:p>
        </p:txBody>
      </p:sp>
      <p:sp>
        <p:nvSpPr>
          <p:cNvPr id="4" name="Slide Number Placeholder 3">
            <a:extLst>
              <a:ext uri="{FF2B5EF4-FFF2-40B4-BE49-F238E27FC236}">
                <a16:creationId xmlns:a16="http://schemas.microsoft.com/office/drawing/2014/main" id="{C5104779-A596-B01A-94C6-2A1B441935AF}"/>
              </a:ext>
            </a:extLst>
          </p:cNvPr>
          <p:cNvSpPr>
            <a:spLocks noGrp="1"/>
          </p:cNvSpPr>
          <p:nvPr>
            <p:ph type="sldNum" sz="quarter" idx="5"/>
          </p:nvPr>
        </p:nvSpPr>
        <p:spPr/>
        <p:txBody>
          <a:bodyPr/>
          <a:lstStyle/>
          <a:p>
            <a:fld id="{A8D092FC-963E-41C8-A375-BDBD33164C3B}" type="slidenum">
              <a:rPr lang="en-US" smtClean="0"/>
              <a:t>34</a:t>
            </a:fld>
            <a:endParaRPr lang="en-US"/>
          </a:p>
        </p:txBody>
      </p:sp>
    </p:spTree>
    <p:extLst>
      <p:ext uri="{BB962C8B-B14F-4D97-AF65-F5344CB8AC3E}">
        <p14:creationId xmlns:p14="http://schemas.microsoft.com/office/powerpoint/2010/main" val="13518942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29488-7E87-4BA5-D101-B43656C59B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BC122B-BAEB-6E4A-B1C0-7DFF8826A6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399396-66A6-808C-7CEF-33080AC8E647}"/>
              </a:ext>
            </a:extLst>
          </p:cNvPr>
          <p:cNvSpPr>
            <a:spLocks noGrp="1"/>
          </p:cNvSpPr>
          <p:nvPr>
            <p:ph type="body" idx="1"/>
          </p:nvPr>
        </p:nvSpPr>
        <p:spPr/>
        <p:txBody>
          <a:bodyPr/>
          <a:lstStyle/>
          <a:p>
            <a:r>
              <a:rPr lang="en-US" dirty="0"/>
              <a:t>Today I am going to present for my thesis defense</a:t>
            </a:r>
            <a:r>
              <a:rPr lang="en-US"/>
              <a:t>, titled </a:t>
            </a:r>
            <a:endParaRPr lang="en-US" dirty="0"/>
          </a:p>
        </p:txBody>
      </p:sp>
      <p:sp>
        <p:nvSpPr>
          <p:cNvPr id="4" name="Slide Number Placeholder 3">
            <a:extLst>
              <a:ext uri="{FF2B5EF4-FFF2-40B4-BE49-F238E27FC236}">
                <a16:creationId xmlns:a16="http://schemas.microsoft.com/office/drawing/2014/main" id="{1C4E7FE6-23DC-DEE6-C0FA-AD0CFB97E16C}"/>
              </a:ext>
            </a:extLst>
          </p:cNvPr>
          <p:cNvSpPr>
            <a:spLocks noGrp="1"/>
          </p:cNvSpPr>
          <p:nvPr>
            <p:ph type="sldNum" sz="quarter" idx="5"/>
          </p:nvPr>
        </p:nvSpPr>
        <p:spPr/>
        <p:txBody>
          <a:bodyPr/>
          <a:lstStyle/>
          <a:p>
            <a:fld id="{A8D092FC-963E-41C8-A375-BDBD33164C3B}" type="slidenum">
              <a:rPr lang="en-US" smtClean="0"/>
              <a:t>35</a:t>
            </a:fld>
            <a:endParaRPr lang="en-US"/>
          </a:p>
        </p:txBody>
      </p:sp>
    </p:spTree>
    <p:extLst>
      <p:ext uri="{BB962C8B-B14F-4D97-AF65-F5344CB8AC3E}">
        <p14:creationId xmlns:p14="http://schemas.microsoft.com/office/powerpoint/2010/main" val="7295223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2F0ED-8DBE-50A5-2874-C37D6226DD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FCDF48-08F8-1ACA-DBE7-87EC1E5AF2A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52F3C0-FB2D-528E-C816-9A27E1AC257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10A010-559A-A1E5-8D85-A2560C757AA2}"/>
              </a:ext>
            </a:extLst>
          </p:cNvPr>
          <p:cNvSpPr>
            <a:spLocks noGrp="1"/>
          </p:cNvSpPr>
          <p:nvPr>
            <p:ph type="sldNum" sz="quarter" idx="5"/>
          </p:nvPr>
        </p:nvSpPr>
        <p:spPr/>
        <p:txBody>
          <a:bodyPr/>
          <a:lstStyle/>
          <a:p>
            <a:fld id="{A8D092FC-963E-41C8-A375-BDBD33164C3B}" type="slidenum">
              <a:rPr lang="en-US" smtClean="0"/>
              <a:t>36</a:t>
            </a:fld>
            <a:endParaRPr lang="en-US"/>
          </a:p>
        </p:txBody>
      </p:sp>
    </p:spTree>
    <p:extLst>
      <p:ext uri="{BB962C8B-B14F-4D97-AF65-F5344CB8AC3E}">
        <p14:creationId xmlns:p14="http://schemas.microsoft.com/office/powerpoint/2010/main" val="355099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F6E738-ACF3-2A0D-C31C-E604BE7086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B21094-F2CF-F7BA-9EE0-8D669739DD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345AC4-3C42-9E73-9361-EBDD880C8E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2444B53-ED58-AB00-7950-BBBA9D47EC6E}"/>
              </a:ext>
            </a:extLst>
          </p:cNvPr>
          <p:cNvSpPr>
            <a:spLocks noGrp="1"/>
          </p:cNvSpPr>
          <p:nvPr>
            <p:ph type="sldNum" sz="quarter" idx="5"/>
          </p:nvPr>
        </p:nvSpPr>
        <p:spPr/>
        <p:txBody>
          <a:bodyPr/>
          <a:lstStyle/>
          <a:p>
            <a:fld id="{A8D092FC-963E-41C8-A375-BDBD33164C3B}" type="slidenum">
              <a:rPr lang="en-US" smtClean="0"/>
              <a:t>38</a:t>
            </a:fld>
            <a:endParaRPr lang="en-US"/>
          </a:p>
        </p:txBody>
      </p:sp>
    </p:spTree>
    <p:extLst>
      <p:ext uri="{BB962C8B-B14F-4D97-AF65-F5344CB8AC3E}">
        <p14:creationId xmlns:p14="http://schemas.microsoft.com/office/powerpoint/2010/main" val="40724830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the results of the spatial autocorrelation analysis. </a:t>
            </a:r>
          </a:p>
        </p:txBody>
      </p:sp>
      <p:sp>
        <p:nvSpPr>
          <p:cNvPr id="4" name="Slide Number Placeholder 3"/>
          <p:cNvSpPr>
            <a:spLocks noGrp="1"/>
          </p:cNvSpPr>
          <p:nvPr>
            <p:ph type="sldNum" sz="quarter" idx="5"/>
          </p:nvPr>
        </p:nvSpPr>
        <p:spPr/>
        <p:txBody>
          <a:bodyPr/>
          <a:lstStyle/>
          <a:p>
            <a:fld id="{A8D092FC-963E-41C8-A375-BDBD33164C3B}" type="slidenum">
              <a:rPr lang="en-US" smtClean="0"/>
              <a:t>42</a:t>
            </a:fld>
            <a:endParaRPr lang="en-US"/>
          </a:p>
        </p:txBody>
      </p:sp>
    </p:spTree>
    <p:extLst>
      <p:ext uri="{BB962C8B-B14F-4D97-AF65-F5344CB8AC3E}">
        <p14:creationId xmlns:p14="http://schemas.microsoft.com/office/powerpoint/2010/main" val="3164444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B875A-2E81-61B4-3C7A-1C8242E629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051828-482F-4E24-CA44-2EB310A11C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3D21D2-CC55-9503-55C8-CE4E53FC73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13B30C-8FD4-11D4-C844-BC2F161D8861}"/>
              </a:ext>
            </a:extLst>
          </p:cNvPr>
          <p:cNvSpPr>
            <a:spLocks noGrp="1"/>
          </p:cNvSpPr>
          <p:nvPr>
            <p:ph type="sldNum" sz="quarter" idx="5"/>
          </p:nvPr>
        </p:nvSpPr>
        <p:spPr/>
        <p:txBody>
          <a:bodyPr/>
          <a:lstStyle/>
          <a:p>
            <a:fld id="{A8D092FC-963E-41C8-A375-BDBD33164C3B}" type="slidenum">
              <a:rPr lang="en-US" smtClean="0"/>
              <a:t>43</a:t>
            </a:fld>
            <a:endParaRPr lang="en-US"/>
          </a:p>
        </p:txBody>
      </p:sp>
    </p:spTree>
    <p:extLst>
      <p:ext uri="{BB962C8B-B14F-4D97-AF65-F5344CB8AC3E}">
        <p14:creationId xmlns:p14="http://schemas.microsoft.com/office/powerpoint/2010/main" val="121991849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6FD37-5BBF-DB9C-CCC7-44A85530C3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6BAED1-EBBE-B8B6-0C2A-CFB1CC1CEE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EAE979-2E2D-74D2-0257-A376E56DD496}"/>
              </a:ext>
            </a:extLst>
          </p:cNvPr>
          <p:cNvSpPr>
            <a:spLocks noGrp="1"/>
          </p:cNvSpPr>
          <p:nvPr>
            <p:ph type="body" idx="1"/>
          </p:nvPr>
        </p:nvSpPr>
        <p:spPr/>
        <p:txBody>
          <a:bodyPr/>
          <a:lstStyle/>
          <a:p>
            <a:r>
              <a:rPr lang="en-US" dirty="0" err="1"/>
              <a:t>SpatialRF</a:t>
            </a:r>
            <a:r>
              <a:rPr lang="en-US" dirty="0"/>
              <a:t> provides a </a:t>
            </a:r>
            <a:r>
              <a:rPr lang="en-US" b="1" dirty="0"/>
              <a:t>stronger fit</a:t>
            </a:r>
            <a:r>
              <a:rPr lang="en-US" dirty="0"/>
              <a:t> to the data (R² = 0.615), captures </a:t>
            </a:r>
            <a:r>
              <a:rPr lang="en-US" b="1" dirty="0"/>
              <a:t>nonlinear relationships</a:t>
            </a:r>
            <a:r>
              <a:rPr lang="en-US" dirty="0"/>
              <a:t>, and shows </a:t>
            </a:r>
            <a:r>
              <a:rPr lang="en-US" b="1" dirty="0"/>
              <a:t>less spatial clustering in residuals</a:t>
            </a:r>
            <a:r>
              <a:rPr lang="en-US" dirty="0"/>
              <a:t>, indicating better spatial generalization. GWR gives a </a:t>
            </a:r>
            <a:r>
              <a:rPr lang="en-US" b="1" dirty="0"/>
              <a:t>weaker fit</a:t>
            </a:r>
            <a:r>
              <a:rPr lang="en-US" dirty="0"/>
              <a:t> (R² = 0.138), models </a:t>
            </a:r>
            <a:r>
              <a:rPr lang="en-US" b="1" dirty="0"/>
              <a:t>linear relationships</a:t>
            </a:r>
            <a:r>
              <a:rPr lang="en-US" dirty="0"/>
              <a:t> only, but allows for </a:t>
            </a:r>
            <a:r>
              <a:rPr lang="en-US" b="1" dirty="0"/>
              <a:t>spatially varying coefficients, </a:t>
            </a:r>
            <a:r>
              <a:rPr lang="en-US" dirty="0"/>
              <a:t>which can be useful for understanding how predictor effects change across space even if predictive power is limited. The residuals show minimal spatial autocorrelation beyond the smallest distances, as indicated by insignificant Moran’s I values at 10,000 meters and beyond. This indicates the model recognizes spatial patterns in the data.</a:t>
            </a:r>
            <a:br>
              <a:rPr lang="en-US" dirty="0"/>
            </a:br>
            <a:br>
              <a:rPr lang="en-US" dirty="0"/>
            </a:br>
            <a:r>
              <a:rPr lang="en-US" dirty="0"/>
              <a:t>Note: If a model </a:t>
            </a:r>
            <a:r>
              <a:rPr lang="en-US" b="1" dirty="0"/>
              <a:t>fails to capture spatial patterns</a:t>
            </a:r>
            <a:r>
              <a:rPr lang="en-US" dirty="0"/>
              <a:t>, the </a:t>
            </a:r>
            <a:r>
              <a:rPr lang="en-US" b="1" dirty="0"/>
              <a:t>residuals will still show spatial clustering</a:t>
            </a:r>
            <a:r>
              <a:rPr lang="en-US" dirty="0"/>
              <a:t>, which indicates the model is missing something. But if </a:t>
            </a:r>
            <a:r>
              <a:rPr lang="en-US" b="1" dirty="0"/>
              <a:t>residuals show minimal spatial autocorrelation</a:t>
            </a:r>
            <a:r>
              <a:rPr lang="en-US" dirty="0"/>
              <a:t>, it means the </a:t>
            </a:r>
            <a:r>
              <a:rPr lang="en-US" b="1" dirty="0"/>
              <a:t>model has already explained most of the spatial structure</a:t>
            </a:r>
            <a:r>
              <a:rPr lang="en-US" dirty="0"/>
              <a:t>.</a:t>
            </a:r>
          </a:p>
          <a:p>
            <a:endParaRPr lang="en-US" dirty="0"/>
          </a:p>
        </p:txBody>
      </p:sp>
      <p:sp>
        <p:nvSpPr>
          <p:cNvPr id="4" name="Slide Number Placeholder 3">
            <a:extLst>
              <a:ext uri="{FF2B5EF4-FFF2-40B4-BE49-F238E27FC236}">
                <a16:creationId xmlns:a16="http://schemas.microsoft.com/office/drawing/2014/main" id="{9C6C6D5B-10C7-0062-FC92-ED7F788F9F52}"/>
              </a:ext>
            </a:extLst>
          </p:cNvPr>
          <p:cNvSpPr>
            <a:spLocks noGrp="1"/>
          </p:cNvSpPr>
          <p:nvPr>
            <p:ph type="sldNum" sz="quarter" idx="5"/>
          </p:nvPr>
        </p:nvSpPr>
        <p:spPr/>
        <p:txBody>
          <a:bodyPr/>
          <a:lstStyle/>
          <a:p>
            <a:fld id="{A8D092FC-963E-41C8-A375-BDBD33164C3B}" type="slidenum">
              <a:rPr lang="en-US" smtClean="0"/>
              <a:t>46</a:t>
            </a:fld>
            <a:endParaRPr lang="en-US"/>
          </a:p>
        </p:txBody>
      </p:sp>
    </p:spTree>
    <p:extLst>
      <p:ext uri="{BB962C8B-B14F-4D97-AF65-F5344CB8AC3E}">
        <p14:creationId xmlns:p14="http://schemas.microsoft.com/office/powerpoint/2010/main" val="24569378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2FA91-6235-41BB-8AD7-101DE98D02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B15C4C-BB1C-EB27-E3E8-E40BFFE585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826731-FCCA-F623-2B2C-CB33186DD64B}"/>
              </a:ext>
            </a:extLst>
          </p:cNvPr>
          <p:cNvSpPr>
            <a:spLocks noGrp="1"/>
          </p:cNvSpPr>
          <p:nvPr>
            <p:ph type="body" idx="1"/>
          </p:nvPr>
        </p:nvSpPr>
        <p:spPr/>
        <p:txBody>
          <a:bodyPr/>
          <a:lstStyle/>
          <a:p>
            <a:r>
              <a:rPr lang="en-US" dirty="0"/>
              <a:t>In this slide, the table summarizes the Moran’s I for residual spatial autocorrelation. Here, the concept is that, if a model fails to capture the spatial patterns, the residuals will still show spatial clustering. The results here indicate that the residuals show minimal spatial autocorrelation beyond the smallest distances, as indicated by insignificant Moran’s I values at 10,000 meters and beyond. Which means that there is no strong spatial clustering remaining in the residuals. This indicates the model recognizes most of the spatial patterns in the data.</a:t>
            </a:r>
            <a:br>
              <a:rPr lang="en-US" dirty="0"/>
            </a:br>
            <a:br>
              <a:rPr lang="en-US" dirty="0"/>
            </a:br>
            <a:r>
              <a:rPr lang="en-US" dirty="0"/>
              <a:t>Note: If a model </a:t>
            </a:r>
            <a:r>
              <a:rPr lang="en-US" b="1" dirty="0"/>
              <a:t>fails to capture spatial patterns</a:t>
            </a:r>
            <a:r>
              <a:rPr lang="en-US" dirty="0"/>
              <a:t>, the </a:t>
            </a:r>
            <a:r>
              <a:rPr lang="en-US" b="1" dirty="0"/>
              <a:t>residuals will still show spatial clustering</a:t>
            </a:r>
            <a:r>
              <a:rPr lang="en-US" dirty="0"/>
              <a:t>, which indicates the model is missing something. But if </a:t>
            </a:r>
            <a:r>
              <a:rPr lang="en-US" b="1" dirty="0"/>
              <a:t>residuals show minimal spatial autocorrelation</a:t>
            </a:r>
            <a:r>
              <a:rPr lang="en-US" dirty="0"/>
              <a:t>, it means the </a:t>
            </a:r>
            <a:r>
              <a:rPr lang="en-US" b="1" dirty="0"/>
              <a:t>model has already explained most of the spatial structure</a:t>
            </a:r>
            <a:r>
              <a:rPr lang="en-US" dirty="0"/>
              <a:t>.</a:t>
            </a:r>
          </a:p>
          <a:p>
            <a:endParaRPr lang="en-US" dirty="0"/>
          </a:p>
        </p:txBody>
      </p:sp>
      <p:sp>
        <p:nvSpPr>
          <p:cNvPr id="4" name="Slide Number Placeholder 3">
            <a:extLst>
              <a:ext uri="{FF2B5EF4-FFF2-40B4-BE49-F238E27FC236}">
                <a16:creationId xmlns:a16="http://schemas.microsoft.com/office/drawing/2014/main" id="{66081687-7788-95E0-9A22-3CFB58B1E13E}"/>
              </a:ext>
            </a:extLst>
          </p:cNvPr>
          <p:cNvSpPr>
            <a:spLocks noGrp="1"/>
          </p:cNvSpPr>
          <p:nvPr>
            <p:ph type="sldNum" sz="quarter" idx="5"/>
          </p:nvPr>
        </p:nvSpPr>
        <p:spPr/>
        <p:txBody>
          <a:bodyPr/>
          <a:lstStyle/>
          <a:p>
            <a:fld id="{A8D092FC-963E-41C8-A375-BDBD33164C3B}" type="slidenum">
              <a:rPr lang="en-US" smtClean="0"/>
              <a:t>47</a:t>
            </a:fld>
            <a:endParaRPr lang="en-US"/>
          </a:p>
        </p:txBody>
      </p:sp>
    </p:spTree>
    <p:extLst>
      <p:ext uri="{BB962C8B-B14F-4D97-AF65-F5344CB8AC3E}">
        <p14:creationId xmlns:p14="http://schemas.microsoft.com/office/powerpoint/2010/main" val="1781361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F9E54-AE0E-0E83-B9EB-FCC6B9FDD2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35033F-4C4F-1086-7BE1-2FBC0EFA57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CB9DB8-51AE-C472-69B8-EE860A697B1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A26D0FE-271F-6144-6923-6C49222EFDCC}"/>
              </a:ext>
            </a:extLst>
          </p:cNvPr>
          <p:cNvSpPr>
            <a:spLocks noGrp="1"/>
          </p:cNvSpPr>
          <p:nvPr>
            <p:ph type="sldNum" sz="quarter" idx="5"/>
          </p:nvPr>
        </p:nvSpPr>
        <p:spPr/>
        <p:txBody>
          <a:bodyPr/>
          <a:lstStyle/>
          <a:p>
            <a:fld id="{A8D092FC-963E-41C8-A375-BDBD33164C3B}" type="slidenum">
              <a:rPr lang="en-US" smtClean="0"/>
              <a:t>48</a:t>
            </a:fld>
            <a:endParaRPr lang="en-US"/>
          </a:p>
        </p:txBody>
      </p:sp>
    </p:spTree>
    <p:extLst>
      <p:ext uri="{BB962C8B-B14F-4D97-AF65-F5344CB8AC3E}">
        <p14:creationId xmlns:p14="http://schemas.microsoft.com/office/powerpoint/2010/main" val="1086023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9B8B5-232E-CF01-A3D9-AF0161983B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46BF2B-C6D9-9318-7A7D-B017774FC1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BBD2AD-182D-B88D-45F8-E89C713D3C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60C776E-337A-3CEE-D754-CB8C34BA28F6}"/>
              </a:ext>
            </a:extLst>
          </p:cNvPr>
          <p:cNvSpPr>
            <a:spLocks noGrp="1"/>
          </p:cNvSpPr>
          <p:nvPr>
            <p:ph type="sldNum" sz="quarter" idx="5"/>
          </p:nvPr>
        </p:nvSpPr>
        <p:spPr/>
        <p:txBody>
          <a:bodyPr/>
          <a:lstStyle/>
          <a:p>
            <a:fld id="{A8D092FC-963E-41C8-A375-BDBD33164C3B}" type="slidenum">
              <a:rPr lang="en-US" smtClean="0"/>
              <a:t>3</a:t>
            </a:fld>
            <a:endParaRPr lang="en-US"/>
          </a:p>
        </p:txBody>
      </p:sp>
    </p:spTree>
    <p:extLst>
      <p:ext uri="{BB962C8B-B14F-4D97-AF65-F5344CB8AC3E}">
        <p14:creationId xmlns:p14="http://schemas.microsoft.com/office/powerpoint/2010/main" val="101187185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70A563-F310-2EBC-F9D8-27724AF355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2FFBFB-AB6B-825E-4E3B-13B5E21C1D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C5A94B-C564-BABA-57FE-0564A2E767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E56E8AC-B9F1-5CD6-6C7E-0BCBF4B0647D}"/>
              </a:ext>
            </a:extLst>
          </p:cNvPr>
          <p:cNvSpPr>
            <a:spLocks noGrp="1"/>
          </p:cNvSpPr>
          <p:nvPr>
            <p:ph type="sldNum" sz="quarter" idx="5"/>
          </p:nvPr>
        </p:nvSpPr>
        <p:spPr/>
        <p:txBody>
          <a:bodyPr/>
          <a:lstStyle/>
          <a:p>
            <a:fld id="{A8D092FC-963E-41C8-A375-BDBD33164C3B}" type="slidenum">
              <a:rPr lang="en-US" smtClean="0"/>
              <a:t>49</a:t>
            </a:fld>
            <a:endParaRPr lang="en-US"/>
          </a:p>
        </p:txBody>
      </p:sp>
    </p:spTree>
    <p:extLst>
      <p:ext uri="{BB962C8B-B14F-4D97-AF65-F5344CB8AC3E}">
        <p14:creationId xmlns:p14="http://schemas.microsoft.com/office/powerpoint/2010/main" val="25323864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9743E-B33D-0764-60D4-870EFF52CF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CC2297-B593-EC03-DBD8-2AEC124AD9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A2A533-EF32-DF9D-3821-0262E47CB939}"/>
              </a:ext>
            </a:extLst>
          </p:cNvPr>
          <p:cNvSpPr>
            <a:spLocks noGrp="1"/>
          </p:cNvSpPr>
          <p:nvPr>
            <p:ph type="body" idx="1"/>
          </p:nvPr>
        </p:nvSpPr>
        <p:spPr/>
        <p:txBody>
          <a:bodyPr/>
          <a:lstStyle/>
          <a:p>
            <a:r>
              <a:rPr lang="en-US" dirty="0"/>
              <a:t>High centrality indicates Higher transit use, walking, or cycling reducing per capita emissions, Despite lower emissions, total traffic volumes (AADT) can still be high in these regions because accessibility encourages movement, but the emissions intensity per trip may be lower.</a:t>
            </a:r>
          </a:p>
        </p:txBody>
      </p:sp>
      <p:sp>
        <p:nvSpPr>
          <p:cNvPr id="4" name="Slide Number Placeholder 3">
            <a:extLst>
              <a:ext uri="{FF2B5EF4-FFF2-40B4-BE49-F238E27FC236}">
                <a16:creationId xmlns:a16="http://schemas.microsoft.com/office/drawing/2014/main" id="{E2495ED9-929E-6AC0-F86A-10C7A1F5835F}"/>
              </a:ext>
            </a:extLst>
          </p:cNvPr>
          <p:cNvSpPr>
            <a:spLocks noGrp="1"/>
          </p:cNvSpPr>
          <p:nvPr>
            <p:ph type="sldNum" sz="quarter" idx="5"/>
          </p:nvPr>
        </p:nvSpPr>
        <p:spPr/>
        <p:txBody>
          <a:bodyPr/>
          <a:lstStyle/>
          <a:p>
            <a:fld id="{A8D092FC-963E-41C8-A375-BDBD33164C3B}" type="slidenum">
              <a:rPr lang="en-US" smtClean="0"/>
              <a:t>50</a:t>
            </a:fld>
            <a:endParaRPr lang="en-US"/>
          </a:p>
        </p:txBody>
      </p:sp>
    </p:spTree>
    <p:extLst>
      <p:ext uri="{BB962C8B-B14F-4D97-AF65-F5344CB8AC3E}">
        <p14:creationId xmlns:p14="http://schemas.microsoft.com/office/powerpoint/2010/main" val="15787013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0C1B0-8860-E952-27E8-E4E4FB3E89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580E5A-3CE1-A8B9-3DDD-722F5326C0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CF7B63-B4D8-4087-B3DD-7C5851CFA74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984FA74-1C0E-B2BF-32C6-B50ADD3C4E12}"/>
              </a:ext>
            </a:extLst>
          </p:cNvPr>
          <p:cNvSpPr>
            <a:spLocks noGrp="1"/>
          </p:cNvSpPr>
          <p:nvPr>
            <p:ph type="sldNum" sz="quarter" idx="5"/>
          </p:nvPr>
        </p:nvSpPr>
        <p:spPr/>
        <p:txBody>
          <a:bodyPr/>
          <a:lstStyle/>
          <a:p>
            <a:fld id="{A8D092FC-963E-41C8-A375-BDBD33164C3B}" type="slidenum">
              <a:rPr lang="en-US" smtClean="0"/>
              <a:t>51</a:t>
            </a:fld>
            <a:endParaRPr lang="en-US"/>
          </a:p>
        </p:txBody>
      </p:sp>
    </p:spTree>
    <p:extLst>
      <p:ext uri="{BB962C8B-B14F-4D97-AF65-F5344CB8AC3E}">
        <p14:creationId xmlns:p14="http://schemas.microsoft.com/office/powerpoint/2010/main" val="135056108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806B2-CDA5-96A6-9677-2925B8809C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BA3180-2039-992B-E228-920DFBE8A4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366A85-469A-1FB7-57CB-B2E17F9E2F6C}"/>
              </a:ext>
            </a:extLst>
          </p:cNvPr>
          <p:cNvSpPr>
            <a:spLocks noGrp="1"/>
          </p:cNvSpPr>
          <p:nvPr>
            <p:ph type="body" idx="1"/>
          </p:nvPr>
        </p:nvSpPr>
        <p:spPr/>
        <p:txBody>
          <a:bodyPr/>
          <a:lstStyle/>
          <a:p>
            <a:r>
              <a:rPr lang="en-US" dirty="0"/>
              <a:t>Spatial RF revealed that socioeconomic factors gain influence when spatial heterogeneity is explicitly modeled while non-spatial RF model showed </a:t>
            </a:r>
            <a:r>
              <a:rPr lang="en-US" b="0" dirty="0"/>
              <a:t>weaker importance for income-related variables. </a:t>
            </a:r>
          </a:p>
        </p:txBody>
      </p:sp>
      <p:sp>
        <p:nvSpPr>
          <p:cNvPr id="4" name="Slide Number Placeholder 3">
            <a:extLst>
              <a:ext uri="{FF2B5EF4-FFF2-40B4-BE49-F238E27FC236}">
                <a16:creationId xmlns:a16="http://schemas.microsoft.com/office/drawing/2014/main" id="{792F85CE-3BD5-E1B7-1101-5D9343DB2527}"/>
              </a:ext>
            </a:extLst>
          </p:cNvPr>
          <p:cNvSpPr>
            <a:spLocks noGrp="1"/>
          </p:cNvSpPr>
          <p:nvPr>
            <p:ph type="sldNum" sz="quarter" idx="5"/>
          </p:nvPr>
        </p:nvSpPr>
        <p:spPr/>
        <p:txBody>
          <a:bodyPr/>
          <a:lstStyle/>
          <a:p>
            <a:fld id="{A8D092FC-963E-41C8-A375-BDBD33164C3B}" type="slidenum">
              <a:rPr lang="en-US" smtClean="0"/>
              <a:t>52</a:t>
            </a:fld>
            <a:endParaRPr lang="en-US"/>
          </a:p>
        </p:txBody>
      </p:sp>
    </p:spTree>
    <p:extLst>
      <p:ext uri="{BB962C8B-B14F-4D97-AF65-F5344CB8AC3E}">
        <p14:creationId xmlns:p14="http://schemas.microsoft.com/office/powerpoint/2010/main" val="3055365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BCFA3-F3D0-3430-F02D-D65F3F1BD9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F3C0D6-DF19-4A3C-3C8B-69189916E1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7D3F4A-5594-7558-CB82-D0E7DDF4456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Arial" panose="020B0604020202020204" pitchFamily="34" charset="0"/>
                <a:cs typeface="Arial" panose="020B0604020202020204" pitchFamily="34" charset="0"/>
              </a:rPr>
              <a:t>High traffic volumes were observed in areas with both high accessibility and high public transit usage.</a:t>
            </a:r>
          </a:p>
          <a:p>
            <a:endParaRPr lang="en-US" dirty="0"/>
          </a:p>
        </p:txBody>
      </p:sp>
      <p:sp>
        <p:nvSpPr>
          <p:cNvPr id="4" name="Slide Number Placeholder 3">
            <a:extLst>
              <a:ext uri="{FF2B5EF4-FFF2-40B4-BE49-F238E27FC236}">
                <a16:creationId xmlns:a16="http://schemas.microsoft.com/office/drawing/2014/main" id="{7C682118-64F2-BF94-FFBC-4B6E7C853D95}"/>
              </a:ext>
            </a:extLst>
          </p:cNvPr>
          <p:cNvSpPr>
            <a:spLocks noGrp="1"/>
          </p:cNvSpPr>
          <p:nvPr>
            <p:ph type="sldNum" sz="quarter" idx="5"/>
          </p:nvPr>
        </p:nvSpPr>
        <p:spPr/>
        <p:txBody>
          <a:bodyPr/>
          <a:lstStyle/>
          <a:p>
            <a:fld id="{A8D092FC-963E-41C8-A375-BDBD33164C3B}" type="slidenum">
              <a:rPr lang="en-US" smtClean="0"/>
              <a:t>53</a:t>
            </a:fld>
            <a:endParaRPr lang="en-US"/>
          </a:p>
        </p:txBody>
      </p:sp>
    </p:spTree>
    <p:extLst>
      <p:ext uri="{BB962C8B-B14F-4D97-AF65-F5344CB8AC3E}">
        <p14:creationId xmlns:p14="http://schemas.microsoft.com/office/powerpoint/2010/main" val="1626774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0810A-E131-F315-4BA0-A7AD6E0741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B3FBA7-9172-D128-247A-A169A2A9A8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99D941-DDB4-F3DD-9758-C9643D15DD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D9B6F8B-B331-0877-52F7-4C8B77000501}"/>
              </a:ext>
            </a:extLst>
          </p:cNvPr>
          <p:cNvSpPr>
            <a:spLocks noGrp="1"/>
          </p:cNvSpPr>
          <p:nvPr>
            <p:ph type="sldNum" sz="quarter" idx="5"/>
          </p:nvPr>
        </p:nvSpPr>
        <p:spPr/>
        <p:txBody>
          <a:bodyPr/>
          <a:lstStyle/>
          <a:p>
            <a:fld id="{A8D092FC-963E-41C8-A375-BDBD33164C3B}" type="slidenum">
              <a:rPr lang="en-US" smtClean="0"/>
              <a:t>54</a:t>
            </a:fld>
            <a:endParaRPr lang="en-US"/>
          </a:p>
        </p:txBody>
      </p:sp>
    </p:spTree>
    <p:extLst>
      <p:ext uri="{BB962C8B-B14F-4D97-AF65-F5344CB8AC3E}">
        <p14:creationId xmlns:p14="http://schemas.microsoft.com/office/powerpoint/2010/main" val="82631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D64A4-CA0C-76F9-FE7F-099E0282FA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C55550-0692-C379-ECCB-D5BB915723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1B978F-D4BF-D33E-62FA-CA8FD404D38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4082B1-5FEE-4EAC-FA2A-60D1F38D7F3B}"/>
              </a:ext>
            </a:extLst>
          </p:cNvPr>
          <p:cNvSpPr>
            <a:spLocks noGrp="1"/>
          </p:cNvSpPr>
          <p:nvPr>
            <p:ph type="sldNum" sz="quarter" idx="5"/>
          </p:nvPr>
        </p:nvSpPr>
        <p:spPr/>
        <p:txBody>
          <a:bodyPr/>
          <a:lstStyle/>
          <a:p>
            <a:fld id="{A8D092FC-963E-41C8-A375-BDBD33164C3B}" type="slidenum">
              <a:rPr lang="en-US" smtClean="0"/>
              <a:t>5</a:t>
            </a:fld>
            <a:endParaRPr lang="en-US"/>
          </a:p>
        </p:txBody>
      </p:sp>
    </p:spTree>
    <p:extLst>
      <p:ext uri="{BB962C8B-B14F-4D97-AF65-F5344CB8AC3E}">
        <p14:creationId xmlns:p14="http://schemas.microsoft.com/office/powerpoint/2010/main" val="1205917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several problems that appear for local road AADT estimation. The first is the accuracy issue. </a:t>
            </a:r>
          </a:p>
        </p:txBody>
      </p:sp>
      <p:sp>
        <p:nvSpPr>
          <p:cNvPr id="4" name="Slide Number Placeholder 3"/>
          <p:cNvSpPr>
            <a:spLocks noGrp="1"/>
          </p:cNvSpPr>
          <p:nvPr>
            <p:ph type="sldNum" sz="quarter" idx="5"/>
          </p:nvPr>
        </p:nvSpPr>
        <p:spPr/>
        <p:txBody>
          <a:bodyPr/>
          <a:lstStyle/>
          <a:p>
            <a:fld id="{A8D092FC-963E-41C8-A375-BDBD33164C3B}" type="slidenum">
              <a:rPr lang="en-US" smtClean="0"/>
              <a:t>6</a:t>
            </a:fld>
            <a:endParaRPr lang="en-US"/>
          </a:p>
        </p:txBody>
      </p:sp>
    </p:spTree>
    <p:extLst>
      <p:ext uri="{BB962C8B-B14F-4D97-AF65-F5344CB8AC3E}">
        <p14:creationId xmlns:p14="http://schemas.microsoft.com/office/powerpoint/2010/main" val="174418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DF591-6D83-E625-FA39-5348818EC1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9294E2-6FEE-F293-9558-0455CEEBA6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4ABD70-5852-8D83-0EA8-CF65548D65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368E969-4D9D-CC34-EE2E-37280A6AE6AC}"/>
              </a:ext>
            </a:extLst>
          </p:cNvPr>
          <p:cNvSpPr>
            <a:spLocks noGrp="1"/>
          </p:cNvSpPr>
          <p:nvPr>
            <p:ph type="sldNum" sz="quarter" idx="5"/>
          </p:nvPr>
        </p:nvSpPr>
        <p:spPr/>
        <p:txBody>
          <a:bodyPr/>
          <a:lstStyle/>
          <a:p>
            <a:fld id="{A8D092FC-963E-41C8-A375-BDBD33164C3B}" type="slidenum">
              <a:rPr lang="en-US" smtClean="0"/>
              <a:t>7</a:t>
            </a:fld>
            <a:endParaRPr lang="en-US"/>
          </a:p>
        </p:txBody>
      </p:sp>
    </p:spTree>
    <p:extLst>
      <p:ext uri="{BB962C8B-B14F-4D97-AF65-F5344CB8AC3E}">
        <p14:creationId xmlns:p14="http://schemas.microsoft.com/office/powerpoint/2010/main" val="233068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studies collectively show that Spatial RF approaches enhance prediction accuracy and reduce spatial autocorrelation compared to standard RF and kriging. They have been successfully applied across geoscience, environmental, urban, and health domains, offering improved spatial pattern detection, better interpretability, and the ability to model nonlinear, synergistic effects.</a:t>
            </a:r>
          </a:p>
        </p:txBody>
      </p:sp>
      <p:sp>
        <p:nvSpPr>
          <p:cNvPr id="4" name="Slide Number Placeholder 3"/>
          <p:cNvSpPr>
            <a:spLocks noGrp="1"/>
          </p:cNvSpPr>
          <p:nvPr>
            <p:ph type="sldNum" sz="quarter" idx="5"/>
          </p:nvPr>
        </p:nvSpPr>
        <p:spPr/>
        <p:txBody>
          <a:bodyPr/>
          <a:lstStyle/>
          <a:p>
            <a:fld id="{A8D092FC-963E-41C8-A375-BDBD33164C3B}" type="slidenum">
              <a:rPr lang="en-US" smtClean="0"/>
              <a:t>11</a:t>
            </a:fld>
            <a:endParaRPr lang="en-US"/>
          </a:p>
        </p:txBody>
      </p:sp>
    </p:spTree>
    <p:extLst>
      <p:ext uri="{BB962C8B-B14F-4D97-AF65-F5344CB8AC3E}">
        <p14:creationId xmlns:p14="http://schemas.microsoft.com/office/powerpoint/2010/main" val="36230984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Considering all these limitations, the contribution of this study is to combine both AI and Spatial modeling frameworks together in AADT estimation. </a:t>
            </a:r>
          </a:p>
        </p:txBody>
      </p:sp>
      <p:sp>
        <p:nvSpPr>
          <p:cNvPr id="4" name="Slide Number Placeholder 3"/>
          <p:cNvSpPr>
            <a:spLocks noGrp="1"/>
          </p:cNvSpPr>
          <p:nvPr>
            <p:ph type="sldNum" sz="quarter" idx="5"/>
          </p:nvPr>
        </p:nvSpPr>
        <p:spPr/>
        <p:txBody>
          <a:bodyPr/>
          <a:lstStyle/>
          <a:p>
            <a:fld id="{A8D092FC-963E-41C8-A375-BDBD33164C3B}" type="slidenum">
              <a:rPr lang="en-US" smtClean="0"/>
              <a:t>14</a:t>
            </a:fld>
            <a:endParaRPr lang="en-US"/>
          </a:p>
        </p:txBody>
      </p:sp>
    </p:spTree>
    <p:extLst>
      <p:ext uri="{BB962C8B-B14F-4D97-AF65-F5344CB8AC3E}">
        <p14:creationId xmlns:p14="http://schemas.microsoft.com/office/powerpoint/2010/main" val="35785381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796BF-3ABD-93DB-44E2-0EB337A9D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A6AE02-5664-283C-79F3-1BCAA3F343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481F71-AC8E-8CDE-FF01-ECE5DB0CA171}"/>
              </a:ext>
            </a:extLst>
          </p:cNvPr>
          <p:cNvSpPr>
            <a:spLocks noGrp="1"/>
          </p:cNvSpPr>
          <p:nvPr>
            <p:ph type="body" idx="1"/>
          </p:nvPr>
        </p:nvSpPr>
        <p:spPr/>
        <p:txBody>
          <a:bodyPr/>
          <a:lstStyle/>
          <a:p>
            <a:r>
              <a:rPr lang="en-US" dirty="0"/>
              <a:t>The data used for this study is taken from SLD which is short for Smart Location Database that contains 200 variables. </a:t>
            </a:r>
          </a:p>
        </p:txBody>
      </p:sp>
      <p:sp>
        <p:nvSpPr>
          <p:cNvPr id="4" name="Slide Number Placeholder 3">
            <a:extLst>
              <a:ext uri="{FF2B5EF4-FFF2-40B4-BE49-F238E27FC236}">
                <a16:creationId xmlns:a16="http://schemas.microsoft.com/office/drawing/2014/main" id="{CC7B2970-1909-29B6-26F8-1CECAAFAB289}"/>
              </a:ext>
            </a:extLst>
          </p:cNvPr>
          <p:cNvSpPr>
            <a:spLocks noGrp="1"/>
          </p:cNvSpPr>
          <p:nvPr>
            <p:ph type="sldNum" sz="quarter" idx="5"/>
          </p:nvPr>
        </p:nvSpPr>
        <p:spPr/>
        <p:txBody>
          <a:bodyPr/>
          <a:lstStyle/>
          <a:p>
            <a:fld id="{A8D092FC-963E-41C8-A375-BDBD33164C3B}" type="slidenum">
              <a:rPr lang="en-US" smtClean="0"/>
              <a:t>16</a:t>
            </a:fld>
            <a:endParaRPr lang="en-US"/>
          </a:p>
        </p:txBody>
      </p:sp>
    </p:spTree>
    <p:extLst>
      <p:ext uri="{BB962C8B-B14F-4D97-AF65-F5344CB8AC3E}">
        <p14:creationId xmlns:p14="http://schemas.microsoft.com/office/powerpoint/2010/main" val="3446731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216C0-446C-AD81-E4D8-BAFFF91179F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DEF38C-9D8E-8709-2C19-C24DB9796564}"/>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95FD74-83D2-CC6A-0083-FB54F7974433}"/>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657D07BF-7527-64DF-42A5-05BE5E1954B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E23723D-D686-2216-3DC6-3058DDCA2E9C}"/>
              </a:ext>
            </a:extLst>
          </p:cNvPr>
          <p:cNvSpPr>
            <a:spLocks noGrp="1"/>
          </p:cNvSpPr>
          <p:nvPr>
            <p:ph type="sldNum" sz="quarter" idx="12"/>
          </p:nvPr>
        </p:nvSpPr>
        <p:spPr>
          <a:xfrm>
            <a:off x="8610600" y="6356350"/>
            <a:ext cx="2743200" cy="365125"/>
          </a:xfrm>
          <a:prstGeom prst="rect">
            <a:avLst/>
          </a:prstGeom>
        </p:spPr>
        <p:txBody>
          <a:bodyPr/>
          <a:lstStyle/>
          <a:p>
            <a:fld id="{AD813B8F-0C96-4966-B9C2-C2B58D97F9E1}" type="slidenum">
              <a:rPr lang="en-US" smtClean="0"/>
              <a:t>‹#›</a:t>
            </a:fld>
            <a:endParaRPr lang="en-US"/>
          </a:p>
        </p:txBody>
      </p:sp>
    </p:spTree>
    <p:extLst>
      <p:ext uri="{BB962C8B-B14F-4D97-AF65-F5344CB8AC3E}">
        <p14:creationId xmlns:p14="http://schemas.microsoft.com/office/powerpoint/2010/main" val="31521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A54F0-0BD3-7D12-3101-5C4260BD583F}"/>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33F8E3A-1C8B-E188-D9D8-1841248CB499}"/>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C417EC-4F14-634A-2B58-E2F68B150FBF}"/>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02D27EAA-05B1-5E5B-9643-B1E92848617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378EEA1-A334-553A-BA15-84F7E36B3355}"/>
              </a:ext>
            </a:extLst>
          </p:cNvPr>
          <p:cNvSpPr>
            <a:spLocks noGrp="1"/>
          </p:cNvSpPr>
          <p:nvPr>
            <p:ph type="sldNum" sz="quarter" idx="12"/>
          </p:nvPr>
        </p:nvSpPr>
        <p:spPr>
          <a:xfrm>
            <a:off x="8610600" y="6356350"/>
            <a:ext cx="2743200" cy="365125"/>
          </a:xfrm>
          <a:prstGeom prst="rect">
            <a:avLst/>
          </a:prstGeom>
        </p:spPr>
        <p:txBody>
          <a:bodyPr/>
          <a:lstStyle/>
          <a:p>
            <a:fld id="{AD813B8F-0C96-4966-B9C2-C2B58D97F9E1}" type="slidenum">
              <a:rPr lang="en-US" smtClean="0"/>
              <a:t>‹#›</a:t>
            </a:fld>
            <a:endParaRPr lang="en-US"/>
          </a:p>
        </p:txBody>
      </p:sp>
    </p:spTree>
    <p:extLst>
      <p:ext uri="{BB962C8B-B14F-4D97-AF65-F5344CB8AC3E}">
        <p14:creationId xmlns:p14="http://schemas.microsoft.com/office/powerpoint/2010/main" val="24042900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6A8A4AF-ECDC-43D3-2636-27E9E4B9502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42EA4D-7A66-F6A6-0784-4563503F78CC}"/>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BF4B86-80B0-B86C-7356-F668E1DB19FE}"/>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B2DFE856-AAAC-EBCA-F5E6-C83C6288BC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45E0F2A-7754-801E-AB7D-8A382CA2AE39}"/>
              </a:ext>
            </a:extLst>
          </p:cNvPr>
          <p:cNvSpPr>
            <a:spLocks noGrp="1"/>
          </p:cNvSpPr>
          <p:nvPr>
            <p:ph type="sldNum" sz="quarter" idx="12"/>
          </p:nvPr>
        </p:nvSpPr>
        <p:spPr>
          <a:xfrm>
            <a:off x="8610600" y="6356350"/>
            <a:ext cx="2743200" cy="365125"/>
          </a:xfrm>
          <a:prstGeom prst="rect">
            <a:avLst/>
          </a:prstGeom>
        </p:spPr>
        <p:txBody>
          <a:bodyPr/>
          <a:lstStyle/>
          <a:p>
            <a:fld id="{AD813B8F-0C96-4966-B9C2-C2B58D97F9E1}" type="slidenum">
              <a:rPr lang="en-US" smtClean="0"/>
              <a:t>‹#›</a:t>
            </a:fld>
            <a:endParaRPr lang="en-US"/>
          </a:p>
        </p:txBody>
      </p:sp>
    </p:spTree>
    <p:extLst>
      <p:ext uri="{BB962C8B-B14F-4D97-AF65-F5344CB8AC3E}">
        <p14:creationId xmlns:p14="http://schemas.microsoft.com/office/powerpoint/2010/main" val="1667571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CEB1C06-29B3-837C-1E1F-6AA28319E074}"/>
              </a:ext>
            </a:extLst>
          </p:cNvPr>
          <p:cNvSpPr/>
          <p:nvPr userDrawn="1"/>
        </p:nvSpPr>
        <p:spPr>
          <a:xfrm>
            <a:off x="1" y="6779657"/>
            <a:ext cx="12192000" cy="102107"/>
          </a:xfrm>
          <a:prstGeom prst="rect">
            <a:avLst/>
          </a:prstGeom>
          <a:solidFill>
            <a:srgbClr val="6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E012EDA-A9CF-F7D8-4804-C759E60D7AE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616487"/>
            <a:ext cx="12192000" cy="178225"/>
          </a:xfrm>
          <a:prstGeom prst="rect">
            <a:avLst/>
          </a:prstGeom>
        </p:spPr>
      </p:pic>
      <p:sp>
        <p:nvSpPr>
          <p:cNvPr id="9" name="Rectangle 8">
            <a:extLst>
              <a:ext uri="{FF2B5EF4-FFF2-40B4-BE49-F238E27FC236}">
                <a16:creationId xmlns:a16="http://schemas.microsoft.com/office/drawing/2014/main" id="{2E553859-20D8-786D-168F-AA764F08894A}"/>
              </a:ext>
            </a:extLst>
          </p:cNvPr>
          <p:cNvSpPr/>
          <p:nvPr userDrawn="1"/>
        </p:nvSpPr>
        <p:spPr>
          <a:xfrm>
            <a:off x="-9526" y="-9526"/>
            <a:ext cx="3000375" cy="3914775"/>
          </a:xfrm>
          <a:prstGeom prst="rect">
            <a:avLst/>
          </a:prstGeom>
          <a:solidFill>
            <a:srgbClr val="48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sz="3200" b="1">
                <a:latin typeface="Franklin Gothic Medium" panose="020B0603020102020204" pitchFamily="34" charset="0"/>
              </a:rPr>
              <a:t>  </a:t>
            </a:r>
          </a:p>
        </p:txBody>
      </p:sp>
      <p:sp>
        <p:nvSpPr>
          <p:cNvPr id="10" name="Rectangle 9">
            <a:extLst>
              <a:ext uri="{FF2B5EF4-FFF2-40B4-BE49-F238E27FC236}">
                <a16:creationId xmlns:a16="http://schemas.microsoft.com/office/drawing/2014/main" id="{4C7DCFDF-774B-F998-3E1D-1B0610A0BDAB}"/>
              </a:ext>
            </a:extLst>
          </p:cNvPr>
          <p:cNvSpPr/>
          <p:nvPr userDrawn="1"/>
        </p:nvSpPr>
        <p:spPr>
          <a:xfrm>
            <a:off x="-9526" y="3905249"/>
            <a:ext cx="3000376" cy="2711238"/>
          </a:xfrm>
          <a:prstGeom prst="rect">
            <a:avLst/>
          </a:prstGeom>
          <a:solidFill>
            <a:srgbClr val="5151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50000"/>
              </a:lnSpc>
              <a:spcBef>
                <a:spcPts val="3000"/>
              </a:spcBef>
            </a:pPr>
            <a:r>
              <a:rPr lang="en-US" sz="2400">
                <a:latin typeface="Franklin Gothic Medium" panose="020B0603020102020204" pitchFamily="34" charset="0"/>
              </a:rPr>
              <a:t>   </a:t>
            </a:r>
            <a:endParaRPr lang="en-US">
              <a:latin typeface="Franklin Gothic Medium Cond" panose="020B0606030402020204" pitchFamily="34" charset="0"/>
            </a:endParaRPr>
          </a:p>
        </p:txBody>
      </p:sp>
      <p:sp>
        <p:nvSpPr>
          <p:cNvPr id="2" name="Slide Number Placeholder 1">
            <a:extLst>
              <a:ext uri="{FF2B5EF4-FFF2-40B4-BE49-F238E27FC236}">
                <a16:creationId xmlns:a16="http://schemas.microsoft.com/office/drawing/2014/main" id="{44DA0D63-0091-68C6-235E-C4D3DD148F43}"/>
              </a:ext>
            </a:extLst>
          </p:cNvPr>
          <p:cNvSpPr>
            <a:spLocks noGrp="1"/>
          </p:cNvSpPr>
          <p:nvPr>
            <p:ph type="sldNum" sz="quarter" idx="12"/>
          </p:nvPr>
        </p:nvSpPr>
        <p:spPr>
          <a:xfrm>
            <a:off x="11723298" y="6251362"/>
            <a:ext cx="406880" cy="365125"/>
          </a:xfrm>
        </p:spPr>
        <p:txBody>
          <a:bodyPr/>
          <a:lstStyle/>
          <a:p>
            <a:fld id="{AD813B8F-0C96-4966-B9C2-C2B58D97F9E1}" type="slidenum">
              <a:rPr lang="en-US" smtClean="0"/>
              <a:t>‹#›</a:t>
            </a:fld>
            <a:endParaRPr lang="en-US"/>
          </a:p>
        </p:txBody>
      </p:sp>
      <p:sp>
        <p:nvSpPr>
          <p:cNvPr id="6" name="TextBox 5">
            <a:extLst>
              <a:ext uri="{FF2B5EF4-FFF2-40B4-BE49-F238E27FC236}">
                <a16:creationId xmlns:a16="http://schemas.microsoft.com/office/drawing/2014/main" id="{7D58BB5F-9BCC-1B6C-D538-B33A2F951ACE}"/>
              </a:ext>
            </a:extLst>
          </p:cNvPr>
          <p:cNvSpPr txBox="1"/>
          <p:nvPr userDrawn="1"/>
        </p:nvSpPr>
        <p:spPr>
          <a:xfrm>
            <a:off x="414067" y="2092430"/>
            <a:ext cx="2576781" cy="457200"/>
          </a:xfrm>
          <a:prstGeom prst="rect">
            <a:avLst/>
          </a:prstGeom>
          <a:noFill/>
        </p:spPr>
        <p:txBody>
          <a:bodyPr wrap="square" rtlCol="0">
            <a:spAutoFit/>
          </a:bodyPr>
          <a:lstStyle/>
          <a:p>
            <a:endParaRPr lang="en-US"/>
          </a:p>
        </p:txBody>
      </p:sp>
      <p:sp>
        <p:nvSpPr>
          <p:cNvPr id="11" name="TextBox 10">
            <a:extLst>
              <a:ext uri="{FF2B5EF4-FFF2-40B4-BE49-F238E27FC236}">
                <a16:creationId xmlns:a16="http://schemas.microsoft.com/office/drawing/2014/main" id="{1E36E445-41AC-B322-0FEA-185C857F7124}"/>
              </a:ext>
            </a:extLst>
          </p:cNvPr>
          <p:cNvSpPr txBox="1"/>
          <p:nvPr userDrawn="1"/>
        </p:nvSpPr>
        <p:spPr>
          <a:xfrm>
            <a:off x="304800" y="3922717"/>
            <a:ext cx="2676523" cy="461665"/>
          </a:xfrm>
          <a:prstGeom prst="rect">
            <a:avLst/>
          </a:prstGeom>
          <a:noFill/>
        </p:spPr>
        <p:txBody>
          <a:bodyPr wrap="square" rtlCol="0">
            <a:spAutoFit/>
          </a:bodyPr>
          <a:lstStyle/>
          <a:p>
            <a:endParaRPr lang="en-US" sz="2400">
              <a:solidFill>
                <a:schemeClr val="bg1">
                  <a:lumMod val="95000"/>
                </a:schemeClr>
              </a:solidFill>
              <a:latin typeface="Franklin Gothic Medium Cond" panose="020B0606030402020204" pitchFamily="34" charset="0"/>
            </a:endParaRPr>
          </a:p>
        </p:txBody>
      </p:sp>
    </p:spTree>
    <p:extLst>
      <p:ext uri="{BB962C8B-B14F-4D97-AF65-F5344CB8AC3E}">
        <p14:creationId xmlns:p14="http://schemas.microsoft.com/office/powerpoint/2010/main" val="594635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D29E3-1924-193D-4B72-57E22884165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3EF07FB4-AF12-F504-693E-B02589138106}"/>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CBF49D-E6A1-284B-01AA-E3E4452F580E}"/>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78F529F9-C2B3-0FA7-6705-9FBE5087BB1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3DC2AA2-E68D-1090-25E7-93E750B73620}"/>
              </a:ext>
            </a:extLst>
          </p:cNvPr>
          <p:cNvSpPr>
            <a:spLocks noGrp="1"/>
          </p:cNvSpPr>
          <p:nvPr>
            <p:ph type="sldNum" sz="quarter" idx="12"/>
          </p:nvPr>
        </p:nvSpPr>
        <p:spPr>
          <a:xfrm>
            <a:off x="8610600" y="6356350"/>
            <a:ext cx="2743200" cy="365125"/>
          </a:xfrm>
          <a:prstGeom prst="rect">
            <a:avLst/>
          </a:prstGeom>
        </p:spPr>
        <p:txBody>
          <a:bodyPr/>
          <a:lstStyle/>
          <a:p>
            <a:fld id="{AD813B8F-0C96-4966-B9C2-C2B58D97F9E1}" type="slidenum">
              <a:rPr lang="en-US" smtClean="0"/>
              <a:t>‹#›</a:t>
            </a:fld>
            <a:endParaRPr lang="en-US"/>
          </a:p>
        </p:txBody>
      </p:sp>
    </p:spTree>
    <p:extLst>
      <p:ext uri="{BB962C8B-B14F-4D97-AF65-F5344CB8AC3E}">
        <p14:creationId xmlns:p14="http://schemas.microsoft.com/office/powerpoint/2010/main" val="70042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8B9EE-A236-CC32-8EB5-9496711D1E36}"/>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A166242-3483-E916-B52B-34B05F6B4995}"/>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DAE4B4-0257-A4C9-F507-73809EE01E8C}"/>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2B97BA77-B8B8-6D6E-867E-01A2FDB690B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571B4F79-BDFA-2996-B06D-CD88DC4372AF}"/>
              </a:ext>
            </a:extLst>
          </p:cNvPr>
          <p:cNvSpPr>
            <a:spLocks noGrp="1"/>
          </p:cNvSpPr>
          <p:nvPr>
            <p:ph type="sldNum" sz="quarter" idx="12"/>
          </p:nvPr>
        </p:nvSpPr>
        <p:spPr>
          <a:xfrm>
            <a:off x="8610600" y="6356350"/>
            <a:ext cx="2743200" cy="365125"/>
          </a:xfrm>
          <a:prstGeom prst="rect">
            <a:avLst/>
          </a:prstGeom>
        </p:spPr>
        <p:txBody>
          <a:bodyPr/>
          <a:lstStyle/>
          <a:p>
            <a:fld id="{AD813B8F-0C96-4966-B9C2-C2B58D97F9E1}" type="slidenum">
              <a:rPr lang="en-US" smtClean="0"/>
              <a:t>‹#›</a:t>
            </a:fld>
            <a:endParaRPr lang="en-US"/>
          </a:p>
        </p:txBody>
      </p:sp>
    </p:spTree>
    <p:extLst>
      <p:ext uri="{BB962C8B-B14F-4D97-AF65-F5344CB8AC3E}">
        <p14:creationId xmlns:p14="http://schemas.microsoft.com/office/powerpoint/2010/main" val="3462889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1579B-0B92-B25D-3765-AC5DCF04F059}"/>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199AEDE8-FFAA-099E-2BBA-C4DADB077BF1}"/>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E5D816B-1B4D-B79B-B1EA-546085A90AB6}"/>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087C87-4365-C24C-0A1A-7B62D822D67C}"/>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B4EBC499-68A2-B3B4-B144-FA2429C46B0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C8B8481-F60B-57E5-16AD-F1B95A207494}"/>
              </a:ext>
            </a:extLst>
          </p:cNvPr>
          <p:cNvSpPr>
            <a:spLocks noGrp="1"/>
          </p:cNvSpPr>
          <p:nvPr>
            <p:ph type="sldNum" sz="quarter" idx="12"/>
          </p:nvPr>
        </p:nvSpPr>
        <p:spPr>
          <a:xfrm>
            <a:off x="8610600" y="6356350"/>
            <a:ext cx="2743200" cy="365125"/>
          </a:xfrm>
          <a:prstGeom prst="rect">
            <a:avLst/>
          </a:prstGeom>
        </p:spPr>
        <p:txBody>
          <a:bodyPr/>
          <a:lstStyle/>
          <a:p>
            <a:fld id="{AD813B8F-0C96-4966-B9C2-C2B58D97F9E1}" type="slidenum">
              <a:rPr lang="en-US" smtClean="0"/>
              <a:t>‹#›</a:t>
            </a:fld>
            <a:endParaRPr lang="en-US"/>
          </a:p>
        </p:txBody>
      </p:sp>
    </p:spTree>
    <p:extLst>
      <p:ext uri="{BB962C8B-B14F-4D97-AF65-F5344CB8AC3E}">
        <p14:creationId xmlns:p14="http://schemas.microsoft.com/office/powerpoint/2010/main" val="1306012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BFEB9-9308-1DC1-F773-DD11F0F5D060}"/>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F87E437F-4F29-54AB-2B1F-82C29DE1AEDC}"/>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3E024F3-32B3-DEB3-F2A2-759AA0206CF4}"/>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61D36B-7496-F4EC-D682-F87A6BFE6BB7}"/>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9CC943-A8EE-6D94-210B-65404B259577}"/>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BB21CB4-0CD1-BF13-1CB1-CFE4CA30669F}"/>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058B48CC-9AA1-88B8-3BAC-E11595B1246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9721704B-CEBE-DBC9-2F77-79D6ACE2F461}"/>
              </a:ext>
            </a:extLst>
          </p:cNvPr>
          <p:cNvSpPr>
            <a:spLocks noGrp="1"/>
          </p:cNvSpPr>
          <p:nvPr>
            <p:ph type="sldNum" sz="quarter" idx="12"/>
          </p:nvPr>
        </p:nvSpPr>
        <p:spPr>
          <a:xfrm>
            <a:off x="8610600" y="6356350"/>
            <a:ext cx="2743200" cy="365125"/>
          </a:xfrm>
          <a:prstGeom prst="rect">
            <a:avLst/>
          </a:prstGeom>
        </p:spPr>
        <p:txBody>
          <a:bodyPr/>
          <a:lstStyle/>
          <a:p>
            <a:fld id="{AD813B8F-0C96-4966-B9C2-C2B58D97F9E1}" type="slidenum">
              <a:rPr lang="en-US" smtClean="0"/>
              <a:t>‹#›</a:t>
            </a:fld>
            <a:endParaRPr lang="en-US"/>
          </a:p>
        </p:txBody>
      </p:sp>
    </p:spTree>
    <p:extLst>
      <p:ext uri="{BB962C8B-B14F-4D97-AF65-F5344CB8AC3E}">
        <p14:creationId xmlns:p14="http://schemas.microsoft.com/office/powerpoint/2010/main" val="1064367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13249-D110-71E1-D943-D19ED8B276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E7485536-2216-C168-8C72-795FFEF41A23}"/>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741B6804-101D-5992-0467-7A8FF1CB0AE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44D23507-8E81-B618-BD1E-704518901E27}"/>
              </a:ext>
            </a:extLst>
          </p:cNvPr>
          <p:cNvSpPr>
            <a:spLocks noGrp="1"/>
          </p:cNvSpPr>
          <p:nvPr>
            <p:ph type="sldNum" sz="quarter" idx="12"/>
          </p:nvPr>
        </p:nvSpPr>
        <p:spPr>
          <a:xfrm>
            <a:off x="8610600" y="6356350"/>
            <a:ext cx="2743200" cy="365125"/>
          </a:xfrm>
          <a:prstGeom prst="rect">
            <a:avLst/>
          </a:prstGeom>
        </p:spPr>
        <p:txBody>
          <a:bodyPr/>
          <a:lstStyle/>
          <a:p>
            <a:fld id="{AD813B8F-0C96-4966-B9C2-C2B58D97F9E1}" type="slidenum">
              <a:rPr lang="en-US" smtClean="0"/>
              <a:t>‹#›</a:t>
            </a:fld>
            <a:endParaRPr lang="en-US"/>
          </a:p>
        </p:txBody>
      </p:sp>
    </p:spTree>
    <p:extLst>
      <p:ext uri="{BB962C8B-B14F-4D97-AF65-F5344CB8AC3E}">
        <p14:creationId xmlns:p14="http://schemas.microsoft.com/office/powerpoint/2010/main" val="3055116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EB73D9-144A-A86E-86EA-1A641F05A43F}"/>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0479410F-4632-B116-C8C3-ACF4931E7C8D}"/>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DF763871-8647-5B13-6F23-285AE747B5D3}"/>
              </a:ext>
            </a:extLst>
          </p:cNvPr>
          <p:cNvSpPr>
            <a:spLocks noGrp="1"/>
          </p:cNvSpPr>
          <p:nvPr>
            <p:ph type="sldNum" sz="quarter" idx="12"/>
          </p:nvPr>
        </p:nvSpPr>
        <p:spPr>
          <a:xfrm>
            <a:off x="8610600" y="6356350"/>
            <a:ext cx="2743200" cy="365125"/>
          </a:xfrm>
          <a:prstGeom prst="rect">
            <a:avLst/>
          </a:prstGeom>
        </p:spPr>
        <p:txBody>
          <a:bodyPr/>
          <a:lstStyle/>
          <a:p>
            <a:fld id="{AD813B8F-0C96-4966-B9C2-C2B58D97F9E1}" type="slidenum">
              <a:rPr lang="en-US" smtClean="0"/>
              <a:t>‹#›</a:t>
            </a:fld>
            <a:endParaRPr lang="en-US"/>
          </a:p>
        </p:txBody>
      </p:sp>
    </p:spTree>
    <p:extLst>
      <p:ext uri="{BB962C8B-B14F-4D97-AF65-F5344CB8AC3E}">
        <p14:creationId xmlns:p14="http://schemas.microsoft.com/office/powerpoint/2010/main" val="3525462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6631F-AACF-8B89-E0AF-4BF74C05CC7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372ABC-588C-A2C7-DFF2-9A7F217C2007}"/>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CC10659-DECE-7D2C-FF5B-ACD22B555D60}"/>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BA3D22-5460-2D6F-1A90-2D014E6C8B77}"/>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4C24EA12-88F1-6CA8-444C-2CD5F0B7966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BA7B895-C7EA-69AF-2F01-6B26F7AA4169}"/>
              </a:ext>
            </a:extLst>
          </p:cNvPr>
          <p:cNvSpPr>
            <a:spLocks noGrp="1"/>
          </p:cNvSpPr>
          <p:nvPr>
            <p:ph type="sldNum" sz="quarter" idx="12"/>
          </p:nvPr>
        </p:nvSpPr>
        <p:spPr>
          <a:xfrm>
            <a:off x="8610600" y="6356350"/>
            <a:ext cx="2743200" cy="365125"/>
          </a:xfrm>
          <a:prstGeom prst="rect">
            <a:avLst/>
          </a:prstGeom>
        </p:spPr>
        <p:txBody>
          <a:bodyPr/>
          <a:lstStyle/>
          <a:p>
            <a:fld id="{AD813B8F-0C96-4966-B9C2-C2B58D97F9E1}" type="slidenum">
              <a:rPr lang="en-US" smtClean="0"/>
              <a:t>‹#›</a:t>
            </a:fld>
            <a:endParaRPr lang="en-US"/>
          </a:p>
        </p:txBody>
      </p:sp>
    </p:spTree>
    <p:extLst>
      <p:ext uri="{BB962C8B-B14F-4D97-AF65-F5344CB8AC3E}">
        <p14:creationId xmlns:p14="http://schemas.microsoft.com/office/powerpoint/2010/main" val="883395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6B94E-35A9-A1F5-C589-2E925C38DA29}"/>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F517C7-2713-CF9C-2515-EA400AA8C343}"/>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6C59F6-0FC2-9D33-DD09-9DD088C7C0AE}"/>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843A44-8DBB-8531-9CAA-B9B3CAB8EEF6}"/>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C09D09F1-3921-AE7B-29A1-A84AB5892B12}"/>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E4E89344-36F8-B97D-8931-2C7593317580}"/>
              </a:ext>
            </a:extLst>
          </p:cNvPr>
          <p:cNvSpPr>
            <a:spLocks noGrp="1"/>
          </p:cNvSpPr>
          <p:nvPr>
            <p:ph type="sldNum" sz="quarter" idx="12"/>
          </p:nvPr>
        </p:nvSpPr>
        <p:spPr>
          <a:xfrm>
            <a:off x="8610600" y="6356350"/>
            <a:ext cx="2743200" cy="365125"/>
          </a:xfrm>
          <a:prstGeom prst="rect">
            <a:avLst/>
          </a:prstGeom>
        </p:spPr>
        <p:txBody>
          <a:bodyPr/>
          <a:lstStyle/>
          <a:p>
            <a:fld id="{AD813B8F-0C96-4966-B9C2-C2B58D97F9E1}" type="slidenum">
              <a:rPr lang="en-US" smtClean="0"/>
              <a:t>‹#›</a:t>
            </a:fld>
            <a:endParaRPr lang="en-US"/>
          </a:p>
        </p:txBody>
      </p:sp>
    </p:spTree>
    <p:extLst>
      <p:ext uri="{BB962C8B-B14F-4D97-AF65-F5344CB8AC3E}">
        <p14:creationId xmlns:p14="http://schemas.microsoft.com/office/powerpoint/2010/main" val="3037509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4">
                <a:lumMod val="20000"/>
                <a:lumOff val="80000"/>
              </a:schemeClr>
            </a:gs>
            <a:gs pos="100000">
              <a:schemeClr val="bg1"/>
            </a:gs>
          </a:gsLst>
          <a:lin ang="81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819822-5C8D-01D3-81C7-D1F9446EEB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E55E12-1023-AB42-4E88-4B6838B98F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8684EB-1091-5850-DE2D-F9FDE8CE2D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088DF71F-0ACF-4F94-86A8-85BA5F73C5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4D2B64D-49A3-CF0F-685D-46FF92F40A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813B8F-0C96-4966-B9C2-C2B58D97F9E1}" type="slidenum">
              <a:rPr lang="en-US" smtClean="0"/>
              <a:t>‹#›</a:t>
            </a:fld>
            <a:endParaRPr lang="en-US"/>
          </a:p>
        </p:txBody>
      </p:sp>
    </p:spTree>
    <p:extLst>
      <p:ext uri="{BB962C8B-B14F-4D97-AF65-F5344CB8AC3E}">
        <p14:creationId xmlns:p14="http://schemas.microsoft.com/office/powerpoint/2010/main" val="3016934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2.pn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10.png"/><Relationship Id="rId4" Type="http://schemas.openxmlformats.org/officeDocument/2006/relationships/image" Target="../media/image100.png"/></Relationships>
</file>

<file path=ppt/slides/_rels/slide41.xml.rels><?xml version="1.0" encoding="UTF-8" standalone="yes"?>
<Relationships xmlns="http://schemas.openxmlformats.org/package/2006/relationships"><Relationship Id="rId3" Type="http://schemas.openxmlformats.org/officeDocument/2006/relationships/image" Target="../media/image360.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38.png"/></Relationships>
</file>

<file path=ppt/slides/_rels/slide43.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2.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41.png"/><Relationship Id="rId11" Type="http://schemas.openxmlformats.org/officeDocument/2006/relationships/image" Target="../media/image46.png"/><Relationship Id="rId5" Type="http://schemas.openxmlformats.org/officeDocument/2006/relationships/image" Target="../media/image40.png"/><Relationship Id="rId10" Type="http://schemas.openxmlformats.org/officeDocument/2006/relationships/image" Target="../media/image45.png"/><Relationship Id="rId4" Type="http://schemas.openxmlformats.org/officeDocument/2006/relationships/image" Target="../media/image39.png"/><Relationship Id="rId9" Type="http://schemas.openxmlformats.org/officeDocument/2006/relationships/image" Target="../media/image44.png"/></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1.xml"/><Relationship Id="rId4" Type="http://schemas.openxmlformats.org/officeDocument/2006/relationships/image" Target="../media/image54.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5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57.png"/><Relationship Id="rId4" Type="http://schemas.openxmlformats.org/officeDocument/2006/relationships/image" Target="../media/image56.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59.png"/><Relationship Id="rId4" Type="http://schemas.openxmlformats.org/officeDocument/2006/relationships/image" Target="../media/image58.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FAB751-B2E4-D9EA-4CDD-71F3ACA98B38}"/>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9" name="TextBox 8">
            <a:extLst>
              <a:ext uri="{FF2B5EF4-FFF2-40B4-BE49-F238E27FC236}">
                <a16:creationId xmlns:a16="http://schemas.microsoft.com/office/drawing/2014/main" id="{16F6ABFA-0483-62E3-4C57-809582E8241B}"/>
              </a:ext>
            </a:extLst>
          </p:cNvPr>
          <p:cNvSpPr txBox="1"/>
          <p:nvPr/>
        </p:nvSpPr>
        <p:spPr>
          <a:xfrm>
            <a:off x="706733" y="1008693"/>
            <a:ext cx="11105161" cy="1200329"/>
          </a:xfrm>
          <a:prstGeom prst="rect">
            <a:avLst/>
          </a:prstGeom>
          <a:noFill/>
        </p:spPr>
        <p:txBody>
          <a:bodyPr wrap="square" rtlCol="0">
            <a:spAutoFit/>
          </a:bodyPr>
          <a:lstStyle/>
          <a:p>
            <a:pPr algn="ctr"/>
            <a:r>
              <a:rPr lang="en-US" sz="3600" dirty="0">
                <a:solidFill>
                  <a:schemeClr val="accent1">
                    <a:lumMod val="50000"/>
                  </a:schemeClr>
                </a:solidFill>
                <a:effectLst/>
                <a:latin typeface="Franklin Gothic Medium" panose="020B0603020102020204" pitchFamily="34" charset="0"/>
                <a:ea typeface="Times New Roman" panose="02020603050405020304" pitchFamily="18" charset="0"/>
              </a:rPr>
              <a:t>Artificial Intelligence and Spatial Modeling to Estimate Traffic Volume Measures on Local Roadways</a:t>
            </a:r>
            <a:endParaRPr lang="en-US" sz="3600" dirty="0">
              <a:solidFill>
                <a:schemeClr val="accent1">
                  <a:lumMod val="50000"/>
                </a:schemeClr>
              </a:solidFill>
              <a:latin typeface="Franklin Gothic Medium" panose="020B0603020102020204" pitchFamily="34" charset="0"/>
            </a:endParaRPr>
          </a:p>
        </p:txBody>
      </p:sp>
      <p:cxnSp>
        <p:nvCxnSpPr>
          <p:cNvPr id="10" name="Straight Connector 9">
            <a:extLst>
              <a:ext uri="{FF2B5EF4-FFF2-40B4-BE49-F238E27FC236}">
                <a16:creationId xmlns:a16="http://schemas.microsoft.com/office/drawing/2014/main" id="{86195F1B-2D86-A159-9AB7-4EDABE04DC48}"/>
              </a:ext>
            </a:extLst>
          </p:cNvPr>
          <p:cNvCxnSpPr>
            <a:cxnSpLocks/>
          </p:cNvCxnSpPr>
          <p:nvPr/>
        </p:nvCxnSpPr>
        <p:spPr>
          <a:xfrm>
            <a:off x="5967167" y="6200998"/>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6DD799D0-B2CD-E083-333C-16A0977E828F}"/>
              </a:ext>
            </a:extLst>
          </p:cNvPr>
          <p:cNvSpPr txBox="1"/>
          <p:nvPr/>
        </p:nvSpPr>
        <p:spPr>
          <a:xfrm>
            <a:off x="4195176" y="2581506"/>
            <a:ext cx="4128272" cy="954107"/>
          </a:xfrm>
          <a:prstGeom prst="rect">
            <a:avLst/>
          </a:prstGeom>
          <a:noFill/>
        </p:spPr>
        <p:txBody>
          <a:bodyPr wrap="square" rtlCol="0">
            <a:spAutoFit/>
          </a:bodyPr>
          <a:lstStyle/>
          <a:p>
            <a:pPr algn="ctr"/>
            <a:r>
              <a:rPr lang="en-US" sz="2800" dirty="0">
                <a:latin typeface="Franklin Gothic Medium Cond" panose="020B0606030402020204" pitchFamily="34" charset="0"/>
              </a:rPr>
              <a:t>by</a:t>
            </a:r>
          </a:p>
          <a:p>
            <a:pPr algn="ctr"/>
            <a:r>
              <a:rPr lang="en-US" sz="2800" dirty="0">
                <a:latin typeface="Franklin Gothic Medium Cond" panose="020B0606030402020204" pitchFamily="34" charset="0"/>
              </a:rPr>
              <a:t>Mahmuda Sultana Mimi</a:t>
            </a:r>
          </a:p>
        </p:txBody>
      </p:sp>
      <p:sp>
        <p:nvSpPr>
          <p:cNvPr id="12" name="TextBox 11">
            <a:extLst>
              <a:ext uri="{FF2B5EF4-FFF2-40B4-BE49-F238E27FC236}">
                <a16:creationId xmlns:a16="http://schemas.microsoft.com/office/drawing/2014/main" id="{B6EFAB03-B00D-A310-1E2F-56C91F4612E4}"/>
              </a:ext>
            </a:extLst>
          </p:cNvPr>
          <p:cNvSpPr txBox="1"/>
          <p:nvPr/>
        </p:nvSpPr>
        <p:spPr>
          <a:xfrm>
            <a:off x="5848883" y="6220244"/>
            <a:ext cx="6309360" cy="461665"/>
          </a:xfrm>
          <a:prstGeom prst="rect">
            <a:avLst/>
          </a:prstGeom>
          <a:noFill/>
        </p:spPr>
        <p:txBody>
          <a:bodyPr wrap="square" rtlCol="0">
            <a:spAutoFit/>
          </a:bodyPr>
          <a:lstStyle/>
          <a:p>
            <a:pPr algn="r"/>
            <a:r>
              <a:rPr lang="en-US" sz="2400" dirty="0">
                <a:solidFill>
                  <a:schemeClr val="bg1">
                    <a:lumMod val="50000"/>
                  </a:schemeClr>
                </a:solidFill>
                <a:latin typeface="Franklin Gothic Medium Cond" panose="020B0606030402020204" pitchFamily="34" charset="0"/>
              </a:rPr>
              <a:t>June 23, 2025</a:t>
            </a:r>
          </a:p>
        </p:txBody>
      </p:sp>
      <p:pic>
        <p:nvPicPr>
          <p:cNvPr id="4" name="Picture 3" descr="Texas State University">
            <a:extLst>
              <a:ext uri="{FF2B5EF4-FFF2-40B4-BE49-F238E27FC236}">
                <a16:creationId xmlns:a16="http://schemas.microsoft.com/office/drawing/2014/main" id="{C5C4D886-30F2-BDB8-B27B-79633BB1F2EB}"/>
              </a:ext>
            </a:extLst>
          </p:cNvPr>
          <p:cNvPicPr>
            <a:picLocks noChangeAspect="1"/>
          </p:cNvPicPr>
          <p:nvPr/>
        </p:nvPicPr>
        <p:blipFill rotWithShape="1">
          <a:blip r:embed="rId4">
            <a:extLst>
              <a:ext uri="{28A0092B-C50C-407E-A947-70E740481C1C}">
                <a14:useLocalDpi xmlns:a14="http://schemas.microsoft.com/office/drawing/2010/main" val="0"/>
              </a:ext>
            </a:extLst>
          </a:blip>
          <a:srcRect t="11933" b="30205"/>
          <a:stretch/>
        </p:blipFill>
        <p:spPr>
          <a:xfrm>
            <a:off x="4636873" y="176091"/>
            <a:ext cx="2918253" cy="822960"/>
          </a:xfrm>
          <a:prstGeom prst="rect">
            <a:avLst/>
          </a:prstGeom>
        </p:spPr>
      </p:pic>
      <p:sp>
        <p:nvSpPr>
          <p:cNvPr id="2" name="TextBox 1">
            <a:extLst>
              <a:ext uri="{FF2B5EF4-FFF2-40B4-BE49-F238E27FC236}">
                <a16:creationId xmlns:a16="http://schemas.microsoft.com/office/drawing/2014/main" id="{B5B6C53E-07C7-574F-1ED9-9F146CA0D012}"/>
              </a:ext>
            </a:extLst>
          </p:cNvPr>
          <p:cNvSpPr txBox="1"/>
          <p:nvPr/>
        </p:nvSpPr>
        <p:spPr>
          <a:xfrm>
            <a:off x="1813555" y="3610800"/>
            <a:ext cx="8891515" cy="2459071"/>
          </a:xfrm>
          <a:prstGeom prst="rect">
            <a:avLst/>
          </a:prstGeom>
          <a:noFill/>
        </p:spPr>
        <p:txBody>
          <a:bodyPr wrap="square" rtlCol="0">
            <a:spAutoFit/>
          </a:bodyPr>
          <a:lstStyle/>
          <a:p>
            <a:pPr marL="0" marR="0" algn="ctr">
              <a:lnSpc>
                <a:spcPct val="200000"/>
              </a:lnSpc>
            </a:pPr>
            <a:r>
              <a:rPr lang="en-US" sz="2000" u="sng" dirty="0">
                <a:effectLst/>
                <a:latin typeface="Arial" panose="020B0604020202020204" pitchFamily="34" charset="0"/>
                <a:ea typeface="Times New Roman" panose="02020603050405020304" pitchFamily="18" charset="0"/>
                <a:cs typeface="Arial" panose="020B0604020202020204" pitchFamily="34" charset="0"/>
              </a:rPr>
              <a:t>Thesis Committee</a:t>
            </a:r>
          </a:p>
          <a:p>
            <a:pPr marL="0" marR="0">
              <a:lnSpc>
                <a:spcPct val="200000"/>
              </a:lnSpc>
            </a:pPr>
            <a:r>
              <a:rPr lang="en-US" sz="2000" dirty="0">
                <a:effectLst/>
                <a:latin typeface="Arial" panose="020B0604020202020204" pitchFamily="34" charset="0"/>
                <a:ea typeface="Times New Roman" panose="02020603050405020304" pitchFamily="18" charset="0"/>
                <a:cs typeface="Arial" panose="020B0604020202020204" pitchFamily="34" charset="0"/>
              </a:rPr>
              <a:t>Chair of the Committee:      Dr. Subasish Das, Assistant Professor</a:t>
            </a:r>
          </a:p>
          <a:p>
            <a:pPr marL="0" marR="0">
              <a:lnSpc>
                <a:spcPct val="200000"/>
              </a:lnSpc>
            </a:pPr>
            <a:r>
              <a:rPr lang="en-US" sz="2000" dirty="0">
                <a:effectLst/>
                <a:latin typeface="Arial" panose="020B0604020202020204" pitchFamily="34" charset="0"/>
                <a:ea typeface="Times New Roman" panose="02020603050405020304" pitchFamily="18" charset="0"/>
                <a:cs typeface="Arial" panose="020B0604020202020204" pitchFamily="34" charset="0"/>
              </a:rPr>
              <a:t>Committee Member:            Dr. Anandi Dutta, Assistant Professor</a:t>
            </a:r>
          </a:p>
          <a:p>
            <a:pPr marL="0" marR="0">
              <a:lnSpc>
                <a:spcPct val="200000"/>
              </a:lnSpc>
            </a:pPr>
            <a:r>
              <a:rPr lang="en-US" sz="2000" dirty="0">
                <a:effectLst/>
                <a:latin typeface="Arial" panose="020B0604020202020204" pitchFamily="34" charset="0"/>
                <a:ea typeface="Times New Roman" panose="02020603050405020304" pitchFamily="18" charset="0"/>
                <a:cs typeface="Arial" panose="020B0604020202020204" pitchFamily="34" charset="0"/>
              </a:rPr>
              <a:t>Committee Member:            Dr. Yihong Yuan, Associate Professor</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3438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BD0CB-A5B4-30B6-66F0-AF1880F584F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FC19FC3-F31C-C350-2C3B-362658A32E77}"/>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E9DEB671-0166-0274-4AF3-8DAD49EBC87A}"/>
              </a:ext>
            </a:extLst>
          </p:cNvPr>
          <p:cNvSpPr txBox="1"/>
          <p:nvPr/>
        </p:nvSpPr>
        <p:spPr>
          <a:xfrm>
            <a:off x="182881" y="-61785"/>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Review of previous studies</a:t>
            </a:r>
          </a:p>
        </p:txBody>
      </p:sp>
      <p:cxnSp>
        <p:nvCxnSpPr>
          <p:cNvPr id="8" name="Straight Connector 7">
            <a:extLst>
              <a:ext uri="{FF2B5EF4-FFF2-40B4-BE49-F238E27FC236}">
                <a16:creationId xmlns:a16="http://schemas.microsoft.com/office/drawing/2014/main" id="{8806D917-DD3B-D262-1DCC-9E99B21FA3F8}"/>
              </a:ext>
            </a:extLst>
          </p:cNvPr>
          <p:cNvCxnSpPr>
            <a:cxnSpLocks/>
          </p:cNvCxnSpPr>
          <p:nvPr/>
        </p:nvCxnSpPr>
        <p:spPr>
          <a:xfrm>
            <a:off x="182881" y="479988"/>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4070F083-173F-5440-A92A-DD96FDA03480}"/>
              </a:ext>
            </a:extLst>
          </p:cNvPr>
          <p:cNvSpPr>
            <a:spLocks noGrp="1"/>
          </p:cNvSpPr>
          <p:nvPr>
            <p:ph type="sldNum" sz="quarter" idx="12"/>
          </p:nvPr>
        </p:nvSpPr>
        <p:spPr>
          <a:xfrm>
            <a:off x="11468506" y="6400308"/>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10</a:t>
            </a:fld>
            <a:endParaRPr lang="en-US" sz="1600" dirty="0">
              <a:solidFill>
                <a:schemeClr val="bg1">
                  <a:lumMod val="50000"/>
                </a:schemeClr>
              </a:solidFill>
              <a:latin typeface="Franklin Gothic Book" panose="020B0503020102020204" pitchFamily="34" charset="0"/>
            </a:endParaRPr>
          </a:p>
        </p:txBody>
      </p:sp>
      <p:graphicFrame>
        <p:nvGraphicFramePr>
          <p:cNvPr id="4" name="Table 3">
            <a:extLst>
              <a:ext uri="{FF2B5EF4-FFF2-40B4-BE49-F238E27FC236}">
                <a16:creationId xmlns:a16="http://schemas.microsoft.com/office/drawing/2014/main" id="{D468843A-117F-1527-FA50-10F460D6B7D4}"/>
              </a:ext>
            </a:extLst>
          </p:cNvPr>
          <p:cNvGraphicFramePr>
            <a:graphicFrameLocks noGrp="1"/>
          </p:cNvGraphicFramePr>
          <p:nvPr>
            <p:extLst>
              <p:ext uri="{D42A27DB-BD31-4B8C-83A1-F6EECF244321}">
                <p14:modId xmlns:p14="http://schemas.microsoft.com/office/powerpoint/2010/main" val="1550787909"/>
              </p:ext>
            </p:extLst>
          </p:nvPr>
        </p:nvGraphicFramePr>
        <p:xfrm>
          <a:off x="287235" y="962250"/>
          <a:ext cx="11790527" cy="3388524"/>
        </p:xfrm>
        <a:graphic>
          <a:graphicData uri="http://schemas.openxmlformats.org/drawingml/2006/table">
            <a:tbl>
              <a:tblPr firstRow="1" bandRow="1">
                <a:tableStyleId>{5C22544A-7EE6-4342-B048-85BDC9FD1C3A}</a:tableStyleId>
              </a:tblPr>
              <a:tblGrid>
                <a:gridCol w="1377697">
                  <a:extLst>
                    <a:ext uri="{9D8B030D-6E8A-4147-A177-3AD203B41FA5}">
                      <a16:colId xmlns:a16="http://schemas.microsoft.com/office/drawing/2014/main" val="1874693135"/>
                    </a:ext>
                  </a:extLst>
                </a:gridCol>
                <a:gridCol w="3678593">
                  <a:extLst>
                    <a:ext uri="{9D8B030D-6E8A-4147-A177-3AD203B41FA5}">
                      <a16:colId xmlns:a16="http://schemas.microsoft.com/office/drawing/2014/main" val="3978358123"/>
                    </a:ext>
                  </a:extLst>
                </a:gridCol>
                <a:gridCol w="3014815">
                  <a:extLst>
                    <a:ext uri="{9D8B030D-6E8A-4147-A177-3AD203B41FA5}">
                      <a16:colId xmlns:a16="http://schemas.microsoft.com/office/drawing/2014/main" val="2708645724"/>
                    </a:ext>
                  </a:extLst>
                </a:gridCol>
                <a:gridCol w="3719422">
                  <a:extLst>
                    <a:ext uri="{9D8B030D-6E8A-4147-A177-3AD203B41FA5}">
                      <a16:colId xmlns:a16="http://schemas.microsoft.com/office/drawing/2014/main" val="64903879"/>
                    </a:ext>
                  </a:extLst>
                </a:gridCol>
              </a:tblGrid>
              <a:tr h="476246">
                <a:tc>
                  <a:txBody>
                    <a:bodyPr/>
                    <a:lstStyle/>
                    <a:p>
                      <a:pPr marL="0" marR="0">
                        <a:lnSpc>
                          <a:spcPct val="200000"/>
                        </a:lnSpc>
                      </a:pPr>
                      <a:r>
                        <a:rPr lang="en-US" sz="1800" b="1" dirty="0">
                          <a:effectLst/>
                          <a:latin typeface="Arial" panose="020B0604020202020204" pitchFamily="34" charset="0"/>
                          <a:ea typeface="Calibri" panose="020F0502020204030204" pitchFamily="34" charset="0"/>
                          <a:cs typeface="Arial" panose="020B0604020202020204" pitchFamily="34" charset="0"/>
                        </a:rPr>
                        <a:t>Category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tx2"/>
                    </a:solidFill>
                  </a:tcPr>
                </a:tc>
                <a:tc>
                  <a:txBody>
                    <a:bodyPr/>
                    <a:lstStyle/>
                    <a:p>
                      <a:pPr marL="0" marR="0">
                        <a:lnSpc>
                          <a:spcPct val="200000"/>
                        </a:lnSpc>
                      </a:pPr>
                      <a:r>
                        <a:rPr lang="en-US" sz="1800" b="1" dirty="0">
                          <a:effectLst/>
                          <a:latin typeface="Arial" panose="020B0604020202020204" pitchFamily="34" charset="0"/>
                          <a:ea typeface="Calibri" panose="020F0502020204030204" pitchFamily="34" charset="0"/>
                          <a:cs typeface="Arial" panose="020B0604020202020204" pitchFamily="34" charset="0"/>
                        </a:rPr>
                        <a:t>Methods Used</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tx2"/>
                    </a:solidFill>
                  </a:tcPr>
                </a:tc>
                <a:tc>
                  <a:txBody>
                    <a:bodyPr/>
                    <a:lstStyle/>
                    <a:p>
                      <a:pPr marL="0" marR="0">
                        <a:lnSpc>
                          <a:spcPct val="200000"/>
                        </a:lnSpc>
                      </a:pPr>
                      <a:r>
                        <a:rPr lang="en-US" sz="1800" b="1" dirty="0">
                          <a:effectLst/>
                          <a:latin typeface="Arial" panose="020B0604020202020204" pitchFamily="34" charset="0"/>
                          <a:ea typeface="Calibri" panose="020F0502020204030204" pitchFamily="34" charset="0"/>
                          <a:cs typeface="Arial" panose="020B0604020202020204" pitchFamily="34" charset="0"/>
                        </a:rPr>
                        <a:t>Findings</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tx2"/>
                    </a:solidFill>
                  </a:tcPr>
                </a:tc>
                <a:tc>
                  <a:txBody>
                    <a:bodyPr/>
                    <a:lstStyle/>
                    <a:p>
                      <a:pPr marL="0" marR="0">
                        <a:lnSpc>
                          <a:spcPct val="200000"/>
                        </a:lnSpc>
                      </a:pPr>
                      <a:r>
                        <a:rPr lang="en-US" sz="1800" b="1" dirty="0">
                          <a:effectLst/>
                          <a:latin typeface="Arial" panose="020B0604020202020204" pitchFamily="34" charset="0"/>
                          <a:ea typeface="Calibri" panose="020F0502020204030204" pitchFamily="34" charset="0"/>
                          <a:cs typeface="Arial" panose="020B0604020202020204" pitchFamily="34" charset="0"/>
                        </a:rPr>
                        <a:t>Sources</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tx2"/>
                    </a:solidFill>
                  </a:tcPr>
                </a:tc>
                <a:extLst>
                  <a:ext uri="{0D108BD9-81ED-4DB2-BD59-A6C34878D82A}">
                    <a16:rowId xmlns:a16="http://schemas.microsoft.com/office/drawing/2014/main" val="3096365245"/>
                  </a:ext>
                </a:extLst>
              </a:tr>
              <a:tr h="2912278">
                <a:tc>
                  <a:txBody>
                    <a:bodyPr/>
                    <a:lstStyle/>
                    <a:p>
                      <a:r>
                        <a:rPr lang="en-US" sz="1800" dirty="0">
                          <a:latin typeface="Arial" panose="020B0604020202020204" pitchFamily="34" charset="0"/>
                          <a:cs typeface="Arial" panose="020B0604020202020204" pitchFamily="34" charset="0"/>
                        </a:rPr>
                        <a:t>Other Methods (Grouping, Temporal, Assignment)</a:t>
                      </a:r>
                    </a:p>
                  </a:txBody>
                  <a:tcPr/>
                </a:tc>
                <a:tc>
                  <a:txBody>
                    <a:bodyPr/>
                    <a:lstStyle/>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Factor grouping, hierarchical clustering, k-means, fuzzy c-means, Bayesian methods, seasonal adjustment factors, short-term count durations (24, 48, 72 hours), advanced assignment methods (DA, fuzzy decision trees)</a:t>
                      </a:r>
                    </a:p>
                  </a:txBody>
                  <a:tcPr/>
                </a:tc>
                <a:tc>
                  <a:txBody>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Grouping improves homogeneity; clustering improves accuracy but varies by method; seasonal factors reduce errors; longer counts improve AADT; advanced assignment outperforms functional classification.</a:t>
                      </a:r>
                    </a:p>
                  </a:txBody>
                  <a:tcPr/>
                </a:tc>
                <a:tc>
                  <a:txBody>
                    <a:bodyPr/>
                    <a:lstStyle/>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Garber and Bayat-Mokhtari (1986), Flaherty (1993), Rossi et al. (2012), </a:t>
                      </a:r>
                      <a:r>
                        <a:rPr lang="en-US" sz="1800" dirty="0" err="1">
                          <a:latin typeface="Arial" panose="020B0604020202020204" pitchFamily="34" charset="0"/>
                          <a:cs typeface="Arial" panose="020B0604020202020204" pitchFamily="34" charset="0"/>
                        </a:rPr>
                        <a:t>Gecchele</a:t>
                      </a:r>
                      <a:r>
                        <a:rPr lang="en-US" sz="1800" dirty="0">
                          <a:latin typeface="Arial" panose="020B0604020202020204" pitchFamily="34" charset="0"/>
                          <a:cs typeface="Arial" panose="020B0604020202020204" pitchFamily="34" charset="0"/>
                        </a:rPr>
                        <a:t> et al. (2011)</a:t>
                      </a:r>
                    </a:p>
                  </a:txBody>
                  <a:tcPr/>
                </a:tc>
                <a:extLst>
                  <a:ext uri="{0D108BD9-81ED-4DB2-BD59-A6C34878D82A}">
                    <a16:rowId xmlns:a16="http://schemas.microsoft.com/office/drawing/2014/main" val="596299256"/>
                  </a:ext>
                </a:extLst>
              </a:tr>
            </a:tbl>
          </a:graphicData>
        </a:graphic>
      </p:graphicFrame>
      <p:sp>
        <p:nvSpPr>
          <p:cNvPr id="6" name="TextBox 5">
            <a:extLst>
              <a:ext uri="{FF2B5EF4-FFF2-40B4-BE49-F238E27FC236}">
                <a16:creationId xmlns:a16="http://schemas.microsoft.com/office/drawing/2014/main" id="{5A6E9269-730F-D440-2D88-6615064DED8A}"/>
              </a:ext>
            </a:extLst>
          </p:cNvPr>
          <p:cNvSpPr txBox="1"/>
          <p:nvPr/>
        </p:nvSpPr>
        <p:spPr>
          <a:xfrm>
            <a:off x="287235" y="371612"/>
            <a:ext cx="9971166" cy="560410"/>
          </a:xfrm>
          <a:prstGeom prst="rect">
            <a:avLst/>
          </a:prstGeom>
          <a:noFill/>
        </p:spPr>
        <p:txBody>
          <a:bodyPr wrap="square">
            <a:spAutoFit/>
          </a:bodyPr>
          <a:lstStyle/>
          <a:p>
            <a:pPr marL="0" marR="0">
              <a:lnSpc>
                <a:spcPct val="200000"/>
              </a:lnSpc>
            </a:pPr>
            <a:r>
              <a:rPr lang="en-US"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Table: Summary of methods used for AADT Estimation. </a:t>
            </a:r>
            <a:endParaRPr lang="en-US"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077670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F3A87-E437-08F7-B0C0-EE835874312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5B9AD1D-CAF8-23F2-2537-89698848923F}"/>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61A90A55-5BC2-3059-24C3-FBC2545787EE}"/>
              </a:ext>
            </a:extLst>
          </p:cNvPr>
          <p:cNvSpPr txBox="1"/>
          <p:nvPr/>
        </p:nvSpPr>
        <p:spPr>
          <a:xfrm>
            <a:off x="182881" y="-3048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Review of previous studies</a:t>
            </a:r>
          </a:p>
        </p:txBody>
      </p:sp>
      <p:cxnSp>
        <p:nvCxnSpPr>
          <p:cNvPr id="8" name="Straight Connector 7">
            <a:extLst>
              <a:ext uri="{FF2B5EF4-FFF2-40B4-BE49-F238E27FC236}">
                <a16:creationId xmlns:a16="http://schemas.microsoft.com/office/drawing/2014/main" id="{72341235-4187-D4D9-C71C-35FFB99B54F8}"/>
              </a:ext>
            </a:extLst>
          </p:cNvPr>
          <p:cNvCxnSpPr>
            <a:cxnSpLocks/>
          </p:cNvCxnSpPr>
          <p:nvPr/>
        </p:nvCxnSpPr>
        <p:spPr>
          <a:xfrm>
            <a:off x="182881" y="505527"/>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D98D90ED-5349-3926-64EF-208519D4BF8D}"/>
              </a:ext>
            </a:extLst>
          </p:cNvPr>
          <p:cNvSpPr>
            <a:spLocks noGrp="1"/>
          </p:cNvSpPr>
          <p:nvPr>
            <p:ph type="sldNum" sz="quarter" idx="12"/>
          </p:nvPr>
        </p:nvSpPr>
        <p:spPr>
          <a:xfrm>
            <a:off x="11607421" y="6251362"/>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11</a:t>
            </a:fld>
            <a:endParaRPr lang="en-US" sz="1600">
              <a:solidFill>
                <a:schemeClr val="bg1">
                  <a:lumMod val="50000"/>
                </a:schemeClr>
              </a:solidFill>
              <a:latin typeface="Franklin Gothic Book" panose="020B0503020102020204" pitchFamily="34" charset="0"/>
            </a:endParaRPr>
          </a:p>
        </p:txBody>
      </p:sp>
      <p:sp>
        <p:nvSpPr>
          <p:cNvPr id="6" name="TextBox 5">
            <a:extLst>
              <a:ext uri="{FF2B5EF4-FFF2-40B4-BE49-F238E27FC236}">
                <a16:creationId xmlns:a16="http://schemas.microsoft.com/office/drawing/2014/main" id="{3A826376-41AD-9E89-D4A5-F187B691A5B4}"/>
              </a:ext>
            </a:extLst>
          </p:cNvPr>
          <p:cNvSpPr txBox="1"/>
          <p:nvPr/>
        </p:nvSpPr>
        <p:spPr>
          <a:xfrm>
            <a:off x="576469" y="450222"/>
            <a:ext cx="9971166" cy="560410"/>
          </a:xfrm>
          <a:prstGeom prst="rect">
            <a:avLst/>
          </a:prstGeom>
          <a:noFill/>
        </p:spPr>
        <p:txBody>
          <a:bodyPr wrap="square">
            <a:spAutoFit/>
          </a:bodyPr>
          <a:lstStyle/>
          <a:p>
            <a:pPr marL="0" marR="0">
              <a:lnSpc>
                <a:spcPct val="200000"/>
              </a:lnSpc>
            </a:pPr>
            <a:r>
              <a:rPr lang="en-US" b="1" dirty="0">
                <a:solidFill>
                  <a:srgbClr val="000000"/>
                </a:solidFill>
                <a:effectLst/>
                <a:latin typeface="Arial" panose="020B0604020202020204" pitchFamily="34" charset="0"/>
                <a:ea typeface="Calibri" panose="020F0502020204030204" pitchFamily="34" charset="0"/>
                <a:cs typeface="Arial" panose="020B0604020202020204" pitchFamily="34" charset="0"/>
              </a:rPr>
              <a:t>Table: Summary of Spatial Random Forest (SRF) Applications. </a:t>
            </a:r>
            <a:endParaRPr lang="en-US" dirty="0">
              <a:effectLst/>
              <a:latin typeface="Arial" panose="020B0604020202020204" pitchFamily="34" charset="0"/>
              <a:ea typeface="Calibri" panose="020F050202020403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EEE0389E-0EDA-5169-2B45-3FE755C02499}"/>
              </a:ext>
            </a:extLst>
          </p:cNvPr>
          <p:cNvGraphicFramePr>
            <a:graphicFrameLocks noGrp="1"/>
          </p:cNvGraphicFramePr>
          <p:nvPr>
            <p:extLst>
              <p:ext uri="{D42A27DB-BD31-4B8C-83A1-F6EECF244321}">
                <p14:modId xmlns:p14="http://schemas.microsoft.com/office/powerpoint/2010/main" val="2603633062"/>
              </p:ext>
            </p:extLst>
          </p:nvPr>
        </p:nvGraphicFramePr>
        <p:xfrm>
          <a:off x="576469" y="1069905"/>
          <a:ext cx="11039061" cy="5571979"/>
        </p:xfrm>
        <a:graphic>
          <a:graphicData uri="http://schemas.openxmlformats.org/drawingml/2006/table">
            <a:tbl>
              <a:tblPr>
                <a:tableStyleId>{35758FB7-9AC5-4552-8A53-C91805E547FA}</a:tableStyleId>
              </a:tblPr>
              <a:tblGrid>
                <a:gridCol w="2032600">
                  <a:extLst>
                    <a:ext uri="{9D8B030D-6E8A-4147-A177-3AD203B41FA5}">
                      <a16:colId xmlns:a16="http://schemas.microsoft.com/office/drawing/2014/main" val="3822315399"/>
                    </a:ext>
                  </a:extLst>
                </a:gridCol>
                <a:gridCol w="2976722">
                  <a:extLst>
                    <a:ext uri="{9D8B030D-6E8A-4147-A177-3AD203B41FA5}">
                      <a16:colId xmlns:a16="http://schemas.microsoft.com/office/drawing/2014/main" val="3653406742"/>
                    </a:ext>
                  </a:extLst>
                </a:gridCol>
                <a:gridCol w="1669774">
                  <a:extLst>
                    <a:ext uri="{9D8B030D-6E8A-4147-A177-3AD203B41FA5}">
                      <a16:colId xmlns:a16="http://schemas.microsoft.com/office/drawing/2014/main" val="1042182185"/>
                    </a:ext>
                  </a:extLst>
                </a:gridCol>
                <a:gridCol w="4359965">
                  <a:extLst>
                    <a:ext uri="{9D8B030D-6E8A-4147-A177-3AD203B41FA5}">
                      <a16:colId xmlns:a16="http://schemas.microsoft.com/office/drawing/2014/main" val="2797671163"/>
                    </a:ext>
                  </a:extLst>
                </a:gridCol>
              </a:tblGrid>
              <a:tr h="530793">
                <a:tc>
                  <a:txBody>
                    <a:bodyPr/>
                    <a:lstStyle/>
                    <a:p>
                      <a:r>
                        <a:rPr lang="en-US" sz="1600" b="1" kern="1200" dirty="0">
                          <a:solidFill>
                            <a:schemeClr val="lt1"/>
                          </a:solidFill>
                          <a:effectLst/>
                          <a:latin typeface="Arial" panose="020B0604020202020204" pitchFamily="34" charset="0"/>
                          <a:ea typeface="Calibri" panose="020F0502020204030204" pitchFamily="34" charset="0"/>
                          <a:cs typeface="Arial" panose="020B0604020202020204" pitchFamily="34" charset="0"/>
                        </a:rPr>
                        <a:t>Study / Model</a:t>
                      </a:r>
                    </a:p>
                  </a:txBody>
                  <a:tcPr marL="53065" marR="53065" marT="26533" marB="26533" anchor="ctr">
                    <a:solidFill>
                      <a:srgbClr val="44546A"/>
                    </a:solidFill>
                  </a:tcPr>
                </a:tc>
                <a:tc>
                  <a:txBody>
                    <a:bodyPr/>
                    <a:lstStyle/>
                    <a:p>
                      <a:r>
                        <a:rPr lang="en-US" sz="1600" b="1" kern="1200" dirty="0">
                          <a:solidFill>
                            <a:schemeClr val="lt1"/>
                          </a:solidFill>
                          <a:effectLst/>
                          <a:latin typeface="Arial" panose="020B0604020202020204" pitchFamily="34" charset="0"/>
                          <a:ea typeface="Calibri" panose="020F0502020204030204" pitchFamily="34" charset="0"/>
                          <a:cs typeface="Arial" panose="020B0604020202020204" pitchFamily="34" charset="0"/>
                        </a:rPr>
                        <a:t>Methodological Innovation / Application</a:t>
                      </a:r>
                    </a:p>
                  </a:txBody>
                  <a:tcPr marL="53065" marR="53065" marT="26533" marB="26533" anchor="ctr">
                    <a:solidFill>
                      <a:srgbClr val="44546A"/>
                    </a:solidFill>
                  </a:tcPr>
                </a:tc>
                <a:tc>
                  <a:txBody>
                    <a:bodyPr/>
                    <a:lstStyle/>
                    <a:p>
                      <a:r>
                        <a:rPr lang="en-US" sz="1600" b="1" kern="1200" dirty="0">
                          <a:solidFill>
                            <a:schemeClr val="lt1"/>
                          </a:solidFill>
                          <a:effectLst/>
                          <a:latin typeface="Arial" panose="020B0604020202020204" pitchFamily="34" charset="0"/>
                          <a:ea typeface="Calibri" panose="020F0502020204030204" pitchFamily="34" charset="0"/>
                          <a:cs typeface="Arial" panose="020B0604020202020204" pitchFamily="34" charset="0"/>
                        </a:rPr>
                        <a:t>Domain</a:t>
                      </a:r>
                    </a:p>
                  </a:txBody>
                  <a:tcPr marL="53065" marR="53065" marT="26533" marB="26533" anchor="ctr">
                    <a:solidFill>
                      <a:srgbClr val="44546A"/>
                    </a:solidFill>
                  </a:tcPr>
                </a:tc>
                <a:tc>
                  <a:txBody>
                    <a:bodyPr/>
                    <a:lstStyle/>
                    <a:p>
                      <a:r>
                        <a:rPr lang="en-US" sz="1600" b="1" kern="1200" dirty="0">
                          <a:solidFill>
                            <a:schemeClr val="lt1"/>
                          </a:solidFill>
                          <a:effectLst/>
                          <a:latin typeface="Arial" panose="020B0604020202020204" pitchFamily="34" charset="0"/>
                          <a:ea typeface="Calibri" panose="020F0502020204030204" pitchFamily="34" charset="0"/>
                          <a:cs typeface="Arial" panose="020B0604020202020204" pitchFamily="34" charset="0"/>
                        </a:rPr>
                        <a:t>Key Contribution</a:t>
                      </a:r>
                    </a:p>
                  </a:txBody>
                  <a:tcPr marL="53065" marR="53065" marT="26533" marB="26533" anchor="ctr">
                    <a:solidFill>
                      <a:srgbClr val="44546A"/>
                    </a:solidFill>
                  </a:tcPr>
                </a:tc>
                <a:extLst>
                  <a:ext uri="{0D108BD9-81ED-4DB2-BD59-A6C34878D82A}">
                    <a16:rowId xmlns:a16="http://schemas.microsoft.com/office/drawing/2014/main" val="744769344"/>
                  </a:ext>
                </a:extLst>
              </a:tr>
              <a:tr h="640080">
                <a:tc>
                  <a:txBody>
                    <a:bodyPr/>
                    <a:lstStyle/>
                    <a:p>
                      <a:r>
                        <a:rPr lang="en-US" sz="1600" dirty="0">
                          <a:latin typeface="Arial" panose="020B0604020202020204" pitchFamily="34" charset="0"/>
                          <a:cs typeface="Arial" panose="020B0604020202020204" pitchFamily="34" charset="0"/>
                        </a:rPr>
                        <a:t>Hengl et al. (2018)</a:t>
                      </a:r>
                    </a:p>
                  </a:txBody>
                  <a:tcPr marL="53065" marR="53065" marT="26533" marB="26533" anchor="ctr">
                    <a:solidFill>
                      <a:srgbClr val="CFD5EA"/>
                    </a:solidFill>
                  </a:tcPr>
                </a:tc>
                <a:tc>
                  <a:txBody>
                    <a:bodyPr/>
                    <a:lstStyle/>
                    <a:p>
                      <a:r>
                        <a:rPr lang="en-US" sz="1600">
                          <a:latin typeface="Arial" panose="020B0604020202020204" pitchFamily="34" charset="0"/>
                          <a:cs typeface="Arial" panose="020B0604020202020204" pitchFamily="34" charset="0"/>
                        </a:rPr>
                        <a:t>RF for Spatial Prediction (RFsp) using buffer distances as covariates</a:t>
                      </a:r>
                    </a:p>
                  </a:txBody>
                  <a:tcPr marL="53065" marR="53065" marT="26533" marB="26533" anchor="ctr">
                    <a:solidFill>
                      <a:srgbClr val="CFD5EA"/>
                    </a:solidFill>
                  </a:tcPr>
                </a:tc>
                <a:tc>
                  <a:txBody>
                    <a:bodyPr/>
                    <a:lstStyle/>
                    <a:p>
                      <a:r>
                        <a:rPr lang="en-US" sz="1600" dirty="0">
                          <a:latin typeface="Arial" panose="020B0604020202020204" pitchFamily="34" charset="0"/>
                          <a:cs typeface="Arial" panose="020B0604020202020204" pitchFamily="34" charset="0"/>
                        </a:rPr>
                        <a:t>Geoscience, Environmental Modeling</a:t>
                      </a:r>
                    </a:p>
                  </a:txBody>
                  <a:tcPr marL="53065" marR="53065" marT="26533" marB="26533" anchor="ctr">
                    <a:solidFill>
                      <a:srgbClr val="CFD5EA"/>
                    </a:solidFill>
                  </a:tcPr>
                </a:tc>
                <a:tc>
                  <a:txBody>
                    <a:bodyPr/>
                    <a:lstStyle/>
                    <a:p>
                      <a:r>
                        <a:rPr lang="en-US" sz="1600" dirty="0">
                          <a:latin typeface="Arial" panose="020B0604020202020204" pitchFamily="34" charset="0"/>
                          <a:cs typeface="Arial" panose="020B0604020202020204" pitchFamily="34" charset="0"/>
                        </a:rPr>
                        <a:t>Showed </a:t>
                      </a:r>
                      <a:r>
                        <a:rPr lang="en-US" sz="1600" dirty="0" err="1">
                          <a:latin typeface="Arial" panose="020B0604020202020204" pitchFamily="34" charset="0"/>
                          <a:cs typeface="Arial" panose="020B0604020202020204" pitchFamily="34" charset="0"/>
                        </a:rPr>
                        <a:t>RFsp</a:t>
                      </a:r>
                      <a:r>
                        <a:rPr lang="en-US" sz="1600" dirty="0">
                          <a:latin typeface="Arial" panose="020B0604020202020204" pitchFamily="34" charset="0"/>
                          <a:cs typeface="Arial" panose="020B0604020202020204" pitchFamily="34" charset="0"/>
                        </a:rPr>
                        <a:t> performs comparably to kriging while being more flexible</a:t>
                      </a:r>
                    </a:p>
                  </a:txBody>
                  <a:tcPr marL="53065" marR="53065" marT="26533" marB="26533" anchor="ctr">
                    <a:solidFill>
                      <a:srgbClr val="CFD5EA"/>
                    </a:solidFill>
                  </a:tcPr>
                </a:tc>
                <a:extLst>
                  <a:ext uri="{0D108BD9-81ED-4DB2-BD59-A6C34878D82A}">
                    <a16:rowId xmlns:a16="http://schemas.microsoft.com/office/drawing/2014/main" val="3622046057"/>
                  </a:ext>
                </a:extLst>
              </a:tr>
              <a:tr h="505734">
                <a:tc>
                  <a:txBody>
                    <a:bodyPr/>
                    <a:lstStyle/>
                    <a:p>
                      <a:r>
                        <a:rPr lang="en-US" sz="1600" dirty="0">
                          <a:latin typeface="Arial" panose="020B0604020202020204" pitchFamily="34" charset="0"/>
                          <a:cs typeface="Arial" panose="020B0604020202020204" pitchFamily="34" charset="0"/>
                        </a:rPr>
                        <a:t>Talebi et al. (2022)</a:t>
                      </a:r>
                    </a:p>
                  </a:txBody>
                  <a:tcPr marL="53065" marR="53065" marT="26533" marB="26533" anchor="ctr">
                    <a:solidFill>
                      <a:srgbClr val="CFD5EA"/>
                    </a:solidFill>
                  </a:tcPr>
                </a:tc>
                <a:tc>
                  <a:txBody>
                    <a:bodyPr/>
                    <a:lstStyle/>
                    <a:p>
                      <a:r>
                        <a:rPr lang="en-US" sz="1600" dirty="0">
                          <a:latin typeface="Arial" panose="020B0604020202020204" pitchFamily="34" charset="0"/>
                          <a:cs typeface="Arial" panose="020B0604020202020204" pitchFamily="34" charset="0"/>
                        </a:rPr>
                        <a:t>Truly spatial RF using higher-order spatial statistics</a:t>
                      </a:r>
                    </a:p>
                  </a:txBody>
                  <a:tcPr marL="53065" marR="53065" marT="26533" marB="26533" anchor="ctr">
                    <a:solidFill>
                      <a:srgbClr val="CFD5EA"/>
                    </a:solidFill>
                  </a:tcPr>
                </a:tc>
                <a:tc>
                  <a:txBody>
                    <a:bodyPr/>
                    <a:lstStyle/>
                    <a:p>
                      <a:r>
                        <a:rPr lang="en-US" sz="1600">
                          <a:latin typeface="Arial" panose="020B0604020202020204" pitchFamily="34" charset="0"/>
                          <a:cs typeface="Arial" panose="020B0604020202020204" pitchFamily="34" charset="0"/>
                        </a:rPr>
                        <a:t>Geoscience</a:t>
                      </a:r>
                    </a:p>
                  </a:txBody>
                  <a:tcPr marL="53065" marR="53065" marT="26533" marB="26533" anchor="ctr">
                    <a:solidFill>
                      <a:srgbClr val="CFD5EA"/>
                    </a:solidFill>
                  </a:tcPr>
                </a:tc>
                <a:tc>
                  <a:txBody>
                    <a:bodyPr/>
                    <a:lstStyle/>
                    <a:p>
                      <a:r>
                        <a:rPr lang="en-US" sz="1600" dirty="0">
                          <a:latin typeface="Arial" panose="020B0604020202020204" pitchFamily="34" charset="0"/>
                          <a:cs typeface="Arial" panose="020B0604020202020204" pitchFamily="34" charset="0"/>
                        </a:rPr>
                        <a:t>Improved prediction of complex spatial patterns; outperformed standard RF and kriging</a:t>
                      </a:r>
                    </a:p>
                  </a:txBody>
                  <a:tcPr marL="53065" marR="53065" marT="26533" marB="26533" anchor="ctr">
                    <a:solidFill>
                      <a:srgbClr val="CFD5EA"/>
                    </a:solidFill>
                  </a:tcPr>
                </a:tc>
                <a:extLst>
                  <a:ext uri="{0D108BD9-81ED-4DB2-BD59-A6C34878D82A}">
                    <a16:rowId xmlns:a16="http://schemas.microsoft.com/office/drawing/2014/main" val="3971738352"/>
                  </a:ext>
                </a:extLst>
              </a:tr>
              <a:tr h="711200">
                <a:tc>
                  <a:txBody>
                    <a:bodyPr/>
                    <a:lstStyle/>
                    <a:p>
                      <a:r>
                        <a:rPr lang="en-US" sz="1600" dirty="0" err="1">
                          <a:latin typeface="Arial" panose="020B0604020202020204" pitchFamily="34" charset="0"/>
                          <a:cs typeface="Arial" panose="020B0604020202020204" pitchFamily="34" charset="0"/>
                        </a:rPr>
                        <a:t>Georganos</a:t>
                      </a:r>
                      <a:r>
                        <a:rPr lang="en-US" sz="1600" dirty="0">
                          <a:latin typeface="Arial" panose="020B0604020202020204" pitchFamily="34" charset="0"/>
                          <a:cs typeface="Arial" panose="020B0604020202020204" pitchFamily="34" charset="0"/>
                        </a:rPr>
                        <a:t> et al. (2021)</a:t>
                      </a:r>
                    </a:p>
                  </a:txBody>
                  <a:tcPr marL="53065" marR="53065" marT="26533" marB="26533" anchor="ctr">
                    <a:solidFill>
                      <a:srgbClr val="CFD5EA"/>
                    </a:solidFill>
                  </a:tcPr>
                </a:tc>
                <a:tc>
                  <a:txBody>
                    <a:bodyPr/>
                    <a:lstStyle/>
                    <a:p>
                      <a:r>
                        <a:rPr lang="en-US" sz="1600" dirty="0">
                          <a:latin typeface="Arial" panose="020B0604020202020204" pitchFamily="34" charset="0"/>
                          <a:cs typeface="Arial" panose="020B0604020202020204" pitchFamily="34" charset="0"/>
                        </a:rPr>
                        <a:t>Geographical RF (GRF)  localized RF models capturing spatial heterogeneity</a:t>
                      </a:r>
                    </a:p>
                  </a:txBody>
                  <a:tcPr marL="53065" marR="53065" marT="26533" marB="26533" anchor="ctr">
                    <a:solidFill>
                      <a:srgbClr val="CFD5EA"/>
                    </a:solidFill>
                  </a:tcPr>
                </a:tc>
                <a:tc>
                  <a:txBody>
                    <a:bodyPr/>
                    <a:lstStyle/>
                    <a:p>
                      <a:r>
                        <a:rPr lang="en-US" sz="1600" dirty="0">
                          <a:latin typeface="Arial" panose="020B0604020202020204" pitchFamily="34" charset="0"/>
                          <a:cs typeface="Arial" panose="020B0604020202020204" pitchFamily="34" charset="0"/>
                        </a:rPr>
                        <a:t>Urban Modeling, Remote Sensing</a:t>
                      </a:r>
                    </a:p>
                  </a:txBody>
                  <a:tcPr marL="53065" marR="53065" marT="26533" marB="26533" anchor="ctr">
                    <a:solidFill>
                      <a:srgbClr val="CFD5EA"/>
                    </a:solidFill>
                  </a:tcPr>
                </a:tc>
                <a:tc>
                  <a:txBody>
                    <a:bodyPr/>
                    <a:lstStyle/>
                    <a:p>
                      <a:r>
                        <a:rPr lang="en-US" sz="1600" dirty="0">
                          <a:latin typeface="Arial" panose="020B0604020202020204" pitchFamily="34" charset="0"/>
                          <a:cs typeface="Arial" panose="020B0604020202020204" pitchFamily="34" charset="0"/>
                        </a:rPr>
                        <a:t>Reduced residual spatial autocorrelation and enhanced local interpretability</a:t>
                      </a:r>
                    </a:p>
                  </a:txBody>
                  <a:tcPr marL="53065" marR="53065" marT="26533" marB="26533" anchor="ctr">
                    <a:solidFill>
                      <a:srgbClr val="CFD5EA"/>
                    </a:solidFill>
                  </a:tcPr>
                </a:tc>
                <a:extLst>
                  <a:ext uri="{0D108BD9-81ED-4DB2-BD59-A6C34878D82A}">
                    <a16:rowId xmlns:a16="http://schemas.microsoft.com/office/drawing/2014/main" val="621349126"/>
                  </a:ext>
                </a:extLst>
              </a:tr>
              <a:tr h="864463">
                <a:tc>
                  <a:txBody>
                    <a:bodyPr/>
                    <a:lstStyle/>
                    <a:p>
                      <a:r>
                        <a:rPr lang="en-US" sz="1600">
                          <a:latin typeface="Arial" panose="020B0604020202020204" pitchFamily="34" charset="0"/>
                          <a:cs typeface="Arial" panose="020B0604020202020204" pitchFamily="34" charset="0"/>
                        </a:rPr>
                        <a:t>Fouedjio (2020)</a:t>
                      </a:r>
                    </a:p>
                  </a:txBody>
                  <a:tcPr marL="53065" marR="53065" marT="26533" marB="26533" anchor="ctr">
                    <a:solidFill>
                      <a:srgbClr val="CFD5EA"/>
                    </a:solidFill>
                  </a:tcPr>
                </a:tc>
                <a:tc>
                  <a:txBody>
                    <a:bodyPr/>
                    <a:lstStyle/>
                    <a:p>
                      <a:r>
                        <a:rPr lang="en-US" sz="1600" dirty="0">
                          <a:latin typeface="Arial" panose="020B0604020202020204" pitchFamily="34" charset="0"/>
                          <a:cs typeface="Arial" panose="020B0604020202020204" pitchFamily="34" charset="0"/>
                        </a:rPr>
                        <a:t>Spatial RF with Bayes-linear-Gauss conditioning for exact value matching at sample sites</a:t>
                      </a:r>
                    </a:p>
                  </a:txBody>
                  <a:tcPr marL="53065" marR="53065" marT="26533" marB="26533" anchor="ctr">
                    <a:solidFill>
                      <a:srgbClr val="CFD5EA"/>
                    </a:solidFill>
                  </a:tcPr>
                </a:tc>
                <a:tc>
                  <a:txBody>
                    <a:bodyPr/>
                    <a:lstStyle/>
                    <a:p>
                      <a:r>
                        <a:rPr lang="en-US" sz="1600" dirty="0">
                          <a:latin typeface="Arial" panose="020B0604020202020204" pitchFamily="34" charset="0"/>
                          <a:cs typeface="Arial" panose="020B0604020202020204" pitchFamily="34" charset="0"/>
                        </a:rPr>
                        <a:t>Geoscience</a:t>
                      </a:r>
                    </a:p>
                  </a:txBody>
                  <a:tcPr marL="53065" marR="53065" marT="26533" marB="26533" anchor="ctr">
                    <a:solidFill>
                      <a:srgbClr val="CFD5EA"/>
                    </a:solidFill>
                  </a:tcPr>
                </a:tc>
                <a:tc>
                  <a:txBody>
                    <a:bodyPr/>
                    <a:lstStyle/>
                    <a:p>
                      <a:r>
                        <a:rPr lang="en-US" sz="1600" dirty="0">
                          <a:latin typeface="Arial" panose="020B0604020202020204" pitchFamily="34" charset="0"/>
                          <a:cs typeface="Arial" panose="020B0604020202020204" pitchFamily="34" charset="0"/>
                        </a:rPr>
                        <a:t>Addressed prediction fidelity for applications like mineral and ore body mapping</a:t>
                      </a:r>
                    </a:p>
                  </a:txBody>
                  <a:tcPr marL="53065" marR="53065" marT="26533" marB="26533" anchor="ctr">
                    <a:solidFill>
                      <a:srgbClr val="CFD5EA"/>
                    </a:solidFill>
                  </a:tcPr>
                </a:tc>
                <a:extLst>
                  <a:ext uri="{0D108BD9-81ED-4DB2-BD59-A6C34878D82A}">
                    <a16:rowId xmlns:a16="http://schemas.microsoft.com/office/drawing/2014/main" val="2634473397"/>
                  </a:ext>
                </a:extLst>
              </a:tr>
              <a:tr h="831717">
                <a:tc>
                  <a:txBody>
                    <a:bodyPr/>
                    <a:lstStyle/>
                    <a:p>
                      <a:r>
                        <a:rPr lang="en-US" sz="1600">
                          <a:latin typeface="Arial" panose="020B0604020202020204" pitchFamily="34" charset="0"/>
                          <a:cs typeface="Arial" panose="020B0604020202020204" pitchFamily="34" charset="0"/>
                        </a:rPr>
                        <a:t>Labib (2024)</a:t>
                      </a:r>
                    </a:p>
                  </a:txBody>
                  <a:tcPr marL="53065" marR="53065" marT="26533" marB="26533" anchor="ctr">
                    <a:solidFill>
                      <a:srgbClr val="CFD5EA"/>
                    </a:solidFill>
                  </a:tcPr>
                </a:tc>
                <a:tc>
                  <a:txBody>
                    <a:bodyPr/>
                    <a:lstStyle/>
                    <a:p>
                      <a:r>
                        <a:rPr lang="en-US" sz="1600" dirty="0">
                          <a:latin typeface="Arial" panose="020B0604020202020204" pitchFamily="34" charset="0"/>
                          <a:cs typeface="Arial" panose="020B0604020202020204" pitchFamily="34" charset="0"/>
                        </a:rPr>
                        <a:t>SRF to model combined effects of greenness, pollution, and temperature on health outcomes</a:t>
                      </a:r>
                    </a:p>
                  </a:txBody>
                  <a:tcPr marL="53065" marR="53065" marT="26533" marB="26533" anchor="ctr">
                    <a:solidFill>
                      <a:srgbClr val="CFD5EA"/>
                    </a:solidFill>
                  </a:tcPr>
                </a:tc>
                <a:tc>
                  <a:txBody>
                    <a:bodyPr/>
                    <a:lstStyle/>
                    <a:p>
                      <a:r>
                        <a:rPr lang="en-US" sz="1600" dirty="0">
                          <a:latin typeface="Arial" panose="020B0604020202020204" pitchFamily="34" charset="0"/>
                          <a:cs typeface="Arial" panose="020B0604020202020204" pitchFamily="34" charset="0"/>
                        </a:rPr>
                        <a:t>Environmental Health</a:t>
                      </a:r>
                    </a:p>
                  </a:txBody>
                  <a:tcPr marL="53065" marR="53065" marT="26533" marB="26533" anchor="ctr">
                    <a:solidFill>
                      <a:srgbClr val="CFD5EA"/>
                    </a:solidFill>
                  </a:tcPr>
                </a:tc>
                <a:tc>
                  <a:txBody>
                    <a:bodyPr/>
                    <a:lstStyle/>
                    <a:p>
                      <a:r>
                        <a:rPr lang="en-US" sz="1600" dirty="0">
                          <a:latin typeface="Arial" panose="020B0604020202020204" pitchFamily="34" charset="0"/>
                          <a:cs typeface="Arial" panose="020B0604020202020204" pitchFamily="34" charset="0"/>
                        </a:rPr>
                        <a:t>Improved accuracy over non-spatial RF and revealed nonlinear, synergistic effects</a:t>
                      </a:r>
                    </a:p>
                  </a:txBody>
                  <a:tcPr marL="53065" marR="53065" marT="26533" marB="26533" anchor="ctr">
                    <a:solidFill>
                      <a:srgbClr val="CFD5EA"/>
                    </a:solidFill>
                  </a:tcPr>
                </a:tc>
                <a:extLst>
                  <a:ext uri="{0D108BD9-81ED-4DB2-BD59-A6C34878D82A}">
                    <a16:rowId xmlns:a16="http://schemas.microsoft.com/office/drawing/2014/main" val="3106203851"/>
                  </a:ext>
                </a:extLst>
              </a:tr>
              <a:tr h="565291">
                <a:tc>
                  <a:txBody>
                    <a:bodyPr/>
                    <a:lstStyle/>
                    <a:p>
                      <a:r>
                        <a:rPr lang="en-US" sz="1600">
                          <a:latin typeface="Arial" panose="020B0604020202020204" pitchFamily="34" charset="0"/>
                          <a:cs typeface="Arial" panose="020B0604020202020204" pitchFamily="34" charset="0"/>
                        </a:rPr>
                        <a:t>Hengl et al. (2018) (2nd mention)</a:t>
                      </a:r>
                    </a:p>
                  </a:txBody>
                  <a:tcPr marL="53065" marR="53065" marT="26533" marB="26533" anchor="ctr">
                    <a:solidFill>
                      <a:srgbClr val="CFD5EA"/>
                    </a:solidFill>
                  </a:tcPr>
                </a:tc>
                <a:tc>
                  <a:txBody>
                    <a:bodyPr/>
                    <a:lstStyle/>
                    <a:p>
                      <a:r>
                        <a:rPr lang="en-US" sz="1600" dirty="0" err="1">
                          <a:latin typeface="Arial" panose="020B0604020202020204" pitchFamily="34" charset="0"/>
                          <a:cs typeface="Arial" panose="020B0604020202020204" pitchFamily="34" charset="0"/>
                        </a:rPr>
                        <a:t>RFsp</a:t>
                      </a:r>
                      <a:r>
                        <a:rPr lang="en-US" sz="1600" dirty="0">
                          <a:latin typeface="Arial" panose="020B0604020202020204" pitchFamily="34" charset="0"/>
                          <a:cs typeface="Arial" panose="020B0604020202020204" pitchFamily="34" charset="0"/>
                        </a:rPr>
                        <a:t> applied for </a:t>
                      </a:r>
                      <a:r>
                        <a:rPr lang="en-US" sz="1600" dirty="0" err="1">
                          <a:latin typeface="Arial" panose="020B0604020202020204" pitchFamily="34" charset="0"/>
                          <a:cs typeface="Arial" panose="020B0604020202020204" pitchFamily="34" charset="0"/>
                        </a:rPr>
                        <a:t>spatio</a:t>
                      </a:r>
                      <a:r>
                        <a:rPr lang="en-US" sz="1600" dirty="0">
                          <a:latin typeface="Arial" panose="020B0604020202020204" pitchFamily="34" charset="0"/>
                          <a:cs typeface="Arial" panose="020B0604020202020204" pitchFamily="34" charset="0"/>
                        </a:rPr>
                        <a:t>-temporal air quality (e.g., PM10) prediction</a:t>
                      </a:r>
                    </a:p>
                  </a:txBody>
                  <a:tcPr marL="53065" marR="53065" marT="26533" marB="26533" anchor="ctr">
                    <a:solidFill>
                      <a:srgbClr val="CFD5EA"/>
                    </a:solidFill>
                  </a:tcPr>
                </a:tc>
                <a:tc>
                  <a:txBody>
                    <a:bodyPr/>
                    <a:lstStyle/>
                    <a:p>
                      <a:r>
                        <a:rPr lang="en-US" sz="1600">
                          <a:latin typeface="Arial" panose="020B0604020202020204" pitchFamily="34" charset="0"/>
                          <a:cs typeface="Arial" panose="020B0604020202020204" pitchFamily="34" charset="0"/>
                        </a:rPr>
                        <a:t>Environmental Exposure Modeling</a:t>
                      </a:r>
                    </a:p>
                  </a:txBody>
                  <a:tcPr marL="53065" marR="53065" marT="26533" marB="26533" anchor="ctr">
                    <a:solidFill>
                      <a:srgbClr val="CFD5EA"/>
                    </a:solidFill>
                  </a:tcPr>
                </a:tc>
                <a:tc>
                  <a:txBody>
                    <a:bodyPr/>
                    <a:lstStyle/>
                    <a:p>
                      <a:r>
                        <a:rPr lang="en-US" sz="1600" dirty="0">
                          <a:latin typeface="Arial" panose="020B0604020202020204" pitchFamily="34" charset="0"/>
                          <a:cs typeface="Arial" panose="020B0604020202020204" pitchFamily="34" charset="0"/>
                        </a:rPr>
                        <a:t>Validated </a:t>
                      </a:r>
                      <a:r>
                        <a:rPr lang="en-US" sz="1600" dirty="0" err="1">
                          <a:latin typeface="Arial" panose="020B0604020202020204" pitchFamily="34" charset="0"/>
                          <a:cs typeface="Arial" panose="020B0604020202020204" pitchFamily="34" charset="0"/>
                        </a:rPr>
                        <a:t>RFsp’s</a:t>
                      </a:r>
                      <a:r>
                        <a:rPr lang="en-US" sz="1600" dirty="0">
                          <a:latin typeface="Arial" panose="020B0604020202020204" pitchFamily="34" charset="0"/>
                          <a:cs typeface="Arial" panose="020B0604020202020204" pitchFamily="34" charset="0"/>
                        </a:rPr>
                        <a:t> effectiveness in temporal-spatial prediction</a:t>
                      </a:r>
                    </a:p>
                  </a:txBody>
                  <a:tcPr marL="53065" marR="53065" marT="26533" marB="26533" anchor="ctr">
                    <a:solidFill>
                      <a:srgbClr val="CFD5EA"/>
                    </a:solidFill>
                  </a:tcPr>
                </a:tc>
                <a:extLst>
                  <a:ext uri="{0D108BD9-81ED-4DB2-BD59-A6C34878D82A}">
                    <a16:rowId xmlns:a16="http://schemas.microsoft.com/office/drawing/2014/main" val="1748364914"/>
                  </a:ext>
                </a:extLst>
              </a:tr>
            </a:tbl>
          </a:graphicData>
        </a:graphic>
      </p:graphicFrame>
    </p:spTree>
    <p:extLst>
      <p:ext uri="{BB962C8B-B14F-4D97-AF65-F5344CB8AC3E}">
        <p14:creationId xmlns:p14="http://schemas.microsoft.com/office/powerpoint/2010/main" val="1749928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1C9AA-4757-929A-01C3-B9FD058D7EA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DF9A310-1114-70F9-734F-D3379103D8FC}"/>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43A88C83-7BC0-55F7-CF5E-01A9EDC55B40}"/>
              </a:ext>
            </a:extLst>
          </p:cNvPr>
          <p:cNvSpPr txBox="1"/>
          <p:nvPr/>
        </p:nvSpPr>
        <p:spPr>
          <a:xfrm>
            <a:off x="182881" y="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Limitations and Research Gaps</a:t>
            </a:r>
            <a:endParaRPr lang="en-US" sz="2800" dirty="0">
              <a:solidFill>
                <a:srgbClr val="680000"/>
              </a:solidFill>
              <a:latin typeface="Franklin Gothic Medium" panose="020B0603020102020204" pitchFamily="34" charset="0"/>
            </a:endParaRPr>
          </a:p>
        </p:txBody>
      </p:sp>
      <p:sp>
        <p:nvSpPr>
          <p:cNvPr id="7" name="TextBox 6">
            <a:extLst>
              <a:ext uri="{FF2B5EF4-FFF2-40B4-BE49-F238E27FC236}">
                <a16:creationId xmlns:a16="http://schemas.microsoft.com/office/drawing/2014/main" id="{6CCD9D36-78EA-BFDB-C39A-140FFFD83BA5}"/>
              </a:ext>
            </a:extLst>
          </p:cNvPr>
          <p:cNvSpPr txBox="1"/>
          <p:nvPr/>
        </p:nvSpPr>
        <p:spPr>
          <a:xfrm>
            <a:off x="498583" y="901422"/>
            <a:ext cx="11301977" cy="5262979"/>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Data Availability Constraints:</a:t>
            </a:r>
          </a:p>
          <a:p>
            <a:pPr marL="1023938" indent="-457200">
              <a:buFontTx/>
              <a:buChar char="-"/>
            </a:pPr>
            <a:r>
              <a:rPr lang="en-US" sz="2800" dirty="0">
                <a:latin typeface="Arial" panose="020B0604020202020204" pitchFamily="34" charset="0"/>
                <a:cs typeface="Arial" panose="020B0604020202020204" pitchFamily="34" charset="0"/>
              </a:rPr>
              <a:t>Traditional methods rely on limited traffic count stations and lack coverage for local roads.</a:t>
            </a:r>
          </a:p>
          <a:p>
            <a:pPr marL="1023938" indent="-457200">
              <a:buFontTx/>
              <a:buChar char="-"/>
            </a:pPr>
            <a:r>
              <a:rPr lang="en-US" sz="2800" dirty="0">
                <a:latin typeface="Arial" panose="020B0604020202020204" pitchFamily="34" charset="0"/>
                <a:cs typeface="Arial" panose="020B0604020202020204" pitchFamily="34" charset="0"/>
              </a:rPr>
              <a:t>Data scarcity affects the accuracy of AADT estimation, especially in low-volume networks.</a:t>
            </a:r>
          </a:p>
          <a:p>
            <a:pPr marL="1023938" indent="-457200">
              <a:buFontTx/>
              <a:buChar char="-"/>
            </a:pPr>
            <a:endParaRPr lang="en-US" sz="2800" dirty="0">
              <a:latin typeface="Arial" panose="020B0604020202020204" pitchFamily="34" charset="0"/>
              <a:cs typeface="Arial" panose="020B0604020202020204" pitchFamily="34" charset="0"/>
            </a:endParaRPr>
          </a:p>
          <a:p>
            <a:pPr marL="517525"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Limitations of Traditional Models:</a:t>
            </a:r>
          </a:p>
          <a:p>
            <a:pPr marL="974725" indent="-457200">
              <a:buFontTx/>
              <a:buChar char="-"/>
            </a:pPr>
            <a:r>
              <a:rPr lang="en-US" sz="2800" dirty="0">
                <a:latin typeface="Arial" panose="020B0604020202020204" pitchFamily="34" charset="0"/>
                <a:cs typeface="Arial" panose="020B0604020202020204" pitchFamily="34" charset="0"/>
              </a:rPr>
              <a:t>Factor-based and some regression models assume linear relationships between predictors and traffic volume.</a:t>
            </a:r>
          </a:p>
          <a:p>
            <a:pPr marL="974725" indent="-457200">
              <a:buFontTx/>
              <a:buChar char="-"/>
            </a:pPr>
            <a:r>
              <a:rPr lang="en-US" sz="2800" dirty="0">
                <a:latin typeface="Arial" panose="020B0604020202020204" pitchFamily="34" charset="0"/>
                <a:cs typeface="Arial" panose="020B0604020202020204" pitchFamily="34" charset="0"/>
              </a:rPr>
              <a:t>Often fail to capture spatial dependencies.</a:t>
            </a:r>
          </a:p>
          <a:p>
            <a:pPr marL="974725" indent="-457200">
              <a:buFontTx/>
              <a:buChar char="-"/>
            </a:pPr>
            <a:r>
              <a:rPr lang="en-US" sz="2800" dirty="0">
                <a:latin typeface="Arial" panose="020B0604020202020204" pitchFamily="34" charset="0"/>
                <a:cs typeface="Arial" panose="020B0604020202020204" pitchFamily="34" charset="0"/>
              </a:rPr>
              <a:t>These models struggle with irregular traffic patterns found in local roadways.</a:t>
            </a:r>
          </a:p>
        </p:txBody>
      </p:sp>
      <p:cxnSp>
        <p:nvCxnSpPr>
          <p:cNvPr id="8" name="Straight Connector 7">
            <a:extLst>
              <a:ext uri="{FF2B5EF4-FFF2-40B4-BE49-F238E27FC236}">
                <a16:creationId xmlns:a16="http://schemas.microsoft.com/office/drawing/2014/main" id="{DEDD97B8-0BF9-3AEC-9C0D-E6DB1A70078D}"/>
              </a:ext>
            </a:extLst>
          </p:cNvPr>
          <p:cNvCxnSpPr>
            <a:cxnSpLocks/>
          </p:cNvCxnSpPr>
          <p:nvPr/>
        </p:nvCxnSpPr>
        <p:spPr>
          <a:xfrm>
            <a:off x="182881" y="603063"/>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2A7E1527-1D6D-6207-6716-C5670B832F48}"/>
              </a:ext>
            </a:extLst>
          </p:cNvPr>
          <p:cNvSpPr>
            <a:spLocks noGrp="1"/>
          </p:cNvSpPr>
          <p:nvPr>
            <p:ph type="sldNum" sz="quarter" idx="12"/>
          </p:nvPr>
        </p:nvSpPr>
        <p:spPr>
          <a:xfrm>
            <a:off x="11470943" y="6251362"/>
            <a:ext cx="659235"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12</a:t>
            </a:fld>
            <a:endParaRPr lang="en-US" sz="1600">
              <a:solidFill>
                <a:schemeClr val="bg1">
                  <a:lumMod val="50000"/>
                </a:schemeClr>
              </a:solidFill>
              <a:latin typeface="Franklin Gothic Book" panose="020B0503020102020204" pitchFamily="34" charset="0"/>
            </a:endParaRPr>
          </a:p>
        </p:txBody>
      </p:sp>
    </p:spTree>
    <p:extLst>
      <p:ext uri="{BB962C8B-B14F-4D97-AF65-F5344CB8AC3E}">
        <p14:creationId xmlns:p14="http://schemas.microsoft.com/office/powerpoint/2010/main" val="2472511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8061F-B11F-D7C7-1268-C7BE906D90C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6042548-4AE5-0CFA-AE0E-EA1A5D955990}"/>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0B2B1F32-6F16-3CB1-15A1-B2C4D2A98BDA}"/>
              </a:ext>
            </a:extLst>
          </p:cNvPr>
          <p:cNvSpPr txBox="1"/>
          <p:nvPr/>
        </p:nvSpPr>
        <p:spPr>
          <a:xfrm>
            <a:off x="182881" y="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Limitations and Research Gaps</a:t>
            </a:r>
            <a:endParaRPr lang="en-US" sz="2800" dirty="0">
              <a:solidFill>
                <a:srgbClr val="680000"/>
              </a:solidFill>
              <a:latin typeface="Franklin Gothic Medium" panose="020B0603020102020204" pitchFamily="34" charset="0"/>
            </a:endParaRPr>
          </a:p>
        </p:txBody>
      </p:sp>
      <p:sp>
        <p:nvSpPr>
          <p:cNvPr id="7" name="TextBox 6">
            <a:extLst>
              <a:ext uri="{FF2B5EF4-FFF2-40B4-BE49-F238E27FC236}">
                <a16:creationId xmlns:a16="http://schemas.microsoft.com/office/drawing/2014/main" id="{5EFADA00-7177-24C4-1180-13E53BE85132}"/>
              </a:ext>
            </a:extLst>
          </p:cNvPr>
          <p:cNvSpPr txBox="1"/>
          <p:nvPr/>
        </p:nvSpPr>
        <p:spPr>
          <a:xfrm>
            <a:off x="434848" y="608554"/>
            <a:ext cx="11241024" cy="6124754"/>
          </a:xfrm>
          <a:prstGeom prst="rect">
            <a:avLst/>
          </a:prstGeom>
          <a:noFill/>
        </p:spPr>
        <p:txBody>
          <a:bodyPr wrap="square">
            <a:spAutoFit/>
          </a:bodyPr>
          <a:lstStyle/>
          <a:p>
            <a:pPr marL="517525"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Challenges in Machine Learning Approaches:</a:t>
            </a:r>
          </a:p>
          <a:p>
            <a:pPr marL="1023938" indent="-457200">
              <a:buFontTx/>
              <a:buChar char="-"/>
            </a:pPr>
            <a:r>
              <a:rPr lang="en-US" sz="2800" dirty="0">
                <a:latin typeface="Arial" panose="020B0604020202020204" pitchFamily="34" charset="0"/>
                <a:cs typeface="Arial" panose="020B0604020202020204" pitchFamily="34" charset="0"/>
              </a:rPr>
              <a:t>Neural Networks, SVR, and Gradient Boosting improve predictions but fail to account for spatial dependencies.</a:t>
            </a:r>
          </a:p>
          <a:p>
            <a:pPr marL="1023938" indent="-457200">
              <a:buFontTx/>
              <a:buChar char="-"/>
            </a:pPr>
            <a:r>
              <a:rPr lang="en-US" sz="2800" dirty="0">
                <a:latin typeface="Arial" panose="020B0604020202020204" pitchFamily="34" charset="0"/>
                <a:cs typeface="Arial" panose="020B0604020202020204" pitchFamily="34" charset="0"/>
              </a:rPr>
              <a:t>Lack of effective spatial integration leads to estimation errors in unmonitored locations.</a:t>
            </a:r>
          </a:p>
          <a:p>
            <a:pPr marL="1023938" indent="-457200">
              <a:buFontTx/>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Limitations of Spatial Models:</a:t>
            </a:r>
          </a:p>
          <a:p>
            <a:pPr marL="1023938" indent="-457200">
              <a:buFontTx/>
              <a:buChar char="-"/>
            </a:pPr>
            <a:r>
              <a:rPr lang="en-US" sz="2800" dirty="0">
                <a:latin typeface="Arial" panose="020B0604020202020204" pitchFamily="34" charset="0"/>
                <a:cs typeface="Arial" panose="020B0604020202020204" pitchFamily="34" charset="0"/>
              </a:rPr>
              <a:t>GWR and kriging models require extensive calibration and fail in data-scarce environments.</a:t>
            </a:r>
          </a:p>
          <a:p>
            <a:pPr marL="1023938" indent="-457200">
              <a:buFontTx/>
              <a:buChar char="-"/>
            </a:pPr>
            <a:r>
              <a:rPr lang="en-US" sz="2800" dirty="0">
                <a:latin typeface="Arial" panose="020B0604020202020204" pitchFamily="34" charset="0"/>
                <a:cs typeface="Arial" panose="020B0604020202020204" pitchFamily="34" charset="0"/>
              </a:rPr>
              <a:t>Poor performance on local roads due to spatial variability and irregular flow patterns.</a:t>
            </a:r>
          </a:p>
          <a:p>
            <a:pPr marL="1023938" indent="-457200">
              <a:buFontTx/>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No prior studies applied the Spatial Random Forest (SRF) model specifically for the prediction of AADT.</a:t>
            </a:r>
          </a:p>
        </p:txBody>
      </p:sp>
      <p:cxnSp>
        <p:nvCxnSpPr>
          <p:cNvPr id="8" name="Straight Connector 7">
            <a:extLst>
              <a:ext uri="{FF2B5EF4-FFF2-40B4-BE49-F238E27FC236}">
                <a16:creationId xmlns:a16="http://schemas.microsoft.com/office/drawing/2014/main" id="{4895F154-5F45-4CC3-B583-DF8CA55F29DA}"/>
              </a:ext>
            </a:extLst>
          </p:cNvPr>
          <p:cNvCxnSpPr>
            <a:cxnSpLocks/>
          </p:cNvCxnSpPr>
          <p:nvPr/>
        </p:nvCxnSpPr>
        <p:spPr>
          <a:xfrm>
            <a:off x="182881" y="536803"/>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FC301C43-7AC8-831C-7BF1-04A7E250254C}"/>
              </a:ext>
            </a:extLst>
          </p:cNvPr>
          <p:cNvSpPr>
            <a:spLocks noGrp="1"/>
          </p:cNvSpPr>
          <p:nvPr>
            <p:ph type="sldNum" sz="quarter" idx="12"/>
          </p:nvPr>
        </p:nvSpPr>
        <p:spPr>
          <a:xfrm>
            <a:off x="11470943" y="6251362"/>
            <a:ext cx="659235"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13</a:t>
            </a:fld>
            <a:endParaRPr lang="en-US" sz="1600">
              <a:solidFill>
                <a:schemeClr val="bg1">
                  <a:lumMod val="50000"/>
                </a:schemeClr>
              </a:solidFill>
              <a:latin typeface="Franklin Gothic Book" panose="020B0503020102020204" pitchFamily="34" charset="0"/>
            </a:endParaRPr>
          </a:p>
        </p:txBody>
      </p:sp>
    </p:spTree>
    <p:extLst>
      <p:ext uri="{BB962C8B-B14F-4D97-AF65-F5344CB8AC3E}">
        <p14:creationId xmlns:p14="http://schemas.microsoft.com/office/powerpoint/2010/main" val="1965109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57636-712A-5505-D1D5-C18503D1DE7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15B05A0-EE39-953C-498B-9D60776EF0A0}"/>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9328AB2A-ED70-567E-C1C2-261CCE6C94D1}"/>
              </a:ext>
            </a:extLst>
          </p:cNvPr>
          <p:cNvSpPr txBox="1"/>
          <p:nvPr/>
        </p:nvSpPr>
        <p:spPr>
          <a:xfrm>
            <a:off x="182881" y="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What is the contribution of this study?</a:t>
            </a:r>
          </a:p>
        </p:txBody>
      </p:sp>
      <p:sp>
        <p:nvSpPr>
          <p:cNvPr id="7" name="TextBox 6">
            <a:extLst>
              <a:ext uri="{FF2B5EF4-FFF2-40B4-BE49-F238E27FC236}">
                <a16:creationId xmlns:a16="http://schemas.microsoft.com/office/drawing/2014/main" id="{6E5DC780-B16B-E15B-BEA9-7FCDD1C8BF62}"/>
              </a:ext>
            </a:extLst>
          </p:cNvPr>
          <p:cNvSpPr txBox="1"/>
          <p:nvPr/>
        </p:nvSpPr>
        <p:spPr>
          <a:xfrm>
            <a:off x="188645" y="659010"/>
            <a:ext cx="11814710" cy="6124754"/>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Application of Spatial Random Forest (SRF) Model</a:t>
            </a:r>
          </a:p>
          <a:p>
            <a:pPr marL="1255713" indent="-457200">
              <a:buFontTx/>
              <a:buChar char="-"/>
            </a:pPr>
            <a:r>
              <a:rPr lang="en-US" sz="2800" dirty="0">
                <a:latin typeface="Arial" panose="020B0604020202020204" pitchFamily="34" charset="0"/>
                <a:cs typeface="Arial" panose="020B0604020202020204" pitchFamily="34" charset="0"/>
              </a:rPr>
              <a:t>Incorporates spatial dependencies to enhance traffic volume predictions.</a:t>
            </a:r>
          </a:p>
          <a:p>
            <a:pPr marL="1255713" indent="-457200">
              <a:buFontTx/>
              <a:buChar char="-"/>
            </a:pPr>
            <a:r>
              <a:rPr lang="en-US" sz="2800" dirty="0">
                <a:latin typeface="Arial" panose="020B0604020202020204" pitchFamily="34" charset="0"/>
                <a:cs typeface="Arial" panose="020B0604020202020204" pitchFamily="34" charset="0"/>
              </a:rPr>
              <a:t>Addresses estimation challenges in low-volume and unmonitored road networks.</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Investigates how roadway characteristics, socioeconomic variables, and geospatial factors impact AADT.</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Includes unique composite Indicators (entropy, Walkability Index, Accessibility Index, Centrality Index) from Smart Location Database (SLD). </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Compares results from Non-Spatial RF and Spatial RF models.</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Provides insights into model effectiveness, error reduction, and scalability.</a:t>
            </a: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Enhances policy decisions for local road monitoring.</a:t>
            </a:r>
          </a:p>
        </p:txBody>
      </p:sp>
      <p:cxnSp>
        <p:nvCxnSpPr>
          <p:cNvPr id="8" name="Straight Connector 7">
            <a:extLst>
              <a:ext uri="{FF2B5EF4-FFF2-40B4-BE49-F238E27FC236}">
                <a16:creationId xmlns:a16="http://schemas.microsoft.com/office/drawing/2014/main" id="{296BA4C1-4D0E-AEAC-A6E9-CC2F118AED21}"/>
              </a:ext>
            </a:extLst>
          </p:cNvPr>
          <p:cNvCxnSpPr>
            <a:cxnSpLocks/>
          </p:cNvCxnSpPr>
          <p:nvPr/>
        </p:nvCxnSpPr>
        <p:spPr>
          <a:xfrm>
            <a:off x="182881" y="563439"/>
            <a:ext cx="6934199" cy="2133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177B37AC-5102-E2B5-A491-F0376283F324}"/>
              </a:ext>
            </a:extLst>
          </p:cNvPr>
          <p:cNvSpPr>
            <a:spLocks noGrp="1"/>
          </p:cNvSpPr>
          <p:nvPr>
            <p:ph type="sldNum" sz="quarter" idx="12"/>
          </p:nvPr>
        </p:nvSpPr>
        <p:spPr>
          <a:xfrm>
            <a:off x="11607421" y="6251362"/>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14</a:t>
            </a:fld>
            <a:endParaRPr lang="en-US" sz="1600">
              <a:solidFill>
                <a:schemeClr val="bg1">
                  <a:lumMod val="50000"/>
                </a:schemeClr>
              </a:solidFill>
              <a:latin typeface="Franklin Gothic Book" panose="020B0503020102020204" pitchFamily="34" charset="0"/>
            </a:endParaRPr>
          </a:p>
        </p:txBody>
      </p:sp>
    </p:spTree>
    <p:extLst>
      <p:ext uri="{BB962C8B-B14F-4D97-AF65-F5344CB8AC3E}">
        <p14:creationId xmlns:p14="http://schemas.microsoft.com/office/powerpoint/2010/main" val="1173599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45EB1-3EF3-309C-30C2-749B6EFD13A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5D4F140-C862-EF12-D901-BB55F5EFC399}"/>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EEA21ADA-172A-069D-A57F-B39229D61A93}"/>
              </a:ext>
            </a:extLst>
          </p:cNvPr>
          <p:cNvSpPr txBox="1"/>
          <p:nvPr/>
        </p:nvSpPr>
        <p:spPr>
          <a:xfrm>
            <a:off x="182881" y="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Research questions?</a:t>
            </a:r>
            <a:endParaRPr lang="en-US" sz="2800" dirty="0">
              <a:solidFill>
                <a:srgbClr val="680000"/>
              </a:solidFill>
              <a:latin typeface="Franklin Gothic Medium" panose="020B0603020102020204" pitchFamily="34" charset="0"/>
            </a:endParaRPr>
          </a:p>
        </p:txBody>
      </p:sp>
      <p:sp>
        <p:nvSpPr>
          <p:cNvPr id="7" name="TextBox 6">
            <a:extLst>
              <a:ext uri="{FF2B5EF4-FFF2-40B4-BE49-F238E27FC236}">
                <a16:creationId xmlns:a16="http://schemas.microsoft.com/office/drawing/2014/main" id="{C30692EB-3212-522A-19C1-CFA0D4741085}"/>
              </a:ext>
            </a:extLst>
          </p:cNvPr>
          <p:cNvSpPr txBox="1"/>
          <p:nvPr/>
        </p:nvSpPr>
        <p:spPr>
          <a:xfrm>
            <a:off x="413667" y="999782"/>
            <a:ext cx="11521439" cy="4401205"/>
          </a:xfrm>
          <a:prstGeom prst="rect">
            <a:avLst/>
          </a:prstGeom>
          <a:noFill/>
        </p:spPr>
        <p:txBody>
          <a:bodyPr wrap="square">
            <a:spAutoFit/>
          </a:bodyPr>
          <a:lstStyle/>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RQ1: </a:t>
            </a:r>
            <a:r>
              <a:rPr lang="en-US" sz="2800" dirty="0">
                <a:latin typeface="Arial" panose="020B0604020202020204" pitchFamily="34" charset="0"/>
                <a:cs typeface="Arial" panose="020B0604020202020204" pitchFamily="34" charset="0"/>
              </a:rPr>
              <a:t>How can artificial intelligence and spatial modeling be integrated to improve the accuracy of AADT estimation on local roadways where traffic count data is sparse?</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RQ2: </a:t>
            </a:r>
            <a:r>
              <a:rPr lang="en-US" sz="2800" dirty="0">
                <a:latin typeface="Arial" panose="020B0604020202020204" pitchFamily="34" charset="0"/>
                <a:cs typeface="Arial" panose="020B0604020202020204" pitchFamily="34" charset="0"/>
              </a:rPr>
              <a:t>What are the key roadway, socioeconomic, and geospatial factors that influence AADT estimation?</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RQ3: </a:t>
            </a:r>
            <a:r>
              <a:rPr lang="en-US" sz="2800" dirty="0">
                <a:latin typeface="Arial" panose="020B0604020202020204" pitchFamily="34" charset="0"/>
                <a:cs typeface="Arial" panose="020B0604020202020204" pitchFamily="34" charset="0"/>
              </a:rPr>
              <a:t>What are the limitations and challenges of using AI-driven spatial modeling techniques for AADT estimation, particularly for roads with highly variable or low-volume traffic patterns?</a:t>
            </a:r>
          </a:p>
        </p:txBody>
      </p:sp>
      <p:cxnSp>
        <p:nvCxnSpPr>
          <p:cNvPr id="8" name="Straight Connector 7">
            <a:extLst>
              <a:ext uri="{FF2B5EF4-FFF2-40B4-BE49-F238E27FC236}">
                <a16:creationId xmlns:a16="http://schemas.microsoft.com/office/drawing/2014/main" id="{3108DF30-AB8B-5E92-7A61-D28FBAD57585}"/>
              </a:ext>
            </a:extLst>
          </p:cNvPr>
          <p:cNvCxnSpPr>
            <a:cxnSpLocks/>
          </p:cNvCxnSpPr>
          <p:nvPr/>
        </p:nvCxnSpPr>
        <p:spPr>
          <a:xfrm>
            <a:off x="182881" y="603063"/>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581B62F3-008A-1E17-9C07-8DE6ECD8ED84}"/>
              </a:ext>
            </a:extLst>
          </p:cNvPr>
          <p:cNvSpPr>
            <a:spLocks noGrp="1"/>
          </p:cNvSpPr>
          <p:nvPr>
            <p:ph type="sldNum" sz="quarter" idx="12"/>
          </p:nvPr>
        </p:nvSpPr>
        <p:spPr>
          <a:xfrm>
            <a:off x="11600597" y="6251362"/>
            <a:ext cx="529581"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15</a:t>
            </a:fld>
            <a:endParaRPr lang="en-US" sz="1600">
              <a:solidFill>
                <a:schemeClr val="bg1">
                  <a:lumMod val="50000"/>
                </a:schemeClr>
              </a:solidFill>
              <a:latin typeface="Franklin Gothic Book" panose="020B0503020102020204" pitchFamily="34" charset="0"/>
            </a:endParaRPr>
          </a:p>
        </p:txBody>
      </p:sp>
    </p:spTree>
    <p:extLst>
      <p:ext uri="{BB962C8B-B14F-4D97-AF65-F5344CB8AC3E}">
        <p14:creationId xmlns:p14="http://schemas.microsoft.com/office/powerpoint/2010/main" val="1208389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242F4F-38BD-D60D-859B-0245388A9AC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603CDE-C459-D3F7-4E7A-895C48B80C65}"/>
              </a:ext>
            </a:extLst>
          </p:cNvPr>
          <p:cNvSpPr>
            <a:spLocks noGrp="1"/>
          </p:cNvSpPr>
          <p:nvPr>
            <p:ph type="sldNum" sz="quarter" idx="12"/>
          </p:nvPr>
        </p:nvSpPr>
        <p:spPr>
          <a:xfrm>
            <a:off x="11655083" y="6251362"/>
            <a:ext cx="475095"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16</a:t>
            </a:fld>
            <a:endParaRPr lang="en-US" sz="1600" dirty="0">
              <a:solidFill>
                <a:schemeClr val="bg1">
                  <a:lumMod val="50000"/>
                </a:schemeClr>
              </a:solidFill>
              <a:latin typeface="Franklin Gothic Book" panose="020B0503020102020204" pitchFamily="34" charset="0"/>
            </a:endParaRPr>
          </a:p>
        </p:txBody>
      </p:sp>
      <p:pic>
        <p:nvPicPr>
          <p:cNvPr id="4" name="Picture 3">
            <a:extLst>
              <a:ext uri="{FF2B5EF4-FFF2-40B4-BE49-F238E27FC236}">
                <a16:creationId xmlns:a16="http://schemas.microsoft.com/office/drawing/2014/main" id="{EA6C7A27-C104-84DA-2C1C-334B59FC8D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96247"/>
            <a:ext cx="12192000" cy="191434"/>
          </a:xfrm>
          <a:prstGeom prst="rect">
            <a:avLst/>
          </a:prstGeom>
        </p:spPr>
      </p:pic>
      <p:sp>
        <p:nvSpPr>
          <p:cNvPr id="83" name="Rectangle 104">
            <a:extLst>
              <a:ext uri="{FF2B5EF4-FFF2-40B4-BE49-F238E27FC236}">
                <a16:creationId xmlns:a16="http://schemas.microsoft.com/office/drawing/2014/main" id="{C164FA8C-B228-D013-6FAE-D349371FE07A}"/>
              </a:ext>
            </a:extLst>
          </p:cNvPr>
          <p:cNvSpPr>
            <a:spLocks noChangeArrowheads="1"/>
          </p:cNvSpPr>
          <p:nvPr/>
        </p:nvSpPr>
        <p:spPr bwMode="auto">
          <a:xfrm>
            <a:off x="3168506" y="417439"/>
            <a:ext cx="8961672" cy="20928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US" sz="2500" b="1" dirty="0">
                <a:latin typeface="Arial" panose="020B0604020202020204" pitchFamily="34" charset="0"/>
                <a:cs typeface="Arial" panose="020B0604020202020204" pitchFamily="34" charset="0"/>
              </a:rPr>
              <a:t>Data Source: </a:t>
            </a:r>
            <a:r>
              <a:rPr lang="en-US" sz="2500" dirty="0">
                <a:latin typeface="Arial" panose="020B0604020202020204" pitchFamily="34" charset="0"/>
                <a:cs typeface="Arial" panose="020B0604020202020204" pitchFamily="34" charset="0"/>
              </a:rPr>
              <a:t>Smart Location Database (SLD), 200 Variables.</a:t>
            </a:r>
          </a:p>
          <a:p>
            <a:pPr marL="342900" indent="-342900">
              <a:buFont typeface="Arial" panose="020B0604020202020204" pitchFamily="34" charset="0"/>
              <a:buChar char="•"/>
            </a:pPr>
            <a:r>
              <a:rPr lang="en-US" sz="2500" dirty="0">
                <a:latin typeface="Arial" panose="020B0604020202020204" pitchFamily="34" charset="0"/>
                <a:cs typeface="Arial" panose="020B0604020202020204" pitchFamily="34" charset="0"/>
              </a:rPr>
              <a:t>SLD provides built environment, demographic, and transportation characteristics at the Census Block Group level across the U.S.</a:t>
            </a:r>
          </a:p>
        </p:txBody>
      </p:sp>
      <p:sp>
        <p:nvSpPr>
          <p:cNvPr id="9" name="TextBox 8">
            <a:extLst>
              <a:ext uri="{FF2B5EF4-FFF2-40B4-BE49-F238E27FC236}">
                <a16:creationId xmlns:a16="http://schemas.microsoft.com/office/drawing/2014/main" id="{E27729BF-BE8E-B32D-11F0-05A1E4327C6C}"/>
              </a:ext>
            </a:extLst>
          </p:cNvPr>
          <p:cNvSpPr txBox="1"/>
          <p:nvPr/>
        </p:nvSpPr>
        <p:spPr>
          <a:xfrm>
            <a:off x="3019926" y="-6750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Overview of the dataset</a:t>
            </a:r>
            <a:endParaRPr lang="en-US" sz="2800" dirty="0">
              <a:solidFill>
                <a:srgbClr val="680000"/>
              </a:solidFill>
              <a:latin typeface="Franklin Gothic Medium" panose="020B0603020102020204" pitchFamily="34" charset="0"/>
            </a:endParaRPr>
          </a:p>
        </p:txBody>
      </p:sp>
      <p:sp>
        <p:nvSpPr>
          <p:cNvPr id="3" name="TextBox 2">
            <a:extLst>
              <a:ext uri="{FF2B5EF4-FFF2-40B4-BE49-F238E27FC236}">
                <a16:creationId xmlns:a16="http://schemas.microsoft.com/office/drawing/2014/main" id="{98F9DE66-AC1D-058D-B445-D29D4E9861AC}"/>
              </a:ext>
            </a:extLst>
          </p:cNvPr>
          <p:cNvSpPr txBox="1"/>
          <p:nvPr/>
        </p:nvSpPr>
        <p:spPr>
          <a:xfrm>
            <a:off x="259444" y="397213"/>
            <a:ext cx="2446049" cy="1077218"/>
          </a:xfrm>
          <a:prstGeom prst="rect">
            <a:avLst/>
          </a:prstGeom>
          <a:noFill/>
        </p:spPr>
        <p:txBody>
          <a:bodyPr wrap="square" rtlCol="0">
            <a:spAutoFit/>
          </a:bodyPr>
          <a:lstStyle/>
          <a:p>
            <a:r>
              <a:rPr lang="en-US" sz="3200" b="1" dirty="0">
                <a:solidFill>
                  <a:schemeClr val="bg1"/>
                </a:solidFill>
                <a:latin typeface="Franklin Gothic Medium" panose="020B0603020102020204" pitchFamily="34" charset="0"/>
              </a:rPr>
              <a:t>Data Description</a:t>
            </a:r>
            <a:endParaRPr lang="en-US" sz="2800" dirty="0">
              <a:solidFill>
                <a:schemeClr val="bg1"/>
              </a:solidFill>
              <a:latin typeface="Franklin Gothic Medium" panose="020B0603020102020204" pitchFamily="34" charset="0"/>
            </a:endParaRPr>
          </a:p>
        </p:txBody>
      </p:sp>
      <p:cxnSp>
        <p:nvCxnSpPr>
          <p:cNvPr id="5" name="Straight Connector 4">
            <a:extLst>
              <a:ext uri="{FF2B5EF4-FFF2-40B4-BE49-F238E27FC236}">
                <a16:creationId xmlns:a16="http://schemas.microsoft.com/office/drawing/2014/main" id="{754C6424-FBFF-741D-BB02-A1301BE391F7}"/>
              </a:ext>
            </a:extLst>
          </p:cNvPr>
          <p:cNvCxnSpPr>
            <a:cxnSpLocks/>
          </p:cNvCxnSpPr>
          <p:nvPr/>
        </p:nvCxnSpPr>
        <p:spPr>
          <a:xfrm>
            <a:off x="2983583" y="432529"/>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0770DC94-8E90-DAA9-FBD1-A1156CBAF4E7}"/>
              </a:ext>
            </a:extLst>
          </p:cNvPr>
          <p:cNvPicPr>
            <a:picLocks noChangeAspect="1"/>
          </p:cNvPicPr>
          <p:nvPr/>
        </p:nvPicPr>
        <p:blipFill>
          <a:blip r:embed="rId4"/>
          <a:srcRect l="12159" t="8267" r="11110"/>
          <a:stretch>
            <a:fillRect/>
          </a:stretch>
        </p:blipFill>
        <p:spPr>
          <a:xfrm>
            <a:off x="4902541" y="2425288"/>
            <a:ext cx="5074216" cy="3746160"/>
          </a:xfrm>
          <a:prstGeom prst="rect">
            <a:avLst/>
          </a:prstGeom>
        </p:spPr>
      </p:pic>
      <p:sp>
        <p:nvSpPr>
          <p:cNvPr id="10" name="TextBox 9">
            <a:extLst>
              <a:ext uri="{FF2B5EF4-FFF2-40B4-BE49-F238E27FC236}">
                <a16:creationId xmlns:a16="http://schemas.microsoft.com/office/drawing/2014/main" id="{76B97364-A191-6B8B-C0F3-A9B1E4F0255F}"/>
              </a:ext>
            </a:extLst>
          </p:cNvPr>
          <p:cNvSpPr txBox="1"/>
          <p:nvPr/>
        </p:nvSpPr>
        <p:spPr>
          <a:xfrm>
            <a:off x="4573203" y="6171448"/>
            <a:ext cx="6065520"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Figure: Location of local road AADT datapoints across Texas.</a:t>
            </a:r>
          </a:p>
        </p:txBody>
      </p:sp>
    </p:spTree>
    <p:extLst>
      <p:ext uri="{BB962C8B-B14F-4D97-AF65-F5344CB8AC3E}">
        <p14:creationId xmlns:p14="http://schemas.microsoft.com/office/powerpoint/2010/main" val="15040147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429E8-8D6B-15F3-BCFB-D0F62158EB1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85F6E6D-E600-FA4A-A696-2FBA8EC34D1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9416949E-69F6-339A-D3B7-1B4433990B35}"/>
              </a:ext>
            </a:extLst>
          </p:cNvPr>
          <p:cNvSpPr txBox="1"/>
          <p:nvPr/>
        </p:nvSpPr>
        <p:spPr>
          <a:xfrm>
            <a:off x="182881" y="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Variable Selection</a:t>
            </a:r>
          </a:p>
        </p:txBody>
      </p:sp>
      <p:cxnSp>
        <p:nvCxnSpPr>
          <p:cNvPr id="8" name="Straight Connector 7">
            <a:extLst>
              <a:ext uri="{FF2B5EF4-FFF2-40B4-BE49-F238E27FC236}">
                <a16:creationId xmlns:a16="http://schemas.microsoft.com/office/drawing/2014/main" id="{51AFF0F3-4CEC-2579-D490-0FF9A040B388}"/>
              </a:ext>
            </a:extLst>
          </p:cNvPr>
          <p:cNvCxnSpPr>
            <a:cxnSpLocks/>
          </p:cNvCxnSpPr>
          <p:nvPr/>
        </p:nvCxnSpPr>
        <p:spPr>
          <a:xfrm>
            <a:off x="182881" y="584511"/>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7937B297-45D1-AEC8-6C92-B2F49630E32A}"/>
              </a:ext>
            </a:extLst>
          </p:cNvPr>
          <p:cNvSpPr>
            <a:spLocks noGrp="1"/>
          </p:cNvSpPr>
          <p:nvPr>
            <p:ph type="sldNum" sz="quarter" idx="12"/>
          </p:nvPr>
        </p:nvSpPr>
        <p:spPr>
          <a:xfrm>
            <a:off x="11600597" y="6251362"/>
            <a:ext cx="529581"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17</a:t>
            </a:fld>
            <a:endParaRPr lang="en-US" sz="1600">
              <a:solidFill>
                <a:schemeClr val="bg1">
                  <a:lumMod val="50000"/>
                </a:schemeClr>
              </a:solidFill>
              <a:latin typeface="Franklin Gothic Book" panose="020B0503020102020204" pitchFamily="34" charset="0"/>
            </a:endParaRPr>
          </a:p>
        </p:txBody>
      </p:sp>
      <p:pic>
        <p:nvPicPr>
          <p:cNvPr id="4" name="Picture 3" descr="User uploaded image">
            <a:extLst>
              <a:ext uri="{FF2B5EF4-FFF2-40B4-BE49-F238E27FC236}">
                <a16:creationId xmlns:a16="http://schemas.microsoft.com/office/drawing/2014/main" id="{70169129-A69C-BDD8-E737-8D0628DE3320}"/>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1636" r="11562"/>
          <a:stretch/>
        </p:blipFill>
        <p:spPr bwMode="auto">
          <a:xfrm>
            <a:off x="315453" y="1139802"/>
            <a:ext cx="5780547" cy="5017575"/>
          </a:xfrm>
          <a:prstGeom prst="rect">
            <a:avLst/>
          </a:prstGeom>
          <a:noFill/>
          <a:ln>
            <a:noFill/>
          </a:ln>
          <a:extLst>
            <a:ext uri="{53640926-AAD7-44D8-BBD7-CCE9431645EC}">
              <a14:shadowObscured xmlns:a14="http://schemas.microsoft.com/office/drawing/2010/main"/>
            </a:ext>
          </a:extLst>
        </p:spPr>
      </p:pic>
      <p:pic>
        <p:nvPicPr>
          <p:cNvPr id="6" name="Picture 5" descr="User uploaded image">
            <a:extLst>
              <a:ext uri="{FF2B5EF4-FFF2-40B4-BE49-F238E27FC236}">
                <a16:creationId xmlns:a16="http://schemas.microsoft.com/office/drawing/2014/main" id="{FC8EA8CF-AA2A-E0E2-BD3F-9CED6889193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153" r="12342"/>
          <a:stretch/>
        </p:blipFill>
        <p:spPr bwMode="auto">
          <a:xfrm>
            <a:off x="6170380" y="1139802"/>
            <a:ext cx="5683055" cy="5017575"/>
          </a:xfrm>
          <a:prstGeom prst="rect">
            <a:avLst/>
          </a:prstGeom>
          <a:noFill/>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FADF729D-7AEE-7B27-8A00-9BE8940EDC84}"/>
              </a:ext>
            </a:extLst>
          </p:cNvPr>
          <p:cNvSpPr txBox="1"/>
          <p:nvPr/>
        </p:nvSpPr>
        <p:spPr>
          <a:xfrm>
            <a:off x="3149572" y="6349800"/>
            <a:ext cx="6065520" cy="338554"/>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Figure: Correlation plot of finally selected variables.</a:t>
            </a:r>
          </a:p>
        </p:txBody>
      </p:sp>
    </p:spTree>
    <p:extLst>
      <p:ext uri="{BB962C8B-B14F-4D97-AF65-F5344CB8AC3E}">
        <p14:creationId xmlns:p14="http://schemas.microsoft.com/office/powerpoint/2010/main" val="2001521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4ED4A-C7EF-49C0-4FD2-956F82EFCAB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92AE32-454A-DD59-2747-43B9CA295669}"/>
              </a:ext>
            </a:extLst>
          </p:cNvPr>
          <p:cNvSpPr>
            <a:spLocks noGrp="1"/>
          </p:cNvSpPr>
          <p:nvPr>
            <p:ph type="sldNum" sz="quarter" idx="12"/>
          </p:nvPr>
        </p:nvSpPr>
        <p:spPr>
          <a:xfrm>
            <a:off x="11655083" y="6251362"/>
            <a:ext cx="475095"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18</a:t>
            </a:fld>
            <a:endParaRPr lang="en-US" sz="1600" dirty="0">
              <a:solidFill>
                <a:schemeClr val="bg1">
                  <a:lumMod val="50000"/>
                </a:schemeClr>
              </a:solidFill>
              <a:latin typeface="Franklin Gothic Book" panose="020B0503020102020204" pitchFamily="34" charset="0"/>
            </a:endParaRPr>
          </a:p>
        </p:txBody>
      </p:sp>
      <p:pic>
        <p:nvPicPr>
          <p:cNvPr id="4" name="Picture 3">
            <a:extLst>
              <a:ext uri="{FF2B5EF4-FFF2-40B4-BE49-F238E27FC236}">
                <a16:creationId xmlns:a16="http://schemas.microsoft.com/office/drawing/2014/main" id="{2F839324-D7F2-AB77-A339-B98B47104B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96247"/>
            <a:ext cx="12192000" cy="191434"/>
          </a:xfrm>
          <a:prstGeom prst="rect">
            <a:avLst/>
          </a:prstGeom>
        </p:spPr>
      </p:pic>
      <p:sp>
        <p:nvSpPr>
          <p:cNvPr id="9" name="TextBox 8">
            <a:extLst>
              <a:ext uri="{FF2B5EF4-FFF2-40B4-BE49-F238E27FC236}">
                <a16:creationId xmlns:a16="http://schemas.microsoft.com/office/drawing/2014/main" id="{00133C44-F2D6-86AC-66B0-3C97AC5566E9}"/>
              </a:ext>
            </a:extLst>
          </p:cNvPr>
          <p:cNvSpPr txBox="1"/>
          <p:nvPr/>
        </p:nvSpPr>
        <p:spPr>
          <a:xfrm>
            <a:off x="3019926" y="-6750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Overview of the dataset</a:t>
            </a:r>
            <a:endParaRPr lang="en-US" sz="2800" dirty="0">
              <a:solidFill>
                <a:srgbClr val="680000"/>
              </a:solidFill>
              <a:latin typeface="Franklin Gothic Medium" panose="020B0603020102020204" pitchFamily="34" charset="0"/>
            </a:endParaRPr>
          </a:p>
        </p:txBody>
      </p:sp>
      <p:sp>
        <p:nvSpPr>
          <p:cNvPr id="3" name="TextBox 2">
            <a:extLst>
              <a:ext uri="{FF2B5EF4-FFF2-40B4-BE49-F238E27FC236}">
                <a16:creationId xmlns:a16="http://schemas.microsoft.com/office/drawing/2014/main" id="{6863CAF6-E28E-62A7-5AA9-5E1D0C9F2C31}"/>
              </a:ext>
            </a:extLst>
          </p:cNvPr>
          <p:cNvSpPr txBox="1"/>
          <p:nvPr/>
        </p:nvSpPr>
        <p:spPr>
          <a:xfrm>
            <a:off x="259444" y="397213"/>
            <a:ext cx="2446049" cy="1077218"/>
          </a:xfrm>
          <a:prstGeom prst="rect">
            <a:avLst/>
          </a:prstGeom>
          <a:noFill/>
        </p:spPr>
        <p:txBody>
          <a:bodyPr wrap="square" rtlCol="0">
            <a:spAutoFit/>
          </a:bodyPr>
          <a:lstStyle/>
          <a:p>
            <a:r>
              <a:rPr lang="en-US" sz="3200" b="1" dirty="0">
                <a:solidFill>
                  <a:schemeClr val="bg1"/>
                </a:solidFill>
                <a:latin typeface="Franklin Gothic Medium" panose="020B0603020102020204" pitchFamily="34" charset="0"/>
              </a:rPr>
              <a:t>Data Description</a:t>
            </a:r>
            <a:endParaRPr lang="en-US" sz="2800" dirty="0">
              <a:solidFill>
                <a:schemeClr val="bg1"/>
              </a:solidFill>
              <a:latin typeface="Franklin Gothic Medium" panose="020B0603020102020204" pitchFamily="34" charset="0"/>
            </a:endParaRPr>
          </a:p>
        </p:txBody>
      </p:sp>
      <p:cxnSp>
        <p:nvCxnSpPr>
          <p:cNvPr id="5" name="Straight Connector 4">
            <a:extLst>
              <a:ext uri="{FF2B5EF4-FFF2-40B4-BE49-F238E27FC236}">
                <a16:creationId xmlns:a16="http://schemas.microsoft.com/office/drawing/2014/main" id="{A1B19CE6-C0BD-0FAD-F453-3712CD8EF621}"/>
              </a:ext>
            </a:extLst>
          </p:cNvPr>
          <p:cNvCxnSpPr>
            <a:cxnSpLocks/>
          </p:cNvCxnSpPr>
          <p:nvPr/>
        </p:nvCxnSpPr>
        <p:spPr>
          <a:xfrm>
            <a:off x="2983583" y="432529"/>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graphicFrame>
        <p:nvGraphicFramePr>
          <p:cNvPr id="6" name="Table 5">
            <a:extLst>
              <a:ext uri="{FF2B5EF4-FFF2-40B4-BE49-F238E27FC236}">
                <a16:creationId xmlns:a16="http://schemas.microsoft.com/office/drawing/2014/main" id="{9C7B5FEB-54E4-08E0-3841-348814DB43CE}"/>
              </a:ext>
            </a:extLst>
          </p:cNvPr>
          <p:cNvGraphicFramePr>
            <a:graphicFrameLocks noGrp="1"/>
          </p:cNvGraphicFramePr>
          <p:nvPr>
            <p:extLst>
              <p:ext uri="{D42A27DB-BD31-4B8C-83A1-F6EECF244321}">
                <p14:modId xmlns:p14="http://schemas.microsoft.com/office/powerpoint/2010/main" val="1980311946"/>
              </p:ext>
            </p:extLst>
          </p:nvPr>
        </p:nvGraphicFramePr>
        <p:xfrm>
          <a:off x="3309662" y="862160"/>
          <a:ext cx="8126437" cy="5220956"/>
        </p:xfrm>
        <a:graphic>
          <a:graphicData uri="http://schemas.openxmlformats.org/drawingml/2006/table">
            <a:tbl>
              <a:tblPr firstRow="1" firstCol="1" bandRow="1">
                <a:tableStyleId>{BC89EF96-8CEA-46FF-86C4-4CE0E7609802}</a:tableStyleId>
              </a:tblPr>
              <a:tblGrid>
                <a:gridCol w="1477044">
                  <a:extLst>
                    <a:ext uri="{9D8B030D-6E8A-4147-A177-3AD203B41FA5}">
                      <a16:colId xmlns:a16="http://schemas.microsoft.com/office/drawing/2014/main" val="2400017229"/>
                    </a:ext>
                  </a:extLst>
                </a:gridCol>
                <a:gridCol w="6649393">
                  <a:extLst>
                    <a:ext uri="{9D8B030D-6E8A-4147-A177-3AD203B41FA5}">
                      <a16:colId xmlns:a16="http://schemas.microsoft.com/office/drawing/2014/main" val="3321913954"/>
                    </a:ext>
                  </a:extLst>
                </a:gridCol>
              </a:tblGrid>
              <a:tr h="98197">
                <a:tc>
                  <a:txBody>
                    <a:bodyPr/>
                    <a:lstStyle/>
                    <a:p>
                      <a:pPr marL="0" marR="0">
                        <a:lnSpc>
                          <a:spcPct val="100000"/>
                        </a:lnSpc>
                      </a:pPr>
                      <a:r>
                        <a:rPr lang="en-US" sz="1600" dirty="0">
                          <a:effectLst/>
                        </a:rPr>
                        <a:t>Variables</a:t>
                      </a:r>
                      <a:endParaRPr lang="en-US" sz="1600" dirty="0">
                        <a:solidFill>
                          <a:srgbClr val="000000"/>
                        </a:solidFill>
                        <a:effectLst/>
                        <a:latin typeface="Times New Roman" panose="02020603050405020304" pitchFamily="18" charset="0"/>
                        <a:ea typeface="Calibri" panose="020F0502020204030204" pitchFamily="34" charset="0"/>
                      </a:endParaRPr>
                    </a:p>
                  </a:txBody>
                  <a:tcPr marL="3754" marR="3754" marT="0" marB="0" anchor="ctr"/>
                </a:tc>
                <a:tc>
                  <a:txBody>
                    <a:bodyPr/>
                    <a:lstStyle/>
                    <a:p>
                      <a:pPr marL="0" marR="0">
                        <a:lnSpc>
                          <a:spcPct val="100000"/>
                        </a:lnSpc>
                      </a:pPr>
                      <a:r>
                        <a:rPr lang="en-US" sz="1600" dirty="0">
                          <a:effectLst/>
                        </a:rPr>
                        <a:t>Definition</a:t>
                      </a:r>
                      <a:endParaRPr lang="en-US" sz="1600" dirty="0">
                        <a:solidFill>
                          <a:srgbClr val="000000"/>
                        </a:solidFill>
                        <a:effectLst/>
                        <a:latin typeface="Times New Roman" panose="02020603050405020304" pitchFamily="18" charset="0"/>
                        <a:ea typeface="Calibri" panose="020F0502020204030204" pitchFamily="34" charset="0"/>
                      </a:endParaRPr>
                    </a:p>
                  </a:txBody>
                  <a:tcPr marL="3754" marR="3754" marT="0" marB="0" anchor="ctr"/>
                </a:tc>
                <a:extLst>
                  <a:ext uri="{0D108BD9-81ED-4DB2-BD59-A6C34878D82A}">
                    <a16:rowId xmlns:a16="http://schemas.microsoft.com/office/drawing/2014/main" val="3330548966"/>
                  </a:ext>
                </a:extLst>
              </a:tr>
              <a:tr h="98197">
                <a:tc>
                  <a:txBody>
                    <a:bodyPr/>
                    <a:lstStyle/>
                    <a:p>
                      <a:pPr marL="0" marR="0">
                        <a:lnSpc>
                          <a:spcPct val="100000"/>
                        </a:lnSpc>
                      </a:pPr>
                      <a:r>
                        <a:rPr lang="en-US" sz="1600">
                          <a:effectLst/>
                        </a:rPr>
                        <a:t>AADT</a:t>
                      </a:r>
                      <a:endParaRPr lang="en-US" sz="1600">
                        <a:solidFill>
                          <a:srgbClr val="000000"/>
                        </a:solidFill>
                        <a:effectLst/>
                        <a:latin typeface="Times New Roman" panose="02020603050405020304" pitchFamily="18" charset="0"/>
                        <a:ea typeface="Calibri" panose="020F0502020204030204" pitchFamily="34" charset="0"/>
                      </a:endParaRPr>
                    </a:p>
                  </a:txBody>
                  <a:tcPr marL="3754" marR="3754" marT="0" marB="0" anchor="ctr"/>
                </a:tc>
                <a:tc>
                  <a:txBody>
                    <a:bodyPr/>
                    <a:lstStyle/>
                    <a:p>
                      <a:pPr marL="0" marR="0">
                        <a:lnSpc>
                          <a:spcPct val="100000"/>
                        </a:lnSpc>
                      </a:pPr>
                      <a:r>
                        <a:rPr lang="en-US" sz="1600" dirty="0">
                          <a:effectLst/>
                        </a:rPr>
                        <a:t>Annual Average Daily Traffic</a:t>
                      </a:r>
                      <a:endParaRPr lang="en-US" sz="1600" dirty="0">
                        <a:solidFill>
                          <a:srgbClr val="000000"/>
                        </a:solidFill>
                        <a:effectLst/>
                        <a:latin typeface="Times New Roman" panose="02020603050405020304" pitchFamily="18" charset="0"/>
                        <a:ea typeface="Calibri" panose="020F0502020204030204" pitchFamily="34" charset="0"/>
                      </a:endParaRPr>
                    </a:p>
                  </a:txBody>
                  <a:tcPr marL="3754" marR="3754" marT="0" marB="0" anchor="ctr"/>
                </a:tc>
                <a:extLst>
                  <a:ext uri="{0D108BD9-81ED-4DB2-BD59-A6C34878D82A}">
                    <a16:rowId xmlns:a16="http://schemas.microsoft.com/office/drawing/2014/main" val="2548570056"/>
                  </a:ext>
                </a:extLst>
              </a:tr>
              <a:tr h="329879">
                <a:tc>
                  <a:txBody>
                    <a:bodyPr/>
                    <a:lstStyle/>
                    <a:p>
                      <a:pPr marL="0" marR="0">
                        <a:lnSpc>
                          <a:spcPct val="100000"/>
                        </a:lnSpc>
                      </a:pPr>
                      <a:r>
                        <a:rPr lang="en-US" sz="1600">
                          <a:effectLst/>
                        </a:rPr>
                        <a:t>Annual_GHG</a:t>
                      </a:r>
                      <a:endParaRPr lang="en-US" sz="1600">
                        <a:solidFill>
                          <a:srgbClr val="000000"/>
                        </a:solidFill>
                        <a:effectLst/>
                        <a:latin typeface="Times New Roman" panose="02020603050405020304" pitchFamily="18" charset="0"/>
                        <a:ea typeface="Calibri" panose="020F0502020204030204" pitchFamily="34" charset="0"/>
                      </a:endParaRPr>
                    </a:p>
                  </a:txBody>
                  <a:tcPr marL="3754" marR="3754" marT="0" marB="0" anchor="ctr"/>
                </a:tc>
                <a:tc>
                  <a:txBody>
                    <a:bodyPr/>
                    <a:lstStyle/>
                    <a:p>
                      <a:pPr marL="0" marR="0">
                        <a:lnSpc>
                          <a:spcPct val="100000"/>
                        </a:lnSpc>
                      </a:pPr>
                      <a:r>
                        <a:rPr lang="en-US" sz="1600" dirty="0">
                          <a:effectLst/>
                        </a:rPr>
                        <a:t>Annual Greenhouse Gas Emission </a:t>
                      </a:r>
                      <a:endParaRPr lang="en-US" sz="1600" dirty="0">
                        <a:solidFill>
                          <a:srgbClr val="000000"/>
                        </a:solidFill>
                        <a:effectLst/>
                        <a:latin typeface="Times New Roman" panose="02020603050405020304" pitchFamily="18" charset="0"/>
                        <a:ea typeface="Calibri" panose="020F0502020204030204" pitchFamily="34" charset="0"/>
                      </a:endParaRPr>
                    </a:p>
                  </a:txBody>
                  <a:tcPr marL="3754" marR="3754" marT="0" marB="0" anchor="ctr"/>
                </a:tc>
                <a:extLst>
                  <a:ext uri="{0D108BD9-81ED-4DB2-BD59-A6C34878D82A}">
                    <a16:rowId xmlns:a16="http://schemas.microsoft.com/office/drawing/2014/main" val="379931861"/>
                  </a:ext>
                </a:extLst>
              </a:tr>
              <a:tr h="214038">
                <a:tc>
                  <a:txBody>
                    <a:bodyPr/>
                    <a:lstStyle/>
                    <a:p>
                      <a:pPr marL="0" marR="0">
                        <a:lnSpc>
                          <a:spcPct val="100000"/>
                        </a:lnSpc>
                      </a:pPr>
                      <a:r>
                        <a:rPr lang="en-US" sz="1600">
                          <a:effectLst/>
                        </a:rPr>
                        <a:t>D2A_EPHHM</a:t>
                      </a:r>
                      <a:endParaRPr lang="en-US" sz="1600">
                        <a:solidFill>
                          <a:srgbClr val="000000"/>
                        </a:solidFill>
                        <a:effectLst/>
                        <a:latin typeface="Times New Roman" panose="02020603050405020304" pitchFamily="18" charset="0"/>
                        <a:ea typeface="Calibri" panose="020F0502020204030204" pitchFamily="34" charset="0"/>
                      </a:endParaRPr>
                    </a:p>
                  </a:txBody>
                  <a:tcPr marL="3754" marR="3754" marT="0" marB="0" anchor="ctr"/>
                </a:tc>
                <a:tc>
                  <a:txBody>
                    <a:bodyPr/>
                    <a:lstStyle/>
                    <a:p>
                      <a:pPr marL="0" marR="0">
                        <a:lnSpc>
                          <a:spcPct val="100000"/>
                        </a:lnSpc>
                      </a:pPr>
                      <a:r>
                        <a:rPr lang="en-US" sz="1600" dirty="0">
                          <a:effectLst/>
                        </a:rPr>
                        <a:t>Employment and household entropy</a:t>
                      </a:r>
                      <a:endParaRPr lang="en-US" sz="1600" dirty="0">
                        <a:solidFill>
                          <a:srgbClr val="000000"/>
                        </a:solidFill>
                        <a:effectLst/>
                        <a:latin typeface="Times New Roman" panose="02020603050405020304" pitchFamily="18" charset="0"/>
                        <a:ea typeface="Calibri" panose="020F0502020204030204" pitchFamily="34" charset="0"/>
                      </a:endParaRPr>
                    </a:p>
                  </a:txBody>
                  <a:tcPr marL="3754" marR="3754" marT="0" marB="0" anchor="ctr"/>
                </a:tc>
                <a:extLst>
                  <a:ext uri="{0D108BD9-81ED-4DB2-BD59-A6C34878D82A}">
                    <a16:rowId xmlns:a16="http://schemas.microsoft.com/office/drawing/2014/main" val="2181986675"/>
                  </a:ext>
                </a:extLst>
              </a:tr>
              <a:tr h="677403">
                <a:tc>
                  <a:txBody>
                    <a:bodyPr/>
                    <a:lstStyle/>
                    <a:p>
                      <a:pPr marL="0" marR="0">
                        <a:lnSpc>
                          <a:spcPct val="100000"/>
                        </a:lnSpc>
                      </a:pPr>
                      <a:r>
                        <a:rPr lang="en-US" sz="1600">
                          <a:effectLst/>
                        </a:rPr>
                        <a:t>D2R_WRKEMP</a:t>
                      </a:r>
                      <a:endParaRPr lang="en-US" sz="1600">
                        <a:solidFill>
                          <a:srgbClr val="000000"/>
                        </a:solidFill>
                        <a:effectLst/>
                        <a:latin typeface="Times New Roman" panose="02020603050405020304" pitchFamily="18" charset="0"/>
                        <a:ea typeface="Calibri" panose="020F0502020204030204" pitchFamily="34" charset="0"/>
                      </a:endParaRPr>
                    </a:p>
                  </a:txBody>
                  <a:tcPr marL="3754" marR="3754" marT="0" marB="0" anchor="ctr"/>
                </a:tc>
                <a:tc>
                  <a:txBody>
                    <a:bodyPr/>
                    <a:lstStyle/>
                    <a:p>
                      <a:pPr marL="0" marR="0">
                        <a:lnSpc>
                          <a:spcPct val="100000"/>
                        </a:lnSpc>
                      </a:pPr>
                      <a:r>
                        <a:rPr lang="en-US" sz="1600" dirty="0">
                          <a:effectLst/>
                        </a:rPr>
                        <a:t>Household Workers per Job, as compared to the region: Deviation of Census Block Group (CBG) ratio of household workers/job from regional average ratio of household workers/job</a:t>
                      </a:r>
                      <a:endParaRPr lang="en-US" sz="1600" dirty="0">
                        <a:solidFill>
                          <a:srgbClr val="000000"/>
                        </a:solidFill>
                        <a:effectLst/>
                        <a:latin typeface="Times New Roman" panose="02020603050405020304" pitchFamily="18" charset="0"/>
                        <a:ea typeface="Calibri" panose="020F0502020204030204" pitchFamily="34" charset="0"/>
                      </a:endParaRPr>
                    </a:p>
                  </a:txBody>
                  <a:tcPr marL="3754" marR="3754" marT="0" marB="0" anchor="ctr"/>
                </a:tc>
                <a:extLst>
                  <a:ext uri="{0D108BD9-81ED-4DB2-BD59-A6C34878D82A}">
                    <a16:rowId xmlns:a16="http://schemas.microsoft.com/office/drawing/2014/main" val="232231615"/>
                  </a:ext>
                </a:extLst>
              </a:tr>
              <a:tr h="98197">
                <a:tc>
                  <a:txBody>
                    <a:bodyPr/>
                    <a:lstStyle/>
                    <a:p>
                      <a:pPr marL="0" marR="0">
                        <a:lnSpc>
                          <a:spcPct val="100000"/>
                        </a:lnSpc>
                      </a:pPr>
                      <a:r>
                        <a:rPr lang="en-US" sz="1600">
                          <a:effectLst/>
                        </a:rPr>
                        <a:t>D3A</a:t>
                      </a:r>
                      <a:endParaRPr lang="en-US" sz="1600">
                        <a:solidFill>
                          <a:srgbClr val="000000"/>
                        </a:solidFill>
                        <a:effectLst/>
                        <a:latin typeface="Times New Roman" panose="02020603050405020304" pitchFamily="18" charset="0"/>
                        <a:ea typeface="Calibri" panose="020F0502020204030204" pitchFamily="34" charset="0"/>
                      </a:endParaRPr>
                    </a:p>
                  </a:txBody>
                  <a:tcPr marL="3754" marR="3754" marT="0" marB="0" anchor="ctr"/>
                </a:tc>
                <a:tc>
                  <a:txBody>
                    <a:bodyPr/>
                    <a:lstStyle/>
                    <a:p>
                      <a:pPr marL="0" marR="0">
                        <a:lnSpc>
                          <a:spcPct val="100000"/>
                        </a:lnSpc>
                      </a:pPr>
                      <a:r>
                        <a:rPr lang="en-US" sz="1600">
                          <a:effectLst/>
                        </a:rPr>
                        <a:t>Total road network density</a:t>
                      </a:r>
                      <a:endParaRPr lang="en-US" sz="1600">
                        <a:solidFill>
                          <a:srgbClr val="000000"/>
                        </a:solidFill>
                        <a:effectLst/>
                        <a:latin typeface="Times New Roman" panose="02020603050405020304" pitchFamily="18" charset="0"/>
                        <a:ea typeface="Calibri" panose="020F0502020204030204" pitchFamily="34" charset="0"/>
                      </a:endParaRPr>
                    </a:p>
                  </a:txBody>
                  <a:tcPr marL="3754" marR="3754" marT="0" marB="0" anchor="ctr"/>
                </a:tc>
                <a:extLst>
                  <a:ext uri="{0D108BD9-81ED-4DB2-BD59-A6C34878D82A}">
                    <a16:rowId xmlns:a16="http://schemas.microsoft.com/office/drawing/2014/main" val="2294725062"/>
                  </a:ext>
                </a:extLst>
              </a:tr>
              <a:tr h="445720">
                <a:tc>
                  <a:txBody>
                    <a:bodyPr/>
                    <a:lstStyle/>
                    <a:p>
                      <a:pPr marL="0" marR="0">
                        <a:lnSpc>
                          <a:spcPct val="100000"/>
                        </a:lnSpc>
                      </a:pPr>
                      <a:r>
                        <a:rPr lang="en-US" sz="1600">
                          <a:effectLst/>
                        </a:rPr>
                        <a:t>D5CEI</a:t>
                      </a:r>
                      <a:endParaRPr lang="en-US" sz="1600">
                        <a:solidFill>
                          <a:srgbClr val="000000"/>
                        </a:solidFill>
                        <a:effectLst/>
                        <a:latin typeface="Times New Roman" panose="02020603050405020304" pitchFamily="18" charset="0"/>
                        <a:ea typeface="Calibri" panose="020F0502020204030204" pitchFamily="34" charset="0"/>
                      </a:endParaRPr>
                    </a:p>
                  </a:txBody>
                  <a:tcPr marL="3754" marR="3754" marT="0" marB="0" anchor="ctr"/>
                </a:tc>
                <a:tc>
                  <a:txBody>
                    <a:bodyPr/>
                    <a:lstStyle/>
                    <a:p>
                      <a:pPr marL="0" marR="0">
                        <a:lnSpc>
                          <a:spcPct val="100000"/>
                        </a:lnSpc>
                      </a:pPr>
                      <a:r>
                        <a:rPr lang="en-US" sz="1600" dirty="0">
                          <a:effectLst/>
                        </a:rPr>
                        <a:t>Regional Centrality Index – Auto: CBG [D5ce] score relative to max CBSA [D5ce] score</a:t>
                      </a:r>
                      <a:endParaRPr lang="en-US" sz="1600" dirty="0">
                        <a:solidFill>
                          <a:srgbClr val="000000"/>
                        </a:solidFill>
                        <a:effectLst/>
                        <a:latin typeface="Times New Roman" panose="02020603050405020304" pitchFamily="18" charset="0"/>
                        <a:ea typeface="Calibri" panose="020F0502020204030204" pitchFamily="34" charset="0"/>
                      </a:endParaRPr>
                    </a:p>
                  </a:txBody>
                  <a:tcPr marL="3754" marR="3754" marT="0" marB="0" anchor="ctr"/>
                </a:tc>
                <a:extLst>
                  <a:ext uri="{0D108BD9-81ED-4DB2-BD59-A6C34878D82A}">
                    <a16:rowId xmlns:a16="http://schemas.microsoft.com/office/drawing/2014/main" val="2910505376"/>
                  </a:ext>
                </a:extLst>
              </a:tr>
              <a:tr h="329879">
                <a:tc>
                  <a:txBody>
                    <a:bodyPr/>
                    <a:lstStyle/>
                    <a:p>
                      <a:pPr marL="0" marR="0">
                        <a:lnSpc>
                          <a:spcPct val="100000"/>
                        </a:lnSpc>
                      </a:pPr>
                      <a:r>
                        <a:rPr lang="en-US" sz="1600">
                          <a:effectLst/>
                        </a:rPr>
                        <a:t>E_PctLowWa</a:t>
                      </a:r>
                      <a:endParaRPr lang="en-US" sz="1600">
                        <a:solidFill>
                          <a:srgbClr val="000000"/>
                        </a:solidFill>
                        <a:effectLst/>
                        <a:latin typeface="Times New Roman" panose="02020603050405020304" pitchFamily="18" charset="0"/>
                        <a:ea typeface="Calibri" panose="020F0502020204030204" pitchFamily="34" charset="0"/>
                      </a:endParaRPr>
                    </a:p>
                  </a:txBody>
                  <a:tcPr marL="3754" marR="3754" marT="0" marB="0" anchor="ctr"/>
                </a:tc>
                <a:tc>
                  <a:txBody>
                    <a:bodyPr/>
                    <a:lstStyle/>
                    <a:p>
                      <a:pPr marL="0" marR="0">
                        <a:lnSpc>
                          <a:spcPct val="100000"/>
                        </a:lnSpc>
                      </a:pPr>
                      <a:r>
                        <a:rPr lang="en-US" sz="1600" dirty="0">
                          <a:effectLst/>
                        </a:rPr>
                        <a:t>% </a:t>
                      </a:r>
                      <a:r>
                        <a:rPr lang="en-US" sz="1600" dirty="0" err="1">
                          <a:effectLst/>
                        </a:rPr>
                        <a:t>LowWageWk</a:t>
                      </a:r>
                      <a:r>
                        <a:rPr lang="en-US" sz="1600" dirty="0">
                          <a:effectLst/>
                        </a:rPr>
                        <a:t> of total #workers in a CBG (work location), 2017</a:t>
                      </a:r>
                      <a:endParaRPr lang="en-US" sz="1600" dirty="0">
                        <a:solidFill>
                          <a:srgbClr val="000000"/>
                        </a:solidFill>
                        <a:effectLst/>
                        <a:latin typeface="Times New Roman" panose="02020603050405020304" pitchFamily="18" charset="0"/>
                        <a:ea typeface="Calibri" panose="020F0502020204030204" pitchFamily="34" charset="0"/>
                      </a:endParaRPr>
                    </a:p>
                  </a:txBody>
                  <a:tcPr marL="3754" marR="3754" marT="0" marB="0" anchor="ctr"/>
                </a:tc>
                <a:extLst>
                  <a:ext uri="{0D108BD9-81ED-4DB2-BD59-A6C34878D82A}">
                    <a16:rowId xmlns:a16="http://schemas.microsoft.com/office/drawing/2014/main" val="1645682962"/>
                  </a:ext>
                </a:extLst>
              </a:tr>
              <a:tr h="98197">
                <a:tc>
                  <a:txBody>
                    <a:bodyPr/>
                    <a:lstStyle/>
                    <a:p>
                      <a:pPr marL="0" marR="0">
                        <a:lnSpc>
                          <a:spcPct val="100000"/>
                        </a:lnSpc>
                      </a:pPr>
                      <a:r>
                        <a:rPr lang="en-US" sz="1600">
                          <a:effectLst/>
                        </a:rPr>
                        <a:t>NatWalkInd</a:t>
                      </a:r>
                      <a:endParaRPr lang="en-US" sz="1600">
                        <a:solidFill>
                          <a:srgbClr val="000000"/>
                        </a:solidFill>
                        <a:effectLst/>
                        <a:latin typeface="Times New Roman" panose="02020603050405020304" pitchFamily="18" charset="0"/>
                        <a:ea typeface="Calibri" panose="020F0502020204030204" pitchFamily="34" charset="0"/>
                      </a:endParaRPr>
                    </a:p>
                  </a:txBody>
                  <a:tcPr marL="3754" marR="3754" marT="0" marB="0" anchor="ctr"/>
                </a:tc>
                <a:tc>
                  <a:txBody>
                    <a:bodyPr/>
                    <a:lstStyle/>
                    <a:p>
                      <a:pPr marL="0" marR="0">
                        <a:lnSpc>
                          <a:spcPct val="100000"/>
                        </a:lnSpc>
                      </a:pPr>
                      <a:r>
                        <a:rPr lang="en-US" sz="1600">
                          <a:effectLst/>
                        </a:rPr>
                        <a:t>Walkability index</a:t>
                      </a:r>
                      <a:endParaRPr lang="en-US" sz="1600">
                        <a:solidFill>
                          <a:srgbClr val="000000"/>
                        </a:solidFill>
                        <a:effectLst/>
                        <a:latin typeface="Times New Roman" panose="02020603050405020304" pitchFamily="18" charset="0"/>
                        <a:ea typeface="Calibri" panose="020F0502020204030204" pitchFamily="34" charset="0"/>
                      </a:endParaRPr>
                    </a:p>
                  </a:txBody>
                  <a:tcPr marL="3754" marR="3754" marT="0" marB="0" anchor="ctr"/>
                </a:tc>
                <a:extLst>
                  <a:ext uri="{0D108BD9-81ED-4DB2-BD59-A6C34878D82A}">
                    <a16:rowId xmlns:a16="http://schemas.microsoft.com/office/drawing/2014/main" val="1977775563"/>
                  </a:ext>
                </a:extLst>
              </a:tr>
              <a:tr h="329879">
                <a:tc>
                  <a:txBody>
                    <a:bodyPr/>
                    <a:lstStyle/>
                    <a:p>
                      <a:pPr marL="0" marR="0">
                        <a:lnSpc>
                          <a:spcPct val="100000"/>
                        </a:lnSpc>
                      </a:pPr>
                      <a:r>
                        <a:rPr lang="en-US" sz="1600">
                          <a:effectLst/>
                        </a:rPr>
                        <a:t>P_WrkAge</a:t>
                      </a:r>
                      <a:endParaRPr lang="en-US" sz="1600">
                        <a:solidFill>
                          <a:srgbClr val="000000"/>
                        </a:solidFill>
                        <a:effectLst/>
                        <a:latin typeface="Times New Roman" panose="02020603050405020304" pitchFamily="18" charset="0"/>
                        <a:ea typeface="Calibri" panose="020F0502020204030204" pitchFamily="34" charset="0"/>
                      </a:endParaRPr>
                    </a:p>
                  </a:txBody>
                  <a:tcPr marL="3754" marR="3754" marT="0" marB="0" anchor="ctr"/>
                </a:tc>
                <a:tc>
                  <a:txBody>
                    <a:bodyPr/>
                    <a:lstStyle/>
                    <a:p>
                      <a:pPr marL="0" marR="0">
                        <a:lnSpc>
                          <a:spcPct val="100000"/>
                        </a:lnSpc>
                      </a:pPr>
                      <a:r>
                        <a:rPr lang="en-US" sz="1600">
                          <a:effectLst/>
                        </a:rPr>
                        <a:t>Percent of population that is working aged 18 to 64 years, 2018</a:t>
                      </a:r>
                      <a:endParaRPr lang="en-US" sz="1600">
                        <a:solidFill>
                          <a:srgbClr val="000000"/>
                        </a:solidFill>
                        <a:effectLst/>
                        <a:latin typeface="Times New Roman" panose="02020603050405020304" pitchFamily="18" charset="0"/>
                        <a:ea typeface="Calibri" panose="020F0502020204030204" pitchFamily="34" charset="0"/>
                      </a:endParaRPr>
                    </a:p>
                  </a:txBody>
                  <a:tcPr marL="3754" marR="3754" marT="0" marB="0" anchor="ctr"/>
                </a:tc>
                <a:extLst>
                  <a:ext uri="{0D108BD9-81ED-4DB2-BD59-A6C34878D82A}">
                    <a16:rowId xmlns:a16="http://schemas.microsoft.com/office/drawing/2014/main" val="4278598898"/>
                  </a:ext>
                </a:extLst>
              </a:tr>
              <a:tr h="214038">
                <a:tc>
                  <a:txBody>
                    <a:bodyPr/>
                    <a:lstStyle/>
                    <a:p>
                      <a:pPr marL="0" marR="0">
                        <a:lnSpc>
                          <a:spcPct val="100000"/>
                        </a:lnSpc>
                      </a:pPr>
                      <a:r>
                        <a:rPr lang="en-US" sz="1600">
                          <a:effectLst/>
                        </a:rPr>
                        <a:t>Pct_AO1</a:t>
                      </a:r>
                      <a:endParaRPr lang="en-US" sz="1600">
                        <a:solidFill>
                          <a:srgbClr val="000000"/>
                        </a:solidFill>
                        <a:effectLst/>
                        <a:latin typeface="Times New Roman" panose="02020603050405020304" pitchFamily="18" charset="0"/>
                        <a:ea typeface="Calibri" panose="020F0502020204030204" pitchFamily="34" charset="0"/>
                      </a:endParaRPr>
                    </a:p>
                  </a:txBody>
                  <a:tcPr marL="3754" marR="3754" marT="0" marB="0" anchor="ctr"/>
                </a:tc>
                <a:tc>
                  <a:txBody>
                    <a:bodyPr/>
                    <a:lstStyle/>
                    <a:p>
                      <a:pPr marL="0" marR="0">
                        <a:lnSpc>
                          <a:spcPct val="100000"/>
                        </a:lnSpc>
                      </a:pPr>
                      <a:r>
                        <a:rPr lang="en-US" sz="1600">
                          <a:effectLst/>
                        </a:rPr>
                        <a:t>Percent of one-car households in CBG, 2018</a:t>
                      </a:r>
                      <a:endParaRPr lang="en-US" sz="1600">
                        <a:solidFill>
                          <a:srgbClr val="000000"/>
                        </a:solidFill>
                        <a:effectLst/>
                        <a:latin typeface="Times New Roman" panose="02020603050405020304" pitchFamily="18" charset="0"/>
                        <a:ea typeface="Calibri" panose="020F0502020204030204" pitchFamily="34" charset="0"/>
                      </a:endParaRPr>
                    </a:p>
                  </a:txBody>
                  <a:tcPr marL="3754" marR="3754" marT="0" marB="0" anchor="ctr"/>
                </a:tc>
                <a:extLst>
                  <a:ext uri="{0D108BD9-81ED-4DB2-BD59-A6C34878D82A}">
                    <a16:rowId xmlns:a16="http://schemas.microsoft.com/office/drawing/2014/main" val="3787678520"/>
                  </a:ext>
                </a:extLst>
              </a:tr>
              <a:tr h="329879">
                <a:tc>
                  <a:txBody>
                    <a:bodyPr/>
                    <a:lstStyle/>
                    <a:p>
                      <a:pPr marL="0" marR="0">
                        <a:lnSpc>
                          <a:spcPct val="100000"/>
                        </a:lnSpc>
                      </a:pPr>
                      <a:r>
                        <a:rPr lang="en-US" sz="1600">
                          <a:effectLst/>
                        </a:rPr>
                        <a:t>R_PCTLOWWA</a:t>
                      </a:r>
                      <a:endParaRPr lang="en-US" sz="1600">
                        <a:solidFill>
                          <a:srgbClr val="000000"/>
                        </a:solidFill>
                        <a:effectLst/>
                        <a:latin typeface="Times New Roman" panose="02020603050405020304" pitchFamily="18" charset="0"/>
                        <a:ea typeface="Calibri" panose="020F0502020204030204" pitchFamily="34" charset="0"/>
                      </a:endParaRPr>
                    </a:p>
                  </a:txBody>
                  <a:tcPr marL="3754" marR="3754" marT="0" marB="0" anchor="ctr"/>
                </a:tc>
                <a:tc>
                  <a:txBody>
                    <a:bodyPr/>
                    <a:lstStyle/>
                    <a:p>
                      <a:pPr marL="0" marR="0">
                        <a:lnSpc>
                          <a:spcPct val="100000"/>
                        </a:lnSpc>
                      </a:pPr>
                      <a:r>
                        <a:rPr lang="en-US" sz="1600" dirty="0">
                          <a:effectLst/>
                        </a:rPr>
                        <a:t>Percent of low wage workers in a CBG (home location), 2017</a:t>
                      </a:r>
                      <a:endParaRPr lang="en-US" sz="1600" dirty="0">
                        <a:solidFill>
                          <a:srgbClr val="000000"/>
                        </a:solidFill>
                        <a:effectLst/>
                        <a:latin typeface="Times New Roman" panose="02020603050405020304" pitchFamily="18" charset="0"/>
                        <a:ea typeface="Calibri" panose="020F0502020204030204" pitchFamily="34" charset="0"/>
                      </a:endParaRPr>
                    </a:p>
                  </a:txBody>
                  <a:tcPr marL="3754" marR="3754" marT="0" marB="0" anchor="ctr"/>
                </a:tc>
                <a:extLst>
                  <a:ext uri="{0D108BD9-81ED-4DB2-BD59-A6C34878D82A}">
                    <a16:rowId xmlns:a16="http://schemas.microsoft.com/office/drawing/2014/main" val="3907784477"/>
                  </a:ext>
                </a:extLst>
              </a:tr>
              <a:tr h="445720">
                <a:tc>
                  <a:txBody>
                    <a:bodyPr/>
                    <a:lstStyle/>
                    <a:p>
                      <a:pPr marL="0" marR="0">
                        <a:lnSpc>
                          <a:spcPct val="100000"/>
                        </a:lnSpc>
                      </a:pPr>
                      <a:r>
                        <a:rPr lang="en-US" sz="1600">
                          <a:effectLst/>
                        </a:rPr>
                        <a:t>SLC_score</a:t>
                      </a:r>
                      <a:endParaRPr lang="en-US" sz="1600">
                        <a:solidFill>
                          <a:srgbClr val="000000"/>
                        </a:solidFill>
                        <a:effectLst/>
                        <a:latin typeface="Times New Roman" panose="02020603050405020304" pitchFamily="18" charset="0"/>
                        <a:ea typeface="Calibri" panose="020F0502020204030204" pitchFamily="34" charset="0"/>
                      </a:endParaRPr>
                    </a:p>
                  </a:txBody>
                  <a:tcPr marL="3754" marR="3754" marT="0" marB="0" anchor="ctr"/>
                </a:tc>
                <a:tc>
                  <a:txBody>
                    <a:bodyPr/>
                    <a:lstStyle/>
                    <a:p>
                      <a:pPr marL="0" marR="0">
                        <a:lnSpc>
                          <a:spcPct val="100000"/>
                        </a:lnSpc>
                      </a:pPr>
                      <a:r>
                        <a:rPr lang="en-US" sz="1600">
                          <a:effectLst/>
                        </a:rPr>
                        <a:t>Composite measure that evaluates how well a location supports sustainable transportation and land use.</a:t>
                      </a:r>
                      <a:endParaRPr lang="en-US" sz="1600">
                        <a:solidFill>
                          <a:srgbClr val="000000"/>
                        </a:solidFill>
                        <a:effectLst/>
                        <a:latin typeface="Times New Roman" panose="02020603050405020304" pitchFamily="18" charset="0"/>
                        <a:ea typeface="Calibri" panose="020F0502020204030204" pitchFamily="34" charset="0"/>
                      </a:endParaRPr>
                    </a:p>
                  </a:txBody>
                  <a:tcPr marL="3754" marR="3754" marT="0" marB="0" anchor="ctr"/>
                </a:tc>
                <a:extLst>
                  <a:ext uri="{0D108BD9-81ED-4DB2-BD59-A6C34878D82A}">
                    <a16:rowId xmlns:a16="http://schemas.microsoft.com/office/drawing/2014/main" val="1861077223"/>
                  </a:ext>
                </a:extLst>
              </a:tr>
              <a:tr h="214038">
                <a:tc>
                  <a:txBody>
                    <a:bodyPr/>
                    <a:lstStyle/>
                    <a:p>
                      <a:pPr marL="0" marR="0">
                        <a:lnSpc>
                          <a:spcPct val="100000"/>
                        </a:lnSpc>
                      </a:pPr>
                      <a:r>
                        <a:rPr lang="en-US" sz="1600">
                          <a:effectLst/>
                        </a:rPr>
                        <a:t>W_P_Highwa</a:t>
                      </a:r>
                      <a:endParaRPr lang="en-US" sz="1600">
                        <a:solidFill>
                          <a:srgbClr val="000000"/>
                        </a:solidFill>
                        <a:effectLst/>
                        <a:latin typeface="Times New Roman" panose="02020603050405020304" pitchFamily="18" charset="0"/>
                        <a:ea typeface="Calibri" panose="020F0502020204030204" pitchFamily="34" charset="0"/>
                      </a:endParaRPr>
                    </a:p>
                  </a:txBody>
                  <a:tcPr marL="3754" marR="3754" marT="0" marB="0" anchor="ctr"/>
                </a:tc>
                <a:tc>
                  <a:txBody>
                    <a:bodyPr/>
                    <a:lstStyle/>
                    <a:p>
                      <a:pPr marL="0" marR="0">
                        <a:lnSpc>
                          <a:spcPct val="100000"/>
                        </a:lnSpc>
                      </a:pPr>
                      <a:r>
                        <a:rPr lang="en-US" sz="1600">
                          <a:effectLst/>
                        </a:rPr>
                        <a:t>Percent of high wage workers (workplace)</a:t>
                      </a:r>
                      <a:endParaRPr lang="en-US" sz="1600">
                        <a:solidFill>
                          <a:srgbClr val="000000"/>
                        </a:solidFill>
                        <a:effectLst/>
                        <a:latin typeface="Times New Roman" panose="02020603050405020304" pitchFamily="18" charset="0"/>
                        <a:ea typeface="Calibri" panose="020F0502020204030204" pitchFamily="34" charset="0"/>
                      </a:endParaRPr>
                    </a:p>
                  </a:txBody>
                  <a:tcPr marL="3754" marR="3754" marT="0" marB="0" anchor="ctr"/>
                </a:tc>
                <a:extLst>
                  <a:ext uri="{0D108BD9-81ED-4DB2-BD59-A6C34878D82A}">
                    <a16:rowId xmlns:a16="http://schemas.microsoft.com/office/drawing/2014/main" val="3785942593"/>
                  </a:ext>
                </a:extLst>
              </a:tr>
              <a:tr h="214038">
                <a:tc>
                  <a:txBody>
                    <a:bodyPr/>
                    <a:lstStyle/>
                    <a:p>
                      <a:pPr marL="0" marR="0">
                        <a:lnSpc>
                          <a:spcPct val="100000"/>
                        </a:lnSpc>
                      </a:pPr>
                      <a:r>
                        <a:rPr lang="en-US" sz="1600">
                          <a:effectLst/>
                        </a:rPr>
                        <a:t>W_P_Medwag</a:t>
                      </a:r>
                      <a:endParaRPr lang="en-US" sz="1600">
                        <a:solidFill>
                          <a:srgbClr val="000000"/>
                        </a:solidFill>
                        <a:effectLst/>
                        <a:latin typeface="Times New Roman" panose="02020603050405020304" pitchFamily="18" charset="0"/>
                        <a:ea typeface="Calibri" panose="020F0502020204030204" pitchFamily="34" charset="0"/>
                      </a:endParaRPr>
                    </a:p>
                  </a:txBody>
                  <a:tcPr marL="3754" marR="3754" marT="0" marB="0" anchor="ctr"/>
                </a:tc>
                <a:tc>
                  <a:txBody>
                    <a:bodyPr/>
                    <a:lstStyle/>
                    <a:p>
                      <a:pPr marL="0" marR="0">
                        <a:lnSpc>
                          <a:spcPct val="100000"/>
                        </a:lnSpc>
                      </a:pPr>
                      <a:r>
                        <a:rPr lang="en-US" sz="1600">
                          <a:effectLst/>
                        </a:rPr>
                        <a:t>Percent of medium wage workers (workplace)</a:t>
                      </a:r>
                      <a:endParaRPr lang="en-US" sz="1600">
                        <a:solidFill>
                          <a:srgbClr val="000000"/>
                        </a:solidFill>
                        <a:effectLst/>
                        <a:latin typeface="Times New Roman" panose="02020603050405020304" pitchFamily="18" charset="0"/>
                        <a:ea typeface="Calibri" panose="020F0502020204030204" pitchFamily="34" charset="0"/>
                      </a:endParaRPr>
                    </a:p>
                  </a:txBody>
                  <a:tcPr marL="3754" marR="3754" marT="0" marB="0" anchor="ctr"/>
                </a:tc>
                <a:extLst>
                  <a:ext uri="{0D108BD9-81ED-4DB2-BD59-A6C34878D82A}">
                    <a16:rowId xmlns:a16="http://schemas.microsoft.com/office/drawing/2014/main" val="3698307088"/>
                  </a:ext>
                </a:extLst>
              </a:tr>
              <a:tr h="214038">
                <a:tc>
                  <a:txBody>
                    <a:bodyPr/>
                    <a:lstStyle/>
                    <a:p>
                      <a:pPr marL="0" marR="0">
                        <a:lnSpc>
                          <a:spcPct val="100000"/>
                        </a:lnSpc>
                      </a:pPr>
                      <a:r>
                        <a:rPr lang="en-US" sz="1600">
                          <a:effectLst/>
                        </a:rPr>
                        <a:t>UPTpercap</a:t>
                      </a:r>
                      <a:endParaRPr lang="en-US" sz="1600">
                        <a:solidFill>
                          <a:srgbClr val="000000"/>
                        </a:solidFill>
                        <a:effectLst/>
                        <a:latin typeface="Times New Roman" panose="02020603050405020304" pitchFamily="18" charset="0"/>
                        <a:ea typeface="Calibri" panose="020F0502020204030204" pitchFamily="34" charset="0"/>
                      </a:endParaRPr>
                    </a:p>
                  </a:txBody>
                  <a:tcPr marL="3754" marR="3754" marT="0" marB="0" anchor="ctr"/>
                </a:tc>
                <a:tc>
                  <a:txBody>
                    <a:bodyPr/>
                    <a:lstStyle/>
                    <a:p>
                      <a:pPr marL="0" marR="0">
                        <a:lnSpc>
                          <a:spcPct val="100000"/>
                        </a:lnSpc>
                      </a:pPr>
                      <a:r>
                        <a:rPr lang="en-US" sz="1600" dirty="0">
                          <a:effectLst/>
                        </a:rPr>
                        <a:t>Unlinked passenger trips per capita for the CBSA</a:t>
                      </a:r>
                      <a:endParaRPr lang="en-US" sz="1600" dirty="0">
                        <a:solidFill>
                          <a:srgbClr val="000000"/>
                        </a:solidFill>
                        <a:effectLst/>
                        <a:latin typeface="Times New Roman" panose="02020603050405020304" pitchFamily="18" charset="0"/>
                        <a:ea typeface="Calibri" panose="020F0502020204030204" pitchFamily="34" charset="0"/>
                      </a:endParaRPr>
                    </a:p>
                  </a:txBody>
                  <a:tcPr marL="3754" marR="3754" marT="0" marB="0" anchor="ctr"/>
                </a:tc>
                <a:extLst>
                  <a:ext uri="{0D108BD9-81ED-4DB2-BD59-A6C34878D82A}">
                    <a16:rowId xmlns:a16="http://schemas.microsoft.com/office/drawing/2014/main" val="518401593"/>
                  </a:ext>
                </a:extLst>
              </a:tr>
            </a:tbl>
          </a:graphicData>
        </a:graphic>
      </p:graphicFrame>
    </p:spTree>
    <p:extLst>
      <p:ext uri="{BB962C8B-B14F-4D97-AF65-F5344CB8AC3E}">
        <p14:creationId xmlns:p14="http://schemas.microsoft.com/office/powerpoint/2010/main" val="915025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F802D-19D2-F02F-67B6-B27D8DE63C9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BD49A8B-6A7A-F8D1-33E6-566CE83D456C}"/>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AD72E907-1617-AC09-F6A3-4DF47F3EAC9C}"/>
              </a:ext>
            </a:extLst>
          </p:cNvPr>
          <p:cNvSpPr txBox="1"/>
          <p:nvPr/>
        </p:nvSpPr>
        <p:spPr>
          <a:xfrm>
            <a:off x="182881" y="-2032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Variable Description</a:t>
            </a:r>
          </a:p>
        </p:txBody>
      </p:sp>
      <p:cxnSp>
        <p:nvCxnSpPr>
          <p:cNvPr id="8" name="Straight Connector 7">
            <a:extLst>
              <a:ext uri="{FF2B5EF4-FFF2-40B4-BE49-F238E27FC236}">
                <a16:creationId xmlns:a16="http://schemas.microsoft.com/office/drawing/2014/main" id="{22300EC2-3648-894B-1733-2111AAB497E0}"/>
              </a:ext>
            </a:extLst>
          </p:cNvPr>
          <p:cNvCxnSpPr>
            <a:cxnSpLocks/>
          </p:cNvCxnSpPr>
          <p:nvPr/>
        </p:nvCxnSpPr>
        <p:spPr>
          <a:xfrm>
            <a:off x="182881" y="516703"/>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082587CA-29C4-2672-38F2-0606C9BEA831}"/>
              </a:ext>
            </a:extLst>
          </p:cNvPr>
          <p:cNvSpPr>
            <a:spLocks noGrp="1"/>
          </p:cNvSpPr>
          <p:nvPr>
            <p:ph type="sldNum" sz="quarter" idx="12"/>
          </p:nvPr>
        </p:nvSpPr>
        <p:spPr>
          <a:xfrm>
            <a:off x="11600597" y="6495749"/>
            <a:ext cx="529581"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19</a:t>
            </a:fld>
            <a:endParaRPr lang="en-US" sz="1600" dirty="0">
              <a:solidFill>
                <a:schemeClr val="bg1">
                  <a:lumMod val="50000"/>
                </a:schemeClr>
              </a:solidFill>
              <a:latin typeface="Franklin Gothic Book" panose="020B0503020102020204" pitchFamily="34" charset="0"/>
            </a:endParaRPr>
          </a:p>
        </p:txBody>
      </p:sp>
      <p:sp>
        <p:nvSpPr>
          <p:cNvPr id="7" name="TextBox 6">
            <a:extLst>
              <a:ext uri="{FF2B5EF4-FFF2-40B4-BE49-F238E27FC236}">
                <a16:creationId xmlns:a16="http://schemas.microsoft.com/office/drawing/2014/main" id="{A9E0B846-842B-50F9-385E-AD4467238DC3}"/>
              </a:ext>
            </a:extLst>
          </p:cNvPr>
          <p:cNvSpPr txBox="1"/>
          <p:nvPr/>
        </p:nvSpPr>
        <p:spPr>
          <a:xfrm>
            <a:off x="454307" y="551668"/>
            <a:ext cx="11146290" cy="2862322"/>
          </a:xfrm>
          <a:prstGeom prst="rect">
            <a:avLst/>
          </a:prstGeom>
          <a:noFill/>
        </p:spPr>
        <p:txBody>
          <a:bodyPr wrap="square">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Employment and Household Entropy (D2A_EPHHM):</a:t>
            </a:r>
          </a:p>
          <a:p>
            <a:pPr marL="1198563" indent="-457200">
              <a:buFontTx/>
              <a:buChar char="-"/>
            </a:pPr>
            <a:r>
              <a:rPr lang="en-US" sz="2000" dirty="0">
                <a:latin typeface="Arial" panose="020B0604020202020204" pitchFamily="34" charset="0"/>
                <a:cs typeface="Arial" panose="020B0604020202020204" pitchFamily="34" charset="0"/>
              </a:rPr>
              <a:t>Measures land-use diversity within a CBG, evaluating the balance between residential housing and employment types.</a:t>
            </a:r>
          </a:p>
          <a:p>
            <a:pPr marL="1198563" indent="-457200">
              <a:buFontTx/>
              <a:buChar char="-"/>
            </a:pPr>
            <a:r>
              <a:rPr lang="en-US" sz="2000" dirty="0">
                <a:latin typeface="Arial" panose="020B0604020202020204" pitchFamily="34" charset="0"/>
                <a:cs typeface="Arial" panose="020B0604020202020204" pitchFamily="34" charset="0"/>
              </a:rPr>
              <a:t>Higher entropy values indicate mixed-use development, which is associated with increased pedestrian activity, reduced vehicular dependence, and greater accessibility to jobs and services.</a:t>
            </a:r>
          </a:p>
          <a:p>
            <a:pPr marL="1198563" indent="-457200">
              <a:buFontTx/>
              <a:buChar char="-"/>
            </a:pPr>
            <a:r>
              <a:rPr lang="en-US" sz="2000" dirty="0">
                <a:latin typeface="Arial" panose="020B0604020202020204" pitchFamily="34" charset="0"/>
                <a:cs typeface="Arial" panose="020B0604020202020204" pitchFamily="34" charset="0"/>
              </a:rPr>
              <a:t>Computed using the Shannon entropy equation, where the diversity score accounts for different employment categories and residential distribution.</a:t>
            </a:r>
          </a:p>
          <a:p>
            <a:pPr marL="741363"/>
            <a:endParaRPr 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51155A1D-E0AC-EDDF-9CAE-5ED3622552D9}"/>
                  </a:ext>
                </a:extLst>
              </p:cNvPr>
              <p:cNvGraphicFramePr>
                <a:graphicFrameLocks noGrp="1"/>
              </p:cNvGraphicFramePr>
              <p:nvPr>
                <p:extLst>
                  <p:ext uri="{D42A27DB-BD31-4B8C-83A1-F6EECF244321}">
                    <p14:modId xmlns:p14="http://schemas.microsoft.com/office/powerpoint/2010/main" val="4112779544"/>
                  </p:ext>
                </p:extLst>
              </p:nvPr>
            </p:nvGraphicFramePr>
            <p:xfrm>
              <a:off x="591403" y="3089339"/>
              <a:ext cx="11306492" cy="731520"/>
            </p:xfrm>
            <a:graphic>
              <a:graphicData uri="http://schemas.openxmlformats.org/drawingml/2006/table">
                <a:tbl>
                  <a:tblPr firstRow="1" bandRow="1">
                    <a:tableStyleId>{2D5ABB26-0587-4C30-8999-92F81FD0307C}</a:tableStyleId>
                  </a:tblPr>
                  <a:tblGrid>
                    <a:gridCol w="6266597">
                      <a:extLst>
                        <a:ext uri="{9D8B030D-6E8A-4147-A177-3AD203B41FA5}">
                          <a16:colId xmlns:a16="http://schemas.microsoft.com/office/drawing/2014/main" val="1758494979"/>
                        </a:ext>
                      </a:extLst>
                    </a:gridCol>
                    <a:gridCol w="5039895">
                      <a:extLst>
                        <a:ext uri="{9D8B030D-6E8A-4147-A177-3AD203B41FA5}">
                          <a16:colId xmlns:a16="http://schemas.microsoft.com/office/drawing/2014/main" val="4255548448"/>
                        </a:ext>
                      </a:extLst>
                    </a:gridCol>
                  </a:tblGrid>
                  <a:tr h="0">
                    <a:tc>
                      <a:txBody>
                        <a:bodyPr/>
                        <a:lstStyle/>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𝐷</m:t>
                                </m:r>
                                <m:r>
                                  <a:rPr lang="en-US" sz="1400" i="0">
                                    <a:latin typeface="Cambria Math" panose="02040503050406030204" pitchFamily="18" charset="0"/>
                                  </a:rPr>
                                  <m:t>2</m:t>
                                </m:r>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𝐴</m:t>
                                    </m:r>
                                  </m:e>
                                  <m:sub>
                                    <m:r>
                                      <a:rPr lang="en-US" sz="1400" i="1">
                                        <a:latin typeface="Cambria Math" panose="02040503050406030204" pitchFamily="18" charset="0"/>
                                      </a:rPr>
                                      <m:t>𝐸𝑃𝐻𝐻𝑀</m:t>
                                    </m:r>
                                  </m:sub>
                                </m:sSub>
                                <m:r>
                                  <a:rPr lang="en-US" sz="1400" i="0">
                                    <a:latin typeface="Cambria Math" panose="02040503050406030204" pitchFamily="18" charset="0"/>
                                  </a:rPr>
                                  <m:t>= − </m:t>
                                </m:r>
                                <m:nary>
                                  <m:naryPr>
                                    <m:chr m:val="∑"/>
                                    <m:limLoc m:val="undOvr"/>
                                    <m:ctrlPr>
                                      <a:rPr lang="en-US" sz="1400" i="1">
                                        <a:latin typeface="Cambria Math" panose="02040503050406030204" pitchFamily="18" charset="0"/>
                                      </a:rPr>
                                    </m:ctrlPr>
                                  </m:naryPr>
                                  <m:sub>
                                    <m:r>
                                      <a:rPr lang="en-US" sz="1400" i="1">
                                        <a:latin typeface="Cambria Math" panose="02040503050406030204" pitchFamily="18" charset="0"/>
                                      </a:rPr>
                                      <m:t>𝑖</m:t>
                                    </m:r>
                                    <m:r>
                                      <a:rPr lang="en-US" sz="1400" i="0">
                                        <a:latin typeface="Cambria Math" panose="02040503050406030204" pitchFamily="18" charset="0"/>
                                      </a:rPr>
                                      <m:t>=1</m:t>
                                    </m:r>
                                  </m:sub>
                                  <m:sup>
                                    <m:r>
                                      <a:rPr lang="en-US" sz="1400" i="1">
                                        <a:latin typeface="Cambria Math" panose="02040503050406030204" pitchFamily="18" charset="0"/>
                                      </a:rPr>
                                      <m:t>𝑁</m:t>
                                    </m:r>
                                  </m:sup>
                                  <m:e>
                                    <m:d>
                                      <m:dPr>
                                        <m:endChr m:val=""/>
                                        <m:ctrlPr>
                                          <a:rPr lang="en-US" sz="1400" i="1">
                                            <a:latin typeface="Cambria Math" panose="02040503050406030204" pitchFamily="18" charset="0"/>
                                          </a:rPr>
                                        </m:ctrlPr>
                                      </m:dPr>
                                      <m:e>
                                        <m:f>
                                          <m:fPr>
                                            <m:ctrlPr>
                                              <a:rPr lang="en-US" sz="1400" i="1">
                                                <a:solidFill>
                                                  <a:srgbClr val="836967"/>
                                                </a:solidFill>
                                                <a:latin typeface="Cambria Math" panose="02040503050406030204" pitchFamily="18" charset="0"/>
                                              </a:rPr>
                                            </m:ctrlPr>
                                          </m:fPr>
                                          <m:num>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𝐴𝑐𝑡𝑖𝑣𝑖𝑡𝑦</m:t>
                                                </m:r>
                                              </m:e>
                                              <m:sub>
                                                <m:r>
                                                  <a:rPr lang="en-US" sz="1400" i="1">
                                                    <a:latin typeface="Cambria Math" panose="02040503050406030204" pitchFamily="18" charset="0"/>
                                                  </a:rPr>
                                                  <m:t>𝑖</m:t>
                                                </m:r>
                                              </m:sub>
                                            </m:sSub>
                                          </m:num>
                                          <m:den>
                                            <m:r>
                                              <a:rPr lang="en-US" sz="1400" i="1">
                                                <a:latin typeface="Cambria Math" panose="02040503050406030204" pitchFamily="18" charset="0"/>
                                              </a:rPr>
                                              <m:t>𝑇𝑜𝑡𝑎𝑙</m:t>
                                            </m:r>
                                            <m:r>
                                              <a:rPr lang="en-US" sz="1400" i="0">
                                                <a:latin typeface="Cambria Math" panose="02040503050406030204" pitchFamily="18" charset="0"/>
                                              </a:rPr>
                                              <m:t> </m:t>
                                            </m:r>
                                            <m:r>
                                              <a:rPr lang="en-US" sz="1400" i="1">
                                                <a:latin typeface="Cambria Math" panose="02040503050406030204" pitchFamily="18" charset="0"/>
                                              </a:rPr>
                                              <m:t>𝐴𝑐𝑡𝑖𝑣𝑖𝑡𝑖𝑒𝑠</m:t>
                                            </m:r>
                                          </m:den>
                                        </m:f>
                                        <m:r>
                                          <a:rPr lang="en-US" sz="1400" i="0">
                                            <a:latin typeface="Cambria Math" panose="02040503050406030204" pitchFamily="18" charset="0"/>
                                          </a:rPr>
                                          <m:t> ×</m:t>
                                        </m:r>
                                        <m:func>
                                          <m:funcPr>
                                            <m:ctrlPr>
                                              <a:rPr lang="en-US" sz="1400" i="1">
                                                <a:latin typeface="Cambria Math" panose="02040503050406030204" pitchFamily="18" charset="0"/>
                                              </a:rPr>
                                            </m:ctrlPr>
                                          </m:funcPr>
                                          <m:fName>
                                            <m:r>
                                              <m:rPr>
                                                <m:sty m:val="p"/>
                                              </m:rPr>
                                              <a:rPr lang="en-US" sz="1400" i="0">
                                                <a:latin typeface="Cambria Math" panose="02040503050406030204" pitchFamily="18" charset="0"/>
                                              </a:rPr>
                                              <m:t>ln</m:t>
                                            </m:r>
                                          </m:fName>
                                          <m:e>
                                            <m:d>
                                              <m:dPr>
                                                <m:begChr m:val=""/>
                                                <m:ctrlPr>
                                                  <a:rPr lang="en-US" sz="1400" i="1">
                                                    <a:latin typeface="Cambria Math" panose="02040503050406030204" pitchFamily="18" charset="0"/>
                                                  </a:rPr>
                                                </m:ctrlPr>
                                              </m:dPr>
                                              <m:e>
                                                <m:f>
                                                  <m:fPr>
                                                    <m:ctrlPr>
                                                      <a:rPr lang="en-US" sz="1400" i="1">
                                                        <a:solidFill>
                                                          <a:srgbClr val="836967"/>
                                                        </a:solidFill>
                                                        <a:latin typeface="Cambria Math" panose="02040503050406030204" pitchFamily="18" charset="0"/>
                                                      </a:rPr>
                                                    </m:ctrlPr>
                                                  </m:fPr>
                                                  <m:num>
                                                    <m:sSub>
                                                      <m:sSubPr>
                                                        <m:ctrlPr>
                                                          <a:rPr lang="en-US" sz="1400" i="1">
                                                            <a:solidFill>
                                                              <a:srgbClr val="836967"/>
                                                            </a:solidFill>
                                                            <a:latin typeface="Cambria Math" panose="02040503050406030204" pitchFamily="18" charset="0"/>
                                                          </a:rPr>
                                                        </m:ctrlPr>
                                                      </m:sSubPr>
                                                      <m:e>
                                                        <m:r>
                                                          <a:rPr lang="en-US" sz="1400" i="1">
                                                            <a:latin typeface="Cambria Math" panose="02040503050406030204" pitchFamily="18" charset="0"/>
                                                          </a:rPr>
                                                          <m:t>𝐴𝑐𝑡𝑖𝑣𝑖𝑡𝑦</m:t>
                                                        </m:r>
                                                      </m:e>
                                                      <m:sub>
                                                        <m:r>
                                                          <a:rPr lang="en-US" sz="1400" i="1">
                                                            <a:latin typeface="Cambria Math" panose="02040503050406030204" pitchFamily="18" charset="0"/>
                                                          </a:rPr>
                                                          <m:t>𝑖</m:t>
                                                        </m:r>
                                                      </m:sub>
                                                    </m:sSub>
                                                  </m:num>
                                                  <m:den>
                                                    <m:r>
                                                      <a:rPr lang="en-US" sz="1400" i="1">
                                                        <a:latin typeface="Cambria Math" panose="02040503050406030204" pitchFamily="18" charset="0"/>
                                                      </a:rPr>
                                                      <m:t>𝑇𝑜𝑡𝑎𝑙</m:t>
                                                    </m:r>
                                                    <m:r>
                                                      <a:rPr lang="en-US" sz="1400" i="0">
                                                        <a:latin typeface="Cambria Math" panose="02040503050406030204" pitchFamily="18" charset="0"/>
                                                      </a:rPr>
                                                      <m:t> </m:t>
                                                    </m:r>
                                                    <m:r>
                                                      <a:rPr lang="en-US" sz="1400" i="1">
                                                        <a:latin typeface="Cambria Math" panose="02040503050406030204" pitchFamily="18" charset="0"/>
                                                      </a:rPr>
                                                      <m:t>𝐴𝑐𝑡𝑖𝑣𝑖𝑡𝑖𝑒𝑠</m:t>
                                                    </m:r>
                                                  </m:den>
                                                </m:f>
                                              </m:e>
                                            </m:d>
                                          </m:e>
                                        </m:func>
                                      </m:e>
                                    </m:d>
                                  </m:e>
                                </m:nary>
                              </m:oMath>
                            </m:oMathPara>
                          </a14:m>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Total Activities represent the sum of total employment and household units, and N refers to the number of distinct activity categories with nonzero values.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24282687"/>
                      </a:ext>
                    </a:extLst>
                  </a:tr>
                </a:tbl>
              </a:graphicData>
            </a:graphic>
          </p:graphicFrame>
        </mc:Choice>
        <mc:Fallback xmlns="">
          <p:graphicFrame>
            <p:nvGraphicFramePr>
              <p:cNvPr id="11" name="Table 10">
                <a:extLst>
                  <a:ext uri="{FF2B5EF4-FFF2-40B4-BE49-F238E27FC236}">
                    <a16:creationId xmlns:a16="http://schemas.microsoft.com/office/drawing/2014/main" id="{51155A1D-E0AC-EDDF-9CAE-5ED3622552D9}"/>
                  </a:ext>
                </a:extLst>
              </p:cNvPr>
              <p:cNvGraphicFramePr>
                <a:graphicFrameLocks noGrp="1"/>
              </p:cNvGraphicFramePr>
              <p:nvPr>
                <p:extLst>
                  <p:ext uri="{D42A27DB-BD31-4B8C-83A1-F6EECF244321}">
                    <p14:modId xmlns:p14="http://schemas.microsoft.com/office/powerpoint/2010/main" val="4112779544"/>
                  </p:ext>
                </p:extLst>
              </p:nvPr>
            </p:nvGraphicFramePr>
            <p:xfrm>
              <a:off x="591403" y="3089339"/>
              <a:ext cx="11306492" cy="731520"/>
            </p:xfrm>
            <a:graphic>
              <a:graphicData uri="http://schemas.openxmlformats.org/drawingml/2006/table">
                <a:tbl>
                  <a:tblPr firstRow="1" bandRow="1">
                    <a:tableStyleId>{2D5ABB26-0587-4C30-8999-92F81FD0307C}</a:tableStyleId>
                  </a:tblPr>
                  <a:tblGrid>
                    <a:gridCol w="6266597">
                      <a:extLst>
                        <a:ext uri="{9D8B030D-6E8A-4147-A177-3AD203B41FA5}">
                          <a16:colId xmlns:a16="http://schemas.microsoft.com/office/drawing/2014/main" val="1758494979"/>
                        </a:ext>
                      </a:extLst>
                    </a:gridCol>
                    <a:gridCol w="5039895">
                      <a:extLst>
                        <a:ext uri="{9D8B030D-6E8A-4147-A177-3AD203B41FA5}">
                          <a16:colId xmlns:a16="http://schemas.microsoft.com/office/drawing/2014/main" val="4255548448"/>
                        </a:ext>
                      </a:extLst>
                    </a:gridCol>
                  </a:tblGrid>
                  <a:tr h="73152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95" t="-826" r="-80642" b="-8264"/>
                          </a:stretch>
                        </a:blipFill>
                      </a:tcPr>
                    </a:tc>
                    <a:tc>
                      <a:txBody>
                        <a:bodyPr/>
                        <a:lstStyle/>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Total Activities represent the sum of total employment and household units, and N refers to the number of distinct activity categories with nonzero values.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24282687"/>
                      </a:ext>
                    </a:extLst>
                  </a:tr>
                </a:tbl>
              </a:graphicData>
            </a:graphic>
          </p:graphicFrame>
        </mc:Fallback>
      </mc:AlternateContent>
      <p:sp>
        <p:nvSpPr>
          <p:cNvPr id="4" name="TextBox 3">
            <a:extLst>
              <a:ext uri="{FF2B5EF4-FFF2-40B4-BE49-F238E27FC236}">
                <a16:creationId xmlns:a16="http://schemas.microsoft.com/office/drawing/2014/main" id="{915EB4DA-1BA9-C24A-905C-07D49789DFF9}"/>
              </a:ext>
            </a:extLst>
          </p:cNvPr>
          <p:cNvSpPr txBox="1"/>
          <p:nvPr/>
        </p:nvSpPr>
        <p:spPr>
          <a:xfrm>
            <a:off x="591403" y="3823749"/>
            <a:ext cx="11146290" cy="1938992"/>
          </a:xfrm>
          <a:prstGeom prst="rect">
            <a:avLst/>
          </a:prstGeom>
          <a:noFill/>
        </p:spPr>
        <p:txBody>
          <a:bodyPr wrap="square">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Household Workers per Job Index (D2R_WRKEMP):</a:t>
            </a:r>
          </a:p>
          <a:p>
            <a:pPr marL="1198563" indent="-457200">
              <a:buFontTx/>
              <a:buChar char="-"/>
            </a:pPr>
            <a:r>
              <a:rPr lang="en-US" sz="2000" dirty="0">
                <a:latin typeface="Arial" panose="020B0604020202020204" pitchFamily="34" charset="0"/>
                <a:cs typeface="Arial" panose="020B0604020202020204" pitchFamily="34" charset="0"/>
              </a:rPr>
              <a:t>Measures the balance between workers and employment opportunities within a CBG.</a:t>
            </a:r>
          </a:p>
          <a:p>
            <a:pPr marL="1198563" indent="-457200">
              <a:buFontTx/>
              <a:buChar char="-"/>
            </a:pPr>
            <a:r>
              <a:rPr lang="en-US" sz="2000" dirty="0">
                <a:latin typeface="Arial" panose="020B0604020202020204" pitchFamily="34" charset="0"/>
                <a:cs typeface="Arial" panose="020B0604020202020204" pitchFamily="34" charset="0"/>
              </a:rPr>
              <a:t>Quantifies the deviation of the ratio of household workers to jobs from the regional average.</a:t>
            </a:r>
          </a:p>
          <a:p>
            <a:pPr marL="1198563" indent="-457200">
              <a:buFontTx/>
              <a:buChar char="-"/>
            </a:pPr>
            <a:r>
              <a:rPr lang="en-US" sz="2000" dirty="0">
                <a:latin typeface="Arial" panose="020B0604020202020204" pitchFamily="34" charset="0"/>
                <a:cs typeface="Arial" panose="020B0604020202020204" pitchFamily="34" charset="0"/>
              </a:rPr>
              <a:t>A value close to 1 suggests a well-balanced job-to-worker ratio, while deviations indicate spatial mismatches in employment accessibility.</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B8BF9C18-74BA-2AE2-FC31-05ED63A2A7EC}"/>
                  </a:ext>
                </a:extLst>
              </p:cNvPr>
              <p:cNvGraphicFramePr>
                <a:graphicFrameLocks noGrp="1"/>
              </p:cNvGraphicFramePr>
              <p:nvPr>
                <p:extLst>
                  <p:ext uri="{D42A27DB-BD31-4B8C-83A1-F6EECF244321}">
                    <p14:modId xmlns:p14="http://schemas.microsoft.com/office/powerpoint/2010/main" val="1379681705"/>
                  </p:ext>
                </p:extLst>
              </p:nvPr>
            </p:nvGraphicFramePr>
            <p:xfrm>
              <a:off x="591403" y="5764229"/>
              <a:ext cx="11306492" cy="731520"/>
            </p:xfrm>
            <a:graphic>
              <a:graphicData uri="http://schemas.openxmlformats.org/drawingml/2006/table">
                <a:tbl>
                  <a:tblPr firstRow="1" bandRow="1">
                    <a:tableStyleId>{2D5ABB26-0587-4C30-8999-92F81FD0307C}</a:tableStyleId>
                  </a:tblPr>
                  <a:tblGrid>
                    <a:gridCol w="6560732">
                      <a:extLst>
                        <a:ext uri="{9D8B030D-6E8A-4147-A177-3AD203B41FA5}">
                          <a16:colId xmlns:a16="http://schemas.microsoft.com/office/drawing/2014/main" val="1758494979"/>
                        </a:ext>
                      </a:extLst>
                    </a:gridCol>
                    <a:gridCol w="4745760">
                      <a:extLst>
                        <a:ext uri="{9D8B030D-6E8A-4147-A177-3AD203B41FA5}">
                          <a16:colId xmlns:a16="http://schemas.microsoft.com/office/drawing/2014/main" val="4255548448"/>
                        </a:ext>
                      </a:extLst>
                    </a:gridCol>
                  </a:tblGrid>
                  <a:tr h="0">
                    <a:tc>
                      <a:txBody>
                        <a:bodyPr/>
                        <a:lstStyle/>
                        <a:p>
                          <a:pPr/>
                          <a14:m>
                            <m:oMathPara xmlns:m="http://schemas.openxmlformats.org/officeDocument/2006/math">
                              <m:oMathParaPr>
                                <m:jc m:val="left"/>
                              </m:oMathParaPr>
                              <m:oMath xmlns:m="http://schemas.openxmlformats.org/officeDocument/2006/math">
                                <m:r>
                                  <m:rPr>
                                    <m:sty m:val="p"/>
                                  </m:rPr>
                                  <a:rPr lang="en-US" sz="1400" kern="1200" smtClean="0">
                                    <a:solidFill>
                                      <a:schemeClr val="tx1"/>
                                    </a:solidFill>
                                    <a:effectLst/>
                                    <a:latin typeface="Cambria Math" panose="02040503050406030204" pitchFamily="18" charset="0"/>
                                    <a:ea typeface="+mn-ea"/>
                                    <a:cs typeface="+mn-cs"/>
                                  </a:rPr>
                                  <m:t>D</m:t>
                                </m:r>
                                <m:r>
                                  <a:rPr lang="en-US" sz="1400" kern="1200" smtClean="0">
                                    <a:solidFill>
                                      <a:schemeClr val="tx1"/>
                                    </a:solidFill>
                                    <a:effectLst/>
                                    <a:latin typeface="Cambria Math" panose="02040503050406030204" pitchFamily="18" charset="0"/>
                                    <a:ea typeface="+mn-ea"/>
                                    <a:cs typeface="+mn-cs"/>
                                  </a:rPr>
                                  <m:t>2</m:t>
                                </m:r>
                                <m:r>
                                  <m:rPr>
                                    <m:sty m:val="p"/>
                                  </m:rPr>
                                  <a:rPr lang="en-US" sz="1400" kern="1200" smtClean="0">
                                    <a:solidFill>
                                      <a:schemeClr val="tx1"/>
                                    </a:solidFill>
                                    <a:effectLst/>
                                    <a:latin typeface="Cambria Math" panose="02040503050406030204" pitchFamily="18" charset="0"/>
                                    <a:ea typeface="+mn-ea"/>
                                    <a:cs typeface="+mn-cs"/>
                                  </a:rPr>
                                  <m:t>R</m:t>
                                </m:r>
                                <m:r>
                                  <a:rPr lang="en-US" sz="1400" kern="1200" smtClean="0">
                                    <a:solidFill>
                                      <a:schemeClr val="tx1"/>
                                    </a:solidFill>
                                    <a:effectLst/>
                                    <a:latin typeface="Cambria Math" panose="02040503050406030204" pitchFamily="18" charset="0"/>
                                    <a:ea typeface="+mn-ea"/>
                                    <a:cs typeface="+mn-cs"/>
                                  </a:rPr>
                                  <m:t>_</m:t>
                                </m:r>
                                <m:r>
                                  <m:rPr>
                                    <m:sty m:val="p"/>
                                  </m:rPr>
                                  <a:rPr lang="en-US" sz="1400" kern="1200" smtClean="0">
                                    <a:solidFill>
                                      <a:schemeClr val="tx1"/>
                                    </a:solidFill>
                                    <a:effectLst/>
                                    <a:latin typeface="Cambria Math" panose="02040503050406030204" pitchFamily="18" charset="0"/>
                                    <a:ea typeface="+mn-ea"/>
                                    <a:cs typeface="+mn-cs"/>
                                  </a:rPr>
                                  <m:t>WRKEMP</m:t>
                                </m:r>
                                <m:r>
                                  <a:rPr lang="en-US" sz="1400" kern="1200" smtClean="0">
                                    <a:solidFill>
                                      <a:schemeClr val="tx1"/>
                                    </a:solidFill>
                                    <a:effectLst/>
                                    <a:latin typeface="Cambria Math" panose="02040503050406030204" pitchFamily="18" charset="0"/>
                                    <a:ea typeface="+mn-ea"/>
                                    <a:cs typeface="+mn-cs"/>
                                  </a:rPr>
                                  <m:t>=1</m:t>
                                </m:r>
                                <m:r>
                                  <a:rPr lang="en-US" sz="1400" i="1" kern="1200">
                                    <a:solidFill>
                                      <a:schemeClr val="tx1"/>
                                    </a:solidFill>
                                    <a:effectLst/>
                                    <a:latin typeface="Cambria Math" panose="02040503050406030204" pitchFamily="18" charset="0"/>
                                    <a:ea typeface="+mn-ea"/>
                                    <a:cs typeface="+mn-cs"/>
                                  </a:rPr>
                                  <m:t>−|</m:t>
                                </m:r>
                                <m:f>
                                  <m:fPr>
                                    <m:ctrlPr>
                                      <a:rPr lang="en-US" sz="1400" i="1" kern="1200">
                                        <a:solidFill>
                                          <a:schemeClr val="tx1"/>
                                        </a:solidFill>
                                        <a:effectLst/>
                                        <a:latin typeface="Cambria Math" panose="02040503050406030204" pitchFamily="18" charset="0"/>
                                        <a:ea typeface="+mn-ea"/>
                                        <a:cs typeface="+mn-cs"/>
                                      </a:rPr>
                                    </m:ctrlPr>
                                  </m:fPr>
                                  <m:num>
                                    <m:r>
                                      <a:rPr lang="en-US" sz="1400" i="1" kern="1200">
                                        <a:solidFill>
                                          <a:schemeClr val="tx1"/>
                                        </a:solidFill>
                                        <a:effectLst/>
                                        <a:latin typeface="Cambria Math" panose="02040503050406030204" pitchFamily="18" charset="0"/>
                                        <a:ea typeface="+mn-ea"/>
                                        <a:cs typeface="+mn-cs"/>
                                      </a:rPr>
                                      <m:t>𝑏</m:t>
                                    </m:r>
                                    <m:r>
                                      <a:rPr lang="en-US" sz="1400" i="1" kern="1200">
                                        <a:solidFill>
                                          <a:schemeClr val="tx1"/>
                                        </a:solidFill>
                                        <a:effectLst/>
                                        <a:latin typeface="Cambria Math" panose="02040503050406030204" pitchFamily="18" charset="0"/>
                                        <a:ea typeface="+mn-ea"/>
                                        <a:cs typeface="+mn-cs"/>
                                      </a:rPr>
                                      <m:t>×</m:t>
                                    </m:r>
                                    <m:d>
                                      <m:dPr>
                                        <m:ctrlPr>
                                          <a:rPr lang="en-US" sz="1400" i="1" kern="1200">
                                            <a:solidFill>
                                              <a:schemeClr val="tx1"/>
                                            </a:solidFill>
                                            <a:effectLst/>
                                            <a:latin typeface="Cambria Math" panose="02040503050406030204" pitchFamily="18" charset="0"/>
                                            <a:ea typeface="+mn-ea"/>
                                            <a:cs typeface="+mn-cs"/>
                                          </a:rPr>
                                        </m:ctrlPr>
                                      </m:dPr>
                                      <m:e>
                                        <m:r>
                                          <a:rPr lang="en-US" sz="1400" i="1" kern="1200">
                                            <a:solidFill>
                                              <a:schemeClr val="tx1"/>
                                            </a:solidFill>
                                            <a:effectLst/>
                                            <a:latin typeface="Cambria Math" panose="02040503050406030204" pitchFamily="18" charset="0"/>
                                            <a:ea typeface="+mn-ea"/>
                                            <a:cs typeface="+mn-cs"/>
                                          </a:rPr>
                                          <m:t>𝑊𝑜𝑟𝑘𝑒𝑟𝑠</m:t>
                                        </m:r>
                                        <m:r>
                                          <a:rPr lang="en-US" sz="1400" i="1" kern="1200">
                                            <a:solidFill>
                                              <a:schemeClr val="tx1"/>
                                            </a:solidFill>
                                            <a:effectLst/>
                                            <a:latin typeface="Cambria Math" panose="02040503050406030204" pitchFamily="18" charset="0"/>
                                            <a:ea typeface="+mn-ea"/>
                                            <a:cs typeface="+mn-cs"/>
                                          </a:rPr>
                                          <m:t>−</m:t>
                                        </m:r>
                                        <m:r>
                                          <a:rPr lang="en-US" sz="1400" i="1" kern="1200">
                                            <a:solidFill>
                                              <a:schemeClr val="tx1"/>
                                            </a:solidFill>
                                            <a:effectLst/>
                                            <a:latin typeface="Cambria Math" panose="02040503050406030204" pitchFamily="18" charset="0"/>
                                            <a:ea typeface="+mn-ea"/>
                                            <a:cs typeface="+mn-cs"/>
                                          </a:rPr>
                                          <m:t>𝑇𝑜𝑡𝑎𝑙</m:t>
                                        </m:r>
                                        <m:r>
                                          <a:rPr lang="en-US" sz="1400" i="1" kern="1200">
                                            <a:solidFill>
                                              <a:schemeClr val="tx1"/>
                                            </a:solidFill>
                                            <a:effectLst/>
                                            <a:latin typeface="Cambria Math" panose="02040503050406030204" pitchFamily="18" charset="0"/>
                                            <a:ea typeface="+mn-ea"/>
                                            <a:cs typeface="+mn-cs"/>
                                          </a:rPr>
                                          <m:t> </m:t>
                                        </m:r>
                                        <m:r>
                                          <a:rPr lang="en-US" sz="1400" i="1" kern="1200">
                                            <a:solidFill>
                                              <a:schemeClr val="tx1"/>
                                            </a:solidFill>
                                            <a:effectLst/>
                                            <a:latin typeface="Cambria Math" panose="02040503050406030204" pitchFamily="18" charset="0"/>
                                            <a:ea typeface="+mn-ea"/>
                                            <a:cs typeface="+mn-cs"/>
                                          </a:rPr>
                                          <m:t>𝐸𝑚𝑝𝑙𝑜𝑦𝑒𝑚𝑒𝑛𝑡</m:t>
                                        </m:r>
                                      </m:e>
                                    </m:d>
                                  </m:num>
                                  <m:den>
                                    <m:r>
                                      <a:rPr lang="en-US" sz="1400" i="1" kern="1200">
                                        <a:solidFill>
                                          <a:schemeClr val="tx1"/>
                                        </a:solidFill>
                                        <a:effectLst/>
                                        <a:latin typeface="Cambria Math" panose="02040503050406030204" pitchFamily="18" charset="0"/>
                                        <a:ea typeface="+mn-ea"/>
                                        <a:cs typeface="+mn-cs"/>
                                      </a:rPr>
                                      <m:t>𝑏</m:t>
                                    </m:r>
                                    <m:r>
                                      <a:rPr lang="en-US" sz="1400" i="1" kern="1200">
                                        <a:solidFill>
                                          <a:schemeClr val="tx1"/>
                                        </a:solidFill>
                                        <a:effectLst/>
                                        <a:latin typeface="Cambria Math" panose="02040503050406030204" pitchFamily="18" charset="0"/>
                                        <a:ea typeface="+mn-ea"/>
                                        <a:cs typeface="+mn-cs"/>
                                      </a:rPr>
                                      <m:t>×</m:t>
                                    </m:r>
                                    <m:d>
                                      <m:dPr>
                                        <m:ctrlPr>
                                          <a:rPr lang="en-US" sz="1400" i="1" kern="1200">
                                            <a:solidFill>
                                              <a:schemeClr val="tx1"/>
                                            </a:solidFill>
                                            <a:effectLst/>
                                            <a:latin typeface="Cambria Math" panose="02040503050406030204" pitchFamily="18" charset="0"/>
                                            <a:ea typeface="+mn-ea"/>
                                            <a:cs typeface="+mn-cs"/>
                                          </a:rPr>
                                        </m:ctrlPr>
                                      </m:dPr>
                                      <m:e>
                                        <m:r>
                                          <a:rPr lang="en-US" sz="1400" i="1" kern="1200">
                                            <a:solidFill>
                                              <a:schemeClr val="tx1"/>
                                            </a:solidFill>
                                            <a:effectLst/>
                                            <a:latin typeface="Cambria Math" panose="02040503050406030204" pitchFamily="18" charset="0"/>
                                            <a:ea typeface="+mn-ea"/>
                                            <a:cs typeface="+mn-cs"/>
                                          </a:rPr>
                                          <m:t>𝑊𝑜𝑟𝑘𝑒𝑟𝑠</m:t>
                                        </m:r>
                                        <m:r>
                                          <a:rPr lang="en-US" sz="1400" i="1" kern="1200">
                                            <a:solidFill>
                                              <a:schemeClr val="tx1"/>
                                            </a:solidFill>
                                            <a:effectLst/>
                                            <a:latin typeface="Cambria Math" panose="02040503050406030204" pitchFamily="18" charset="0"/>
                                            <a:ea typeface="+mn-ea"/>
                                            <a:cs typeface="+mn-cs"/>
                                          </a:rPr>
                                          <m:t>+ </m:t>
                                        </m:r>
                                        <m:r>
                                          <a:rPr lang="en-US" sz="1400" i="1" kern="1200">
                                            <a:solidFill>
                                              <a:schemeClr val="tx1"/>
                                            </a:solidFill>
                                            <a:effectLst/>
                                            <a:latin typeface="Cambria Math" panose="02040503050406030204" pitchFamily="18" charset="0"/>
                                            <a:ea typeface="+mn-ea"/>
                                            <a:cs typeface="+mn-cs"/>
                                          </a:rPr>
                                          <m:t>𝑇𝑜𝑡𝑎𝑙</m:t>
                                        </m:r>
                                        <m:r>
                                          <a:rPr lang="en-US" sz="1400" i="1" kern="1200">
                                            <a:solidFill>
                                              <a:schemeClr val="tx1"/>
                                            </a:solidFill>
                                            <a:effectLst/>
                                            <a:latin typeface="Cambria Math" panose="02040503050406030204" pitchFamily="18" charset="0"/>
                                            <a:ea typeface="+mn-ea"/>
                                            <a:cs typeface="+mn-cs"/>
                                          </a:rPr>
                                          <m:t> </m:t>
                                        </m:r>
                                        <m:r>
                                          <a:rPr lang="en-US" sz="1400" i="1" kern="1200">
                                            <a:solidFill>
                                              <a:schemeClr val="tx1"/>
                                            </a:solidFill>
                                            <a:effectLst/>
                                            <a:latin typeface="Cambria Math" panose="02040503050406030204" pitchFamily="18" charset="0"/>
                                            <a:ea typeface="+mn-ea"/>
                                            <a:cs typeface="+mn-cs"/>
                                          </a:rPr>
                                          <m:t>𝐸𝑚𝑝𝑙𝑜𝑦𝑒𝑚𝑒𝑛𝑡</m:t>
                                        </m:r>
                                      </m:e>
                                    </m:d>
                                  </m:den>
                                </m:f>
                                <m:r>
                                  <a:rPr lang="en-US" sz="1400" i="1" kern="1200">
                                    <a:solidFill>
                                      <a:schemeClr val="tx1"/>
                                    </a:solidFill>
                                    <a:effectLst/>
                                    <a:latin typeface="Cambria Math" panose="02040503050406030204" pitchFamily="18" charset="0"/>
                                    <a:ea typeface="+mn-ea"/>
                                    <a:cs typeface="+mn-cs"/>
                                  </a:rPr>
                                  <m:t>|</m:t>
                                </m:r>
                              </m:oMath>
                            </m:oMathPara>
                          </a14:m>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Where b represents the regional workforce-to-employment ratio at the Core-Based Statistical Area (CBSA) level.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24282687"/>
                      </a:ext>
                    </a:extLst>
                  </a:tr>
                </a:tbl>
              </a:graphicData>
            </a:graphic>
          </p:graphicFrame>
        </mc:Choice>
        <mc:Fallback xmlns="">
          <p:graphicFrame>
            <p:nvGraphicFramePr>
              <p:cNvPr id="6" name="Table 5">
                <a:extLst>
                  <a:ext uri="{FF2B5EF4-FFF2-40B4-BE49-F238E27FC236}">
                    <a16:creationId xmlns:a16="http://schemas.microsoft.com/office/drawing/2014/main" id="{B8BF9C18-74BA-2AE2-FC31-05ED63A2A7EC}"/>
                  </a:ext>
                </a:extLst>
              </p:cNvPr>
              <p:cNvGraphicFramePr>
                <a:graphicFrameLocks noGrp="1"/>
              </p:cNvGraphicFramePr>
              <p:nvPr>
                <p:extLst>
                  <p:ext uri="{D42A27DB-BD31-4B8C-83A1-F6EECF244321}">
                    <p14:modId xmlns:p14="http://schemas.microsoft.com/office/powerpoint/2010/main" val="1379681705"/>
                  </p:ext>
                </p:extLst>
              </p:nvPr>
            </p:nvGraphicFramePr>
            <p:xfrm>
              <a:off x="591403" y="5764229"/>
              <a:ext cx="11306492" cy="731520"/>
            </p:xfrm>
            <a:graphic>
              <a:graphicData uri="http://schemas.openxmlformats.org/drawingml/2006/table">
                <a:tbl>
                  <a:tblPr firstRow="1" bandRow="1">
                    <a:tableStyleId>{2D5ABB26-0587-4C30-8999-92F81FD0307C}</a:tableStyleId>
                  </a:tblPr>
                  <a:tblGrid>
                    <a:gridCol w="6560732">
                      <a:extLst>
                        <a:ext uri="{9D8B030D-6E8A-4147-A177-3AD203B41FA5}">
                          <a16:colId xmlns:a16="http://schemas.microsoft.com/office/drawing/2014/main" val="1758494979"/>
                        </a:ext>
                      </a:extLst>
                    </a:gridCol>
                    <a:gridCol w="4745760">
                      <a:extLst>
                        <a:ext uri="{9D8B030D-6E8A-4147-A177-3AD203B41FA5}">
                          <a16:colId xmlns:a16="http://schemas.microsoft.com/office/drawing/2014/main" val="4255548448"/>
                        </a:ext>
                      </a:extLst>
                    </a:gridCol>
                  </a:tblGrid>
                  <a:tr h="73152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86" t="-826" r="-72584" b="-8264"/>
                          </a:stretch>
                        </a:blipFill>
                      </a:tcPr>
                    </a:tc>
                    <a:tc>
                      <a:txBody>
                        <a:bodyPr/>
                        <a:lstStyle/>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Where b represents the regional workforce-to-employment ratio at the Core-Based Statistical Area (CBSA) level.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24282687"/>
                      </a:ext>
                    </a:extLst>
                  </a:tr>
                </a:tbl>
              </a:graphicData>
            </a:graphic>
          </p:graphicFrame>
        </mc:Fallback>
      </mc:AlternateContent>
    </p:spTree>
    <p:extLst>
      <p:ext uri="{BB962C8B-B14F-4D97-AF65-F5344CB8AC3E}">
        <p14:creationId xmlns:p14="http://schemas.microsoft.com/office/powerpoint/2010/main" val="2740082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FEB3E7-8568-168D-A9A0-6DC45415FBAD}"/>
              </a:ext>
            </a:extLst>
          </p:cNvPr>
          <p:cNvSpPr>
            <a:spLocks noGrp="1"/>
          </p:cNvSpPr>
          <p:nvPr>
            <p:ph type="sldNum" sz="quarter" idx="12"/>
          </p:nvPr>
        </p:nvSpPr>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2</a:t>
            </a:fld>
            <a:endParaRPr lang="en-US" sz="1600">
              <a:solidFill>
                <a:schemeClr val="bg1">
                  <a:lumMod val="50000"/>
                </a:schemeClr>
              </a:solidFill>
              <a:latin typeface="Franklin Gothic Book" panose="020B0503020102020204" pitchFamily="34" charset="0"/>
            </a:endParaRPr>
          </a:p>
        </p:txBody>
      </p:sp>
      <p:pic>
        <p:nvPicPr>
          <p:cNvPr id="4" name="Picture 3">
            <a:extLst>
              <a:ext uri="{FF2B5EF4-FFF2-40B4-BE49-F238E27FC236}">
                <a16:creationId xmlns:a16="http://schemas.microsoft.com/office/drawing/2014/main" id="{8F38E541-6681-7C3F-CDE7-CCD742471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96247"/>
            <a:ext cx="12192000" cy="191434"/>
          </a:xfrm>
          <a:prstGeom prst="rect">
            <a:avLst/>
          </a:prstGeom>
        </p:spPr>
      </p:pic>
      <p:sp>
        <p:nvSpPr>
          <p:cNvPr id="83" name="Rectangle 104">
            <a:extLst>
              <a:ext uri="{FF2B5EF4-FFF2-40B4-BE49-F238E27FC236}">
                <a16:creationId xmlns:a16="http://schemas.microsoft.com/office/drawing/2014/main" id="{95212676-CA9B-714E-058B-CF33E85BF82D}"/>
              </a:ext>
            </a:extLst>
          </p:cNvPr>
          <p:cNvSpPr>
            <a:spLocks noChangeArrowheads="1"/>
          </p:cNvSpPr>
          <p:nvPr/>
        </p:nvSpPr>
        <p:spPr bwMode="auto">
          <a:xfrm>
            <a:off x="3422561" y="197158"/>
            <a:ext cx="144620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000">
              <a:latin typeface="Franklin Gothic Book" panose="020B0503020102020204" pitchFamily="34" charset="0"/>
            </a:endParaRPr>
          </a:p>
        </p:txBody>
      </p:sp>
      <p:sp>
        <p:nvSpPr>
          <p:cNvPr id="7" name="TextBox 6">
            <a:extLst>
              <a:ext uri="{FF2B5EF4-FFF2-40B4-BE49-F238E27FC236}">
                <a16:creationId xmlns:a16="http://schemas.microsoft.com/office/drawing/2014/main" id="{360CE1D1-7C28-02A7-1581-AF07988B6038}"/>
              </a:ext>
            </a:extLst>
          </p:cNvPr>
          <p:cNvSpPr txBox="1"/>
          <p:nvPr/>
        </p:nvSpPr>
        <p:spPr>
          <a:xfrm>
            <a:off x="3195694" y="393619"/>
            <a:ext cx="8731044" cy="5693866"/>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Background</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Problem statement and research questions</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Literature review</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Data description</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Non-Spatial RF Modeling</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Spatial RF Modeling</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Conclusion</a:t>
            </a:r>
          </a:p>
        </p:txBody>
      </p:sp>
      <p:sp>
        <p:nvSpPr>
          <p:cNvPr id="3" name="TextBox 2">
            <a:extLst>
              <a:ext uri="{FF2B5EF4-FFF2-40B4-BE49-F238E27FC236}">
                <a16:creationId xmlns:a16="http://schemas.microsoft.com/office/drawing/2014/main" id="{667810C7-7FF7-98EB-BF9A-63E1F8C2D5D5}"/>
              </a:ext>
            </a:extLst>
          </p:cNvPr>
          <p:cNvSpPr txBox="1"/>
          <p:nvPr/>
        </p:nvSpPr>
        <p:spPr>
          <a:xfrm>
            <a:off x="259444" y="397213"/>
            <a:ext cx="2446049" cy="584775"/>
          </a:xfrm>
          <a:prstGeom prst="rect">
            <a:avLst/>
          </a:prstGeom>
          <a:noFill/>
        </p:spPr>
        <p:txBody>
          <a:bodyPr wrap="square" rtlCol="0">
            <a:spAutoFit/>
          </a:bodyPr>
          <a:lstStyle/>
          <a:p>
            <a:r>
              <a:rPr lang="en-US" sz="3200" b="1" dirty="0">
                <a:solidFill>
                  <a:schemeClr val="bg1"/>
                </a:solidFill>
                <a:latin typeface="Franklin Gothic Medium" panose="020B0603020102020204" pitchFamily="34" charset="0"/>
              </a:rPr>
              <a:t>Outline</a:t>
            </a:r>
            <a:endParaRPr lang="en-US" sz="2800" dirty="0">
              <a:solidFill>
                <a:schemeClr val="bg1"/>
              </a:solidFill>
              <a:latin typeface="Franklin Gothic Medium" panose="020B0603020102020204" pitchFamily="34" charset="0"/>
            </a:endParaRPr>
          </a:p>
        </p:txBody>
      </p:sp>
    </p:spTree>
    <p:extLst>
      <p:ext uri="{BB962C8B-B14F-4D97-AF65-F5344CB8AC3E}">
        <p14:creationId xmlns:p14="http://schemas.microsoft.com/office/powerpoint/2010/main" val="2742160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829FA-5D3D-668E-24CD-1B3EF9F5152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FAB9F09-3DFC-1BB0-D0C9-04D8CE8E6E39}"/>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B25C144A-7DB1-2D17-64DE-EB074CD31906}"/>
              </a:ext>
            </a:extLst>
          </p:cNvPr>
          <p:cNvSpPr txBox="1"/>
          <p:nvPr/>
        </p:nvSpPr>
        <p:spPr>
          <a:xfrm>
            <a:off x="182881" y="-2032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Variable Description</a:t>
            </a:r>
          </a:p>
        </p:txBody>
      </p:sp>
      <p:cxnSp>
        <p:nvCxnSpPr>
          <p:cNvPr id="8" name="Straight Connector 7">
            <a:extLst>
              <a:ext uri="{FF2B5EF4-FFF2-40B4-BE49-F238E27FC236}">
                <a16:creationId xmlns:a16="http://schemas.microsoft.com/office/drawing/2014/main" id="{5B69E950-149B-19BB-526C-5886FE5B5E0B}"/>
              </a:ext>
            </a:extLst>
          </p:cNvPr>
          <p:cNvCxnSpPr>
            <a:cxnSpLocks/>
          </p:cNvCxnSpPr>
          <p:nvPr/>
        </p:nvCxnSpPr>
        <p:spPr>
          <a:xfrm>
            <a:off x="182881" y="547183"/>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B7FC0FF8-11DF-2C2A-61D6-FD78C20673CA}"/>
              </a:ext>
            </a:extLst>
          </p:cNvPr>
          <p:cNvSpPr>
            <a:spLocks noGrp="1"/>
          </p:cNvSpPr>
          <p:nvPr>
            <p:ph type="sldNum" sz="quarter" idx="12"/>
          </p:nvPr>
        </p:nvSpPr>
        <p:spPr>
          <a:xfrm>
            <a:off x="11600597" y="6495749"/>
            <a:ext cx="529581"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20</a:t>
            </a:fld>
            <a:endParaRPr lang="en-US" sz="1600" dirty="0">
              <a:solidFill>
                <a:schemeClr val="bg1">
                  <a:lumMod val="50000"/>
                </a:schemeClr>
              </a:solidFill>
              <a:latin typeface="Franklin Gothic Book" panose="020B0503020102020204" pitchFamily="34" charset="0"/>
            </a:endParaRPr>
          </a:p>
        </p:txBody>
      </p:sp>
      <p:sp>
        <p:nvSpPr>
          <p:cNvPr id="7" name="TextBox 6">
            <a:extLst>
              <a:ext uri="{FF2B5EF4-FFF2-40B4-BE49-F238E27FC236}">
                <a16:creationId xmlns:a16="http://schemas.microsoft.com/office/drawing/2014/main" id="{BB1F61C5-1EEA-B2C3-1719-7283A6BD421C}"/>
              </a:ext>
            </a:extLst>
          </p:cNvPr>
          <p:cNvSpPr txBox="1"/>
          <p:nvPr/>
        </p:nvSpPr>
        <p:spPr>
          <a:xfrm>
            <a:off x="454307" y="727160"/>
            <a:ext cx="11146290" cy="3170099"/>
          </a:xfrm>
          <a:prstGeom prst="rect">
            <a:avLst/>
          </a:prstGeom>
          <a:noFill/>
        </p:spPr>
        <p:txBody>
          <a:bodyPr wrap="square">
            <a:spAutoFit/>
          </a:bodyPr>
          <a:lstStyle/>
          <a:p>
            <a:pPr marL="457200" indent="-457200">
              <a:buFont typeface="Arial" panose="020B0604020202020204" pitchFamily="34" charset="0"/>
              <a:buChar char="•"/>
            </a:pPr>
            <a:r>
              <a:rPr lang="en-US" sz="2000" dirty="0">
                <a:latin typeface="Arial" panose="020B0604020202020204" pitchFamily="34" charset="0"/>
                <a:cs typeface="Arial" panose="020B0604020202020204" pitchFamily="34" charset="0"/>
              </a:rPr>
              <a:t>National Walkability Index (</a:t>
            </a:r>
            <a:r>
              <a:rPr lang="en-US" sz="2000" dirty="0" err="1">
                <a:latin typeface="Arial" panose="020B0604020202020204" pitchFamily="34" charset="0"/>
                <a:cs typeface="Arial" panose="020B0604020202020204" pitchFamily="34" charset="0"/>
              </a:rPr>
              <a:t>NatWalkInd</a:t>
            </a:r>
            <a:r>
              <a:rPr lang="en-US" sz="2000" dirty="0">
                <a:latin typeface="Arial" panose="020B0604020202020204" pitchFamily="34" charset="0"/>
                <a:cs typeface="Arial" panose="020B0604020202020204" pitchFamily="34" charset="0"/>
              </a:rPr>
              <a:t>):</a:t>
            </a:r>
          </a:p>
          <a:p>
            <a:pPr marL="1198563" indent="-457200">
              <a:buFontTx/>
              <a:buChar char="-"/>
            </a:pPr>
            <a:r>
              <a:rPr lang="en-US" sz="2000" dirty="0">
                <a:latin typeface="Arial" panose="020B0604020202020204" pitchFamily="34" charset="0"/>
                <a:cs typeface="Arial" panose="020B0604020202020204" pitchFamily="34" charset="0"/>
              </a:rPr>
              <a:t>A composite index that evaluates the walkability of a location.</a:t>
            </a:r>
          </a:p>
          <a:p>
            <a:pPr marL="1198563" indent="-457200">
              <a:buFontTx/>
              <a:buChar char="-"/>
            </a:pPr>
            <a:r>
              <a:rPr lang="en-US" sz="2000" dirty="0">
                <a:latin typeface="Arial" panose="020B0604020202020204" pitchFamily="34" charset="0"/>
                <a:cs typeface="Arial" panose="020B0604020202020204" pitchFamily="34" charset="0"/>
              </a:rPr>
              <a:t>Integrates multiple factors, including intersection density (street connectivity), proximity to public transit, employment mix (diversity of job types), and household-employment mix (residential-commercial balance).</a:t>
            </a:r>
          </a:p>
          <a:p>
            <a:pPr marL="1198563" indent="-457200">
              <a:buFontTx/>
              <a:buChar char="-"/>
            </a:pPr>
            <a:r>
              <a:rPr lang="en-US" sz="2000" dirty="0">
                <a:latin typeface="Arial" panose="020B0604020202020204" pitchFamily="34" charset="0"/>
                <a:cs typeface="Arial" panose="020B0604020202020204" pitchFamily="34" charset="0"/>
              </a:rPr>
              <a:t>Higher values indicate greater pedestrian accessibility, promoting active transportation and multimodal travel behavior.</a:t>
            </a:r>
          </a:p>
          <a:p>
            <a:pPr marL="1198563" indent="-457200">
              <a:buFontTx/>
              <a:buChar char="-"/>
            </a:pPr>
            <a:endParaRPr lang="en-US" sz="2000" dirty="0">
              <a:latin typeface="Arial" panose="020B0604020202020204" pitchFamily="34" charset="0"/>
              <a:cs typeface="Arial" panose="020B0604020202020204" pitchFamily="34" charset="0"/>
            </a:endParaRPr>
          </a:p>
          <a:p>
            <a:pPr marL="1198563" indent="-457200">
              <a:buFontTx/>
              <a:buChar char="-"/>
            </a:pPr>
            <a:endParaRPr lang="en-US" sz="2000" dirty="0">
              <a:latin typeface="Arial" panose="020B0604020202020204" pitchFamily="34" charset="0"/>
              <a:cs typeface="Arial" panose="020B0604020202020204" pitchFamily="34" charset="0"/>
            </a:endParaRPr>
          </a:p>
          <a:p>
            <a:pPr marL="1198563" indent="-457200">
              <a:buFontTx/>
              <a:buChar char="-"/>
            </a:pPr>
            <a:endParaRPr lang="en-US" sz="20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336C34EC-D6C0-FDE9-0952-78CAFA759833}"/>
                  </a:ext>
                </a:extLst>
              </p:cNvPr>
              <p:cNvGraphicFramePr>
                <a:graphicFrameLocks noGrp="1"/>
              </p:cNvGraphicFramePr>
              <p:nvPr>
                <p:extLst>
                  <p:ext uri="{D42A27DB-BD31-4B8C-83A1-F6EECF244321}">
                    <p14:modId xmlns:p14="http://schemas.microsoft.com/office/powerpoint/2010/main" val="1684272941"/>
                  </p:ext>
                </p:extLst>
              </p:nvPr>
            </p:nvGraphicFramePr>
            <p:xfrm>
              <a:off x="852616" y="3063240"/>
              <a:ext cx="11012771" cy="731520"/>
            </p:xfrm>
            <a:graphic>
              <a:graphicData uri="http://schemas.openxmlformats.org/drawingml/2006/table">
                <a:tbl>
                  <a:tblPr firstRow="1" bandRow="1">
                    <a:tableStyleId>{2D5ABB26-0587-4C30-8999-92F81FD0307C}</a:tableStyleId>
                  </a:tblPr>
                  <a:tblGrid>
                    <a:gridCol w="5894173">
                      <a:extLst>
                        <a:ext uri="{9D8B030D-6E8A-4147-A177-3AD203B41FA5}">
                          <a16:colId xmlns:a16="http://schemas.microsoft.com/office/drawing/2014/main" val="1758494979"/>
                        </a:ext>
                      </a:extLst>
                    </a:gridCol>
                    <a:gridCol w="5118598">
                      <a:extLst>
                        <a:ext uri="{9D8B030D-6E8A-4147-A177-3AD203B41FA5}">
                          <a16:colId xmlns:a16="http://schemas.microsoft.com/office/drawing/2014/main" val="4255548448"/>
                        </a:ext>
                      </a:extLst>
                    </a:gridCol>
                  </a:tblGrid>
                  <a:tr h="0">
                    <a:tc>
                      <a:txBody>
                        <a:bodyPr/>
                        <a:lstStyle/>
                        <a:p>
                          <a:pPr/>
                          <a14:m>
                            <m:oMathPara xmlns:m="http://schemas.openxmlformats.org/officeDocument/2006/math">
                              <m:oMathParaPr>
                                <m:jc m:val="left"/>
                              </m:oMathParaPr>
                              <m:oMath xmlns:m="http://schemas.openxmlformats.org/officeDocument/2006/math">
                                <m:r>
                                  <a:rPr lang="en-US" sz="1400" i="1" kern="1200" smtClean="0">
                                    <a:solidFill>
                                      <a:schemeClr val="tx1"/>
                                    </a:solidFill>
                                    <a:effectLst/>
                                    <a:latin typeface="Cambria Math" panose="02040503050406030204" pitchFamily="18" charset="0"/>
                                    <a:ea typeface="+mn-ea"/>
                                    <a:cs typeface="+mn-cs"/>
                                  </a:rPr>
                                  <m:t>𝑁𝑎𝑡𝑊𝑎𝑙𝑘𝐼𝑛𝑑</m:t>
                                </m:r>
                                <m:r>
                                  <a:rPr lang="en-US" sz="1400" kern="1200">
                                    <a:solidFill>
                                      <a:schemeClr val="tx1"/>
                                    </a:solidFill>
                                    <a:effectLst/>
                                    <a:latin typeface="Cambria Math" panose="02040503050406030204" pitchFamily="18" charset="0"/>
                                    <a:ea typeface="+mn-ea"/>
                                    <a:cs typeface="+mn-cs"/>
                                  </a:rPr>
                                  <m:t>=0.25</m:t>
                                </m:r>
                                <m:d>
                                  <m:dPr>
                                    <m:ctrlPr>
                                      <a:rPr lang="en-US" sz="1400" i="1" kern="1200">
                                        <a:solidFill>
                                          <a:schemeClr val="tx1"/>
                                        </a:solidFill>
                                        <a:effectLst/>
                                        <a:latin typeface="Cambria Math" panose="02040503050406030204" pitchFamily="18" charset="0"/>
                                        <a:ea typeface="+mn-ea"/>
                                        <a:cs typeface="+mn-cs"/>
                                      </a:rPr>
                                    </m:ctrlPr>
                                  </m:dPr>
                                  <m:e>
                                    <m:r>
                                      <m:rPr>
                                        <m:sty m:val="p"/>
                                      </m:rPr>
                                      <a:rPr lang="en-US" sz="1400" kern="1200">
                                        <a:solidFill>
                                          <a:schemeClr val="tx1"/>
                                        </a:solidFill>
                                        <a:effectLst/>
                                        <a:latin typeface="Cambria Math" panose="02040503050406030204" pitchFamily="18" charset="0"/>
                                        <a:ea typeface="+mn-ea"/>
                                        <a:cs typeface="+mn-cs"/>
                                      </a:rPr>
                                      <m:t>W</m:t>
                                    </m:r>
                                  </m:e>
                                </m:d>
                                <m:r>
                                  <a:rPr lang="en-US" sz="1400" i="1" kern="1200">
                                    <a:solidFill>
                                      <a:schemeClr val="tx1"/>
                                    </a:solidFill>
                                    <a:effectLst/>
                                    <a:latin typeface="Cambria Math" panose="02040503050406030204" pitchFamily="18" charset="0"/>
                                    <a:ea typeface="+mn-ea"/>
                                    <a:cs typeface="+mn-cs"/>
                                  </a:rPr>
                                  <m:t>+0.25</m:t>
                                </m:r>
                                <m:d>
                                  <m:dPr>
                                    <m:ctrlPr>
                                      <a:rPr lang="en-US" sz="1400" i="1" kern="1200">
                                        <a:solidFill>
                                          <a:schemeClr val="tx1"/>
                                        </a:solidFill>
                                        <a:effectLst/>
                                        <a:latin typeface="Cambria Math" panose="02040503050406030204" pitchFamily="18" charset="0"/>
                                        <a:ea typeface="+mn-ea"/>
                                        <a:cs typeface="+mn-cs"/>
                                      </a:rPr>
                                    </m:ctrlPr>
                                  </m:dPr>
                                  <m:e>
                                    <m:r>
                                      <a:rPr lang="en-US" sz="1400" i="1" kern="1200">
                                        <a:solidFill>
                                          <a:schemeClr val="tx1"/>
                                        </a:solidFill>
                                        <a:effectLst/>
                                        <a:latin typeface="Cambria Math" panose="02040503050406030204" pitchFamily="18" charset="0"/>
                                        <a:ea typeface="+mn-ea"/>
                                        <a:cs typeface="+mn-cs"/>
                                      </a:rPr>
                                      <m:t>𝑋</m:t>
                                    </m:r>
                                  </m:e>
                                </m:d>
                                <m:r>
                                  <a:rPr lang="en-US" sz="1400" i="1" kern="1200">
                                    <a:solidFill>
                                      <a:schemeClr val="tx1"/>
                                    </a:solidFill>
                                    <a:effectLst/>
                                    <a:latin typeface="Cambria Math" panose="02040503050406030204" pitchFamily="18" charset="0"/>
                                    <a:ea typeface="+mn-ea"/>
                                    <a:cs typeface="+mn-cs"/>
                                  </a:rPr>
                                  <m:t>+0.25</m:t>
                                </m:r>
                                <m:d>
                                  <m:dPr>
                                    <m:ctrlPr>
                                      <a:rPr lang="en-US" sz="1400" i="1" kern="1200">
                                        <a:solidFill>
                                          <a:schemeClr val="tx1"/>
                                        </a:solidFill>
                                        <a:effectLst/>
                                        <a:latin typeface="Cambria Math" panose="02040503050406030204" pitchFamily="18" charset="0"/>
                                        <a:ea typeface="+mn-ea"/>
                                        <a:cs typeface="+mn-cs"/>
                                      </a:rPr>
                                    </m:ctrlPr>
                                  </m:dPr>
                                  <m:e>
                                    <m:r>
                                      <a:rPr lang="en-US" sz="1400" i="1" kern="1200">
                                        <a:solidFill>
                                          <a:schemeClr val="tx1"/>
                                        </a:solidFill>
                                        <a:effectLst/>
                                        <a:latin typeface="Cambria Math" panose="02040503050406030204" pitchFamily="18" charset="0"/>
                                        <a:ea typeface="+mn-ea"/>
                                        <a:cs typeface="+mn-cs"/>
                                      </a:rPr>
                                      <m:t>𝑌</m:t>
                                    </m:r>
                                  </m:e>
                                </m:d>
                                <m:r>
                                  <a:rPr lang="en-US" sz="1400" i="1" kern="1200">
                                    <a:solidFill>
                                      <a:schemeClr val="tx1"/>
                                    </a:solidFill>
                                    <a:effectLst/>
                                    <a:latin typeface="Cambria Math" panose="02040503050406030204" pitchFamily="18" charset="0"/>
                                    <a:ea typeface="+mn-ea"/>
                                    <a:cs typeface="+mn-cs"/>
                                  </a:rPr>
                                  <m:t>+0.25(</m:t>
                                </m:r>
                                <m:r>
                                  <a:rPr lang="en-US" sz="1400" i="1" kern="1200">
                                    <a:solidFill>
                                      <a:schemeClr val="tx1"/>
                                    </a:solidFill>
                                    <a:effectLst/>
                                    <a:latin typeface="Cambria Math" panose="02040503050406030204" pitchFamily="18" charset="0"/>
                                    <a:ea typeface="+mn-ea"/>
                                    <a:cs typeface="+mn-cs"/>
                                  </a:rPr>
                                  <m:t>𝑍</m:t>
                                </m:r>
                                <m:r>
                                  <a:rPr lang="en-US" sz="1400" i="1" kern="1200">
                                    <a:solidFill>
                                      <a:schemeClr val="tx1"/>
                                    </a:solidFill>
                                    <a:effectLst/>
                                    <a:latin typeface="Cambria Math" panose="02040503050406030204" pitchFamily="18" charset="0"/>
                                    <a:ea typeface="+mn-ea"/>
                                    <a:cs typeface="+mn-cs"/>
                                  </a:rPr>
                                  <m:t>)</m:t>
                                </m:r>
                              </m:oMath>
                            </m:oMathPara>
                          </a14:m>
                          <a:endParaRPr lang="en-US" sz="1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Where W, X, Y, and Z represent ranked scores for intersection density, transit proximity, employment mix, and household-employment mix.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24282687"/>
                      </a:ext>
                    </a:extLst>
                  </a:tr>
                </a:tbl>
              </a:graphicData>
            </a:graphic>
          </p:graphicFrame>
        </mc:Choice>
        <mc:Fallback xmlns="">
          <p:graphicFrame>
            <p:nvGraphicFramePr>
              <p:cNvPr id="4" name="Table 3">
                <a:extLst>
                  <a:ext uri="{FF2B5EF4-FFF2-40B4-BE49-F238E27FC236}">
                    <a16:creationId xmlns:a16="http://schemas.microsoft.com/office/drawing/2014/main" id="{336C34EC-D6C0-FDE9-0952-78CAFA759833}"/>
                  </a:ext>
                </a:extLst>
              </p:cNvPr>
              <p:cNvGraphicFramePr>
                <a:graphicFrameLocks noGrp="1"/>
              </p:cNvGraphicFramePr>
              <p:nvPr>
                <p:extLst>
                  <p:ext uri="{D42A27DB-BD31-4B8C-83A1-F6EECF244321}">
                    <p14:modId xmlns:p14="http://schemas.microsoft.com/office/powerpoint/2010/main" val="1684272941"/>
                  </p:ext>
                </p:extLst>
              </p:nvPr>
            </p:nvGraphicFramePr>
            <p:xfrm>
              <a:off x="852616" y="3063240"/>
              <a:ext cx="11012771" cy="731520"/>
            </p:xfrm>
            <a:graphic>
              <a:graphicData uri="http://schemas.openxmlformats.org/drawingml/2006/table">
                <a:tbl>
                  <a:tblPr firstRow="1" bandRow="1">
                    <a:tableStyleId>{2D5ABB26-0587-4C30-8999-92F81FD0307C}</a:tableStyleId>
                  </a:tblPr>
                  <a:tblGrid>
                    <a:gridCol w="5894173">
                      <a:extLst>
                        <a:ext uri="{9D8B030D-6E8A-4147-A177-3AD203B41FA5}">
                          <a16:colId xmlns:a16="http://schemas.microsoft.com/office/drawing/2014/main" val="1758494979"/>
                        </a:ext>
                      </a:extLst>
                    </a:gridCol>
                    <a:gridCol w="5118598">
                      <a:extLst>
                        <a:ext uri="{9D8B030D-6E8A-4147-A177-3AD203B41FA5}">
                          <a16:colId xmlns:a16="http://schemas.microsoft.com/office/drawing/2014/main" val="4255548448"/>
                        </a:ext>
                      </a:extLst>
                    </a:gridCol>
                  </a:tblGrid>
                  <a:tr h="73152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03" t="-826" r="-86983" b="-8264"/>
                          </a:stretch>
                        </a:blipFill>
                      </a:tcPr>
                    </a:tc>
                    <a:tc>
                      <a:txBody>
                        <a:bodyPr/>
                        <a:lstStyle/>
                        <a:p>
                          <a:pPr marL="285750" indent="-285750">
                            <a:buFont typeface="Wingdings" panose="05000000000000000000" pitchFamily="2" charset="2"/>
                            <a:buChar char="Ø"/>
                          </a:pPr>
                          <a:r>
                            <a:rPr lang="en-US" sz="1400" dirty="0">
                              <a:latin typeface="Arial" panose="020B0604020202020204" pitchFamily="34" charset="0"/>
                              <a:cs typeface="Arial" panose="020B0604020202020204" pitchFamily="34" charset="0"/>
                            </a:rPr>
                            <a:t>Where W, X, Y, and Z represent ranked scores for intersection density, transit proximity, employment mix, and household-employment mix.</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24282687"/>
                      </a:ext>
                    </a:extLst>
                  </a:tr>
                </a:tbl>
              </a:graphicData>
            </a:graphic>
          </p:graphicFrame>
        </mc:Fallback>
      </mc:AlternateContent>
      <p:sp>
        <p:nvSpPr>
          <p:cNvPr id="6" name="TextBox 5">
            <a:extLst>
              <a:ext uri="{FF2B5EF4-FFF2-40B4-BE49-F238E27FC236}">
                <a16:creationId xmlns:a16="http://schemas.microsoft.com/office/drawing/2014/main" id="{6339F8D2-0E39-2716-3873-F161A7387C13}"/>
              </a:ext>
            </a:extLst>
          </p:cNvPr>
          <p:cNvSpPr txBox="1"/>
          <p:nvPr/>
        </p:nvSpPr>
        <p:spPr>
          <a:xfrm>
            <a:off x="454307" y="4057990"/>
            <a:ext cx="11146290" cy="1938992"/>
          </a:xfrm>
          <a:prstGeom prst="rect">
            <a:avLst/>
          </a:prstGeom>
          <a:noFill/>
        </p:spPr>
        <p:txBody>
          <a:bodyPr wrap="square">
            <a:spAutoFit/>
          </a:bodyPr>
          <a:lstStyle/>
          <a:p>
            <a:pPr marL="342900" indent="-342900">
              <a:buFont typeface="Arial" panose="020B0604020202020204" pitchFamily="34" charset="0"/>
              <a:buChar char="•"/>
            </a:pPr>
            <a:r>
              <a:rPr lang="en-US" sz="2000" dirty="0">
                <a:latin typeface="Arial" panose="020B0604020202020204" pitchFamily="34" charset="0"/>
                <a:cs typeface="Arial" panose="020B0604020202020204" pitchFamily="34" charset="0"/>
              </a:rPr>
              <a:t>Smart Location Choice Score (</a:t>
            </a:r>
            <a:r>
              <a:rPr lang="en-US" sz="2000" dirty="0" err="1">
                <a:latin typeface="Arial" panose="020B0604020202020204" pitchFamily="34" charset="0"/>
                <a:cs typeface="Arial" panose="020B0604020202020204" pitchFamily="34" charset="0"/>
              </a:rPr>
              <a:t>SLC_score</a:t>
            </a:r>
            <a:r>
              <a:rPr lang="en-US" sz="2000" dirty="0">
                <a:latin typeface="Arial" panose="020B0604020202020204" pitchFamily="34" charset="0"/>
                <a:cs typeface="Arial" panose="020B0604020202020204" pitchFamily="34" charset="0"/>
              </a:rPr>
              <a:t>):</a:t>
            </a:r>
          </a:p>
          <a:p>
            <a:pPr marL="1198563" indent="-457200">
              <a:buFontTx/>
              <a:buChar char="-"/>
            </a:pPr>
            <a:r>
              <a:rPr lang="en-US" sz="2000" dirty="0">
                <a:latin typeface="Arial" panose="020B0604020202020204" pitchFamily="34" charset="0"/>
                <a:cs typeface="Arial" panose="020B0604020202020204" pitchFamily="34" charset="0"/>
              </a:rPr>
              <a:t>A composite index derived from the Environmental Protection Agency (EPA) Smart Location Database.</a:t>
            </a:r>
          </a:p>
          <a:p>
            <a:pPr marL="1198563" indent="-457200">
              <a:buFontTx/>
              <a:buChar char="-"/>
            </a:pPr>
            <a:r>
              <a:rPr lang="en-US" sz="2000" dirty="0">
                <a:latin typeface="Arial" panose="020B0604020202020204" pitchFamily="34" charset="0"/>
                <a:cs typeface="Arial" panose="020B0604020202020204" pitchFamily="34" charset="0"/>
              </a:rPr>
              <a:t>Evaluates the sustainability of transportation and land use decisions.</a:t>
            </a:r>
          </a:p>
          <a:p>
            <a:pPr marL="1198563" indent="-457200">
              <a:buFontTx/>
              <a:buChar char="-"/>
            </a:pPr>
            <a:r>
              <a:rPr lang="en-US" sz="2000" dirty="0">
                <a:latin typeface="Arial" panose="020B0604020202020204" pitchFamily="34" charset="0"/>
                <a:cs typeface="Arial" panose="020B0604020202020204" pitchFamily="34" charset="0"/>
              </a:rPr>
              <a:t>Higher values indicate better accessibility to jobs, services, and transit, promoting multimodal travel behavior.</a:t>
            </a:r>
          </a:p>
        </p:txBody>
      </p:sp>
    </p:spTree>
    <p:extLst>
      <p:ext uri="{BB962C8B-B14F-4D97-AF65-F5344CB8AC3E}">
        <p14:creationId xmlns:p14="http://schemas.microsoft.com/office/powerpoint/2010/main" val="3494508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0CD04-8EB1-BA72-ADAF-93870B9F3C9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71AF1AD-BDBC-9509-1280-7968CB48D2E1}"/>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93C3E5B0-624D-69A9-372C-7E0D02261350}"/>
              </a:ext>
            </a:extLst>
          </p:cNvPr>
          <p:cNvSpPr txBox="1"/>
          <p:nvPr/>
        </p:nvSpPr>
        <p:spPr>
          <a:xfrm>
            <a:off x="182881" y="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Descriptive Statistics</a:t>
            </a:r>
          </a:p>
        </p:txBody>
      </p:sp>
      <p:cxnSp>
        <p:nvCxnSpPr>
          <p:cNvPr id="8" name="Straight Connector 7">
            <a:extLst>
              <a:ext uri="{FF2B5EF4-FFF2-40B4-BE49-F238E27FC236}">
                <a16:creationId xmlns:a16="http://schemas.microsoft.com/office/drawing/2014/main" id="{C425DC17-4675-F956-4AAA-0D50FFE8A729}"/>
              </a:ext>
            </a:extLst>
          </p:cNvPr>
          <p:cNvCxnSpPr>
            <a:cxnSpLocks/>
          </p:cNvCxnSpPr>
          <p:nvPr/>
        </p:nvCxnSpPr>
        <p:spPr>
          <a:xfrm>
            <a:off x="182881" y="567038"/>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DA34A129-D935-49B3-56E3-087E3D15CED4}"/>
              </a:ext>
            </a:extLst>
          </p:cNvPr>
          <p:cNvSpPr>
            <a:spLocks noGrp="1"/>
          </p:cNvSpPr>
          <p:nvPr>
            <p:ph type="sldNum" sz="quarter" idx="12"/>
          </p:nvPr>
        </p:nvSpPr>
        <p:spPr>
          <a:xfrm>
            <a:off x="11600597" y="6251362"/>
            <a:ext cx="529581"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21</a:t>
            </a:fld>
            <a:endParaRPr lang="en-US" sz="1600">
              <a:solidFill>
                <a:schemeClr val="bg1">
                  <a:lumMod val="50000"/>
                </a:schemeClr>
              </a:solidFill>
              <a:latin typeface="Franklin Gothic Book" panose="020B0503020102020204" pitchFamily="34" charset="0"/>
            </a:endParaRPr>
          </a:p>
        </p:txBody>
      </p:sp>
      <p:graphicFrame>
        <p:nvGraphicFramePr>
          <p:cNvPr id="7" name="Table 6">
            <a:extLst>
              <a:ext uri="{FF2B5EF4-FFF2-40B4-BE49-F238E27FC236}">
                <a16:creationId xmlns:a16="http://schemas.microsoft.com/office/drawing/2014/main" id="{DEEDE9D2-8CCA-8507-BAB6-9AADC4A68D47}"/>
              </a:ext>
            </a:extLst>
          </p:cNvPr>
          <p:cNvGraphicFramePr>
            <a:graphicFrameLocks noGrp="1"/>
          </p:cNvGraphicFramePr>
          <p:nvPr>
            <p:extLst>
              <p:ext uri="{D42A27DB-BD31-4B8C-83A1-F6EECF244321}">
                <p14:modId xmlns:p14="http://schemas.microsoft.com/office/powerpoint/2010/main" val="2996888669"/>
              </p:ext>
            </p:extLst>
          </p:nvPr>
        </p:nvGraphicFramePr>
        <p:xfrm>
          <a:off x="720810" y="889846"/>
          <a:ext cx="10750379" cy="5541911"/>
        </p:xfrm>
        <a:graphic>
          <a:graphicData uri="http://schemas.openxmlformats.org/drawingml/2006/table">
            <a:tbl>
              <a:tblPr firstRow="1" firstCol="1" bandRow="1">
                <a:tableStyleId>{3B4B98B0-60AC-42C2-AFA5-B58CD77FA1E5}</a:tableStyleId>
              </a:tblPr>
              <a:tblGrid>
                <a:gridCol w="1359243">
                  <a:extLst>
                    <a:ext uri="{9D8B030D-6E8A-4147-A177-3AD203B41FA5}">
                      <a16:colId xmlns:a16="http://schemas.microsoft.com/office/drawing/2014/main" val="4145914777"/>
                    </a:ext>
                  </a:extLst>
                </a:gridCol>
                <a:gridCol w="4223765">
                  <a:extLst>
                    <a:ext uri="{9D8B030D-6E8A-4147-A177-3AD203B41FA5}">
                      <a16:colId xmlns:a16="http://schemas.microsoft.com/office/drawing/2014/main" val="563250072"/>
                    </a:ext>
                  </a:extLst>
                </a:gridCol>
                <a:gridCol w="1025237">
                  <a:extLst>
                    <a:ext uri="{9D8B030D-6E8A-4147-A177-3AD203B41FA5}">
                      <a16:colId xmlns:a16="http://schemas.microsoft.com/office/drawing/2014/main" val="3283714360"/>
                    </a:ext>
                  </a:extLst>
                </a:gridCol>
                <a:gridCol w="1842654">
                  <a:extLst>
                    <a:ext uri="{9D8B030D-6E8A-4147-A177-3AD203B41FA5}">
                      <a16:colId xmlns:a16="http://schemas.microsoft.com/office/drawing/2014/main" val="50508394"/>
                    </a:ext>
                  </a:extLst>
                </a:gridCol>
                <a:gridCol w="1108364">
                  <a:extLst>
                    <a:ext uri="{9D8B030D-6E8A-4147-A177-3AD203B41FA5}">
                      <a16:colId xmlns:a16="http://schemas.microsoft.com/office/drawing/2014/main" val="1042790211"/>
                    </a:ext>
                  </a:extLst>
                </a:gridCol>
                <a:gridCol w="1191116">
                  <a:extLst>
                    <a:ext uri="{9D8B030D-6E8A-4147-A177-3AD203B41FA5}">
                      <a16:colId xmlns:a16="http://schemas.microsoft.com/office/drawing/2014/main" val="1163671785"/>
                    </a:ext>
                  </a:extLst>
                </a:gridCol>
              </a:tblGrid>
              <a:tr h="276602">
                <a:tc>
                  <a:txBody>
                    <a:bodyPr/>
                    <a:lstStyle/>
                    <a:p>
                      <a:pPr marL="0" marR="0">
                        <a:lnSpc>
                          <a:spcPct val="100000"/>
                        </a:lnSpc>
                        <a:buNone/>
                      </a:pPr>
                      <a:r>
                        <a:rPr lang="en-US" sz="1400" dirty="0">
                          <a:effectLst/>
                          <a:latin typeface="Arial" panose="020B0604020202020204" pitchFamily="34" charset="0"/>
                          <a:cs typeface="Arial" panose="020B0604020202020204" pitchFamily="34" charset="0"/>
                        </a:rPr>
                        <a:t>Variables</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nSpc>
                          <a:spcPct val="100000"/>
                        </a:lnSpc>
                        <a:buNone/>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Definition</a:t>
                      </a:r>
                    </a:p>
                  </a:txBody>
                  <a:tcPr marL="3657" marR="3657" marT="0" marB="0" anchor="ctr"/>
                </a:tc>
                <a:tc>
                  <a:txBody>
                    <a:bodyPr/>
                    <a:lstStyle/>
                    <a:p>
                      <a:pPr marL="0" marR="0" algn="ctr">
                        <a:lnSpc>
                          <a:spcPct val="100000"/>
                        </a:lnSpc>
                        <a:buNone/>
                      </a:pPr>
                      <a:r>
                        <a:rPr lang="en-US" sz="1400" dirty="0">
                          <a:effectLst/>
                          <a:latin typeface="Arial" panose="020B0604020202020204" pitchFamily="34" charset="0"/>
                          <a:cs typeface="Arial" panose="020B0604020202020204" pitchFamily="34" charset="0"/>
                        </a:rPr>
                        <a:t>Mean</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Standard Deviation</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dirty="0">
                          <a:effectLst/>
                          <a:latin typeface="Arial" panose="020B0604020202020204" pitchFamily="34" charset="0"/>
                          <a:cs typeface="Arial" panose="020B0604020202020204" pitchFamily="34" charset="0"/>
                        </a:rPr>
                        <a:t>Minimum</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Maximum</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extLst>
                  <a:ext uri="{0D108BD9-81ED-4DB2-BD59-A6C34878D82A}">
                    <a16:rowId xmlns:a16="http://schemas.microsoft.com/office/drawing/2014/main" val="2824140490"/>
                  </a:ext>
                </a:extLst>
              </a:tr>
              <a:tr h="300361">
                <a:tc>
                  <a:txBody>
                    <a:bodyPr/>
                    <a:lstStyle/>
                    <a:p>
                      <a:pPr marL="0" marR="0">
                        <a:lnSpc>
                          <a:spcPct val="100000"/>
                        </a:lnSpc>
                        <a:buNone/>
                      </a:pPr>
                      <a:r>
                        <a:rPr lang="en-US" sz="1400" dirty="0">
                          <a:effectLst/>
                          <a:latin typeface="Arial" panose="020B0604020202020204" pitchFamily="34" charset="0"/>
                          <a:cs typeface="Arial" panose="020B0604020202020204" pitchFamily="34" charset="0"/>
                        </a:rPr>
                        <a:t>AADT</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Arial" panose="020B0604020202020204" pitchFamily="34" charset="0"/>
                          <a:cs typeface="Arial" panose="020B0604020202020204" pitchFamily="34" charset="0"/>
                        </a:rPr>
                        <a:t>Annual Average Daily Traffic</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1344.212</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dirty="0">
                          <a:effectLst/>
                          <a:latin typeface="Arial" panose="020B0604020202020204" pitchFamily="34" charset="0"/>
                          <a:cs typeface="Arial" panose="020B0604020202020204" pitchFamily="34" charset="0"/>
                        </a:rPr>
                        <a:t>1085.388</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2</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dirty="0">
                          <a:effectLst/>
                          <a:latin typeface="Arial" panose="020B0604020202020204" pitchFamily="34" charset="0"/>
                          <a:cs typeface="Arial" panose="020B0604020202020204" pitchFamily="34" charset="0"/>
                        </a:rPr>
                        <a:t>4000</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extLst>
                  <a:ext uri="{0D108BD9-81ED-4DB2-BD59-A6C34878D82A}">
                    <a16:rowId xmlns:a16="http://schemas.microsoft.com/office/drawing/2014/main" val="2472409261"/>
                  </a:ext>
                </a:extLst>
              </a:tr>
              <a:tr h="327723">
                <a:tc>
                  <a:txBody>
                    <a:bodyPr/>
                    <a:lstStyle/>
                    <a:p>
                      <a:pPr marL="0" marR="0">
                        <a:lnSpc>
                          <a:spcPct val="100000"/>
                        </a:lnSpc>
                        <a:buNone/>
                      </a:pPr>
                      <a:r>
                        <a:rPr lang="en-US" sz="1400">
                          <a:effectLst/>
                          <a:latin typeface="Arial" panose="020B0604020202020204" pitchFamily="34" charset="0"/>
                          <a:cs typeface="Arial" panose="020B0604020202020204" pitchFamily="34" charset="0"/>
                        </a:rPr>
                        <a:t>Annual_GHG</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Arial" panose="020B0604020202020204" pitchFamily="34" charset="0"/>
                          <a:cs typeface="Arial" panose="020B0604020202020204" pitchFamily="34" charset="0"/>
                        </a:rPr>
                        <a:t>Annual Greenhouse Gas Emission </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5796.925</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184150" algn="ctr">
                        <a:lnSpc>
                          <a:spcPct val="100000"/>
                        </a:lnSpc>
                        <a:buNone/>
                      </a:pPr>
                      <a:r>
                        <a:rPr lang="en-US" sz="1400">
                          <a:effectLst/>
                          <a:latin typeface="Arial" panose="020B0604020202020204" pitchFamily="34" charset="0"/>
                          <a:cs typeface="Arial" panose="020B0604020202020204" pitchFamily="34" charset="0"/>
                        </a:rPr>
                        <a:t>1685.271</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1936.721</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dirty="0">
                          <a:effectLst/>
                          <a:latin typeface="Arial" panose="020B0604020202020204" pitchFamily="34" charset="0"/>
                          <a:cs typeface="Arial" panose="020B0604020202020204" pitchFamily="34" charset="0"/>
                        </a:rPr>
                        <a:t>19121.66</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extLst>
                  <a:ext uri="{0D108BD9-81ED-4DB2-BD59-A6C34878D82A}">
                    <a16:rowId xmlns:a16="http://schemas.microsoft.com/office/drawing/2014/main" val="1338071422"/>
                  </a:ext>
                </a:extLst>
              </a:tr>
              <a:tr h="327723">
                <a:tc>
                  <a:txBody>
                    <a:bodyPr/>
                    <a:lstStyle/>
                    <a:p>
                      <a:pPr marL="0" marR="0">
                        <a:lnSpc>
                          <a:spcPct val="100000"/>
                        </a:lnSpc>
                        <a:buNone/>
                      </a:pPr>
                      <a:r>
                        <a:rPr lang="en-US" sz="1400" dirty="0">
                          <a:effectLst/>
                          <a:latin typeface="Arial" panose="020B0604020202020204" pitchFamily="34" charset="0"/>
                          <a:cs typeface="Arial" panose="020B0604020202020204" pitchFamily="34" charset="0"/>
                        </a:rPr>
                        <a:t>D2A_EPHHM</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nSpc>
                          <a:spcPct val="100000"/>
                        </a:lnSpc>
                        <a:buNone/>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Employment and Household Entropy</a:t>
                      </a: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0.546</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0.223</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0</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0.993</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extLst>
                  <a:ext uri="{0D108BD9-81ED-4DB2-BD59-A6C34878D82A}">
                    <a16:rowId xmlns:a16="http://schemas.microsoft.com/office/drawing/2014/main" val="2732461225"/>
                  </a:ext>
                </a:extLst>
              </a:tr>
              <a:tr h="327723">
                <a:tc>
                  <a:txBody>
                    <a:bodyPr/>
                    <a:lstStyle/>
                    <a:p>
                      <a:pPr marL="0" marR="0">
                        <a:lnSpc>
                          <a:spcPct val="100000"/>
                        </a:lnSpc>
                        <a:buNone/>
                      </a:pPr>
                      <a:r>
                        <a:rPr lang="en-US" sz="1400" dirty="0">
                          <a:effectLst/>
                          <a:latin typeface="Arial" panose="020B0604020202020204" pitchFamily="34" charset="0"/>
                          <a:cs typeface="Arial" panose="020B0604020202020204" pitchFamily="34" charset="0"/>
                        </a:rPr>
                        <a:t>D2R_WRKEMP</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nSpc>
                          <a:spcPct val="100000"/>
                        </a:lnSpc>
                        <a:buNone/>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Household Workers Per Job Index </a:t>
                      </a:r>
                    </a:p>
                  </a:txBody>
                  <a:tcPr marL="3657" marR="3657" marT="0" marB="0" anchor="ctr"/>
                </a:tc>
                <a:tc>
                  <a:txBody>
                    <a:bodyPr/>
                    <a:lstStyle/>
                    <a:p>
                      <a:pPr marL="0" marR="0" algn="ctr">
                        <a:lnSpc>
                          <a:spcPct val="100000"/>
                        </a:lnSpc>
                        <a:buNone/>
                      </a:pPr>
                      <a:r>
                        <a:rPr lang="en-US" sz="1400" dirty="0">
                          <a:effectLst/>
                          <a:latin typeface="Arial" panose="020B0604020202020204" pitchFamily="34" charset="0"/>
                          <a:cs typeface="Arial" panose="020B0604020202020204" pitchFamily="34" charset="0"/>
                        </a:rPr>
                        <a:t>0.462</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dirty="0">
                          <a:effectLst/>
                          <a:latin typeface="Arial" panose="020B0604020202020204" pitchFamily="34" charset="0"/>
                          <a:cs typeface="Arial" panose="020B0604020202020204" pitchFamily="34" charset="0"/>
                        </a:rPr>
                        <a:t>0.295</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0</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1</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extLst>
                  <a:ext uri="{0D108BD9-81ED-4DB2-BD59-A6C34878D82A}">
                    <a16:rowId xmlns:a16="http://schemas.microsoft.com/office/drawing/2014/main" val="2286556837"/>
                  </a:ext>
                </a:extLst>
              </a:tr>
              <a:tr h="327723">
                <a:tc>
                  <a:txBody>
                    <a:bodyPr/>
                    <a:lstStyle/>
                    <a:p>
                      <a:pPr marL="0" marR="0">
                        <a:lnSpc>
                          <a:spcPct val="100000"/>
                        </a:lnSpc>
                        <a:buNone/>
                      </a:pPr>
                      <a:r>
                        <a:rPr lang="en-US" sz="1400">
                          <a:effectLst/>
                          <a:latin typeface="Arial" panose="020B0604020202020204" pitchFamily="34" charset="0"/>
                          <a:cs typeface="Arial" panose="020B0604020202020204" pitchFamily="34" charset="0"/>
                        </a:rPr>
                        <a:t>D3A</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nSpc>
                          <a:spcPct val="100000"/>
                        </a:lnSpc>
                        <a:buNone/>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Total Road Network Density</a:t>
                      </a: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16.647</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8.894</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0.405</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49.388</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extLst>
                  <a:ext uri="{0D108BD9-81ED-4DB2-BD59-A6C34878D82A}">
                    <a16:rowId xmlns:a16="http://schemas.microsoft.com/office/drawing/2014/main" val="2080739576"/>
                  </a:ext>
                </a:extLst>
              </a:tr>
              <a:tr h="327723">
                <a:tc>
                  <a:txBody>
                    <a:bodyPr/>
                    <a:lstStyle/>
                    <a:p>
                      <a:pPr marL="0" marR="0">
                        <a:lnSpc>
                          <a:spcPct val="100000"/>
                        </a:lnSpc>
                        <a:buNone/>
                      </a:pPr>
                      <a:r>
                        <a:rPr lang="en-US" sz="1400" dirty="0">
                          <a:effectLst/>
                          <a:latin typeface="Arial" panose="020B0604020202020204" pitchFamily="34" charset="0"/>
                          <a:cs typeface="Arial" panose="020B0604020202020204" pitchFamily="34" charset="0"/>
                        </a:rPr>
                        <a:t>D5CEI</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nSpc>
                          <a:spcPct val="100000"/>
                        </a:lnSpc>
                        <a:buNone/>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Regional Centrality Index </a:t>
                      </a: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0.566</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0.262</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0</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1</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extLst>
                  <a:ext uri="{0D108BD9-81ED-4DB2-BD59-A6C34878D82A}">
                    <a16:rowId xmlns:a16="http://schemas.microsoft.com/office/drawing/2014/main" val="643784102"/>
                  </a:ext>
                </a:extLst>
              </a:tr>
              <a:tr h="327723">
                <a:tc>
                  <a:txBody>
                    <a:bodyPr/>
                    <a:lstStyle/>
                    <a:p>
                      <a:pPr marL="0" marR="0">
                        <a:lnSpc>
                          <a:spcPct val="100000"/>
                        </a:lnSpc>
                        <a:buNone/>
                      </a:pPr>
                      <a:r>
                        <a:rPr lang="en-US" sz="1400">
                          <a:effectLst/>
                          <a:latin typeface="Arial" panose="020B0604020202020204" pitchFamily="34" charset="0"/>
                          <a:cs typeface="Arial" panose="020B0604020202020204" pitchFamily="34" charset="0"/>
                        </a:rPr>
                        <a:t>E_PctLowWa</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nSpc>
                          <a:spcPct val="100000"/>
                        </a:lnSpc>
                        <a:buNone/>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a:t>
                      </a:r>
                      <a:r>
                        <a:rPr lang="en-US" sz="1400" dirty="0" err="1">
                          <a:solidFill>
                            <a:srgbClr val="000000"/>
                          </a:solidFill>
                          <a:effectLst/>
                          <a:latin typeface="Arial" panose="020B0604020202020204" pitchFamily="34" charset="0"/>
                          <a:ea typeface="Calibri" panose="020F0502020204030204" pitchFamily="34" charset="0"/>
                          <a:cs typeface="Arial" panose="020B0604020202020204" pitchFamily="34" charset="0"/>
                        </a:rPr>
                        <a:t>LowWageWk</a:t>
                      </a: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 of total #workers in a CBG (work location)</a:t>
                      </a: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0.268</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dirty="0">
                          <a:effectLst/>
                          <a:latin typeface="Arial" panose="020B0604020202020204" pitchFamily="34" charset="0"/>
                          <a:cs typeface="Arial" panose="020B0604020202020204" pitchFamily="34" charset="0"/>
                        </a:rPr>
                        <a:t>0.146</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dirty="0">
                          <a:effectLst/>
                          <a:latin typeface="Arial" panose="020B0604020202020204" pitchFamily="34" charset="0"/>
                          <a:cs typeface="Arial" panose="020B0604020202020204" pitchFamily="34" charset="0"/>
                        </a:rPr>
                        <a:t>0</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1</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extLst>
                  <a:ext uri="{0D108BD9-81ED-4DB2-BD59-A6C34878D82A}">
                    <a16:rowId xmlns:a16="http://schemas.microsoft.com/office/drawing/2014/main" val="2116826569"/>
                  </a:ext>
                </a:extLst>
              </a:tr>
              <a:tr h="407558">
                <a:tc>
                  <a:txBody>
                    <a:bodyPr/>
                    <a:lstStyle/>
                    <a:p>
                      <a:pPr marL="0" marR="0">
                        <a:lnSpc>
                          <a:spcPct val="100000"/>
                        </a:lnSpc>
                        <a:buNone/>
                      </a:pPr>
                      <a:r>
                        <a:rPr lang="en-US" sz="1400">
                          <a:effectLst/>
                          <a:latin typeface="Arial" panose="020B0604020202020204" pitchFamily="34" charset="0"/>
                          <a:cs typeface="Arial" panose="020B0604020202020204" pitchFamily="34" charset="0"/>
                        </a:rPr>
                        <a:t>NatWalkInd</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nSpc>
                          <a:spcPct val="100000"/>
                        </a:lnSpc>
                        <a:buNone/>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Walkability Index</a:t>
                      </a: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9.343</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3.725</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dirty="0">
                          <a:effectLst/>
                          <a:latin typeface="Arial" panose="020B0604020202020204" pitchFamily="34" charset="0"/>
                          <a:cs typeface="Arial" panose="020B0604020202020204" pitchFamily="34" charset="0"/>
                        </a:rPr>
                        <a:t>1.833</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20</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extLst>
                  <a:ext uri="{0D108BD9-81ED-4DB2-BD59-A6C34878D82A}">
                    <a16:rowId xmlns:a16="http://schemas.microsoft.com/office/drawing/2014/main" val="2286524183"/>
                  </a:ext>
                </a:extLst>
              </a:tr>
              <a:tr h="327723">
                <a:tc>
                  <a:txBody>
                    <a:bodyPr/>
                    <a:lstStyle/>
                    <a:p>
                      <a:pPr marL="0" marR="0">
                        <a:lnSpc>
                          <a:spcPct val="100000"/>
                        </a:lnSpc>
                        <a:buNone/>
                      </a:pPr>
                      <a:r>
                        <a:rPr lang="en-US" sz="1400" dirty="0" err="1">
                          <a:effectLst/>
                          <a:latin typeface="Arial" panose="020B0604020202020204" pitchFamily="34" charset="0"/>
                          <a:cs typeface="Arial" panose="020B0604020202020204" pitchFamily="34" charset="0"/>
                        </a:rPr>
                        <a:t>P_WrkAge</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nSpc>
                          <a:spcPct val="100000"/>
                        </a:lnSpc>
                        <a:buNone/>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Percent of the population that is working aged 18 to 64 years</a:t>
                      </a: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0.599</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0.094</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dirty="0">
                          <a:effectLst/>
                          <a:latin typeface="Arial" panose="020B0604020202020204" pitchFamily="34" charset="0"/>
                          <a:cs typeface="Arial" panose="020B0604020202020204" pitchFamily="34" charset="0"/>
                        </a:rPr>
                        <a:t>0</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0.970</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extLst>
                  <a:ext uri="{0D108BD9-81ED-4DB2-BD59-A6C34878D82A}">
                    <a16:rowId xmlns:a16="http://schemas.microsoft.com/office/drawing/2014/main" val="820178890"/>
                  </a:ext>
                </a:extLst>
              </a:tr>
              <a:tr h="327723">
                <a:tc>
                  <a:txBody>
                    <a:bodyPr/>
                    <a:lstStyle/>
                    <a:p>
                      <a:pPr marL="0" marR="0">
                        <a:lnSpc>
                          <a:spcPct val="100000"/>
                        </a:lnSpc>
                        <a:buNone/>
                      </a:pPr>
                      <a:r>
                        <a:rPr lang="en-US" sz="1400">
                          <a:effectLst/>
                          <a:latin typeface="Arial" panose="020B0604020202020204" pitchFamily="34" charset="0"/>
                          <a:cs typeface="Arial" panose="020B0604020202020204" pitchFamily="34" charset="0"/>
                        </a:rPr>
                        <a:t>Pct_AO1</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nSpc>
                          <a:spcPct val="100000"/>
                        </a:lnSpc>
                        <a:buNone/>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Percent of one-car households in CBG</a:t>
                      </a: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0.328</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0.152</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0</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dirty="0">
                          <a:effectLst/>
                          <a:latin typeface="Arial" panose="020B0604020202020204" pitchFamily="34" charset="0"/>
                          <a:cs typeface="Arial" panose="020B0604020202020204" pitchFamily="34" charset="0"/>
                        </a:rPr>
                        <a:t>0.901</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extLst>
                  <a:ext uri="{0D108BD9-81ED-4DB2-BD59-A6C34878D82A}">
                    <a16:rowId xmlns:a16="http://schemas.microsoft.com/office/drawing/2014/main" val="819835236"/>
                  </a:ext>
                </a:extLst>
              </a:tr>
              <a:tr h="327723">
                <a:tc>
                  <a:txBody>
                    <a:bodyPr/>
                    <a:lstStyle/>
                    <a:p>
                      <a:pPr marL="0" marR="0">
                        <a:lnSpc>
                          <a:spcPct val="100000"/>
                        </a:lnSpc>
                        <a:buNone/>
                      </a:pPr>
                      <a:r>
                        <a:rPr lang="en-US" sz="1400">
                          <a:effectLst/>
                          <a:latin typeface="Arial" panose="020B0604020202020204" pitchFamily="34" charset="0"/>
                          <a:cs typeface="Arial" panose="020B0604020202020204" pitchFamily="34" charset="0"/>
                        </a:rPr>
                        <a:t>R_PCTLOWWA</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nSpc>
                          <a:spcPct val="100000"/>
                        </a:lnSpc>
                        <a:buNone/>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Percent of low wage workers in a CBG (home location)</a:t>
                      </a: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0.228</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0.057</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dirty="0">
                          <a:effectLst/>
                          <a:latin typeface="Arial" panose="020B0604020202020204" pitchFamily="34" charset="0"/>
                          <a:cs typeface="Arial" panose="020B0604020202020204" pitchFamily="34" charset="0"/>
                        </a:rPr>
                        <a:t>0.078</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0.473</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extLst>
                  <a:ext uri="{0D108BD9-81ED-4DB2-BD59-A6C34878D82A}">
                    <a16:rowId xmlns:a16="http://schemas.microsoft.com/office/drawing/2014/main" val="366626819"/>
                  </a:ext>
                </a:extLst>
              </a:tr>
              <a:tr h="327723">
                <a:tc>
                  <a:txBody>
                    <a:bodyPr/>
                    <a:lstStyle/>
                    <a:p>
                      <a:pPr marL="0" marR="0">
                        <a:lnSpc>
                          <a:spcPct val="100000"/>
                        </a:lnSpc>
                        <a:buNone/>
                      </a:pPr>
                      <a:r>
                        <a:rPr lang="en-US" sz="1400">
                          <a:effectLst/>
                          <a:latin typeface="Arial" panose="020B0604020202020204" pitchFamily="34" charset="0"/>
                          <a:cs typeface="Arial" panose="020B0604020202020204" pitchFamily="34" charset="0"/>
                        </a:rPr>
                        <a:t>SLC_score</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nSpc>
                          <a:spcPct val="100000"/>
                        </a:lnSpc>
                        <a:buNone/>
                      </a:pPr>
                      <a:r>
                        <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rPr>
                        <a:t>Smart Location Choice Score </a:t>
                      </a: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72.652</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16.308</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dirty="0">
                          <a:effectLst/>
                          <a:latin typeface="Arial" panose="020B0604020202020204" pitchFamily="34" charset="0"/>
                          <a:cs typeface="Arial" panose="020B0604020202020204" pitchFamily="34" charset="0"/>
                        </a:rPr>
                        <a:t>0</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100</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extLst>
                  <a:ext uri="{0D108BD9-81ED-4DB2-BD59-A6C34878D82A}">
                    <a16:rowId xmlns:a16="http://schemas.microsoft.com/office/drawing/2014/main" val="1164216644"/>
                  </a:ext>
                </a:extLst>
              </a:tr>
              <a:tr h="327723">
                <a:tc>
                  <a:txBody>
                    <a:bodyPr/>
                    <a:lstStyle/>
                    <a:p>
                      <a:pPr marL="0" marR="0">
                        <a:lnSpc>
                          <a:spcPct val="100000"/>
                        </a:lnSpc>
                        <a:buNone/>
                      </a:pPr>
                      <a:r>
                        <a:rPr lang="en-US" sz="1400">
                          <a:effectLst/>
                          <a:latin typeface="Arial" panose="020B0604020202020204" pitchFamily="34" charset="0"/>
                          <a:cs typeface="Arial" panose="020B0604020202020204" pitchFamily="34" charset="0"/>
                        </a:rPr>
                        <a:t>W_P_Highwa</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nSpc>
                          <a:spcPct val="100000"/>
                        </a:lnSpc>
                      </a:pPr>
                      <a:r>
                        <a:rPr lang="en-US" sz="1600" dirty="0">
                          <a:effectLst/>
                        </a:rPr>
                        <a:t>Percent of high wage workers (workplace)</a:t>
                      </a:r>
                      <a:endParaRPr lang="en-US" sz="1600" dirty="0">
                        <a:solidFill>
                          <a:srgbClr val="000000"/>
                        </a:solidFill>
                        <a:effectLst/>
                        <a:latin typeface="Times New Roman" panose="02020603050405020304" pitchFamily="18" charset="0"/>
                        <a:ea typeface="Calibri" panose="020F0502020204030204" pitchFamily="34" charset="0"/>
                      </a:endParaRPr>
                    </a:p>
                  </a:txBody>
                  <a:tcPr marL="3754" marR="3754"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0.364</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0.181</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dirty="0">
                          <a:effectLst/>
                          <a:latin typeface="Arial" panose="020B0604020202020204" pitchFamily="34" charset="0"/>
                          <a:cs typeface="Arial" panose="020B0604020202020204" pitchFamily="34" charset="0"/>
                        </a:rPr>
                        <a:t>0</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dirty="0">
                          <a:effectLst/>
                          <a:latin typeface="Arial" panose="020B0604020202020204" pitchFamily="34" charset="0"/>
                          <a:cs typeface="Arial" panose="020B0604020202020204" pitchFamily="34" charset="0"/>
                        </a:rPr>
                        <a:t>1</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extLst>
                  <a:ext uri="{0D108BD9-81ED-4DB2-BD59-A6C34878D82A}">
                    <a16:rowId xmlns:a16="http://schemas.microsoft.com/office/drawing/2014/main" val="500697858"/>
                  </a:ext>
                </a:extLst>
              </a:tr>
              <a:tr h="327723">
                <a:tc>
                  <a:txBody>
                    <a:bodyPr/>
                    <a:lstStyle/>
                    <a:p>
                      <a:pPr marL="0" marR="0">
                        <a:lnSpc>
                          <a:spcPct val="100000"/>
                        </a:lnSpc>
                        <a:buNone/>
                      </a:pPr>
                      <a:r>
                        <a:rPr lang="en-US" sz="1400">
                          <a:effectLst/>
                          <a:latin typeface="Arial" panose="020B0604020202020204" pitchFamily="34" charset="0"/>
                          <a:cs typeface="Arial" panose="020B0604020202020204" pitchFamily="34" charset="0"/>
                        </a:rPr>
                        <a:t>W_P_Medwag</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nSpc>
                          <a:spcPct val="100000"/>
                        </a:lnSpc>
                      </a:pPr>
                      <a:r>
                        <a:rPr lang="en-US" sz="1600" dirty="0">
                          <a:effectLst/>
                        </a:rPr>
                        <a:t>Percent of medium wage workers (workplace)</a:t>
                      </a:r>
                      <a:endParaRPr lang="en-US" sz="1600" dirty="0">
                        <a:solidFill>
                          <a:srgbClr val="000000"/>
                        </a:solidFill>
                        <a:effectLst/>
                        <a:latin typeface="Times New Roman" panose="02020603050405020304" pitchFamily="18" charset="0"/>
                        <a:ea typeface="Calibri" panose="020F0502020204030204" pitchFamily="34" charset="0"/>
                      </a:endParaRPr>
                    </a:p>
                  </a:txBody>
                  <a:tcPr marL="3754" marR="3754"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0.367</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a:effectLst/>
                          <a:latin typeface="Arial" panose="020B0604020202020204" pitchFamily="34" charset="0"/>
                          <a:cs typeface="Arial" panose="020B0604020202020204" pitchFamily="34" charset="0"/>
                        </a:rPr>
                        <a:t>0.114</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dirty="0">
                          <a:effectLst/>
                          <a:latin typeface="Arial" panose="020B0604020202020204" pitchFamily="34" charset="0"/>
                          <a:cs typeface="Arial" panose="020B0604020202020204" pitchFamily="34" charset="0"/>
                        </a:rPr>
                        <a:t>0</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dirty="0">
                          <a:effectLst/>
                          <a:latin typeface="Arial" panose="020B0604020202020204" pitchFamily="34" charset="0"/>
                          <a:cs typeface="Arial" panose="020B0604020202020204" pitchFamily="34" charset="0"/>
                        </a:rPr>
                        <a:t>1</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extLst>
                  <a:ext uri="{0D108BD9-81ED-4DB2-BD59-A6C34878D82A}">
                    <a16:rowId xmlns:a16="http://schemas.microsoft.com/office/drawing/2014/main" val="3843622978"/>
                  </a:ext>
                </a:extLst>
              </a:tr>
              <a:tr h="327723">
                <a:tc>
                  <a:txBody>
                    <a:bodyPr/>
                    <a:lstStyle/>
                    <a:p>
                      <a:pPr marL="0" marR="0">
                        <a:lnSpc>
                          <a:spcPct val="100000"/>
                        </a:lnSpc>
                        <a:buNone/>
                      </a:pPr>
                      <a:r>
                        <a:rPr lang="en-US" sz="1400">
                          <a:effectLst/>
                          <a:latin typeface="Arial" panose="020B0604020202020204" pitchFamily="34" charset="0"/>
                          <a:cs typeface="Arial" panose="020B0604020202020204" pitchFamily="34" charset="0"/>
                        </a:rPr>
                        <a:t>UPTpercap</a:t>
                      </a:r>
                      <a:endParaRPr lang="en-US" sz="14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nSpc>
                          <a:spcPct val="100000"/>
                        </a:lnSpc>
                      </a:pPr>
                      <a:r>
                        <a:rPr lang="en-US" sz="1600" dirty="0">
                          <a:effectLst/>
                        </a:rPr>
                        <a:t>Unlinked passenger trips per capita for the CBSA</a:t>
                      </a:r>
                      <a:endParaRPr lang="en-US" sz="1600" dirty="0">
                        <a:solidFill>
                          <a:srgbClr val="000000"/>
                        </a:solidFill>
                        <a:effectLst/>
                        <a:latin typeface="Times New Roman" panose="02020603050405020304" pitchFamily="18" charset="0"/>
                        <a:ea typeface="Calibri" panose="020F0502020204030204" pitchFamily="34" charset="0"/>
                      </a:endParaRPr>
                    </a:p>
                  </a:txBody>
                  <a:tcPr marL="3754" marR="3754" marT="0" marB="0" anchor="ctr"/>
                </a:tc>
                <a:tc>
                  <a:txBody>
                    <a:bodyPr/>
                    <a:lstStyle/>
                    <a:p>
                      <a:pPr marL="0" marR="0" algn="ctr">
                        <a:lnSpc>
                          <a:spcPct val="100000"/>
                        </a:lnSpc>
                        <a:buNone/>
                      </a:pPr>
                      <a:r>
                        <a:rPr lang="en-US" sz="1400" dirty="0">
                          <a:effectLst/>
                          <a:latin typeface="Arial" panose="020B0604020202020204" pitchFamily="34" charset="0"/>
                          <a:cs typeface="Arial" panose="020B0604020202020204" pitchFamily="34" charset="0"/>
                        </a:rPr>
                        <a:t>9.873</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dirty="0">
                          <a:effectLst/>
                          <a:latin typeface="Arial" panose="020B0604020202020204" pitchFamily="34" charset="0"/>
                          <a:cs typeface="Arial" panose="020B0604020202020204" pitchFamily="34" charset="0"/>
                        </a:rPr>
                        <a:t>5.844</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dirty="0">
                          <a:effectLst/>
                          <a:latin typeface="Arial" panose="020B0604020202020204" pitchFamily="34" charset="0"/>
                          <a:cs typeface="Arial" panose="020B0604020202020204" pitchFamily="34" charset="0"/>
                        </a:rPr>
                        <a:t>0</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tc>
                  <a:txBody>
                    <a:bodyPr/>
                    <a:lstStyle/>
                    <a:p>
                      <a:pPr marL="0" marR="0" algn="ctr">
                        <a:lnSpc>
                          <a:spcPct val="100000"/>
                        </a:lnSpc>
                        <a:buNone/>
                      </a:pPr>
                      <a:r>
                        <a:rPr lang="en-US" sz="1400" dirty="0">
                          <a:effectLst/>
                          <a:latin typeface="Arial" panose="020B0604020202020204" pitchFamily="34" charset="0"/>
                          <a:cs typeface="Arial" panose="020B0604020202020204" pitchFamily="34" charset="0"/>
                        </a:rPr>
                        <a:t>18</a:t>
                      </a:r>
                      <a:endParaRPr lang="en-US" sz="14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3657" marR="3657" marT="0" marB="0" anchor="ctr"/>
                </a:tc>
                <a:extLst>
                  <a:ext uri="{0D108BD9-81ED-4DB2-BD59-A6C34878D82A}">
                    <a16:rowId xmlns:a16="http://schemas.microsoft.com/office/drawing/2014/main" val="3090290516"/>
                  </a:ext>
                </a:extLst>
              </a:tr>
            </a:tbl>
          </a:graphicData>
        </a:graphic>
      </p:graphicFrame>
    </p:spTree>
    <p:extLst>
      <p:ext uri="{BB962C8B-B14F-4D97-AF65-F5344CB8AC3E}">
        <p14:creationId xmlns:p14="http://schemas.microsoft.com/office/powerpoint/2010/main" val="2012000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36EE-1059-DF78-D672-3B0F2299EBC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6ED8A64-BCE5-4E65-F8BD-E8A0F4B8C23A}"/>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9" name="TextBox 8">
            <a:extLst>
              <a:ext uri="{FF2B5EF4-FFF2-40B4-BE49-F238E27FC236}">
                <a16:creationId xmlns:a16="http://schemas.microsoft.com/office/drawing/2014/main" id="{0F2413D2-7A88-6D4B-BB91-A3A6404B2B46}"/>
              </a:ext>
            </a:extLst>
          </p:cNvPr>
          <p:cNvSpPr txBox="1"/>
          <p:nvPr/>
        </p:nvSpPr>
        <p:spPr>
          <a:xfrm>
            <a:off x="543419" y="3010213"/>
            <a:ext cx="11105161" cy="646331"/>
          </a:xfrm>
          <a:prstGeom prst="rect">
            <a:avLst/>
          </a:prstGeom>
          <a:noFill/>
        </p:spPr>
        <p:txBody>
          <a:bodyPr wrap="square" rtlCol="0">
            <a:spAutoFit/>
          </a:bodyPr>
          <a:lstStyle/>
          <a:p>
            <a:pPr algn="ctr"/>
            <a:r>
              <a:rPr lang="en-US" sz="3600">
                <a:solidFill>
                  <a:schemeClr val="accent1">
                    <a:lumMod val="50000"/>
                  </a:schemeClr>
                </a:solidFill>
                <a:effectLst/>
                <a:latin typeface="Franklin Gothic Medium" panose="020B0603020102020204" pitchFamily="34" charset="0"/>
                <a:ea typeface="Times New Roman" panose="02020603050405020304" pitchFamily="18" charset="0"/>
              </a:rPr>
              <a:t>Non-Spatial Modeling</a:t>
            </a:r>
            <a:endParaRPr lang="en-US" sz="3600" dirty="0">
              <a:solidFill>
                <a:schemeClr val="accent1">
                  <a:lumMod val="50000"/>
                </a:schemeClr>
              </a:solidFill>
              <a:latin typeface="Franklin Gothic Medium" panose="020B0603020102020204" pitchFamily="34" charset="0"/>
            </a:endParaRPr>
          </a:p>
        </p:txBody>
      </p:sp>
    </p:spTree>
    <p:extLst>
      <p:ext uri="{BB962C8B-B14F-4D97-AF65-F5344CB8AC3E}">
        <p14:creationId xmlns:p14="http://schemas.microsoft.com/office/powerpoint/2010/main" val="3974792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EDF1B-9A03-B9A5-11D0-88C2644CE09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A515E5-1266-E14A-EDCB-657A744DB912}"/>
              </a:ext>
            </a:extLst>
          </p:cNvPr>
          <p:cNvSpPr>
            <a:spLocks noGrp="1"/>
          </p:cNvSpPr>
          <p:nvPr>
            <p:ph type="sldNum" sz="quarter" idx="12"/>
          </p:nvPr>
        </p:nvSpPr>
        <p:spPr>
          <a:xfrm>
            <a:off x="11655083" y="6251362"/>
            <a:ext cx="475095"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23</a:t>
            </a:fld>
            <a:endParaRPr lang="en-US" sz="1600" dirty="0">
              <a:solidFill>
                <a:schemeClr val="bg1">
                  <a:lumMod val="50000"/>
                </a:schemeClr>
              </a:solidFill>
              <a:latin typeface="Franklin Gothic Book" panose="020B0503020102020204" pitchFamily="34" charset="0"/>
            </a:endParaRPr>
          </a:p>
        </p:txBody>
      </p:sp>
      <p:pic>
        <p:nvPicPr>
          <p:cNvPr id="4" name="Picture 3">
            <a:extLst>
              <a:ext uri="{FF2B5EF4-FFF2-40B4-BE49-F238E27FC236}">
                <a16:creationId xmlns:a16="http://schemas.microsoft.com/office/drawing/2014/main" id="{D0379CC3-C6CF-97EE-A3A6-E3BE3ABE72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96247"/>
            <a:ext cx="12192000" cy="191434"/>
          </a:xfrm>
          <a:prstGeom prst="rect">
            <a:avLst/>
          </a:prstGeom>
        </p:spPr>
      </p:pic>
      <p:sp>
        <p:nvSpPr>
          <p:cNvPr id="9" name="TextBox 8">
            <a:extLst>
              <a:ext uri="{FF2B5EF4-FFF2-40B4-BE49-F238E27FC236}">
                <a16:creationId xmlns:a16="http://schemas.microsoft.com/office/drawing/2014/main" id="{9CAD7682-03E7-8E9B-4888-C24AF3637407}"/>
              </a:ext>
            </a:extLst>
          </p:cNvPr>
          <p:cNvSpPr txBox="1"/>
          <p:nvPr/>
        </p:nvSpPr>
        <p:spPr>
          <a:xfrm>
            <a:off x="3019926" y="-6750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Study Design</a:t>
            </a:r>
            <a:endParaRPr lang="en-US" sz="2800" dirty="0">
              <a:solidFill>
                <a:srgbClr val="680000"/>
              </a:solidFill>
              <a:latin typeface="Franklin Gothic Medium" panose="020B0603020102020204" pitchFamily="34" charset="0"/>
            </a:endParaRPr>
          </a:p>
        </p:txBody>
      </p:sp>
      <p:sp>
        <p:nvSpPr>
          <p:cNvPr id="3" name="TextBox 2">
            <a:extLst>
              <a:ext uri="{FF2B5EF4-FFF2-40B4-BE49-F238E27FC236}">
                <a16:creationId xmlns:a16="http://schemas.microsoft.com/office/drawing/2014/main" id="{1CA54D27-C407-E470-6BC5-5DD43FB69FA5}"/>
              </a:ext>
            </a:extLst>
          </p:cNvPr>
          <p:cNvSpPr txBox="1"/>
          <p:nvPr/>
        </p:nvSpPr>
        <p:spPr>
          <a:xfrm>
            <a:off x="259444" y="397213"/>
            <a:ext cx="2446049" cy="1077218"/>
          </a:xfrm>
          <a:prstGeom prst="rect">
            <a:avLst/>
          </a:prstGeom>
          <a:noFill/>
        </p:spPr>
        <p:txBody>
          <a:bodyPr wrap="square" rtlCol="0">
            <a:spAutoFit/>
          </a:bodyPr>
          <a:lstStyle/>
          <a:p>
            <a:r>
              <a:rPr lang="en-US" sz="3200" b="1" dirty="0">
                <a:solidFill>
                  <a:schemeClr val="bg1"/>
                </a:solidFill>
                <a:latin typeface="Franklin Gothic Medium" panose="020B0603020102020204" pitchFamily="34" charset="0"/>
              </a:rPr>
              <a:t>Non-Spatial RF Modeling</a:t>
            </a:r>
            <a:endParaRPr lang="en-US" sz="2800" dirty="0">
              <a:solidFill>
                <a:schemeClr val="bg1"/>
              </a:solidFill>
              <a:latin typeface="Franklin Gothic Medium" panose="020B0603020102020204" pitchFamily="34" charset="0"/>
            </a:endParaRPr>
          </a:p>
        </p:txBody>
      </p:sp>
      <p:cxnSp>
        <p:nvCxnSpPr>
          <p:cNvPr id="5" name="Straight Connector 4">
            <a:extLst>
              <a:ext uri="{FF2B5EF4-FFF2-40B4-BE49-F238E27FC236}">
                <a16:creationId xmlns:a16="http://schemas.microsoft.com/office/drawing/2014/main" id="{FA3093D5-AFD0-2008-F1B0-D76E997A7868}"/>
              </a:ext>
            </a:extLst>
          </p:cNvPr>
          <p:cNvCxnSpPr>
            <a:cxnSpLocks/>
          </p:cNvCxnSpPr>
          <p:nvPr/>
        </p:nvCxnSpPr>
        <p:spPr>
          <a:xfrm>
            <a:off x="2983583" y="508729"/>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9370D607-B5F4-1667-0065-AE50779E594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11985" y="787954"/>
            <a:ext cx="8535863" cy="5603114"/>
          </a:xfrm>
          <a:prstGeom prst="rect">
            <a:avLst/>
          </a:prstGeom>
          <a:noFill/>
          <a:ln>
            <a:solidFill>
              <a:schemeClr val="tx1"/>
            </a:solidFill>
          </a:ln>
        </p:spPr>
      </p:pic>
    </p:spTree>
    <p:extLst>
      <p:ext uri="{BB962C8B-B14F-4D97-AF65-F5344CB8AC3E}">
        <p14:creationId xmlns:p14="http://schemas.microsoft.com/office/powerpoint/2010/main" val="32113381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BC600F-45F1-354A-E30B-004ACB71E9E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8418D59-03CA-A02A-290D-8E2FF98A81E1}"/>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cxnSp>
        <p:nvCxnSpPr>
          <p:cNvPr id="10" name="Straight Connector 9">
            <a:extLst>
              <a:ext uri="{FF2B5EF4-FFF2-40B4-BE49-F238E27FC236}">
                <a16:creationId xmlns:a16="http://schemas.microsoft.com/office/drawing/2014/main" id="{A3F59A4F-D285-5526-1A85-517385DB55D1}"/>
              </a:ext>
            </a:extLst>
          </p:cNvPr>
          <p:cNvCxnSpPr>
            <a:cxnSpLocks/>
          </p:cNvCxnSpPr>
          <p:nvPr/>
        </p:nvCxnSpPr>
        <p:spPr>
          <a:xfrm>
            <a:off x="182881" y="584775"/>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AE788985-AA6F-6158-3282-B2CE6387F51B}"/>
              </a:ext>
            </a:extLst>
          </p:cNvPr>
          <p:cNvSpPr txBox="1"/>
          <p:nvPr/>
        </p:nvSpPr>
        <p:spPr>
          <a:xfrm>
            <a:off x="295014" y="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Sample Selection</a:t>
            </a:r>
          </a:p>
        </p:txBody>
      </p:sp>
      <p:sp>
        <p:nvSpPr>
          <p:cNvPr id="2" name="Slide Number Placeholder 1">
            <a:extLst>
              <a:ext uri="{FF2B5EF4-FFF2-40B4-BE49-F238E27FC236}">
                <a16:creationId xmlns:a16="http://schemas.microsoft.com/office/drawing/2014/main" id="{FAC0E107-9D19-E542-C475-67A5E59866C3}"/>
              </a:ext>
            </a:extLst>
          </p:cNvPr>
          <p:cNvSpPr>
            <a:spLocks noGrp="1"/>
          </p:cNvSpPr>
          <p:nvPr>
            <p:ph type="sldNum" sz="quarter" idx="12"/>
          </p:nvPr>
        </p:nvSpPr>
        <p:spPr>
          <a:xfrm>
            <a:off x="11420700" y="6225961"/>
            <a:ext cx="608738"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24</a:t>
            </a:fld>
            <a:endParaRPr lang="en-US" sz="1600">
              <a:solidFill>
                <a:schemeClr val="bg1">
                  <a:lumMod val="50000"/>
                </a:schemeClr>
              </a:solidFill>
              <a:latin typeface="Franklin Gothic Book" panose="020B0503020102020204" pitchFamily="34" charset="0"/>
            </a:endParaRPr>
          </a:p>
        </p:txBody>
      </p:sp>
      <p:sp>
        <p:nvSpPr>
          <p:cNvPr id="4" name="TextBox 3">
            <a:extLst>
              <a:ext uri="{FF2B5EF4-FFF2-40B4-BE49-F238E27FC236}">
                <a16:creationId xmlns:a16="http://schemas.microsoft.com/office/drawing/2014/main" id="{B4C78989-A5DD-21CE-2FE3-25FD1ECCB16A}"/>
              </a:ext>
            </a:extLst>
          </p:cNvPr>
          <p:cNvSpPr txBox="1"/>
          <p:nvPr/>
        </p:nvSpPr>
        <p:spPr>
          <a:xfrm>
            <a:off x="436453" y="1025635"/>
            <a:ext cx="4643120" cy="5170646"/>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AADT from 2019 to 2023 (Total 48470 data points).</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For local roads: 2 &lt; AADT &lt;4001 (Total 22984 data points).</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Chosen sample size: 5000 from all over Texas.</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The sample dataset retains the key characteristics of the original dataset, with slight variations in density across different AADT ranges. </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This comparison validates the representativeness of the sample in preserving the overall AADT distribution.</a:t>
            </a:r>
          </a:p>
        </p:txBody>
      </p:sp>
      <p:sp>
        <p:nvSpPr>
          <p:cNvPr id="7" name="TextBox 6">
            <a:extLst>
              <a:ext uri="{FF2B5EF4-FFF2-40B4-BE49-F238E27FC236}">
                <a16:creationId xmlns:a16="http://schemas.microsoft.com/office/drawing/2014/main" id="{E7160625-214A-5FD0-B401-F92250463B31}"/>
              </a:ext>
            </a:extLst>
          </p:cNvPr>
          <p:cNvSpPr txBox="1"/>
          <p:nvPr/>
        </p:nvSpPr>
        <p:spPr>
          <a:xfrm>
            <a:off x="5355180" y="5519173"/>
            <a:ext cx="6065520"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Figure: Distribution of AADT in Original and Sample Datasets.</a:t>
            </a:r>
          </a:p>
        </p:txBody>
      </p:sp>
      <p:pic>
        <p:nvPicPr>
          <p:cNvPr id="9" name="Picture 8">
            <a:extLst>
              <a:ext uri="{FF2B5EF4-FFF2-40B4-BE49-F238E27FC236}">
                <a16:creationId xmlns:a16="http://schemas.microsoft.com/office/drawing/2014/main" id="{884E7114-6F6B-F4A8-1B11-BEE70EBA24ED}"/>
              </a:ext>
            </a:extLst>
          </p:cNvPr>
          <p:cNvPicPr>
            <a:picLocks noChangeAspect="1"/>
          </p:cNvPicPr>
          <p:nvPr/>
        </p:nvPicPr>
        <p:blipFill>
          <a:blip r:embed="rId4"/>
          <a:stretch>
            <a:fillRect/>
          </a:stretch>
        </p:blipFill>
        <p:spPr>
          <a:xfrm>
            <a:off x="5333145" y="1025635"/>
            <a:ext cx="6571950" cy="4381300"/>
          </a:xfrm>
          <a:prstGeom prst="rect">
            <a:avLst/>
          </a:prstGeom>
        </p:spPr>
      </p:pic>
    </p:spTree>
    <p:extLst>
      <p:ext uri="{BB962C8B-B14F-4D97-AF65-F5344CB8AC3E}">
        <p14:creationId xmlns:p14="http://schemas.microsoft.com/office/powerpoint/2010/main" val="41027859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37F056-A30A-D93D-029D-00497FB7B62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E9CE6FA-23C7-0DEF-4F94-2E3414BB4391}"/>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54B2420A-4E73-8289-5C8F-170895AA43B6}"/>
              </a:ext>
            </a:extLst>
          </p:cNvPr>
          <p:cNvSpPr txBox="1"/>
          <p:nvPr/>
        </p:nvSpPr>
        <p:spPr>
          <a:xfrm>
            <a:off x="182881" y="-2032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Method Used</a:t>
            </a:r>
          </a:p>
        </p:txBody>
      </p:sp>
      <p:cxnSp>
        <p:nvCxnSpPr>
          <p:cNvPr id="8" name="Straight Connector 7">
            <a:extLst>
              <a:ext uri="{FF2B5EF4-FFF2-40B4-BE49-F238E27FC236}">
                <a16:creationId xmlns:a16="http://schemas.microsoft.com/office/drawing/2014/main" id="{741AE59C-EFFA-46E8-6A4C-64A26401A200}"/>
              </a:ext>
            </a:extLst>
          </p:cNvPr>
          <p:cNvCxnSpPr>
            <a:cxnSpLocks/>
          </p:cNvCxnSpPr>
          <p:nvPr/>
        </p:nvCxnSpPr>
        <p:spPr>
          <a:xfrm>
            <a:off x="182881" y="547183"/>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CB4952E2-E3E6-7B04-A206-67D31990FCD5}"/>
              </a:ext>
            </a:extLst>
          </p:cNvPr>
          <p:cNvSpPr>
            <a:spLocks noGrp="1"/>
          </p:cNvSpPr>
          <p:nvPr>
            <p:ph type="sldNum" sz="quarter" idx="12"/>
          </p:nvPr>
        </p:nvSpPr>
        <p:spPr>
          <a:xfrm>
            <a:off x="11600597" y="6495749"/>
            <a:ext cx="529581"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25</a:t>
            </a:fld>
            <a:endParaRPr lang="en-US" sz="1600" dirty="0">
              <a:solidFill>
                <a:schemeClr val="bg1">
                  <a:lumMod val="50000"/>
                </a:schemeClr>
              </a:solidFill>
              <a:latin typeface="Franklin Gothic Book" panose="020B0503020102020204" pitchFamily="34" charset="0"/>
            </a:endParaRPr>
          </a:p>
        </p:txBody>
      </p:sp>
      <p:sp>
        <p:nvSpPr>
          <p:cNvPr id="7" name="TextBox 6">
            <a:extLst>
              <a:ext uri="{FF2B5EF4-FFF2-40B4-BE49-F238E27FC236}">
                <a16:creationId xmlns:a16="http://schemas.microsoft.com/office/drawing/2014/main" id="{0D9B7AAF-BCB0-E701-7EE1-F0F1D99C440B}"/>
              </a:ext>
            </a:extLst>
          </p:cNvPr>
          <p:cNvSpPr txBox="1"/>
          <p:nvPr/>
        </p:nvSpPr>
        <p:spPr>
          <a:xfrm>
            <a:off x="454307" y="886085"/>
            <a:ext cx="11146290" cy="3939540"/>
          </a:xfrm>
          <a:prstGeom prst="rect">
            <a:avLst/>
          </a:prstGeom>
          <a:noFill/>
        </p:spPr>
        <p:txBody>
          <a:bodyPr wrap="square">
            <a:spAutoFit/>
          </a:bodyPr>
          <a:lstStyle/>
          <a:p>
            <a:pPr marL="457200" indent="-457200">
              <a:buFont typeface="Arial" panose="020B0604020202020204" pitchFamily="34" charset="0"/>
              <a:buChar char="•"/>
            </a:pPr>
            <a:r>
              <a:rPr lang="en-US" sz="2400" b="1" dirty="0">
                <a:latin typeface="Arial" panose="020B0604020202020204" pitchFamily="34" charset="0"/>
                <a:cs typeface="Arial" panose="020B0604020202020204" pitchFamily="34" charset="0"/>
              </a:rPr>
              <a:t>Non-Spatial RF Model:</a:t>
            </a:r>
            <a:endParaRPr lang="en-US" sz="2400" dirty="0">
              <a:latin typeface="Arial" panose="020B0604020202020204" pitchFamily="34" charset="0"/>
              <a:cs typeface="Arial" panose="020B0604020202020204" pitchFamily="34" charset="0"/>
            </a:endParaRPr>
          </a:p>
          <a:p>
            <a:pPr marL="1198563" indent="-457200">
              <a:buFontTx/>
              <a:buChar char="-"/>
            </a:pPr>
            <a:r>
              <a:rPr lang="en-US" sz="2400" dirty="0">
                <a:latin typeface="Arial" panose="020B0604020202020204" pitchFamily="34" charset="0"/>
                <a:cs typeface="Arial" panose="020B0604020202020204" pitchFamily="34" charset="0"/>
              </a:rPr>
              <a:t>Ensemble of decision trees built on bootstrap samples</a:t>
            </a:r>
          </a:p>
          <a:p>
            <a:pPr marL="1198563" indent="-457200">
              <a:buFontTx/>
              <a:buChar char="-"/>
            </a:pPr>
            <a:r>
              <a:rPr lang="en-US" sz="2400" dirty="0">
                <a:latin typeface="Arial" panose="020B0604020202020204" pitchFamily="34" charset="0"/>
                <a:cs typeface="Arial" panose="020B0604020202020204" pitchFamily="34" charset="0"/>
              </a:rPr>
              <a:t>Random subset of predictors at each split for diversity</a:t>
            </a:r>
          </a:p>
          <a:p>
            <a:pPr marL="1198563" indent="-457200">
              <a:buFontTx/>
              <a:buChar char="-"/>
            </a:pPr>
            <a:r>
              <a:rPr lang="en-US" sz="2400" dirty="0">
                <a:latin typeface="Arial" panose="020B0604020202020204" pitchFamily="34" charset="0"/>
                <a:cs typeface="Arial" panose="020B0604020202020204" pitchFamily="34" charset="0"/>
              </a:rPr>
              <a:t>Final prediction:</a:t>
            </a:r>
            <a:endParaRPr lang="en-US" sz="2200" dirty="0">
              <a:latin typeface="Arial" panose="020B0604020202020204" pitchFamily="34" charset="0"/>
              <a:cs typeface="Arial" panose="020B0604020202020204" pitchFamily="34" charset="0"/>
            </a:endParaRPr>
          </a:p>
          <a:p>
            <a:pPr marL="1198563" indent="-457200">
              <a:buFontTx/>
              <a:buChar char="-"/>
            </a:pPr>
            <a:endParaRPr lang="en-US" sz="2200" dirty="0">
              <a:latin typeface="Arial" panose="020B0604020202020204" pitchFamily="34" charset="0"/>
              <a:cs typeface="Arial" panose="020B0604020202020204" pitchFamily="34" charset="0"/>
            </a:endParaRPr>
          </a:p>
          <a:p>
            <a:pPr marL="1198563" indent="-457200">
              <a:buFontTx/>
              <a:buChar char="-"/>
            </a:pPr>
            <a:endParaRPr lang="en-US" sz="2200" dirty="0">
              <a:latin typeface="Arial" panose="020B0604020202020204" pitchFamily="34" charset="0"/>
              <a:cs typeface="Arial" panose="020B0604020202020204" pitchFamily="34" charset="0"/>
            </a:endParaRPr>
          </a:p>
          <a:p>
            <a:pPr marL="1198563" indent="-457200">
              <a:buFontTx/>
              <a:buChar char="-"/>
            </a:pPr>
            <a:endParaRPr lang="en-US" sz="2200" dirty="0">
              <a:latin typeface="Arial" panose="020B0604020202020204" pitchFamily="34" charset="0"/>
              <a:cs typeface="Arial" panose="020B0604020202020204" pitchFamily="34" charset="0"/>
            </a:endParaRPr>
          </a:p>
          <a:p>
            <a:pPr marL="1198563" indent="-457200">
              <a:buFontTx/>
              <a:buChar char="-"/>
            </a:pPr>
            <a:endParaRPr lang="en-US" sz="2200" dirty="0">
              <a:latin typeface="Arial" panose="020B0604020202020204" pitchFamily="34" charset="0"/>
              <a:cs typeface="Arial" panose="020B0604020202020204" pitchFamily="34" charset="0"/>
            </a:endParaRPr>
          </a:p>
          <a:p>
            <a:pPr marL="1198563" indent="-457200">
              <a:buFontTx/>
              <a:buChar char="-"/>
            </a:pPr>
            <a:endParaRPr lang="en-US" sz="2200" dirty="0">
              <a:latin typeface="Arial" panose="020B0604020202020204" pitchFamily="34" charset="0"/>
              <a:cs typeface="Arial" panose="020B0604020202020204" pitchFamily="34" charset="0"/>
            </a:endParaRPr>
          </a:p>
          <a:p>
            <a:pPr marL="1198563" indent="-457200">
              <a:buFontTx/>
              <a:buChar char="-"/>
            </a:pPr>
            <a:r>
              <a:rPr lang="en-US" sz="2200" dirty="0">
                <a:latin typeface="Arial" panose="020B0604020202020204" pitchFamily="34" charset="0"/>
                <a:cs typeface="Arial" panose="020B0604020202020204" pitchFamily="34" charset="0"/>
              </a:rPr>
              <a:t>Does not model spatial autocorrelation directly, but Moran’s I used post hoc:</a:t>
            </a:r>
          </a:p>
          <a:p>
            <a:pPr marL="741363"/>
            <a:endParaRPr lang="en-US" sz="2200" dirty="0">
              <a:latin typeface="Arial" panose="020B0604020202020204" pitchFamily="34" charset="0"/>
              <a:cs typeface="Arial" panose="020B0604020202020204" pitchFamily="34" charset="0"/>
            </a:endParaRPr>
          </a:p>
        </p:txBody>
      </p:sp>
      <p:graphicFrame>
        <p:nvGraphicFramePr>
          <p:cNvPr id="11" name="Table 10">
            <a:extLst>
              <a:ext uri="{FF2B5EF4-FFF2-40B4-BE49-F238E27FC236}">
                <a16:creationId xmlns:a16="http://schemas.microsoft.com/office/drawing/2014/main" id="{0A57C935-0A62-14E0-4048-91999FA2FC3E}"/>
              </a:ext>
            </a:extLst>
          </p:cNvPr>
          <p:cNvGraphicFramePr>
            <a:graphicFrameLocks noGrp="1"/>
          </p:cNvGraphicFramePr>
          <p:nvPr>
            <p:extLst>
              <p:ext uri="{D42A27DB-BD31-4B8C-83A1-F6EECF244321}">
                <p14:modId xmlns:p14="http://schemas.microsoft.com/office/powerpoint/2010/main" val="3722822271"/>
              </p:ext>
            </p:extLst>
          </p:nvPr>
        </p:nvGraphicFramePr>
        <p:xfrm>
          <a:off x="1074733" y="4535488"/>
          <a:ext cx="10525863" cy="1108086"/>
        </p:xfrm>
        <a:graphic>
          <a:graphicData uri="http://schemas.openxmlformats.org/drawingml/2006/table">
            <a:tbl>
              <a:tblPr firstRow="1" bandRow="1">
                <a:tableStyleId>{2D5ABB26-0587-4C30-8999-92F81FD0307C}</a:tableStyleId>
              </a:tblPr>
              <a:tblGrid>
                <a:gridCol w="3754951">
                  <a:extLst>
                    <a:ext uri="{9D8B030D-6E8A-4147-A177-3AD203B41FA5}">
                      <a16:colId xmlns:a16="http://schemas.microsoft.com/office/drawing/2014/main" val="1758494979"/>
                    </a:ext>
                  </a:extLst>
                </a:gridCol>
                <a:gridCol w="6770912">
                  <a:extLst>
                    <a:ext uri="{9D8B030D-6E8A-4147-A177-3AD203B41FA5}">
                      <a16:colId xmlns:a16="http://schemas.microsoft.com/office/drawing/2014/main" val="4255548448"/>
                    </a:ext>
                  </a:extLst>
                </a:gridCol>
              </a:tblGrid>
              <a:tr h="1108086">
                <a:tc>
                  <a:txBody>
                    <a:bodyPr/>
                    <a:lstStyle/>
                    <a:p>
                      <a:pPr marL="3175"/>
                      <a:endParaRPr 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24282687"/>
                  </a:ext>
                </a:extLst>
              </a:tr>
            </a:tbl>
          </a:graphicData>
        </a:graphic>
      </p:graphicFrame>
      <p:pic>
        <p:nvPicPr>
          <p:cNvPr id="9" name="Picture 8">
            <a:extLst>
              <a:ext uri="{FF2B5EF4-FFF2-40B4-BE49-F238E27FC236}">
                <a16:creationId xmlns:a16="http://schemas.microsoft.com/office/drawing/2014/main" id="{32CEBE33-DD23-24B8-A02A-0161A372A05A}"/>
              </a:ext>
            </a:extLst>
          </p:cNvPr>
          <p:cNvPicPr>
            <a:picLocks noChangeAspect="1"/>
          </p:cNvPicPr>
          <p:nvPr/>
        </p:nvPicPr>
        <p:blipFill>
          <a:blip r:embed="rId3"/>
          <a:stretch>
            <a:fillRect/>
          </a:stretch>
        </p:blipFill>
        <p:spPr>
          <a:xfrm>
            <a:off x="1353636" y="4731360"/>
            <a:ext cx="3025402" cy="731583"/>
          </a:xfrm>
          <a:prstGeom prst="rect">
            <a:avLst/>
          </a:prstGeom>
        </p:spPr>
      </p:pic>
      <p:pic>
        <p:nvPicPr>
          <p:cNvPr id="12" name="Picture 11">
            <a:extLst>
              <a:ext uri="{FF2B5EF4-FFF2-40B4-BE49-F238E27FC236}">
                <a16:creationId xmlns:a16="http://schemas.microsoft.com/office/drawing/2014/main" id="{D60A9F50-B722-2031-47BB-1DAE2677A691}"/>
              </a:ext>
            </a:extLst>
          </p:cNvPr>
          <p:cNvPicPr>
            <a:picLocks noChangeAspect="1"/>
          </p:cNvPicPr>
          <p:nvPr/>
        </p:nvPicPr>
        <p:blipFill>
          <a:blip r:embed="rId4"/>
          <a:stretch>
            <a:fillRect/>
          </a:stretch>
        </p:blipFill>
        <p:spPr>
          <a:xfrm>
            <a:off x="5258665" y="4716118"/>
            <a:ext cx="6123966" cy="746825"/>
          </a:xfrm>
          <a:prstGeom prst="rect">
            <a:avLst/>
          </a:prstGeom>
        </p:spPr>
      </p:pic>
      <p:graphicFrame>
        <p:nvGraphicFramePr>
          <p:cNvPr id="13" name="Table 12">
            <a:extLst>
              <a:ext uri="{FF2B5EF4-FFF2-40B4-BE49-F238E27FC236}">
                <a16:creationId xmlns:a16="http://schemas.microsoft.com/office/drawing/2014/main" id="{85887304-19D2-F6B6-4AFD-13388D0E4611}"/>
              </a:ext>
            </a:extLst>
          </p:cNvPr>
          <p:cNvGraphicFramePr>
            <a:graphicFrameLocks noGrp="1"/>
          </p:cNvGraphicFramePr>
          <p:nvPr>
            <p:extLst>
              <p:ext uri="{D42A27DB-BD31-4B8C-83A1-F6EECF244321}">
                <p14:modId xmlns:p14="http://schemas.microsoft.com/office/powerpoint/2010/main" val="4119737049"/>
              </p:ext>
            </p:extLst>
          </p:nvPr>
        </p:nvGraphicFramePr>
        <p:xfrm>
          <a:off x="1074732" y="2630285"/>
          <a:ext cx="10525863" cy="1108086"/>
        </p:xfrm>
        <a:graphic>
          <a:graphicData uri="http://schemas.openxmlformats.org/drawingml/2006/table">
            <a:tbl>
              <a:tblPr firstRow="1" bandRow="1">
                <a:tableStyleId>{2D5ABB26-0587-4C30-8999-92F81FD0307C}</a:tableStyleId>
              </a:tblPr>
              <a:tblGrid>
                <a:gridCol w="3754951">
                  <a:extLst>
                    <a:ext uri="{9D8B030D-6E8A-4147-A177-3AD203B41FA5}">
                      <a16:colId xmlns:a16="http://schemas.microsoft.com/office/drawing/2014/main" val="1758494979"/>
                    </a:ext>
                  </a:extLst>
                </a:gridCol>
                <a:gridCol w="6770912">
                  <a:extLst>
                    <a:ext uri="{9D8B030D-6E8A-4147-A177-3AD203B41FA5}">
                      <a16:colId xmlns:a16="http://schemas.microsoft.com/office/drawing/2014/main" val="4255548448"/>
                    </a:ext>
                  </a:extLst>
                </a:gridCol>
              </a:tblGrid>
              <a:tr h="1108086">
                <a:tc>
                  <a:txBody>
                    <a:bodyPr/>
                    <a:lstStyle/>
                    <a:p>
                      <a:pPr marL="3175"/>
                      <a:endParaRPr 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24282687"/>
                  </a:ext>
                </a:extLst>
              </a:tr>
            </a:tbl>
          </a:graphicData>
        </a:graphic>
      </p:graphicFrame>
      <p:pic>
        <p:nvPicPr>
          <p:cNvPr id="15" name="Picture 14">
            <a:extLst>
              <a:ext uri="{FF2B5EF4-FFF2-40B4-BE49-F238E27FC236}">
                <a16:creationId xmlns:a16="http://schemas.microsoft.com/office/drawing/2014/main" id="{A3D80FE8-A344-F5DC-6EB1-5E140D4C9AB3}"/>
              </a:ext>
            </a:extLst>
          </p:cNvPr>
          <p:cNvPicPr>
            <a:picLocks noChangeAspect="1"/>
          </p:cNvPicPr>
          <p:nvPr/>
        </p:nvPicPr>
        <p:blipFill>
          <a:blip r:embed="rId5"/>
          <a:stretch>
            <a:fillRect/>
          </a:stretch>
        </p:blipFill>
        <p:spPr>
          <a:xfrm>
            <a:off x="1955783" y="826542"/>
            <a:ext cx="4381880" cy="2659610"/>
          </a:xfrm>
          <a:prstGeom prst="rect">
            <a:avLst/>
          </a:prstGeom>
        </p:spPr>
      </p:pic>
      <p:pic>
        <p:nvPicPr>
          <p:cNvPr id="17" name="Picture 16">
            <a:extLst>
              <a:ext uri="{FF2B5EF4-FFF2-40B4-BE49-F238E27FC236}">
                <a16:creationId xmlns:a16="http://schemas.microsoft.com/office/drawing/2014/main" id="{CEA189C1-D906-C371-F688-162599391BBA}"/>
              </a:ext>
            </a:extLst>
          </p:cNvPr>
          <p:cNvPicPr>
            <a:picLocks noChangeAspect="1"/>
          </p:cNvPicPr>
          <p:nvPr/>
        </p:nvPicPr>
        <p:blipFill>
          <a:blip r:embed="rId6"/>
          <a:srcRect r="5369" b="4815"/>
          <a:stretch>
            <a:fillRect/>
          </a:stretch>
        </p:blipFill>
        <p:spPr>
          <a:xfrm>
            <a:off x="5123074" y="2891346"/>
            <a:ext cx="6259557" cy="594806"/>
          </a:xfrm>
          <a:prstGeom prst="rect">
            <a:avLst/>
          </a:prstGeom>
        </p:spPr>
      </p:pic>
    </p:spTree>
    <p:extLst>
      <p:ext uri="{BB962C8B-B14F-4D97-AF65-F5344CB8AC3E}">
        <p14:creationId xmlns:p14="http://schemas.microsoft.com/office/powerpoint/2010/main" val="1840589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C9C063-4AD0-252F-E356-94D21787602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85A9D65-0B38-8995-6646-D44A1870797E}"/>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5CDF490B-B747-1D00-0055-4AF75570B826}"/>
              </a:ext>
            </a:extLst>
          </p:cNvPr>
          <p:cNvSpPr txBox="1"/>
          <p:nvPr/>
        </p:nvSpPr>
        <p:spPr>
          <a:xfrm>
            <a:off x="182881" y="-2032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Method Used</a:t>
            </a:r>
          </a:p>
        </p:txBody>
      </p:sp>
      <p:cxnSp>
        <p:nvCxnSpPr>
          <p:cNvPr id="8" name="Straight Connector 7">
            <a:extLst>
              <a:ext uri="{FF2B5EF4-FFF2-40B4-BE49-F238E27FC236}">
                <a16:creationId xmlns:a16="http://schemas.microsoft.com/office/drawing/2014/main" id="{E5F9F7B5-301C-9DDC-CE47-50574D5A207F}"/>
              </a:ext>
            </a:extLst>
          </p:cNvPr>
          <p:cNvCxnSpPr>
            <a:cxnSpLocks/>
          </p:cNvCxnSpPr>
          <p:nvPr/>
        </p:nvCxnSpPr>
        <p:spPr>
          <a:xfrm>
            <a:off x="182881" y="547183"/>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C0572F8C-E624-6230-66CF-3ED6749563C3}"/>
              </a:ext>
            </a:extLst>
          </p:cNvPr>
          <p:cNvSpPr>
            <a:spLocks noGrp="1"/>
          </p:cNvSpPr>
          <p:nvPr>
            <p:ph type="sldNum" sz="quarter" idx="12"/>
          </p:nvPr>
        </p:nvSpPr>
        <p:spPr>
          <a:xfrm>
            <a:off x="11600597" y="6495749"/>
            <a:ext cx="529581"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26</a:t>
            </a:fld>
            <a:endParaRPr lang="en-US" sz="1600" dirty="0">
              <a:solidFill>
                <a:schemeClr val="bg1">
                  <a:lumMod val="50000"/>
                </a:schemeClr>
              </a:solidFill>
              <a:latin typeface="Franklin Gothic Book" panose="020B0503020102020204" pitchFamily="34" charset="0"/>
            </a:endParaRP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FFB87483-6C02-39BE-3020-45DEAF72251B}"/>
                  </a:ext>
                </a:extLst>
              </p:cNvPr>
              <p:cNvSpPr txBox="1"/>
              <p:nvPr/>
            </p:nvSpPr>
            <p:spPr>
              <a:xfrm>
                <a:off x="454307" y="886085"/>
                <a:ext cx="11146290" cy="5067541"/>
              </a:xfrm>
              <a:prstGeom prst="rect">
                <a:avLst/>
              </a:prstGeom>
              <a:noFill/>
            </p:spPr>
            <p:txBody>
              <a:bodyPr wrap="square">
                <a:spAutoFit/>
              </a:bodyPr>
              <a:lstStyle/>
              <a:p>
                <a:pPr marL="457200" indent="-457200">
                  <a:buFont typeface="Arial" panose="020B0604020202020204" pitchFamily="34" charset="0"/>
                  <a:buChar char="•"/>
                </a:pPr>
                <a:r>
                  <a:rPr lang="en-US" sz="2400" b="1" dirty="0">
                    <a:latin typeface="Arial" panose="020B0604020202020204" pitchFamily="34" charset="0"/>
                    <a:cs typeface="Arial" panose="020B0604020202020204" pitchFamily="34" charset="0"/>
                  </a:rPr>
                  <a:t>Ordinary Least Squares (OLS) Model:</a:t>
                </a:r>
              </a:p>
              <a:p>
                <a:pPr marL="457200" indent="-4572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marL="1198563" indent="-457200">
                  <a:buFontTx/>
                  <a:buChar char="-"/>
                </a:pPr>
                <a:r>
                  <a:rPr lang="en-US" sz="2400" dirty="0">
                    <a:latin typeface="Arial" panose="020B0604020202020204" pitchFamily="34" charset="0"/>
                    <a:cs typeface="Arial" panose="020B0604020202020204" pitchFamily="34" charset="0"/>
                  </a:rPr>
                  <a:t>Linear model estimating best-fit line:</a:t>
                </a:r>
              </a:p>
              <a:p>
                <a:pPr marL="1198563" indent="-457200">
                  <a:buFontTx/>
                  <a:buChar char="-"/>
                </a:pPr>
                <a:endParaRPr lang="en-US" sz="2200" dirty="0">
                  <a:latin typeface="Arial" panose="020B0604020202020204" pitchFamily="34" charset="0"/>
                  <a:cs typeface="Arial" panose="020B0604020202020204" pitchFamily="34" charset="0"/>
                </a:endParaRPr>
              </a:p>
              <a:p>
                <a:pPr marL="1198563" indent="-457200">
                  <a:buFontTx/>
                  <a:buChar char="-"/>
                </a:pPr>
                <a:endParaRPr lang="en-US" sz="2200" dirty="0">
                  <a:latin typeface="Arial" panose="020B0604020202020204" pitchFamily="34" charset="0"/>
                  <a:cs typeface="Arial" panose="020B0604020202020204" pitchFamily="34" charset="0"/>
                </a:endParaRPr>
              </a:p>
              <a:p>
                <a:pPr marL="1198563" indent="-457200">
                  <a:buFontTx/>
                  <a:buChar char="-"/>
                </a:pPr>
                <a:endParaRPr lang="en-US" sz="2200" dirty="0">
                  <a:latin typeface="Arial" panose="020B0604020202020204" pitchFamily="34" charset="0"/>
                  <a:cs typeface="Arial" panose="020B0604020202020204" pitchFamily="34" charset="0"/>
                </a:endParaRPr>
              </a:p>
              <a:p>
                <a:pPr marL="1198563" indent="-457200">
                  <a:buFontTx/>
                  <a:buChar char="-"/>
                </a:pPr>
                <a:endParaRPr lang="en-US" sz="2200" dirty="0">
                  <a:latin typeface="Arial" panose="020B0604020202020204" pitchFamily="34" charset="0"/>
                  <a:cs typeface="Arial" panose="020B0604020202020204" pitchFamily="34" charset="0"/>
                </a:endParaRPr>
              </a:p>
              <a:p>
                <a:pPr marL="1198563" indent="-457200">
                  <a:buFontTx/>
                  <a:buChar char="-"/>
                </a:pPr>
                <a:r>
                  <a:rPr lang="en-US" sz="2400" dirty="0">
                    <a:latin typeface="Arial" panose="020B0604020202020204" pitchFamily="34" charset="0"/>
                    <a:cs typeface="Arial" panose="020B0604020202020204" pitchFamily="34" charset="0"/>
                  </a:rPr>
                  <a:t>Coefficients </a:t>
                </a:r>
                <a14:m>
                  <m:oMath xmlns:m="http://schemas.openxmlformats.org/officeDocument/2006/math">
                    <m:acc>
                      <m:accPr>
                        <m:chr m:val="̂"/>
                        <m:ctrlPr>
                          <a:rPr lang="en-US" sz="2400" i="1" smtClean="0">
                            <a:latin typeface="Cambria Math" panose="02040503050406030204" pitchFamily="18" charset="0"/>
                          </a:rPr>
                        </m:ctrlPr>
                      </m:accPr>
                      <m:e>
                        <m:r>
                          <a:rPr lang="en-US" sz="2400" i="1">
                            <a:latin typeface="Cambria Math" panose="02040503050406030204" pitchFamily="18" charset="0"/>
                          </a:rPr>
                          <m:t>𝛽</m:t>
                        </m:r>
                      </m:e>
                    </m:acc>
                  </m:oMath>
                </a14:m>
                <a:r>
                  <a:rPr lang="en-US" sz="2400" dirty="0"/>
                  <a:t>  </a:t>
                </a:r>
                <a:r>
                  <a:rPr lang="en-US" sz="2400" dirty="0">
                    <a:latin typeface="Arial" panose="020B0604020202020204" pitchFamily="34" charset="0"/>
                    <a:cs typeface="Arial" panose="020B0604020202020204" pitchFamily="34" charset="0"/>
                  </a:rPr>
                  <a:t>estimated by minimizing squared errors</a:t>
                </a:r>
                <a:r>
                  <a:rPr lang="en-US" sz="2200" dirty="0">
                    <a:latin typeface="Arial" panose="020B0604020202020204" pitchFamily="34" charset="0"/>
                    <a:cs typeface="Arial" panose="020B0604020202020204" pitchFamily="34" charset="0"/>
                  </a:rPr>
                  <a:t>:</a:t>
                </a:r>
              </a:p>
              <a:p>
                <a:pPr marL="1198563" indent="-457200">
                  <a:buFontTx/>
                  <a:buChar char="-"/>
                </a:pPr>
                <a:endParaRPr lang="en-US" sz="2200" dirty="0">
                  <a:latin typeface="Arial" panose="020B0604020202020204" pitchFamily="34" charset="0"/>
                  <a:cs typeface="Arial" panose="020B0604020202020204" pitchFamily="34" charset="0"/>
                </a:endParaRPr>
              </a:p>
              <a:p>
                <a:pPr marL="1198563" indent="-457200">
                  <a:buFontTx/>
                  <a:buChar char="-"/>
                </a:pPr>
                <a:endParaRPr lang="en-US" sz="2200" dirty="0">
                  <a:latin typeface="Arial" panose="020B0604020202020204" pitchFamily="34" charset="0"/>
                  <a:cs typeface="Arial" panose="020B0604020202020204" pitchFamily="34" charset="0"/>
                </a:endParaRPr>
              </a:p>
              <a:p>
                <a:pPr marL="741363"/>
                <a:endParaRPr lang="en-US" sz="2200" dirty="0">
                  <a:latin typeface="Arial" panose="020B0604020202020204" pitchFamily="34" charset="0"/>
                  <a:cs typeface="Arial" panose="020B0604020202020204" pitchFamily="34" charset="0"/>
                </a:endParaRPr>
              </a:p>
              <a:p>
                <a:pPr marL="1198563" indent="-457200">
                  <a:buFontTx/>
                  <a:buChar char="-"/>
                </a:pPr>
                <a:r>
                  <a:rPr lang="en-US" sz="2400" dirty="0">
                    <a:latin typeface="Arial" panose="020B0604020202020204" pitchFamily="34" charset="0"/>
                    <a:cs typeface="Arial" panose="020B0604020202020204" pitchFamily="34" charset="0"/>
                  </a:rPr>
                  <a:t>Assumes linearity, normality, homoscedasticity, and no multicollinearity.</a:t>
                </a:r>
              </a:p>
              <a:p>
                <a:pPr marL="1198563" indent="-457200">
                  <a:buFontTx/>
                  <a:buChar char="-"/>
                </a:pPr>
                <a:endParaRPr lang="en-US" sz="2400" dirty="0">
                  <a:latin typeface="Arial" panose="020B0604020202020204" pitchFamily="34" charset="0"/>
                  <a:cs typeface="Arial" panose="020B0604020202020204" pitchFamily="34" charset="0"/>
                </a:endParaRPr>
              </a:p>
              <a:p>
                <a:pPr marL="1198563" indent="-457200">
                  <a:buFontTx/>
                  <a:buChar char="-"/>
                </a:pPr>
                <a:r>
                  <a:rPr lang="en-US" sz="2400" dirty="0">
                    <a:latin typeface="Arial" panose="020B0604020202020204" pitchFamily="34" charset="0"/>
                    <a:cs typeface="Arial" panose="020B0604020202020204" pitchFamily="34" charset="0"/>
                  </a:rPr>
                  <a:t>Simple, interpretable, but limited in handling nonlinear or spatial effects</a:t>
                </a:r>
              </a:p>
            </p:txBody>
          </p:sp>
        </mc:Choice>
        <mc:Fallback>
          <p:sp>
            <p:nvSpPr>
              <p:cNvPr id="7" name="TextBox 6">
                <a:extLst>
                  <a:ext uri="{FF2B5EF4-FFF2-40B4-BE49-F238E27FC236}">
                    <a16:creationId xmlns:a16="http://schemas.microsoft.com/office/drawing/2014/main" id="{FFB87483-6C02-39BE-3020-45DEAF72251B}"/>
                  </a:ext>
                </a:extLst>
              </p:cNvPr>
              <p:cNvSpPr txBox="1">
                <a:spLocks noRot="1" noChangeAspect="1" noMove="1" noResize="1" noEditPoints="1" noAdjustHandles="1" noChangeArrowheads="1" noChangeShapeType="1" noTextEdit="1"/>
              </p:cNvSpPr>
              <p:nvPr/>
            </p:nvSpPr>
            <p:spPr>
              <a:xfrm>
                <a:off x="454307" y="886085"/>
                <a:ext cx="11146290" cy="5067541"/>
              </a:xfrm>
              <a:prstGeom prst="rect">
                <a:avLst/>
              </a:prstGeom>
              <a:blipFill>
                <a:blip r:embed="rId3"/>
                <a:stretch>
                  <a:fillRect l="-766" t="-841" b="-180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graphicFrame>
            <p:nvGraphicFramePr>
              <p:cNvPr id="11" name="Table 10">
                <a:extLst>
                  <a:ext uri="{FF2B5EF4-FFF2-40B4-BE49-F238E27FC236}">
                    <a16:creationId xmlns:a16="http://schemas.microsoft.com/office/drawing/2014/main" id="{C64C8D88-55A8-412F-643D-E2A5B22EB97E}"/>
                  </a:ext>
                </a:extLst>
              </p:cNvPr>
              <p:cNvGraphicFramePr>
                <a:graphicFrameLocks noGrp="1"/>
              </p:cNvGraphicFramePr>
              <p:nvPr/>
            </p:nvGraphicFramePr>
            <p:xfrm>
              <a:off x="1074734" y="3921114"/>
              <a:ext cx="10339830" cy="579120"/>
            </p:xfrm>
            <a:graphic>
              <a:graphicData uri="http://schemas.openxmlformats.org/drawingml/2006/table">
                <a:tbl>
                  <a:tblPr firstRow="1" bandRow="1">
                    <a:tableStyleId>{2D5ABB26-0587-4C30-8999-92F81FD0307C}</a:tableStyleId>
                  </a:tblPr>
                  <a:tblGrid>
                    <a:gridCol w="3688586">
                      <a:extLst>
                        <a:ext uri="{9D8B030D-6E8A-4147-A177-3AD203B41FA5}">
                          <a16:colId xmlns:a16="http://schemas.microsoft.com/office/drawing/2014/main" val="1758494979"/>
                        </a:ext>
                      </a:extLst>
                    </a:gridCol>
                    <a:gridCol w="6651244">
                      <a:extLst>
                        <a:ext uri="{9D8B030D-6E8A-4147-A177-3AD203B41FA5}">
                          <a16:colId xmlns:a16="http://schemas.microsoft.com/office/drawing/2014/main" val="4255548448"/>
                        </a:ext>
                      </a:extLst>
                    </a:gridCol>
                  </a:tblGrid>
                  <a:tr h="0">
                    <a:tc>
                      <a:txBody>
                        <a:bodyPr/>
                        <a:lstStyle/>
                        <a:p>
                          <a:pPr marL="3175"/>
                          <a14:m>
                            <m:oMathPara xmlns:m="http://schemas.openxmlformats.org/officeDocument/2006/math">
                              <m:oMathParaPr>
                                <m:jc m:val="centerGroup"/>
                              </m:oMathParaPr>
                              <m:oMath xmlns:m="http://schemas.openxmlformats.org/officeDocument/2006/math">
                                <m:acc>
                                  <m:accPr>
                                    <m:chr m:val="̂"/>
                                    <m:ctrlPr>
                                      <a:rPr lang="en-US" sz="1600" i="1" smtClean="0">
                                        <a:latin typeface="Cambria Math" panose="02040503050406030204" pitchFamily="18" charset="0"/>
                                      </a:rPr>
                                    </m:ctrlPr>
                                  </m:accPr>
                                  <m:e>
                                    <m:r>
                                      <a:rPr lang="en-US" sz="1600" i="1">
                                        <a:latin typeface="Cambria Math" panose="02040503050406030204" pitchFamily="18" charset="0"/>
                                      </a:rPr>
                                      <m:t>𝛽</m:t>
                                    </m:r>
                                  </m:e>
                                </m:acc>
                                <m:r>
                                  <a:rPr lang="en-US" sz="1600" i="1">
                                    <a:latin typeface="Cambria Math" panose="02040503050406030204" pitchFamily="18" charset="0"/>
                                  </a:rPr>
                                  <m:t>= </m:t>
                                </m:r>
                                <m:sSup>
                                  <m:sSupPr>
                                    <m:ctrlPr>
                                      <a:rPr lang="en-US" sz="1600" i="1">
                                        <a:latin typeface="Cambria Math" panose="02040503050406030204" pitchFamily="18" charset="0"/>
                                      </a:rPr>
                                    </m:ctrlPr>
                                  </m:sSupPr>
                                  <m:e>
                                    <m:r>
                                      <a:rPr lang="en-US" sz="1600" i="1">
                                        <a:latin typeface="Cambria Math" panose="02040503050406030204" pitchFamily="18" charset="0"/>
                                      </a:rPr>
                                      <m:t>(</m:t>
                                    </m:r>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i="1">
                                            <a:latin typeface="Cambria Math" panose="02040503050406030204" pitchFamily="18" charset="0"/>
                                          </a:rPr>
                                          <m:t>𝑇</m:t>
                                        </m:r>
                                      </m:sup>
                                    </m:sSup>
                                    <m:r>
                                      <a:rPr lang="en-US" sz="1600" i="1">
                                        <a:latin typeface="Cambria Math" panose="02040503050406030204" pitchFamily="18" charset="0"/>
                                      </a:rPr>
                                      <m:t> </m:t>
                                    </m:r>
                                    <m:r>
                                      <a:rPr lang="en-US" sz="1600" i="1">
                                        <a:latin typeface="Cambria Math" panose="02040503050406030204" pitchFamily="18" charset="0"/>
                                      </a:rPr>
                                      <m:t>𝑋</m:t>
                                    </m:r>
                                    <m:r>
                                      <a:rPr lang="en-US" sz="1600" i="1">
                                        <a:latin typeface="Cambria Math" panose="02040503050406030204" pitchFamily="18" charset="0"/>
                                      </a:rPr>
                                      <m:t>)</m:t>
                                    </m:r>
                                  </m:e>
                                  <m:sup>
                                    <m:r>
                                      <a:rPr lang="en-US" sz="1600" i="1">
                                        <a:latin typeface="Cambria Math" panose="02040503050406030204" pitchFamily="18" charset="0"/>
                                      </a:rPr>
                                      <m:t>−1</m:t>
                                    </m:r>
                                  </m:sup>
                                </m:sSup>
                                <m:r>
                                  <a:rPr lang="en-US" sz="1600" i="1">
                                    <a:latin typeface="Cambria Math" panose="02040503050406030204" pitchFamily="18" charset="0"/>
                                  </a:rPr>
                                  <m:t> </m:t>
                                </m:r>
                                <m:sSup>
                                  <m:sSupPr>
                                    <m:ctrlPr>
                                      <a:rPr lang="en-US" sz="1600" i="1">
                                        <a:latin typeface="Cambria Math" panose="02040503050406030204" pitchFamily="18" charset="0"/>
                                      </a:rPr>
                                    </m:ctrlPr>
                                  </m:sSupPr>
                                  <m:e>
                                    <m:r>
                                      <a:rPr lang="en-US" sz="1600" i="1">
                                        <a:latin typeface="Cambria Math" panose="02040503050406030204" pitchFamily="18" charset="0"/>
                                      </a:rPr>
                                      <m:t>𝑋</m:t>
                                    </m:r>
                                  </m:e>
                                  <m:sup>
                                    <m:r>
                                      <a:rPr lang="en-US" sz="1600" i="1">
                                        <a:latin typeface="Cambria Math" panose="02040503050406030204" pitchFamily="18" charset="0"/>
                                      </a:rPr>
                                      <m:t>𝑇</m:t>
                                    </m:r>
                                  </m:sup>
                                </m:sSup>
                                <m:r>
                                  <a:rPr lang="en-US" sz="1600" i="1">
                                    <a:latin typeface="Cambria Math" panose="02040503050406030204" pitchFamily="18" charset="0"/>
                                  </a:rPr>
                                  <m:t> </m:t>
                                </m:r>
                                <m:r>
                                  <a:rPr lang="en-US" sz="1600" i="1">
                                    <a:latin typeface="Cambria Math" panose="02040503050406030204" pitchFamily="18" charset="0"/>
                                  </a:rPr>
                                  <m:t>𝑌</m:t>
                                </m:r>
                              </m:oMath>
                            </m:oMathPara>
                          </a14:m>
                          <a:endParaRPr 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Where b represents the regional workforce-to-employment ratio at the Core-Based Statistical Area (CBSA) level.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24282687"/>
                      </a:ext>
                    </a:extLst>
                  </a:tr>
                </a:tbl>
              </a:graphicData>
            </a:graphic>
          </p:graphicFrame>
        </mc:Choice>
        <mc:Fallback>
          <p:graphicFrame>
            <p:nvGraphicFramePr>
              <p:cNvPr id="11" name="Table 10">
                <a:extLst>
                  <a:ext uri="{FF2B5EF4-FFF2-40B4-BE49-F238E27FC236}">
                    <a16:creationId xmlns:a16="http://schemas.microsoft.com/office/drawing/2014/main" id="{C64C8D88-55A8-412F-643D-E2A5B22EB97E}"/>
                  </a:ext>
                </a:extLst>
              </p:cNvPr>
              <p:cNvGraphicFramePr>
                <a:graphicFrameLocks noGrp="1"/>
              </p:cNvGraphicFramePr>
              <p:nvPr/>
            </p:nvGraphicFramePr>
            <p:xfrm>
              <a:off x="1074734" y="3921114"/>
              <a:ext cx="10339830" cy="579120"/>
            </p:xfrm>
            <a:graphic>
              <a:graphicData uri="http://schemas.openxmlformats.org/drawingml/2006/table">
                <a:tbl>
                  <a:tblPr firstRow="1" bandRow="1">
                    <a:tableStyleId>{2D5ABB26-0587-4C30-8999-92F81FD0307C}</a:tableStyleId>
                  </a:tblPr>
                  <a:tblGrid>
                    <a:gridCol w="3688586">
                      <a:extLst>
                        <a:ext uri="{9D8B030D-6E8A-4147-A177-3AD203B41FA5}">
                          <a16:colId xmlns:a16="http://schemas.microsoft.com/office/drawing/2014/main" val="1758494979"/>
                        </a:ext>
                      </a:extLst>
                    </a:gridCol>
                    <a:gridCol w="6651244">
                      <a:extLst>
                        <a:ext uri="{9D8B030D-6E8A-4147-A177-3AD203B41FA5}">
                          <a16:colId xmlns:a16="http://schemas.microsoft.com/office/drawing/2014/main" val="4255548448"/>
                        </a:ext>
                      </a:extLst>
                    </a:gridCol>
                  </a:tblGrid>
                  <a:tr h="57912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65" t="-3125" r="-180826" b="-12500"/>
                          </a:stretch>
                        </a:blipFill>
                      </a:tcPr>
                    </a:tc>
                    <a:tc>
                      <a:txBody>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Where b represents the regional workforce-to-employment ratio at the Core-Based Statistical Area (CBSA) level.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24282687"/>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4" name="Table 3">
                <a:extLst>
                  <a:ext uri="{FF2B5EF4-FFF2-40B4-BE49-F238E27FC236}">
                    <a16:creationId xmlns:a16="http://schemas.microsoft.com/office/drawing/2014/main" id="{0C6B9E06-FC1A-2159-AA6D-713C37B69B0C}"/>
                  </a:ext>
                </a:extLst>
              </p:cNvPr>
              <p:cNvGraphicFramePr>
                <a:graphicFrameLocks noGrp="1"/>
              </p:cNvGraphicFramePr>
              <p:nvPr/>
            </p:nvGraphicFramePr>
            <p:xfrm>
              <a:off x="1074734" y="2223883"/>
              <a:ext cx="10339830" cy="822960"/>
            </p:xfrm>
            <a:graphic>
              <a:graphicData uri="http://schemas.openxmlformats.org/drawingml/2006/table">
                <a:tbl>
                  <a:tblPr firstRow="1" bandRow="1">
                    <a:tableStyleId>{2D5ABB26-0587-4C30-8999-92F81FD0307C}</a:tableStyleId>
                  </a:tblPr>
                  <a:tblGrid>
                    <a:gridCol w="2952464">
                      <a:extLst>
                        <a:ext uri="{9D8B030D-6E8A-4147-A177-3AD203B41FA5}">
                          <a16:colId xmlns:a16="http://schemas.microsoft.com/office/drawing/2014/main" val="1758494979"/>
                        </a:ext>
                      </a:extLst>
                    </a:gridCol>
                    <a:gridCol w="7387366">
                      <a:extLst>
                        <a:ext uri="{9D8B030D-6E8A-4147-A177-3AD203B41FA5}">
                          <a16:colId xmlns:a16="http://schemas.microsoft.com/office/drawing/2014/main" val="4255548448"/>
                        </a:ext>
                      </a:extLst>
                    </a:gridCol>
                  </a:tblGrid>
                  <a:tr h="0">
                    <a:tc>
                      <a:txBody>
                        <a:bodyPr/>
                        <a:lstStyle/>
                        <a:p>
                          <a:pPr marL="569913"/>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rPr>
                                  <m:t>𝑌</m:t>
                                </m:r>
                                <m:r>
                                  <a:rPr lang="en-US" sz="1600" i="1" smtClean="0">
                                    <a:latin typeface="Cambria Math" panose="02040503050406030204" pitchFamily="18" charset="0"/>
                                  </a:rPr>
                                  <m:t>=</m:t>
                                </m:r>
                                <m:r>
                                  <a:rPr lang="en-US" sz="1600" i="1" smtClean="0">
                                    <a:latin typeface="Cambria Math" panose="02040503050406030204" pitchFamily="18" charset="0"/>
                                  </a:rPr>
                                  <m:t>𝑋</m:t>
                                </m:r>
                                <m:r>
                                  <a:rPr lang="en-US" sz="1600" i="1" smtClean="0">
                                    <a:latin typeface="Cambria Math" panose="02040503050406030204" pitchFamily="18" charset="0"/>
                                  </a:rPr>
                                  <m:t>𝛽</m:t>
                                </m:r>
                                <m:r>
                                  <a:rPr lang="en-US" sz="1600" i="1" smtClean="0">
                                    <a:latin typeface="Cambria Math" panose="02040503050406030204" pitchFamily="18" charset="0"/>
                                  </a:rPr>
                                  <m:t>+ </m:t>
                                </m:r>
                                <m:r>
                                  <a:rPr lang="en-US" sz="1600" i="1" smtClean="0">
                                    <a:latin typeface="Cambria Math" panose="02040503050406030204" pitchFamily="18" charset="0"/>
                                  </a:rPr>
                                  <m:t>𝜀</m:t>
                                </m:r>
                              </m:oMath>
                            </m:oMathPara>
                          </a14:m>
                          <a:endParaRPr lang="en-US" sz="16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Where, Y is n ×1 vector of observed values, X is n ×p matrix of predictors (including a column of 1s for the intercept), β is p ×1 vector of coefficients, ε is the n ×1 vector of error terms.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24282687"/>
                      </a:ext>
                    </a:extLst>
                  </a:tr>
                </a:tbl>
              </a:graphicData>
            </a:graphic>
          </p:graphicFrame>
        </mc:Choice>
        <mc:Fallback>
          <p:graphicFrame>
            <p:nvGraphicFramePr>
              <p:cNvPr id="4" name="Table 3">
                <a:extLst>
                  <a:ext uri="{FF2B5EF4-FFF2-40B4-BE49-F238E27FC236}">
                    <a16:creationId xmlns:a16="http://schemas.microsoft.com/office/drawing/2014/main" id="{0C6B9E06-FC1A-2159-AA6D-713C37B69B0C}"/>
                  </a:ext>
                </a:extLst>
              </p:cNvPr>
              <p:cNvGraphicFramePr>
                <a:graphicFrameLocks noGrp="1"/>
              </p:cNvGraphicFramePr>
              <p:nvPr/>
            </p:nvGraphicFramePr>
            <p:xfrm>
              <a:off x="1074734" y="2223883"/>
              <a:ext cx="10339830" cy="822960"/>
            </p:xfrm>
            <a:graphic>
              <a:graphicData uri="http://schemas.openxmlformats.org/drawingml/2006/table">
                <a:tbl>
                  <a:tblPr firstRow="1" bandRow="1">
                    <a:tableStyleId>{2D5ABB26-0587-4C30-8999-92F81FD0307C}</a:tableStyleId>
                  </a:tblPr>
                  <a:tblGrid>
                    <a:gridCol w="2952464">
                      <a:extLst>
                        <a:ext uri="{9D8B030D-6E8A-4147-A177-3AD203B41FA5}">
                          <a16:colId xmlns:a16="http://schemas.microsoft.com/office/drawing/2014/main" val="1758494979"/>
                        </a:ext>
                      </a:extLst>
                    </a:gridCol>
                    <a:gridCol w="7387366">
                      <a:extLst>
                        <a:ext uri="{9D8B030D-6E8A-4147-A177-3AD203B41FA5}">
                          <a16:colId xmlns:a16="http://schemas.microsoft.com/office/drawing/2014/main" val="4255548448"/>
                        </a:ext>
                      </a:extLst>
                    </a:gridCol>
                  </a:tblGrid>
                  <a:tr h="82296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206" t="-1471" r="-250309" b="-9559"/>
                          </a:stretch>
                        </a:blipFill>
                      </a:tcPr>
                    </a:tc>
                    <a:tc>
                      <a:txBody>
                        <a:bodyPr/>
                        <a:lstStyle/>
                        <a:p>
                          <a:pPr marL="285750" indent="-285750">
                            <a:buFont typeface="Wingdings" panose="05000000000000000000" pitchFamily="2" charset="2"/>
                            <a:buChar char="Ø"/>
                          </a:pPr>
                          <a:r>
                            <a:rPr lang="en-US" sz="1600" dirty="0">
                              <a:latin typeface="Arial" panose="020B0604020202020204" pitchFamily="34" charset="0"/>
                              <a:cs typeface="Arial" panose="020B0604020202020204" pitchFamily="34" charset="0"/>
                            </a:rPr>
                            <a:t>Where, Y is n ×1 vector of observed values, X is n ×p matrix of predictors (including a column of 1s for the intercept), β is p ×1 vector of coefficients, ε is the n ×1 vector of error terms.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24282687"/>
                      </a:ext>
                    </a:extLst>
                  </a:tr>
                </a:tbl>
              </a:graphicData>
            </a:graphic>
          </p:graphicFrame>
        </mc:Fallback>
      </mc:AlternateContent>
    </p:spTree>
    <p:extLst>
      <p:ext uri="{BB962C8B-B14F-4D97-AF65-F5344CB8AC3E}">
        <p14:creationId xmlns:p14="http://schemas.microsoft.com/office/powerpoint/2010/main" val="3001858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E9F0C-5588-D054-9D47-0E08054DC06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17E5277-A01C-3CD6-3E08-7FF7ECA7F91E}"/>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C6A7D469-0344-0135-6CBD-29B7669DABF0}"/>
              </a:ext>
            </a:extLst>
          </p:cNvPr>
          <p:cNvSpPr txBox="1"/>
          <p:nvPr/>
        </p:nvSpPr>
        <p:spPr>
          <a:xfrm>
            <a:off x="182881" y="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Multicollinearity Analysis</a:t>
            </a:r>
          </a:p>
        </p:txBody>
      </p:sp>
      <p:cxnSp>
        <p:nvCxnSpPr>
          <p:cNvPr id="8" name="Straight Connector 7">
            <a:extLst>
              <a:ext uri="{FF2B5EF4-FFF2-40B4-BE49-F238E27FC236}">
                <a16:creationId xmlns:a16="http://schemas.microsoft.com/office/drawing/2014/main" id="{A6037938-92CC-B1CC-6231-CC3482EA4D0C}"/>
              </a:ext>
            </a:extLst>
          </p:cNvPr>
          <p:cNvCxnSpPr>
            <a:cxnSpLocks/>
          </p:cNvCxnSpPr>
          <p:nvPr/>
        </p:nvCxnSpPr>
        <p:spPr>
          <a:xfrm>
            <a:off x="109337" y="534454"/>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3C18D290-F99A-248D-8994-B7A10696525F}"/>
              </a:ext>
            </a:extLst>
          </p:cNvPr>
          <p:cNvSpPr>
            <a:spLocks noGrp="1"/>
          </p:cNvSpPr>
          <p:nvPr>
            <p:ph type="sldNum" sz="quarter" idx="12"/>
          </p:nvPr>
        </p:nvSpPr>
        <p:spPr>
          <a:xfrm>
            <a:off x="11607421" y="6251362"/>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27</a:t>
            </a:fld>
            <a:endParaRPr lang="en-US" sz="1600">
              <a:solidFill>
                <a:schemeClr val="bg1">
                  <a:lumMod val="50000"/>
                </a:schemeClr>
              </a:solidFill>
              <a:latin typeface="Franklin Gothic Book" panose="020B0503020102020204" pitchFamily="34" charset="0"/>
            </a:endParaRPr>
          </a:p>
        </p:txBody>
      </p:sp>
      <p:pic>
        <p:nvPicPr>
          <p:cNvPr id="7" name="Picture 6">
            <a:extLst>
              <a:ext uri="{FF2B5EF4-FFF2-40B4-BE49-F238E27FC236}">
                <a16:creationId xmlns:a16="http://schemas.microsoft.com/office/drawing/2014/main" id="{D7279026-AD9B-B834-9412-30645F1C256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198" t="7243" r="13258"/>
          <a:stretch/>
        </p:blipFill>
        <p:spPr bwMode="auto">
          <a:xfrm>
            <a:off x="9212451" y="1782201"/>
            <a:ext cx="2881914" cy="2214119"/>
          </a:xfrm>
          <a:prstGeom prst="rect">
            <a:avLst/>
          </a:prstGeom>
          <a:noFill/>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8A44BF56-F4B9-08B6-C5AB-DC7456A56E8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0055" t="7042" r="11151"/>
          <a:stretch/>
        </p:blipFill>
        <p:spPr bwMode="auto">
          <a:xfrm>
            <a:off x="6184924" y="1787962"/>
            <a:ext cx="2969126" cy="2162976"/>
          </a:xfrm>
          <a:prstGeom prst="rect">
            <a:avLst/>
          </a:prstGeom>
          <a:noFill/>
          <a:ln w="9525" cap="flat" cmpd="sng" algn="ctr">
            <a:noFill/>
            <a:prstDash val="solid"/>
            <a:round/>
            <a:headEnd type="none" w="med" len="med"/>
            <a:tailEnd type="none" w="med" len="med"/>
            <a:extLst>
              <a:ext uri="{C807C97D-BFC1-408E-A445-0C87EB9F89A2}">
                <ask:lineSketchStyleProps xmlns:ask="http://schemas.microsoft.com/office/drawing/2018/sketchyshapes" sd="0">
                  <a:custGeom>
                    <a:avLst/>
                    <a:gdLst/>
                    <a:ahLst/>
                    <a:cxnLst/>
                    <a:rect l="0" t="0" r="0" b="0"/>
                    <a:pathLst/>
                  </a:custGeom>
                  <ask:type/>
                </ask:lineSketchStyleProps>
              </a:ext>
            </a:extLst>
          </a:ln>
          <a:extLst>
            <a:ext uri="{53640926-AAD7-44D8-BBD7-CCE9431645EC}">
              <a14:shadowObscured xmlns:a14="http://schemas.microsoft.com/office/drawing/2010/main"/>
            </a:ext>
          </a:extLst>
        </p:spPr>
      </p:pic>
      <p:pic>
        <p:nvPicPr>
          <p:cNvPr id="12" name="Picture 11">
            <a:extLst>
              <a:ext uri="{FF2B5EF4-FFF2-40B4-BE49-F238E27FC236}">
                <a16:creationId xmlns:a16="http://schemas.microsoft.com/office/drawing/2014/main" id="{D62A60D5-21DB-BBC8-0EA9-D704D84C908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0617" t="5941" r="11389"/>
          <a:stretch/>
        </p:blipFill>
        <p:spPr bwMode="auto">
          <a:xfrm>
            <a:off x="9266055" y="4080256"/>
            <a:ext cx="2828310" cy="2106260"/>
          </a:xfrm>
          <a:prstGeom prst="rect">
            <a:avLst/>
          </a:prstGeom>
          <a:noFill/>
          <a:ln>
            <a:noFill/>
          </a:ln>
          <a:extLst>
            <a:ext uri="{53640926-AAD7-44D8-BBD7-CCE9431645EC}">
              <a14:shadowObscured xmlns:a14="http://schemas.microsoft.com/office/drawing/2010/main"/>
            </a:ext>
          </a:extLst>
        </p:spPr>
      </p:pic>
      <p:pic>
        <p:nvPicPr>
          <p:cNvPr id="13" name="Picture 12">
            <a:extLst>
              <a:ext uri="{FF2B5EF4-FFF2-40B4-BE49-F238E27FC236}">
                <a16:creationId xmlns:a16="http://schemas.microsoft.com/office/drawing/2014/main" id="{36EF8D7C-5C19-383E-BC11-0540B14067E5}"/>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1780" t="6495" r="11744"/>
          <a:stretch/>
        </p:blipFill>
        <p:spPr bwMode="auto">
          <a:xfrm>
            <a:off x="288707" y="4089400"/>
            <a:ext cx="2873036" cy="2169512"/>
          </a:xfrm>
          <a:prstGeom prst="rect">
            <a:avLst/>
          </a:prstGeom>
          <a:noFill/>
          <a:ln>
            <a:noFill/>
          </a:ln>
          <a:extLst>
            <a:ext uri="{53640926-AAD7-44D8-BBD7-CCE9431645EC}">
              <a14:shadowObscured xmlns:a14="http://schemas.microsoft.com/office/drawing/2010/main"/>
            </a:ext>
          </a:extLst>
        </p:spPr>
      </p:pic>
      <p:pic>
        <p:nvPicPr>
          <p:cNvPr id="16" name="Picture 15">
            <a:extLst>
              <a:ext uri="{FF2B5EF4-FFF2-40B4-BE49-F238E27FC236}">
                <a16:creationId xmlns:a16="http://schemas.microsoft.com/office/drawing/2014/main" id="{CE7B5726-73C5-EC75-AF80-9B27D427DF1F}"/>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1556" t="6966" r="12597"/>
          <a:stretch/>
        </p:blipFill>
        <p:spPr bwMode="auto">
          <a:xfrm>
            <a:off x="3294798" y="4080256"/>
            <a:ext cx="2864709" cy="2169512"/>
          </a:xfrm>
          <a:prstGeom prst="rect">
            <a:avLst/>
          </a:prstGeom>
          <a:noFill/>
          <a:ln>
            <a:noFill/>
          </a:ln>
          <a:extLst>
            <a:ext uri="{53640926-AAD7-44D8-BBD7-CCE9431645EC}">
              <a14:shadowObscured xmlns:a14="http://schemas.microsoft.com/office/drawing/2010/main"/>
            </a:ext>
          </a:extLst>
        </p:spPr>
      </p:pic>
      <p:pic>
        <p:nvPicPr>
          <p:cNvPr id="17" name="Picture 16">
            <a:extLst>
              <a:ext uri="{FF2B5EF4-FFF2-40B4-BE49-F238E27FC236}">
                <a16:creationId xmlns:a16="http://schemas.microsoft.com/office/drawing/2014/main" id="{3339BDD2-7242-22DB-D2DF-7BB56C342E07}"/>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0137" t="7747" r="10129"/>
          <a:stretch/>
        </p:blipFill>
        <p:spPr bwMode="auto">
          <a:xfrm>
            <a:off x="6260625" y="4080256"/>
            <a:ext cx="2947801" cy="2106260"/>
          </a:xfrm>
          <a:prstGeom prst="rect">
            <a:avLst/>
          </a:prstGeom>
          <a:noFill/>
          <a:ln>
            <a:noFill/>
          </a:ln>
          <a:extLst>
            <a:ext uri="{53640926-AAD7-44D8-BBD7-CCE9431645EC}">
              <a14:shadowObscured xmlns:a14="http://schemas.microsoft.com/office/drawing/2010/main"/>
            </a:ext>
          </a:extLst>
        </p:spPr>
      </p:pic>
      <p:pic>
        <p:nvPicPr>
          <p:cNvPr id="18" name="Picture 17">
            <a:extLst>
              <a:ext uri="{FF2B5EF4-FFF2-40B4-BE49-F238E27FC236}">
                <a16:creationId xmlns:a16="http://schemas.microsoft.com/office/drawing/2014/main" id="{46272F67-768A-A986-31EE-5BB3CEAEBA54}"/>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11681" t="6580" r="11606"/>
          <a:stretch/>
        </p:blipFill>
        <p:spPr bwMode="auto">
          <a:xfrm>
            <a:off x="3220797" y="1781426"/>
            <a:ext cx="2884352" cy="2169512"/>
          </a:xfrm>
          <a:prstGeom prst="rect">
            <a:avLst/>
          </a:prstGeom>
          <a:noFill/>
          <a:ln>
            <a:noFill/>
          </a:ln>
          <a:extLst>
            <a:ext uri="{53640926-AAD7-44D8-BBD7-CCE9431645EC}">
              <a14:shadowObscured xmlns:a14="http://schemas.microsoft.com/office/drawing/2010/main"/>
            </a:ext>
          </a:extLst>
        </p:spPr>
      </p:pic>
      <p:pic>
        <p:nvPicPr>
          <p:cNvPr id="21" name="Picture 20">
            <a:extLst>
              <a:ext uri="{FF2B5EF4-FFF2-40B4-BE49-F238E27FC236}">
                <a16:creationId xmlns:a16="http://schemas.microsoft.com/office/drawing/2014/main" id="{16AD2FF7-4202-E527-A721-5A209E654398}"/>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2713" t="8302" r="12648"/>
          <a:stretch/>
        </p:blipFill>
        <p:spPr bwMode="auto">
          <a:xfrm>
            <a:off x="256221" y="1763471"/>
            <a:ext cx="2884351" cy="2187467"/>
          </a:xfrm>
          <a:prstGeom prst="rect">
            <a:avLst/>
          </a:prstGeom>
          <a:noFill/>
          <a:ln>
            <a:noFill/>
          </a:ln>
          <a:extLst>
            <a:ext uri="{53640926-AAD7-44D8-BBD7-CCE9431645EC}">
              <a14:shadowObscured xmlns:a14="http://schemas.microsoft.com/office/drawing/2010/main"/>
            </a:ext>
          </a:extLst>
        </p:spPr>
      </p:pic>
      <p:sp>
        <p:nvSpPr>
          <p:cNvPr id="22" name="TextBox 21">
            <a:extLst>
              <a:ext uri="{FF2B5EF4-FFF2-40B4-BE49-F238E27FC236}">
                <a16:creationId xmlns:a16="http://schemas.microsoft.com/office/drawing/2014/main" id="{473C18A9-99BC-ED9E-2180-733208B2DB13}"/>
              </a:ext>
            </a:extLst>
          </p:cNvPr>
          <p:cNvSpPr txBox="1"/>
          <p:nvPr/>
        </p:nvSpPr>
        <p:spPr>
          <a:xfrm>
            <a:off x="2284096" y="6305820"/>
            <a:ext cx="8247235" cy="338554"/>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Figure: Spatial distribution of all variables considered in the non-spatial RF model.</a:t>
            </a:r>
          </a:p>
        </p:txBody>
      </p:sp>
      <p:sp>
        <p:nvSpPr>
          <p:cNvPr id="4" name="TextBox 3">
            <a:extLst>
              <a:ext uri="{FF2B5EF4-FFF2-40B4-BE49-F238E27FC236}">
                <a16:creationId xmlns:a16="http://schemas.microsoft.com/office/drawing/2014/main" id="{B1906143-9E1F-4C77-7802-FC72D044A985}"/>
              </a:ext>
            </a:extLst>
          </p:cNvPr>
          <p:cNvSpPr txBox="1"/>
          <p:nvPr/>
        </p:nvSpPr>
        <p:spPr>
          <a:xfrm>
            <a:off x="421593" y="607984"/>
            <a:ext cx="11514186" cy="1107996"/>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Pairwise correlation (threshold = 0.8) and Variance Inflation Factor (VIF) filtering (threshold = 1.2) eliminated multicollinear predictors. </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8 out of 14 variables were retained after the two-step process.</a:t>
            </a:r>
          </a:p>
        </p:txBody>
      </p:sp>
    </p:spTree>
    <p:extLst>
      <p:ext uri="{BB962C8B-B14F-4D97-AF65-F5344CB8AC3E}">
        <p14:creationId xmlns:p14="http://schemas.microsoft.com/office/powerpoint/2010/main" val="26377890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E2436-AE22-6799-8367-67FBD31FB50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D46C415-F684-C3A2-5F06-06E7B450BC78}"/>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cxnSp>
        <p:nvCxnSpPr>
          <p:cNvPr id="10" name="Straight Connector 9">
            <a:extLst>
              <a:ext uri="{FF2B5EF4-FFF2-40B4-BE49-F238E27FC236}">
                <a16:creationId xmlns:a16="http://schemas.microsoft.com/office/drawing/2014/main" id="{F719653B-AEC3-4B1D-B921-C2E4860C9167}"/>
              </a:ext>
            </a:extLst>
          </p:cNvPr>
          <p:cNvCxnSpPr>
            <a:cxnSpLocks/>
          </p:cNvCxnSpPr>
          <p:nvPr/>
        </p:nvCxnSpPr>
        <p:spPr>
          <a:xfrm>
            <a:off x="182881" y="531767"/>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6B9E06E-D4B0-A867-388D-EDEC62191761}"/>
              </a:ext>
            </a:extLst>
          </p:cNvPr>
          <p:cNvSpPr txBox="1"/>
          <p:nvPr/>
        </p:nvSpPr>
        <p:spPr>
          <a:xfrm>
            <a:off x="295014" y="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Model Performance</a:t>
            </a:r>
          </a:p>
        </p:txBody>
      </p:sp>
      <p:sp>
        <p:nvSpPr>
          <p:cNvPr id="2" name="Slide Number Placeholder 1">
            <a:extLst>
              <a:ext uri="{FF2B5EF4-FFF2-40B4-BE49-F238E27FC236}">
                <a16:creationId xmlns:a16="http://schemas.microsoft.com/office/drawing/2014/main" id="{38036023-100F-7BD5-C399-9445E34C8903}"/>
              </a:ext>
            </a:extLst>
          </p:cNvPr>
          <p:cNvSpPr>
            <a:spLocks noGrp="1"/>
          </p:cNvSpPr>
          <p:nvPr>
            <p:ph type="sldNum" sz="quarter" idx="12"/>
          </p:nvPr>
        </p:nvSpPr>
        <p:spPr>
          <a:xfrm>
            <a:off x="11420700" y="6225961"/>
            <a:ext cx="608738"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28</a:t>
            </a:fld>
            <a:endParaRPr lang="en-US" sz="1600">
              <a:solidFill>
                <a:schemeClr val="bg1">
                  <a:lumMod val="50000"/>
                </a:schemeClr>
              </a:solidFill>
              <a:latin typeface="Franklin Gothic Book" panose="020B0503020102020204" pitchFamily="34" charset="0"/>
            </a:endParaRPr>
          </a:p>
        </p:txBody>
      </p:sp>
      <p:graphicFrame>
        <p:nvGraphicFramePr>
          <p:cNvPr id="9" name="Table 8">
            <a:extLst>
              <a:ext uri="{FF2B5EF4-FFF2-40B4-BE49-F238E27FC236}">
                <a16:creationId xmlns:a16="http://schemas.microsoft.com/office/drawing/2014/main" id="{371C244E-7B36-35D9-E1A7-340A68A336D4}"/>
              </a:ext>
            </a:extLst>
          </p:cNvPr>
          <p:cNvGraphicFramePr>
            <a:graphicFrameLocks noGrp="1"/>
          </p:cNvGraphicFramePr>
          <p:nvPr>
            <p:extLst>
              <p:ext uri="{D42A27DB-BD31-4B8C-83A1-F6EECF244321}">
                <p14:modId xmlns:p14="http://schemas.microsoft.com/office/powerpoint/2010/main" val="4088382949"/>
              </p:ext>
            </p:extLst>
          </p:nvPr>
        </p:nvGraphicFramePr>
        <p:xfrm>
          <a:off x="1238290" y="3818477"/>
          <a:ext cx="9350978" cy="2790789"/>
        </p:xfrm>
        <a:graphic>
          <a:graphicData uri="http://schemas.openxmlformats.org/drawingml/2006/table">
            <a:tbl>
              <a:tblPr firstRow="1" firstCol="1" bandRow="1">
                <a:tableStyleId>{74C1A8A3-306A-4EB7-A6B1-4F7E0EB9C5D6}</a:tableStyleId>
              </a:tblPr>
              <a:tblGrid>
                <a:gridCol w="2336966">
                  <a:extLst>
                    <a:ext uri="{9D8B030D-6E8A-4147-A177-3AD203B41FA5}">
                      <a16:colId xmlns:a16="http://schemas.microsoft.com/office/drawing/2014/main" val="946087078"/>
                    </a:ext>
                  </a:extLst>
                </a:gridCol>
                <a:gridCol w="2338004">
                  <a:extLst>
                    <a:ext uri="{9D8B030D-6E8A-4147-A177-3AD203B41FA5}">
                      <a16:colId xmlns:a16="http://schemas.microsoft.com/office/drawing/2014/main" val="1590654743"/>
                    </a:ext>
                  </a:extLst>
                </a:gridCol>
                <a:gridCol w="2338004">
                  <a:extLst>
                    <a:ext uri="{9D8B030D-6E8A-4147-A177-3AD203B41FA5}">
                      <a16:colId xmlns:a16="http://schemas.microsoft.com/office/drawing/2014/main" val="3659062294"/>
                    </a:ext>
                  </a:extLst>
                </a:gridCol>
                <a:gridCol w="2338004">
                  <a:extLst>
                    <a:ext uri="{9D8B030D-6E8A-4147-A177-3AD203B41FA5}">
                      <a16:colId xmlns:a16="http://schemas.microsoft.com/office/drawing/2014/main" val="261397613"/>
                    </a:ext>
                  </a:extLst>
                </a:gridCol>
              </a:tblGrid>
              <a:tr h="1162376">
                <a:tc>
                  <a:txBody>
                    <a:bodyPr/>
                    <a:lstStyle/>
                    <a:p>
                      <a:pPr marL="0" marR="0" indent="0" algn="ctr">
                        <a:lnSpc>
                          <a:spcPct val="100000"/>
                        </a:lnSpc>
                        <a:spcAft>
                          <a:spcPts val="0"/>
                        </a:spcAft>
                        <a:buNone/>
                      </a:pPr>
                      <a:r>
                        <a:rPr lang="en-US" sz="1800" dirty="0">
                          <a:effectLst/>
                          <a:latin typeface="Arial" panose="020B0604020202020204" pitchFamily="34" charset="0"/>
                          <a:cs typeface="Arial" panose="020B0604020202020204" pitchFamily="34" charset="0"/>
                        </a:rPr>
                        <a:t>Model</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tc>
                <a:tc>
                  <a:txBody>
                    <a:bodyPr/>
                    <a:lstStyle/>
                    <a:p>
                      <a:pPr marL="0" marR="0" indent="0" algn="ctr">
                        <a:lnSpc>
                          <a:spcPct val="100000"/>
                        </a:lnSpc>
                        <a:spcAft>
                          <a:spcPts val="0"/>
                        </a:spcAft>
                        <a:buNone/>
                      </a:pPr>
                      <a:r>
                        <a:rPr lang="en-US" sz="1800" dirty="0">
                          <a:effectLst/>
                          <a:latin typeface="Arial" panose="020B0604020202020204" pitchFamily="34" charset="0"/>
                          <a:cs typeface="Arial" panose="020B0604020202020204" pitchFamily="34" charset="0"/>
                        </a:rPr>
                        <a:t>R²</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tc>
                <a:tc>
                  <a:txBody>
                    <a:bodyPr/>
                    <a:lstStyle/>
                    <a:p>
                      <a:pPr marL="0" marR="0" indent="0" algn="ctr" defTabSz="914400" rtl="0" eaLnBrk="1" latinLnBrk="0" hangingPunct="1">
                        <a:lnSpc>
                          <a:spcPct val="100000"/>
                        </a:lnSpc>
                        <a:spcAft>
                          <a:spcPts val="0"/>
                        </a:spcAft>
                        <a:buNone/>
                      </a:pPr>
                      <a:r>
                        <a:rPr lang="en-US" sz="1800" b="1" kern="1200" dirty="0">
                          <a:solidFill>
                            <a:schemeClr val="lt1"/>
                          </a:solidFill>
                          <a:effectLst/>
                          <a:latin typeface="Arial" panose="020B0604020202020204" pitchFamily="34" charset="0"/>
                          <a:cs typeface="Arial" panose="020B0604020202020204" pitchFamily="34" charset="0"/>
                        </a:rPr>
                        <a:t>RMSE</a:t>
                      </a:r>
                      <a:endParaRPr lang="en-US" sz="1800" b="1" kern="1200" dirty="0">
                        <a:solidFill>
                          <a:schemeClr val="lt1"/>
                        </a:solidFill>
                        <a:effectLst/>
                        <a:latin typeface="Arial" panose="020B0604020202020204" pitchFamily="34" charset="0"/>
                        <a:ea typeface="+mn-ea"/>
                        <a:cs typeface="Arial" panose="020B0604020202020204"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Arial" panose="020B0604020202020204" pitchFamily="34" charset="0"/>
                          <a:cs typeface="Arial" panose="020B0604020202020204" pitchFamily="34" charset="0"/>
                        </a:rPr>
                        <a:t>Heteroskedasticity (BP test p-value)</a:t>
                      </a:r>
                    </a:p>
                    <a:p>
                      <a:pPr marL="0" marR="0" indent="0" algn="ctr" defTabSz="914400" rtl="0" eaLnBrk="1" latinLnBrk="0" hangingPunct="1">
                        <a:lnSpc>
                          <a:spcPct val="100000"/>
                        </a:lnSpc>
                        <a:spcAft>
                          <a:spcPts val="0"/>
                        </a:spcAft>
                        <a:buNone/>
                      </a:pPr>
                      <a:endParaRPr lang="en-US" sz="1800" b="1" kern="1200" dirty="0">
                        <a:solidFill>
                          <a:schemeClr val="lt1"/>
                        </a:solidFill>
                        <a:effectLst/>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4246402074"/>
                  </a:ext>
                </a:extLst>
              </a:tr>
              <a:tr h="325683">
                <a:tc>
                  <a:txBody>
                    <a:bodyPr/>
                    <a:lstStyle/>
                    <a:p>
                      <a:pPr marL="0" marR="0" indent="0" algn="ctr">
                        <a:lnSpc>
                          <a:spcPct val="100000"/>
                        </a:lnSpc>
                        <a:spcAft>
                          <a:spcPts val="0"/>
                        </a:spcAft>
                        <a:buNone/>
                      </a:pPr>
                      <a:r>
                        <a:rPr lang="en-US" sz="1800" dirty="0">
                          <a:effectLst/>
                          <a:latin typeface="Arial" panose="020B0604020202020204" pitchFamily="34" charset="0"/>
                          <a:cs typeface="Arial" panose="020B0604020202020204" pitchFamily="34" charset="0"/>
                        </a:rPr>
                        <a:t>OLS (Linear)</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lnB w="12700" cap="flat" cmpd="sng" algn="ctr">
                      <a:solidFill>
                        <a:schemeClr val="tx1"/>
                      </a:solidFill>
                      <a:prstDash val="solid"/>
                      <a:round/>
                      <a:headEnd type="none" w="med" len="med"/>
                      <a:tailEnd type="none" w="med" len="med"/>
                    </a:lnB>
                  </a:tcPr>
                </a:tc>
                <a:tc>
                  <a:txBody>
                    <a:bodyPr/>
                    <a:lstStyle/>
                    <a:p>
                      <a:pPr marL="0" marR="0" indent="0" algn="ctr">
                        <a:lnSpc>
                          <a:spcPct val="100000"/>
                        </a:lnSpc>
                        <a:spcAft>
                          <a:spcPts val="0"/>
                        </a:spcAft>
                        <a:buNone/>
                      </a:pPr>
                      <a:r>
                        <a:rPr lang="en-US" sz="1800">
                          <a:effectLst/>
                          <a:latin typeface="Arial" panose="020B0604020202020204" pitchFamily="34" charset="0"/>
                          <a:cs typeface="Arial" panose="020B0604020202020204" pitchFamily="34" charset="0"/>
                        </a:rPr>
                        <a:t>0.0319</a:t>
                      </a:r>
                      <a:endParaRPr lang="en-US" sz="18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tc>
                <a:tc>
                  <a:txBody>
                    <a:bodyPr/>
                    <a:lstStyle/>
                    <a:p>
                      <a:pPr marL="0" marR="0" indent="0" algn="ctr">
                        <a:lnSpc>
                          <a:spcPct val="100000"/>
                        </a:lnSpc>
                        <a:spcAft>
                          <a:spcPts val="0"/>
                        </a:spcAft>
                        <a:buNone/>
                      </a:pPr>
                      <a:r>
                        <a:rPr lang="en-US" sz="1800" dirty="0">
                          <a:effectLst/>
                          <a:latin typeface="Arial" panose="020B0604020202020204" pitchFamily="34" charset="0"/>
                          <a:cs typeface="Arial" panose="020B0604020202020204" pitchFamily="34" charset="0"/>
                        </a:rPr>
                        <a:t>1069</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tc>
                <a:tc>
                  <a:txBody>
                    <a:bodyPr/>
                    <a:lstStyle/>
                    <a:p>
                      <a:pPr marL="0" marR="0" indent="0" algn="ctr">
                        <a:lnSpc>
                          <a:spcPct val="100000"/>
                        </a:lnSpc>
                        <a:spcAft>
                          <a:spcPts val="0"/>
                        </a:spcAft>
                        <a:buNone/>
                      </a:pPr>
                      <a:r>
                        <a:rPr lang="en-US" sz="1800" dirty="0">
                          <a:effectLst/>
                          <a:latin typeface="Arial" panose="020B0604020202020204" pitchFamily="34" charset="0"/>
                          <a:cs typeface="Arial" panose="020B0604020202020204" pitchFamily="34" charset="0"/>
                        </a:rPr>
                        <a:t>0.0057</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tc>
                <a:extLst>
                  <a:ext uri="{0D108BD9-81ED-4DB2-BD59-A6C34878D82A}">
                    <a16:rowId xmlns:a16="http://schemas.microsoft.com/office/drawing/2014/main" val="3524757444"/>
                  </a:ext>
                </a:extLst>
              </a:tr>
              <a:tr h="651365">
                <a:tc>
                  <a:txBody>
                    <a:bodyPr/>
                    <a:lstStyle/>
                    <a:p>
                      <a:pPr marL="0" marR="0" indent="0" algn="ctr">
                        <a:lnSpc>
                          <a:spcPct val="100000"/>
                        </a:lnSpc>
                        <a:spcAft>
                          <a:spcPts val="0"/>
                        </a:spcAft>
                        <a:buNone/>
                      </a:pPr>
                      <a:r>
                        <a:rPr lang="en-US" sz="1800" dirty="0">
                          <a:effectLst/>
                          <a:latin typeface="Arial" panose="020B0604020202020204" pitchFamily="34" charset="0"/>
                          <a:cs typeface="Arial" panose="020B0604020202020204" pitchFamily="34" charset="0"/>
                        </a:rPr>
                        <a:t>OLS (with Nonlinear Terms)</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00000"/>
                        </a:lnSpc>
                        <a:spcAft>
                          <a:spcPts val="0"/>
                        </a:spcAft>
                        <a:buNone/>
                      </a:pPr>
                      <a:r>
                        <a:rPr lang="en-US" sz="1800">
                          <a:effectLst/>
                          <a:latin typeface="Arial" panose="020B0604020202020204" pitchFamily="34" charset="0"/>
                          <a:cs typeface="Arial" panose="020B0604020202020204" pitchFamily="34" charset="0"/>
                        </a:rPr>
                        <a:t>0.0393</a:t>
                      </a:r>
                      <a:endParaRPr lang="en-US" sz="18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tc>
                <a:tc>
                  <a:txBody>
                    <a:bodyPr/>
                    <a:lstStyle/>
                    <a:p>
                      <a:pPr marL="0" marR="0" indent="0" algn="ctr">
                        <a:lnSpc>
                          <a:spcPct val="100000"/>
                        </a:lnSpc>
                        <a:spcAft>
                          <a:spcPts val="0"/>
                        </a:spcAft>
                        <a:buNone/>
                      </a:pPr>
                      <a:r>
                        <a:rPr lang="en-US" sz="1800" dirty="0">
                          <a:effectLst/>
                          <a:latin typeface="Arial" panose="020B0604020202020204" pitchFamily="34" charset="0"/>
                          <a:cs typeface="Arial" panose="020B0604020202020204" pitchFamily="34" charset="0"/>
                        </a:rPr>
                        <a:t>1065</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tc>
                <a:tc>
                  <a:txBody>
                    <a:bodyPr/>
                    <a:lstStyle/>
                    <a:p>
                      <a:pPr marL="0" marR="0" indent="0" algn="ctr">
                        <a:lnSpc>
                          <a:spcPct val="100000"/>
                        </a:lnSpc>
                        <a:spcAft>
                          <a:spcPts val="0"/>
                        </a:spcAft>
                        <a:buNone/>
                      </a:pPr>
                      <a:r>
                        <a:rPr lang="en-US" sz="1800">
                          <a:effectLst/>
                          <a:latin typeface="Arial" panose="020B0604020202020204" pitchFamily="34" charset="0"/>
                          <a:cs typeface="Arial" panose="020B0604020202020204" pitchFamily="34" charset="0"/>
                        </a:rPr>
                        <a:t>5.91e-05</a:t>
                      </a:r>
                      <a:endParaRPr lang="en-US" sz="18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tc>
                <a:extLst>
                  <a:ext uri="{0D108BD9-81ED-4DB2-BD59-A6C34878D82A}">
                    <a16:rowId xmlns:a16="http://schemas.microsoft.com/office/drawing/2014/main" val="71437051"/>
                  </a:ext>
                </a:extLst>
              </a:tr>
              <a:tr h="651365">
                <a:tc>
                  <a:txBody>
                    <a:bodyPr/>
                    <a:lstStyle/>
                    <a:p>
                      <a:pPr marL="0" marR="0" indent="0" algn="ctr">
                        <a:lnSpc>
                          <a:spcPct val="100000"/>
                        </a:lnSpc>
                        <a:spcAft>
                          <a:spcPts val="0"/>
                        </a:spcAft>
                        <a:buNone/>
                      </a:pPr>
                      <a:r>
                        <a:rPr lang="en-US" sz="1800" dirty="0">
                          <a:effectLst/>
                          <a:latin typeface="Arial" panose="020B0604020202020204" pitchFamily="34" charset="0"/>
                          <a:cs typeface="Arial" panose="020B0604020202020204" pitchFamily="34" charset="0"/>
                        </a:rPr>
                        <a:t>Non-Spatial RF (ranger)</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lnT w="12700" cap="flat" cmpd="sng" algn="ctr">
                      <a:solidFill>
                        <a:schemeClr val="tx1"/>
                      </a:solidFill>
                      <a:prstDash val="solid"/>
                      <a:round/>
                      <a:headEnd type="none" w="med" len="med"/>
                      <a:tailEnd type="none" w="med" len="med"/>
                    </a:lnT>
                  </a:tcPr>
                </a:tc>
                <a:tc>
                  <a:txBody>
                    <a:bodyPr/>
                    <a:lstStyle/>
                    <a:p>
                      <a:pPr marL="0" marR="0" indent="0" algn="ctr">
                        <a:lnSpc>
                          <a:spcPct val="100000"/>
                        </a:lnSpc>
                        <a:spcAft>
                          <a:spcPts val="0"/>
                        </a:spcAft>
                        <a:buNone/>
                      </a:pPr>
                      <a:r>
                        <a:rPr lang="en-US" sz="1800" dirty="0">
                          <a:effectLst/>
                          <a:latin typeface="Arial" panose="020B0604020202020204" pitchFamily="34" charset="0"/>
                          <a:cs typeface="Arial" panose="020B0604020202020204" pitchFamily="34" charset="0"/>
                        </a:rPr>
                        <a:t>0.7207</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tc>
                <a:tc>
                  <a:txBody>
                    <a:bodyPr/>
                    <a:lstStyle/>
                    <a:p>
                      <a:pPr marL="0" marR="0" indent="0" algn="ctr">
                        <a:lnSpc>
                          <a:spcPct val="100000"/>
                        </a:lnSpc>
                        <a:spcAft>
                          <a:spcPts val="0"/>
                        </a:spcAft>
                        <a:buNone/>
                      </a:pPr>
                      <a:r>
                        <a:rPr lang="en-US" sz="1800">
                          <a:effectLst/>
                          <a:latin typeface="Arial" panose="020B0604020202020204" pitchFamily="34" charset="0"/>
                          <a:cs typeface="Arial" panose="020B0604020202020204" pitchFamily="34" charset="0"/>
                        </a:rPr>
                        <a:t>627.99</a:t>
                      </a:r>
                      <a:endParaRPr lang="en-US" sz="18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tc>
                <a:tc>
                  <a:txBody>
                    <a:bodyPr/>
                    <a:lstStyle/>
                    <a:p>
                      <a:pPr marL="0" marR="0" indent="0" algn="ctr">
                        <a:lnSpc>
                          <a:spcPct val="100000"/>
                        </a:lnSpc>
                        <a:spcAft>
                          <a:spcPts val="0"/>
                        </a:spcAft>
                        <a:buNone/>
                      </a:pPr>
                      <a:r>
                        <a:rPr lang="en-US" sz="1800" dirty="0">
                          <a:effectLst/>
                          <a:latin typeface="Arial" panose="020B0604020202020204" pitchFamily="34" charset="0"/>
                          <a:cs typeface="Arial" panose="020B0604020202020204" pitchFamily="34" charset="0"/>
                        </a:rPr>
                        <a:t>Not Applicable</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tc>
                <a:extLst>
                  <a:ext uri="{0D108BD9-81ED-4DB2-BD59-A6C34878D82A}">
                    <a16:rowId xmlns:a16="http://schemas.microsoft.com/office/drawing/2014/main" val="204377141"/>
                  </a:ext>
                </a:extLst>
              </a:tr>
            </a:tbl>
          </a:graphicData>
        </a:graphic>
      </p:graphicFrame>
      <p:sp>
        <p:nvSpPr>
          <p:cNvPr id="12" name="TextBox 11">
            <a:extLst>
              <a:ext uri="{FF2B5EF4-FFF2-40B4-BE49-F238E27FC236}">
                <a16:creationId xmlns:a16="http://schemas.microsoft.com/office/drawing/2014/main" id="{FC5C64FB-86C9-983B-83C8-299DFCD8A7E9}"/>
              </a:ext>
            </a:extLst>
          </p:cNvPr>
          <p:cNvSpPr txBox="1"/>
          <p:nvPr/>
        </p:nvSpPr>
        <p:spPr>
          <a:xfrm>
            <a:off x="795206" y="563182"/>
            <a:ext cx="10800448" cy="3170099"/>
          </a:xfrm>
          <a:prstGeom prst="rect">
            <a:avLst/>
          </a:prstGeom>
          <a:noFill/>
        </p:spPr>
        <p:txBody>
          <a:bodyPr wrap="square" rtlCol="0">
            <a:spAutoFit/>
          </a:bodyPr>
          <a:lstStyle/>
          <a:p>
            <a:r>
              <a:rPr lang="en-US" sz="2200" b="1" dirty="0">
                <a:latin typeface="Arial" panose="020B0604020202020204" pitchFamily="34" charset="0"/>
                <a:cs typeface="Arial" panose="020B0604020202020204" pitchFamily="34" charset="0"/>
              </a:rPr>
              <a:t>Non-Spatial RF Model Setup</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Trained on 5,000 samples and eight predictors.</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Built using </a:t>
            </a:r>
            <a:r>
              <a:rPr lang="en-US" sz="2200" b="1" dirty="0">
                <a:latin typeface="Arial" panose="020B0604020202020204" pitchFamily="34" charset="0"/>
                <a:cs typeface="Arial" panose="020B0604020202020204" pitchFamily="34" charset="0"/>
              </a:rPr>
              <a:t>Ranger</a:t>
            </a:r>
            <a:r>
              <a:rPr lang="en-US" sz="2200" dirty="0">
                <a:latin typeface="Arial" panose="020B0604020202020204" pitchFamily="34" charset="0"/>
                <a:cs typeface="Arial" panose="020B0604020202020204" pitchFamily="34" charset="0"/>
              </a:rPr>
              <a:t> with 500 trees and node size = 5.</a:t>
            </a:r>
          </a:p>
          <a:p>
            <a:endParaRPr lang="en-US" sz="2200" dirty="0">
              <a:latin typeface="Arial" panose="020B0604020202020204" pitchFamily="34" charset="0"/>
              <a:cs typeface="Arial" panose="020B0604020202020204" pitchFamily="34" charset="0"/>
            </a:endParaRPr>
          </a:p>
          <a:p>
            <a:r>
              <a:rPr lang="en-US" sz="2400" b="1" dirty="0"/>
              <a:t>Key Takeaway</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Both OLS models failed Breusch-Pagan tests </a:t>
            </a:r>
            <a:r>
              <a:rPr lang="en-US" sz="2200" b="1" dirty="0">
                <a:latin typeface="Arial" panose="020B0604020202020204" pitchFamily="34" charset="0"/>
                <a:cs typeface="Arial" panose="020B0604020202020204" pitchFamily="34" charset="0"/>
              </a:rPr>
              <a:t>→ </a:t>
            </a:r>
            <a:r>
              <a:rPr lang="en-US" sz="2200" dirty="0">
                <a:latin typeface="Arial" panose="020B0604020202020204" pitchFamily="34" charset="0"/>
                <a:cs typeface="Arial" panose="020B0604020202020204" pitchFamily="34" charset="0"/>
              </a:rPr>
              <a:t>significant heteroskedasticity.</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Polynomial terms slightly improved OLS, but performance remained weak.</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RF handled local spatial effects better than OLS.</a:t>
            </a:r>
          </a:p>
          <a:p>
            <a:pPr marL="342900" indent="-342900">
              <a:buFont typeface="Arial" panose="020B0604020202020204" pitchFamily="34" charset="0"/>
              <a:buChar char="•"/>
            </a:pPr>
            <a:r>
              <a:rPr lang="en-US" sz="2200" dirty="0">
                <a:latin typeface="Arial" panose="020B0604020202020204" pitchFamily="34" charset="0"/>
                <a:cs typeface="Arial" panose="020B0604020202020204" pitchFamily="34" charset="0"/>
              </a:rPr>
              <a:t>RF model outperforms OLS in accuracy, residual behavior. </a:t>
            </a:r>
          </a:p>
        </p:txBody>
      </p:sp>
    </p:spTree>
    <p:extLst>
      <p:ext uri="{BB962C8B-B14F-4D97-AF65-F5344CB8AC3E}">
        <p14:creationId xmlns:p14="http://schemas.microsoft.com/office/powerpoint/2010/main" val="2417283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3BFF6B-0FD1-B513-2C32-61B898CCCAC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0747E0E-161F-64EE-B564-8E0AAF285FB3}"/>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cxnSp>
        <p:nvCxnSpPr>
          <p:cNvPr id="10" name="Straight Connector 9">
            <a:extLst>
              <a:ext uri="{FF2B5EF4-FFF2-40B4-BE49-F238E27FC236}">
                <a16:creationId xmlns:a16="http://schemas.microsoft.com/office/drawing/2014/main" id="{D49C15C5-E920-A1F6-3171-06A9453B7AE5}"/>
              </a:ext>
            </a:extLst>
          </p:cNvPr>
          <p:cNvCxnSpPr>
            <a:cxnSpLocks/>
          </p:cNvCxnSpPr>
          <p:nvPr/>
        </p:nvCxnSpPr>
        <p:spPr>
          <a:xfrm>
            <a:off x="182881" y="531767"/>
            <a:ext cx="7357606" cy="0"/>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480A46F-431B-3EB6-2D74-44796769A034}"/>
              </a:ext>
            </a:extLst>
          </p:cNvPr>
          <p:cNvSpPr txBox="1"/>
          <p:nvPr/>
        </p:nvSpPr>
        <p:spPr>
          <a:xfrm>
            <a:off x="209385" y="-16193"/>
            <a:ext cx="7635902"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Variable Importance from Non-Spatial RF </a:t>
            </a:r>
          </a:p>
        </p:txBody>
      </p:sp>
      <p:sp>
        <p:nvSpPr>
          <p:cNvPr id="2" name="Slide Number Placeholder 1">
            <a:extLst>
              <a:ext uri="{FF2B5EF4-FFF2-40B4-BE49-F238E27FC236}">
                <a16:creationId xmlns:a16="http://schemas.microsoft.com/office/drawing/2014/main" id="{8A3B5501-6B7F-BD42-B64E-3B4C7C261DC0}"/>
              </a:ext>
            </a:extLst>
          </p:cNvPr>
          <p:cNvSpPr>
            <a:spLocks noGrp="1"/>
          </p:cNvSpPr>
          <p:nvPr>
            <p:ph type="sldNum" sz="quarter" idx="12"/>
          </p:nvPr>
        </p:nvSpPr>
        <p:spPr>
          <a:xfrm>
            <a:off x="11420700" y="6225961"/>
            <a:ext cx="608738"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29</a:t>
            </a:fld>
            <a:endParaRPr lang="en-US" sz="1600">
              <a:solidFill>
                <a:schemeClr val="bg1">
                  <a:lumMod val="50000"/>
                </a:schemeClr>
              </a:solidFill>
              <a:latin typeface="Franklin Gothic Book" panose="020B0503020102020204" pitchFamily="34" charset="0"/>
            </a:endParaRPr>
          </a:p>
        </p:txBody>
      </p:sp>
      <p:sp>
        <p:nvSpPr>
          <p:cNvPr id="12" name="TextBox 11">
            <a:extLst>
              <a:ext uri="{FF2B5EF4-FFF2-40B4-BE49-F238E27FC236}">
                <a16:creationId xmlns:a16="http://schemas.microsoft.com/office/drawing/2014/main" id="{0ED81606-04E2-9D5E-D903-AAB2DF8D5AAF}"/>
              </a:ext>
            </a:extLst>
          </p:cNvPr>
          <p:cNvSpPr txBox="1"/>
          <p:nvPr/>
        </p:nvSpPr>
        <p:spPr>
          <a:xfrm>
            <a:off x="421757" y="638669"/>
            <a:ext cx="11196861" cy="1785104"/>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Regional Centrality Index (D5CEI): Strongest predictor of AADT.</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Transit Ridership per Capita (</a:t>
            </a:r>
            <a:r>
              <a:rPr lang="en-US" sz="2200" dirty="0" err="1">
                <a:latin typeface="Arial" panose="020B0604020202020204" pitchFamily="34" charset="0"/>
                <a:cs typeface="Arial" panose="020B0604020202020204" pitchFamily="34" charset="0"/>
              </a:rPr>
              <a:t>UPTpercap</a:t>
            </a:r>
            <a:r>
              <a:rPr lang="en-US" sz="2200" dirty="0">
                <a:latin typeface="Arial" panose="020B0604020202020204" pitchFamily="34" charset="0"/>
                <a:cs typeface="Arial" panose="020B0604020202020204" pitchFamily="34" charset="0"/>
              </a:rPr>
              <a:t>): Multimodal environments have higher overall traffic volumes.</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Economic and demographic workforce characteristics play a comparatively smaller role in predicting AADT. </a:t>
            </a:r>
          </a:p>
        </p:txBody>
      </p:sp>
      <p:pic>
        <p:nvPicPr>
          <p:cNvPr id="13" name="Picture 12">
            <a:extLst>
              <a:ext uri="{FF2B5EF4-FFF2-40B4-BE49-F238E27FC236}">
                <a16:creationId xmlns:a16="http://schemas.microsoft.com/office/drawing/2014/main" id="{B532B4EB-1117-822D-C848-CDB14CEB971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78895" y="2423773"/>
            <a:ext cx="6398707" cy="3999104"/>
          </a:xfrm>
          <a:prstGeom prst="rect">
            <a:avLst/>
          </a:prstGeom>
          <a:noFill/>
          <a:ln>
            <a:solidFill>
              <a:schemeClr val="tx1"/>
            </a:solidFill>
          </a:ln>
        </p:spPr>
      </p:pic>
      <p:graphicFrame>
        <p:nvGraphicFramePr>
          <p:cNvPr id="14" name="Table 13">
            <a:extLst>
              <a:ext uri="{FF2B5EF4-FFF2-40B4-BE49-F238E27FC236}">
                <a16:creationId xmlns:a16="http://schemas.microsoft.com/office/drawing/2014/main" id="{25CCBE05-080A-B781-BEC5-CDE6FCFFFEFE}"/>
              </a:ext>
            </a:extLst>
          </p:cNvPr>
          <p:cNvGraphicFramePr>
            <a:graphicFrameLocks noGrp="1"/>
          </p:cNvGraphicFramePr>
          <p:nvPr>
            <p:extLst>
              <p:ext uri="{D42A27DB-BD31-4B8C-83A1-F6EECF244321}">
                <p14:modId xmlns:p14="http://schemas.microsoft.com/office/powerpoint/2010/main" val="209654521"/>
              </p:ext>
            </p:extLst>
          </p:nvPr>
        </p:nvGraphicFramePr>
        <p:xfrm>
          <a:off x="799960" y="2777405"/>
          <a:ext cx="3700733" cy="3291840"/>
        </p:xfrm>
        <a:graphic>
          <a:graphicData uri="http://schemas.openxmlformats.org/drawingml/2006/table">
            <a:tbl>
              <a:tblPr firstRow="1" bandRow="1">
                <a:tableStyleId>{3B4B98B0-60AC-42C2-AFA5-B58CD77FA1E5}</a:tableStyleId>
              </a:tblPr>
              <a:tblGrid>
                <a:gridCol w="2008933">
                  <a:extLst>
                    <a:ext uri="{9D8B030D-6E8A-4147-A177-3AD203B41FA5}">
                      <a16:colId xmlns:a16="http://schemas.microsoft.com/office/drawing/2014/main" val="3305445584"/>
                    </a:ext>
                  </a:extLst>
                </a:gridCol>
                <a:gridCol w="1691800">
                  <a:extLst>
                    <a:ext uri="{9D8B030D-6E8A-4147-A177-3AD203B41FA5}">
                      <a16:colId xmlns:a16="http://schemas.microsoft.com/office/drawing/2014/main" val="1583576697"/>
                    </a:ext>
                  </a:extLst>
                </a:gridCol>
              </a:tblGrid>
              <a:tr h="365760">
                <a:tc>
                  <a:txBody>
                    <a:bodyPr/>
                    <a:lstStyle/>
                    <a:p>
                      <a:r>
                        <a:rPr lang="en-US" sz="1800" dirty="0">
                          <a:latin typeface="Arial" panose="020B0604020202020204" pitchFamily="34" charset="0"/>
                          <a:cs typeface="Arial" panose="020B0604020202020204" pitchFamily="34" charset="0"/>
                        </a:rPr>
                        <a:t>Variables</a:t>
                      </a:r>
                    </a:p>
                  </a:txBody>
                  <a:tcPr/>
                </a:tc>
                <a:tc>
                  <a:txBody>
                    <a:bodyPr/>
                    <a:lstStyle/>
                    <a:p>
                      <a:r>
                        <a:rPr lang="en-US" sz="1800" dirty="0">
                          <a:latin typeface="Arial" panose="020B0604020202020204" pitchFamily="34" charset="0"/>
                          <a:cs typeface="Arial" panose="020B0604020202020204" pitchFamily="34" charset="0"/>
                        </a:rPr>
                        <a:t>Importance</a:t>
                      </a:r>
                    </a:p>
                  </a:txBody>
                  <a:tcPr/>
                </a:tc>
                <a:extLst>
                  <a:ext uri="{0D108BD9-81ED-4DB2-BD59-A6C34878D82A}">
                    <a16:rowId xmlns:a16="http://schemas.microsoft.com/office/drawing/2014/main" val="3032370209"/>
                  </a:ext>
                </a:extLst>
              </a:tr>
              <a:tr h="365760">
                <a:tc>
                  <a:txBody>
                    <a:bodyPr/>
                    <a:lstStyle/>
                    <a:p>
                      <a:r>
                        <a:rPr lang="en-US" sz="1800" dirty="0">
                          <a:latin typeface="Arial" panose="020B0604020202020204" pitchFamily="34" charset="0"/>
                          <a:cs typeface="Arial" panose="020B0604020202020204" pitchFamily="34" charset="0"/>
                        </a:rPr>
                        <a:t>D5CEI</a:t>
                      </a:r>
                    </a:p>
                  </a:txBody>
                  <a:tcPr/>
                </a:tc>
                <a:tc>
                  <a:txBody>
                    <a:bodyPr/>
                    <a:lstStyle/>
                    <a:p>
                      <a:r>
                        <a:rPr lang="en-US" sz="1800" dirty="0">
                          <a:latin typeface="Arial" panose="020B0604020202020204" pitchFamily="34" charset="0"/>
                          <a:cs typeface="Arial" panose="020B0604020202020204" pitchFamily="34" charset="0"/>
                        </a:rPr>
                        <a:t> 395.161 </a:t>
                      </a:r>
                    </a:p>
                  </a:txBody>
                  <a:tcPr/>
                </a:tc>
                <a:extLst>
                  <a:ext uri="{0D108BD9-81ED-4DB2-BD59-A6C34878D82A}">
                    <a16:rowId xmlns:a16="http://schemas.microsoft.com/office/drawing/2014/main" val="874652772"/>
                  </a:ext>
                </a:extLst>
              </a:tr>
              <a:tr h="365760">
                <a:tc>
                  <a:txBody>
                    <a:bodyPr/>
                    <a:lstStyle/>
                    <a:p>
                      <a:r>
                        <a:rPr lang="en-US" sz="1800" dirty="0" err="1">
                          <a:latin typeface="Arial" panose="020B0604020202020204" pitchFamily="34" charset="0"/>
                          <a:cs typeface="Arial" panose="020B0604020202020204" pitchFamily="34" charset="0"/>
                        </a:rPr>
                        <a:t>UPTpercap</a:t>
                      </a:r>
                      <a:r>
                        <a:rPr lang="en-US" sz="1800" dirty="0">
                          <a:latin typeface="Arial" panose="020B0604020202020204" pitchFamily="34" charset="0"/>
                          <a:cs typeface="Arial" panose="020B0604020202020204" pitchFamily="34" charset="0"/>
                        </a:rPr>
                        <a:t> </a:t>
                      </a:r>
                    </a:p>
                  </a:txBody>
                  <a:tcPr/>
                </a:tc>
                <a:tc>
                  <a:txBody>
                    <a:bodyPr/>
                    <a:lstStyle/>
                    <a:p>
                      <a:r>
                        <a:rPr lang="en-US" sz="1800" dirty="0">
                          <a:latin typeface="Arial" panose="020B0604020202020204" pitchFamily="34" charset="0"/>
                          <a:cs typeface="Arial" panose="020B0604020202020204" pitchFamily="34" charset="0"/>
                        </a:rPr>
                        <a:t>372.416</a:t>
                      </a:r>
                    </a:p>
                  </a:txBody>
                  <a:tcPr/>
                </a:tc>
                <a:extLst>
                  <a:ext uri="{0D108BD9-81ED-4DB2-BD59-A6C34878D82A}">
                    <a16:rowId xmlns:a16="http://schemas.microsoft.com/office/drawing/2014/main" val="1441071424"/>
                  </a:ext>
                </a:extLst>
              </a:tr>
              <a:tr h="365760">
                <a:tc>
                  <a:txBody>
                    <a:bodyPr/>
                    <a:lstStyle/>
                    <a:p>
                      <a:r>
                        <a:rPr lang="en-US" sz="1800" dirty="0">
                          <a:latin typeface="Arial" panose="020B0604020202020204" pitchFamily="34" charset="0"/>
                          <a:cs typeface="Arial" panose="020B0604020202020204" pitchFamily="34" charset="0"/>
                        </a:rPr>
                        <a:t>D2A_EPHHM </a:t>
                      </a:r>
                    </a:p>
                  </a:txBody>
                  <a:tcPr/>
                </a:tc>
                <a:tc>
                  <a:txBody>
                    <a:bodyPr/>
                    <a:lstStyle/>
                    <a:p>
                      <a:r>
                        <a:rPr lang="en-US" sz="1800" dirty="0">
                          <a:latin typeface="Arial" panose="020B0604020202020204" pitchFamily="34" charset="0"/>
                          <a:cs typeface="Arial" panose="020B0604020202020204" pitchFamily="34" charset="0"/>
                        </a:rPr>
                        <a:t>292.866</a:t>
                      </a:r>
                    </a:p>
                  </a:txBody>
                  <a:tcPr/>
                </a:tc>
                <a:extLst>
                  <a:ext uri="{0D108BD9-81ED-4DB2-BD59-A6C34878D82A}">
                    <a16:rowId xmlns:a16="http://schemas.microsoft.com/office/drawing/2014/main" val="2977928996"/>
                  </a:ext>
                </a:extLst>
              </a:tr>
              <a:tr h="365760">
                <a:tc>
                  <a:txBody>
                    <a:bodyPr/>
                    <a:lstStyle/>
                    <a:p>
                      <a:r>
                        <a:rPr lang="en-US" sz="1800" dirty="0">
                          <a:latin typeface="Arial" panose="020B0604020202020204" pitchFamily="34" charset="0"/>
                          <a:cs typeface="Arial" panose="020B0604020202020204" pitchFamily="34" charset="0"/>
                        </a:rPr>
                        <a:t>Pct_AO1 </a:t>
                      </a:r>
                    </a:p>
                  </a:txBody>
                  <a:tcPr/>
                </a:tc>
                <a:tc>
                  <a:txBody>
                    <a:bodyPr/>
                    <a:lstStyle/>
                    <a:p>
                      <a:r>
                        <a:rPr lang="en-US" sz="1800" dirty="0">
                          <a:latin typeface="Arial" panose="020B0604020202020204" pitchFamily="34" charset="0"/>
                          <a:cs typeface="Arial" panose="020B0604020202020204" pitchFamily="34" charset="0"/>
                        </a:rPr>
                        <a:t>290.848</a:t>
                      </a:r>
                    </a:p>
                  </a:txBody>
                  <a:tcPr/>
                </a:tc>
                <a:extLst>
                  <a:ext uri="{0D108BD9-81ED-4DB2-BD59-A6C34878D82A}">
                    <a16:rowId xmlns:a16="http://schemas.microsoft.com/office/drawing/2014/main" val="3278598618"/>
                  </a:ext>
                </a:extLst>
              </a:tr>
              <a:tr h="365760">
                <a:tc>
                  <a:txBody>
                    <a:bodyPr/>
                    <a:lstStyle/>
                    <a:p>
                      <a:r>
                        <a:rPr lang="en-US" sz="1800" dirty="0" err="1">
                          <a:latin typeface="Arial" panose="020B0604020202020204" pitchFamily="34" charset="0"/>
                          <a:cs typeface="Arial" panose="020B0604020202020204" pitchFamily="34" charset="0"/>
                        </a:rPr>
                        <a:t>SLC_score</a:t>
                      </a:r>
                      <a:r>
                        <a:rPr lang="en-US" sz="1800" dirty="0">
                          <a:latin typeface="Arial" panose="020B0604020202020204" pitchFamily="34" charset="0"/>
                          <a:cs typeface="Arial" panose="020B0604020202020204" pitchFamily="34" charset="0"/>
                        </a:rPr>
                        <a:t> </a:t>
                      </a:r>
                    </a:p>
                  </a:txBody>
                  <a:tcPr/>
                </a:tc>
                <a:tc>
                  <a:txBody>
                    <a:bodyPr/>
                    <a:lstStyle/>
                    <a:p>
                      <a:r>
                        <a:rPr lang="en-US" sz="1800" dirty="0">
                          <a:latin typeface="Arial" panose="020B0604020202020204" pitchFamily="34" charset="0"/>
                          <a:cs typeface="Arial" panose="020B0604020202020204" pitchFamily="34" charset="0"/>
                        </a:rPr>
                        <a:t>274.852</a:t>
                      </a:r>
                    </a:p>
                  </a:txBody>
                  <a:tcPr/>
                </a:tc>
                <a:extLst>
                  <a:ext uri="{0D108BD9-81ED-4DB2-BD59-A6C34878D82A}">
                    <a16:rowId xmlns:a16="http://schemas.microsoft.com/office/drawing/2014/main" val="3689910165"/>
                  </a:ext>
                </a:extLst>
              </a:tr>
              <a:tr h="365760">
                <a:tc>
                  <a:txBody>
                    <a:bodyPr/>
                    <a:lstStyle/>
                    <a:p>
                      <a:r>
                        <a:rPr lang="en-US" sz="1800" dirty="0" err="1">
                          <a:latin typeface="Arial" panose="020B0604020202020204" pitchFamily="34" charset="0"/>
                          <a:cs typeface="Arial" panose="020B0604020202020204" pitchFamily="34" charset="0"/>
                        </a:rPr>
                        <a:t>P_WrkAge</a:t>
                      </a:r>
                      <a:r>
                        <a:rPr lang="en-US" sz="1800" dirty="0">
                          <a:latin typeface="Arial" panose="020B0604020202020204" pitchFamily="34" charset="0"/>
                          <a:cs typeface="Arial" panose="020B0604020202020204" pitchFamily="34" charset="0"/>
                        </a:rPr>
                        <a:t> </a:t>
                      </a:r>
                    </a:p>
                  </a:txBody>
                  <a:tcPr/>
                </a:tc>
                <a:tc>
                  <a:txBody>
                    <a:bodyPr/>
                    <a:lstStyle/>
                    <a:p>
                      <a:r>
                        <a:rPr lang="en-US" sz="1800" dirty="0">
                          <a:latin typeface="Arial" panose="020B0604020202020204" pitchFamily="34" charset="0"/>
                          <a:cs typeface="Arial" panose="020B0604020202020204" pitchFamily="34" charset="0"/>
                        </a:rPr>
                        <a:t>272.619</a:t>
                      </a:r>
                    </a:p>
                  </a:txBody>
                  <a:tcPr/>
                </a:tc>
                <a:extLst>
                  <a:ext uri="{0D108BD9-81ED-4DB2-BD59-A6C34878D82A}">
                    <a16:rowId xmlns:a16="http://schemas.microsoft.com/office/drawing/2014/main" val="907871005"/>
                  </a:ext>
                </a:extLst>
              </a:tr>
              <a:tr h="365760">
                <a:tc>
                  <a:txBody>
                    <a:bodyPr/>
                    <a:lstStyle/>
                    <a:p>
                      <a:r>
                        <a:rPr lang="en-US" sz="1800" dirty="0" err="1">
                          <a:latin typeface="Arial" panose="020B0604020202020204" pitchFamily="34" charset="0"/>
                          <a:cs typeface="Arial" panose="020B0604020202020204" pitchFamily="34" charset="0"/>
                        </a:rPr>
                        <a:t>W_P_Medwag</a:t>
                      </a:r>
                      <a:r>
                        <a:rPr lang="en-US" sz="1800" dirty="0">
                          <a:latin typeface="Arial" panose="020B0604020202020204" pitchFamily="34" charset="0"/>
                          <a:cs typeface="Arial" panose="020B0604020202020204" pitchFamily="34" charset="0"/>
                        </a:rPr>
                        <a:t> </a:t>
                      </a:r>
                    </a:p>
                  </a:txBody>
                  <a:tcPr/>
                </a:tc>
                <a:tc>
                  <a:txBody>
                    <a:bodyPr/>
                    <a:lstStyle/>
                    <a:p>
                      <a:r>
                        <a:rPr lang="en-US" sz="1800" dirty="0">
                          <a:latin typeface="Arial" panose="020B0604020202020204" pitchFamily="34" charset="0"/>
                          <a:cs typeface="Arial" panose="020B0604020202020204" pitchFamily="34" charset="0"/>
                        </a:rPr>
                        <a:t>246.341</a:t>
                      </a:r>
                    </a:p>
                  </a:txBody>
                  <a:tcPr/>
                </a:tc>
                <a:extLst>
                  <a:ext uri="{0D108BD9-81ED-4DB2-BD59-A6C34878D82A}">
                    <a16:rowId xmlns:a16="http://schemas.microsoft.com/office/drawing/2014/main" val="1617913177"/>
                  </a:ext>
                </a:extLst>
              </a:tr>
              <a:tr h="365760">
                <a:tc>
                  <a:txBody>
                    <a:bodyPr/>
                    <a:lstStyle/>
                    <a:p>
                      <a:r>
                        <a:rPr lang="en-US" sz="1800" dirty="0" err="1">
                          <a:latin typeface="Arial" panose="020B0604020202020204" pitchFamily="34" charset="0"/>
                          <a:cs typeface="Arial" panose="020B0604020202020204" pitchFamily="34" charset="0"/>
                        </a:rPr>
                        <a:t>E_PctLowWa</a:t>
                      </a:r>
                      <a:r>
                        <a:rPr lang="en-US" sz="1800" dirty="0">
                          <a:latin typeface="Arial" panose="020B0604020202020204" pitchFamily="34" charset="0"/>
                          <a:cs typeface="Arial" panose="020B0604020202020204" pitchFamily="34" charset="0"/>
                        </a:rPr>
                        <a:t> </a:t>
                      </a:r>
                    </a:p>
                  </a:txBody>
                  <a:tcPr/>
                </a:tc>
                <a:tc>
                  <a:txBody>
                    <a:bodyPr/>
                    <a:lstStyle/>
                    <a:p>
                      <a:r>
                        <a:rPr lang="en-US" sz="1800" dirty="0">
                          <a:latin typeface="Arial" panose="020B0604020202020204" pitchFamily="34" charset="0"/>
                          <a:cs typeface="Arial" panose="020B0604020202020204" pitchFamily="34" charset="0"/>
                        </a:rPr>
                        <a:t>245.805</a:t>
                      </a:r>
                    </a:p>
                  </a:txBody>
                  <a:tcPr/>
                </a:tc>
                <a:extLst>
                  <a:ext uri="{0D108BD9-81ED-4DB2-BD59-A6C34878D82A}">
                    <a16:rowId xmlns:a16="http://schemas.microsoft.com/office/drawing/2014/main" val="95773273"/>
                  </a:ext>
                </a:extLst>
              </a:tr>
            </a:tbl>
          </a:graphicData>
        </a:graphic>
      </p:graphicFrame>
      <p:sp>
        <p:nvSpPr>
          <p:cNvPr id="4" name="TextBox 3">
            <a:extLst>
              <a:ext uri="{FF2B5EF4-FFF2-40B4-BE49-F238E27FC236}">
                <a16:creationId xmlns:a16="http://schemas.microsoft.com/office/drawing/2014/main" id="{768F3741-73F4-10D7-8DFD-8A3FBEAF9345}"/>
              </a:ext>
            </a:extLst>
          </p:cNvPr>
          <p:cNvSpPr txBox="1"/>
          <p:nvPr/>
        </p:nvSpPr>
        <p:spPr>
          <a:xfrm>
            <a:off x="10868643" y="568582"/>
            <a:ext cx="817918" cy="461665"/>
          </a:xfrm>
          <a:prstGeom prst="rect">
            <a:avLst/>
          </a:prstGeom>
          <a:noFill/>
          <a:ln w="12700">
            <a:solidFill>
              <a:schemeClr val="tx1"/>
            </a:solidFill>
          </a:ln>
        </p:spPr>
        <p:txBody>
          <a:bodyPr wrap="square" rtlCol="0">
            <a:spAutoFit/>
          </a:bodyPr>
          <a:lstStyle/>
          <a:p>
            <a:r>
              <a:rPr lang="en-US" sz="2400" b="1" dirty="0">
                <a:latin typeface="Arial" panose="020B0604020202020204" pitchFamily="34" charset="0"/>
                <a:cs typeface="Arial" panose="020B0604020202020204" pitchFamily="34" charset="0"/>
              </a:rPr>
              <a:t>RQ2</a:t>
            </a:r>
          </a:p>
        </p:txBody>
      </p:sp>
    </p:spTree>
    <p:extLst>
      <p:ext uri="{BB962C8B-B14F-4D97-AF65-F5344CB8AC3E}">
        <p14:creationId xmlns:p14="http://schemas.microsoft.com/office/powerpoint/2010/main" val="872148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D3B912-3E13-EF7A-1995-E3EA15B7781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A4BCD5-2EAD-0010-A54C-BB7E3C0A1B1C}"/>
              </a:ext>
            </a:extLst>
          </p:cNvPr>
          <p:cNvSpPr>
            <a:spLocks noGrp="1"/>
          </p:cNvSpPr>
          <p:nvPr>
            <p:ph type="sldNum" sz="quarter" idx="12"/>
          </p:nvPr>
        </p:nvSpPr>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3</a:t>
            </a:fld>
            <a:endParaRPr lang="en-US" sz="1600">
              <a:solidFill>
                <a:schemeClr val="bg1">
                  <a:lumMod val="50000"/>
                </a:schemeClr>
              </a:solidFill>
              <a:latin typeface="Franklin Gothic Book" panose="020B0503020102020204" pitchFamily="34" charset="0"/>
            </a:endParaRPr>
          </a:p>
        </p:txBody>
      </p:sp>
      <p:pic>
        <p:nvPicPr>
          <p:cNvPr id="4" name="Picture 3">
            <a:extLst>
              <a:ext uri="{FF2B5EF4-FFF2-40B4-BE49-F238E27FC236}">
                <a16:creationId xmlns:a16="http://schemas.microsoft.com/office/drawing/2014/main" id="{9C8EA9BD-5EB4-6654-9BB2-1A3357E2EF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96247"/>
            <a:ext cx="12192000" cy="191434"/>
          </a:xfrm>
          <a:prstGeom prst="rect">
            <a:avLst/>
          </a:prstGeom>
        </p:spPr>
      </p:pic>
      <p:sp>
        <p:nvSpPr>
          <p:cNvPr id="83" name="Rectangle 104">
            <a:extLst>
              <a:ext uri="{FF2B5EF4-FFF2-40B4-BE49-F238E27FC236}">
                <a16:creationId xmlns:a16="http://schemas.microsoft.com/office/drawing/2014/main" id="{BFDB0793-D199-1FA6-DFF9-07AD557CF70C}"/>
              </a:ext>
            </a:extLst>
          </p:cNvPr>
          <p:cNvSpPr>
            <a:spLocks noChangeArrowheads="1"/>
          </p:cNvSpPr>
          <p:nvPr/>
        </p:nvSpPr>
        <p:spPr bwMode="auto">
          <a:xfrm>
            <a:off x="3422561" y="197158"/>
            <a:ext cx="144620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000">
              <a:latin typeface="Franklin Gothic Book" panose="020B0503020102020204" pitchFamily="34" charset="0"/>
            </a:endParaRPr>
          </a:p>
        </p:txBody>
      </p:sp>
      <p:sp>
        <p:nvSpPr>
          <p:cNvPr id="9" name="TextBox 8">
            <a:extLst>
              <a:ext uri="{FF2B5EF4-FFF2-40B4-BE49-F238E27FC236}">
                <a16:creationId xmlns:a16="http://schemas.microsoft.com/office/drawing/2014/main" id="{AC43ABC7-0DA9-1516-30C9-79DBAE8E2A55}"/>
              </a:ext>
            </a:extLst>
          </p:cNvPr>
          <p:cNvSpPr txBox="1"/>
          <p:nvPr/>
        </p:nvSpPr>
        <p:spPr>
          <a:xfrm>
            <a:off x="3132660" y="197158"/>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AADT on Local Roads</a:t>
            </a:r>
            <a:endParaRPr lang="en-US" sz="2800" dirty="0">
              <a:solidFill>
                <a:srgbClr val="680000"/>
              </a:solidFill>
              <a:latin typeface="Franklin Gothic Medium" panose="020B0603020102020204" pitchFamily="34" charset="0"/>
            </a:endParaRPr>
          </a:p>
        </p:txBody>
      </p:sp>
      <p:sp>
        <p:nvSpPr>
          <p:cNvPr id="7" name="TextBox 6">
            <a:extLst>
              <a:ext uri="{FF2B5EF4-FFF2-40B4-BE49-F238E27FC236}">
                <a16:creationId xmlns:a16="http://schemas.microsoft.com/office/drawing/2014/main" id="{737D8D98-0085-7E6A-482C-29AB4EB4F993}"/>
              </a:ext>
            </a:extLst>
          </p:cNvPr>
          <p:cNvSpPr txBox="1"/>
          <p:nvPr/>
        </p:nvSpPr>
        <p:spPr>
          <a:xfrm>
            <a:off x="3118805" y="988383"/>
            <a:ext cx="8731044" cy="5262979"/>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Annual Average Daily Traffic</a:t>
            </a:r>
            <a:r>
              <a:rPr lang="en-US" sz="2800">
                <a:latin typeface="Arial" panose="020B0604020202020204" pitchFamily="34" charset="0"/>
                <a:cs typeface="Arial" panose="020B0604020202020204" pitchFamily="34" charset="0"/>
              </a:rPr>
              <a:t> (AADT</a:t>
            </a:r>
            <a:r>
              <a:rPr lang="en-US" sz="2800" dirty="0">
                <a:latin typeface="Arial" panose="020B0604020202020204" pitchFamily="34" charset="0"/>
                <a:cs typeface="Arial" panose="020B0604020202020204" pitchFamily="34" charset="0"/>
              </a:rPr>
              <a:t>) is a fundamental metric used in transportation planning, safety assessments, and infrastructure development (Baffoe-Twum et al., 2022).</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Defined as the total traffic volume on a roadway divided by 365 days (FHWA, 2022).</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Essential for: </a:t>
            </a:r>
          </a:p>
          <a:p>
            <a:pPr marL="1139825" indent="-457200">
              <a:buFontTx/>
              <a:buChar char="-"/>
            </a:pPr>
            <a:r>
              <a:rPr lang="en-US" sz="2800" dirty="0">
                <a:latin typeface="Arial" panose="020B0604020202020204" pitchFamily="34" charset="0"/>
                <a:cs typeface="Arial" panose="020B0604020202020204" pitchFamily="34" charset="0"/>
              </a:rPr>
              <a:t>Traffic forecasting 📈</a:t>
            </a:r>
          </a:p>
          <a:p>
            <a:pPr marL="1139825" indent="-457200">
              <a:buFontTx/>
              <a:buChar char="-"/>
            </a:pPr>
            <a:r>
              <a:rPr lang="en-US" sz="2800" dirty="0">
                <a:latin typeface="Arial" panose="020B0604020202020204" pitchFamily="34" charset="0"/>
                <a:cs typeface="Arial" panose="020B0604020202020204" pitchFamily="34" charset="0"/>
              </a:rPr>
              <a:t>Roadway capacity analysis 🚗</a:t>
            </a:r>
          </a:p>
          <a:p>
            <a:pPr marL="1139825" indent="-457200">
              <a:buFontTx/>
              <a:buChar char="-"/>
            </a:pPr>
            <a:r>
              <a:rPr lang="en-US" sz="2800" dirty="0">
                <a:latin typeface="Arial" panose="020B0604020202020204" pitchFamily="34" charset="0"/>
                <a:cs typeface="Arial" panose="020B0604020202020204" pitchFamily="34" charset="0"/>
              </a:rPr>
              <a:t>Environmental impact assessments 🌍</a:t>
            </a:r>
          </a:p>
        </p:txBody>
      </p:sp>
      <p:sp>
        <p:nvSpPr>
          <p:cNvPr id="3" name="TextBox 2">
            <a:extLst>
              <a:ext uri="{FF2B5EF4-FFF2-40B4-BE49-F238E27FC236}">
                <a16:creationId xmlns:a16="http://schemas.microsoft.com/office/drawing/2014/main" id="{C8606955-2154-027C-6CAF-8ABA86D89DE2}"/>
              </a:ext>
            </a:extLst>
          </p:cNvPr>
          <p:cNvSpPr txBox="1"/>
          <p:nvPr/>
        </p:nvSpPr>
        <p:spPr>
          <a:xfrm>
            <a:off x="259444" y="397213"/>
            <a:ext cx="2446049" cy="584775"/>
          </a:xfrm>
          <a:prstGeom prst="rect">
            <a:avLst/>
          </a:prstGeom>
          <a:noFill/>
        </p:spPr>
        <p:txBody>
          <a:bodyPr wrap="square" rtlCol="0">
            <a:spAutoFit/>
          </a:bodyPr>
          <a:lstStyle/>
          <a:p>
            <a:r>
              <a:rPr lang="en-US" sz="3200" b="1" dirty="0">
                <a:solidFill>
                  <a:schemeClr val="bg1"/>
                </a:solidFill>
                <a:latin typeface="Franklin Gothic Medium" panose="020B0603020102020204" pitchFamily="34" charset="0"/>
              </a:rPr>
              <a:t>Background</a:t>
            </a:r>
            <a:endParaRPr lang="en-US" sz="2800" dirty="0">
              <a:solidFill>
                <a:schemeClr val="bg1"/>
              </a:solidFill>
              <a:latin typeface="Franklin Gothic Medium" panose="020B0603020102020204" pitchFamily="34" charset="0"/>
            </a:endParaRPr>
          </a:p>
        </p:txBody>
      </p:sp>
    </p:spTree>
    <p:extLst>
      <p:ext uri="{BB962C8B-B14F-4D97-AF65-F5344CB8AC3E}">
        <p14:creationId xmlns:p14="http://schemas.microsoft.com/office/powerpoint/2010/main" val="1118856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BAE08-2E22-17FD-200C-EF9E973C4EA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4A0C9BF-FFA9-C27B-1BCC-EFBC1F8CF2D9}"/>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cxnSp>
        <p:nvCxnSpPr>
          <p:cNvPr id="10" name="Straight Connector 9">
            <a:extLst>
              <a:ext uri="{FF2B5EF4-FFF2-40B4-BE49-F238E27FC236}">
                <a16:creationId xmlns:a16="http://schemas.microsoft.com/office/drawing/2014/main" id="{7B11C0FB-EE30-15E0-238F-D04ADC1B5941}"/>
              </a:ext>
            </a:extLst>
          </p:cNvPr>
          <p:cNvCxnSpPr>
            <a:cxnSpLocks/>
          </p:cNvCxnSpPr>
          <p:nvPr/>
        </p:nvCxnSpPr>
        <p:spPr>
          <a:xfrm>
            <a:off x="182881" y="531767"/>
            <a:ext cx="7357606" cy="0"/>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D46ED71-35D9-6B7E-25FE-3A4E709A837F}"/>
              </a:ext>
            </a:extLst>
          </p:cNvPr>
          <p:cNvSpPr txBox="1"/>
          <p:nvPr/>
        </p:nvSpPr>
        <p:spPr>
          <a:xfrm>
            <a:off x="209384" y="-16193"/>
            <a:ext cx="9849015"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Non-linear Impacts of AADT Predictors</a:t>
            </a:r>
          </a:p>
        </p:txBody>
      </p:sp>
      <p:sp>
        <p:nvSpPr>
          <p:cNvPr id="2" name="Slide Number Placeholder 1">
            <a:extLst>
              <a:ext uri="{FF2B5EF4-FFF2-40B4-BE49-F238E27FC236}">
                <a16:creationId xmlns:a16="http://schemas.microsoft.com/office/drawing/2014/main" id="{A114E292-D36F-62D7-3505-04466F855A2B}"/>
              </a:ext>
            </a:extLst>
          </p:cNvPr>
          <p:cNvSpPr>
            <a:spLocks noGrp="1"/>
          </p:cNvSpPr>
          <p:nvPr>
            <p:ph type="sldNum" sz="quarter" idx="12"/>
          </p:nvPr>
        </p:nvSpPr>
        <p:spPr>
          <a:xfrm>
            <a:off x="11420700" y="6225961"/>
            <a:ext cx="608738"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30</a:t>
            </a:fld>
            <a:endParaRPr lang="en-US" sz="1600">
              <a:solidFill>
                <a:schemeClr val="bg1">
                  <a:lumMod val="50000"/>
                </a:schemeClr>
              </a:solidFill>
              <a:latin typeface="Franklin Gothic Book" panose="020B0503020102020204" pitchFamily="34" charset="0"/>
            </a:endParaRPr>
          </a:p>
        </p:txBody>
      </p:sp>
      <p:sp>
        <p:nvSpPr>
          <p:cNvPr id="12" name="TextBox 11">
            <a:extLst>
              <a:ext uri="{FF2B5EF4-FFF2-40B4-BE49-F238E27FC236}">
                <a16:creationId xmlns:a16="http://schemas.microsoft.com/office/drawing/2014/main" id="{D13C886D-930C-8E0C-7DCF-B1873E71D627}"/>
              </a:ext>
            </a:extLst>
          </p:cNvPr>
          <p:cNvSpPr txBox="1"/>
          <p:nvPr/>
        </p:nvSpPr>
        <p:spPr>
          <a:xfrm>
            <a:off x="421758" y="604249"/>
            <a:ext cx="11607680" cy="2954655"/>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Partial Dependence Plots (PDPs) capture how AADT varies with each predictor while holding all other variables at their median values.</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D5CEI (Regional Centrality): AADT increases rapidly initially and then stabilizes, showing that traffic peaks in moderately to highly central areas, likely due to better access and trip density (Cui et al. 2022; Wang et al. 2020).</a:t>
            </a: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dirty="0" err="1">
                <a:latin typeface="Arial" panose="020B0604020202020204" pitchFamily="34" charset="0"/>
                <a:cs typeface="Arial" panose="020B0604020202020204" pitchFamily="34" charset="0"/>
              </a:rPr>
              <a:t>UPTpercap</a:t>
            </a:r>
            <a:r>
              <a:rPr lang="en-US" sz="2200" dirty="0">
                <a:latin typeface="Arial" panose="020B0604020202020204" pitchFamily="34" charset="0"/>
                <a:cs typeface="Arial" panose="020B0604020202020204" pitchFamily="34" charset="0"/>
              </a:rPr>
              <a:t> (Transit Usage per Capita): AADT increases with high transit usage, indicating that multimodal urban zones generate more traffic (</a:t>
            </a:r>
            <a:r>
              <a:rPr lang="en-US" sz="2200" dirty="0" err="1">
                <a:latin typeface="Arial" panose="020B0604020202020204" pitchFamily="34" charset="0"/>
                <a:cs typeface="Arial" panose="020B0604020202020204" pitchFamily="34" charset="0"/>
              </a:rPr>
              <a:t>Verbavatz</a:t>
            </a:r>
            <a:r>
              <a:rPr lang="en-US" sz="2200" dirty="0">
                <a:latin typeface="Arial" panose="020B0604020202020204" pitchFamily="34" charset="0"/>
                <a:cs typeface="Arial" panose="020B0604020202020204" pitchFamily="34" charset="0"/>
              </a:rPr>
              <a:t> and Barthelemy, 2019).</a:t>
            </a:r>
          </a:p>
        </p:txBody>
      </p:sp>
      <p:grpSp>
        <p:nvGrpSpPr>
          <p:cNvPr id="15" name="Group 14">
            <a:extLst>
              <a:ext uri="{FF2B5EF4-FFF2-40B4-BE49-F238E27FC236}">
                <a16:creationId xmlns:a16="http://schemas.microsoft.com/office/drawing/2014/main" id="{696BB88E-A4F0-8663-469B-04056F513A8C}"/>
              </a:ext>
            </a:extLst>
          </p:cNvPr>
          <p:cNvGrpSpPr/>
          <p:nvPr/>
        </p:nvGrpSpPr>
        <p:grpSpPr>
          <a:xfrm>
            <a:off x="1594727" y="3661806"/>
            <a:ext cx="9512544" cy="3021830"/>
            <a:chOff x="1651261" y="3204131"/>
            <a:chExt cx="9512544" cy="3021830"/>
          </a:xfrm>
        </p:grpSpPr>
        <p:sp>
          <p:nvSpPr>
            <p:cNvPr id="14" name="Rectangle 13">
              <a:extLst>
                <a:ext uri="{FF2B5EF4-FFF2-40B4-BE49-F238E27FC236}">
                  <a16:creationId xmlns:a16="http://schemas.microsoft.com/office/drawing/2014/main" id="{4248A639-8D85-E4FB-022E-BFCC6AD4F5EC}"/>
                </a:ext>
              </a:extLst>
            </p:cNvPr>
            <p:cNvSpPr/>
            <p:nvPr/>
          </p:nvSpPr>
          <p:spPr>
            <a:xfrm>
              <a:off x="1651261" y="3204131"/>
              <a:ext cx="9512544" cy="30218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2407F58-2886-C999-BF6A-934347454CE3}"/>
                </a:ext>
              </a:extLst>
            </p:cNvPr>
            <p:cNvPicPr>
              <a:picLocks noChangeAspect="1"/>
            </p:cNvPicPr>
            <p:nvPr/>
          </p:nvPicPr>
          <p:blipFill>
            <a:blip r:embed="rId4"/>
            <a:srcRect t="-1" r="19690" b="49962"/>
            <a:stretch>
              <a:fillRect/>
            </a:stretch>
          </p:blipFill>
          <p:spPr>
            <a:xfrm>
              <a:off x="1651261" y="3204131"/>
              <a:ext cx="7588711" cy="2918580"/>
            </a:xfrm>
            <a:prstGeom prst="rect">
              <a:avLst/>
            </a:prstGeom>
          </p:spPr>
        </p:pic>
        <p:pic>
          <p:nvPicPr>
            <p:cNvPr id="13" name="Picture 12">
              <a:extLst>
                <a:ext uri="{FF2B5EF4-FFF2-40B4-BE49-F238E27FC236}">
                  <a16:creationId xmlns:a16="http://schemas.microsoft.com/office/drawing/2014/main" id="{D21E3154-0AD1-B93A-E0A6-5F07D95C2D8E}"/>
                </a:ext>
              </a:extLst>
            </p:cNvPr>
            <p:cNvPicPr>
              <a:picLocks noChangeAspect="1"/>
            </p:cNvPicPr>
            <p:nvPr/>
          </p:nvPicPr>
          <p:blipFill>
            <a:blip r:embed="rId4"/>
            <a:srcRect l="80177" t="33953" b="44933"/>
            <a:stretch>
              <a:fillRect/>
            </a:stretch>
          </p:blipFill>
          <p:spPr>
            <a:xfrm>
              <a:off x="9285144" y="4025899"/>
              <a:ext cx="1735127" cy="1140773"/>
            </a:xfrm>
            <a:prstGeom prst="rect">
              <a:avLst/>
            </a:prstGeom>
          </p:spPr>
        </p:pic>
      </p:grpSp>
    </p:spTree>
    <p:extLst>
      <p:ext uri="{BB962C8B-B14F-4D97-AF65-F5344CB8AC3E}">
        <p14:creationId xmlns:p14="http://schemas.microsoft.com/office/powerpoint/2010/main" val="315937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32A24-9349-09E7-03DA-C4AF0082D3E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7D44378-4449-66F9-8462-04156B18DE26}"/>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cxnSp>
        <p:nvCxnSpPr>
          <p:cNvPr id="10" name="Straight Connector 9">
            <a:extLst>
              <a:ext uri="{FF2B5EF4-FFF2-40B4-BE49-F238E27FC236}">
                <a16:creationId xmlns:a16="http://schemas.microsoft.com/office/drawing/2014/main" id="{EC8318CF-1F25-DBEC-AC15-69AAE256758E}"/>
              </a:ext>
            </a:extLst>
          </p:cNvPr>
          <p:cNvCxnSpPr>
            <a:cxnSpLocks/>
          </p:cNvCxnSpPr>
          <p:nvPr/>
        </p:nvCxnSpPr>
        <p:spPr>
          <a:xfrm>
            <a:off x="182881" y="531767"/>
            <a:ext cx="7357606" cy="0"/>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63127EF-E550-B6BC-D425-2ED45236BD87}"/>
              </a:ext>
            </a:extLst>
          </p:cNvPr>
          <p:cNvSpPr txBox="1"/>
          <p:nvPr/>
        </p:nvSpPr>
        <p:spPr>
          <a:xfrm>
            <a:off x="209384" y="-16193"/>
            <a:ext cx="9849015"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Non-linear Impacts of AADT Predictors</a:t>
            </a:r>
          </a:p>
        </p:txBody>
      </p:sp>
      <p:sp>
        <p:nvSpPr>
          <p:cNvPr id="2" name="Slide Number Placeholder 1">
            <a:extLst>
              <a:ext uri="{FF2B5EF4-FFF2-40B4-BE49-F238E27FC236}">
                <a16:creationId xmlns:a16="http://schemas.microsoft.com/office/drawing/2014/main" id="{772928F9-099D-143A-E5FC-E42456D52D22}"/>
              </a:ext>
            </a:extLst>
          </p:cNvPr>
          <p:cNvSpPr>
            <a:spLocks noGrp="1"/>
          </p:cNvSpPr>
          <p:nvPr>
            <p:ph type="sldNum" sz="quarter" idx="12"/>
          </p:nvPr>
        </p:nvSpPr>
        <p:spPr>
          <a:xfrm>
            <a:off x="11420700" y="6225961"/>
            <a:ext cx="608738"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31</a:t>
            </a:fld>
            <a:endParaRPr lang="en-US" sz="1600">
              <a:solidFill>
                <a:schemeClr val="bg1">
                  <a:lumMod val="50000"/>
                </a:schemeClr>
              </a:solidFill>
              <a:latin typeface="Franklin Gothic Book" panose="020B0503020102020204" pitchFamily="34" charset="0"/>
            </a:endParaRPr>
          </a:p>
        </p:txBody>
      </p:sp>
      <p:sp>
        <p:nvSpPr>
          <p:cNvPr id="12" name="TextBox 11">
            <a:extLst>
              <a:ext uri="{FF2B5EF4-FFF2-40B4-BE49-F238E27FC236}">
                <a16:creationId xmlns:a16="http://schemas.microsoft.com/office/drawing/2014/main" id="{72304EF4-6B29-E63F-06E0-6078CC97BA7E}"/>
              </a:ext>
            </a:extLst>
          </p:cNvPr>
          <p:cNvSpPr txBox="1"/>
          <p:nvPr/>
        </p:nvSpPr>
        <p:spPr>
          <a:xfrm>
            <a:off x="484302" y="727806"/>
            <a:ext cx="11223395" cy="2123658"/>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D2A_EPHHM (Employment and Household Entropy):  reduced AADT at mid-range values and elevated traffic at both extremes, indicating that highly mixed-use areas experience higher traffic (Ewing et al., 2011). </a:t>
            </a:r>
          </a:p>
          <a:p>
            <a:pPr marL="285750" indent="-28575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Pct_AO1 (Percent of one-car households): indicates a steady rise in AADT, indicating greater vehicle dependency in areas with limited travel alternatives. </a:t>
            </a:r>
          </a:p>
        </p:txBody>
      </p:sp>
      <p:grpSp>
        <p:nvGrpSpPr>
          <p:cNvPr id="7" name="Group 6">
            <a:extLst>
              <a:ext uri="{FF2B5EF4-FFF2-40B4-BE49-F238E27FC236}">
                <a16:creationId xmlns:a16="http://schemas.microsoft.com/office/drawing/2014/main" id="{5D0CEB11-5AB7-4D19-7F20-D5C89431FAD1}"/>
              </a:ext>
            </a:extLst>
          </p:cNvPr>
          <p:cNvGrpSpPr/>
          <p:nvPr/>
        </p:nvGrpSpPr>
        <p:grpSpPr>
          <a:xfrm>
            <a:off x="1415719" y="3106271"/>
            <a:ext cx="9570527" cy="2987387"/>
            <a:chOff x="1953602" y="2931459"/>
            <a:chExt cx="9570527" cy="2987387"/>
          </a:xfrm>
        </p:grpSpPr>
        <p:sp>
          <p:nvSpPr>
            <p:cNvPr id="6" name="Rectangle 5">
              <a:extLst>
                <a:ext uri="{FF2B5EF4-FFF2-40B4-BE49-F238E27FC236}">
                  <a16:creationId xmlns:a16="http://schemas.microsoft.com/office/drawing/2014/main" id="{0DB5CD01-3D74-7612-EC30-58AC4A786F4B}"/>
                </a:ext>
              </a:extLst>
            </p:cNvPr>
            <p:cNvSpPr/>
            <p:nvPr/>
          </p:nvSpPr>
          <p:spPr>
            <a:xfrm>
              <a:off x="1953602" y="2931459"/>
              <a:ext cx="9570527" cy="298738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73C89E5-811F-4D89-DCEB-854D2762312A}"/>
                </a:ext>
              </a:extLst>
            </p:cNvPr>
            <p:cNvPicPr>
              <a:picLocks noChangeAspect="1"/>
            </p:cNvPicPr>
            <p:nvPr/>
          </p:nvPicPr>
          <p:blipFill>
            <a:blip r:embed="rId4"/>
            <a:srcRect t="49465" r="19571"/>
            <a:stretch>
              <a:fillRect/>
            </a:stretch>
          </p:blipFill>
          <p:spPr>
            <a:xfrm>
              <a:off x="1953602" y="3069442"/>
              <a:ext cx="7346752" cy="2849404"/>
            </a:xfrm>
            <a:prstGeom prst="rect">
              <a:avLst/>
            </a:prstGeom>
          </p:spPr>
        </p:pic>
        <p:pic>
          <p:nvPicPr>
            <p:cNvPr id="4" name="Picture 3">
              <a:extLst>
                <a:ext uri="{FF2B5EF4-FFF2-40B4-BE49-F238E27FC236}">
                  <a16:creationId xmlns:a16="http://schemas.microsoft.com/office/drawing/2014/main" id="{069EB830-EC53-83ED-9B5B-47B6A9A6AB3A}"/>
                </a:ext>
              </a:extLst>
            </p:cNvPr>
            <p:cNvPicPr>
              <a:picLocks noChangeAspect="1"/>
            </p:cNvPicPr>
            <p:nvPr/>
          </p:nvPicPr>
          <p:blipFill>
            <a:blip r:embed="rId4"/>
            <a:srcRect l="78782" t="34308" b="43681"/>
            <a:stretch>
              <a:fillRect/>
            </a:stretch>
          </p:blipFill>
          <p:spPr>
            <a:xfrm>
              <a:off x="9300354" y="3683807"/>
              <a:ext cx="1996010" cy="1278158"/>
            </a:xfrm>
            <a:prstGeom prst="rect">
              <a:avLst/>
            </a:prstGeom>
          </p:spPr>
        </p:pic>
      </p:grpSp>
    </p:spTree>
    <p:extLst>
      <p:ext uri="{BB962C8B-B14F-4D97-AF65-F5344CB8AC3E}">
        <p14:creationId xmlns:p14="http://schemas.microsoft.com/office/powerpoint/2010/main" val="30418430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E174A-63AB-130B-B25A-24BF7E45C3B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B1FE311-196F-F00E-6BED-DD4D2E4117AB}"/>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cxnSp>
        <p:nvCxnSpPr>
          <p:cNvPr id="10" name="Straight Connector 9">
            <a:extLst>
              <a:ext uri="{FF2B5EF4-FFF2-40B4-BE49-F238E27FC236}">
                <a16:creationId xmlns:a16="http://schemas.microsoft.com/office/drawing/2014/main" id="{08CB2446-09B0-BE94-0285-0F17E2579187}"/>
              </a:ext>
            </a:extLst>
          </p:cNvPr>
          <p:cNvCxnSpPr>
            <a:cxnSpLocks/>
          </p:cNvCxnSpPr>
          <p:nvPr/>
        </p:nvCxnSpPr>
        <p:spPr>
          <a:xfrm>
            <a:off x="182881" y="470807"/>
            <a:ext cx="7357606" cy="0"/>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C76F839-BE4B-6EB2-868A-10E3376F6CAE}"/>
              </a:ext>
            </a:extLst>
          </p:cNvPr>
          <p:cNvSpPr txBox="1"/>
          <p:nvPr/>
        </p:nvSpPr>
        <p:spPr>
          <a:xfrm>
            <a:off x="182881" y="-65554"/>
            <a:ext cx="9849015"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Two-way Interaction Effects</a:t>
            </a:r>
          </a:p>
        </p:txBody>
      </p:sp>
      <p:sp>
        <p:nvSpPr>
          <p:cNvPr id="2" name="Slide Number Placeholder 1">
            <a:extLst>
              <a:ext uri="{FF2B5EF4-FFF2-40B4-BE49-F238E27FC236}">
                <a16:creationId xmlns:a16="http://schemas.microsoft.com/office/drawing/2014/main" id="{08C6F236-E92D-512D-057B-3F26883BA613}"/>
              </a:ext>
            </a:extLst>
          </p:cNvPr>
          <p:cNvSpPr>
            <a:spLocks noGrp="1"/>
          </p:cNvSpPr>
          <p:nvPr>
            <p:ph type="sldNum" sz="quarter" idx="12"/>
          </p:nvPr>
        </p:nvSpPr>
        <p:spPr>
          <a:xfrm>
            <a:off x="11420700" y="6225961"/>
            <a:ext cx="608738"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32</a:t>
            </a:fld>
            <a:endParaRPr lang="en-US" sz="1600">
              <a:solidFill>
                <a:schemeClr val="bg1">
                  <a:lumMod val="50000"/>
                </a:schemeClr>
              </a:solidFill>
              <a:latin typeface="Franklin Gothic Book" panose="020B0503020102020204" pitchFamily="34" charset="0"/>
            </a:endParaRPr>
          </a:p>
        </p:txBody>
      </p:sp>
      <p:graphicFrame>
        <p:nvGraphicFramePr>
          <p:cNvPr id="4" name="Table 3">
            <a:extLst>
              <a:ext uri="{FF2B5EF4-FFF2-40B4-BE49-F238E27FC236}">
                <a16:creationId xmlns:a16="http://schemas.microsoft.com/office/drawing/2014/main" id="{24E7588F-A9E8-1653-E63D-A31BB8C08917}"/>
              </a:ext>
            </a:extLst>
          </p:cNvPr>
          <p:cNvGraphicFramePr>
            <a:graphicFrameLocks noGrp="1"/>
          </p:cNvGraphicFramePr>
          <p:nvPr>
            <p:extLst>
              <p:ext uri="{D42A27DB-BD31-4B8C-83A1-F6EECF244321}">
                <p14:modId xmlns:p14="http://schemas.microsoft.com/office/powerpoint/2010/main" val="1784685036"/>
              </p:ext>
            </p:extLst>
          </p:nvPr>
        </p:nvGraphicFramePr>
        <p:xfrm>
          <a:off x="419725" y="629587"/>
          <a:ext cx="7315201" cy="5949751"/>
        </p:xfrm>
        <a:graphic>
          <a:graphicData uri="http://schemas.openxmlformats.org/drawingml/2006/table">
            <a:tbl>
              <a:tblPr firstRow="1" bandRow="1">
                <a:tableStyleId>{5C22544A-7EE6-4342-B048-85BDC9FD1C3A}</a:tableStyleId>
              </a:tblPr>
              <a:tblGrid>
                <a:gridCol w="1526294">
                  <a:extLst>
                    <a:ext uri="{9D8B030D-6E8A-4147-A177-3AD203B41FA5}">
                      <a16:colId xmlns:a16="http://schemas.microsoft.com/office/drawing/2014/main" val="3933629820"/>
                    </a:ext>
                  </a:extLst>
                </a:gridCol>
                <a:gridCol w="2586967">
                  <a:extLst>
                    <a:ext uri="{9D8B030D-6E8A-4147-A177-3AD203B41FA5}">
                      <a16:colId xmlns:a16="http://schemas.microsoft.com/office/drawing/2014/main" val="3461044593"/>
                    </a:ext>
                  </a:extLst>
                </a:gridCol>
                <a:gridCol w="3201940">
                  <a:extLst>
                    <a:ext uri="{9D8B030D-6E8A-4147-A177-3AD203B41FA5}">
                      <a16:colId xmlns:a16="http://schemas.microsoft.com/office/drawing/2014/main" val="12834460"/>
                    </a:ext>
                  </a:extLst>
                </a:gridCol>
              </a:tblGrid>
              <a:tr h="717138">
                <a:tc>
                  <a:txBody>
                    <a:bodyPr/>
                    <a:lstStyle/>
                    <a:p>
                      <a:r>
                        <a:rPr lang="en-US" sz="2000" dirty="0">
                          <a:latin typeface="Arial" panose="020B0604020202020204" pitchFamily="34" charset="0"/>
                          <a:cs typeface="Arial" panose="020B0604020202020204" pitchFamily="34" charset="0"/>
                        </a:rPr>
                        <a:t>Interaction Pair</a:t>
                      </a:r>
                    </a:p>
                  </a:txBody>
                  <a:tcPr/>
                </a:tc>
                <a:tc>
                  <a:txBody>
                    <a:bodyPr/>
                    <a:lstStyle/>
                    <a:p>
                      <a:r>
                        <a:rPr lang="en-US" sz="2000" dirty="0">
                          <a:latin typeface="Arial" panose="020B0604020202020204" pitchFamily="34" charset="0"/>
                          <a:cs typeface="Arial" panose="020B0604020202020204" pitchFamily="34" charset="0"/>
                        </a:rPr>
                        <a:t>Effect on AADT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Key Findings</a:t>
                      </a:r>
                    </a:p>
                  </a:txBody>
                  <a:tcPr/>
                </a:tc>
                <a:extLst>
                  <a:ext uri="{0D108BD9-81ED-4DB2-BD59-A6C34878D82A}">
                    <a16:rowId xmlns:a16="http://schemas.microsoft.com/office/drawing/2014/main" val="3228474749"/>
                  </a:ext>
                </a:extLst>
              </a:tr>
              <a:tr h="1331375">
                <a:tc>
                  <a:txBody>
                    <a:bodyPr/>
                    <a:lstStyle/>
                    <a:p>
                      <a:r>
                        <a:rPr lang="en-US" sz="2000" dirty="0">
                          <a:latin typeface="Arial" panose="020B0604020202020204" pitchFamily="34" charset="0"/>
                          <a:cs typeface="Arial" panose="020B0604020202020204" pitchFamily="34" charset="0"/>
                        </a:rPr>
                        <a:t>D5CEI × </a:t>
                      </a:r>
                      <a:r>
                        <a:rPr lang="en-US" sz="2000" dirty="0" err="1">
                          <a:latin typeface="Arial" panose="020B0604020202020204" pitchFamily="34" charset="0"/>
                          <a:cs typeface="Arial" panose="020B0604020202020204" pitchFamily="34" charset="0"/>
                        </a:rPr>
                        <a:t>UPTpercap</a:t>
                      </a:r>
                      <a:endParaRPr lang="en-US"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AADT is highest when both D5CEI and </a:t>
                      </a:r>
                      <a:r>
                        <a:rPr lang="en-US" sz="2000" dirty="0" err="1">
                          <a:latin typeface="Arial" panose="020B0604020202020204" pitchFamily="34" charset="0"/>
                          <a:cs typeface="Arial" panose="020B0604020202020204" pitchFamily="34" charset="0"/>
                        </a:rPr>
                        <a:t>UPTpercap</a:t>
                      </a:r>
                      <a:r>
                        <a:rPr lang="en-US" sz="2000" dirty="0">
                          <a:latin typeface="Arial" panose="020B0604020202020204" pitchFamily="34" charset="0"/>
                          <a:cs typeface="Arial" panose="020B0604020202020204" pitchFamily="34" charset="0"/>
                        </a:rPr>
                        <a:t> are high.</a:t>
                      </a:r>
                    </a:p>
                  </a:txBody>
                  <a:tcPr/>
                </a:tc>
                <a:tc>
                  <a:txBody>
                    <a:bodyPr/>
                    <a:lstStyle/>
                    <a:p>
                      <a:r>
                        <a:rPr lang="en-US" sz="2000" dirty="0">
                          <a:latin typeface="Arial" panose="020B0604020202020204" pitchFamily="34" charset="0"/>
                          <a:cs typeface="Arial" panose="020B0604020202020204" pitchFamily="34" charset="0"/>
                        </a:rPr>
                        <a:t>Central areas consistently drive traffic; transit usage further amplifies this effect.</a:t>
                      </a:r>
                    </a:p>
                  </a:txBody>
                  <a:tcPr/>
                </a:tc>
                <a:extLst>
                  <a:ext uri="{0D108BD9-81ED-4DB2-BD59-A6C34878D82A}">
                    <a16:rowId xmlns:a16="http://schemas.microsoft.com/office/drawing/2014/main" val="3351568788"/>
                  </a:ext>
                </a:extLst>
              </a:tr>
              <a:tr h="1950619">
                <a:tc>
                  <a:txBody>
                    <a:bodyPr/>
                    <a:lstStyle/>
                    <a:p>
                      <a:r>
                        <a:rPr lang="en-US" sz="2000" dirty="0">
                          <a:latin typeface="Arial" panose="020B0604020202020204" pitchFamily="34" charset="0"/>
                          <a:cs typeface="Arial" panose="020B0604020202020204" pitchFamily="34" charset="0"/>
                        </a:rPr>
                        <a:t>D2A_EPHHM × </a:t>
                      </a:r>
                      <a:r>
                        <a:rPr lang="en-US" sz="2000" dirty="0" err="1">
                          <a:latin typeface="Arial" panose="020B0604020202020204" pitchFamily="34" charset="0"/>
                          <a:cs typeface="Arial" panose="020B0604020202020204" pitchFamily="34" charset="0"/>
                        </a:rPr>
                        <a:t>UPTpercap</a:t>
                      </a:r>
                      <a:endParaRPr lang="en-US"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High AADT in areas with strong employment-household entropy and high transit use.</a:t>
                      </a:r>
                    </a:p>
                  </a:txBody>
                  <a:tcPr/>
                </a:tc>
                <a:tc>
                  <a:txBody>
                    <a:bodyPr/>
                    <a:lstStyle/>
                    <a:p>
                      <a:r>
                        <a:rPr lang="en-US" sz="2000" dirty="0">
                          <a:latin typeface="Arial" panose="020B0604020202020204" pitchFamily="34" charset="0"/>
                          <a:cs typeface="Arial" panose="020B0604020202020204" pitchFamily="34" charset="0"/>
                        </a:rPr>
                        <a:t>The impact of employment-household entropy on AADT becomes stronger when public transit usage is higher.</a:t>
                      </a:r>
                    </a:p>
                  </a:txBody>
                  <a:tcPr/>
                </a:tc>
                <a:extLst>
                  <a:ext uri="{0D108BD9-81ED-4DB2-BD59-A6C34878D82A}">
                    <a16:rowId xmlns:a16="http://schemas.microsoft.com/office/drawing/2014/main" val="1154969941"/>
                  </a:ext>
                </a:extLst>
              </a:tr>
              <a:tr h="1950619">
                <a:tc>
                  <a:txBody>
                    <a:bodyPr/>
                    <a:lstStyle/>
                    <a:p>
                      <a:r>
                        <a:rPr lang="en-US" sz="2000" dirty="0">
                          <a:latin typeface="Arial" panose="020B0604020202020204" pitchFamily="34" charset="0"/>
                          <a:cs typeface="Arial" panose="020B0604020202020204" pitchFamily="34" charset="0"/>
                        </a:rPr>
                        <a:t>D2A_EPHHM × D5CEI</a:t>
                      </a:r>
                    </a:p>
                  </a:txBody>
                  <a:tcPr/>
                </a:tc>
                <a:tc>
                  <a:txBody>
                    <a:bodyPr/>
                    <a:lstStyle/>
                    <a:p>
                      <a:r>
                        <a:rPr lang="en-US" sz="2000" dirty="0">
                          <a:latin typeface="Arial" panose="020B0604020202020204" pitchFamily="34" charset="0"/>
                          <a:cs typeface="Arial" panose="020B0604020202020204" pitchFamily="34" charset="0"/>
                        </a:rPr>
                        <a:t>The combination of high centrality and job-housing balance results in the strongest traffic levels.</a:t>
                      </a:r>
                    </a:p>
                  </a:txBody>
                  <a:tcPr/>
                </a:tc>
                <a:tc>
                  <a:txBody>
                    <a:bodyPr/>
                    <a:lstStyle/>
                    <a:p>
                      <a:r>
                        <a:rPr lang="en-US" sz="2000" dirty="0">
                          <a:latin typeface="Arial" panose="020B0604020202020204" pitchFamily="34" charset="0"/>
                          <a:cs typeface="Arial" panose="020B0604020202020204" pitchFamily="34" charset="0"/>
                        </a:rPr>
                        <a:t>These two planning factors reinforce each other in generating traffic demand.</a:t>
                      </a:r>
                    </a:p>
                  </a:txBody>
                  <a:tcPr/>
                </a:tc>
                <a:extLst>
                  <a:ext uri="{0D108BD9-81ED-4DB2-BD59-A6C34878D82A}">
                    <a16:rowId xmlns:a16="http://schemas.microsoft.com/office/drawing/2014/main" val="922678910"/>
                  </a:ext>
                </a:extLst>
              </a:tr>
            </a:tbl>
          </a:graphicData>
        </a:graphic>
      </p:graphicFrame>
      <p:pic>
        <p:nvPicPr>
          <p:cNvPr id="7" name="Picture 6">
            <a:extLst>
              <a:ext uri="{FF2B5EF4-FFF2-40B4-BE49-F238E27FC236}">
                <a16:creationId xmlns:a16="http://schemas.microsoft.com/office/drawing/2014/main" id="{19685503-A5B7-B778-99ED-722119441B5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48219" y="226623"/>
            <a:ext cx="3567635" cy="2201740"/>
          </a:xfrm>
          <a:prstGeom prst="rect">
            <a:avLst/>
          </a:prstGeom>
          <a:noFill/>
        </p:spPr>
      </p:pic>
      <p:pic>
        <p:nvPicPr>
          <p:cNvPr id="8" name="Picture 7">
            <a:extLst>
              <a:ext uri="{FF2B5EF4-FFF2-40B4-BE49-F238E27FC236}">
                <a16:creationId xmlns:a16="http://schemas.microsoft.com/office/drawing/2014/main" id="{508FF74D-384E-70FD-0AAC-B1AA1DC7FB92}"/>
              </a:ext>
            </a:extLst>
          </p:cNvPr>
          <p:cNvPicPr>
            <a:picLocks noChangeAspect="1"/>
          </p:cNvPicPr>
          <p:nvPr/>
        </p:nvPicPr>
        <p:blipFill>
          <a:blip r:embed="rId5" cstate="print">
            <a:extLst>
              <a:ext uri="{28A0092B-C50C-407E-A947-70E740481C1C}">
                <a14:useLocalDpi xmlns:a14="http://schemas.microsoft.com/office/drawing/2010/main" val="0"/>
              </a:ext>
            </a:extLst>
          </a:blip>
          <a:srcRect t="6409"/>
          <a:stretch>
            <a:fillRect/>
          </a:stretch>
        </p:blipFill>
        <p:spPr bwMode="auto">
          <a:xfrm>
            <a:off x="7967541" y="2513708"/>
            <a:ext cx="3548313" cy="2049466"/>
          </a:xfrm>
          <a:prstGeom prst="rect">
            <a:avLst/>
          </a:prstGeom>
          <a:noFill/>
        </p:spPr>
      </p:pic>
      <p:pic>
        <p:nvPicPr>
          <p:cNvPr id="9" name="Picture 8" descr="A screen shot of a graph&#10;&#10;AI-generated content may be incorrect.">
            <a:extLst>
              <a:ext uri="{FF2B5EF4-FFF2-40B4-BE49-F238E27FC236}">
                <a16:creationId xmlns:a16="http://schemas.microsoft.com/office/drawing/2014/main" id="{F59F64CA-F1F2-06DD-04BF-FA55CC64F886}"/>
              </a:ext>
            </a:extLst>
          </p:cNvPr>
          <p:cNvPicPr>
            <a:picLocks noChangeAspect="1"/>
          </p:cNvPicPr>
          <p:nvPr/>
        </p:nvPicPr>
        <p:blipFill>
          <a:blip r:embed="rId6" cstate="print">
            <a:extLst>
              <a:ext uri="{28A0092B-C50C-407E-A947-70E740481C1C}">
                <a14:useLocalDpi xmlns:a14="http://schemas.microsoft.com/office/drawing/2010/main" val="0"/>
              </a:ext>
            </a:extLst>
          </a:blip>
          <a:srcRect t="5891"/>
          <a:stretch>
            <a:fillRect/>
          </a:stretch>
        </p:blipFill>
        <p:spPr bwMode="auto">
          <a:xfrm>
            <a:off x="7953469" y="4563174"/>
            <a:ext cx="3548313" cy="2061071"/>
          </a:xfrm>
          <a:prstGeom prst="rect">
            <a:avLst/>
          </a:prstGeom>
          <a:noFill/>
        </p:spPr>
      </p:pic>
      <p:sp>
        <p:nvSpPr>
          <p:cNvPr id="6" name="Rectangle 5">
            <a:extLst>
              <a:ext uri="{FF2B5EF4-FFF2-40B4-BE49-F238E27FC236}">
                <a16:creationId xmlns:a16="http://schemas.microsoft.com/office/drawing/2014/main" id="{BF34C8B3-F56A-AC6B-8908-D205AE11D38D}"/>
              </a:ext>
            </a:extLst>
          </p:cNvPr>
          <p:cNvSpPr/>
          <p:nvPr/>
        </p:nvSpPr>
        <p:spPr>
          <a:xfrm>
            <a:off x="9233210" y="424093"/>
            <a:ext cx="1206418" cy="635273"/>
          </a:xfrm>
          <a:prstGeom prst="rect">
            <a:avLst/>
          </a:prstGeom>
          <a:noFill/>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118D4A3-E85F-85EA-DFFB-8A989EA75B5C}"/>
              </a:ext>
            </a:extLst>
          </p:cNvPr>
          <p:cNvSpPr/>
          <p:nvPr/>
        </p:nvSpPr>
        <p:spPr>
          <a:xfrm>
            <a:off x="9727625" y="2585532"/>
            <a:ext cx="1206418" cy="635273"/>
          </a:xfrm>
          <a:prstGeom prst="rect">
            <a:avLst/>
          </a:prstGeom>
          <a:noFill/>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DC63D8F-15A3-C851-12BA-146CBE453596}"/>
              </a:ext>
            </a:extLst>
          </p:cNvPr>
          <p:cNvSpPr/>
          <p:nvPr/>
        </p:nvSpPr>
        <p:spPr>
          <a:xfrm>
            <a:off x="9741697" y="4604210"/>
            <a:ext cx="1206418" cy="1038307"/>
          </a:xfrm>
          <a:prstGeom prst="rect">
            <a:avLst/>
          </a:prstGeom>
          <a:noFill/>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9020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1" nodeType="afterEffect">
                                  <p:stCondLst>
                                    <p:cond delay="0"/>
                                  </p:stCondLst>
                                  <p:childTnLst>
                                    <p:set>
                                      <p:cBhvr>
                                        <p:cTn id="9" dur="1" fill="hold">
                                          <p:stCondLst>
                                            <p:cond delay="9999"/>
                                          </p:stCondLst>
                                        </p:cTn>
                                        <p:tgtEl>
                                          <p:spTgt spid="6"/>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grpId="1" nodeType="afterEffect">
                                  <p:stCondLst>
                                    <p:cond delay="0"/>
                                  </p:stCondLst>
                                  <p:childTnLst>
                                    <p:set>
                                      <p:cBhvr>
                                        <p:cTn id="16" dur="1" fill="hold">
                                          <p:stCondLst>
                                            <p:cond delay="9999"/>
                                          </p:stCondLst>
                                        </p:cTn>
                                        <p:tgtEl>
                                          <p:spTgt spid="11"/>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par>
                          <p:cTn id="21" fill="hold">
                            <p:stCondLst>
                              <p:cond delay="0"/>
                            </p:stCondLst>
                            <p:childTnLst>
                              <p:par>
                                <p:cTn id="22" presetID="1" presetClass="exit" presetSubtype="0" fill="hold" grpId="1" nodeType="afterEffect">
                                  <p:stCondLst>
                                    <p:cond delay="0"/>
                                  </p:stCondLst>
                                  <p:childTnLst>
                                    <p:set>
                                      <p:cBhvr>
                                        <p:cTn id="23" dur="1" fill="hold">
                                          <p:stCondLst>
                                            <p:cond delay="99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11" grpId="0" animBg="1"/>
      <p:bldP spid="11" grpId="1" animBg="1"/>
      <p:bldP spid="12" grpId="0" animBg="1"/>
      <p:bldP spid="12" grpId="1"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22CD1-1A6B-3959-C63E-3510637AE1D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F2583A0-9F15-8A9E-1C91-FF4CBD0ADBC2}"/>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cxnSp>
        <p:nvCxnSpPr>
          <p:cNvPr id="10" name="Straight Connector 9">
            <a:extLst>
              <a:ext uri="{FF2B5EF4-FFF2-40B4-BE49-F238E27FC236}">
                <a16:creationId xmlns:a16="http://schemas.microsoft.com/office/drawing/2014/main" id="{4C9C353F-1719-EDCF-2F5B-75338C24FEF9}"/>
              </a:ext>
            </a:extLst>
          </p:cNvPr>
          <p:cNvCxnSpPr>
            <a:cxnSpLocks/>
          </p:cNvCxnSpPr>
          <p:nvPr/>
        </p:nvCxnSpPr>
        <p:spPr>
          <a:xfrm>
            <a:off x="182881" y="470807"/>
            <a:ext cx="7357606" cy="0"/>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59F3EC6-2860-307A-4B48-15D14F1F1505}"/>
              </a:ext>
            </a:extLst>
          </p:cNvPr>
          <p:cNvSpPr txBox="1"/>
          <p:nvPr/>
        </p:nvSpPr>
        <p:spPr>
          <a:xfrm>
            <a:off x="182881" y="-65554"/>
            <a:ext cx="9849015"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Two-way Interaction Effects</a:t>
            </a:r>
          </a:p>
        </p:txBody>
      </p:sp>
      <p:sp>
        <p:nvSpPr>
          <p:cNvPr id="2" name="Slide Number Placeholder 1">
            <a:extLst>
              <a:ext uri="{FF2B5EF4-FFF2-40B4-BE49-F238E27FC236}">
                <a16:creationId xmlns:a16="http://schemas.microsoft.com/office/drawing/2014/main" id="{865DEE75-B84D-38B2-9477-A6EC949A0EB9}"/>
              </a:ext>
            </a:extLst>
          </p:cNvPr>
          <p:cNvSpPr>
            <a:spLocks noGrp="1"/>
          </p:cNvSpPr>
          <p:nvPr>
            <p:ph type="sldNum" sz="quarter" idx="12"/>
          </p:nvPr>
        </p:nvSpPr>
        <p:spPr>
          <a:xfrm>
            <a:off x="11420700" y="6225961"/>
            <a:ext cx="608738"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33</a:t>
            </a:fld>
            <a:endParaRPr lang="en-US" sz="1600">
              <a:solidFill>
                <a:schemeClr val="bg1">
                  <a:lumMod val="50000"/>
                </a:schemeClr>
              </a:solidFill>
              <a:latin typeface="Franklin Gothic Book" panose="020B0503020102020204" pitchFamily="34" charset="0"/>
            </a:endParaRPr>
          </a:p>
        </p:txBody>
      </p:sp>
      <p:graphicFrame>
        <p:nvGraphicFramePr>
          <p:cNvPr id="4" name="Table 3">
            <a:extLst>
              <a:ext uri="{FF2B5EF4-FFF2-40B4-BE49-F238E27FC236}">
                <a16:creationId xmlns:a16="http://schemas.microsoft.com/office/drawing/2014/main" id="{AE9F621E-C513-DAD6-9299-BB1CF6C63C7C}"/>
              </a:ext>
            </a:extLst>
          </p:cNvPr>
          <p:cNvGraphicFramePr>
            <a:graphicFrameLocks noGrp="1"/>
          </p:cNvGraphicFramePr>
          <p:nvPr>
            <p:extLst>
              <p:ext uri="{D42A27DB-BD31-4B8C-83A1-F6EECF244321}">
                <p14:modId xmlns:p14="http://schemas.microsoft.com/office/powerpoint/2010/main" val="161457778"/>
              </p:ext>
            </p:extLst>
          </p:nvPr>
        </p:nvGraphicFramePr>
        <p:xfrm>
          <a:off x="440712" y="673187"/>
          <a:ext cx="7324191" cy="5857089"/>
        </p:xfrm>
        <a:graphic>
          <a:graphicData uri="http://schemas.openxmlformats.org/drawingml/2006/table">
            <a:tbl>
              <a:tblPr firstRow="1" bandRow="1">
                <a:tableStyleId>{5C22544A-7EE6-4342-B048-85BDC9FD1C3A}</a:tableStyleId>
              </a:tblPr>
              <a:tblGrid>
                <a:gridCol w="1528171">
                  <a:extLst>
                    <a:ext uri="{9D8B030D-6E8A-4147-A177-3AD203B41FA5}">
                      <a16:colId xmlns:a16="http://schemas.microsoft.com/office/drawing/2014/main" val="3933629820"/>
                    </a:ext>
                  </a:extLst>
                </a:gridCol>
                <a:gridCol w="2590146">
                  <a:extLst>
                    <a:ext uri="{9D8B030D-6E8A-4147-A177-3AD203B41FA5}">
                      <a16:colId xmlns:a16="http://schemas.microsoft.com/office/drawing/2014/main" val="3461044593"/>
                    </a:ext>
                  </a:extLst>
                </a:gridCol>
                <a:gridCol w="3205874">
                  <a:extLst>
                    <a:ext uri="{9D8B030D-6E8A-4147-A177-3AD203B41FA5}">
                      <a16:colId xmlns:a16="http://schemas.microsoft.com/office/drawing/2014/main" val="12834460"/>
                    </a:ext>
                  </a:extLst>
                </a:gridCol>
              </a:tblGrid>
              <a:tr h="705969">
                <a:tc>
                  <a:txBody>
                    <a:bodyPr/>
                    <a:lstStyle/>
                    <a:p>
                      <a:r>
                        <a:rPr lang="en-US" sz="2000" dirty="0">
                          <a:latin typeface="Arial" panose="020B0604020202020204" pitchFamily="34" charset="0"/>
                          <a:cs typeface="Arial" panose="020B0604020202020204" pitchFamily="34" charset="0"/>
                        </a:rPr>
                        <a:t>Interaction Pair</a:t>
                      </a:r>
                    </a:p>
                  </a:txBody>
                  <a:tcPr/>
                </a:tc>
                <a:tc>
                  <a:txBody>
                    <a:bodyPr/>
                    <a:lstStyle/>
                    <a:p>
                      <a:r>
                        <a:rPr lang="en-US" sz="2000" dirty="0">
                          <a:latin typeface="Arial" panose="020B0604020202020204" pitchFamily="34" charset="0"/>
                          <a:cs typeface="Arial" panose="020B0604020202020204" pitchFamily="34" charset="0"/>
                        </a:rPr>
                        <a:t>Effect on AADT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latin typeface="Arial" panose="020B0604020202020204" pitchFamily="34" charset="0"/>
                          <a:cs typeface="Arial" panose="020B0604020202020204" pitchFamily="34" charset="0"/>
                        </a:rPr>
                        <a:t>Key Findings</a:t>
                      </a:r>
                    </a:p>
                  </a:txBody>
                  <a:tcPr/>
                </a:tc>
                <a:extLst>
                  <a:ext uri="{0D108BD9-81ED-4DB2-BD59-A6C34878D82A}">
                    <a16:rowId xmlns:a16="http://schemas.microsoft.com/office/drawing/2014/main" val="3228474749"/>
                  </a:ext>
                </a:extLst>
              </a:tr>
              <a:tr h="1255753">
                <a:tc>
                  <a:txBody>
                    <a:bodyPr/>
                    <a:lstStyle/>
                    <a:p>
                      <a:r>
                        <a:rPr lang="en-US" sz="2000" dirty="0" err="1">
                          <a:latin typeface="Arial" panose="020B0604020202020204" pitchFamily="34" charset="0"/>
                          <a:cs typeface="Arial" panose="020B0604020202020204" pitchFamily="34" charset="0"/>
                        </a:rPr>
                        <a:t>P_WrkAge</a:t>
                      </a:r>
                      <a:r>
                        <a:rPr lang="en-US" sz="2000" dirty="0">
                          <a:latin typeface="Arial" panose="020B0604020202020204" pitchFamily="34" charset="0"/>
                          <a:cs typeface="Arial" panose="020B0604020202020204" pitchFamily="34" charset="0"/>
                        </a:rPr>
                        <a:t> × </a:t>
                      </a:r>
                      <a:r>
                        <a:rPr lang="en-US" sz="2000" dirty="0" err="1">
                          <a:latin typeface="Arial" panose="020B0604020202020204" pitchFamily="34" charset="0"/>
                          <a:cs typeface="Arial" panose="020B0604020202020204" pitchFamily="34" charset="0"/>
                        </a:rPr>
                        <a:t>E_PctLowWa</a:t>
                      </a:r>
                      <a:endParaRPr lang="en-US" sz="2000" dirty="0">
                        <a:latin typeface="Arial" panose="020B0604020202020204" pitchFamily="34" charset="0"/>
                        <a:cs typeface="Arial" panose="020B0604020202020204" pitchFamily="34" charset="0"/>
                      </a:endParaRPr>
                    </a:p>
                  </a:txBody>
                  <a:tcPr/>
                </a:tc>
                <a:tc>
                  <a:txBody>
                    <a:bodyPr/>
                    <a:lstStyle/>
                    <a:p>
                      <a:r>
                        <a:rPr lang="en-US" sz="2000" dirty="0">
                          <a:latin typeface="Arial" panose="020B0604020202020204" pitchFamily="34" charset="0"/>
                          <a:cs typeface="Arial" panose="020B0604020202020204" pitchFamily="34" charset="0"/>
                        </a:rPr>
                        <a:t>Moderate AADT where the working-age share is high and the low-wage percentage is moderate to low.</a:t>
                      </a:r>
                    </a:p>
                  </a:txBody>
                  <a:tcPr/>
                </a:tc>
                <a:tc>
                  <a:txBody>
                    <a:bodyPr/>
                    <a:lstStyle/>
                    <a:p>
                      <a:r>
                        <a:rPr lang="en-US" sz="2000" dirty="0">
                          <a:latin typeface="Arial" panose="020B0604020202020204" pitchFamily="34" charset="0"/>
                          <a:cs typeface="Arial" panose="020B0604020202020204" pitchFamily="34" charset="0"/>
                        </a:rPr>
                        <a:t>The percentage of the working-age population increases traffic with lower concentrations of low-wage workers. </a:t>
                      </a:r>
                    </a:p>
                  </a:txBody>
                  <a:tcPr/>
                </a:tc>
                <a:extLst>
                  <a:ext uri="{0D108BD9-81ED-4DB2-BD59-A6C34878D82A}">
                    <a16:rowId xmlns:a16="http://schemas.microsoft.com/office/drawing/2014/main" val="3351568788"/>
                  </a:ext>
                </a:extLst>
              </a:tr>
              <a:tr h="1231037">
                <a:tc>
                  <a:txBody>
                    <a:bodyPr/>
                    <a:lstStyle/>
                    <a:p>
                      <a:r>
                        <a:rPr lang="en-US" sz="2000" dirty="0">
                          <a:latin typeface="Arial" panose="020B0604020202020204" pitchFamily="34" charset="0"/>
                          <a:cs typeface="Arial" panose="020B0604020202020204" pitchFamily="34" charset="0"/>
                        </a:rPr>
                        <a:t>D5CEI × </a:t>
                      </a:r>
                      <a:r>
                        <a:rPr lang="en-US" sz="2000" dirty="0" err="1">
                          <a:latin typeface="Arial" panose="020B0604020202020204" pitchFamily="34" charset="0"/>
                          <a:cs typeface="Arial" panose="020B0604020202020204" pitchFamily="34" charset="0"/>
                        </a:rPr>
                        <a:t>SLC_score</a:t>
                      </a:r>
                      <a:r>
                        <a:rPr lang="en-US" sz="2000" dirty="0">
                          <a:latin typeface="Arial" panose="020B0604020202020204" pitchFamily="34" charset="0"/>
                          <a:cs typeface="Arial" panose="020B0604020202020204" pitchFamily="34" charset="0"/>
                        </a:rPr>
                        <a:t> </a:t>
                      </a:r>
                    </a:p>
                  </a:txBody>
                  <a:tcPr/>
                </a:tc>
                <a:tc>
                  <a:txBody>
                    <a:bodyPr/>
                    <a:lstStyle/>
                    <a:p>
                      <a:r>
                        <a:rPr lang="en-US" sz="2000" dirty="0">
                          <a:latin typeface="Arial" panose="020B0604020202020204" pitchFamily="34" charset="0"/>
                          <a:cs typeface="Arial" panose="020B0604020202020204" pitchFamily="34" charset="0"/>
                        </a:rPr>
                        <a:t>Areas with high sustainability scores and strong centrality show the highest AADT.</a:t>
                      </a:r>
                    </a:p>
                  </a:txBody>
                  <a:tcPr/>
                </a:tc>
                <a:tc>
                  <a:txBody>
                    <a:bodyPr/>
                    <a:lstStyle/>
                    <a:p>
                      <a:r>
                        <a:rPr lang="en-US" sz="2000" dirty="0">
                          <a:latin typeface="Arial" panose="020B0604020202020204" pitchFamily="34" charset="0"/>
                          <a:cs typeface="Arial" panose="020B0604020202020204" pitchFamily="34" charset="0"/>
                        </a:rPr>
                        <a:t>Central, walkable, mixed-use areas still attract high traffic volumes.</a:t>
                      </a:r>
                    </a:p>
                  </a:txBody>
                  <a:tcPr/>
                </a:tc>
                <a:extLst>
                  <a:ext uri="{0D108BD9-81ED-4DB2-BD59-A6C34878D82A}">
                    <a16:rowId xmlns:a16="http://schemas.microsoft.com/office/drawing/2014/main" val="1154969941"/>
                  </a:ext>
                </a:extLst>
              </a:tr>
              <a:tr h="1394085">
                <a:tc>
                  <a:txBody>
                    <a:bodyPr/>
                    <a:lstStyle/>
                    <a:p>
                      <a:r>
                        <a:rPr lang="en-US" sz="2000" dirty="0" err="1">
                          <a:latin typeface="Arial" panose="020B0604020202020204" pitchFamily="34" charset="0"/>
                          <a:cs typeface="Arial" panose="020B0604020202020204" pitchFamily="34" charset="0"/>
                        </a:rPr>
                        <a:t>UPTpercap</a:t>
                      </a:r>
                      <a:r>
                        <a:rPr lang="en-US" sz="2000" dirty="0">
                          <a:latin typeface="Arial" panose="020B0604020202020204" pitchFamily="34" charset="0"/>
                          <a:cs typeface="Arial" panose="020B0604020202020204" pitchFamily="34" charset="0"/>
                        </a:rPr>
                        <a:t> ×</a:t>
                      </a:r>
                    </a:p>
                    <a:p>
                      <a:r>
                        <a:rPr lang="en-US" sz="2000" dirty="0" err="1">
                          <a:latin typeface="Arial" panose="020B0604020202020204" pitchFamily="34" charset="0"/>
                          <a:cs typeface="Arial" panose="020B0604020202020204" pitchFamily="34" charset="0"/>
                        </a:rPr>
                        <a:t>SLC_score</a:t>
                      </a:r>
                      <a:r>
                        <a:rPr lang="en-US" sz="2000" dirty="0">
                          <a:latin typeface="Arial" panose="020B0604020202020204" pitchFamily="34" charset="0"/>
                          <a:cs typeface="Arial" panose="020B0604020202020204" pitchFamily="34" charset="0"/>
                        </a:rPr>
                        <a:t> </a:t>
                      </a:r>
                    </a:p>
                  </a:txBody>
                  <a:tcPr/>
                </a:tc>
                <a:tc>
                  <a:txBody>
                    <a:bodyPr/>
                    <a:lstStyle/>
                    <a:p>
                      <a:r>
                        <a:rPr lang="en-US" sz="2000" dirty="0">
                          <a:latin typeface="Arial" panose="020B0604020202020204" pitchFamily="34" charset="0"/>
                          <a:cs typeface="Arial" panose="020B0604020202020204" pitchFamily="34" charset="0"/>
                        </a:rPr>
                        <a:t>AADT increases with sustainability and transit usage, but growth slows at higher values.</a:t>
                      </a:r>
                    </a:p>
                  </a:txBody>
                  <a:tcPr/>
                </a:tc>
                <a:tc>
                  <a:txBody>
                    <a:bodyPr/>
                    <a:lstStyle/>
                    <a:p>
                      <a:r>
                        <a:rPr lang="en-US" sz="2000" dirty="0">
                          <a:latin typeface="Arial" panose="020B0604020202020204" pitchFamily="34" charset="0"/>
                          <a:cs typeface="Arial" panose="020B0604020202020204" pitchFamily="34" charset="0"/>
                        </a:rPr>
                        <a:t>Suggests multimodal shift: beyond a point, better transit + sustainable planning no longer raise traffic.</a:t>
                      </a:r>
                    </a:p>
                  </a:txBody>
                  <a:tcPr/>
                </a:tc>
                <a:extLst>
                  <a:ext uri="{0D108BD9-81ED-4DB2-BD59-A6C34878D82A}">
                    <a16:rowId xmlns:a16="http://schemas.microsoft.com/office/drawing/2014/main" val="922678910"/>
                  </a:ext>
                </a:extLst>
              </a:tr>
            </a:tbl>
          </a:graphicData>
        </a:graphic>
      </p:graphicFrame>
      <p:pic>
        <p:nvPicPr>
          <p:cNvPr id="6" name="Picture 5">
            <a:extLst>
              <a:ext uri="{FF2B5EF4-FFF2-40B4-BE49-F238E27FC236}">
                <a16:creationId xmlns:a16="http://schemas.microsoft.com/office/drawing/2014/main" id="{7E87B543-97A6-F067-A3BD-6C368EC77B7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93189" y="236934"/>
            <a:ext cx="3595007" cy="2218869"/>
          </a:xfrm>
          <a:prstGeom prst="rect">
            <a:avLst/>
          </a:prstGeom>
          <a:noFill/>
        </p:spPr>
      </p:pic>
      <p:pic>
        <p:nvPicPr>
          <p:cNvPr id="11" name="Picture 10">
            <a:extLst>
              <a:ext uri="{FF2B5EF4-FFF2-40B4-BE49-F238E27FC236}">
                <a16:creationId xmlns:a16="http://schemas.microsoft.com/office/drawing/2014/main" id="{874449B2-EB82-44CE-6264-051611228782}"/>
              </a:ext>
            </a:extLst>
          </p:cNvPr>
          <p:cNvPicPr>
            <a:picLocks noChangeAspect="1"/>
          </p:cNvPicPr>
          <p:nvPr/>
        </p:nvPicPr>
        <p:blipFill>
          <a:blip r:embed="rId5" cstate="print">
            <a:extLst>
              <a:ext uri="{28A0092B-C50C-407E-A947-70E740481C1C}">
                <a14:useLocalDpi xmlns:a14="http://schemas.microsoft.com/office/drawing/2010/main" val="0"/>
              </a:ext>
            </a:extLst>
          </a:blip>
          <a:srcRect t="6057"/>
          <a:stretch>
            <a:fillRect/>
          </a:stretch>
        </p:blipFill>
        <p:spPr bwMode="auto">
          <a:xfrm>
            <a:off x="7979756" y="2529278"/>
            <a:ext cx="3595007" cy="2084948"/>
          </a:xfrm>
          <a:prstGeom prst="rect">
            <a:avLst/>
          </a:prstGeom>
          <a:noFill/>
        </p:spPr>
      </p:pic>
      <p:pic>
        <p:nvPicPr>
          <p:cNvPr id="12" name="Picture 11" descr="A screen shot of a graph&#10;&#10;AI-generated content may be incorrect.">
            <a:extLst>
              <a:ext uri="{FF2B5EF4-FFF2-40B4-BE49-F238E27FC236}">
                <a16:creationId xmlns:a16="http://schemas.microsoft.com/office/drawing/2014/main" id="{3EA0BAAD-21ED-EABA-77DC-806EE1BFEFD6}"/>
              </a:ext>
            </a:extLst>
          </p:cNvPr>
          <p:cNvPicPr>
            <a:picLocks noChangeAspect="1"/>
          </p:cNvPicPr>
          <p:nvPr/>
        </p:nvPicPr>
        <p:blipFill>
          <a:blip r:embed="rId6" cstate="print">
            <a:extLst>
              <a:ext uri="{28A0092B-C50C-407E-A947-70E740481C1C}">
                <a14:useLocalDpi xmlns:a14="http://schemas.microsoft.com/office/drawing/2010/main" val="0"/>
              </a:ext>
            </a:extLst>
          </a:blip>
          <a:srcRect t="6465"/>
          <a:stretch>
            <a:fillRect/>
          </a:stretch>
        </p:blipFill>
        <p:spPr bwMode="auto">
          <a:xfrm>
            <a:off x="7926496" y="4687701"/>
            <a:ext cx="3610610" cy="2084948"/>
          </a:xfrm>
          <a:prstGeom prst="rect">
            <a:avLst/>
          </a:prstGeom>
          <a:noFill/>
        </p:spPr>
      </p:pic>
      <p:sp>
        <p:nvSpPr>
          <p:cNvPr id="7" name="Rectangle 6">
            <a:extLst>
              <a:ext uri="{FF2B5EF4-FFF2-40B4-BE49-F238E27FC236}">
                <a16:creationId xmlns:a16="http://schemas.microsoft.com/office/drawing/2014/main" id="{2D46D3E6-8930-89BC-A2A2-80102B6D7B27}"/>
              </a:ext>
            </a:extLst>
          </p:cNvPr>
          <p:cNvSpPr/>
          <p:nvPr/>
        </p:nvSpPr>
        <p:spPr>
          <a:xfrm>
            <a:off x="8303066" y="424153"/>
            <a:ext cx="1320436" cy="980901"/>
          </a:xfrm>
          <a:prstGeom prst="rect">
            <a:avLst/>
          </a:prstGeom>
          <a:noFill/>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4CA56EE-8C96-792F-7361-0AC6288736BF}"/>
              </a:ext>
            </a:extLst>
          </p:cNvPr>
          <p:cNvSpPr/>
          <p:nvPr/>
        </p:nvSpPr>
        <p:spPr>
          <a:xfrm>
            <a:off x="9271322" y="2590851"/>
            <a:ext cx="1672616" cy="1101473"/>
          </a:xfrm>
          <a:prstGeom prst="rect">
            <a:avLst/>
          </a:prstGeom>
          <a:noFill/>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6529A3EB-BC9D-C03A-6CB2-AB636BAB5A25}"/>
              </a:ext>
            </a:extLst>
          </p:cNvPr>
          <p:cNvSpPr/>
          <p:nvPr/>
        </p:nvSpPr>
        <p:spPr>
          <a:xfrm>
            <a:off x="8208379" y="4687701"/>
            <a:ext cx="1236563" cy="636653"/>
          </a:xfrm>
          <a:prstGeom prst="rect">
            <a:avLst/>
          </a:prstGeom>
          <a:noFill/>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8649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1" nodeType="afterEffect">
                                  <p:stCondLst>
                                    <p:cond delay="0"/>
                                  </p:stCondLst>
                                  <p:childTnLst>
                                    <p:set>
                                      <p:cBhvr>
                                        <p:cTn id="9" dur="1" fill="hold">
                                          <p:stCondLst>
                                            <p:cond delay="9999"/>
                                          </p:stCondLst>
                                        </p:cTn>
                                        <p:tgtEl>
                                          <p:spTgt spid="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grpId="1" nodeType="afterEffect">
                                  <p:stCondLst>
                                    <p:cond delay="0"/>
                                  </p:stCondLst>
                                  <p:childTnLst>
                                    <p:set>
                                      <p:cBhvr>
                                        <p:cTn id="16" dur="1" fill="hold">
                                          <p:stCondLst>
                                            <p:cond delay="9999"/>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0"/>
                            </p:stCondLst>
                            <p:childTnLst>
                              <p:par>
                                <p:cTn id="22" presetID="1" presetClass="exit" presetSubtype="0" fill="hold" grpId="1" nodeType="afterEffect">
                                  <p:stCondLst>
                                    <p:cond delay="0"/>
                                  </p:stCondLst>
                                  <p:childTnLst>
                                    <p:set>
                                      <p:cBhvr>
                                        <p:cTn id="23" dur="1" fill="hold">
                                          <p:stCondLst>
                                            <p:cond delay="9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2C8FC-A7A7-225B-53BE-4CBD3241EE4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CA09AE1-A881-4233-EBEC-0BFE7FC23F3B}"/>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cxnSp>
        <p:nvCxnSpPr>
          <p:cNvPr id="10" name="Straight Connector 9">
            <a:extLst>
              <a:ext uri="{FF2B5EF4-FFF2-40B4-BE49-F238E27FC236}">
                <a16:creationId xmlns:a16="http://schemas.microsoft.com/office/drawing/2014/main" id="{6F7CBFE6-3183-8A2D-6908-81E2B6B09796}"/>
              </a:ext>
            </a:extLst>
          </p:cNvPr>
          <p:cNvCxnSpPr>
            <a:cxnSpLocks/>
          </p:cNvCxnSpPr>
          <p:nvPr/>
        </p:nvCxnSpPr>
        <p:spPr>
          <a:xfrm>
            <a:off x="182881" y="470807"/>
            <a:ext cx="7357606" cy="0"/>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1AE4C06-D90E-391B-EBAF-FF22897DD449}"/>
              </a:ext>
            </a:extLst>
          </p:cNvPr>
          <p:cNvSpPr txBox="1"/>
          <p:nvPr/>
        </p:nvSpPr>
        <p:spPr>
          <a:xfrm>
            <a:off x="182881" y="-65554"/>
            <a:ext cx="9849015"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Key Findings from Non-Spatial RF Model</a:t>
            </a:r>
          </a:p>
        </p:txBody>
      </p:sp>
      <p:sp>
        <p:nvSpPr>
          <p:cNvPr id="2" name="Slide Number Placeholder 1">
            <a:extLst>
              <a:ext uri="{FF2B5EF4-FFF2-40B4-BE49-F238E27FC236}">
                <a16:creationId xmlns:a16="http://schemas.microsoft.com/office/drawing/2014/main" id="{0441E0B6-64C2-04CB-C182-62E185DFE97D}"/>
              </a:ext>
            </a:extLst>
          </p:cNvPr>
          <p:cNvSpPr>
            <a:spLocks noGrp="1"/>
          </p:cNvSpPr>
          <p:nvPr>
            <p:ph type="sldNum" sz="quarter" idx="12"/>
          </p:nvPr>
        </p:nvSpPr>
        <p:spPr>
          <a:xfrm>
            <a:off x="11420700" y="6225961"/>
            <a:ext cx="608738"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34</a:t>
            </a:fld>
            <a:endParaRPr lang="en-US" sz="1600">
              <a:solidFill>
                <a:schemeClr val="bg1">
                  <a:lumMod val="50000"/>
                </a:schemeClr>
              </a:solidFill>
              <a:latin typeface="Franklin Gothic Book" panose="020B0503020102020204" pitchFamily="34" charset="0"/>
            </a:endParaRPr>
          </a:p>
        </p:txBody>
      </p:sp>
      <p:sp>
        <p:nvSpPr>
          <p:cNvPr id="7" name="TextBox 6">
            <a:extLst>
              <a:ext uri="{FF2B5EF4-FFF2-40B4-BE49-F238E27FC236}">
                <a16:creationId xmlns:a16="http://schemas.microsoft.com/office/drawing/2014/main" id="{89D7E6A9-9A1D-31A7-10AD-6878FE94EADA}"/>
              </a:ext>
            </a:extLst>
          </p:cNvPr>
          <p:cNvSpPr txBox="1"/>
          <p:nvPr/>
        </p:nvSpPr>
        <p:spPr>
          <a:xfrm>
            <a:off x="528208" y="626233"/>
            <a:ext cx="11342663" cy="5693866"/>
          </a:xfrm>
          <a:prstGeom prst="rect">
            <a:avLst/>
          </a:prstGeom>
          <a:noFill/>
        </p:spPr>
        <p:txBody>
          <a:bodyPr wrap="square" rtlCol="0">
            <a:spAutoFit/>
          </a:bodyPr>
          <a:lstStyle/>
          <a:p>
            <a:pPr marL="285750" indent="-285750">
              <a:buFont typeface="Arial" panose="020B0604020202020204" pitchFamily="34" charset="0"/>
              <a:buChar char="•"/>
            </a:pPr>
            <a:r>
              <a:rPr lang="en-US" sz="2600" dirty="0">
                <a:latin typeface="Arial" panose="020B0604020202020204" pitchFamily="34" charset="0"/>
                <a:cs typeface="Arial" panose="020B0604020202020204" pitchFamily="34" charset="0"/>
              </a:rPr>
              <a:t>Regional Accessibility Index and Transit Ridership per Capita emerged as the strongest predictors.</a:t>
            </a:r>
          </a:p>
          <a:p>
            <a:pPr marL="285750" indent="-28575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600" dirty="0">
                <a:latin typeface="Arial" panose="020B0604020202020204" pitchFamily="34" charset="0"/>
                <a:cs typeface="Arial" panose="020B0604020202020204" pitchFamily="34" charset="0"/>
              </a:rPr>
              <a:t>Socioeconomic and workforce variables showed weaker influence compared to built environment factors.</a:t>
            </a:r>
          </a:p>
          <a:p>
            <a:endParaRPr lang="en-US" sz="2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600" dirty="0">
                <a:latin typeface="Arial" panose="020B0604020202020204" pitchFamily="34" charset="0"/>
                <a:cs typeface="Arial" panose="020B0604020202020204" pitchFamily="34" charset="0"/>
              </a:rPr>
              <a:t>Weaker importance for income-related variables </a:t>
            </a:r>
            <a:r>
              <a:rPr lang="en-US" sz="2600" dirty="0"/>
              <a:t>→ </a:t>
            </a:r>
            <a:r>
              <a:rPr lang="en-US" sz="2600" dirty="0">
                <a:latin typeface="Arial" panose="020B0604020202020204" pitchFamily="34" charset="0"/>
                <a:cs typeface="Arial" panose="020B0604020202020204" pitchFamily="34" charset="0"/>
              </a:rPr>
              <a:t>Non-Spatial RF may overlook how traffic dynamics differ across income groups geographically.</a:t>
            </a:r>
          </a:p>
          <a:p>
            <a:pPr marL="285750" indent="-28575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600" dirty="0">
                <a:latin typeface="Arial" panose="020B0604020202020204" pitchFamily="34" charset="0"/>
                <a:cs typeface="Arial" panose="020B0604020202020204" pitchFamily="34" charset="0"/>
              </a:rPr>
              <a:t>Interaction effects identified, but limited in capturing deeper spatial dependencies</a:t>
            </a:r>
          </a:p>
          <a:p>
            <a:pPr marL="285750" indent="-28575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600" dirty="0">
                <a:latin typeface="Arial" panose="020B0604020202020204" pitchFamily="34" charset="0"/>
                <a:cs typeface="Arial" panose="020B0604020202020204" pitchFamily="34" charset="0"/>
              </a:rPr>
              <a:t>Residuals displayed some spatial clustering, indicating unexplained spatial variation</a:t>
            </a:r>
          </a:p>
        </p:txBody>
      </p:sp>
    </p:spTree>
    <p:extLst>
      <p:ext uri="{BB962C8B-B14F-4D97-AF65-F5344CB8AC3E}">
        <p14:creationId xmlns:p14="http://schemas.microsoft.com/office/powerpoint/2010/main" val="2679722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258AC-77C3-3213-DA0F-14B780144D1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982D0B8-CD0C-0A6E-EA8D-F8956F728B5A}"/>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9" name="TextBox 8">
            <a:extLst>
              <a:ext uri="{FF2B5EF4-FFF2-40B4-BE49-F238E27FC236}">
                <a16:creationId xmlns:a16="http://schemas.microsoft.com/office/drawing/2014/main" id="{40433A27-435C-1038-7399-AE47005C17EB}"/>
              </a:ext>
            </a:extLst>
          </p:cNvPr>
          <p:cNvSpPr txBox="1"/>
          <p:nvPr/>
        </p:nvSpPr>
        <p:spPr>
          <a:xfrm>
            <a:off x="543419" y="3010213"/>
            <a:ext cx="11105161" cy="646331"/>
          </a:xfrm>
          <a:prstGeom prst="rect">
            <a:avLst/>
          </a:prstGeom>
          <a:noFill/>
        </p:spPr>
        <p:txBody>
          <a:bodyPr wrap="square" rtlCol="0">
            <a:spAutoFit/>
          </a:bodyPr>
          <a:lstStyle/>
          <a:p>
            <a:pPr algn="ctr"/>
            <a:r>
              <a:rPr lang="en-US" sz="3600">
                <a:solidFill>
                  <a:schemeClr val="accent1">
                    <a:lumMod val="50000"/>
                  </a:schemeClr>
                </a:solidFill>
                <a:effectLst/>
                <a:latin typeface="Franklin Gothic Medium" panose="020B0603020102020204" pitchFamily="34" charset="0"/>
                <a:ea typeface="Times New Roman" panose="02020603050405020304" pitchFamily="18" charset="0"/>
              </a:rPr>
              <a:t>Spatial AI Modeling</a:t>
            </a:r>
            <a:endParaRPr lang="en-US" sz="3600" dirty="0">
              <a:solidFill>
                <a:schemeClr val="accent1">
                  <a:lumMod val="50000"/>
                </a:schemeClr>
              </a:solidFill>
              <a:latin typeface="Franklin Gothic Medium" panose="020B0603020102020204" pitchFamily="34" charset="0"/>
            </a:endParaRPr>
          </a:p>
        </p:txBody>
      </p:sp>
    </p:spTree>
    <p:extLst>
      <p:ext uri="{BB962C8B-B14F-4D97-AF65-F5344CB8AC3E}">
        <p14:creationId xmlns:p14="http://schemas.microsoft.com/office/powerpoint/2010/main" val="2103220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9CF1C-6F55-D2DA-EBC0-1C971B16383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7C18D5-17C1-5DA9-FF29-49CAAC6260F8}"/>
              </a:ext>
            </a:extLst>
          </p:cNvPr>
          <p:cNvSpPr>
            <a:spLocks noGrp="1"/>
          </p:cNvSpPr>
          <p:nvPr>
            <p:ph type="sldNum" sz="quarter" idx="12"/>
          </p:nvPr>
        </p:nvSpPr>
        <p:spPr>
          <a:xfrm>
            <a:off x="11655083" y="6251362"/>
            <a:ext cx="475095"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36</a:t>
            </a:fld>
            <a:endParaRPr lang="en-US" sz="1600" dirty="0">
              <a:solidFill>
                <a:schemeClr val="bg1">
                  <a:lumMod val="50000"/>
                </a:schemeClr>
              </a:solidFill>
              <a:latin typeface="Franklin Gothic Book" panose="020B0503020102020204" pitchFamily="34" charset="0"/>
            </a:endParaRPr>
          </a:p>
        </p:txBody>
      </p:sp>
      <p:pic>
        <p:nvPicPr>
          <p:cNvPr id="4" name="Picture 3">
            <a:extLst>
              <a:ext uri="{FF2B5EF4-FFF2-40B4-BE49-F238E27FC236}">
                <a16:creationId xmlns:a16="http://schemas.microsoft.com/office/drawing/2014/main" id="{AE3F8922-B49C-4EC0-932E-43DB9DB2B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96247"/>
            <a:ext cx="12192000" cy="191434"/>
          </a:xfrm>
          <a:prstGeom prst="rect">
            <a:avLst/>
          </a:prstGeom>
        </p:spPr>
      </p:pic>
      <p:sp>
        <p:nvSpPr>
          <p:cNvPr id="9" name="TextBox 8">
            <a:extLst>
              <a:ext uri="{FF2B5EF4-FFF2-40B4-BE49-F238E27FC236}">
                <a16:creationId xmlns:a16="http://schemas.microsoft.com/office/drawing/2014/main" id="{3F21EAA0-075C-E4B8-70FD-19344578E66F}"/>
              </a:ext>
            </a:extLst>
          </p:cNvPr>
          <p:cNvSpPr txBox="1"/>
          <p:nvPr/>
        </p:nvSpPr>
        <p:spPr>
          <a:xfrm>
            <a:off x="3019926" y="-6750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Study Design</a:t>
            </a:r>
            <a:endParaRPr lang="en-US" sz="2800" dirty="0">
              <a:solidFill>
                <a:srgbClr val="680000"/>
              </a:solidFill>
              <a:latin typeface="Franklin Gothic Medium" panose="020B0603020102020204" pitchFamily="34" charset="0"/>
            </a:endParaRPr>
          </a:p>
        </p:txBody>
      </p:sp>
      <p:sp>
        <p:nvSpPr>
          <p:cNvPr id="3" name="TextBox 2">
            <a:extLst>
              <a:ext uri="{FF2B5EF4-FFF2-40B4-BE49-F238E27FC236}">
                <a16:creationId xmlns:a16="http://schemas.microsoft.com/office/drawing/2014/main" id="{6C919772-C167-66C4-6A0B-524F8FA76B4C}"/>
              </a:ext>
            </a:extLst>
          </p:cNvPr>
          <p:cNvSpPr txBox="1"/>
          <p:nvPr/>
        </p:nvSpPr>
        <p:spPr>
          <a:xfrm>
            <a:off x="259444" y="397213"/>
            <a:ext cx="2446049" cy="1077218"/>
          </a:xfrm>
          <a:prstGeom prst="rect">
            <a:avLst/>
          </a:prstGeom>
          <a:noFill/>
        </p:spPr>
        <p:txBody>
          <a:bodyPr wrap="square" rtlCol="0">
            <a:spAutoFit/>
          </a:bodyPr>
          <a:lstStyle/>
          <a:p>
            <a:r>
              <a:rPr lang="en-US" sz="3200" b="1" dirty="0">
                <a:solidFill>
                  <a:schemeClr val="bg1"/>
                </a:solidFill>
                <a:latin typeface="Franklin Gothic Medium" panose="020B0603020102020204" pitchFamily="34" charset="0"/>
              </a:rPr>
              <a:t>Spatial RF Modeling</a:t>
            </a:r>
            <a:endParaRPr lang="en-US" sz="2800" dirty="0">
              <a:solidFill>
                <a:schemeClr val="bg1"/>
              </a:solidFill>
              <a:latin typeface="Franklin Gothic Medium" panose="020B0603020102020204" pitchFamily="34" charset="0"/>
            </a:endParaRPr>
          </a:p>
        </p:txBody>
      </p:sp>
      <p:cxnSp>
        <p:nvCxnSpPr>
          <p:cNvPr id="5" name="Straight Connector 4">
            <a:extLst>
              <a:ext uri="{FF2B5EF4-FFF2-40B4-BE49-F238E27FC236}">
                <a16:creationId xmlns:a16="http://schemas.microsoft.com/office/drawing/2014/main" id="{92512F2A-2220-B64B-7655-643965A336FE}"/>
              </a:ext>
            </a:extLst>
          </p:cNvPr>
          <p:cNvCxnSpPr>
            <a:cxnSpLocks/>
          </p:cNvCxnSpPr>
          <p:nvPr/>
        </p:nvCxnSpPr>
        <p:spPr>
          <a:xfrm>
            <a:off x="2983583" y="478249"/>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D93A30D1-C2E6-1155-3A3D-7CB901708FFC}"/>
              </a:ext>
            </a:extLst>
          </p:cNvPr>
          <p:cNvPicPr>
            <a:picLocks noChangeAspect="1"/>
          </p:cNvPicPr>
          <p:nvPr/>
        </p:nvPicPr>
        <p:blipFill>
          <a:blip r:embed="rId4" cstate="print">
            <a:extLst>
              <a:ext uri="{28A0092B-C50C-407E-A947-70E740481C1C}">
                <a14:useLocalDpi xmlns:a14="http://schemas.microsoft.com/office/drawing/2010/main" val="0"/>
              </a:ext>
            </a:extLst>
          </a:blip>
          <a:srcRect t="2260" b="2510"/>
          <a:stretch>
            <a:fillRect/>
          </a:stretch>
        </p:blipFill>
        <p:spPr bwMode="auto">
          <a:xfrm>
            <a:off x="3243911" y="649357"/>
            <a:ext cx="8244373" cy="5776114"/>
          </a:xfrm>
          <a:prstGeom prst="rect">
            <a:avLst/>
          </a:prstGeom>
          <a:noFill/>
          <a:ln>
            <a:solidFill>
              <a:schemeClr val="tx1"/>
            </a:solidFill>
          </a:ln>
        </p:spPr>
      </p:pic>
    </p:spTree>
    <p:extLst>
      <p:ext uri="{BB962C8B-B14F-4D97-AF65-F5344CB8AC3E}">
        <p14:creationId xmlns:p14="http://schemas.microsoft.com/office/powerpoint/2010/main" val="123254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54976-AE26-AA7E-C2BC-D7F2842C5E9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1622B8B-3A3D-2957-21C3-F21DD3EE8715}"/>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cxnSp>
        <p:nvCxnSpPr>
          <p:cNvPr id="10" name="Straight Connector 9">
            <a:extLst>
              <a:ext uri="{FF2B5EF4-FFF2-40B4-BE49-F238E27FC236}">
                <a16:creationId xmlns:a16="http://schemas.microsoft.com/office/drawing/2014/main" id="{344E0C23-339A-7F3C-F3F4-2984C154E09C}"/>
              </a:ext>
            </a:extLst>
          </p:cNvPr>
          <p:cNvCxnSpPr>
            <a:cxnSpLocks/>
          </p:cNvCxnSpPr>
          <p:nvPr/>
        </p:nvCxnSpPr>
        <p:spPr>
          <a:xfrm>
            <a:off x="182881" y="584775"/>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1539CD9-747A-356E-C589-1FD8EC80E681}"/>
              </a:ext>
            </a:extLst>
          </p:cNvPr>
          <p:cNvSpPr txBox="1"/>
          <p:nvPr/>
        </p:nvSpPr>
        <p:spPr>
          <a:xfrm>
            <a:off x="295014" y="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Sample Selection</a:t>
            </a:r>
          </a:p>
        </p:txBody>
      </p:sp>
      <p:sp>
        <p:nvSpPr>
          <p:cNvPr id="2" name="Slide Number Placeholder 1">
            <a:extLst>
              <a:ext uri="{FF2B5EF4-FFF2-40B4-BE49-F238E27FC236}">
                <a16:creationId xmlns:a16="http://schemas.microsoft.com/office/drawing/2014/main" id="{AD2FEA9B-2280-504F-4EAA-F1DAF655D740}"/>
              </a:ext>
            </a:extLst>
          </p:cNvPr>
          <p:cNvSpPr>
            <a:spLocks noGrp="1"/>
          </p:cNvSpPr>
          <p:nvPr>
            <p:ph type="sldNum" sz="quarter" idx="12"/>
          </p:nvPr>
        </p:nvSpPr>
        <p:spPr>
          <a:xfrm>
            <a:off x="11420700" y="6225961"/>
            <a:ext cx="608738"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37</a:t>
            </a:fld>
            <a:endParaRPr lang="en-US" sz="1600">
              <a:solidFill>
                <a:schemeClr val="bg1">
                  <a:lumMod val="50000"/>
                </a:schemeClr>
              </a:solidFill>
              <a:latin typeface="Franklin Gothic Book" panose="020B0503020102020204" pitchFamily="34" charset="0"/>
            </a:endParaRPr>
          </a:p>
        </p:txBody>
      </p:sp>
      <p:sp>
        <p:nvSpPr>
          <p:cNvPr id="4" name="TextBox 3">
            <a:extLst>
              <a:ext uri="{FF2B5EF4-FFF2-40B4-BE49-F238E27FC236}">
                <a16:creationId xmlns:a16="http://schemas.microsoft.com/office/drawing/2014/main" id="{F0BA990B-50FC-A63B-C728-030230991830}"/>
              </a:ext>
            </a:extLst>
          </p:cNvPr>
          <p:cNvSpPr txBox="1"/>
          <p:nvPr/>
        </p:nvSpPr>
        <p:spPr>
          <a:xfrm>
            <a:off x="447470" y="764025"/>
            <a:ext cx="4643120" cy="5509200"/>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AADT from 2019 to 2023 (Total 48470 data points).</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For local roads: 2 &lt; AADT &lt;4001 (Total 22984 data points).</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At Austin and San Antonio: 6116</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Chosen sample size: 5000 from Austin and San Antonio.</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The sample dataset retains the key characteristics of the original dataset, with slight variations in density across different AADT ranges. </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This comparison validates the representativeness of the sample in preserving the overall AADT distribution.</a:t>
            </a:r>
          </a:p>
        </p:txBody>
      </p:sp>
      <p:sp>
        <p:nvSpPr>
          <p:cNvPr id="7" name="TextBox 6">
            <a:extLst>
              <a:ext uri="{FF2B5EF4-FFF2-40B4-BE49-F238E27FC236}">
                <a16:creationId xmlns:a16="http://schemas.microsoft.com/office/drawing/2014/main" id="{46A211EC-094F-1386-835F-DE2EECCED1C4}"/>
              </a:ext>
            </a:extLst>
          </p:cNvPr>
          <p:cNvSpPr txBox="1"/>
          <p:nvPr/>
        </p:nvSpPr>
        <p:spPr>
          <a:xfrm>
            <a:off x="5355180" y="5519173"/>
            <a:ext cx="6065520"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Figure: Distribution of AADT in Original and Sample Datasets.</a:t>
            </a:r>
          </a:p>
        </p:txBody>
      </p:sp>
      <p:pic>
        <p:nvPicPr>
          <p:cNvPr id="6" name="Picture 5">
            <a:extLst>
              <a:ext uri="{FF2B5EF4-FFF2-40B4-BE49-F238E27FC236}">
                <a16:creationId xmlns:a16="http://schemas.microsoft.com/office/drawing/2014/main" id="{A989EA83-4185-7195-4F82-0722EB731A6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204236" y="1169550"/>
            <a:ext cx="6551311" cy="3898180"/>
          </a:xfrm>
          <a:prstGeom prst="rect">
            <a:avLst/>
          </a:prstGeom>
          <a:noFill/>
          <a:ln>
            <a:solidFill>
              <a:schemeClr val="tx1"/>
            </a:solidFill>
          </a:ln>
        </p:spPr>
      </p:pic>
    </p:spTree>
    <p:extLst>
      <p:ext uri="{BB962C8B-B14F-4D97-AF65-F5344CB8AC3E}">
        <p14:creationId xmlns:p14="http://schemas.microsoft.com/office/powerpoint/2010/main" val="1602767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37A2E-0F93-2B68-D656-C5D50D27DA7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068D567-4201-E6CB-0E52-E6E92590E8F5}"/>
              </a:ext>
            </a:extLst>
          </p:cNvPr>
          <p:cNvSpPr>
            <a:spLocks noGrp="1"/>
          </p:cNvSpPr>
          <p:nvPr>
            <p:ph type="sldNum" sz="quarter" idx="12"/>
          </p:nvPr>
        </p:nvSpPr>
        <p:spPr>
          <a:xfrm>
            <a:off x="11655083" y="6251362"/>
            <a:ext cx="475095"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38</a:t>
            </a:fld>
            <a:endParaRPr lang="en-US" sz="1600" dirty="0">
              <a:solidFill>
                <a:schemeClr val="bg1">
                  <a:lumMod val="50000"/>
                </a:schemeClr>
              </a:solidFill>
              <a:latin typeface="Franklin Gothic Book" panose="020B0503020102020204" pitchFamily="34" charset="0"/>
            </a:endParaRPr>
          </a:p>
        </p:txBody>
      </p:sp>
      <p:pic>
        <p:nvPicPr>
          <p:cNvPr id="4" name="Picture 3">
            <a:extLst>
              <a:ext uri="{FF2B5EF4-FFF2-40B4-BE49-F238E27FC236}">
                <a16:creationId xmlns:a16="http://schemas.microsoft.com/office/drawing/2014/main" id="{381D231B-827F-FEA0-F9F9-1471E9D4DD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96247"/>
            <a:ext cx="12192000" cy="191434"/>
          </a:xfrm>
          <a:prstGeom prst="rect">
            <a:avLst/>
          </a:prstGeom>
        </p:spPr>
      </p:pic>
      <p:sp>
        <p:nvSpPr>
          <p:cNvPr id="83" name="Rectangle 104">
            <a:extLst>
              <a:ext uri="{FF2B5EF4-FFF2-40B4-BE49-F238E27FC236}">
                <a16:creationId xmlns:a16="http://schemas.microsoft.com/office/drawing/2014/main" id="{5EDE0085-B0F8-CFEF-A427-947FA137B285}"/>
              </a:ext>
            </a:extLst>
          </p:cNvPr>
          <p:cNvSpPr>
            <a:spLocks noChangeArrowheads="1"/>
          </p:cNvSpPr>
          <p:nvPr/>
        </p:nvSpPr>
        <p:spPr bwMode="auto">
          <a:xfrm>
            <a:off x="3422561" y="197158"/>
            <a:ext cx="144620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000">
              <a:latin typeface="Franklin Gothic Book" panose="020B0503020102020204" pitchFamily="34" charset="0"/>
            </a:endParaRPr>
          </a:p>
        </p:txBody>
      </p:sp>
      <p:sp>
        <p:nvSpPr>
          <p:cNvPr id="9" name="TextBox 8">
            <a:extLst>
              <a:ext uri="{FF2B5EF4-FFF2-40B4-BE49-F238E27FC236}">
                <a16:creationId xmlns:a16="http://schemas.microsoft.com/office/drawing/2014/main" id="{04239E3B-0A4E-4BE6-6BCE-104807C71515}"/>
              </a:ext>
            </a:extLst>
          </p:cNvPr>
          <p:cNvSpPr txBox="1"/>
          <p:nvPr/>
        </p:nvSpPr>
        <p:spPr>
          <a:xfrm>
            <a:off x="3019926" y="70319"/>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Method Used</a:t>
            </a:r>
            <a:endParaRPr lang="en-US" sz="2800" dirty="0">
              <a:solidFill>
                <a:srgbClr val="680000"/>
              </a:solidFill>
              <a:latin typeface="Franklin Gothic Medium" panose="020B0603020102020204" pitchFamily="34" charset="0"/>
            </a:endParaRPr>
          </a:p>
        </p:txBody>
      </p:sp>
      <p:sp>
        <p:nvSpPr>
          <p:cNvPr id="7" name="TextBox 6">
            <a:extLst>
              <a:ext uri="{FF2B5EF4-FFF2-40B4-BE49-F238E27FC236}">
                <a16:creationId xmlns:a16="http://schemas.microsoft.com/office/drawing/2014/main" id="{1A2E4092-0104-2DF0-9C4B-9C593C4E90B6}"/>
              </a:ext>
            </a:extLst>
          </p:cNvPr>
          <p:cNvSpPr txBox="1"/>
          <p:nvPr/>
        </p:nvSpPr>
        <p:spPr>
          <a:xfrm>
            <a:off x="3098956" y="839222"/>
            <a:ext cx="8731044" cy="4832092"/>
          </a:xfrm>
          <a:prstGeom prst="rect">
            <a:avLst/>
          </a:prstGeom>
          <a:noFill/>
        </p:spPr>
        <p:txBody>
          <a:bodyPr wrap="square">
            <a:spAutoFit/>
          </a:bodyPr>
          <a:lstStyle/>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Spatial Random Forest (SRF) Model:</a:t>
            </a:r>
          </a:p>
          <a:p>
            <a:pPr marL="1027113" indent="-457200">
              <a:buFontTx/>
              <a:buChar char="-"/>
            </a:pPr>
            <a:r>
              <a:rPr lang="en-US" sz="2800" dirty="0">
                <a:latin typeface="Arial" panose="020B0604020202020204" pitchFamily="34" charset="0"/>
                <a:cs typeface="Arial" panose="020B0604020202020204" pitchFamily="34" charset="0"/>
              </a:rPr>
              <a:t>Traditional Random Forest (RF) models assume independence among observations (</a:t>
            </a:r>
            <a:r>
              <a:rPr lang="en-US" sz="2800" dirty="0" err="1">
                <a:latin typeface="Arial" panose="020B0604020202020204" pitchFamily="34" charset="0"/>
                <a:cs typeface="Arial" panose="020B0604020202020204" pitchFamily="34" charset="0"/>
              </a:rPr>
              <a:t>Breiman</a:t>
            </a:r>
            <a:r>
              <a:rPr lang="en-US" sz="2800" dirty="0">
                <a:latin typeface="Arial" panose="020B0604020202020204" pitchFamily="34" charset="0"/>
                <a:cs typeface="Arial" panose="020B0604020202020204" pitchFamily="34" charset="0"/>
              </a:rPr>
              <a:t>, 2001).</a:t>
            </a:r>
          </a:p>
          <a:p>
            <a:pPr marL="1027113" indent="-457200">
              <a:buFontTx/>
              <a:buChar char="-"/>
            </a:pPr>
            <a:endParaRPr lang="en-US" sz="2800" dirty="0">
              <a:latin typeface="Arial" panose="020B0604020202020204" pitchFamily="34" charset="0"/>
              <a:cs typeface="Arial" panose="020B0604020202020204" pitchFamily="34" charset="0"/>
            </a:endParaRPr>
          </a:p>
          <a:p>
            <a:pPr marL="1027113" indent="-457200">
              <a:buFontTx/>
              <a:buChar char="-"/>
            </a:pPr>
            <a:r>
              <a:rPr lang="en-US" sz="2800" dirty="0">
                <a:latin typeface="Arial" panose="020B0604020202020204" pitchFamily="34" charset="0"/>
                <a:cs typeface="Arial" panose="020B0604020202020204" pitchFamily="34" charset="0"/>
              </a:rPr>
              <a:t>Spatial dependencies violate this assumption due to autocorrelation among geographically close observations.</a:t>
            </a:r>
          </a:p>
          <a:p>
            <a:pPr marL="1027113" indent="-457200">
              <a:buFontTx/>
              <a:buChar char="-"/>
            </a:pPr>
            <a:endParaRPr lang="en-US" sz="2800" dirty="0">
              <a:latin typeface="Arial" panose="020B0604020202020204" pitchFamily="34" charset="0"/>
              <a:cs typeface="Arial" panose="020B0604020202020204" pitchFamily="34" charset="0"/>
            </a:endParaRPr>
          </a:p>
          <a:p>
            <a:pPr marL="1027113" indent="-457200">
              <a:buFontTx/>
              <a:buChar char="-"/>
            </a:pPr>
            <a:r>
              <a:rPr lang="en-US" sz="2800" dirty="0">
                <a:latin typeface="Arial" panose="020B0604020202020204" pitchFamily="34" charset="0"/>
                <a:cs typeface="Arial" panose="020B0604020202020204" pitchFamily="34" charset="0"/>
              </a:rPr>
              <a:t>SRF incorporates higher-order spatial statistics to model spatial structure (Talebi et al., 2022).</a:t>
            </a:r>
          </a:p>
        </p:txBody>
      </p:sp>
      <p:sp>
        <p:nvSpPr>
          <p:cNvPr id="3" name="TextBox 2">
            <a:extLst>
              <a:ext uri="{FF2B5EF4-FFF2-40B4-BE49-F238E27FC236}">
                <a16:creationId xmlns:a16="http://schemas.microsoft.com/office/drawing/2014/main" id="{2A92AC93-5437-E429-BEAD-8A68ADA6AF4C}"/>
              </a:ext>
            </a:extLst>
          </p:cNvPr>
          <p:cNvSpPr txBox="1"/>
          <p:nvPr/>
        </p:nvSpPr>
        <p:spPr>
          <a:xfrm>
            <a:off x="259444" y="397213"/>
            <a:ext cx="2446049" cy="584775"/>
          </a:xfrm>
          <a:prstGeom prst="rect">
            <a:avLst/>
          </a:prstGeom>
          <a:noFill/>
        </p:spPr>
        <p:txBody>
          <a:bodyPr wrap="square" rtlCol="0">
            <a:spAutoFit/>
          </a:bodyPr>
          <a:lstStyle/>
          <a:p>
            <a:r>
              <a:rPr lang="en-US" sz="3200" b="1" dirty="0">
                <a:solidFill>
                  <a:schemeClr val="bg1"/>
                </a:solidFill>
                <a:latin typeface="Franklin Gothic Medium" panose="020B0603020102020204" pitchFamily="34" charset="0"/>
              </a:rPr>
              <a:t>Methodology</a:t>
            </a:r>
            <a:endParaRPr lang="en-US" sz="2800" dirty="0">
              <a:solidFill>
                <a:schemeClr val="bg1"/>
              </a:solidFill>
              <a:latin typeface="Franklin Gothic Medium" panose="020B0603020102020204" pitchFamily="34" charset="0"/>
            </a:endParaRPr>
          </a:p>
        </p:txBody>
      </p:sp>
      <p:cxnSp>
        <p:nvCxnSpPr>
          <p:cNvPr id="5" name="Straight Connector 4">
            <a:extLst>
              <a:ext uri="{FF2B5EF4-FFF2-40B4-BE49-F238E27FC236}">
                <a16:creationId xmlns:a16="http://schemas.microsoft.com/office/drawing/2014/main" id="{F1B2C845-4FCB-7090-3F33-ED3766FA64CE}"/>
              </a:ext>
            </a:extLst>
          </p:cNvPr>
          <p:cNvCxnSpPr>
            <a:cxnSpLocks/>
          </p:cNvCxnSpPr>
          <p:nvPr/>
        </p:nvCxnSpPr>
        <p:spPr>
          <a:xfrm>
            <a:off x="2983583" y="645471"/>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62400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04DB2-569A-4640-F38B-51936EFCC1B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C5F528E-7C27-C022-148C-7722E7C48221}"/>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cxnSp>
        <p:nvCxnSpPr>
          <p:cNvPr id="10" name="Straight Connector 9">
            <a:extLst>
              <a:ext uri="{FF2B5EF4-FFF2-40B4-BE49-F238E27FC236}">
                <a16:creationId xmlns:a16="http://schemas.microsoft.com/office/drawing/2014/main" id="{81504156-487D-886E-A03B-EF4C720BF61F}"/>
              </a:ext>
            </a:extLst>
          </p:cNvPr>
          <p:cNvCxnSpPr>
            <a:cxnSpLocks/>
          </p:cNvCxnSpPr>
          <p:nvPr/>
        </p:nvCxnSpPr>
        <p:spPr>
          <a:xfrm>
            <a:off x="182881" y="584775"/>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B96EDBC-348D-B3FE-FA4B-BE3FAAB52960}"/>
              </a:ext>
            </a:extLst>
          </p:cNvPr>
          <p:cNvSpPr txBox="1"/>
          <p:nvPr/>
        </p:nvSpPr>
        <p:spPr>
          <a:xfrm>
            <a:off x="295014" y="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Method Used</a:t>
            </a:r>
            <a:endParaRPr lang="en-US" sz="2800" dirty="0">
              <a:solidFill>
                <a:srgbClr val="680000"/>
              </a:solidFill>
              <a:latin typeface="Franklin Gothic Medium" panose="020B0603020102020204" pitchFamily="34" charset="0"/>
            </a:endParaRPr>
          </a:p>
        </p:txBody>
      </p:sp>
      <p:sp>
        <p:nvSpPr>
          <p:cNvPr id="2" name="Slide Number Placeholder 1">
            <a:extLst>
              <a:ext uri="{FF2B5EF4-FFF2-40B4-BE49-F238E27FC236}">
                <a16:creationId xmlns:a16="http://schemas.microsoft.com/office/drawing/2014/main" id="{3E94E86B-96FA-870F-8ACA-0EB32737138F}"/>
              </a:ext>
            </a:extLst>
          </p:cNvPr>
          <p:cNvSpPr>
            <a:spLocks noGrp="1"/>
          </p:cNvSpPr>
          <p:nvPr>
            <p:ph type="sldNum" sz="quarter" idx="12"/>
          </p:nvPr>
        </p:nvSpPr>
        <p:spPr>
          <a:xfrm>
            <a:off x="11361588" y="6251362"/>
            <a:ext cx="658614" cy="465081"/>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39</a:t>
            </a:fld>
            <a:endParaRPr lang="en-US" sz="1600" dirty="0">
              <a:solidFill>
                <a:schemeClr val="bg1">
                  <a:lumMod val="50000"/>
                </a:schemeClr>
              </a:solidFill>
              <a:latin typeface="Franklin Gothic Book" panose="020B0503020102020204" pitchFamily="34" charset="0"/>
            </a:endParaRPr>
          </a:p>
        </p:txBody>
      </p:sp>
      <p:sp>
        <p:nvSpPr>
          <p:cNvPr id="4" name="TextBox 3">
            <a:extLst>
              <a:ext uri="{FF2B5EF4-FFF2-40B4-BE49-F238E27FC236}">
                <a16:creationId xmlns:a16="http://schemas.microsoft.com/office/drawing/2014/main" id="{37A6FD7D-C645-02DE-AA16-BD25B1FE3C5B}"/>
              </a:ext>
            </a:extLst>
          </p:cNvPr>
          <p:cNvSpPr txBox="1"/>
          <p:nvPr/>
        </p:nvSpPr>
        <p:spPr>
          <a:xfrm>
            <a:off x="620246" y="745578"/>
            <a:ext cx="10951508" cy="5970865"/>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Core Components of SRF Model:</a:t>
            </a:r>
          </a:p>
          <a:p>
            <a:pPr marL="1027113" indent="-457200">
              <a:buFontTx/>
              <a:buChar char="-"/>
            </a:pPr>
            <a:r>
              <a:rPr lang="en-US" sz="2800" dirty="0">
                <a:latin typeface="Arial" panose="020B0604020202020204" pitchFamily="34" charset="0"/>
                <a:cs typeface="Arial" panose="020B0604020202020204" pitchFamily="34" charset="0"/>
              </a:rPr>
              <a:t>Vectorized Spatial Patterns: Captures spatial dependencies by treating input data as location-aware feature vectors (Talebi et al., 2022).</a:t>
            </a:r>
          </a:p>
          <a:p>
            <a:pPr marL="569913"/>
            <a:endParaRPr lang="en-US" sz="2800" dirty="0">
              <a:latin typeface="Arial" panose="020B0604020202020204" pitchFamily="34" charset="0"/>
              <a:cs typeface="Arial" panose="020B0604020202020204" pitchFamily="34" charset="0"/>
            </a:endParaRPr>
          </a:p>
          <a:p>
            <a:pPr marL="0" marR="0" algn="just"/>
            <a:endParaRPr lang="en-US" dirty="0">
              <a:latin typeface="Arial" panose="020B0604020202020204" pitchFamily="34" charset="0"/>
              <a:cs typeface="Arial" panose="020B0604020202020204" pitchFamily="34" charset="0"/>
            </a:endParaRPr>
          </a:p>
          <a:p>
            <a:pPr marL="519113"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19113"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19113"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19113"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Spatial Splitting Criteria: </a:t>
            </a:r>
          </a:p>
          <a:p>
            <a:pPr marL="1027113" indent="-457200">
              <a:buFontTx/>
              <a:buChar char="-"/>
            </a:pPr>
            <a:r>
              <a:rPr lang="en-US" sz="2800" dirty="0">
                <a:latin typeface="Arial" panose="020B0604020202020204" pitchFamily="34" charset="0"/>
                <a:cs typeface="Arial" panose="020B0604020202020204" pitchFamily="34" charset="0"/>
              </a:rPr>
              <a:t>Regression: Minimizes within-node variance.</a:t>
            </a:r>
          </a:p>
          <a:p>
            <a:pPr marL="1027113" indent="-457200">
              <a:buFontTx/>
              <a:buChar char="-"/>
            </a:pPr>
            <a:r>
              <a:rPr lang="en-US" sz="2800" dirty="0">
                <a:latin typeface="Arial" panose="020B0604020202020204" pitchFamily="34" charset="0"/>
                <a:cs typeface="Arial" panose="020B0604020202020204" pitchFamily="34" charset="0"/>
              </a:rPr>
              <a:t>Classification: Uses Gini impurity index to optimize class separation (Talebi et al., 2022).</a:t>
            </a:r>
          </a:p>
          <a:p>
            <a:pPr marL="1027113" indent="-457200">
              <a:buFontTx/>
              <a:buChar char="-"/>
            </a:pPr>
            <a:endParaRPr lang="en-US" sz="2800" dirty="0">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F8FBCFA-11C3-6664-BC35-3A1B4EDBEB0B}"/>
                  </a:ext>
                </a:extLst>
              </p:cNvPr>
              <p:cNvGraphicFramePr>
                <a:graphicFrameLocks noGrp="1"/>
              </p:cNvGraphicFramePr>
              <p:nvPr>
                <p:extLst>
                  <p:ext uri="{D42A27DB-BD31-4B8C-83A1-F6EECF244321}">
                    <p14:modId xmlns:p14="http://schemas.microsoft.com/office/powerpoint/2010/main" val="309634944"/>
                  </p:ext>
                </p:extLst>
              </p:nvPr>
            </p:nvGraphicFramePr>
            <p:xfrm>
              <a:off x="620246" y="2713736"/>
              <a:ext cx="11306492" cy="1463040"/>
            </p:xfrm>
            <a:graphic>
              <a:graphicData uri="http://schemas.openxmlformats.org/drawingml/2006/table">
                <a:tbl>
                  <a:tblPr firstRow="1" bandRow="1">
                    <a:tableStyleId>{2D5ABB26-0587-4C30-8999-92F81FD0307C}</a:tableStyleId>
                  </a:tblPr>
                  <a:tblGrid>
                    <a:gridCol w="5043953">
                      <a:extLst>
                        <a:ext uri="{9D8B030D-6E8A-4147-A177-3AD203B41FA5}">
                          <a16:colId xmlns:a16="http://schemas.microsoft.com/office/drawing/2014/main" val="1758494979"/>
                        </a:ext>
                      </a:extLst>
                    </a:gridCol>
                    <a:gridCol w="6262539">
                      <a:extLst>
                        <a:ext uri="{9D8B030D-6E8A-4147-A177-3AD203B41FA5}">
                          <a16:colId xmlns:a16="http://schemas.microsoft.com/office/drawing/2014/main" val="425554844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r>
                                  <a:rPr lang="en-US" sz="1800" i="1" smtClean="0">
                                    <a:effectLst/>
                                    <a:latin typeface="Cambria Math" panose="02040503050406030204" pitchFamily="18" charset="0"/>
                                    <a:ea typeface="Calibri" panose="020F0502020204030204" pitchFamily="34" charset="0"/>
                                  </a:rPr>
                                  <m:t>𝐷</m:t>
                                </m:r>
                                <m:r>
                                  <a:rPr lang="en-US" sz="1800" i="1" smtClean="0">
                                    <a:effectLst/>
                                    <a:latin typeface="Cambria Math" panose="02040503050406030204" pitchFamily="18" charset="0"/>
                                    <a:ea typeface="Calibri" panose="020F0502020204030204" pitchFamily="34" charset="0"/>
                                  </a:rPr>
                                  <m:t>= {</m:t>
                                </m:r>
                                <m:d>
                                  <m:dPr>
                                    <m:ctrlPr>
                                      <a:rPr lang="en-US" sz="1800" i="1">
                                        <a:effectLst/>
                                        <a:latin typeface="Cambria Math" panose="02040503050406030204" pitchFamily="18" charset="0"/>
                                        <a:ea typeface="Calibri" panose="020F0502020204030204" pitchFamily="34" charset="0"/>
                                      </a:rPr>
                                    </m:ctrlPr>
                                  </m:dPr>
                                  <m:e>
                                    <m:r>
                                      <a:rPr lang="en-US" sz="1800" i="1">
                                        <a:effectLst/>
                                        <a:latin typeface="Cambria Math" panose="02040503050406030204" pitchFamily="18" charset="0"/>
                                        <a:ea typeface="Calibri" panose="020F0502020204030204" pitchFamily="34" charset="0"/>
                                      </a:rPr>
                                      <m:t>𝑝𝑎𝑡</m:t>
                                    </m:r>
                                    <m:r>
                                      <a:rPr lang="en-US" sz="1800" i="1">
                                        <a:effectLst/>
                                        <a:latin typeface="Cambria Math" panose="02040503050406030204" pitchFamily="18" charset="0"/>
                                        <a:ea typeface="Calibri" panose="020F0502020204030204" pitchFamily="34" charset="0"/>
                                      </a:rPr>
                                      <m:t> </m:t>
                                    </m:r>
                                    <m:d>
                                      <m:dPr>
                                        <m:ctrlPr>
                                          <a:rPr lang="en-US" sz="1800" i="1">
                                            <a:effectLst/>
                                            <a:latin typeface="Cambria Math" panose="02040503050406030204" pitchFamily="18" charset="0"/>
                                            <a:ea typeface="Calibri" panose="020F0502020204030204" pitchFamily="34" charset="0"/>
                                          </a:rPr>
                                        </m:ctrlPr>
                                      </m:dPr>
                                      <m:e>
                                        <m:sSub>
                                          <m:sSubPr>
                                            <m:ctrlPr>
                                              <a:rPr lang="en-US" sz="1800" i="1">
                                                <a:effectLst/>
                                                <a:latin typeface="Cambria Math" panose="02040503050406030204" pitchFamily="18" charset="0"/>
                                                <a:ea typeface="Calibri" panose="020F0502020204030204" pitchFamily="34" charset="0"/>
                                              </a:rPr>
                                            </m:ctrlPr>
                                          </m:sSubPr>
                                          <m:e>
                                            <m:r>
                                              <a:rPr lang="en-US" sz="1800" i="1">
                                                <a:effectLst/>
                                                <a:latin typeface="Cambria Math" panose="02040503050406030204" pitchFamily="18" charset="0"/>
                                                <a:ea typeface="Calibri" panose="020F0502020204030204" pitchFamily="34" charset="0"/>
                                              </a:rPr>
                                              <m:t>𝑢</m:t>
                                            </m:r>
                                          </m:e>
                                          <m:sub>
                                            <m:r>
                                              <a:rPr lang="en-US" sz="1800" i="1">
                                                <a:effectLst/>
                                                <a:latin typeface="Cambria Math" panose="02040503050406030204" pitchFamily="18" charset="0"/>
                                                <a:ea typeface="Calibri" panose="020F0502020204030204" pitchFamily="34" charset="0"/>
                                              </a:rPr>
                                              <m:t>1</m:t>
                                            </m:r>
                                          </m:sub>
                                        </m:sSub>
                                      </m:e>
                                    </m:d>
                                    <m:r>
                                      <a:rPr lang="en-US" sz="1800" i="1">
                                        <a:effectLst/>
                                        <a:latin typeface="Cambria Math" panose="02040503050406030204" pitchFamily="18" charset="0"/>
                                        <a:ea typeface="Calibri" panose="020F0502020204030204" pitchFamily="34" charset="0"/>
                                      </a:rPr>
                                      <m:t>, </m:t>
                                    </m:r>
                                    <m:r>
                                      <a:rPr lang="en-US" sz="1800" i="1">
                                        <a:effectLst/>
                                        <a:latin typeface="Cambria Math" panose="02040503050406030204" pitchFamily="18" charset="0"/>
                                        <a:ea typeface="Calibri" panose="020F0502020204030204" pitchFamily="34" charset="0"/>
                                      </a:rPr>
                                      <m:t>𝑌</m:t>
                                    </m:r>
                                    <m:d>
                                      <m:dPr>
                                        <m:ctrlPr>
                                          <a:rPr lang="en-US" sz="1800" i="1">
                                            <a:effectLst/>
                                            <a:latin typeface="Cambria Math" panose="02040503050406030204" pitchFamily="18" charset="0"/>
                                            <a:ea typeface="Calibri" panose="020F0502020204030204" pitchFamily="34" charset="0"/>
                                          </a:rPr>
                                        </m:ctrlPr>
                                      </m:dPr>
                                      <m:e>
                                        <m:sSub>
                                          <m:sSubPr>
                                            <m:ctrlPr>
                                              <a:rPr lang="en-US" sz="1800" i="1">
                                                <a:effectLst/>
                                                <a:latin typeface="Cambria Math" panose="02040503050406030204" pitchFamily="18" charset="0"/>
                                                <a:ea typeface="Calibri" panose="020F0502020204030204" pitchFamily="34" charset="0"/>
                                              </a:rPr>
                                            </m:ctrlPr>
                                          </m:sSubPr>
                                          <m:e>
                                            <m:r>
                                              <a:rPr lang="en-US" sz="1800" i="1">
                                                <a:effectLst/>
                                                <a:latin typeface="Cambria Math" panose="02040503050406030204" pitchFamily="18" charset="0"/>
                                                <a:ea typeface="Calibri" panose="020F0502020204030204" pitchFamily="34" charset="0"/>
                                              </a:rPr>
                                              <m:t>𝑢</m:t>
                                            </m:r>
                                          </m:e>
                                          <m:sub>
                                            <m:r>
                                              <a:rPr lang="en-US" sz="1800" i="1">
                                                <a:effectLst/>
                                                <a:latin typeface="Cambria Math" panose="02040503050406030204" pitchFamily="18" charset="0"/>
                                                <a:ea typeface="Calibri" panose="020F0502020204030204" pitchFamily="34" charset="0"/>
                                              </a:rPr>
                                              <m:t>1</m:t>
                                            </m:r>
                                          </m:sub>
                                        </m:sSub>
                                      </m:e>
                                    </m:d>
                                  </m:e>
                                </m:d>
                                <m:r>
                                  <a:rPr lang="en-US" sz="1800" i="1">
                                    <a:effectLst/>
                                    <a:latin typeface="Cambria Math" panose="02040503050406030204" pitchFamily="18" charset="0"/>
                                    <a:ea typeface="Calibri" panose="020F0502020204030204" pitchFamily="34" charset="0"/>
                                  </a:rPr>
                                  <m:t>, ….., </m:t>
                                </m:r>
                                <m:d>
                                  <m:dPr>
                                    <m:ctrlPr>
                                      <a:rPr lang="en-US" sz="1800" i="1">
                                        <a:effectLst/>
                                        <a:latin typeface="Cambria Math" panose="02040503050406030204" pitchFamily="18" charset="0"/>
                                        <a:ea typeface="Calibri" panose="020F0502020204030204" pitchFamily="34" charset="0"/>
                                      </a:rPr>
                                    </m:ctrlPr>
                                  </m:dPr>
                                  <m:e>
                                    <m:r>
                                      <a:rPr lang="en-US" sz="1800" i="1">
                                        <a:effectLst/>
                                        <a:latin typeface="Cambria Math" panose="02040503050406030204" pitchFamily="18" charset="0"/>
                                        <a:ea typeface="Calibri" panose="020F0502020204030204" pitchFamily="34" charset="0"/>
                                      </a:rPr>
                                      <m:t>𝑝𝑎𝑡</m:t>
                                    </m:r>
                                    <m:r>
                                      <a:rPr lang="en-US" sz="1800" i="1">
                                        <a:effectLst/>
                                        <a:latin typeface="Cambria Math" panose="02040503050406030204" pitchFamily="18" charset="0"/>
                                        <a:ea typeface="Calibri" panose="020F0502020204030204" pitchFamily="34" charset="0"/>
                                      </a:rPr>
                                      <m:t> </m:t>
                                    </m:r>
                                    <m:d>
                                      <m:dPr>
                                        <m:ctrlPr>
                                          <a:rPr lang="en-US" sz="1800" i="1">
                                            <a:effectLst/>
                                            <a:latin typeface="Cambria Math" panose="02040503050406030204" pitchFamily="18" charset="0"/>
                                            <a:ea typeface="Calibri" panose="020F0502020204030204" pitchFamily="34" charset="0"/>
                                          </a:rPr>
                                        </m:ctrlPr>
                                      </m:dPr>
                                      <m:e>
                                        <m:sSub>
                                          <m:sSubPr>
                                            <m:ctrlPr>
                                              <a:rPr lang="en-US" sz="1800" i="1">
                                                <a:effectLst/>
                                                <a:latin typeface="Cambria Math" panose="02040503050406030204" pitchFamily="18" charset="0"/>
                                                <a:ea typeface="Calibri" panose="020F0502020204030204" pitchFamily="34" charset="0"/>
                                              </a:rPr>
                                            </m:ctrlPr>
                                          </m:sSubPr>
                                          <m:e>
                                            <m:r>
                                              <a:rPr lang="en-US" sz="1800" i="1">
                                                <a:effectLst/>
                                                <a:latin typeface="Cambria Math" panose="02040503050406030204" pitchFamily="18" charset="0"/>
                                                <a:ea typeface="Calibri" panose="020F0502020204030204" pitchFamily="34" charset="0"/>
                                              </a:rPr>
                                              <m:t>𝑢</m:t>
                                            </m:r>
                                          </m:e>
                                          <m:sub>
                                            <m:r>
                                              <a:rPr lang="en-US" sz="1800" i="1">
                                                <a:effectLst/>
                                                <a:latin typeface="Cambria Math" panose="02040503050406030204" pitchFamily="18" charset="0"/>
                                                <a:ea typeface="Calibri" panose="020F0502020204030204" pitchFamily="34" charset="0"/>
                                              </a:rPr>
                                              <m:t>𝑁</m:t>
                                            </m:r>
                                          </m:sub>
                                        </m:sSub>
                                      </m:e>
                                    </m:d>
                                    <m:r>
                                      <a:rPr lang="en-US" sz="1800" i="1">
                                        <a:effectLst/>
                                        <a:latin typeface="Cambria Math" panose="02040503050406030204" pitchFamily="18" charset="0"/>
                                        <a:ea typeface="Calibri" panose="020F0502020204030204" pitchFamily="34" charset="0"/>
                                      </a:rPr>
                                      <m:t>, </m:t>
                                    </m:r>
                                    <m:r>
                                      <a:rPr lang="en-US" sz="1800" i="1">
                                        <a:effectLst/>
                                        <a:latin typeface="Cambria Math" panose="02040503050406030204" pitchFamily="18" charset="0"/>
                                        <a:ea typeface="Calibri" panose="020F0502020204030204" pitchFamily="34" charset="0"/>
                                      </a:rPr>
                                      <m:t>𝑌</m:t>
                                    </m:r>
                                    <m:d>
                                      <m:dPr>
                                        <m:ctrlPr>
                                          <a:rPr lang="en-US" sz="1800" i="1">
                                            <a:effectLst/>
                                            <a:latin typeface="Cambria Math" panose="02040503050406030204" pitchFamily="18" charset="0"/>
                                            <a:ea typeface="Calibri" panose="020F0502020204030204" pitchFamily="34" charset="0"/>
                                          </a:rPr>
                                        </m:ctrlPr>
                                      </m:dPr>
                                      <m:e>
                                        <m:sSub>
                                          <m:sSubPr>
                                            <m:ctrlPr>
                                              <a:rPr lang="en-US" sz="1800" i="1">
                                                <a:effectLst/>
                                                <a:latin typeface="Cambria Math" panose="02040503050406030204" pitchFamily="18" charset="0"/>
                                                <a:ea typeface="Calibri" panose="020F0502020204030204" pitchFamily="34" charset="0"/>
                                              </a:rPr>
                                            </m:ctrlPr>
                                          </m:sSubPr>
                                          <m:e>
                                            <m:r>
                                              <a:rPr lang="en-US" sz="1800" i="1">
                                                <a:effectLst/>
                                                <a:latin typeface="Cambria Math" panose="02040503050406030204" pitchFamily="18" charset="0"/>
                                                <a:ea typeface="Calibri" panose="020F0502020204030204" pitchFamily="34" charset="0"/>
                                              </a:rPr>
                                              <m:t>𝑢</m:t>
                                            </m:r>
                                          </m:e>
                                          <m:sub>
                                            <m:r>
                                              <a:rPr lang="en-US" sz="1800" i="1">
                                                <a:effectLst/>
                                                <a:latin typeface="Cambria Math" panose="02040503050406030204" pitchFamily="18" charset="0"/>
                                                <a:ea typeface="Calibri" panose="020F0502020204030204" pitchFamily="34" charset="0"/>
                                              </a:rPr>
                                              <m:t>𝑁</m:t>
                                            </m:r>
                                          </m:sub>
                                        </m:sSub>
                                      </m:e>
                                    </m:d>
                                  </m:e>
                                </m:d>
                                <m:r>
                                  <a:rPr lang="en-US" sz="1800" i="1">
                                    <a:effectLst/>
                                    <a:latin typeface="Cambria Math" panose="02040503050406030204" pitchFamily="18" charset="0"/>
                                    <a:ea typeface="Calibri" panose="020F0502020204030204" pitchFamily="34" charset="0"/>
                                  </a:rPr>
                                  <m:t>}</m:t>
                                </m:r>
                              </m:oMath>
                            </m:oMathPara>
                          </a14:m>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𝑝𝑎𝑡 (</a:t>
                          </a:r>
                          <a14:m>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rPr>
                                  </m:ctrlPr>
                                </m:sSubPr>
                                <m:e>
                                  <m:r>
                                    <a:rPr lang="en-US" sz="1800" i="1">
                                      <a:effectLst/>
                                      <a:latin typeface="Cambria Math" panose="02040503050406030204" pitchFamily="18" charset="0"/>
                                      <a:ea typeface="Calibri" panose="020F0502020204030204" pitchFamily="34" charset="0"/>
                                    </a:rPr>
                                    <m:t>𝑢</m:t>
                                  </m:r>
                                </m:e>
                                <m:sub>
                                  <m:r>
                                    <a:rPr lang="en-US" sz="1800" i="1">
                                      <a:effectLst/>
                                      <a:latin typeface="Cambria Math" panose="02040503050406030204" pitchFamily="18" charset="0"/>
                                      <a:ea typeface="Calibri" panose="020F0502020204030204" pitchFamily="34" charset="0"/>
                                    </a:rPr>
                                    <m:t>1</m:t>
                                  </m:r>
                                </m:sub>
                              </m:sSub>
                            </m:oMath>
                          </a14:m>
                          <a:r>
                            <a:rPr lang="en-US" dirty="0">
                              <a:latin typeface="Arial" panose="020B0604020202020204" pitchFamily="34" charset="0"/>
                              <a:cs typeface="Arial" panose="020B0604020202020204" pitchFamily="34" charset="0"/>
                            </a:rPr>
                            <a:t>)  represents the vectorized spatial patterns of input data at the location </a:t>
                          </a:r>
                          <a14:m>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rPr>
                                  </m:ctrlPr>
                                </m:sSubPr>
                                <m:e>
                                  <m:r>
                                    <a:rPr lang="en-US" sz="1800" i="1">
                                      <a:effectLst/>
                                      <a:latin typeface="Cambria Math" panose="02040503050406030204" pitchFamily="18" charset="0"/>
                                      <a:ea typeface="Calibri" panose="020F0502020204030204" pitchFamily="34" charset="0"/>
                                    </a:rPr>
                                    <m:t>𝑢</m:t>
                                  </m:r>
                                </m:e>
                                <m:sub>
                                  <m:r>
                                    <a:rPr lang="en-US" sz="1800" i="1">
                                      <a:effectLst/>
                                      <a:latin typeface="Cambria Math" panose="02040503050406030204" pitchFamily="18" charset="0"/>
                                      <a:ea typeface="Calibri" panose="020F0502020204030204" pitchFamily="34" charset="0"/>
                                    </a:rPr>
                                    <m:t>1</m:t>
                                  </m:r>
                                </m:sub>
                              </m:sSub>
                            </m:oMath>
                          </a14:m>
                          <a:r>
                            <a:rPr lang="en-US" dirty="0">
                              <a:latin typeface="Arial" panose="020B0604020202020204" pitchFamily="34" charset="0"/>
                              <a:cs typeface="Arial" panose="020B0604020202020204" pitchFamily="34" charset="0"/>
                            </a:rPr>
                            <a:t> and captures neighborhood relationships, meaning predictions at location </a:t>
                          </a:r>
                          <a14:m>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rPr>
                                  </m:ctrlPr>
                                </m:sSubPr>
                                <m:e>
                                  <m:r>
                                    <a:rPr lang="en-US" sz="1800" i="1">
                                      <a:effectLst/>
                                      <a:latin typeface="Cambria Math" panose="02040503050406030204" pitchFamily="18" charset="0"/>
                                      <a:ea typeface="Calibri" panose="020F0502020204030204" pitchFamily="34" charset="0"/>
                                    </a:rPr>
                                    <m:t>𝑢</m:t>
                                  </m:r>
                                </m:e>
                                <m:sub>
                                  <m:r>
                                    <a:rPr lang="en-US" sz="1800" i="1">
                                      <a:effectLst/>
                                      <a:latin typeface="Cambria Math" panose="02040503050406030204" pitchFamily="18" charset="0"/>
                                      <a:ea typeface="Calibri" panose="020F0502020204030204" pitchFamily="34" charset="0"/>
                                    </a:rPr>
                                    <m:t>1</m:t>
                                  </m:r>
                                </m:sub>
                              </m:sSub>
                            </m:oMath>
                          </a14:m>
                          <a:r>
                            <a:rPr lang="en-US" dirty="0">
                              <a:latin typeface="Arial" panose="020B0604020202020204" pitchFamily="34" charset="0"/>
                              <a:cs typeface="Arial" panose="020B0604020202020204" pitchFamily="34" charset="0"/>
                            </a:rPr>
                            <a:t> depend on nearby observations.</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𝑌(</a:t>
                          </a:r>
                          <a14:m>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rPr>
                                  </m:ctrlPr>
                                </m:sSubPr>
                                <m:e>
                                  <m:r>
                                    <a:rPr lang="en-US" sz="1800" i="1">
                                      <a:effectLst/>
                                      <a:latin typeface="Cambria Math" panose="02040503050406030204" pitchFamily="18" charset="0"/>
                                      <a:ea typeface="Calibri" panose="020F0502020204030204" pitchFamily="34" charset="0"/>
                                    </a:rPr>
                                    <m:t>𝑢</m:t>
                                  </m:r>
                                </m:e>
                                <m:sub>
                                  <m:r>
                                    <a:rPr lang="en-US" sz="1800" i="1">
                                      <a:effectLst/>
                                      <a:latin typeface="Cambria Math" panose="02040503050406030204" pitchFamily="18" charset="0"/>
                                      <a:ea typeface="Calibri" panose="020F0502020204030204" pitchFamily="34" charset="0"/>
                                    </a:rPr>
                                    <m:t>1</m:t>
                                  </m:r>
                                </m:sub>
                              </m:sSub>
                            </m:oMath>
                          </a14:m>
                          <a:r>
                            <a:rPr lang="en-US" dirty="0">
                              <a:latin typeface="Arial" panose="020B0604020202020204" pitchFamily="34" charset="0"/>
                              <a:cs typeface="Arial" panose="020B0604020202020204" pitchFamily="34" charset="0"/>
                            </a:rPr>
                            <a:t>)  is the observed response variable at </a:t>
                          </a:r>
                          <a14:m>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rPr>
                                  </m:ctrlPr>
                                </m:sSubPr>
                                <m:e>
                                  <m:r>
                                    <a:rPr lang="en-US" sz="1800" i="1">
                                      <a:effectLst/>
                                      <a:latin typeface="Cambria Math" panose="02040503050406030204" pitchFamily="18" charset="0"/>
                                      <a:ea typeface="Calibri" panose="020F0502020204030204" pitchFamily="34" charset="0"/>
                                    </a:rPr>
                                    <m:t>𝑢</m:t>
                                  </m:r>
                                </m:e>
                                <m:sub>
                                  <m:r>
                                    <a:rPr lang="en-US" sz="1800" i="1">
                                      <a:effectLst/>
                                      <a:latin typeface="Cambria Math" panose="02040503050406030204" pitchFamily="18" charset="0"/>
                                      <a:ea typeface="Calibri" panose="020F0502020204030204" pitchFamily="34" charset="0"/>
                                    </a:rPr>
                                    <m:t>1</m:t>
                                  </m:r>
                                </m:sub>
                              </m:sSub>
                            </m:oMath>
                          </a14:m>
                          <a:r>
                            <a:rPr lang="en-US" dirty="0">
                              <a:latin typeface="Arial" panose="020B0604020202020204" pitchFamily="34" charset="0"/>
                              <a:cs typeface="Arial" panose="020B0604020202020204" pitchFamily="34"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24282687"/>
                      </a:ext>
                    </a:extLst>
                  </a:tr>
                </a:tbl>
              </a:graphicData>
            </a:graphic>
          </p:graphicFrame>
        </mc:Choice>
        <mc:Fallback xmlns="">
          <p:graphicFrame>
            <p:nvGraphicFramePr>
              <p:cNvPr id="6" name="Table 5">
                <a:extLst>
                  <a:ext uri="{FF2B5EF4-FFF2-40B4-BE49-F238E27FC236}">
                    <a16:creationId xmlns:a16="http://schemas.microsoft.com/office/drawing/2014/main" id="{2F8FBCFA-11C3-6664-BC35-3A1B4EDBEB0B}"/>
                  </a:ext>
                </a:extLst>
              </p:cNvPr>
              <p:cNvGraphicFramePr>
                <a:graphicFrameLocks noGrp="1"/>
              </p:cNvGraphicFramePr>
              <p:nvPr>
                <p:extLst>
                  <p:ext uri="{D42A27DB-BD31-4B8C-83A1-F6EECF244321}">
                    <p14:modId xmlns:p14="http://schemas.microsoft.com/office/powerpoint/2010/main" val="309634944"/>
                  </p:ext>
                </p:extLst>
              </p:nvPr>
            </p:nvGraphicFramePr>
            <p:xfrm>
              <a:off x="620246" y="2713736"/>
              <a:ext cx="11306492" cy="1463040"/>
            </p:xfrm>
            <a:graphic>
              <a:graphicData uri="http://schemas.openxmlformats.org/drawingml/2006/table">
                <a:tbl>
                  <a:tblPr firstRow="1" bandRow="1">
                    <a:tableStyleId>{2D5ABB26-0587-4C30-8999-92F81FD0307C}</a:tableStyleId>
                  </a:tblPr>
                  <a:tblGrid>
                    <a:gridCol w="5043953">
                      <a:extLst>
                        <a:ext uri="{9D8B030D-6E8A-4147-A177-3AD203B41FA5}">
                          <a16:colId xmlns:a16="http://schemas.microsoft.com/office/drawing/2014/main" val="1758494979"/>
                        </a:ext>
                      </a:extLst>
                    </a:gridCol>
                    <a:gridCol w="6262539">
                      <a:extLst>
                        <a:ext uri="{9D8B030D-6E8A-4147-A177-3AD203B41FA5}">
                          <a16:colId xmlns:a16="http://schemas.microsoft.com/office/drawing/2014/main" val="4255548448"/>
                        </a:ext>
                      </a:extLst>
                    </a:gridCol>
                  </a:tblGrid>
                  <a:tr h="146304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21" t="-2490" r="-124396" b="-6224"/>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80642" t="-2490" r="-195" b="-6224"/>
                          </a:stretch>
                        </a:blipFill>
                      </a:tcPr>
                    </a:tc>
                    <a:extLst>
                      <a:ext uri="{0D108BD9-81ED-4DB2-BD59-A6C34878D82A}">
                        <a16:rowId xmlns:a16="http://schemas.microsoft.com/office/drawing/2014/main" val="824282687"/>
                      </a:ext>
                    </a:extLst>
                  </a:tr>
                </a:tbl>
              </a:graphicData>
            </a:graphic>
          </p:graphicFrame>
        </mc:Fallback>
      </mc:AlternateContent>
    </p:spTree>
    <p:extLst>
      <p:ext uri="{BB962C8B-B14F-4D97-AF65-F5344CB8AC3E}">
        <p14:creationId xmlns:p14="http://schemas.microsoft.com/office/powerpoint/2010/main" val="3401509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88E268-128C-0A1B-9584-BDDF13CC623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63E810F-F7EB-03FD-E21B-E9A1CF327360}"/>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40773"/>
            <a:ext cx="6876288" cy="182880"/>
          </a:xfrm>
          <a:prstGeom prst="rect">
            <a:avLst/>
          </a:prstGeom>
        </p:spPr>
      </p:pic>
      <p:cxnSp>
        <p:nvCxnSpPr>
          <p:cNvPr id="10" name="Straight Connector 9">
            <a:extLst>
              <a:ext uri="{FF2B5EF4-FFF2-40B4-BE49-F238E27FC236}">
                <a16:creationId xmlns:a16="http://schemas.microsoft.com/office/drawing/2014/main" id="{690961BD-4091-3122-DD5E-3783B913D4C1}"/>
              </a:ext>
            </a:extLst>
          </p:cNvPr>
          <p:cNvCxnSpPr>
            <a:cxnSpLocks/>
          </p:cNvCxnSpPr>
          <p:nvPr/>
        </p:nvCxnSpPr>
        <p:spPr>
          <a:xfrm>
            <a:off x="182881" y="584775"/>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00E4AD9-C49B-0530-B12D-E1D270A17CBC}"/>
              </a:ext>
            </a:extLst>
          </p:cNvPr>
          <p:cNvSpPr txBox="1"/>
          <p:nvPr/>
        </p:nvSpPr>
        <p:spPr>
          <a:xfrm>
            <a:off x="295014" y="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Background</a:t>
            </a:r>
            <a:endParaRPr lang="en-US" sz="2800" dirty="0">
              <a:solidFill>
                <a:srgbClr val="680000"/>
              </a:solidFill>
              <a:latin typeface="Franklin Gothic Medium" panose="020B0603020102020204" pitchFamily="34" charset="0"/>
            </a:endParaRPr>
          </a:p>
        </p:txBody>
      </p:sp>
      <p:sp>
        <p:nvSpPr>
          <p:cNvPr id="2" name="Slide Number Placeholder 1">
            <a:extLst>
              <a:ext uri="{FF2B5EF4-FFF2-40B4-BE49-F238E27FC236}">
                <a16:creationId xmlns:a16="http://schemas.microsoft.com/office/drawing/2014/main" id="{AE75F9E1-1841-60D2-B835-A901B026358A}"/>
              </a:ext>
            </a:extLst>
          </p:cNvPr>
          <p:cNvSpPr>
            <a:spLocks noGrp="1"/>
          </p:cNvSpPr>
          <p:nvPr>
            <p:ph type="sldNum" sz="quarter" idx="12"/>
          </p:nvPr>
        </p:nvSpPr>
        <p:spPr>
          <a:xfrm>
            <a:off x="11723298" y="6251362"/>
            <a:ext cx="406880"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4</a:t>
            </a:fld>
            <a:endParaRPr lang="en-US" sz="1600">
              <a:solidFill>
                <a:schemeClr val="bg1">
                  <a:lumMod val="50000"/>
                </a:schemeClr>
              </a:solidFill>
              <a:latin typeface="Franklin Gothic Book" panose="020B0503020102020204" pitchFamily="34" charset="0"/>
            </a:endParaRPr>
          </a:p>
        </p:txBody>
      </p:sp>
      <p:sp>
        <p:nvSpPr>
          <p:cNvPr id="8" name="TextBox 7">
            <a:extLst>
              <a:ext uri="{FF2B5EF4-FFF2-40B4-BE49-F238E27FC236}">
                <a16:creationId xmlns:a16="http://schemas.microsoft.com/office/drawing/2014/main" id="{37BC7916-732C-002B-2922-9E485237585D}"/>
              </a:ext>
            </a:extLst>
          </p:cNvPr>
          <p:cNvSpPr txBox="1"/>
          <p:nvPr/>
        </p:nvSpPr>
        <p:spPr>
          <a:xfrm>
            <a:off x="715494" y="1003810"/>
            <a:ext cx="10761012" cy="4832092"/>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FHWA made AADT a key input for decision-making in transportation agencies (FHWA, 2022).</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Mandatory for State Departments of Transportation (DOTs) to report AADT annually to the Highway Performance Monitoring System (HPMS) for all Federal-aid roadways (FHWA, 2016).</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Accurate AADT estimation is essential for pavement design, roadway geometry analysis, and identifying high-risk crash locations (Jin et al., 2008; Zhao and Park, 2004).</a:t>
            </a:r>
          </a:p>
          <a:p>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09006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4552DF-F9F2-24D8-D482-833223F7B99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E524010-6334-B0CE-D7AB-BEA04E4B7FE2}"/>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cxnSp>
        <p:nvCxnSpPr>
          <p:cNvPr id="10" name="Straight Connector 9">
            <a:extLst>
              <a:ext uri="{FF2B5EF4-FFF2-40B4-BE49-F238E27FC236}">
                <a16:creationId xmlns:a16="http://schemas.microsoft.com/office/drawing/2014/main" id="{B7AB8A5F-1149-9B92-C81D-E0D0406B0D07}"/>
              </a:ext>
            </a:extLst>
          </p:cNvPr>
          <p:cNvCxnSpPr>
            <a:cxnSpLocks/>
          </p:cNvCxnSpPr>
          <p:nvPr/>
        </p:nvCxnSpPr>
        <p:spPr>
          <a:xfrm>
            <a:off x="182881" y="584775"/>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65993179-F299-3D94-9303-0EA997B5C480}"/>
              </a:ext>
            </a:extLst>
          </p:cNvPr>
          <p:cNvSpPr txBox="1"/>
          <p:nvPr/>
        </p:nvSpPr>
        <p:spPr>
          <a:xfrm>
            <a:off x="295014" y="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Mathematical Formulation of SRF</a:t>
            </a:r>
            <a:endParaRPr lang="en-US" sz="2800" dirty="0">
              <a:solidFill>
                <a:srgbClr val="680000"/>
              </a:solidFill>
              <a:latin typeface="Franklin Gothic Medium" panose="020B0603020102020204" pitchFamily="34" charset="0"/>
            </a:endParaRPr>
          </a:p>
        </p:txBody>
      </p:sp>
      <p:sp>
        <p:nvSpPr>
          <p:cNvPr id="2" name="Slide Number Placeholder 1">
            <a:extLst>
              <a:ext uri="{FF2B5EF4-FFF2-40B4-BE49-F238E27FC236}">
                <a16:creationId xmlns:a16="http://schemas.microsoft.com/office/drawing/2014/main" id="{BAAA7690-764D-5A98-4A55-A2ABC09143DD}"/>
              </a:ext>
            </a:extLst>
          </p:cNvPr>
          <p:cNvSpPr>
            <a:spLocks noGrp="1"/>
          </p:cNvSpPr>
          <p:nvPr>
            <p:ph type="sldNum" sz="quarter" idx="12"/>
          </p:nvPr>
        </p:nvSpPr>
        <p:spPr>
          <a:xfrm>
            <a:off x="11723298" y="6251362"/>
            <a:ext cx="406880"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40</a:t>
            </a:fld>
            <a:endParaRPr lang="en-US" sz="1600">
              <a:solidFill>
                <a:schemeClr val="bg1">
                  <a:lumMod val="50000"/>
                </a:schemeClr>
              </a:solidFill>
              <a:latin typeface="Franklin Gothic Book" panose="020B0503020102020204" pitchFamily="34"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9BEF65F-359E-8723-EA01-5D2CEB93343C}"/>
                  </a:ext>
                </a:extLst>
              </p:cNvPr>
              <p:cNvSpPr txBox="1"/>
              <p:nvPr/>
            </p:nvSpPr>
            <p:spPr>
              <a:xfrm>
                <a:off x="620244" y="659270"/>
                <a:ext cx="11571755" cy="5970865"/>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Random Forest Prediction:</a:t>
                </a:r>
              </a:p>
              <a:p>
                <a:pPr marL="569913"/>
                <a:endParaRPr lang="en-US" sz="1800" dirty="0">
                  <a:effectLst/>
                  <a:latin typeface="Times New Roman" panose="02020603050405020304" pitchFamily="18" charset="0"/>
                  <a:ea typeface="Calibri" panose="020F0502020204030204" pitchFamily="34" charset="0"/>
                </a:endParaRPr>
              </a:p>
              <a:p>
                <a:pPr marL="569913"/>
                <a:endParaRPr lang="en-US" sz="2800" dirty="0">
                  <a:latin typeface="Arial" panose="020B0604020202020204" pitchFamily="34" charset="0"/>
                  <a:cs typeface="Arial" panose="020B0604020202020204" pitchFamily="34" charset="0"/>
                </a:endParaRPr>
              </a:p>
              <a:p>
                <a:pPr marL="60325"/>
                <a:endParaRPr lang="en-US" sz="2800" dirty="0">
                  <a:latin typeface="Arial" panose="020B0604020202020204" pitchFamily="34" charset="0"/>
                  <a:cs typeface="Arial" panose="020B0604020202020204" pitchFamily="34" charset="0"/>
                </a:endParaRPr>
              </a:p>
              <a:p>
                <a:pPr marL="517525"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Spatially Aware Decision Trees: Incorporates local mean and variance-based impurity measures for optimal splitting.</a:t>
                </a:r>
              </a:p>
              <a:p>
                <a:pPr marL="517525"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For a new spatial pattern 𝑝𝑎𝑡 (</a:t>
                </a:r>
                <a14:m>
                  <m:oMath xmlns:m="http://schemas.openxmlformats.org/officeDocument/2006/math">
                    <m:sSub>
                      <m:sSubPr>
                        <m:ctrlPr>
                          <a:rPr lang="en-US" sz="2800" i="1" smtClean="0">
                            <a:effectLst/>
                            <a:latin typeface="Cambria Math" panose="02040503050406030204" pitchFamily="18" charset="0"/>
                            <a:ea typeface="Calibri" panose="020F0502020204030204" pitchFamily="34" charset="0"/>
                          </a:rPr>
                        </m:ctrlPr>
                      </m:sSubPr>
                      <m:e>
                        <m:r>
                          <a:rPr lang="en-US" sz="2800" i="1">
                            <a:effectLst/>
                            <a:latin typeface="Cambria Math" panose="02040503050406030204" pitchFamily="18" charset="0"/>
                            <a:ea typeface="Calibri" panose="020F0502020204030204" pitchFamily="34" charset="0"/>
                          </a:rPr>
                          <m:t>𝑢</m:t>
                        </m:r>
                      </m:e>
                      <m:sub>
                        <m:r>
                          <a:rPr lang="en-US" sz="2800" i="1">
                            <a:effectLst/>
                            <a:latin typeface="Cambria Math" panose="02040503050406030204" pitchFamily="18" charset="0"/>
                            <a:ea typeface="Calibri" panose="020F0502020204030204" pitchFamily="34" charset="0"/>
                          </a:rPr>
                          <m:t>1</m:t>
                        </m:r>
                      </m:sub>
                    </m:sSub>
                  </m:oMath>
                </a14:m>
                <a:r>
                  <a:rPr lang="en-US" sz="2800" dirty="0">
                    <a:latin typeface="Arial" panose="020B0604020202020204" pitchFamily="34" charset="0"/>
                    <a:cs typeface="Arial" panose="020B0604020202020204" pitchFamily="34" charset="0"/>
                  </a:rPr>
                  <a:t>), the SRF prediction is given by:</a:t>
                </a:r>
              </a:p>
              <a:p>
                <a:pPr marL="517525"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17525"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60325"/>
                <a:endParaRPr lang="en-US" sz="2800" dirty="0">
                  <a:latin typeface="Arial" panose="020B0604020202020204" pitchFamily="34" charset="0"/>
                  <a:cs typeface="Arial" panose="020B0604020202020204" pitchFamily="34" charset="0"/>
                </a:endParaRPr>
              </a:p>
              <a:p>
                <a:pPr marL="517525"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The function 𝑝𝑎𝑡 (</a:t>
                </a:r>
                <a14:m>
                  <m:oMath xmlns:m="http://schemas.openxmlformats.org/officeDocument/2006/math">
                    <m:sSub>
                      <m:sSubPr>
                        <m:ctrlPr>
                          <a:rPr lang="en-US" sz="2800" i="1" smtClean="0">
                            <a:effectLst/>
                            <a:latin typeface="Cambria Math" panose="02040503050406030204" pitchFamily="18" charset="0"/>
                            <a:ea typeface="Calibri" panose="020F0502020204030204" pitchFamily="34" charset="0"/>
                          </a:rPr>
                        </m:ctrlPr>
                      </m:sSubPr>
                      <m:e>
                        <m:r>
                          <a:rPr lang="en-US" sz="2800" i="1">
                            <a:effectLst/>
                            <a:latin typeface="Cambria Math" panose="02040503050406030204" pitchFamily="18" charset="0"/>
                            <a:ea typeface="Calibri" panose="020F0502020204030204" pitchFamily="34" charset="0"/>
                          </a:rPr>
                          <m:t>𝑢</m:t>
                        </m:r>
                      </m:e>
                      <m:sub>
                        <m:r>
                          <a:rPr lang="en-US" sz="2800" i="1">
                            <a:effectLst/>
                            <a:latin typeface="Cambria Math" panose="02040503050406030204" pitchFamily="18" charset="0"/>
                            <a:ea typeface="Calibri" panose="020F0502020204030204" pitchFamily="34" charset="0"/>
                          </a:rPr>
                          <m:t>1</m:t>
                        </m:r>
                      </m:sub>
                    </m:sSub>
                  </m:oMath>
                </a14:m>
                <a:r>
                  <a:rPr lang="en-US" sz="2800" dirty="0">
                    <a:latin typeface="Arial" panose="020B0604020202020204" pitchFamily="34" charset="0"/>
                    <a:cs typeface="Arial" panose="020B0604020202020204" pitchFamily="34" charset="0"/>
                  </a:rPr>
                  <a:t>) in the description suggests that SRF uses spatially structured input features, where observations are not assumed to be independent but instead influenced by their spatial locations.</a:t>
                </a:r>
              </a:p>
            </p:txBody>
          </p:sp>
        </mc:Choice>
        <mc:Fallback xmlns="">
          <p:sp>
            <p:nvSpPr>
              <p:cNvPr id="4" name="TextBox 3">
                <a:extLst>
                  <a:ext uri="{FF2B5EF4-FFF2-40B4-BE49-F238E27FC236}">
                    <a16:creationId xmlns:a16="http://schemas.microsoft.com/office/drawing/2014/main" id="{69BEF65F-359E-8723-EA01-5D2CEB93343C}"/>
                  </a:ext>
                </a:extLst>
              </p:cNvPr>
              <p:cNvSpPr txBox="1">
                <a:spLocks noRot="1" noChangeAspect="1" noMove="1" noResize="1" noEditPoints="1" noAdjustHandles="1" noChangeArrowheads="1" noChangeShapeType="1" noTextEdit="1"/>
              </p:cNvSpPr>
              <p:nvPr/>
            </p:nvSpPr>
            <p:spPr>
              <a:xfrm>
                <a:off x="620244" y="659270"/>
                <a:ext cx="11571755" cy="5970865"/>
              </a:xfrm>
              <a:prstGeom prst="rect">
                <a:avLst/>
              </a:prstGeom>
              <a:blipFill>
                <a:blip r:embed="rId3"/>
                <a:stretch>
                  <a:fillRect l="-948" t="-1020" b="-18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66137F2D-ABAA-C14F-E23A-23E20C76D2C4}"/>
                  </a:ext>
                </a:extLst>
              </p:cNvPr>
              <p:cNvGraphicFramePr>
                <a:graphicFrameLocks noGrp="1"/>
              </p:cNvGraphicFramePr>
              <p:nvPr>
                <p:extLst>
                  <p:ext uri="{D42A27DB-BD31-4B8C-83A1-F6EECF244321}">
                    <p14:modId xmlns:p14="http://schemas.microsoft.com/office/powerpoint/2010/main" val="4136569949"/>
                  </p:ext>
                </p:extLst>
              </p:nvPr>
            </p:nvGraphicFramePr>
            <p:xfrm>
              <a:off x="927099" y="1233260"/>
              <a:ext cx="10644653" cy="890969"/>
            </p:xfrm>
            <a:graphic>
              <a:graphicData uri="http://schemas.openxmlformats.org/drawingml/2006/table">
                <a:tbl>
                  <a:tblPr firstRow="1" bandRow="1">
                    <a:tableStyleId>{2D5ABB26-0587-4C30-8999-92F81FD0307C}</a:tableStyleId>
                  </a:tblPr>
                  <a:tblGrid>
                    <a:gridCol w="5458113">
                      <a:extLst>
                        <a:ext uri="{9D8B030D-6E8A-4147-A177-3AD203B41FA5}">
                          <a16:colId xmlns:a16="http://schemas.microsoft.com/office/drawing/2014/main" val="1758494979"/>
                        </a:ext>
                      </a:extLst>
                    </a:gridCol>
                    <a:gridCol w="5186540">
                      <a:extLst>
                        <a:ext uri="{9D8B030D-6E8A-4147-A177-3AD203B41FA5}">
                          <a16:colId xmlns:a16="http://schemas.microsoft.com/office/drawing/2014/main" val="4255548448"/>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
                              </m:oMathParaPr>
                              <m:oMath xmlns:m="http://schemas.openxmlformats.org/officeDocument/2006/math">
                                <m:acc>
                                  <m:accPr>
                                    <m:chr m:val="̂"/>
                                    <m:ctrlPr>
                                      <a:rPr lang="en-US" sz="1800" i="1" smtClean="0">
                                        <a:effectLst/>
                                        <a:latin typeface="Cambria Math" panose="02040503050406030204" pitchFamily="18" charset="0"/>
                                        <a:ea typeface="Calibri" panose="020F0502020204030204" pitchFamily="34" charset="0"/>
                                      </a:rPr>
                                    </m:ctrlPr>
                                  </m:accPr>
                                  <m:e>
                                    <m:r>
                                      <a:rPr lang="en-US" sz="1800" i="1">
                                        <a:effectLst/>
                                        <a:latin typeface="Cambria Math" panose="02040503050406030204" pitchFamily="18" charset="0"/>
                                        <a:ea typeface="Calibri" panose="020F0502020204030204" pitchFamily="34" charset="0"/>
                                      </a:rPr>
                                      <m:t>𝑓</m:t>
                                    </m:r>
                                  </m:e>
                                </m:acc>
                                <m:d>
                                  <m:dPr>
                                    <m:ctrlPr>
                                      <a:rPr lang="en-US" sz="1800" i="1">
                                        <a:effectLst/>
                                        <a:latin typeface="Cambria Math" panose="02040503050406030204" pitchFamily="18" charset="0"/>
                                        <a:ea typeface="Calibri" panose="020F0502020204030204" pitchFamily="34" charset="0"/>
                                      </a:rPr>
                                    </m:ctrlPr>
                                  </m:dPr>
                                  <m:e>
                                    <m:r>
                                      <a:rPr lang="en-US" sz="1800" i="1">
                                        <a:effectLst/>
                                        <a:latin typeface="Cambria Math" panose="02040503050406030204" pitchFamily="18" charset="0"/>
                                        <a:ea typeface="Calibri" panose="020F0502020204030204" pitchFamily="34" charset="0"/>
                                      </a:rPr>
                                      <m:t>𝑋</m:t>
                                    </m:r>
                                  </m:e>
                                </m:d>
                                <m:r>
                                  <a:rPr lang="en-US" sz="1800" i="1">
                                    <a:effectLst/>
                                    <a:latin typeface="Cambria Math" panose="02040503050406030204" pitchFamily="18" charset="0"/>
                                    <a:ea typeface="Calibri" panose="020F0502020204030204" pitchFamily="34" charset="0"/>
                                  </a:rPr>
                                  <m:t>=</m:t>
                                </m:r>
                                <m:f>
                                  <m:fPr>
                                    <m:ctrlPr>
                                      <a:rPr lang="en-US" sz="1800" i="1">
                                        <a:effectLst/>
                                        <a:latin typeface="Cambria Math" panose="02040503050406030204" pitchFamily="18" charset="0"/>
                                        <a:ea typeface="Calibri" panose="020F0502020204030204" pitchFamily="34" charset="0"/>
                                      </a:rPr>
                                    </m:ctrlPr>
                                  </m:fPr>
                                  <m:num>
                                    <m:r>
                                      <a:rPr lang="en-US" sz="1800" i="1">
                                        <a:effectLst/>
                                        <a:latin typeface="Cambria Math" panose="02040503050406030204" pitchFamily="18" charset="0"/>
                                        <a:ea typeface="Calibri" panose="020F0502020204030204" pitchFamily="34" charset="0"/>
                                      </a:rPr>
                                      <m:t>1</m:t>
                                    </m:r>
                                  </m:num>
                                  <m:den>
                                    <m:r>
                                      <a:rPr lang="en-US" sz="1800" i="1">
                                        <a:effectLst/>
                                        <a:latin typeface="Cambria Math" panose="02040503050406030204" pitchFamily="18" charset="0"/>
                                        <a:ea typeface="Calibri" panose="020F0502020204030204" pitchFamily="34" charset="0"/>
                                      </a:rPr>
                                      <m:t>𝐽</m:t>
                                    </m:r>
                                  </m:den>
                                </m:f>
                                <m:nary>
                                  <m:naryPr>
                                    <m:chr m:val="∑"/>
                                    <m:grow m:val="on"/>
                                    <m:ctrlPr>
                                      <a:rPr lang="en-US" sz="1800" i="1">
                                        <a:effectLst/>
                                        <a:latin typeface="Cambria Math" panose="02040503050406030204" pitchFamily="18" charset="0"/>
                                        <a:ea typeface="Calibri" panose="020F0502020204030204" pitchFamily="34" charset="0"/>
                                      </a:rPr>
                                    </m:ctrlPr>
                                  </m:naryPr>
                                  <m:sub>
                                    <m:r>
                                      <a:rPr lang="en-US" sz="1800" i="1">
                                        <a:effectLst/>
                                        <a:latin typeface="Cambria Math" panose="02040503050406030204" pitchFamily="18" charset="0"/>
                                        <a:ea typeface="Calibri" panose="020F0502020204030204" pitchFamily="34" charset="0"/>
                                      </a:rPr>
                                      <m:t>𝐽</m:t>
                                    </m:r>
                                    <m:r>
                                      <a:rPr lang="en-US" sz="1800" i="1">
                                        <a:effectLst/>
                                        <a:latin typeface="Cambria Math" panose="02040503050406030204" pitchFamily="18" charset="0"/>
                                        <a:ea typeface="Calibri" panose="020F0502020204030204" pitchFamily="34" charset="0"/>
                                      </a:rPr>
                                      <m:t>=1</m:t>
                                    </m:r>
                                  </m:sub>
                                  <m:sup>
                                    <m:r>
                                      <a:rPr lang="en-US" sz="1800" i="1">
                                        <a:effectLst/>
                                        <a:latin typeface="Cambria Math" panose="02040503050406030204" pitchFamily="18" charset="0"/>
                                        <a:ea typeface="Calibri" panose="020F0502020204030204" pitchFamily="34" charset="0"/>
                                      </a:rPr>
                                      <m:t>𝐽</m:t>
                                    </m:r>
                                  </m:sup>
                                  <m:e>
                                    <m:sSub>
                                      <m:sSubPr>
                                        <m:ctrlPr>
                                          <a:rPr lang="en-US" sz="1800" i="1">
                                            <a:effectLst/>
                                            <a:latin typeface="Cambria Math" panose="02040503050406030204" pitchFamily="18" charset="0"/>
                                            <a:ea typeface="Calibri" panose="020F0502020204030204" pitchFamily="34" charset="0"/>
                                          </a:rPr>
                                        </m:ctrlPr>
                                      </m:sSubPr>
                                      <m:e>
                                        <m:r>
                                          <a:rPr lang="en-US" sz="1800" i="1">
                                            <a:effectLst/>
                                            <a:latin typeface="Cambria Math" panose="02040503050406030204" pitchFamily="18" charset="0"/>
                                            <a:ea typeface="Calibri" panose="020F0502020204030204" pitchFamily="34" charset="0"/>
                                          </a:rPr>
                                          <m:t>h</m:t>
                                        </m:r>
                                      </m:e>
                                      <m:sub>
                                        <m:r>
                                          <a:rPr lang="en-US" sz="1800" i="1">
                                            <a:effectLst/>
                                            <a:latin typeface="Cambria Math" panose="02040503050406030204" pitchFamily="18" charset="0"/>
                                            <a:ea typeface="Calibri" panose="020F0502020204030204" pitchFamily="34" charset="0"/>
                                          </a:rPr>
                                          <m:t>𝑗</m:t>
                                        </m:r>
                                      </m:sub>
                                    </m:sSub>
                                    <m:r>
                                      <a:rPr lang="en-US" sz="1800" i="1">
                                        <a:effectLst/>
                                        <a:latin typeface="Cambria Math" panose="02040503050406030204" pitchFamily="18" charset="0"/>
                                        <a:ea typeface="Calibri" panose="020F0502020204030204" pitchFamily="34" charset="0"/>
                                      </a:rPr>
                                      <m:t> (</m:t>
                                    </m:r>
                                    <m:r>
                                      <a:rPr lang="en-US" sz="1800" i="1">
                                        <a:effectLst/>
                                        <a:latin typeface="Cambria Math" panose="02040503050406030204" pitchFamily="18" charset="0"/>
                                        <a:ea typeface="Calibri" panose="020F0502020204030204" pitchFamily="34" charset="0"/>
                                      </a:rPr>
                                      <m:t>𝑋</m:t>
                                    </m:r>
                                    <m:r>
                                      <a:rPr lang="en-US" sz="1800" i="1">
                                        <a:effectLst/>
                                        <a:latin typeface="Cambria Math" panose="02040503050406030204" pitchFamily="18" charset="0"/>
                                        <a:ea typeface="Calibri" panose="020F0502020204030204" pitchFamily="34" charset="0"/>
                                      </a:rPr>
                                      <m:t>)</m:t>
                                    </m:r>
                                  </m:e>
                                </m:nary>
                              </m:oMath>
                            </m:oMathPara>
                          </a14:m>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where </a:t>
                          </a:r>
                          <a14:m>
                            <m:oMath xmlns:m="http://schemas.openxmlformats.org/officeDocument/2006/math">
                              <m:sSub>
                                <m:sSubPr>
                                  <m:ctrlPr>
                                    <a:rPr lang="en-US" sz="1800" i="1" smtClean="0">
                                      <a:effectLst/>
                                      <a:latin typeface="Cambria Math" panose="02040503050406030204" pitchFamily="18" charset="0"/>
                                      <a:ea typeface="Calibri" panose="020F0502020204030204" pitchFamily="34" charset="0"/>
                                    </a:rPr>
                                  </m:ctrlPr>
                                </m:sSubPr>
                                <m:e>
                                  <m:r>
                                    <a:rPr lang="en-US" sz="1800" i="1">
                                      <a:effectLst/>
                                      <a:latin typeface="Cambria Math" panose="02040503050406030204" pitchFamily="18" charset="0"/>
                                      <a:ea typeface="Calibri" panose="020F0502020204030204" pitchFamily="34" charset="0"/>
                                    </a:rPr>
                                    <m:t>h</m:t>
                                  </m:r>
                                </m:e>
                                <m:sub>
                                  <m:r>
                                    <a:rPr lang="en-US" sz="1800" i="1">
                                      <a:effectLst/>
                                      <a:latin typeface="Cambria Math" panose="02040503050406030204" pitchFamily="18" charset="0"/>
                                      <a:ea typeface="Calibri" panose="020F0502020204030204" pitchFamily="34" charset="0"/>
                                    </a:rPr>
                                    <m:t>𝑗</m:t>
                                  </m:r>
                                </m:sub>
                              </m:sSub>
                              <m:r>
                                <a:rPr lang="en-US" sz="1800" i="1">
                                  <a:effectLst/>
                                  <a:latin typeface="Cambria Math" panose="02040503050406030204" pitchFamily="18" charset="0"/>
                                  <a:ea typeface="Calibri" panose="020F0502020204030204" pitchFamily="34" charset="0"/>
                                </a:rPr>
                                <m:t> (</m:t>
                              </m:r>
                              <m:r>
                                <a:rPr lang="en-US" sz="1800" i="1">
                                  <a:effectLst/>
                                  <a:latin typeface="Cambria Math" panose="02040503050406030204" pitchFamily="18" charset="0"/>
                                  <a:ea typeface="Calibri" panose="020F0502020204030204" pitchFamily="34" charset="0"/>
                                </a:rPr>
                                <m:t>𝑋</m:t>
                              </m:r>
                              <m:r>
                                <a:rPr lang="en-US" sz="1800" b="0" i="0" smtClean="0">
                                  <a:effectLst/>
                                  <a:latin typeface="Cambria Math" panose="02040503050406030204" pitchFamily="18" charset="0"/>
                                  <a:ea typeface="Calibri" panose="020F0502020204030204" pitchFamily="34" charset="0"/>
                                </a:rPr>
                                <m:t>)</m:t>
                              </m:r>
                            </m:oMath>
                          </a14:m>
                          <a:r>
                            <a:rPr lang="en-US" dirty="0">
                              <a:latin typeface="Arial" panose="020B0604020202020204" pitchFamily="34" charset="0"/>
                              <a:cs typeface="Arial" panose="020B0604020202020204" pitchFamily="34" charset="0"/>
                            </a:rPr>
                            <a:t> is the prediction from the 𝑗-</a:t>
                          </a:r>
                          <a:r>
                            <a:rPr lang="en-US" dirty="0" err="1">
                              <a:latin typeface="Arial" panose="020B0604020202020204" pitchFamily="34" charset="0"/>
                              <a:cs typeface="Arial" panose="020B0604020202020204" pitchFamily="34" charset="0"/>
                            </a:rPr>
                            <a:t>th</a:t>
                          </a:r>
                          <a:r>
                            <a:rPr lang="en-US" dirty="0">
                              <a:latin typeface="Arial" panose="020B0604020202020204" pitchFamily="34" charset="0"/>
                              <a:cs typeface="Arial" panose="020B0604020202020204" pitchFamily="34" charset="0"/>
                            </a:rPr>
                            <a:t> tree.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24282687"/>
                      </a:ext>
                    </a:extLst>
                  </a:tr>
                </a:tbl>
              </a:graphicData>
            </a:graphic>
          </p:graphicFrame>
        </mc:Choice>
        <mc:Fallback xmlns="">
          <p:graphicFrame>
            <p:nvGraphicFramePr>
              <p:cNvPr id="6" name="Table 5">
                <a:extLst>
                  <a:ext uri="{FF2B5EF4-FFF2-40B4-BE49-F238E27FC236}">
                    <a16:creationId xmlns:a16="http://schemas.microsoft.com/office/drawing/2014/main" id="{66137F2D-ABAA-C14F-E23A-23E20C76D2C4}"/>
                  </a:ext>
                </a:extLst>
              </p:cNvPr>
              <p:cNvGraphicFramePr>
                <a:graphicFrameLocks noGrp="1"/>
              </p:cNvGraphicFramePr>
              <p:nvPr>
                <p:extLst>
                  <p:ext uri="{D42A27DB-BD31-4B8C-83A1-F6EECF244321}">
                    <p14:modId xmlns:p14="http://schemas.microsoft.com/office/powerpoint/2010/main" val="4136569949"/>
                  </p:ext>
                </p:extLst>
              </p:nvPr>
            </p:nvGraphicFramePr>
            <p:xfrm>
              <a:off x="927099" y="1233260"/>
              <a:ext cx="10644653" cy="890969"/>
            </p:xfrm>
            <a:graphic>
              <a:graphicData uri="http://schemas.openxmlformats.org/drawingml/2006/table">
                <a:tbl>
                  <a:tblPr firstRow="1" bandRow="1">
                    <a:tableStyleId>{2D5ABB26-0587-4C30-8999-92F81FD0307C}</a:tableStyleId>
                  </a:tblPr>
                  <a:tblGrid>
                    <a:gridCol w="5458113">
                      <a:extLst>
                        <a:ext uri="{9D8B030D-6E8A-4147-A177-3AD203B41FA5}">
                          <a16:colId xmlns:a16="http://schemas.microsoft.com/office/drawing/2014/main" val="1758494979"/>
                        </a:ext>
                      </a:extLst>
                    </a:gridCol>
                    <a:gridCol w="5186540">
                      <a:extLst>
                        <a:ext uri="{9D8B030D-6E8A-4147-A177-3AD203B41FA5}">
                          <a16:colId xmlns:a16="http://schemas.microsoft.com/office/drawing/2014/main" val="4255548448"/>
                        </a:ext>
                      </a:extLst>
                    </a:gridCol>
                  </a:tblGrid>
                  <a:tr h="890969">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12" t="-680" r="-95201" b="-1361"/>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105405" t="-680" r="-235" b="-1361"/>
                          </a:stretch>
                        </a:blipFill>
                      </a:tcPr>
                    </a:tc>
                    <a:extLst>
                      <a:ext uri="{0D108BD9-81ED-4DB2-BD59-A6C34878D82A}">
                        <a16:rowId xmlns:a16="http://schemas.microsoft.com/office/drawing/2014/main" val="824282687"/>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5269FA1C-AD31-A93E-029D-3269DCAD8292}"/>
                  </a:ext>
                </a:extLst>
              </p:cNvPr>
              <p:cNvGraphicFramePr>
                <a:graphicFrameLocks noGrp="1"/>
              </p:cNvGraphicFramePr>
              <p:nvPr>
                <p:extLst>
                  <p:ext uri="{D42A27DB-BD31-4B8C-83A1-F6EECF244321}">
                    <p14:modId xmlns:p14="http://schemas.microsoft.com/office/powerpoint/2010/main" val="4225275658"/>
                  </p:ext>
                </p:extLst>
              </p:nvPr>
            </p:nvGraphicFramePr>
            <p:xfrm>
              <a:off x="927099" y="3595852"/>
              <a:ext cx="10644654" cy="1188720"/>
            </p:xfrm>
            <a:graphic>
              <a:graphicData uri="http://schemas.openxmlformats.org/drawingml/2006/table">
                <a:tbl>
                  <a:tblPr firstRow="1" bandRow="1">
                    <a:tableStyleId>{2D5ABB26-0587-4C30-8999-92F81FD0307C}</a:tableStyleId>
                  </a:tblPr>
                  <a:tblGrid>
                    <a:gridCol w="5617859">
                      <a:extLst>
                        <a:ext uri="{9D8B030D-6E8A-4147-A177-3AD203B41FA5}">
                          <a16:colId xmlns:a16="http://schemas.microsoft.com/office/drawing/2014/main" val="1758494979"/>
                        </a:ext>
                      </a:extLst>
                    </a:gridCol>
                    <a:gridCol w="5026795">
                      <a:extLst>
                        <a:ext uri="{9D8B030D-6E8A-4147-A177-3AD203B41FA5}">
                          <a16:colId xmlns:a16="http://schemas.microsoft.com/office/drawing/2014/main" val="4255548448"/>
                        </a:ext>
                      </a:extLst>
                    </a:gridCol>
                  </a:tblGrid>
                  <a:tr h="370840">
                    <a:tc>
                      <a:txBody>
                        <a:bodyPr/>
                        <a:lstStyle/>
                        <a:p>
                          <a:pPr marL="60325"/>
                          <a14:m>
                            <m:oMathPara xmlns:m="http://schemas.openxmlformats.org/officeDocument/2006/math">
                              <m:oMathParaPr>
                                <m:jc m:val="centerGroup"/>
                              </m:oMathParaPr>
                              <m:oMath xmlns:m="http://schemas.openxmlformats.org/officeDocument/2006/math">
                                <m:acc>
                                  <m:accPr>
                                    <m:chr m:val="̂"/>
                                    <m:ctrlPr>
                                      <a:rPr lang="en-US" sz="1800" i="1" smtClean="0">
                                        <a:effectLst/>
                                        <a:latin typeface="Cambria Math" panose="02040503050406030204" pitchFamily="18" charset="0"/>
                                        <a:ea typeface="Calibri" panose="020F0502020204030204" pitchFamily="34" charset="0"/>
                                      </a:rPr>
                                    </m:ctrlPr>
                                  </m:accPr>
                                  <m:e>
                                    <m:r>
                                      <a:rPr lang="en-US" sz="1800" i="1">
                                        <a:effectLst/>
                                        <a:latin typeface="Cambria Math" panose="02040503050406030204" pitchFamily="18" charset="0"/>
                                        <a:ea typeface="Calibri" panose="020F0502020204030204" pitchFamily="34" charset="0"/>
                                      </a:rPr>
                                      <m:t>𝑓</m:t>
                                    </m:r>
                                  </m:e>
                                </m:acc>
                                <m:d>
                                  <m:dPr>
                                    <m:ctrlPr>
                                      <a:rPr lang="en-US" sz="1800" i="1">
                                        <a:effectLst/>
                                        <a:latin typeface="Cambria Math" panose="02040503050406030204" pitchFamily="18" charset="0"/>
                                        <a:ea typeface="Calibri" panose="020F0502020204030204" pitchFamily="34" charset="0"/>
                                      </a:rPr>
                                    </m:ctrlPr>
                                  </m:dPr>
                                  <m:e>
                                    <m:r>
                                      <a:rPr lang="en-US" sz="1800" i="1">
                                        <a:effectLst/>
                                        <a:latin typeface="Cambria Math" panose="02040503050406030204" pitchFamily="18" charset="0"/>
                                        <a:ea typeface="Calibri" panose="020F0502020204030204" pitchFamily="34" charset="0"/>
                                      </a:rPr>
                                      <m:t>𝑋</m:t>
                                    </m:r>
                                    <m:r>
                                      <a:rPr lang="en-US" sz="1800" i="1">
                                        <a:effectLst/>
                                        <a:latin typeface="Cambria Math" panose="02040503050406030204" pitchFamily="18" charset="0"/>
                                        <a:ea typeface="Calibri" panose="020F0502020204030204" pitchFamily="34" charset="0"/>
                                      </a:rPr>
                                      <m:t>(</m:t>
                                    </m:r>
                                    <m:r>
                                      <a:rPr lang="en-US" sz="1800" i="1">
                                        <a:effectLst/>
                                        <a:latin typeface="Cambria Math" panose="02040503050406030204" pitchFamily="18" charset="0"/>
                                        <a:ea typeface="Calibri" panose="020F0502020204030204" pitchFamily="34" charset="0"/>
                                      </a:rPr>
                                      <m:t>𝑢</m:t>
                                    </m:r>
                                    <m:r>
                                      <a:rPr lang="en-US" sz="1800" i="1">
                                        <a:effectLst/>
                                        <a:latin typeface="Cambria Math" panose="02040503050406030204" pitchFamily="18" charset="0"/>
                                        <a:ea typeface="Calibri" panose="020F0502020204030204" pitchFamily="34" charset="0"/>
                                      </a:rPr>
                                      <m:t>)</m:t>
                                    </m:r>
                                  </m:e>
                                </m:d>
                                <m:r>
                                  <a:rPr lang="en-US" sz="1800" i="1">
                                    <a:effectLst/>
                                    <a:latin typeface="Cambria Math" panose="02040503050406030204" pitchFamily="18" charset="0"/>
                                    <a:ea typeface="Calibri" panose="020F0502020204030204" pitchFamily="34" charset="0"/>
                                  </a:rPr>
                                  <m:t>=</m:t>
                                </m:r>
                                <m:f>
                                  <m:fPr>
                                    <m:ctrlPr>
                                      <a:rPr lang="en-US" sz="1800" i="1">
                                        <a:effectLst/>
                                        <a:latin typeface="Cambria Math" panose="02040503050406030204" pitchFamily="18" charset="0"/>
                                        <a:ea typeface="Calibri" panose="020F0502020204030204" pitchFamily="34" charset="0"/>
                                      </a:rPr>
                                    </m:ctrlPr>
                                  </m:fPr>
                                  <m:num>
                                    <m:r>
                                      <a:rPr lang="en-US" sz="1800" i="1">
                                        <a:effectLst/>
                                        <a:latin typeface="Cambria Math" panose="02040503050406030204" pitchFamily="18" charset="0"/>
                                        <a:ea typeface="Calibri" panose="020F0502020204030204" pitchFamily="34" charset="0"/>
                                      </a:rPr>
                                      <m:t>1</m:t>
                                    </m:r>
                                  </m:num>
                                  <m:den>
                                    <m:r>
                                      <a:rPr lang="en-US" sz="1800" i="1">
                                        <a:effectLst/>
                                        <a:latin typeface="Cambria Math" panose="02040503050406030204" pitchFamily="18" charset="0"/>
                                        <a:ea typeface="Calibri" panose="020F0502020204030204" pitchFamily="34" charset="0"/>
                                      </a:rPr>
                                      <m:t>𝐽</m:t>
                                    </m:r>
                                  </m:den>
                                </m:f>
                                <m:nary>
                                  <m:naryPr>
                                    <m:chr m:val="∑"/>
                                    <m:grow m:val="on"/>
                                    <m:ctrlPr>
                                      <a:rPr lang="en-US" sz="1800" i="1">
                                        <a:effectLst/>
                                        <a:latin typeface="Cambria Math" panose="02040503050406030204" pitchFamily="18" charset="0"/>
                                        <a:ea typeface="Calibri" panose="020F0502020204030204" pitchFamily="34" charset="0"/>
                                      </a:rPr>
                                    </m:ctrlPr>
                                  </m:naryPr>
                                  <m:sub>
                                    <m:r>
                                      <a:rPr lang="en-US" sz="1800" i="1">
                                        <a:effectLst/>
                                        <a:latin typeface="Cambria Math" panose="02040503050406030204" pitchFamily="18" charset="0"/>
                                        <a:ea typeface="Calibri" panose="020F0502020204030204" pitchFamily="34" charset="0"/>
                                      </a:rPr>
                                      <m:t>𝐽</m:t>
                                    </m:r>
                                    <m:r>
                                      <a:rPr lang="en-US" sz="1800" i="1">
                                        <a:effectLst/>
                                        <a:latin typeface="Cambria Math" panose="02040503050406030204" pitchFamily="18" charset="0"/>
                                        <a:ea typeface="Calibri" panose="020F0502020204030204" pitchFamily="34" charset="0"/>
                                      </a:rPr>
                                      <m:t>=1</m:t>
                                    </m:r>
                                  </m:sub>
                                  <m:sup>
                                    <m:r>
                                      <a:rPr lang="en-US" sz="1800" i="1">
                                        <a:effectLst/>
                                        <a:latin typeface="Cambria Math" panose="02040503050406030204" pitchFamily="18" charset="0"/>
                                        <a:ea typeface="Calibri" panose="020F0502020204030204" pitchFamily="34" charset="0"/>
                                      </a:rPr>
                                      <m:t>𝐽</m:t>
                                    </m:r>
                                  </m:sup>
                                  <m:e>
                                    <m:sSub>
                                      <m:sSubPr>
                                        <m:ctrlPr>
                                          <a:rPr lang="en-US" sz="1800" i="1">
                                            <a:effectLst/>
                                            <a:latin typeface="Cambria Math" panose="02040503050406030204" pitchFamily="18" charset="0"/>
                                            <a:ea typeface="Calibri" panose="020F0502020204030204" pitchFamily="34" charset="0"/>
                                          </a:rPr>
                                        </m:ctrlPr>
                                      </m:sSubPr>
                                      <m:e>
                                        <m:r>
                                          <a:rPr lang="en-US" sz="1800" i="1">
                                            <a:effectLst/>
                                            <a:latin typeface="Cambria Math" panose="02040503050406030204" pitchFamily="18" charset="0"/>
                                            <a:ea typeface="Calibri" panose="020F0502020204030204" pitchFamily="34" charset="0"/>
                                          </a:rPr>
                                          <m:t>h</m:t>
                                        </m:r>
                                      </m:e>
                                      <m:sub>
                                        <m:r>
                                          <a:rPr lang="en-US" sz="1800" i="1">
                                            <a:effectLst/>
                                            <a:latin typeface="Cambria Math" panose="02040503050406030204" pitchFamily="18" charset="0"/>
                                            <a:ea typeface="Calibri" panose="020F0502020204030204" pitchFamily="34" charset="0"/>
                                          </a:rPr>
                                          <m:t>𝑗</m:t>
                                        </m:r>
                                      </m:sub>
                                    </m:sSub>
                                    <m:r>
                                      <a:rPr lang="en-US" sz="1800" i="1">
                                        <a:effectLst/>
                                        <a:latin typeface="Cambria Math" panose="02040503050406030204" pitchFamily="18" charset="0"/>
                                        <a:ea typeface="Calibri" panose="020F0502020204030204" pitchFamily="34" charset="0"/>
                                      </a:rPr>
                                      <m:t> (</m:t>
                                    </m:r>
                                    <m:r>
                                      <a:rPr lang="en-US" sz="1800" i="1">
                                        <a:effectLst/>
                                        <a:latin typeface="Cambria Math" panose="02040503050406030204" pitchFamily="18" charset="0"/>
                                        <a:ea typeface="Calibri" panose="020F0502020204030204" pitchFamily="34" charset="0"/>
                                      </a:rPr>
                                      <m:t>𝑋</m:t>
                                    </m:r>
                                    <m:r>
                                      <a:rPr lang="en-US" sz="1800" i="1">
                                        <a:effectLst/>
                                        <a:latin typeface="Cambria Math" panose="02040503050406030204" pitchFamily="18" charset="0"/>
                                        <a:ea typeface="Calibri" panose="020F0502020204030204" pitchFamily="34" charset="0"/>
                                      </a:rPr>
                                      <m:t>(</m:t>
                                    </m:r>
                                    <m:r>
                                      <a:rPr lang="en-US" sz="1800" i="1">
                                        <a:effectLst/>
                                        <a:latin typeface="Cambria Math" panose="02040503050406030204" pitchFamily="18" charset="0"/>
                                        <a:ea typeface="Calibri" panose="020F0502020204030204" pitchFamily="34" charset="0"/>
                                      </a:rPr>
                                      <m:t>𝑢</m:t>
                                    </m:r>
                                    <m:r>
                                      <a:rPr lang="en-US" sz="1800" i="1">
                                        <a:effectLst/>
                                        <a:latin typeface="Cambria Math" panose="02040503050406030204" pitchFamily="18" charset="0"/>
                                        <a:ea typeface="Calibri" panose="020F0502020204030204" pitchFamily="34" charset="0"/>
                                      </a:rPr>
                                      <m:t>))</m:t>
                                    </m:r>
                                  </m:e>
                                </m:nary>
                              </m:oMath>
                            </m:oMathPara>
                          </a14:m>
                          <a:endParaRPr lang="en-US" sz="2800" dirty="0">
                            <a:latin typeface="Arial" panose="020B0604020202020204" pitchFamily="34" charset="0"/>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The notation </a:t>
                          </a:r>
                          <a14:m>
                            <m:oMath xmlns:m="http://schemas.openxmlformats.org/officeDocument/2006/math">
                              <m:r>
                                <a:rPr lang="en-US" sz="1800" i="1" smtClean="0">
                                  <a:effectLst/>
                                  <a:latin typeface="Cambria Math" panose="02040503050406030204" pitchFamily="18" charset="0"/>
                                  <a:ea typeface="Calibri" panose="020F0502020204030204" pitchFamily="34" charset="0"/>
                                </a:rPr>
                                <m:t>𝑋</m:t>
                              </m:r>
                              <m:r>
                                <a:rPr lang="en-US" sz="1800" i="1" smtClean="0">
                                  <a:effectLst/>
                                  <a:latin typeface="Cambria Math" panose="02040503050406030204" pitchFamily="18" charset="0"/>
                                  <a:ea typeface="Calibri" panose="020F0502020204030204" pitchFamily="34" charset="0"/>
                                </a:rPr>
                                <m:t>(</m:t>
                              </m:r>
                              <m:r>
                                <a:rPr lang="en-US" sz="1800" i="1" smtClean="0">
                                  <a:effectLst/>
                                  <a:latin typeface="Cambria Math" panose="02040503050406030204" pitchFamily="18" charset="0"/>
                                  <a:ea typeface="Calibri" panose="020F0502020204030204" pitchFamily="34" charset="0"/>
                                </a:rPr>
                                <m:t>𝑢</m:t>
                              </m:r>
                              <m:r>
                                <a:rPr lang="en-US" sz="1800" b="0" i="1" smtClean="0">
                                  <a:effectLst/>
                                  <a:latin typeface="Cambria Math" panose="02040503050406030204" pitchFamily="18" charset="0"/>
                                  <a:ea typeface="Calibri" panose="020F0502020204030204" pitchFamily="34" charset="0"/>
                                </a:rPr>
                                <m:t>) </m:t>
                              </m:r>
                            </m:oMath>
                          </a14:m>
                          <a:r>
                            <a:rPr lang="en-US" dirty="0">
                              <a:latin typeface="Arial" panose="020B0604020202020204" pitchFamily="34" charset="0"/>
                              <a:cs typeface="Arial" panose="020B0604020202020204" pitchFamily="34" charset="0"/>
                            </a:rPr>
                            <a:t>introduces a spatial component, meaning that predictions are made while incorporating spatially aware decision trees.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24282687"/>
                      </a:ext>
                    </a:extLst>
                  </a:tr>
                </a:tbl>
              </a:graphicData>
            </a:graphic>
          </p:graphicFrame>
        </mc:Choice>
        <mc:Fallback xmlns="">
          <p:graphicFrame>
            <p:nvGraphicFramePr>
              <p:cNvPr id="7" name="Table 6">
                <a:extLst>
                  <a:ext uri="{FF2B5EF4-FFF2-40B4-BE49-F238E27FC236}">
                    <a16:creationId xmlns:a16="http://schemas.microsoft.com/office/drawing/2014/main" id="{5269FA1C-AD31-A93E-029D-3269DCAD8292}"/>
                  </a:ext>
                </a:extLst>
              </p:cNvPr>
              <p:cNvGraphicFramePr>
                <a:graphicFrameLocks noGrp="1"/>
              </p:cNvGraphicFramePr>
              <p:nvPr>
                <p:extLst>
                  <p:ext uri="{D42A27DB-BD31-4B8C-83A1-F6EECF244321}">
                    <p14:modId xmlns:p14="http://schemas.microsoft.com/office/powerpoint/2010/main" val="4225275658"/>
                  </p:ext>
                </p:extLst>
              </p:nvPr>
            </p:nvGraphicFramePr>
            <p:xfrm>
              <a:off x="927099" y="3595852"/>
              <a:ext cx="10644654" cy="1188720"/>
            </p:xfrm>
            <a:graphic>
              <a:graphicData uri="http://schemas.openxmlformats.org/drawingml/2006/table">
                <a:tbl>
                  <a:tblPr firstRow="1" bandRow="1">
                    <a:tableStyleId>{2D5ABB26-0587-4C30-8999-92F81FD0307C}</a:tableStyleId>
                  </a:tblPr>
                  <a:tblGrid>
                    <a:gridCol w="5617859">
                      <a:extLst>
                        <a:ext uri="{9D8B030D-6E8A-4147-A177-3AD203B41FA5}">
                          <a16:colId xmlns:a16="http://schemas.microsoft.com/office/drawing/2014/main" val="1758494979"/>
                        </a:ext>
                      </a:extLst>
                    </a:gridCol>
                    <a:gridCol w="5026795">
                      <a:extLst>
                        <a:ext uri="{9D8B030D-6E8A-4147-A177-3AD203B41FA5}">
                          <a16:colId xmlns:a16="http://schemas.microsoft.com/office/drawing/2014/main" val="4255548448"/>
                        </a:ext>
                      </a:extLst>
                    </a:gridCol>
                  </a:tblGrid>
                  <a:tr h="118872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08" t="-2551" r="-89696" b="-816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l="-111879" t="-2551" r="-242" b="-8163"/>
                          </a:stretch>
                        </a:blipFill>
                      </a:tcPr>
                    </a:tc>
                    <a:extLst>
                      <a:ext uri="{0D108BD9-81ED-4DB2-BD59-A6C34878D82A}">
                        <a16:rowId xmlns:a16="http://schemas.microsoft.com/office/drawing/2014/main" val="824282687"/>
                      </a:ext>
                    </a:extLst>
                  </a:tr>
                </a:tbl>
              </a:graphicData>
            </a:graphic>
          </p:graphicFrame>
        </mc:Fallback>
      </mc:AlternateContent>
    </p:spTree>
    <p:extLst>
      <p:ext uri="{BB962C8B-B14F-4D97-AF65-F5344CB8AC3E}">
        <p14:creationId xmlns:p14="http://schemas.microsoft.com/office/powerpoint/2010/main" val="3709594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457D0-C359-ABD4-E834-EFB2680EC52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9C32625-EC31-093E-EC18-D4191357A822}"/>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cxnSp>
        <p:nvCxnSpPr>
          <p:cNvPr id="10" name="Straight Connector 9">
            <a:extLst>
              <a:ext uri="{FF2B5EF4-FFF2-40B4-BE49-F238E27FC236}">
                <a16:creationId xmlns:a16="http://schemas.microsoft.com/office/drawing/2014/main" id="{D3031C78-B15D-A4F0-72A0-F5CE17F8C0FB}"/>
              </a:ext>
            </a:extLst>
          </p:cNvPr>
          <p:cNvCxnSpPr>
            <a:cxnSpLocks/>
          </p:cNvCxnSpPr>
          <p:nvPr/>
        </p:nvCxnSpPr>
        <p:spPr>
          <a:xfrm>
            <a:off x="182881" y="584775"/>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61E6628-5933-39F7-4848-365E7B25B7F2}"/>
              </a:ext>
            </a:extLst>
          </p:cNvPr>
          <p:cNvSpPr txBox="1"/>
          <p:nvPr/>
        </p:nvSpPr>
        <p:spPr>
          <a:xfrm>
            <a:off x="295014" y="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Method Used</a:t>
            </a:r>
            <a:endParaRPr lang="en-US" sz="2800" dirty="0">
              <a:solidFill>
                <a:srgbClr val="680000"/>
              </a:solidFill>
              <a:latin typeface="Franklin Gothic Medium" panose="020B0603020102020204" pitchFamily="34" charset="0"/>
            </a:endParaRPr>
          </a:p>
        </p:txBody>
      </p:sp>
      <p:sp>
        <p:nvSpPr>
          <p:cNvPr id="2" name="Slide Number Placeholder 1">
            <a:extLst>
              <a:ext uri="{FF2B5EF4-FFF2-40B4-BE49-F238E27FC236}">
                <a16:creationId xmlns:a16="http://schemas.microsoft.com/office/drawing/2014/main" id="{F6E15961-E8A5-53CA-3A03-B1306AB040AF}"/>
              </a:ext>
            </a:extLst>
          </p:cNvPr>
          <p:cNvSpPr>
            <a:spLocks noGrp="1"/>
          </p:cNvSpPr>
          <p:nvPr>
            <p:ph type="sldNum" sz="quarter" idx="12"/>
          </p:nvPr>
        </p:nvSpPr>
        <p:spPr>
          <a:xfrm>
            <a:off x="11361588" y="6251362"/>
            <a:ext cx="658614" cy="465081"/>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41</a:t>
            </a:fld>
            <a:endParaRPr lang="en-US" sz="1600" dirty="0">
              <a:solidFill>
                <a:schemeClr val="bg1">
                  <a:lumMod val="50000"/>
                </a:schemeClr>
              </a:solidFill>
              <a:latin typeface="Franklin Gothic Book" panose="020B0503020102020204" pitchFamily="34" charset="0"/>
            </a:endParaRPr>
          </a:p>
        </p:txBody>
      </p:sp>
      <p:sp>
        <p:nvSpPr>
          <p:cNvPr id="4" name="TextBox 3">
            <a:extLst>
              <a:ext uri="{FF2B5EF4-FFF2-40B4-BE49-F238E27FC236}">
                <a16:creationId xmlns:a16="http://schemas.microsoft.com/office/drawing/2014/main" id="{612E92A3-D2A2-95A8-D197-3A0DEE095A87}"/>
              </a:ext>
            </a:extLst>
          </p:cNvPr>
          <p:cNvSpPr txBox="1"/>
          <p:nvPr/>
        </p:nvSpPr>
        <p:spPr>
          <a:xfrm>
            <a:off x="471055" y="704013"/>
            <a:ext cx="11589905" cy="5970865"/>
          </a:xfrm>
          <a:prstGeom prst="rect">
            <a:avLst/>
          </a:prstGeom>
          <a:noFill/>
        </p:spPr>
        <p:txBody>
          <a:bodyPr wrap="square">
            <a:spAutoFit/>
          </a:bodyPr>
          <a:lstStyle/>
          <a:p>
            <a:pPr marL="457200" indent="-457200">
              <a:buFont typeface="Arial" panose="020B0604020202020204" pitchFamily="34" charset="0"/>
              <a:buChar char="•"/>
            </a:pPr>
            <a:r>
              <a:rPr lang="en-US" sz="2800" b="1" dirty="0">
                <a:latin typeface="Arial" panose="020B0604020202020204" pitchFamily="34" charset="0"/>
                <a:cs typeface="Arial" panose="020B0604020202020204" pitchFamily="34" charset="0"/>
              </a:rPr>
              <a:t>Geographically Weighted Regression (GWR):</a:t>
            </a:r>
          </a:p>
          <a:p>
            <a:pPr marL="1027113" indent="-457200">
              <a:buFontTx/>
              <a:buChar char="-"/>
            </a:pPr>
            <a:r>
              <a:rPr lang="en-US" sz="2800" dirty="0">
                <a:latin typeface="Arial" panose="020B0604020202020204" pitchFamily="34" charset="0"/>
                <a:cs typeface="Arial" panose="020B0604020202020204" pitchFamily="34" charset="0"/>
              </a:rPr>
              <a:t>Allows regression coefficients to vary by location, capturing spatial non-stationarity.</a:t>
            </a:r>
          </a:p>
          <a:p>
            <a:pPr marL="1027113" indent="-457200">
              <a:buFontTx/>
              <a:buChar char="-"/>
            </a:pPr>
            <a:r>
              <a:rPr lang="en-US" sz="2800" dirty="0">
                <a:latin typeface="Arial" panose="020B0604020202020204" pitchFamily="34" charset="0"/>
                <a:cs typeface="Arial" panose="020B0604020202020204" pitchFamily="34" charset="0"/>
              </a:rPr>
              <a:t>Each observation gets its own local regression equation using spatial weights based on proximity. Core formula:</a:t>
            </a:r>
          </a:p>
          <a:p>
            <a:pPr marL="0" marR="0" algn="just"/>
            <a:endParaRPr lang="en-US" dirty="0">
              <a:latin typeface="Arial" panose="020B0604020202020204" pitchFamily="34" charset="0"/>
              <a:cs typeface="Arial" panose="020B0604020202020204" pitchFamily="34" charset="0"/>
            </a:endParaRPr>
          </a:p>
          <a:p>
            <a:pPr marL="519113"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19113"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519113"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1027113" indent="-457200">
              <a:buFontTx/>
              <a:buChar char="-"/>
            </a:pPr>
            <a:r>
              <a:rPr lang="en-US" sz="2800" dirty="0">
                <a:latin typeface="Arial" panose="020B0604020202020204" pitchFamily="34" charset="0"/>
                <a:cs typeface="Arial" panose="020B0604020202020204" pitchFamily="34" charset="0"/>
              </a:rPr>
              <a:t>Bandwidth controls smoothing; selected by Akaike Information Criterion (AIC) or cross-validation.</a:t>
            </a:r>
          </a:p>
          <a:p>
            <a:pPr marL="1027113" indent="-457200">
              <a:buFontTx/>
              <a:buChar char="-"/>
            </a:pPr>
            <a:r>
              <a:rPr lang="en-US" sz="2800" b="1" dirty="0">
                <a:latin typeface="Arial" panose="020B0604020202020204" pitchFamily="34" charset="0"/>
                <a:cs typeface="Arial" panose="020B0604020202020204" pitchFamily="34" charset="0"/>
              </a:rPr>
              <a:t>Strength: </a:t>
            </a:r>
            <a:r>
              <a:rPr lang="en-US" sz="2800" dirty="0">
                <a:latin typeface="Arial" panose="020B0604020202020204" pitchFamily="34" charset="0"/>
                <a:cs typeface="Arial" panose="020B0604020202020204" pitchFamily="34" charset="0"/>
              </a:rPr>
              <a:t>reveals local patterns in data.</a:t>
            </a:r>
          </a:p>
          <a:p>
            <a:pPr marL="1027113" indent="-457200">
              <a:buFontTx/>
              <a:buChar char="-"/>
            </a:pPr>
            <a:r>
              <a:rPr lang="en-US" sz="2800" b="1" dirty="0">
                <a:latin typeface="Arial" panose="020B0604020202020204" pitchFamily="34" charset="0"/>
                <a:cs typeface="Arial" panose="020B0604020202020204" pitchFamily="34" charset="0"/>
              </a:rPr>
              <a:t>Limitations: </a:t>
            </a:r>
            <a:r>
              <a:rPr lang="en-US" sz="2800" dirty="0">
                <a:latin typeface="Arial" panose="020B0604020202020204" pitchFamily="34" charset="0"/>
                <a:cs typeface="Arial" panose="020B0604020202020204" pitchFamily="34" charset="0"/>
              </a:rPr>
              <a:t>slow for large data, may overfit, and sensitive to bandwidth.</a:t>
            </a:r>
          </a:p>
        </p:txBody>
      </p:sp>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D4F0AAAD-4651-D8F0-21F9-A2CB3374433E}"/>
                  </a:ext>
                </a:extLst>
              </p:cNvPr>
              <p:cNvGraphicFramePr>
                <a:graphicFrameLocks noGrp="1"/>
              </p:cNvGraphicFramePr>
              <p:nvPr>
                <p:extLst>
                  <p:ext uri="{D42A27DB-BD31-4B8C-83A1-F6EECF244321}">
                    <p14:modId xmlns:p14="http://schemas.microsoft.com/office/powerpoint/2010/main" val="774890237"/>
                  </p:ext>
                </p:extLst>
              </p:nvPr>
            </p:nvGraphicFramePr>
            <p:xfrm>
              <a:off x="754468" y="3117404"/>
              <a:ext cx="11306492" cy="1188720"/>
            </p:xfrm>
            <a:graphic>
              <a:graphicData uri="http://schemas.openxmlformats.org/drawingml/2006/table">
                <a:tbl>
                  <a:tblPr firstRow="1" bandRow="1">
                    <a:tableStyleId>{2D5ABB26-0587-4C30-8999-92F81FD0307C}</a:tableStyleId>
                  </a:tblPr>
                  <a:tblGrid>
                    <a:gridCol w="4400462">
                      <a:extLst>
                        <a:ext uri="{9D8B030D-6E8A-4147-A177-3AD203B41FA5}">
                          <a16:colId xmlns:a16="http://schemas.microsoft.com/office/drawing/2014/main" val="1758494979"/>
                        </a:ext>
                      </a:extLst>
                    </a:gridCol>
                    <a:gridCol w="6906030">
                      <a:extLst>
                        <a:ext uri="{9D8B030D-6E8A-4147-A177-3AD203B41FA5}">
                          <a16:colId xmlns:a16="http://schemas.microsoft.com/office/drawing/2014/main" val="4255548448"/>
                        </a:ext>
                      </a:extLst>
                    </a:gridCol>
                  </a:tblGrid>
                  <a:tr h="568591">
                    <a:tc>
                      <a:txBody>
                        <a:bodyPr/>
                        <a:lstStyle/>
                        <a:p>
                          <a:pPr/>
                          <a14:m>
                            <m:oMathPara xmlns:m="http://schemas.openxmlformats.org/officeDocument/2006/math">
                              <m:oMathParaPr>
                                <m:jc m:val="left"/>
                              </m:oMathParaPr>
                              <m:oMath xmlns:m="http://schemas.openxmlformats.org/officeDocument/2006/math">
                                <m:sSub>
                                  <m:sSubPr>
                                    <m:ctrlPr>
                                      <a:rPr lang="en-US" sz="1800" i="1" kern="1200" smtClean="0">
                                        <a:solidFill>
                                          <a:schemeClr val="tx1"/>
                                        </a:solidFill>
                                        <a:effectLst/>
                                        <a:latin typeface="Cambria Math" panose="02040503050406030204" pitchFamily="18" charset="0"/>
                                        <a:ea typeface="+mn-ea"/>
                                        <a:cs typeface="+mn-cs"/>
                                      </a:rPr>
                                    </m:ctrlPr>
                                  </m:sSubPr>
                                  <m:e>
                                    <m:r>
                                      <a:rPr lang="en-US" sz="1800" i="1" kern="1200">
                                        <a:solidFill>
                                          <a:schemeClr val="tx1"/>
                                        </a:solidFill>
                                        <a:effectLst/>
                                        <a:latin typeface="Cambria Math" panose="02040503050406030204" pitchFamily="18" charset="0"/>
                                        <a:ea typeface="+mn-ea"/>
                                        <a:cs typeface="+mn-cs"/>
                                      </a:rPr>
                                      <m:t>𝑦</m:t>
                                    </m:r>
                                  </m:e>
                                  <m:sub>
                                    <m:r>
                                      <a:rPr lang="en-US" sz="1800" i="1" kern="1200">
                                        <a:solidFill>
                                          <a:schemeClr val="tx1"/>
                                        </a:solidFill>
                                        <a:effectLst/>
                                        <a:latin typeface="Cambria Math" panose="02040503050406030204" pitchFamily="18" charset="0"/>
                                        <a:ea typeface="+mn-ea"/>
                                        <a:cs typeface="+mn-cs"/>
                                      </a:rPr>
                                      <m:t>𝑖</m:t>
                                    </m:r>
                                  </m:sub>
                                </m:sSub>
                                <m:r>
                                  <a:rPr lang="en-US" sz="1800" i="1" kern="1200">
                                    <a:solidFill>
                                      <a:schemeClr val="tx1"/>
                                    </a:solidFill>
                                    <a:effectLst/>
                                    <a:latin typeface="Cambria Math" panose="02040503050406030204" pitchFamily="18" charset="0"/>
                                    <a:ea typeface="+mn-ea"/>
                                    <a:cs typeface="+mn-cs"/>
                                  </a:rPr>
                                  <m:t>= </m:t>
                                </m:r>
                                <m:sSub>
                                  <m:sSubPr>
                                    <m:ctrlPr>
                                      <a:rPr lang="en-US" sz="1800" i="1" kern="1200">
                                        <a:solidFill>
                                          <a:schemeClr val="tx1"/>
                                        </a:solidFill>
                                        <a:effectLst/>
                                        <a:latin typeface="Cambria Math" panose="02040503050406030204" pitchFamily="18" charset="0"/>
                                        <a:ea typeface="+mn-ea"/>
                                        <a:cs typeface="+mn-cs"/>
                                      </a:rPr>
                                    </m:ctrlPr>
                                  </m:sSubPr>
                                  <m:e>
                                    <m:r>
                                      <a:rPr lang="en-US" sz="1800" i="1" kern="1200">
                                        <a:solidFill>
                                          <a:schemeClr val="tx1"/>
                                        </a:solidFill>
                                        <a:effectLst/>
                                        <a:latin typeface="Cambria Math" panose="02040503050406030204" pitchFamily="18" charset="0"/>
                                        <a:ea typeface="+mn-ea"/>
                                        <a:cs typeface="+mn-cs"/>
                                      </a:rPr>
                                      <m:t>𝛽</m:t>
                                    </m:r>
                                  </m:e>
                                  <m:sub>
                                    <m:r>
                                      <a:rPr lang="en-US" sz="1800" i="1" kern="1200">
                                        <a:solidFill>
                                          <a:schemeClr val="tx1"/>
                                        </a:solidFill>
                                        <a:effectLst/>
                                        <a:latin typeface="Cambria Math" panose="02040503050406030204" pitchFamily="18" charset="0"/>
                                        <a:ea typeface="+mn-ea"/>
                                        <a:cs typeface="+mn-cs"/>
                                      </a:rPr>
                                      <m:t>0</m:t>
                                    </m:r>
                                  </m:sub>
                                </m:sSub>
                                <m:d>
                                  <m:dPr>
                                    <m:ctrlPr>
                                      <a:rPr lang="en-US" sz="1800" i="1" kern="1200">
                                        <a:solidFill>
                                          <a:schemeClr val="tx1"/>
                                        </a:solidFill>
                                        <a:effectLst/>
                                        <a:latin typeface="Cambria Math" panose="02040503050406030204" pitchFamily="18" charset="0"/>
                                        <a:ea typeface="+mn-ea"/>
                                        <a:cs typeface="+mn-cs"/>
                                      </a:rPr>
                                    </m:ctrlPr>
                                  </m:dPr>
                                  <m:e>
                                    <m:sSub>
                                      <m:sSubPr>
                                        <m:ctrlPr>
                                          <a:rPr lang="en-US" sz="1800" i="1" kern="1200">
                                            <a:solidFill>
                                              <a:schemeClr val="tx1"/>
                                            </a:solidFill>
                                            <a:effectLst/>
                                            <a:latin typeface="Cambria Math" panose="02040503050406030204" pitchFamily="18" charset="0"/>
                                            <a:ea typeface="+mn-ea"/>
                                            <a:cs typeface="+mn-cs"/>
                                          </a:rPr>
                                        </m:ctrlPr>
                                      </m:sSubPr>
                                      <m:e>
                                        <m:r>
                                          <a:rPr lang="en-US" sz="1800" i="1" kern="1200">
                                            <a:solidFill>
                                              <a:schemeClr val="tx1"/>
                                            </a:solidFill>
                                            <a:effectLst/>
                                            <a:latin typeface="Cambria Math" panose="02040503050406030204" pitchFamily="18" charset="0"/>
                                            <a:ea typeface="+mn-ea"/>
                                            <a:cs typeface="+mn-cs"/>
                                          </a:rPr>
                                          <m:t>𝑢</m:t>
                                        </m:r>
                                      </m:e>
                                      <m:sub>
                                        <m:r>
                                          <a:rPr lang="en-US" sz="1800" i="1" kern="1200">
                                            <a:solidFill>
                                              <a:schemeClr val="tx1"/>
                                            </a:solidFill>
                                            <a:effectLst/>
                                            <a:latin typeface="Cambria Math" panose="02040503050406030204" pitchFamily="18" charset="0"/>
                                            <a:ea typeface="+mn-ea"/>
                                            <a:cs typeface="+mn-cs"/>
                                          </a:rPr>
                                          <m:t>𝑖</m:t>
                                        </m:r>
                                      </m:sub>
                                    </m:sSub>
                                    <m:r>
                                      <a:rPr lang="en-US" sz="1800" i="1" kern="1200">
                                        <a:solidFill>
                                          <a:schemeClr val="tx1"/>
                                        </a:solidFill>
                                        <a:effectLst/>
                                        <a:latin typeface="Cambria Math" panose="02040503050406030204" pitchFamily="18" charset="0"/>
                                        <a:ea typeface="+mn-ea"/>
                                        <a:cs typeface="+mn-cs"/>
                                      </a:rPr>
                                      <m:t>, </m:t>
                                    </m:r>
                                    <m:sSub>
                                      <m:sSubPr>
                                        <m:ctrlPr>
                                          <a:rPr lang="en-US" sz="1800" i="1" kern="1200">
                                            <a:solidFill>
                                              <a:schemeClr val="tx1"/>
                                            </a:solidFill>
                                            <a:effectLst/>
                                            <a:latin typeface="Cambria Math" panose="02040503050406030204" pitchFamily="18" charset="0"/>
                                            <a:ea typeface="+mn-ea"/>
                                            <a:cs typeface="+mn-cs"/>
                                          </a:rPr>
                                        </m:ctrlPr>
                                      </m:sSubPr>
                                      <m:e>
                                        <m:r>
                                          <a:rPr lang="en-US" sz="1800" i="1" kern="1200">
                                            <a:solidFill>
                                              <a:schemeClr val="tx1"/>
                                            </a:solidFill>
                                            <a:effectLst/>
                                            <a:latin typeface="Cambria Math" panose="02040503050406030204" pitchFamily="18" charset="0"/>
                                            <a:ea typeface="+mn-ea"/>
                                            <a:cs typeface="+mn-cs"/>
                                          </a:rPr>
                                          <m:t>𝑣</m:t>
                                        </m:r>
                                      </m:e>
                                      <m:sub>
                                        <m:r>
                                          <a:rPr lang="en-US" sz="1800" i="1" kern="1200">
                                            <a:solidFill>
                                              <a:schemeClr val="tx1"/>
                                            </a:solidFill>
                                            <a:effectLst/>
                                            <a:latin typeface="Cambria Math" panose="02040503050406030204" pitchFamily="18" charset="0"/>
                                            <a:ea typeface="+mn-ea"/>
                                            <a:cs typeface="+mn-cs"/>
                                          </a:rPr>
                                          <m:t>𝑖</m:t>
                                        </m:r>
                                      </m:sub>
                                    </m:sSub>
                                  </m:e>
                                </m:d>
                                <m:r>
                                  <a:rPr lang="en-US" sz="1800" i="1" kern="1200">
                                    <a:solidFill>
                                      <a:schemeClr val="tx1"/>
                                    </a:solidFill>
                                    <a:effectLst/>
                                    <a:latin typeface="Cambria Math" panose="02040503050406030204" pitchFamily="18" charset="0"/>
                                    <a:ea typeface="+mn-ea"/>
                                    <a:cs typeface="+mn-cs"/>
                                  </a:rPr>
                                  <m:t>+ </m:t>
                                </m:r>
                                <m:nary>
                                  <m:naryPr>
                                    <m:chr m:val="∑"/>
                                    <m:limLoc m:val="undOvr"/>
                                    <m:ctrlPr>
                                      <a:rPr lang="en-US" sz="1800" i="1" kern="1200">
                                        <a:solidFill>
                                          <a:schemeClr val="tx1"/>
                                        </a:solidFill>
                                        <a:effectLst/>
                                        <a:latin typeface="Cambria Math" panose="02040503050406030204" pitchFamily="18" charset="0"/>
                                        <a:ea typeface="+mn-ea"/>
                                        <a:cs typeface="+mn-cs"/>
                                      </a:rPr>
                                    </m:ctrlPr>
                                  </m:naryPr>
                                  <m:sub>
                                    <m:r>
                                      <a:rPr lang="en-US" sz="1800" i="1" kern="1200">
                                        <a:solidFill>
                                          <a:schemeClr val="tx1"/>
                                        </a:solidFill>
                                        <a:effectLst/>
                                        <a:latin typeface="Cambria Math" panose="02040503050406030204" pitchFamily="18" charset="0"/>
                                        <a:ea typeface="+mn-ea"/>
                                        <a:cs typeface="+mn-cs"/>
                                      </a:rPr>
                                      <m:t>𝑘</m:t>
                                    </m:r>
                                    <m:r>
                                      <a:rPr lang="en-US" sz="1800" i="1" kern="1200">
                                        <a:solidFill>
                                          <a:schemeClr val="tx1"/>
                                        </a:solidFill>
                                        <a:effectLst/>
                                        <a:latin typeface="Cambria Math" panose="02040503050406030204" pitchFamily="18" charset="0"/>
                                        <a:ea typeface="+mn-ea"/>
                                        <a:cs typeface="+mn-cs"/>
                                      </a:rPr>
                                      <m:t>=1</m:t>
                                    </m:r>
                                  </m:sub>
                                  <m:sup>
                                    <m:r>
                                      <a:rPr lang="en-US" sz="1800" i="1" kern="1200">
                                        <a:solidFill>
                                          <a:schemeClr val="tx1"/>
                                        </a:solidFill>
                                        <a:effectLst/>
                                        <a:latin typeface="Cambria Math" panose="02040503050406030204" pitchFamily="18" charset="0"/>
                                        <a:ea typeface="+mn-ea"/>
                                        <a:cs typeface="+mn-cs"/>
                                      </a:rPr>
                                      <m:t>𝑝</m:t>
                                    </m:r>
                                  </m:sup>
                                  <m:e>
                                    <m:sSub>
                                      <m:sSubPr>
                                        <m:ctrlPr>
                                          <a:rPr lang="en-US" sz="1800" i="1" kern="1200">
                                            <a:solidFill>
                                              <a:schemeClr val="tx1"/>
                                            </a:solidFill>
                                            <a:effectLst/>
                                            <a:latin typeface="Cambria Math" panose="02040503050406030204" pitchFamily="18" charset="0"/>
                                            <a:ea typeface="+mn-ea"/>
                                            <a:cs typeface="+mn-cs"/>
                                          </a:rPr>
                                        </m:ctrlPr>
                                      </m:sSubPr>
                                      <m:e>
                                        <m:r>
                                          <a:rPr lang="en-US" sz="1800" i="1" kern="1200">
                                            <a:solidFill>
                                              <a:schemeClr val="tx1"/>
                                            </a:solidFill>
                                            <a:effectLst/>
                                            <a:latin typeface="Cambria Math" panose="02040503050406030204" pitchFamily="18" charset="0"/>
                                            <a:ea typeface="+mn-ea"/>
                                            <a:cs typeface="+mn-cs"/>
                                          </a:rPr>
                                          <m:t>𝛽</m:t>
                                        </m:r>
                                      </m:e>
                                      <m:sub>
                                        <m:r>
                                          <a:rPr lang="en-US" sz="1800" i="1" kern="1200">
                                            <a:solidFill>
                                              <a:schemeClr val="tx1"/>
                                            </a:solidFill>
                                            <a:effectLst/>
                                            <a:latin typeface="Cambria Math" panose="02040503050406030204" pitchFamily="18" charset="0"/>
                                            <a:ea typeface="+mn-ea"/>
                                            <a:cs typeface="+mn-cs"/>
                                          </a:rPr>
                                          <m:t>𝐾</m:t>
                                        </m:r>
                                      </m:sub>
                                    </m:sSub>
                                    <m:d>
                                      <m:dPr>
                                        <m:ctrlPr>
                                          <a:rPr lang="en-US" sz="1800" i="1" kern="1200">
                                            <a:solidFill>
                                              <a:schemeClr val="tx1"/>
                                            </a:solidFill>
                                            <a:effectLst/>
                                            <a:latin typeface="Cambria Math" panose="02040503050406030204" pitchFamily="18" charset="0"/>
                                            <a:ea typeface="+mn-ea"/>
                                            <a:cs typeface="+mn-cs"/>
                                          </a:rPr>
                                        </m:ctrlPr>
                                      </m:dPr>
                                      <m:e>
                                        <m:sSub>
                                          <m:sSubPr>
                                            <m:ctrlPr>
                                              <a:rPr lang="en-US" sz="1800" i="1" kern="1200">
                                                <a:solidFill>
                                                  <a:schemeClr val="tx1"/>
                                                </a:solidFill>
                                                <a:effectLst/>
                                                <a:latin typeface="Cambria Math" panose="02040503050406030204" pitchFamily="18" charset="0"/>
                                                <a:ea typeface="+mn-ea"/>
                                                <a:cs typeface="+mn-cs"/>
                                              </a:rPr>
                                            </m:ctrlPr>
                                          </m:sSubPr>
                                          <m:e>
                                            <m:r>
                                              <a:rPr lang="en-US" sz="1800" i="1" kern="1200">
                                                <a:solidFill>
                                                  <a:schemeClr val="tx1"/>
                                                </a:solidFill>
                                                <a:effectLst/>
                                                <a:latin typeface="Cambria Math" panose="02040503050406030204" pitchFamily="18" charset="0"/>
                                                <a:ea typeface="+mn-ea"/>
                                                <a:cs typeface="+mn-cs"/>
                                              </a:rPr>
                                              <m:t>𝑢</m:t>
                                            </m:r>
                                          </m:e>
                                          <m:sub>
                                            <m:r>
                                              <a:rPr lang="en-US" sz="1800" i="1" kern="1200">
                                                <a:solidFill>
                                                  <a:schemeClr val="tx1"/>
                                                </a:solidFill>
                                                <a:effectLst/>
                                                <a:latin typeface="Cambria Math" panose="02040503050406030204" pitchFamily="18" charset="0"/>
                                                <a:ea typeface="+mn-ea"/>
                                                <a:cs typeface="+mn-cs"/>
                                              </a:rPr>
                                              <m:t>𝑖</m:t>
                                            </m:r>
                                          </m:sub>
                                        </m:sSub>
                                        <m:r>
                                          <a:rPr lang="en-US" sz="1800" i="1" kern="1200">
                                            <a:solidFill>
                                              <a:schemeClr val="tx1"/>
                                            </a:solidFill>
                                            <a:effectLst/>
                                            <a:latin typeface="Cambria Math" panose="02040503050406030204" pitchFamily="18" charset="0"/>
                                            <a:ea typeface="+mn-ea"/>
                                            <a:cs typeface="+mn-cs"/>
                                          </a:rPr>
                                          <m:t>, </m:t>
                                        </m:r>
                                        <m:sSub>
                                          <m:sSubPr>
                                            <m:ctrlPr>
                                              <a:rPr lang="en-US" sz="1800" i="1" kern="1200">
                                                <a:solidFill>
                                                  <a:schemeClr val="tx1"/>
                                                </a:solidFill>
                                                <a:effectLst/>
                                                <a:latin typeface="Cambria Math" panose="02040503050406030204" pitchFamily="18" charset="0"/>
                                                <a:ea typeface="+mn-ea"/>
                                                <a:cs typeface="+mn-cs"/>
                                              </a:rPr>
                                            </m:ctrlPr>
                                          </m:sSubPr>
                                          <m:e>
                                            <m:r>
                                              <a:rPr lang="en-US" sz="1800" i="1" kern="1200">
                                                <a:solidFill>
                                                  <a:schemeClr val="tx1"/>
                                                </a:solidFill>
                                                <a:effectLst/>
                                                <a:latin typeface="Cambria Math" panose="02040503050406030204" pitchFamily="18" charset="0"/>
                                                <a:ea typeface="+mn-ea"/>
                                                <a:cs typeface="+mn-cs"/>
                                              </a:rPr>
                                              <m:t>𝑣</m:t>
                                            </m:r>
                                          </m:e>
                                          <m:sub>
                                            <m:r>
                                              <a:rPr lang="en-US" sz="1800" i="1" kern="1200">
                                                <a:solidFill>
                                                  <a:schemeClr val="tx1"/>
                                                </a:solidFill>
                                                <a:effectLst/>
                                                <a:latin typeface="Cambria Math" panose="02040503050406030204" pitchFamily="18" charset="0"/>
                                                <a:ea typeface="+mn-ea"/>
                                                <a:cs typeface="+mn-cs"/>
                                              </a:rPr>
                                              <m:t>𝑖</m:t>
                                            </m:r>
                                          </m:sub>
                                        </m:sSub>
                                      </m:e>
                                    </m:d>
                                    <m:r>
                                      <a:rPr lang="en-US" sz="1800" i="1" kern="1200">
                                        <a:solidFill>
                                          <a:schemeClr val="tx1"/>
                                        </a:solidFill>
                                        <a:effectLst/>
                                        <a:latin typeface="Cambria Math" panose="02040503050406030204" pitchFamily="18" charset="0"/>
                                        <a:ea typeface="+mn-ea"/>
                                        <a:cs typeface="+mn-cs"/>
                                      </a:rPr>
                                      <m:t> </m:t>
                                    </m:r>
                                    <m:sSub>
                                      <m:sSubPr>
                                        <m:ctrlPr>
                                          <a:rPr lang="en-US" sz="1800" i="1" kern="1200">
                                            <a:solidFill>
                                              <a:schemeClr val="tx1"/>
                                            </a:solidFill>
                                            <a:effectLst/>
                                            <a:latin typeface="Cambria Math" panose="02040503050406030204" pitchFamily="18" charset="0"/>
                                            <a:ea typeface="+mn-ea"/>
                                            <a:cs typeface="+mn-cs"/>
                                          </a:rPr>
                                        </m:ctrlPr>
                                      </m:sSubPr>
                                      <m:e>
                                        <m:r>
                                          <a:rPr lang="en-US" sz="1800" i="1" kern="1200">
                                            <a:solidFill>
                                              <a:schemeClr val="tx1"/>
                                            </a:solidFill>
                                            <a:effectLst/>
                                            <a:latin typeface="Cambria Math" panose="02040503050406030204" pitchFamily="18" charset="0"/>
                                            <a:ea typeface="+mn-ea"/>
                                            <a:cs typeface="+mn-cs"/>
                                          </a:rPr>
                                          <m:t>𝑥</m:t>
                                        </m:r>
                                      </m:e>
                                      <m:sub>
                                        <m:r>
                                          <a:rPr lang="en-US" sz="1800" i="1" kern="1200">
                                            <a:solidFill>
                                              <a:schemeClr val="tx1"/>
                                            </a:solidFill>
                                            <a:effectLst/>
                                            <a:latin typeface="Cambria Math" panose="02040503050406030204" pitchFamily="18" charset="0"/>
                                            <a:ea typeface="+mn-ea"/>
                                            <a:cs typeface="+mn-cs"/>
                                          </a:rPr>
                                          <m:t>𝑖𝑘</m:t>
                                        </m:r>
                                      </m:sub>
                                    </m:sSub>
                                    <m:r>
                                      <a:rPr lang="en-US" sz="1800" i="1" kern="1200">
                                        <a:solidFill>
                                          <a:schemeClr val="tx1"/>
                                        </a:solidFill>
                                        <a:effectLst/>
                                        <a:latin typeface="Cambria Math" panose="02040503050406030204" pitchFamily="18" charset="0"/>
                                        <a:ea typeface="+mn-ea"/>
                                        <a:cs typeface="+mn-cs"/>
                                      </a:rPr>
                                      <m:t>+ </m:t>
                                    </m:r>
                                    <m:sSub>
                                      <m:sSubPr>
                                        <m:ctrlPr>
                                          <a:rPr lang="en-US" sz="1800" i="1" kern="1200">
                                            <a:solidFill>
                                              <a:schemeClr val="tx1"/>
                                            </a:solidFill>
                                            <a:effectLst/>
                                            <a:latin typeface="Cambria Math" panose="02040503050406030204" pitchFamily="18" charset="0"/>
                                            <a:ea typeface="+mn-ea"/>
                                            <a:cs typeface="+mn-cs"/>
                                          </a:rPr>
                                        </m:ctrlPr>
                                      </m:sSubPr>
                                      <m:e>
                                        <m:r>
                                          <a:rPr lang="en-US" sz="1800" i="1" kern="1200">
                                            <a:solidFill>
                                              <a:schemeClr val="tx1"/>
                                            </a:solidFill>
                                            <a:effectLst/>
                                            <a:latin typeface="Cambria Math" panose="02040503050406030204" pitchFamily="18" charset="0"/>
                                            <a:ea typeface="+mn-ea"/>
                                            <a:cs typeface="+mn-cs"/>
                                          </a:rPr>
                                          <m:t>𝜀</m:t>
                                        </m:r>
                                      </m:e>
                                      <m:sub>
                                        <m:r>
                                          <a:rPr lang="en-US" sz="1800" i="1" kern="1200">
                                            <a:solidFill>
                                              <a:schemeClr val="tx1"/>
                                            </a:solidFill>
                                            <a:effectLst/>
                                            <a:latin typeface="Cambria Math" panose="02040503050406030204" pitchFamily="18" charset="0"/>
                                            <a:ea typeface="+mn-ea"/>
                                            <a:cs typeface="+mn-cs"/>
                                          </a:rPr>
                                          <m:t>𝑖</m:t>
                                        </m:r>
                                      </m:sub>
                                    </m:sSub>
                                  </m:e>
                                </m:nary>
                              </m:oMath>
                            </m:oMathPara>
                          </a14:m>
                          <a:endParaRPr lang="en-US" sz="1800" kern="1200" dirty="0">
                            <a:solidFill>
                              <a:schemeClr val="tx1"/>
                            </a:solidFill>
                            <a:effectLst/>
                            <a:latin typeface="Arial" panose="020B0604020202020204" pitchFamily="34" charset="0"/>
                            <a:ea typeface="+mn-ea"/>
                            <a:cs typeface="Arial" panose="020B0604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800" kern="1200" dirty="0">
                              <a:solidFill>
                                <a:schemeClr val="tx1"/>
                              </a:solidFill>
                              <a:effectLst/>
                              <a:latin typeface="Arial" panose="020B0604020202020204" pitchFamily="34" charset="0"/>
                              <a:ea typeface="+mn-ea"/>
                              <a:cs typeface="Arial" panose="020B0604020202020204" pitchFamily="34" charset="0"/>
                            </a:rPr>
                            <a:t>Where, </a:t>
                          </a:r>
                          <a14:m>
                            <m:oMath xmlns:m="http://schemas.openxmlformats.org/officeDocument/2006/math">
                              <m:sSub>
                                <m:sSubPr>
                                  <m:ctrlPr>
                                    <a:rPr lang="en-US" sz="1800" i="1" kern="1200">
                                      <a:solidFill>
                                        <a:schemeClr val="tx1"/>
                                      </a:solidFill>
                                      <a:effectLst/>
                                      <a:latin typeface="Cambria Math" panose="02040503050406030204" pitchFamily="18" charset="0"/>
                                      <a:ea typeface="+mn-ea"/>
                                      <a:cs typeface="+mn-cs"/>
                                    </a:rPr>
                                  </m:ctrlPr>
                                </m:sSubPr>
                                <m:e>
                                  <m:r>
                                    <a:rPr lang="en-US" sz="1800" i="1" kern="1200">
                                      <a:solidFill>
                                        <a:schemeClr val="tx1"/>
                                      </a:solidFill>
                                      <a:effectLst/>
                                      <a:latin typeface="Cambria Math" panose="02040503050406030204" pitchFamily="18" charset="0"/>
                                      <a:ea typeface="+mn-ea"/>
                                      <a:cs typeface="+mn-cs"/>
                                    </a:rPr>
                                    <m:t>𝑦</m:t>
                                  </m:r>
                                </m:e>
                                <m:sub>
                                  <m:r>
                                    <a:rPr lang="en-US" sz="1800" i="1" kern="1200">
                                      <a:solidFill>
                                        <a:schemeClr val="tx1"/>
                                      </a:solidFill>
                                      <a:effectLst/>
                                      <a:latin typeface="Cambria Math" panose="02040503050406030204" pitchFamily="18" charset="0"/>
                                      <a:ea typeface="+mn-ea"/>
                                      <a:cs typeface="+mn-cs"/>
                                    </a:rPr>
                                    <m:t>𝑖</m:t>
                                  </m:r>
                                </m:sub>
                              </m:sSub>
                            </m:oMath>
                          </a14:m>
                          <a:r>
                            <a:rPr lang="en-US" sz="1800" kern="1200" dirty="0">
                              <a:solidFill>
                                <a:schemeClr val="tx1"/>
                              </a:solidFill>
                              <a:effectLst/>
                              <a:latin typeface="Arial" panose="020B0604020202020204" pitchFamily="34" charset="0"/>
                              <a:ea typeface="+mn-ea"/>
                              <a:cs typeface="Arial" panose="020B0604020202020204" pitchFamily="34" charset="0"/>
                            </a:rPr>
                            <a:t> is the dependent variable at location </a:t>
                          </a:r>
                          <a:r>
                            <a:rPr lang="en-US" sz="1800" i="1" kern="1200" dirty="0" err="1">
                              <a:solidFill>
                                <a:schemeClr val="tx1"/>
                              </a:solidFill>
                              <a:effectLst/>
                              <a:latin typeface="Arial" panose="020B0604020202020204" pitchFamily="34" charset="0"/>
                              <a:ea typeface="+mn-ea"/>
                              <a:cs typeface="Arial" panose="020B0604020202020204" pitchFamily="34" charset="0"/>
                            </a:rPr>
                            <a:t>i</a:t>
                          </a:r>
                          <a:r>
                            <a:rPr lang="en-US" sz="1800" kern="1200" dirty="0">
                              <a:solidFill>
                                <a:schemeClr val="tx1"/>
                              </a:solidFill>
                              <a:effectLst/>
                              <a:latin typeface="Arial" panose="020B0604020202020204" pitchFamily="34" charset="0"/>
                              <a:ea typeface="+mn-ea"/>
                              <a:cs typeface="Arial" panose="020B0604020202020204" pitchFamily="34" charset="0"/>
                            </a:rPr>
                            <a:t>; </a:t>
                          </a:r>
                          <a14:m>
                            <m:oMath xmlns:m="http://schemas.openxmlformats.org/officeDocument/2006/math">
                              <m:sSub>
                                <m:sSubPr>
                                  <m:ctrlPr>
                                    <a:rPr lang="en-US" sz="1800" i="1" kern="1200">
                                      <a:solidFill>
                                        <a:schemeClr val="tx1"/>
                                      </a:solidFill>
                                      <a:effectLst/>
                                      <a:latin typeface="Cambria Math" panose="02040503050406030204" pitchFamily="18" charset="0"/>
                                      <a:ea typeface="+mn-ea"/>
                                      <a:cs typeface="+mn-cs"/>
                                    </a:rPr>
                                  </m:ctrlPr>
                                </m:sSubPr>
                                <m:e>
                                  <m:r>
                                    <a:rPr lang="en-US" sz="1800" i="1" kern="1200">
                                      <a:solidFill>
                                        <a:schemeClr val="tx1"/>
                                      </a:solidFill>
                                      <a:effectLst/>
                                      <a:latin typeface="Cambria Math" panose="02040503050406030204" pitchFamily="18" charset="0"/>
                                      <a:ea typeface="+mn-ea"/>
                                      <a:cs typeface="+mn-cs"/>
                                    </a:rPr>
                                    <m:t>𝑥</m:t>
                                  </m:r>
                                </m:e>
                                <m:sub>
                                  <m:r>
                                    <a:rPr lang="en-US" sz="1800" i="1" kern="1200">
                                      <a:solidFill>
                                        <a:schemeClr val="tx1"/>
                                      </a:solidFill>
                                      <a:effectLst/>
                                      <a:latin typeface="Cambria Math" panose="02040503050406030204" pitchFamily="18" charset="0"/>
                                      <a:ea typeface="+mn-ea"/>
                                      <a:cs typeface="+mn-cs"/>
                                    </a:rPr>
                                    <m:t>𝑖𝑘</m:t>
                                  </m:r>
                                </m:sub>
                              </m:sSub>
                            </m:oMath>
                          </a14:m>
                          <a:r>
                            <a:rPr lang="en-US" sz="1800" kern="1200" dirty="0">
                              <a:solidFill>
                                <a:schemeClr val="tx1"/>
                              </a:solidFill>
                              <a:effectLst/>
                              <a:latin typeface="Arial" panose="020B0604020202020204" pitchFamily="34" charset="0"/>
                              <a:ea typeface="+mn-ea"/>
                              <a:cs typeface="Arial" panose="020B0604020202020204" pitchFamily="34" charset="0"/>
                            </a:rPr>
                            <a:t>​ are the independent variables, </a:t>
                          </a:r>
                          <a14:m>
                            <m:oMath xmlns:m="http://schemas.openxmlformats.org/officeDocument/2006/math">
                              <m:sSub>
                                <m:sSubPr>
                                  <m:ctrlPr>
                                    <a:rPr lang="en-US" sz="1800" i="1" kern="1200">
                                      <a:solidFill>
                                        <a:schemeClr val="tx1"/>
                                      </a:solidFill>
                                      <a:effectLst/>
                                      <a:latin typeface="Cambria Math" panose="02040503050406030204" pitchFamily="18" charset="0"/>
                                      <a:ea typeface="+mn-ea"/>
                                      <a:cs typeface="+mn-cs"/>
                                    </a:rPr>
                                  </m:ctrlPr>
                                </m:sSubPr>
                                <m:e>
                                  <m:r>
                                    <a:rPr lang="en-US" sz="1800" i="1" kern="1200">
                                      <a:solidFill>
                                        <a:schemeClr val="tx1"/>
                                      </a:solidFill>
                                      <a:effectLst/>
                                      <a:latin typeface="Cambria Math" panose="02040503050406030204" pitchFamily="18" charset="0"/>
                                      <a:ea typeface="+mn-ea"/>
                                      <a:cs typeface="+mn-cs"/>
                                    </a:rPr>
                                    <m:t>𝛽</m:t>
                                  </m:r>
                                </m:e>
                                <m:sub>
                                  <m:r>
                                    <a:rPr lang="en-US" sz="1800" i="1" kern="1200">
                                      <a:solidFill>
                                        <a:schemeClr val="tx1"/>
                                      </a:solidFill>
                                      <a:effectLst/>
                                      <a:latin typeface="Cambria Math" panose="02040503050406030204" pitchFamily="18" charset="0"/>
                                      <a:ea typeface="+mn-ea"/>
                                      <a:cs typeface="+mn-cs"/>
                                    </a:rPr>
                                    <m:t>𝐾</m:t>
                                  </m:r>
                                </m:sub>
                              </m:sSub>
                              <m:d>
                                <m:dPr>
                                  <m:ctrlPr>
                                    <a:rPr lang="en-US" sz="1800" i="1" kern="1200">
                                      <a:solidFill>
                                        <a:schemeClr val="tx1"/>
                                      </a:solidFill>
                                      <a:effectLst/>
                                      <a:latin typeface="Cambria Math" panose="02040503050406030204" pitchFamily="18" charset="0"/>
                                      <a:ea typeface="+mn-ea"/>
                                      <a:cs typeface="+mn-cs"/>
                                    </a:rPr>
                                  </m:ctrlPr>
                                </m:dPr>
                                <m:e>
                                  <m:sSub>
                                    <m:sSubPr>
                                      <m:ctrlPr>
                                        <a:rPr lang="en-US" sz="1800" i="1" kern="1200">
                                          <a:solidFill>
                                            <a:schemeClr val="tx1"/>
                                          </a:solidFill>
                                          <a:effectLst/>
                                          <a:latin typeface="Cambria Math" panose="02040503050406030204" pitchFamily="18" charset="0"/>
                                          <a:ea typeface="+mn-ea"/>
                                          <a:cs typeface="+mn-cs"/>
                                        </a:rPr>
                                      </m:ctrlPr>
                                    </m:sSubPr>
                                    <m:e>
                                      <m:r>
                                        <a:rPr lang="en-US" sz="1800" i="1" kern="1200">
                                          <a:solidFill>
                                            <a:schemeClr val="tx1"/>
                                          </a:solidFill>
                                          <a:effectLst/>
                                          <a:latin typeface="Cambria Math" panose="02040503050406030204" pitchFamily="18" charset="0"/>
                                          <a:ea typeface="+mn-ea"/>
                                          <a:cs typeface="+mn-cs"/>
                                        </a:rPr>
                                        <m:t>𝑢</m:t>
                                      </m:r>
                                    </m:e>
                                    <m:sub>
                                      <m:r>
                                        <a:rPr lang="en-US" sz="1800" i="1" kern="1200">
                                          <a:solidFill>
                                            <a:schemeClr val="tx1"/>
                                          </a:solidFill>
                                          <a:effectLst/>
                                          <a:latin typeface="Cambria Math" panose="02040503050406030204" pitchFamily="18" charset="0"/>
                                          <a:ea typeface="+mn-ea"/>
                                          <a:cs typeface="+mn-cs"/>
                                        </a:rPr>
                                        <m:t>𝑖</m:t>
                                      </m:r>
                                    </m:sub>
                                  </m:sSub>
                                  <m:r>
                                    <a:rPr lang="en-US" sz="1800" i="1" kern="1200">
                                      <a:solidFill>
                                        <a:schemeClr val="tx1"/>
                                      </a:solidFill>
                                      <a:effectLst/>
                                      <a:latin typeface="Cambria Math" panose="02040503050406030204" pitchFamily="18" charset="0"/>
                                      <a:ea typeface="+mn-ea"/>
                                      <a:cs typeface="+mn-cs"/>
                                    </a:rPr>
                                    <m:t>, </m:t>
                                  </m:r>
                                  <m:sSub>
                                    <m:sSubPr>
                                      <m:ctrlPr>
                                        <a:rPr lang="en-US" sz="1800" i="1" kern="1200">
                                          <a:solidFill>
                                            <a:schemeClr val="tx1"/>
                                          </a:solidFill>
                                          <a:effectLst/>
                                          <a:latin typeface="Cambria Math" panose="02040503050406030204" pitchFamily="18" charset="0"/>
                                          <a:ea typeface="+mn-ea"/>
                                          <a:cs typeface="+mn-cs"/>
                                        </a:rPr>
                                      </m:ctrlPr>
                                    </m:sSubPr>
                                    <m:e>
                                      <m:r>
                                        <a:rPr lang="en-US" sz="1800" i="1" kern="1200">
                                          <a:solidFill>
                                            <a:schemeClr val="tx1"/>
                                          </a:solidFill>
                                          <a:effectLst/>
                                          <a:latin typeface="Cambria Math" panose="02040503050406030204" pitchFamily="18" charset="0"/>
                                          <a:ea typeface="+mn-ea"/>
                                          <a:cs typeface="+mn-cs"/>
                                        </a:rPr>
                                        <m:t>𝑣</m:t>
                                      </m:r>
                                    </m:e>
                                    <m:sub>
                                      <m:r>
                                        <a:rPr lang="en-US" sz="1800" i="1" kern="1200">
                                          <a:solidFill>
                                            <a:schemeClr val="tx1"/>
                                          </a:solidFill>
                                          <a:effectLst/>
                                          <a:latin typeface="Cambria Math" panose="02040503050406030204" pitchFamily="18" charset="0"/>
                                          <a:ea typeface="+mn-ea"/>
                                          <a:cs typeface="+mn-cs"/>
                                        </a:rPr>
                                        <m:t>𝑖</m:t>
                                      </m:r>
                                    </m:sub>
                                  </m:sSub>
                                </m:e>
                              </m:d>
                            </m:oMath>
                          </a14:m>
                          <a:r>
                            <a:rPr lang="en-US" sz="1800" kern="1200" dirty="0">
                              <a:solidFill>
                                <a:schemeClr val="tx1"/>
                              </a:solidFill>
                              <a:effectLst/>
                              <a:latin typeface="Arial" panose="020B0604020202020204" pitchFamily="34" charset="0"/>
                              <a:ea typeface="+mn-ea"/>
                              <a:cs typeface="Arial" panose="020B0604020202020204" pitchFamily="34" charset="0"/>
                            </a:rPr>
                            <a:t> are the location-specific parameters estimated at spatial coordinates </a:t>
                          </a:r>
                          <a14:m>
                            <m:oMath xmlns:m="http://schemas.openxmlformats.org/officeDocument/2006/math">
                              <m:d>
                                <m:dPr>
                                  <m:ctrlPr>
                                    <a:rPr lang="en-US" sz="1800" i="1" kern="1200">
                                      <a:solidFill>
                                        <a:schemeClr val="tx1"/>
                                      </a:solidFill>
                                      <a:effectLst/>
                                      <a:latin typeface="Cambria Math" panose="02040503050406030204" pitchFamily="18" charset="0"/>
                                      <a:ea typeface="+mn-ea"/>
                                      <a:cs typeface="+mn-cs"/>
                                    </a:rPr>
                                  </m:ctrlPr>
                                </m:dPr>
                                <m:e>
                                  <m:sSub>
                                    <m:sSubPr>
                                      <m:ctrlPr>
                                        <a:rPr lang="en-US" sz="1800" i="1" kern="1200">
                                          <a:solidFill>
                                            <a:schemeClr val="tx1"/>
                                          </a:solidFill>
                                          <a:effectLst/>
                                          <a:latin typeface="Cambria Math" panose="02040503050406030204" pitchFamily="18" charset="0"/>
                                          <a:ea typeface="+mn-ea"/>
                                          <a:cs typeface="+mn-cs"/>
                                        </a:rPr>
                                      </m:ctrlPr>
                                    </m:sSubPr>
                                    <m:e>
                                      <m:r>
                                        <a:rPr lang="en-US" sz="1800" i="1" kern="1200">
                                          <a:solidFill>
                                            <a:schemeClr val="tx1"/>
                                          </a:solidFill>
                                          <a:effectLst/>
                                          <a:latin typeface="Cambria Math" panose="02040503050406030204" pitchFamily="18" charset="0"/>
                                          <a:ea typeface="+mn-ea"/>
                                          <a:cs typeface="+mn-cs"/>
                                        </a:rPr>
                                        <m:t>𝑢</m:t>
                                      </m:r>
                                    </m:e>
                                    <m:sub>
                                      <m:r>
                                        <a:rPr lang="en-US" sz="1800" i="1" kern="1200">
                                          <a:solidFill>
                                            <a:schemeClr val="tx1"/>
                                          </a:solidFill>
                                          <a:effectLst/>
                                          <a:latin typeface="Cambria Math" panose="02040503050406030204" pitchFamily="18" charset="0"/>
                                          <a:ea typeface="+mn-ea"/>
                                          <a:cs typeface="+mn-cs"/>
                                        </a:rPr>
                                        <m:t>𝑖</m:t>
                                      </m:r>
                                    </m:sub>
                                  </m:sSub>
                                  <m:r>
                                    <a:rPr lang="en-US" sz="1800" i="1" kern="1200">
                                      <a:solidFill>
                                        <a:schemeClr val="tx1"/>
                                      </a:solidFill>
                                      <a:effectLst/>
                                      <a:latin typeface="Cambria Math" panose="02040503050406030204" pitchFamily="18" charset="0"/>
                                      <a:ea typeface="+mn-ea"/>
                                      <a:cs typeface="+mn-cs"/>
                                    </a:rPr>
                                    <m:t>, </m:t>
                                  </m:r>
                                  <m:sSub>
                                    <m:sSubPr>
                                      <m:ctrlPr>
                                        <a:rPr lang="en-US" sz="1800" i="1" kern="1200">
                                          <a:solidFill>
                                            <a:schemeClr val="tx1"/>
                                          </a:solidFill>
                                          <a:effectLst/>
                                          <a:latin typeface="Cambria Math" panose="02040503050406030204" pitchFamily="18" charset="0"/>
                                          <a:ea typeface="+mn-ea"/>
                                          <a:cs typeface="+mn-cs"/>
                                        </a:rPr>
                                      </m:ctrlPr>
                                    </m:sSubPr>
                                    <m:e>
                                      <m:r>
                                        <a:rPr lang="en-US" sz="1800" i="1" kern="1200">
                                          <a:solidFill>
                                            <a:schemeClr val="tx1"/>
                                          </a:solidFill>
                                          <a:effectLst/>
                                          <a:latin typeface="Cambria Math" panose="02040503050406030204" pitchFamily="18" charset="0"/>
                                          <a:ea typeface="+mn-ea"/>
                                          <a:cs typeface="+mn-cs"/>
                                        </a:rPr>
                                        <m:t>𝑣</m:t>
                                      </m:r>
                                    </m:e>
                                    <m:sub>
                                      <m:r>
                                        <a:rPr lang="en-US" sz="1800" i="1" kern="1200">
                                          <a:solidFill>
                                            <a:schemeClr val="tx1"/>
                                          </a:solidFill>
                                          <a:effectLst/>
                                          <a:latin typeface="Cambria Math" panose="02040503050406030204" pitchFamily="18" charset="0"/>
                                          <a:ea typeface="+mn-ea"/>
                                          <a:cs typeface="+mn-cs"/>
                                        </a:rPr>
                                        <m:t>𝑖</m:t>
                                      </m:r>
                                    </m:sub>
                                  </m:sSub>
                                </m:e>
                              </m:d>
                            </m:oMath>
                          </a14:m>
                          <a:r>
                            <a:rPr lang="en-US" sz="1800" kern="1200" dirty="0">
                              <a:solidFill>
                                <a:schemeClr val="tx1"/>
                              </a:solidFill>
                              <a:effectLst/>
                              <a:latin typeface="Arial" panose="020B0604020202020204" pitchFamily="34" charset="0"/>
                              <a:ea typeface="+mn-ea"/>
                              <a:cs typeface="Arial" panose="020B0604020202020204" pitchFamily="34" charset="0"/>
                            </a:rPr>
                            <a:t>, </a:t>
                          </a:r>
                          <a14:m>
                            <m:oMath xmlns:m="http://schemas.openxmlformats.org/officeDocument/2006/math">
                              <m:sSub>
                                <m:sSubPr>
                                  <m:ctrlPr>
                                    <a:rPr lang="en-US" sz="1800" i="1" kern="1200">
                                      <a:solidFill>
                                        <a:schemeClr val="tx1"/>
                                      </a:solidFill>
                                      <a:effectLst/>
                                      <a:latin typeface="Cambria Math" panose="02040503050406030204" pitchFamily="18" charset="0"/>
                                      <a:ea typeface="+mn-ea"/>
                                      <a:cs typeface="+mn-cs"/>
                                    </a:rPr>
                                  </m:ctrlPr>
                                </m:sSubPr>
                                <m:e>
                                  <m:r>
                                    <a:rPr lang="en-US" sz="1800" i="1" kern="1200">
                                      <a:solidFill>
                                        <a:schemeClr val="tx1"/>
                                      </a:solidFill>
                                      <a:effectLst/>
                                      <a:latin typeface="Cambria Math" panose="02040503050406030204" pitchFamily="18" charset="0"/>
                                      <a:ea typeface="+mn-ea"/>
                                      <a:cs typeface="+mn-cs"/>
                                    </a:rPr>
                                    <m:t>𝜀</m:t>
                                  </m:r>
                                </m:e>
                                <m:sub>
                                  <m:r>
                                    <a:rPr lang="en-US" sz="1800" i="1" kern="1200">
                                      <a:solidFill>
                                        <a:schemeClr val="tx1"/>
                                      </a:solidFill>
                                      <a:effectLst/>
                                      <a:latin typeface="Cambria Math" panose="02040503050406030204" pitchFamily="18" charset="0"/>
                                      <a:ea typeface="+mn-ea"/>
                                      <a:cs typeface="+mn-cs"/>
                                    </a:rPr>
                                    <m:t>𝑖</m:t>
                                  </m:r>
                                </m:sub>
                              </m:sSub>
                              <m:r>
                                <a:rPr lang="en-US" sz="1800" i="1" kern="1200">
                                  <a:solidFill>
                                    <a:schemeClr val="tx1"/>
                                  </a:solidFill>
                                  <a:effectLst/>
                                  <a:latin typeface="Cambria Math" panose="02040503050406030204" pitchFamily="18" charset="0"/>
                                  <a:ea typeface="+mn-ea"/>
                                  <a:cs typeface="+mn-cs"/>
                                </a:rPr>
                                <m:t> </m:t>
                              </m:r>
                            </m:oMath>
                          </a14:m>
                          <a:r>
                            <a:rPr lang="en-US" sz="1800" kern="1200" dirty="0">
                              <a:solidFill>
                                <a:schemeClr val="tx1"/>
                              </a:solidFill>
                              <a:effectLst/>
                              <a:latin typeface="Arial" panose="020B0604020202020204" pitchFamily="34" charset="0"/>
                              <a:ea typeface="+mn-ea"/>
                              <a:cs typeface="Arial" panose="020B0604020202020204" pitchFamily="34" charset="0"/>
                            </a:rPr>
                            <a:t>is the random error term.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20000"/>
                            <a:lumOff val="80000"/>
                          </a:schemeClr>
                        </a:solidFill>
                      </a:tcPr>
                    </a:tc>
                    <a:extLst>
                      <a:ext uri="{0D108BD9-81ED-4DB2-BD59-A6C34878D82A}">
                        <a16:rowId xmlns:a16="http://schemas.microsoft.com/office/drawing/2014/main" val="824282687"/>
                      </a:ext>
                    </a:extLst>
                  </a:tr>
                </a:tbl>
              </a:graphicData>
            </a:graphic>
          </p:graphicFrame>
        </mc:Choice>
        <mc:Fallback xmlns="">
          <p:graphicFrame>
            <p:nvGraphicFramePr>
              <p:cNvPr id="6" name="Table 5">
                <a:extLst>
                  <a:ext uri="{FF2B5EF4-FFF2-40B4-BE49-F238E27FC236}">
                    <a16:creationId xmlns:a16="http://schemas.microsoft.com/office/drawing/2014/main" id="{D4F0AAAD-4651-D8F0-21F9-A2CB3374433E}"/>
                  </a:ext>
                </a:extLst>
              </p:cNvPr>
              <p:cNvGraphicFramePr>
                <a:graphicFrameLocks noGrp="1"/>
              </p:cNvGraphicFramePr>
              <p:nvPr>
                <p:extLst>
                  <p:ext uri="{D42A27DB-BD31-4B8C-83A1-F6EECF244321}">
                    <p14:modId xmlns:p14="http://schemas.microsoft.com/office/powerpoint/2010/main" val="774890237"/>
                  </p:ext>
                </p:extLst>
              </p:nvPr>
            </p:nvGraphicFramePr>
            <p:xfrm>
              <a:off x="754468" y="3117404"/>
              <a:ext cx="11306492" cy="1188720"/>
            </p:xfrm>
            <a:graphic>
              <a:graphicData uri="http://schemas.openxmlformats.org/drawingml/2006/table">
                <a:tbl>
                  <a:tblPr firstRow="1" bandRow="1">
                    <a:tableStyleId>{2D5ABB26-0587-4C30-8999-92F81FD0307C}</a:tableStyleId>
                  </a:tblPr>
                  <a:tblGrid>
                    <a:gridCol w="4400462">
                      <a:extLst>
                        <a:ext uri="{9D8B030D-6E8A-4147-A177-3AD203B41FA5}">
                          <a16:colId xmlns:a16="http://schemas.microsoft.com/office/drawing/2014/main" val="1758494979"/>
                        </a:ext>
                      </a:extLst>
                    </a:gridCol>
                    <a:gridCol w="6906030">
                      <a:extLst>
                        <a:ext uri="{9D8B030D-6E8A-4147-A177-3AD203B41FA5}">
                          <a16:colId xmlns:a16="http://schemas.microsoft.com/office/drawing/2014/main" val="4255548448"/>
                        </a:ext>
                      </a:extLst>
                    </a:gridCol>
                  </a:tblGrid>
                  <a:tr h="1188720">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39" t="-2551" r="-157341" b="-7653"/>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63757" t="-2551" r="-176" b="-7653"/>
                          </a:stretch>
                        </a:blipFill>
                      </a:tcPr>
                    </a:tc>
                    <a:extLst>
                      <a:ext uri="{0D108BD9-81ED-4DB2-BD59-A6C34878D82A}">
                        <a16:rowId xmlns:a16="http://schemas.microsoft.com/office/drawing/2014/main" val="824282687"/>
                      </a:ext>
                    </a:extLst>
                  </a:tr>
                </a:tbl>
              </a:graphicData>
            </a:graphic>
          </p:graphicFrame>
        </mc:Fallback>
      </mc:AlternateContent>
    </p:spTree>
    <p:extLst>
      <p:ext uri="{BB962C8B-B14F-4D97-AF65-F5344CB8AC3E}">
        <p14:creationId xmlns:p14="http://schemas.microsoft.com/office/powerpoint/2010/main" val="20696411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3E281-0CD5-CAFF-5F6C-F6D93D89DDA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D0834C8-766A-12E5-6149-D4ECE5449470}"/>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EEBE624D-10C2-4E23-1776-9B6E8E5695B9}"/>
              </a:ext>
            </a:extLst>
          </p:cNvPr>
          <p:cNvSpPr txBox="1"/>
          <p:nvPr/>
        </p:nvSpPr>
        <p:spPr>
          <a:xfrm>
            <a:off x="182881" y="-254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Spatial Autocorrelation Analysis</a:t>
            </a:r>
          </a:p>
        </p:txBody>
      </p:sp>
      <p:sp>
        <p:nvSpPr>
          <p:cNvPr id="7" name="TextBox 6">
            <a:extLst>
              <a:ext uri="{FF2B5EF4-FFF2-40B4-BE49-F238E27FC236}">
                <a16:creationId xmlns:a16="http://schemas.microsoft.com/office/drawing/2014/main" id="{FAE6E084-005E-8861-2EEE-50AD3A2E8A0E}"/>
              </a:ext>
            </a:extLst>
          </p:cNvPr>
          <p:cNvSpPr txBox="1"/>
          <p:nvPr/>
        </p:nvSpPr>
        <p:spPr>
          <a:xfrm>
            <a:off x="657062" y="5394320"/>
            <a:ext cx="5948690"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Figure: Spatial Autocorrelation Analysis Results.</a:t>
            </a:r>
          </a:p>
        </p:txBody>
      </p:sp>
      <p:cxnSp>
        <p:nvCxnSpPr>
          <p:cNvPr id="8" name="Straight Connector 7">
            <a:extLst>
              <a:ext uri="{FF2B5EF4-FFF2-40B4-BE49-F238E27FC236}">
                <a16:creationId xmlns:a16="http://schemas.microsoft.com/office/drawing/2014/main" id="{A962865B-46E3-8417-E27F-8FB204BC7063}"/>
              </a:ext>
            </a:extLst>
          </p:cNvPr>
          <p:cNvCxnSpPr>
            <a:cxnSpLocks/>
          </p:cNvCxnSpPr>
          <p:nvPr/>
        </p:nvCxnSpPr>
        <p:spPr>
          <a:xfrm>
            <a:off x="182881" y="559883"/>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3F21CD26-C95D-2766-CCA8-07F7E8093533}"/>
              </a:ext>
            </a:extLst>
          </p:cNvPr>
          <p:cNvSpPr>
            <a:spLocks noGrp="1"/>
          </p:cNvSpPr>
          <p:nvPr>
            <p:ph type="sldNum" sz="quarter" idx="12"/>
          </p:nvPr>
        </p:nvSpPr>
        <p:spPr>
          <a:xfrm>
            <a:off x="11607421" y="6497025"/>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42</a:t>
            </a:fld>
            <a:endParaRPr lang="en-US" sz="1600" dirty="0">
              <a:solidFill>
                <a:schemeClr val="bg1">
                  <a:lumMod val="50000"/>
                </a:schemeClr>
              </a:solidFill>
              <a:latin typeface="Franklin Gothic Book" panose="020B0503020102020204" pitchFamily="34" charset="0"/>
            </a:endParaRPr>
          </a:p>
        </p:txBody>
      </p:sp>
      <p:sp>
        <p:nvSpPr>
          <p:cNvPr id="9" name="TextBox 8">
            <a:extLst>
              <a:ext uri="{FF2B5EF4-FFF2-40B4-BE49-F238E27FC236}">
                <a16:creationId xmlns:a16="http://schemas.microsoft.com/office/drawing/2014/main" id="{C5489B81-13A0-8013-A4F0-D97D1B2E3764}"/>
              </a:ext>
            </a:extLst>
          </p:cNvPr>
          <p:cNvSpPr txBox="1"/>
          <p:nvPr/>
        </p:nvSpPr>
        <p:spPr>
          <a:xfrm>
            <a:off x="6730447" y="599053"/>
            <a:ext cx="5461553" cy="6001643"/>
          </a:xfrm>
          <a:prstGeom prst="rect">
            <a:avLst/>
          </a:prstGeom>
          <a:noFill/>
        </p:spPr>
        <p:txBody>
          <a:bodyPr wrap="square">
            <a:spAutoFit/>
          </a:bodyPr>
          <a:lstStyle/>
          <a:p>
            <a:pPr marL="517525"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Strong spatial clustering observed in AADT starting from 1,000 meters, with Moran’s I &gt; 0.5 at several thresholds.</a:t>
            </a:r>
          </a:p>
          <a:p>
            <a:pPr marL="517525"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D5CEI and </a:t>
            </a:r>
            <a:r>
              <a:rPr lang="en-US" sz="2400" dirty="0" err="1">
                <a:latin typeface="Arial" panose="020B0604020202020204" pitchFamily="34" charset="0"/>
                <a:cs typeface="Arial" panose="020B0604020202020204" pitchFamily="34" charset="0"/>
              </a:rPr>
              <a:t>UPTpercap</a:t>
            </a:r>
            <a:r>
              <a:rPr lang="en-US" sz="2400" dirty="0">
                <a:latin typeface="Arial" panose="020B0604020202020204" pitchFamily="34" charset="0"/>
                <a:cs typeface="Arial" panose="020B0604020202020204" pitchFamily="34" charset="0"/>
              </a:rPr>
              <a:t> show high and statistically significant Moran’s I across all medium to large distances (5,000–20,000 m). </a:t>
            </a:r>
          </a:p>
          <a:p>
            <a:pPr marL="517525" indent="-457200">
              <a:buFont typeface="Arial" panose="020B0604020202020204" pitchFamily="34" charset="0"/>
              <a:buChar char="•"/>
            </a:pPr>
            <a:r>
              <a:rPr lang="en-US" sz="2400" dirty="0" err="1">
                <a:latin typeface="Arial" panose="020B0604020202020204" pitchFamily="34" charset="0"/>
                <a:cs typeface="Arial" panose="020B0604020202020204" pitchFamily="34" charset="0"/>
              </a:rPr>
              <a:t>Annual_GHG</a:t>
            </a:r>
            <a:r>
              <a:rPr lang="en-US" sz="2400" dirty="0">
                <a:latin typeface="Arial" panose="020B0604020202020204" pitchFamily="34" charset="0"/>
                <a:cs typeface="Arial" panose="020B0604020202020204" pitchFamily="34" charset="0"/>
              </a:rPr>
              <a:t> and R_PCTLOWWA also show strong and significant spatial autocorrelation, particularly in the 1,000–10,000 meter range, with Moran’s I peaking above 0.6.</a:t>
            </a:r>
          </a:p>
          <a:p>
            <a:pPr marL="517525"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In contrast, D2B_E5MIXA and </a:t>
            </a:r>
            <a:r>
              <a:rPr lang="en-US" sz="2400" dirty="0" err="1">
                <a:latin typeface="Arial" panose="020B0604020202020204" pitchFamily="34" charset="0"/>
                <a:cs typeface="Arial" panose="020B0604020202020204" pitchFamily="34" charset="0"/>
              </a:rPr>
              <a:t>P_WrkAge</a:t>
            </a:r>
            <a:r>
              <a:rPr lang="en-US" sz="2400" dirty="0">
                <a:latin typeface="Arial" panose="020B0604020202020204" pitchFamily="34" charset="0"/>
                <a:cs typeface="Arial" panose="020B0604020202020204" pitchFamily="34" charset="0"/>
              </a:rPr>
              <a:t> show weak spatial autocorrelation.  </a:t>
            </a:r>
          </a:p>
        </p:txBody>
      </p:sp>
      <p:pic>
        <p:nvPicPr>
          <p:cNvPr id="4" name="Picture 3">
            <a:extLst>
              <a:ext uri="{FF2B5EF4-FFF2-40B4-BE49-F238E27FC236}">
                <a16:creationId xmlns:a16="http://schemas.microsoft.com/office/drawing/2014/main" id="{EA92857B-6DAA-50BD-1113-31C44ACB9ABE}"/>
              </a:ext>
            </a:extLst>
          </p:cNvPr>
          <p:cNvPicPr>
            <a:picLocks noChangeAspect="1"/>
          </p:cNvPicPr>
          <p:nvPr/>
        </p:nvPicPr>
        <p:blipFill>
          <a:blip r:embed="rId4">
            <a:extLst>
              <a:ext uri="{28A0092B-C50C-407E-A947-70E740481C1C}">
                <a14:useLocalDpi xmlns:a14="http://schemas.microsoft.com/office/drawing/2010/main" val="0"/>
              </a:ext>
            </a:extLst>
          </a:blip>
          <a:srcRect l="3241"/>
          <a:stretch>
            <a:fillRect/>
          </a:stretch>
        </p:blipFill>
        <p:spPr bwMode="auto">
          <a:xfrm>
            <a:off x="250033" y="1132500"/>
            <a:ext cx="6491345" cy="4143163"/>
          </a:xfrm>
          <a:prstGeom prst="rect">
            <a:avLst/>
          </a:prstGeom>
          <a:noFill/>
        </p:spPr>
      </p:pic>
      <p:sp>
        <p:nvSpPr>
          <p:cNvPr id="6" name="Rectangle 5">
            <a:extLst>
              <a:ext uri="{FF2B5EF4-FFF2-40B4-BE49-F238E27FC236}">
                <a16:creationId xmlns:a16="http://schemas.microsoft.com/office/drawing/2014/main" id="{CF6DC402-B2A8-86D9-FB28-65B4871EF9A2}"/>
              </a:ext>
            </a:extLst>
          </p:cNvPr>
          <p:cNvSpPr/>
          <p:nvPr/>
        </p:nvSpPr>
        <p:spPr>
          <a:xfrm>
            <a:off x="657062" y="1411705"/>
            <a:ext cx="465885" cy="20271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2F99CB6-8670-3CF3-04A2-29CFBD0C976A}"/>
              </a:ext>
            </a:extLst>
          </p:cNvPr>
          <p:cNvSpPr/>
          <p:nvPr/>
        </p:nvSpPr>
        <p:spPr>
          <a:xfrm>
            <a:off x="441158" y="4451684"/>
            <a:ext cx="673767" cy="20271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548A2B0-94C6-3B61-DE3B-7A7DE4C03D71}"/>
              </a:ext>
            </a:extLst>
          </p:cNvPr>
          <p:cNvSpPr/>
          <p:nvPr/>
        </p:nvSpPr>
        <p:spPr>
          <a:xfrm>
            <a:off x="392035" y="2430379"/>
            <a:ext cx="722890" cy="20271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79F58F0-15D6-C42A-02BC-D7F795790CC3}"/>
              </a:ext>
            </a:extLst>
          </p:cNvPr>
          <p:cNvSpPr/>
          <p:nvPr/>
        </p:nvSpPr>
        <p:spPr>
          <a:xfrm>
            <a:off x="242011" y="2207033"/>
            <a:ext cx="880935" cy="22334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15088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08184-D7F5-AD50-62C4-3FF7C35D440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35F79B0-8CD2-5AB7-78DC-57A4682D96D9}"/>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cxnSp>
        <p:nvCxnSpPr>
          <p:cNvPr id="8" name="Straight Connector 7">
            <a:extLst>
              <a:ext uri="{FF2B5EF4-FFF2-40B4-BE49-F238E27FC236}">
                <a16:creationId xmlns:a16="http://schemas.microsoft.com/office/drawing/2014/main" id="{DA5803AC-23FC-EBC1-3538-41AEFCDAC8A9}"/>
              </a:ext>
            </a:extLst>
          </p:cNvPr>
          <p:cNvCxnSpPr>
            <a:cxnSpLocks/>
          </p:cNvCxnSpPr>
          <p:nvPr/>
        </p:nvCxnSpPr>
        <p:spPr>
          <a:xfrm>
            <a:off x="109337" y="564934"/>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3ADC7A02-BACB-5951-1923-7205DD08647E}"/>
              </a:ext>
            </a:extLst>
          </p:cNvPr>
          <p:cNvSpPr>
            <a:spLocks noGrp="1"/>
          </p:cNvSpPr>
          <p:nvPr>
            <p:ph type="sldNum" sz="quarter" idx="12"/>
          </p:nvPr>
        </p:nvSpPr>
        <p:spPr>
          <a:xfrm>
            <a:off x="11607421" y="6251362"/>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43</a:t>
            </a:fld>
            <a:endParaRPr lang="en-US" sz="1600">
              <a:solidFill>
                <a:schemeClr val="bg1">
                  <a:lumMod val="50000"/>
                </a:schemeClr>
              </a:solidFill>
              <a:latin typeface="Franklin Gothic Book" panose="020B0503020102020204" pitchFamily="34" charset="0"/>
            </a:endParaRPr>
          </a:p>
        </p:txBody>
      </p:sp>
      <p:sp>
        <p:nvSpPr>
          <p:cNvPr id="22" name="TextBox 21">
            <a:extLst>
              <a:ext uri="{FF2B5EF4-FFF2-40B4-BE49-F238E27FC236}">
                <a16:creationId xmlns:a16="http://schemas.microsoft.com/office/drawing/2014/main" id="{666CDAFD-A35A-8A90-5D67-BF47624684F7}"/>
              </a:ext>
            </a:extLst>
          </p:cNvPr>
          <p:cNvSpPr txBox="1"/>
          <p:nvPr/>
        </p:nvSpPr>
        <p:spPr>
          <a:xfrm>
            <a:off x="1972382" y="6214869"/>
            <a:ext cx="8247235" cy="338554"/>
          </a:xfrm>
          <a:prstGeom prst="rect">
            <a:avLst/>
          </a:prstGeom>
          <a:noFill/>
        </p:spPr>
        <p:txBody>
          <a:bodyPr wrap="square">
            <a:spAutoFit/>
          </a:bodyPr>
          <a:lstStyle/>
          <a:p>
            <a:pPr algn="ctr"/>
            <a:r>
              <a:rPr lang="en-US" sz="1600" dirty="0">
                <a:latin typeface="Arial" panose="020B0604020202020204" pitchFamily="34" charset="0"/>
                <a:cs typeface="Arial" panose="020B0604020202020204" pitchFamily="34" charset="0"/>
              </a:rPr>
              <a:t>Figure: Spatial distribution of all variables considered in the spatial RF model.</a:t>
            </a:r>
          </a:p>
        </p:txBody>
      </p:sp>
      <p:sp>
        <p:nvSpPr>
          <p:cNvPr id="4" name="TextBox 3">
            <a:extLst>
              <a:ext uri="{FF2B5EF4-FFF2-40B4-BE49-F238E27FC236}">
                <a16:creationId xmlns:a16="http://schemas.microsoft.com/office/drawing/2014/main" id="{967E724B-886B-3169-884E-0084FF5F361C}"/>
              </a:ext>
            </a:extLst>
          </p:cNvPr>
          <p:cNvSpPr txBox="1"/>
          <p:nvPr/>
        </p:nvSpPr>
        <p:spPr>
          <a:xfrm>
            <a:off x="455507" y="779310"/>
            <a:ext cx="11514186" cy="430887"/>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10 variables were retained after the two-step process.</a:t>
            </a:r>
          </a:p>
        </p:txBody>
      </p:sp>
      <p:pic>
        <p:nvPicPr>
          <p:cNvPr id="11" name="Picture 10">
            <a:extLst>
              <a:ext uri="{FF2B5EF4-FFF2-40B4-BE49-F238E27FC236}">
                <a16:creationId xmlns:a16="http://schemas.microsoft.com/office/drawing/2014/main" id="{98F03E8D-D270-E927-B3A4-D0D36B33E72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4823" r="14271"/>
          <a:stretch>
            <a:fillRect/>
          </a:stretch>
        </p:blipFill>
        <p:spPr bwMode="auto">
          <a:xfrm>
            <a:off x="259497" y="1612371"/>
            <a:ext cx="2335272" cy="2035034"/>
          </a:xfrm>
          <a:prstGeom prst="rect">
            <a:avLst/>
          </a:prstGeom>
          <a:noFill/>
          <a:ln>
            <a:noFill/>
          </a:ln>
          <a:extLst>
            <a:ext uri="{53640926-AAD7-44D8-BBD7-CCE9431645EC}">
              <a14:shadowObscured xmlns:a14="http://schemas.microsoft.com/office/drawing/2010/main"/>
            </a:ext>
          </a:extLst>
        </p:spPr>
      </p:pic>
      <p:sp>
        <p:nvSpPr>
          <p:cNvPr id="14" name="TextBox 13">
            <a:extLst>
              <a:ext uri="{FF2B5EF4-FFF2-40B4-BE49-F238E27FC236}">
                <a16:creationId xmlns:a16="http://schemas.microsoft.com/office/drawing/2014/main" id="{EDCED6C4-11B2-7707-DDCA-DB94EAE1CD3C}"/>
              </a:ext>
            </a:extLst>
          </p:cNvPr>
          <p:cNvSpPr txBox="1"/>
          <p:nvPr/>
        </p:nvSpPr>
        <p:spPr>
          <a:xfrm>
            <a:off x="288707" y="-305"/>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Multicollinearity Analysis</a:t>
            </a:r>
          </a:p>
        </p:txBody>
      </p:sp>
      <p:pic>
        <p:nvPicPr>
          <p:cNvPr id="15" name="Picture 14">
            <a:extLst>
              <a:ext uri="{FF2B5EF4-FFF2-40B4-BE49-F238E27FC236}">
                <a16:creationId xmlns:a16="http://schemas.microsoft.com/office/drawing/2014/main" id="{158F98DD-1ECA-6492-2E5A-1706BE90E03F}"/>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4373" r="14881"/>
          <a:stretch>
            <a:fillRect/>
          </a:stretch>
        </p:blipFill>
        <p:spPr bwMode="auto">
          <a:xfrm>
            <a:off x="2671385" y="1612371"/>
            <a:ext cx="2335271" cy="2039826"/>
          </a:xfrm>
          <a:prstGeom prst="rect">
            <a:avLst/>
          </a:prstGeom>
          <a:noFill/>
          <a:ln>
            <a:noFill/>
          </a:ln>
          <a:extLst>
            <a:ext uri="{53640926-AAD7-44D8-BBD7-CCE9431645EC}">
              <a14:shadowObscured xmlns:a14="http://schemas.microsoft.com/office/drawing/2010/main"/>
            </a:ext>
          </a:extLst>
        </p:spPr>
      </p:pic>
      <p:pic>
        <p:nvPicPr>
          <p:cNvPr id="19" name="Picture 18">
            <a:extLst>
              <a:ext uri="{FF2B5EF4-FFF2-40B4-BE49-F238E27FC236}">
                <a16:creationId xmlns:a16="http://schemas.microsoft.com/office/drawing/2014/main" id="{3E5F0177-16FC-331F-AC27-6B3490F7DED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15038" r="16385"/>
          <a:stretch>
            <a:fillRect/>
          </a:stretch>
        </p:blipFill>
        <p:spPr bwMode="auto">
          <a:xfrm>
            <a:off x="5083272" y="1603807"/>
            <a:ext cx="2258656" cy="2035034"/>
          </a:xfrm>
          <a:prstGeom prst="rect">
            <a:avLst/>
          </a:prstGeom>
          <a:noFill/>
          <a:ln>
            <a:noFill/>
          </a:ln>
          <a:extLst>
            <a:ext uri="{53640926-AAD7-44D8-BBD7-CCE9431645EC}">
              <a14:shadowObscured xmlns:a14="http://schemas.microsoft.com/office/drawing/2010/main"/>
            </a:ext>
          </a:extLst>
        </p:spPr>
      </p:pic>
      <p:pic>
        <p:nvPicPr>
          <p:cNvPr id="20" name="Picture 19">
            <a:extLst>
              <a:ext uri="{FF2B5EF4-FFF2-40B4-BE49-F238E27FC236}">
                <a16:creationId xmlns:a16="http://schemas.microsoft.com/office/drawing/2014/main" id="{CA6A0261-E203-462B-5CA9-6E78D289B6A4}"/>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3764" r="15096"/>
          <a:stretch>
            <a:fillRect/>
          </a:stretch>
        </p:blipFill>
        <p:spPr bwMode="auto">
          <a:xfrm>
            <a:off x="7418544" y="1612371"/>
            <a:ext cx="2342646" cy="2035034"/>
          </a:xfrm>
          <a:prstGeom prst="rect">
            <a:avLst/>
          </a:prstGeom>
          <a:noFill/>
          <a:ln>
            <a:noFill/>
          </a:ln>
          <a:extLst>
            <a:ext uri="{53640926-AAD7-44D8-BBD7-CCE9431645EC}">
              <a14:shadowObscured xmlns:a14="http://schemas.microsoft.com/office/drawing/2010/main"/>
            </a:ext>
          </a:extLst>
        </p:spPr>
      </p:pic>
      <p:pic>
        <p:nvPicPr>
          <p:cNvPr id="23" name="Picture 22">
            <a:extLst>
              <a:ext uri="{FF2B5EF4-FFF2-40B4-BE49-F238E27FC236}">
                <a16:creationId xmlns:a16="http://schemas.microsoft.com/office/drawing/2014/main" id="{4EBB2D0C-2EF2-6AAC-D250-78F29B9CAF3C}"/>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15293" r="16395"/>
          <a:stretch>
            <a:fillRect/>
          </a:stretch>
        </p:blipFill>
        <p:spPr bwMode="auto">
          <a:xfrm>
            <a:off x="9851768" y="1612372"/>
            <a:ext cx="2240837" cy="2026470"/>
          </a:xfrm>
          <a:prstGeom prst="rect">
            <a:avLst/>
          </a:prstGeom>
          <a:noFill/>
          <a:ln>
            <a:noFill/>
          </a:ln>
          <a:extLst>
            <a:ext uri="{53640926-AAD7-44D8-BBD7-CCE9431645EC}">
              <a14:shadowObscured xmlns:a14="http://schemas.microsoft.com/office/drawing/2010/main"/>
            </a:ext>
          </a:extLst>
        </p:spPr>
      </p:pic>
      <p:pic>
        <p:nvPicPr>
          <p:cNvPr id="24" name="Picture 23">
            <a:extLst>
              <a:ext uri="{FF2B5EF4-FFF2-40B4-BE49-F238E27FC236}">
                <a16:creationId xmlns:a16="http://schemas.microsoft.com/office/drawing/2014/main" id="{6D7E0292-4B85-8F79-7B97-0AAC78D51CB1}"/>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7842" r="17672"/>
          <a:stretch>
            <a:fillRect/>
          </a:stretch>
        </p:blipFill>
        <p:spPr bwMode="auto">
          <a:xfrm>
            <a:off x="337500" y="3908592"/>
            <a:ext cx="2260286" cy="2165610"/>
          </a:xfrm>
          <a:prstGeom prst="rect">
            <a:avLst/>
          </a:prstGeom>
          <a:noFill/>
          <a:ln>
            <a:noFill/>
          </a:ln>
          <a:extLst>
            <a:ext uri="{53640926-AAD7-44D8-BBD7-CCE9431645EC}">
              <a14:shadowObscured xmlns:a14="http://schemas.microsoft.com/office/drawing/2010/main"/>
            </a:ext>
          </a:extLst>
        </p:spPr>
      </p:pic>
      <p:pic>
        <p:nvPicPr>
          <p:cNvPr id="25" name="Picture 24">
            <a:extLst>
              <a:ext uri="{FF2B5EF4-FFF2-40B4-BE49-F238E27FC236}">
                <a16:creationId xmlns:a16="http://schemas.microsoft.com/office/drawing/2014/main" id="{E517C0EC-C578-CB0C-7F47-DD1DA5C5FBD2}"/>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l="15038" r="15875"/>
          <a:stretch>
            <a:fillRect/>
          </a:stretch>
        </p:blipFill>
        <p:spPr bwMode="auto">
          <a:xfrm>
            <a:off x="2671385" y="3908592"/>
            <a:ext cx="2335270" cy="2088565"/>
          </a:xfrm>
          <a:prstGeom prst="rect">
            <a:avLst/>
          </a:prstGeom>
          <a:noFill/>
          <a:ln>
            <a:noFill/>
          </a:ln>
          <a:extLst>
            <a:ext uri="{53640926-AAD7-44D8-BBD7-CCE9431645EC}">
              <a14:shadowObscured xmlns:a14="http://schemas.microsoft.com/office/drawing/2010/main"/>
            </a:ext>
          </a:extLst>
        </p:spPr>
      </p:pic>
      <p:pic>
        <p:nvPicPr>
          <p:cNvPr id="26" name="Picture 25">
            <a:extLst>
              <a:ext uri="{FF2B5EF4-FFF2-40B4-BE49-F238E27FC236}">
                <a16:creationId xmlns:a16="http://schemas.microsoft.com/office/drawing/2014/main" id="{550E9AB5-B322-1004-8380-03D3EC160AE2}"/>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14705" r="16401"/>
          <a:stretch>
            <a:fillRect/>
          </a:stretch>
        </p:blipFill>
        <p:spPr bwMode="auto">
          <a:xfrm>
            <a:off x="5083272" y="3908592"/>
            <a:ext cx="2329182" cy="2088564"/>
          </a:xfrm>
          <a:prstGeom prst="rect">
            <a:avLst/>
          </a:prstGeom>
          <a:noFill/>
          <a:ln>
            <a:noFill/>
          </a:ln>
          <a:extLst>
            <a:ext uri="{53640926-AAD7-44D8-BBD7-CCE9431645EC}">
              <a14:shadowObscured xmlns:a14="http://schemas.microsoft.com/office/drawing/2010/main"/>
            </a:ext>
          </a:extLst>
        </p:spPr>
      </p:pic>
      <p:pic>
        <p:nvPicPr>
          <p:cNvPr id="27" name="Picture 26">
            <a:extLst>
              <a:ext uri="{FF2B5EF4-FFF2-40B4-BE49-F238E27FC236}">
                <a16:creationId xmlns:a16="http://schemas.microsoft.com/office/drawing/2014/main" id="{3FA954A8-CBE9-D025-2161-E835827BFA10}"/>
              </a:ext>
            </a:extLst>
          </p:cNvPr>
          <p:cNvPicPr>
            <a:picLocks noChangeAspect="1"/>
          </p:cNvPicPr>
          <p:nvPr/>
        </p:nvPicPr>
        <p:blipFill rotWithShape="1">
          <a:blip r:embed="rId12" cstate="print">
            <a:extLst>
              <a:ext uri="{28A0092B-C50C-407E-A947-70E740481C1C}">
                <a14:useLocalDpi xmlns:a14="http://schemas.microsoft.com/office/drawing/2010/main" val="0"/>
              </a:ext>
            </a:extLst>
          </a:blip>
          <a:srcRect l="14795" r="16312"/>
          <a:stretch>
            <a:fillRect/>
          </a:stretch>
        </p:blipFill>
        <p:spPr bwMode="auto">
          <a:xfrm>
            <a:off x="7489070" y="3917736"/>
            <a:ext cx="2269046" cy="2035034"/>
          </a:xfrm>
          <a:prstGeom prst="rect">
            <a:avLst/>
          </a:prstGeom>
          <a:noFill/>
          <a:ln>
            <a:noFill/>
          </a:ln>
          <a:extLst>
            <a:ext uri="{53640926-AAD7-44D8-BBD7-CCE9431645EC}">
              <a14:shadowObscured xmlns:a14="http://schemas.microsoft.com/office/drawing/2010/main"/>
            </a:ext>
          </a:extLst>
        </p:spPr>
      </p:pic>
      <p:pic>
        <p:nvPicPr>
          <p:cNvPr id="28" name="Picture 27">
            <a:extLst>
              <a:ext uri="{FF2B5EF4-FFF2-40B4-BE49-F238E27FC236}">
                <a16:creationId xmlns:a16="http://schemas.microsoft.com/office/drawing/2014/main" id="{C0F24A29-3181-BA72-F24E-9AB8C1B30CC9}"/>
              </a:ext>
            </a:extLst>
          </p:cNvPr>
          <p:cNvPicPr>
            <a:picLocks noChangeAspect="1"/>
          </p:cNvPicPr>
          <p:nvPr/>
        </p:nvPicPr>
        <p:blipFill rotWithShape="1">
          <a:blip r:embed="rId13" cstate="print">
            <a:extLst>
              <a:ext uri="{28A0092B-C50C-407E-A947-70E740481C1C}">
                <a14:useLocalDpi xmlns:a14="http://schemas.microsoft.com/office/drawing/2010/main" val="0"/>
              </a:ext>
            </a:extLst>
          </a:blip>
          <a:srcRect l="16058" r="17405"/>
          <a:stretch>
            <a:fillRect/>
          </a:stretch>
        </p:blipFill>
        <p:spPr bwMode="auto">
          <a:xfrm>
            <a:off x="9851768" y="3908592"/>
            <a:ext cx="2182414" cy="202647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672140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8AA0A-7C09-8229-941C-0CE5C3F0E2D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AC1AEB4-DD29-75FD-99C3-4851E405D437}"/>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21F9A34E-9E78-9380-4F18-400A90DB7E30}"/>
              </a:ext>
            </a:extLst>
          </p:cNvPr>
          <p:cNvSpPr txBox="1"/>
          <p:nvPr/>
        </p:nvSpPr>
        <p:spPr>
          <a:xfrm>
            <a:off x="182881" y="-1778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Promising Variable Interactions</a:t>
            </a:r>
          </a:p>
        </p:txBody>
      </p:sp>
      <p:cxnSp>
        <p:nvCxnSpPr>
          <p:cNvPr id="8" name="Straight Connector 7">
            <a:extLst>
              <a:ext uri="{FF2B5EF4-FFF2-40B4-BE49-F238E27FC236}">
                <a16:creationId xmlns:a16="http://schemas.microsoft.com/office/drawing/2014/main" id="{6E792C5D-4825-FDC0-B6F1-DE6767AFB2E4}"/>
              </a:ext>
            </a:extLst>
          </p:cNvPr>
          <p:cNvCxnSpPr>
            <a:cxnSpLocks/>
          </p:cNvCxnSpPr>
          <p:nvPr/>
        </p:nvCxnSpPr>
        <p:spPr>
          <a:xfrm>
            <a:off x="182881" y="544643"/>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F80B76B6-396E-CFE4-1B44-22E45EB8952A}"/>
              </a:ext>
            </a:extLst>
          </p:cNvPr>
          <p:cNvSpPr>
            <a:spLocks noGrp="1"/>
          </p:cNvSpPr>
          <p:nvPr>
            <p:ph type="sldNum" sz="quarter" idx="12"/>
          </p:nvPr>
        </p:nvSpPr>
        <p:spPr>
          <a:xfrm>
            <a:off x="11607421" y="6497025"/>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44</a:t>
            </a:fld>
            <a:endParaRPr lang="en-US" sz="1600" dirty="0">
              <a:solidFill>
                <a:schemeClr val="bg1">
                  <a:lumMod val="50000"/>
                </a:schemeClr>
              </a:solidFill>
              <a:latin typeface="Franklin Gothic Book" panose="020B0503020102020204" pitchFamily="34" charset="0"/>
            </a:endParaRPr>
          </a:p>
        </p:txBody>
      </p:sp>
      <p:sp>
        <p:nvSpPr>
          <p:cNvPr id="9" name="TextBox 8">
            <a:extLst>
              <a:ext uri="{FF2B5EF4-FFF2-40B4-BE49-F238E27FC236}">
                <a16:creationId xmlns:a16="http://schemas.microsoft.com/office/drawing/2014/main" id="{9848AED1-36D5-88FC-2B9A-71DBF0C7E850}"/>
              </a:ext>
            </a:extLst>
          </p:cNvPr>
          <p:cNvSpPr txBox="1"/>
          <p:nvPr/>
        </p:nvSpPr>
        <p:spPr>
          <a:xfrm>
            <a:off x="220980" y="672832"/>
            <a:ext cx="11750040" cy="2677656"/>
          </a:xfrm>
          <a:prstGeom prst="rect">
            <a:avLst/>
          </a:prstGeom>
          <a:noFill/>
        </p:spPr>
        <p:txBody>
          <a:bodyPr wrap="square">
            <a:spAutoFit/>
          </a:bodyPr>
          <a:lstStyle/>
          <a:p>
            <a:pPr marL="517525"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An interaction means the influence of one variable is modified by the presence or level of another.</a:t>
            </a:r>
          </a:p>
          <a:p>
            <a:pPr marL="517525"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Most influential interaction → </a:t>
            </a:r>
            <a:r>
              <a:rPr lang="en-US" sz="2400" dirty="0" err="1">
                <a:latin typeface="Arial" panose="020B0604020202020204" pitchFamily="34" charset="0"/>
                <a:cs typeface="Arial" panose="020B0604020202020204" pitchFamily="34" charset="0"/>
              </a:rPr>
              <a:t>UPTpercap</a:t>
            </a:r>
            <a:r>
              <a:rPr lang="en-US" sz="2400" dirty="0">
                <a:latin typeface="Arial" panose="020B0604020202020204" pitchFamily="34" charset="0"/>
                <a:cs typeface="Arial" panose="020B0604020202020204" pitchFamily="34" charset="0"/>
              </a:rPr>
              <a:t> × D5CEI (100% importance) </a:t>
            </a:r>
            <a:r>
              <a:rPr lang="en-US" sz="2400" b="1" dirty="0">
                <a:latin typeface="Arial" panose="020B0604020202020204" pitchFamily="34" charset="0"/>
                <a:cs typeface="Arial" panose="020B0604020202020204" pitchFamily="34" charset="0"/>
              </a:rPr>
              <a:t>→</a:t>
            </a:r>
            <a:r>
              <a:rPr lang="en-US" sz="2400" dirty="0">
                <a:latin typeface="Arial" panose="020B0604020202020204" pitchFamily="34" charset="0"/>
                <a:cs typeface="Arial" panose="020B0604020202020204" pitchFamily="34" charset="0"/>
              </a:rPr>
              <a:t> Indicates higher AADT in transit-rich, centrally located areas</a:t>
            </a:r>
          </a:p>
          <a:p>
            <a:pPr marL="517525" indent="-457200">
              <a:buFont typeface="Arial" panose="020B0604020202020204" pitchFamily="34" charset="0"/>
              <a:buChar char="•"/>
            </a:pPr>
            <a:r>
              <a:rPr lang="en-US" sz="2400" dirty="0">
                <a:latin typeface="Arial" panose="020B0604020202020204" pitchFamily="34" charset="0"/>
                <a:cs typeface="Arial" panose="020B0604020202020204" pitchFamily="34" charset="0"/>
              </a:rPr>
              <a:t>D5CEI × R_PCTLOWWA → Suggests that central areas with more low-wage workers experience higher traffic.</a:t>
            </a:r>
          </a:p>
          <a:p>
            <a:pPr marL="517525" indent="-457200">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p:txBody>
      </p:sp>
      <p:graphicFrame>
        <p:nvGraphicFramePr>
          <p:cNvPr id="14" name="Table 13">
            <a:extLst>
              <a:ext uri="{FF2B5EF4-FFF2-40B4-BE49-F238E27FC236}">
                <a16:creationId xmlns:a16="http://schemas.microsoft.com/office/drawing/2014/main" id="{67F5BF82-0C96-4853-B053-597C0CDBD3D7}"/>
              </a:ext>
            </a:extLst>
          </p:cNvPr>
          <p:cNvGraphicFramePr>
            <a:graphicFrameLocks noGrp="1"/>
          </p:cNvGraphicFramePr>
          <p:nvPr>
            <p:extLst>
              <p:ext uri="{D42A27DB-BD31-4B8C-83A1-F6EECF244321}">
                <p14:modId xmlns:p14="http://schemas.microsoft.com/office/powerpoint/2010/main" val="1301591224"/>
              </p:ext>
            </p:extLst>
          </p:nvPr>
        </p:nvGraphicFramePr>
        <p:xfrm>
          <a:off x="510540" y="3031983"/>
          <a:ext cx="11170920" cy="3526002"/>
        </p:xfrm>
        <a:graphic>
          <a:graphicData uri="http://schemas.openxmlformats.org/drawingml/2006/table">
            <a:tbl>
              <a:tblPr firstRow="1" firstCol="1" bandRow="1">
                <a:tableStyleId>{5C22544A-7EE6-4342-B048-85BDC9FD1C3A}</a:tableStyleId>
              </a:tblPr>
              <a:tblGrid>
                <a:gridCol w="3477881">
                  <a:extLst>
                    <a:ext uri="{9D8B030D-6E8A-4147-A177-3AD203B41FA5}">
                      <a16:colId xmlns:a16="http://schemas.microsoft.com/office/drawing/2014/main" val="707833625"/>
                    </a:ext>
                  </a:extLst>
                </a:gridCol>
                <a:gridCol w="2724799">
                  <a:extLst>
                    <a:ext uri="{9D8B030D-6E8A-4147-A177-3AD203B41FA5}">
                      <a16:colId xmlns:a16="http://schemas.microsoft.com/office/drawing/2014/main" val="853354661"/>
                    </a:ext>
                  </a:extLst>
                </a:gridCol>
                <a:gridCol w="2667000">
                  <a:extLst>
                    <a:ext uri="{9D8B030D-6E8A-4147-A177-3AD203B41FA5}">
                      <a16:colId xmlns:a16="http://schemas.microsoft.com/office/drawing/2014/main" val="1845234287"/>
                    </a:ext>
                  </a:extLst>
                </a:gridCol>
                <a:gridCol w="2301240">
                  <a:extLst>
                    <a:ext uri="{9D8B030D-6E8A-4147-A177-3AD203B41FA5}">
                      <a16:colId xmlns:a16="http://schemas.microsoft.com/office/drawing/2014/main" val="2699841963"/>
                    </a:ext>
                  </a:extLst>
                </a:gridCol>
              </a:tblGrid>
              <a:tr h="542958">
                <a:tc gridSpan="4">
                  <a:txBody>
                    <a:bodyPr/>
                    <a:lstStyle/>
                    <a:p>
                      <a:pPr marL="0" marR="0" algn="ctr">
                        <a:lnSpc>
                          <a:spcPct val="100000"/>
                        </a:lnSpc>
                        <a:spcAft>
                          <a:spcPts val="0"/>
                        </a:spcAft>
                        <a:buNone/>
                      </a:pPr>
                      <a:r>
                        <a:rPr lang="en-US" sz="1800" dirty="0">
                          <a:solidFill>
                            <a:schemeClr val="bg1"/>
                          </a:solidFill>
                          <a:effectLst/>
                          <a:latin typeface="Arial" panose="020B0604020202020204" pitchFamily="34" charset="0"/>
                          <a:ea typeface="Calibri" panose="020F0502020204030204" pitchFamily="34" charset="0"/>
                          <a:cs typeface="Arial" panose="020B0604020202020204" pitchFamily="34" charset="0"/>
                        </a:rPr>
                        <a:t>Promising Variable Interactions Identified for AADT Estimation Using Spatial RF</a:t>
                      </a:r>
                    </a:p>
                  </a:txBody>
                  <a:tcPr marL="68580" marR="68580" marT="0" marB="0" anchor="ctr"/>
                </a:tc>
                <a:tc hMerge="1">
                  <a:txBody>
                    <a:bodyPr/>
                    <a:lstStyle/>
                    <a:p>
                      <a:pPr marL="0" marR="0" algn="l">
                        <a:lnSpc>
                          <a:spcPct val="100000"/>
                        </a:lnSpc>
                        <a:spcAft>
                          <a:spcPts val="0"/>
                        </a:spcAft>
                        <a:buNone/>
                      </a:pP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pPr marL="0" marR="0" algn="l">
                        <a:lnSpc>
                          <a:spcPct val="100000"/>
                        </a:lnSpc>
                        <a:spcAft>
                          <a:spcPts val="0"/>
                        </a:spcAft>
                        <a:buNone/>
                      </a:pPr>
                      <a:endParaRPr lang="en-US" sz="18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hMerge="1">
                  <a:txBody>
                    <a:bodyPr/>
                    <a:lstStyle/>
                    <a:p>
                      <a:pPr marL="0" marR="0" algn="l">
                        <a:lnSpc>
                          <a:spcPct val="100000"/>
                        </a:lnSpc>
                        <a:spcAft>
                          <a:spcPts val="0"/>
                        </a:spcAft>
                        <a:buNone/>
                      </a:pP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1000383"/>
                  </a:ext>
                </a:extLst>
              </a:tr>
              <a:tr h="609599">
                <a:tc>
                  <a:txBody>
                    <a:bodyPr/>
                    <a:lstStyle/>
                    <a:p>
                      <a:pPr marL="0" marR="0" algn="l">
                        <a:lnSpc>
                          <a:spcPct val="100000"/>
                        </a:lnSpc>
                        <a:spcAft>
                          <a:spcPts val="0"/>
                        </a:spcAft>
                        <a:buNone/>
                      </a:pPr>
                      <a:r>
                        <a:rPr lang="en-US" sz="1800" dirty="0">
                          <a:effectLst/>
                          <a:latin typeface="Arial" panose="020B0604020202020204" pitchFamily="34" charset="0"/>
                          <a:cs typeface="Arial" panose="020B0604020202020204" pitchFamily="34" charset="0"/>
                        </a:rPr>
                        <a:t>Interaction</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0000"/>
                        </a:lnSpc>
                        <a:spcAft>
                          <a:spcPts val="0"/>
                        </a:spcAft>
                        <a:buNone/>
                      </a:pPr>
                      <a:r>
                        <a:rPr lang="en-US" sz="1800" dirty="0">
                          <a:effectLst/>
                          <a:latin typeface="Arial" panose="020B0604020202020204" pitchFamily="34" charset="0"/>
                          <a:cs typeface="Arial" panose="020B0604020202020204" pitchFamily="34" charset="0"/>
                        </a:rPr>
                        <a:t>Importance (% of max)</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0000"/>
                        </a:lnSpc>
                        <a:spcAft>
                          <a:spcPts val="0"/>
                        </a:spcAft>
                        <a:buNone/>
                      </a:pPr>
                      <a:r>
                        <a:rPr lang="en-US" sz="1800" dirty="0">
                          <a:effectLst/>
                          <a:latin typeface="Arial" panose="020B0604020202020204" pitchFamily="34" charset="0"/>
                          <a:cs typeface="Arial" panose="020B0604020202020204" pitchFamily="34" charset="0"/>
                        </a:rPr>
                        <a:t>R-squared improvement</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00000"/>
                        </a:lnSpc>
                        <a:spcAft>
                          <a:spcPts val="0"/>
                        </a:spcAft>
                        <a:buNone/>
                      </a:pPr>
                      <a:r>
                        <a:rPr lang="en-US" sz="1800" dirty="0">
                          <a:effectLst/>
                          <a:latin typeface="Arial" panose="020B0604020202020204" pitchFamily="34" charset="0"/>
                          <a:cs typeface="Arial" panose="020B0604020202020204" pitchFamily="34" charset="0"/>
                        </a:rPr>
                        <a:t>Max correlation with predictors</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576545368"/>
                  </a:ext>
                </a:extLst>
              </a:tr>
              <a:tr h="579120">
                <a:tc>
                  <a:txBody>
                    <a:bodyPr/>
                    <a:lstStyle/>
                    <a:p>
                      <a:pPr marL="0" marR="0" algn="l">
                        <a:lnSpc>
                          <a:spcPct val="100000"/>
                        </a:lnSpc>
                        <a:spcAft>
                          <a:spcPts val="0"/>
                        </a:spcAft>
                        <a:buNone/>
                      </a:pPr>
                      <a:r>
                        <a:rPr lang="en-US" sz="1800" dirty="0">
                          <a:effectLst/>
                          <a:latin typeface="Arial" panose="020B0604020202020204" pitchFamily="34" charset="0"/>
                          <a:cs typeface="Arial" panose="020B0604020202020204" pitchFamily="34" charset="0"/>
                        </a:rPr>
                        <a:t>UPTpercap..x..D5CEI</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0000"/>
                        </a:lnSpc>
                        <a:spcAft>
                          <a:spcPts val="0"/>
                        </a:spcAft>
                        <a:buNone/>
                      </a:pPr>
                      <a:r>
                        <a:rPr lang="en-US" sz="1800" dirty="0">
                          <a:effectLst/>
                          <a:latin typeface="Arial" panose="020B0604020202020204" pitchFamily="34" charset="0"/>
                          <a:cs typeface="Arial" panose="020B0604020202020204" pitchFamily="34" charset="0"/>
                        </a:rPr>
                        <a:t>100.0</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0000"/>
                        </a:lnSpc>
                        <a:spcAft>
                          <a:spcPts val="0"/>
                        </a:spcAft>
                        <a:buNone/>
                      </a:pPr>
                      <a:r>
                        <a:rPr lang="en-US" sz="1800" dirty="0">
                          <a:effectLst/>
                          <a:latin typeface="Arial" panose="020B0604020202020204" pitchFamily="34" charset="0"/>
                          <a:cs typeface="Arial" panose="020B0604020202020204" pitchFamily="34" charset="0"/>
                        </a:rPr>
                        <a:t>0.0240</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0000"/>
                        </a:lnSpc>
                        <a:spcAft>
                          <a:spcPts val="0"/>
                        </a:spcAft>
                        <a:buNone/>
                      </a:pPr>
                      <a:r>
                        <a:rPr lang="en-US" sz="1800">
                          <a:effectLst/>
                          <a:latin typeface="Arial" panose="020B0604020202020204" pitchFamily="34" charset="0"/>
                          <a:cs typeface="Arial" panose="020B0604020202020204" pitchFamily="34" charset="0"/>
                        </a:rPr>
                        <a:t>0.840</a:t>
                      </a:r>
                      <a:endParaRPr lang="en-US" sz="18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207992917"/>
                  </a:ext>
                </a:extLst>
              </a:tr>
              <a:tr h="579120">
                <a:tc>
                  <a:txBody>
                    <a:bodyPr/>
                    <a:lstStyle/>
                    <a:p>
                      <a:pPr marL="0" marR="0" algn="l">
                        <a:lnSpc>
                          <a:spcPct val="100000"/>
                        </a:lnSpc>
                        <a:spcAft>
                          <a:spcPts val="0"/>
                        </a:spcAft>
                        <a:buNone/>
                      </a:pPr>
                      <a:r>
                        <a:rPr lang="en-US" sz="1800" dirty="0">
                          <a:effectLst/>
                          <a:latin typeface="Arial" panose="020B0604020202020204" pitchFamily="34" charset="0"/>
                          <a:cs typeface="Arial" panose="020B0604020202020204" pitchFamily="34" charset="0"/>
                        </a:rPr>
                        <a:t>D5CEI..x..R_PCTLOWWA</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0000"/>
                        </a:lnSpc>
                        <a:spcAft>
                          <a:spcPts val="0"/>
                        </a:spcAft>
                        <a:buNone/>
                      </a:pPr>
                      <a:r>
                        <a:rPr lang="en-US" sz="1800" dirty="0">
                          <a:effectLst/>
                          <a:latin typeface="Arial" panose="020B0604020202020204" pitchFamily="34" charset="0"/>
                          <a:cs typeface="Arial" panose="020B0604020202020204" pitchFamily="34" charset="0"/>
                        </a:rPr>
                        <a:t>94.5</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0000"/>
                        </a:lnSpc>
                        <a:spcAft>
                          <a:spcPts val="0"/>
                        </a:spcAft>
                        <a:buNone/>
                      </a:pPr>
                      <a:r>
                        <a:rPr lang="en-US" sz="1800" dirty="0">
                          <a:effectLst/>
                          <a:latin typeface="Arial" panose="020B0604020202020204" pitchFamily="34" charset="0"/>
                          <a:cs typeface="Arial" panose="020B0604020202020204" pitchFamily="34" charset="0"/>
                        </a:rPr>
                        <a:t>0.0180</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0000"/>
                        </a:lnSpc>
                        <a:spcAft>
                          <a:spcPts val="0"/>
                        </a:spcAft>
                        <a:buNone/>
                      </a:pPr>
                      <a:r>
                        <a:rPr lang="en-US" sz="1800" dirty="0">
                          <a:effectLst/>
                          <a:latin typeface="Arial" panose="020B0604020202020204" pitchFamily="34" charset="0"/>
                          <a:cs typeface="Arial" panose="020B0604020202020204" pitchFamily="34" charset="0"/>
                        </a:rPr>
                        <a:t>0.760</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87896727"/>
                  </a:ext>
                </a:extLst>
              </a:tr>
              <a:tr h="563880">
                <a:tc>
                  <a:txBody>
                    <a:bodyPr/>
                    <a:lstStyle/>
                    <a:p>
                      <a:pPr marL="0" marR="0" algn="l">
                        <a:lnSpc>
                          <a:spcPct val="100000"/>
                        </a:lnSpc>
                        <a:spcAft>
                          <a:spcPts val="0"/>
                        </a:spcAft>
                        <a:buNone/>
                      </a:pPr>
                      <a:r>
                        <a:rPr lang="en-US" sz="1800" dirty="0">
                          <a:effectLst/>
                          <a:latin typeface="Arial" panose="020B0604020202020204" pitchFamily="34" charset="0"/>
                          <a:cs typeface="Arial" panose="020B0604020202020204" pitchFamily="34" charset="0"/>
                        </a:rPr>
                        <a:t>UPTpercap..pca..Pct_AO1</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0000"/>
                        </a:lnSpc>
                        <a:spcAft>
                          <a:spcPts val="0"/>
                        </a:spcAft>
                        <a:buNone/>
                      </a:pPr>
                      <a:r>
                        <a:rPr lang="en-US" sz="1800" dirty="0">
                          <a:effectLst/>
                          <a:latin typeface="Arial" panose="020B0604020202020204" pitchFamily="34" charset="0"/>
                          <a:cs typeface="Arial" panose="020B0604020202020204" pitchFamily="34" charset="0"/>
                        </a:rPr>
                        <a:t>75.4</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0000"/>
                        </a:lnSpc>
                        <a:spcAft>
                          <a:spcPts val="0"/>
                        </a:spcAft>
                        <a:buNone/>
                      </a:pPr>
                      <a:r>
                        <a:rPr lang="en-US" sz="1800" dirty="0">
                          <a:effectLst/>
                          <a:latin typeface="Arial" panose="020B0604020202020204" pitchFamily="34" charset="0"/>
                          <a:cs typeface="Arial" panose="020B0604020202020204" pitchFamily="34" charset="0"/>
                        </a:rPr>
                        <a:t>0.0110</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0000"/>
                        </a:lnSpc>
                        <a:spcAft>
                          <a:spcPts val="0"/>
                        </a:spcAft>
                        <a:buNone/>
                      </a:pPr>
                      <a:r>
                        <a:rPr lang="en-US" sz="1800" dirty="0">
                          <a:effectLst/>
                          <a:latin typeface="Arial" panose="020B0604020202020204" pitchFamily="34" charset="0"/>
                          <a:cs typeface="Arial" panose="020B0604020202020204" pitchFamily="34" charset="0"/>
                        </a:rPr>
                        <a:t>0.720</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62974068"/>
                  </a:ext>
                </a:extLst>
              </a:tr>
              <a:tr h="651325">
                <a:tc>
                  <a:txBody>
                    <a:bodyPr/>
                    <a:lstStyle/>
                    <a:p>
                      <a:pPr marL="0" marR="0" algn="l">
                        <a:lnSpc>
                          <a:spcPct val="100000"/>
                        </a:lnSpc>
                        <a:spcAft>
                          <a:spcPts val="0"/>
                        </a:spcAft>
                        <a:buNone/>
                      </a:pPr>
                      <a:r>
                        <a:rPr lang="en-US" sz="1800" dirty="0">
                          <a:effectLst/>
                          <a:latin typeface="Arial" panose="020B0604020202020204" pitchFamily="34" charset="0"/>
                          <a:cs typeface="Arial" panose="020B0604020202020204" pitchFamily="34" charset="0"/>
                        </a:rPr>
                        <a:t>D5CEI..x..Annual_GHG</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0000"/>
                        </a:lnSpc>
                        <a:spcAft>
                          <a:spcPts val="0"/>
                        </a:spcAft>
                        <a:buNone/>
                      </a:pPr>
                      <a:r>
                        <a:rPr lang="en-US" sz="1800">
                          <a:effectLst/>
                          <a:latin typeface="Arial" panose="020B0604020202020204" pitchFamily="34" charset="0"/>
                          <a:cs typeface="Arial" panose="020B0604020202020204" pitchFamily="34" charset="0"/>
                        </a:rPr>
                        <a:t>70.5</a:t>
                      </a:r>
                      <a:endParaRPr lang="en-US" sz="18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0000"/>
                        </a:lnSpc>
                        <a:spcAft>
                          <a:spcPts val="0"/>
                        </a:spcAft>
                        <a:buNone/>
                      </a:pPr>
                      <a:r>
                        <a:rPr lang="en-US" sz="1800" dirty="0">
                          <a:effectLst/>
                          <a:latin typeface="Arial" panose="020B0604020202020204" pitchFamily="34" charset="0"/>
                          <a:cs typeface="Arial" panose="020B0604020202020204" pitchFamily="34" charset="0"/>
                        </a:rPr>
                        <a:t>0.0155</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ctr">
                        <a:lnSpc>
                          <a:spcPct val="100000"/>
                        </a:lnSpc>
                        <a:spcAft>
                          <a:spcPts val="0"/>
                        </a:spcAft>
                        <a:buNone/>
                      </a:pPr>
                      <a:r>
                        <a:rPr lang="en-US" sz="1800" dirty="0">
                          <a:effectLst/>
                          <a:latin typeface="Arial" panose="020B0604020202020204" pitchFamily="34" charset="0"/>
                          <a:cs typeface="Arial" panose="020B0604020202020204" pitchFamily="34" charset="0"/>
                        </a:rPr>
                        <a:t>0.667</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852517493"/>
                  </a:ext>
                </a:extLst>
              </a:tr>
            </a:tbl>
          </a:graphicData>
        </a:graphic>
      </p:graphicFrame>
      <p:sp>
        <p:nvSpPr>
          <p:cNvPr id="4" name="Rectangle 3">
            <a:extLst>
              <a:ext uri="{FF2B5EF4-FFF2-40B4-BE49-F238E27FC236}">
                <a16:creationId xmlns:a16="http://schemas.microsoft.com/office/drawing/2014/main" id="{CE5EF90C-7B97-6AB7-732F-A37A72B8BCC1}"/>
              </a:ext>
            </a:extLst>
          </p:cNvPr>
          <p:cNvSpPr/>
          <p:nvPr/>
        </p:nvSpPr>
        <p:spPr>
          <a:xfrm>
            <a:off x="3980985" y="4181708"/>
            <a:ext cx="5373970" cy="557561"/>
          </a:xfrm>
          <a:prstGeom prst="rect">
            <a:avLst/>
          </a:prstGeom>
          <a:solidFill>
            <a:srgbClr val="F4B183">
              <a:alpha val="23922"/>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9E0FA7F-2F4C-54D6-8861-4B94674A78A5}"/>
              </a:ext>
            </a:extLst>
          </p:cNvPr>
          <p:cNvSpPr/>
          <p:nvPr/>
        </p:nvSpPr>
        <p:spPr>
          <a:xfrm>
            <a:off x="3980985" y="4739269"/>
            <a:ext cx="5373970" cy="557561"/>
          </a:xfrm>
          <a:prstGeom prst="rect">
            <a:avLst/>
          </a:prstGeom>
          <a:solidFill>
            <a:srgbClr val="F4B183">
              <a:alpha val="23922"/>
            </a:srgbClr>
          </a:solid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44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par>
                          <p:cTn id="11" fill="hold">
                            <p:stCondLst>
                              <p:cond delay="0"/>
                            </p:stCondLst>
                            <p:childTnLst>
                              <p:par>
                                <p:cTn id="12" presetID="1" presetClass="exit" presetSubtype="0" fill="hold" grpId="1" nodeType="afterEffect">
                                  <p:stCondLst>
                                    <p:cond delay="0"/>
                                  </p:stCondLst>
                                  <p:childTnLst>
                                    <p:set>
                                      <p:cBhvr>
                                        <p:cTn id="13"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FFF53-DED2-E626-1C15-CED435880F2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7C03E8C-D3ED-5CC7-9251-88B5EB18E269}"/>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A2FF1FFD-AC8E-79C8-316E-D6D591AC3F0D}"/>
              </a:ext>
            </a:extLst>
          </p:cNvPr>
          <p:cNvSpPr txBox="1"/>
          <p:nvPr/>
        </p:nvSpPr>
        <p:spPr>
          <a:xfrm>
            <a:off x="182881" y="-6350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Promising Variable Interactions</a:t>
            </a:r>
          </a:p>
        </p:txBody>
      </p:sp>
      <p:sp>
        <p:nvSpPr>
          <p:cNvPr id="7" name="TextBox 6">
            <a:extLst>
              <a:ext uri="{FF2B5EF4-FFF2-40B4-BE49-F238E27FC236}">
                <a16:creationId xmlns:a16="http://schemas.microsoft.com/office/drawing/2014/main" id="{CDCCD616-A55D-9A00-79B0-2CF8E9778FD5}"/>
              </a:ext>
            </a:extLst>
          </p:cNvPr>
          <p:cNvSpPr txBox="1"/>
          <p:nvPr/>
        </p:nvSpPr>
        <p:spPr>
          <a:xfrm>
            <a:off x="1066591" y="5917117"/>
            <a:ext cx="10165079" cy="338554"/>
          </a:xfrm>
          <a:prstGeom prst="rect">
            <a:avLst/>
          </a:prstGeom>
          <a:noFill/>
        </p:spPr>
        <p:txBody>
          <a:bodyPr wrap="square">
            <a:spAutoFit/>
          </a:bodyPr>
          <a:lstStyle/>
          <a:p>
            <a:r>
              <a:rPr lang="en-US" sz="1600" dirty="0">
                <a:latin typeface="Arial" panose="020B0604020202020204" pitchFamily="34" charset="0"/>
                <a:cs typeface="Arial" panose="020B0604020202020204" pitchFamily="34" charset="0"/>
              </a:rPr>
              <a:t>Figure: Top Variable interactions and their impact on AADT prediction performance in the Spatial RF model.</a:t>
            </a:r>
          </a:p>
        </p:txBody>
      </p:sp>
      <p:cxnSp>
        <p:nvCxnSpPr>
          <p:cNvPr id="8" name="Straight Connector 7">
            <a:extLst>
              <a:ext uri="{FF2B5EF4-FFF2-40B4-BE49-F238E27FC236}">
                <a16:creationId xmlns:a16="http://schemas.microsoft.com/office/drawing/2014/main" id="{0B31FD16-C082-D6D5-20D5-4039B013E82A}"/>
              </a:ext>
            </a:extLst>
          </p:cNvPr>
          <p:cNvCxnSpPr>
            <a:cxnSpLocks/>
          </p:cNvCxnSpPr>
          <p:nvPr/>
        </p:nvCxnSpPr>
        <p:spPr>
          <a:xfrm>
            <a:off x="182881" y="498923"/>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8E4B738A-0B91-A70F-8908-533646A3D8C3}"/>
              </a:ext>
            </a:extLst>
          </p:cNvPr>
          <p:cNvSpPr>
            <a:spLocks noGrp="1"/>
          </p:cNvSpPr>
          <p:nvPr>
            <p:ph type="sldNum" sz="quarter" idx="12"/>
          </p:nvPr>
        </p:nvSpPr>
        <p:spPr>
          <a:xfrm>
            <a:off x="11607421" y="6497025"/>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45</a:t>
            </a:fld>
            <a:endParaRPr lang="en-US" sz="1600" dirty="0">
              <a:solidFill>
                <a:schemeClr val="bg1">
                  <a:lumMod val="50000"/>
                </a:schemeClr>
              </a:solidFill>
              <a:latin typeface="Franklin Gothic Book" panose="020B0503020102020204" pitchFamily="34" charset="0"/>
            </a:endParaRPr>
          </a:p>
        </p:txBody>
      </p:sp>
      <p:pic>
        <p:nvPicPr>
          <p:cNvPr id="6" name="Picture 5">
            <a:extLst>
              <a:ext uri="{FF2B5EF4-FFF2-40B4-BE49-F238E27FC236}">
                <a16:creationId xmlns:a16="http://schemas.microsoft.com/office/drawing/2014/main" id="{E078FF13-B26F-2F35-7A8D-C4C44C2943D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3987" y="987205"/>
            <a:ext cx="3856053" cy="2382812"/>
          </a:xfrm>
          <a:prstGeom prst="rect">
            <a:avLst/>
          </a:prstGeom>
          <a:noFill/>
        </p:spPr>
      </p:pic>
      <p:pic>
        <p:nvPicPr>
          <p:cNvPr id="10" name="Picture 9">
            <a:extLst>
              <a:ext uri="{FF2B5EF4-FFF2-40B4-BE49-F238E27FC236}">
                <a16:creationId xmlns:a16="http://schemas.microsoft.com/office/drawing/2014/main" id="{7CFC4CA7-6145-6B0F-4016-F46F67B2323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21146" y="939502"/>
            <a:ext cx="3855970" cy="2382812"/>
          </a:xfrm>
          <a:prstGeom prst="rect">
            <a:avLst/>
          </a:prstGeom>
          <a:noFill/>
        </p:spPr>
      </p:pic>
      <p:pic>
        <p:nvPicPr>
          <p:cNvPr id="11" name="Picture 10">
            <a:extLst>
              <a:ext uri="{FF2B5EF4-FFF2-40B4-BE49-F238E27FC236}">
                <a16:creationId xmlns:a16="http://schemas.microsoft.com/office/drawing/2014/main" id="{90FFCD62-E136-85FA-236C-64CD86567F79}"/>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68222" y="987204"/>
            <a:ext cx="3855968" cy="2382811"/>
          </a:xfrm>
          <a:prstGeom prst="rect">
            <a:avLst/>
          </a:prstGeom>
          <a:noFill/>
        </p:spPr>
      </p:pic>
      <p:pic>
        <p:nvPicPr>
          <p:cNvPr id="12" name="Picture 11">
            <a:extLst>
              <a:ext uri="{FF2B5EF4-FFF2-40B4-BE49-F238E27FC236}">
                <a16:creationId xmlns:a16="http://schemas.microsoft.com/office/drawing/2014/main" id="{8F3959FB-F0BA-E85E-E8A9-4164B7C1E44B}"/>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813312" y="3466303"/>
            <a:ext cx="3856053" cy="2382864"/>
          </a:xfrm>
          <a:prstGeom prst="rect">
            <a:avLst/>
          </a:prstGeom>
          <a:noFill/>
        </p:spPr>
      </p:pic>
      <p:pic>
        <p:nvPicPr>
          <p:cNvPr id="13" name="Picture 12">
            <a:extLst>
              <a:ext uri="{FF2B5EF4-FFF2-40B4-BE49-F238E27FC236}">
                <a16:creationId xmlns:a16="http://schemas.microsoft.com/office/drawing/2014/main" id="{0197DDB2-34EF-A86B-CF82-35446B542B99}"/>
              </a:ext>
            </a:extLst>
          </p:cNvPr>
          <p:cNvPicPr>
            <a:picLocks noChangeAspect="1"/>
          </p:cNvPicPr>
          <p:nvPr/>
        </p:nvPicPr>
        <p:blipFill rotWithShape="1">
          <a:blip r:embed="rId7">
            <a:extLst>
              <a:ext uri="{28A0092B-C50C-407E-A947-70E740481C1C}">
                <a14:useLocalDpi xmlns:a14="http://schemas.microsoft.com/office/drawing/2010/main" val="0"/>
              </a:ext>
            </a:extLst>
          </a:blip>
          <a:srcRect l="2903"/>
          <a:stretch>
            <a:fillRect/>
          </a:stretch>
        </p:blipFill>
        <p:spPr bwMode="auto">
          <a:xfrm>
            <a:off x="5836920" y="3430816"/>
            <a:ext cx="3855968" cy="2453838"/>
          </a:xfrm>
          <a:prstGeom prst="rect">
            <a:avLst/>
          </a:prstGeom>
          <a:noFill/>
          <a:ln>
            <a:noFill/>
          </a:ln>
          <a:extLst>
            <a:ext uri="{53640926-AAD7-44D8-BBD7-CCE9431645EC}">
              <a14:shadowObscured xmlns:a14="http://schemas.microsoft.com/office/drawing/2010/main"/>
            </a:ext>
          </a:extLst>
        </p:spPr>
      </p:pic>
      <p:sp>
        <p:nvSpPr>
          <p:cNvPr id="4" name="Rectangle 3">
            <a:extLst>
              <a:ext uri="{FF2B5EF4-FFF2-40B4-BE49-F238E27FC236}">
                <a16:creationId xmlns:a16="http://schemas.microsoft.com/office/drawing/2014/main" id="{6CD5724F-89A2-4EAC-FD7C-EF4A4C800DA9}"/>
              </a:ext>
            </a:extLst>
          </p:cNvPr>
          <p:cNvSpPr/>
          <p:nvPr/>
        </p:nvSpPr>
        <p:spPr>
          <a:xfrm>
            <a:off x="5697960" y="3450073"/>
            <a:ext cx="4087665" cy="2450812"/>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762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6CD9E6-34CB-4DB4-57AE-E30ADB004E9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A792270-967B-41B5-3075-5E5345581696}"/>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cxnSp>
        <p:nvCxnSpPr>
          <p:cNvPr id="10" name="Straight Connector 9">
            <a:extLst>
              <a:ext uri="{FF2B5EF4-FFF2-40B4-BE49-F238E27FC236}">
                <a16:creationId xmlns:a16="http://schemas.microsoft.com/office/drawing/2014/main" id="{176B79CC-10A0-770C-B765-983BA60D0B3F}"/>
              </a:ext>
            </a:extLst>
          </p:cNvPr>
          <p:cNvCxnSpPr>
            <a:cxnSpLocks/>
          </p:cNvCxnSpPr>
          <p:nvPr/>
        </p:nvCxnSpPr>
        <p:spPr>
          <a:xfrm>
            <a:off x="182881" y="531767"/>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36F72A1-8768-5CD2-D09F-C91D9CEF3F32}"/>
              </a:ext>
            </a:extLst>
          </p:cNvPr>
          <p:cNvSpPr txBox="1"/>
          <p:nvPr/>
        </p:nvSpPr>
        <p:spPr>
          <a:xfrm>
            <a:off x="295014" y="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Model Performance</a:t>
            </a:r>
          </a:p>
        </p:txBody>
      </p:sp>
      <p:sp>
        <p:nvSpPr>
          <p:cNvPr id="2" name="Slide Number Placeholder 1">
            <a:extLst>
              <a:ext uri="{FF2B5EF4-FFF2-40B4-BE49-F238E27FC236}">
                <a16:creationId xmlns:a16="http://schemas.microsoft.com/office/drawing/2014/main" id="{E84F122F-64AB-4B80-196A-850618D26F00}"/>
              </a:ext>
            </a:extLst>
          </p:cNvPr>
          <p:cNvSpPr>
            <a:spLocks noGrp="1"/>
          </p:cNvSpPr>
          <p:nvPr>
            <p:ph type="sldNum" sz="quarter" idx="12"/>
          </p:nvPr>
        </p:nvSpPr>
        <p:spPr>
          <a:xfrm>
            <a:off x="11420700" y="6225961"/>
            <a:ext cx="608738"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46</a:t>
            </a:fld>
            <a:endParaRPr lang="en-US" sz="1600">
              <a:solidFill>
                <a:schemeClr val="bg1">
                  <a:lumMod val="50000"/>
                </a:schemeClr>
              </a:solidFill>
              <a:latin typeface="Franklin Gothic Book" panose="020B0503020102020204" pitchFamily="34" charset="0"/>
            </a:endParaRPr>
          </a:p>
        </p:txBody>
      </p:sp>
      <p:graphicFrame>
        <p:nvGraphicFramePr>
          <p:cNvPr id="9" name="Table 8">
            <a:extLst>
              <a:ext uri="{FF2B5EF4-FFF2-40B4-BE49-F238E27FC236}">
                <a16:creationId xmlns:a16="http://schemas.microsoft.com/office/drawing/2014/main" id="{26E750F7-00D1-E21B-35DA-CC8127B8E015}"/>
              </a:ext>
            </a:extLst>
          </p:cNvPr>
          <p:cNvGraphicFramePr>
            <a:graphicFrameLocks noGrp="1"/>
          </p:cNvGraphicFramePr>
          <p:nvPr>
            <p:extLst>
              <p:ext uri="{D42A27DB-BD31-4B8C-83A1-F6EECF244321}">
                <p14:modId xmlns:p14="http://schemas.microsoft.com/office/powerpoint/2010/main" val="3257717172"/>
              </p:ext>
            </p:extLst>
          </p:nvPr>
        </p:nvGraphicFramePr>
        <p:xfrm>
          <a:off x="1716724" y="3932182"/>
          <a:ext cx="8758552" cy="2476341"/>
        </p:xfrm>
        <a:graphic>
          <a:graphicData uri="http://schemas.openxmlformats.org/drawingml/2006/table">
            <a:tbl>
              <a:tblPr firstRow="1" firstCol="1" bandRow="1">
                <a:tableStyleId>{74C1A8A3-306A-4EB7-A6B1-4F7E0EB9C5D6}</a:tableStyleId>
              </a:tblPr>
              <a:tblGrid>
                <a:gridCol w="1191752">
                  <a:extLst>
                    <a:ext uri="{9D8B030D-6E8A-4147-A177-3AD203B41FA5}">
                      <a16:colId xmlns:a16="http://schemas.microsoft.com/office/drawing/2014/main" val="946087078"/>
                    </a:ext>
                  </a:extLst>
                </a:gridCol>
                <a:gridCol w="833468">
                  <a:extLst>
                    <a:ext uri="{9D8B030D-6E8A-4147-A177-3AD203B41FA5}">
                      <a16:colId xmlns:a16="http://schemas.microsoft.com/office/drawing/2014/main" val="1590654743"/>
                    </a:ext>
                  </a:extLst>
                </a:gridCol>
                <a:gridCol w="1309122">
                  <a:extLst>
                    <a:ext uri="{9D8B030D-6E8A-4147-A177-3AD203B41FA5}">
                      <a16:colId xmlns:a16="http://schemas.microsoft.com/office/drawing/2014/main" val="3659062294"/>
                    </a:ext>
                  </a:extLst>
                </a:gridCol>
                <a:gridCol w="5424210">
                  <a:extLst>
                    <a:ext uri="{9D8B030D-6E8A-4147-A177-3AD203B41FA5}">
                      <a16:colId xmlns:a16="http://schemas.microsoft.com/office/drawing/2014/main" val="261397613"/>
                    </a:ext>
                  </a:extLst>
                </a:gridCol>
              </a:tblGrid>
              <a:tr h="1345427">
                <a:tc>
                  <a:txBody>
                    <a:bodyPr/>
                    <a:lstStyle/>
                    <a:p>
                      <a:pPr marL="0" marR="0" indent="0" algn="ctr">
                        <a:lnSpc>
                          <a:spcPct val="100000"/>
                        </a:lnSpc>
                        <a:spcAft>
                          <a:spcPts val="0"/>
                        </a:spcAft>
                        <a:buNone/>
                      </a:pPr>
                      <a:r>
                        <a:rPr lang="en-US" sz="1800" dirty="0">
                          <a:effectLst/>
                          <a:latin typeface="Arial" panose="020B0604020202020204" pitchFamily="34" charset="0"/>
                          <a:cs typeface="Arial" panose="020B0604020202020204" pitchFamily="34" charset="0"/>
                        </a:rPr>
                        <a:t>Model</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tc>
                <a:tc>
                  <a:txBody>
                    <a:bodyPr/>
                    <a:lstStyle/>
                    <a:p>
                      <a:pPr marL="0" marR="0" indent="0" algn="ctr">
                        <a:lnSpc>
                          <a:spcPct val="100000"/>
                        </a:lnSpc>
                        <a:spcAft>
                          <a:spcPts val="0"/>
                        </a:spcAft>
                        <a:buNone/>
                      </a:pPr>
                      <a:r>
                        <a:rPr lang="en-US" sz="1800" dirty="0">
                          <a:effectLst/>
                          <a:latin typeface="Arial" panose="020B0604020202020204" pitchFamily="34" charset="0"/>
                          <a:cs typeface="Arial" panose="020B0604020202020204" pitchFamily="34" charset="0"/>
                        </a:rPr>
                        <a:t>R²</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tc>
                <a:tc>
                  <a:txBody>
                    <a:bodyPr/>
                    <a:lstStyle/>
                    <a:p>
                      <a:pPr marL="0" marR="0" indent="0" algn="ctr" defTabSz="914400" rtl="0" eaLnBrk="1" latinLnBrk="0" hangingPunct="1">
                        <a:lnSpc>
                          <a:spcPct val="100000"/>
                        </a:lnSpc>
                        <a:spcAft>
                          <a:spcPts val="0"/>
                        </a:spcAft>
                        <a:buNone/>
                      </a:pPr>
                      <a:r>
                        <a:rPr lang="en-US" sz="1800" b="1" kern="1200" dirty="0">
                          <a:solidFill>
                            <a:schemeClr val="lt1"/>
                          </a:solidFill>
                          <a:effectLst/>
                          <a:latin typeface="Arial" panose="020B0604020202020204" pitchFamily="34" charset="0"/>
                          <a:cs typeface="Arial" panose="020B0604020202020204" pitchFamily="34" charset="0"/>
                        </a:rPr>
                        <a:t>RMSE</a:t>
                      </a:r>
                      <a:endParaRPr lang="en-US" sz="1800" b="1" kern="1200" dirty="0">
                        <a:solidFill>
                          <a:schemeClr val="lt1"/>
                        </a:solidFill>
                        <a:effectLst/>
                        <a:latin typeface="Arial" panose="020B0604020202020204" pitchFamily="34" charset="0"/>
                        <a:ea typeface="+mn-ea"/>
                        <a:cs typeface="Arial" panose="020B0604020202020204" pitchFamily="34"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lt1"/>
                          </a:solidFill>
                          <a:effectLst/>
                          <a:latin typeface="Arial" panose="020B0604020202020204" pitchFamily="34" charset="0"/>
                          <a:cs typeface="Arial" panose="020B0604020202020204" pitchFamily="34" charset="0"/>
                        </a:rPr>
                        <a:t>Interpretation</a:t>
                      </a:r>
                      <a:endParaRPr lang="en-US" sz="1800" b="1" kern="1200" dirty="0">
                        <a:solidFill>
                          <a:schemeClr val="lt1"/>
                        </a:solidFill>
                        <a:effectLst/>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4246402074"/>
                  </a:ext>
                </a:extLst>
              </a:tr>
              <a:tr h="376972">
                <a:tc>
                  <a:txBody>
                    <a:bodyPr/>
                    <a:lstStyle/>
                    <a:p>
                      <a:pPr marL="0" marR="0" indent="0" algn="ctr">
                        <a:lnSpc>
                          <a:spcPct val="100000"/>
                        </a:lnSpc>
                        <a:spcAft>
                          <a:spcPts val="0"/>
                        </a:spcAft>
                        <a:buNone/>
                      </a:pPr>
                      <a:r>
                        <a:rPr lang="en-US" sz="1800" dirty="0">
                          <a:effectLst/>
                          <a:latin typeface="Arial" panose="020B0604020202020204" pitchFamily="34" charset="0"/>
                          <a:cs typeface="Arial" panose="020B0604020202020204" pitchFamily="34" charset="0"/>
                        </a:rPr>
                        <a:t>Spatial RF</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lnB w="12700" cap="flat" cmpd="sng" algn="ctr">
                      <a:solidFill>
                        <a:schemeClr val="tx1"/>
                      </a:solidFill>
                      <a:prstDash val="solid"/>
                      <a:round/>
                      <a:headEnd type="none" w="med" len="med"/>
                      <a:tailEnd type="none" w="med" len="med"/>
                    </a:lnB>
                  </a:tcPr>
                </a:tc>
                <a:tc>
                  <a:txBody>
                    <a:bodyPr/>
                    <a:lstStyle/>
                    <a:p>
                      <a:pPr marL="0" marR="0" indent="0" algn="ctr">
                        <a:lnSpc>
                          <a:spcPct val="100000"/>
                        </a:lnSpc>
                        <a:spcAft>
                          <a:spcPts val="0"/>
                        </a:spcAft>
                        <a:buNone/>
                      </a:pPr>
                      <a:r>
                        <a:rPr lang="en-US" sz="1800" dirty="0">
                          <a:effectLst/>
                          <a:latin typeface="Arial" panose="020B0604020202020204" pitchFamily="34" charset="0"/>
                          <a:cs typeface="Arial" panose="020B0604020202020204" pitchFamily="34" charset="0"/>
                        </a:rPr>
                        <a:t>0.615</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tc>
                <a:tc>
                  <a:txBody>
                    <a:bodyPr/>
                    <a:lstStyle/>
                    <a:p>
                      <a:pPr marL="0" marR="0" indent="0" algn="ctr">
                        <a:lnSpc>
                          <a:spcPct val="100000"/>
                        </a:lnSpc>
                        <a:spcAft>
                          <a:spcPts val="0"/>
                        </a:spcAft>
                        <a:buNone/>
                      </a:pPr>
                      <a:r>
                        <a:rPr lang="en-US" sz="1800" dirty="0">
                          <a:effectLst/>
                          <a:latin typeface="Arial" panose="020B0604020202020204" pitchFamily="34" charset="0"/>
                          <a:cs typeface="Arial" panose="020B0604020202020204" pitchFamily="34" charset="0"/>
                        </a:rPr>
                        <a:t>3,211.70</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tc>
                <a:tc>
                  <a:txBody>
                    <a:bodyPr/>
                    <a:lstStyle/>
                    <a:p>
                      <a:pPr marL="0" marR="0" indent="0" algn="ctr">
                        <a:lnSpc>
                          <a:spcPct val="100000"/>
                        </a:lnSpc>
                        <a:spcAft>
                          <a:spcPts val="0"/>
                        </a:spcAft>
                        <a:buNone/>
                      </a:pPr>
                      <a:r>
                        <a:rPr lang="en-US" sz="1800" dirty="0">
                          <a:effectLst/>
                          <a:latin typeface="Arial" panose="020B0604020202020204" pitchFamily="34" charset="0"/>
                          <a:cs typeface="Arial" panose="020B0604020202020204" pitchFamily="34" charset="0"/>
                        </a:rPr>
                        <a:t>Stronger fit to data, nonlinear, less residual clustering</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tc>
                <a:extLst>
                  <a:ext uri="{0D108BD9-81ED-4DB2-BD59-A6C34878D82A}">
                    <a16:rowId xmlns:a16="http://schemas.microsoft.com/office/drawing/2014/main" val="3524757444"/>
                  </a:ext>
                </a:extLst>
              </a:tr>
              <a:tr h="753942">
                <a:tc>
                  <a:txBody>
                    <a:bodyPr/>
                    <a:lstStyle/>
                    <a:p>
                      <a:pPr marL="0" marR="0" indent="0" algn="ctr">
                        <a:lnSpc>
                          <a:spcPct val="100000"/>
                        </a:lnSpc>
                        <a:spcAft>
                          <a:spcPts val="0"/>
                        </a:spcAft>
                        <a:buNone/>
                      </a:pPr>
                      <a:r>
                        <a:rPr lang="en-US" sz="1800" dirty="0">
                          <a:effectLst/>
                          <a:latin typeface="Arial" panose="020B0604020202020204" pitchFamily="34" charset="0"/>
                          <a:cs typeface="Arial" panose="020B0604020202020204" pitchFamily="34" charset="0"/>
                        </a:rPr>
                        <a:t>GWR</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00000"/>
                        </a:lnSpc>
                        <a:spcAft>
                          <a:spcPts val="0"/>
                        </a:spcAft>
                        <a:buNone/>
                      </a:pPr>
                      <a:r>
                        <a:rPr lang="en-US" sz="1800" dirty="0">
                          <a:effectLst/>
                          <a:latin typeface="Arial" panose="020B0604020202020204" pitchFamily="34" charset="0"/>
                          <a:cs typeface="Arial" panose="020B0604020202020204" pitchFamily="34" charset="0"/>
                        </a:rPr>
                        <a:t>0.138</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tc>
                <a:tc>
                  <a:txBody>
                    <a:bodyPr/>
                    <a:lstStyle/>
                    <a:p>
                      <a:pPr marL="0" marR="0" indent="0" algn="ctr">
                        <a:lnSpc>
                          <a:spcPct val="100000"/>
                        </a:lnSpc>
                        <a:spcAft>
                          <a:spcPts val="0"/>
                        </a:spcAft>
                        <a:buNone/>
                      </a:pPr>
                      <a:r>
                        <a:rPr lang="en-US" sz="1800" dirty="0">
                          <a:effectLst/>
                          <a:latin typeface="Arial" panose="020B0604020202020204" pitchFamily="34" charset="0"/>
                          <a:cs typeface="Arial" panose="020B0604020202020204" pitchFamily="34" charset="0"/>
                        </a:rPr>
                        <a:t>4,784.67</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tc>
                <a:tc>
                  <a:txBody>
                    <a:bodyPr/>
                    <a:lstStyle/>
                    <a:p>
                      <a:pPr marL="0" marR="0" indent="0" algn="ctr">
                        <a:lnSpc>
                          <a:spcPct val="100000"/>
                        </a:lnSpc>
                        <a:spcAft>
                          <a:spcPts val="0"/>
                        </a:spcAft>
                        <a:buNone/>
                      </a:pPr>
                      <a:r>
                        <a:rPr lang="en-US" sz="1800" dirty="0">
                          <a:effectLst/>
                          <a:latin typeface="Arial" panose="020B0604020202020204" pitchFamily="34" charset="0"/>
                          <a:cs typeface="Arial" panose="020B0604020202020204" pitchFamily="34" charset="0"/>
                        </a:rPr>
                        <a:t>Weaker fit, linear, spatial coefficients</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tc>
                <a:extLst>
                  <a:ext uri="{0D108BD9-81ED-4DB2-BD59-A6C34878D82A}">
                    <a16:rowId xmlns:a16="http://schemas.microsoft.com/office/drawing/2014/main" val="71437051"/>
                  </a:ext>
                </a:extLst>
              </a:tr>
            </a:tbl>
          </a:graphicData>
        </a:graphic>
      </p:graphicFrame>
      <p:sp>
        <p:nvSpPr>
          <p:cNvPr id="12" name="TextBox 11">
            <a:extLst>
              <a:ext uri="{FF2B5EF4-FFF2-40B4-BE49-F238E27FC236}">
                <a16:creationId xmlns:a16="http://schemas.microsoft.com/office/drawing/2014/main" id="{0890BA94-306E-1E80-79EC-C8F9B1270BB6}"/>
              </a:ext>
            </a:extLst>
          </p:cNvPr>
          <p:cNvSpPr txBox="1"/>
          <p:nvPr/>
        </p:nvSpPr>
        <p:spPr>
          <a:xfrm>
            <a:off x="1007490" y="584775"/>
            <a:ext cx="10800448" cy="4154984"/>
          </a:xfrm>
          <a:prstGeom prst="rect">
            <a:avLst/>
          </a:prstGeom>
          <a:noFill/>
        </p:spPr>
        <p:txBody>
          <a:bodyPr wrap="square" rtlCol="0">
            <a:spAutoFit/>
          </a:bodyPr>
          <a:lstStyle/>
          <a:p>
            <a:pPr marL="285750" indent="-285750">
              <a:buFont typeface="Arial" panose="020B0604020202020204" pitchFamily="34" charset="0"/>
              <a:buChar char="•"/>
            </a:pPr>
            <a:r>
              <a:rPr lang="en-US" sz="2200" b="1" dirty="0">
                <a:latin typeface="Arial" panose="020B0604020202020204" pitchFamily="34" charset="0"/>
                <a:cs typeface="Arial" panose="020B0604020202020204" pitchFamily="34" charset="0"/>
              </a:rPr>
              <a:t>Spatial RF model:</a:t>
            </a:r>
          </a:p>
          <a:p>
            <a:pPr marL="1203325" indent="-342900">
              <a:buFontTx/>
              <a:buChar char="-"/>
            </a:pPr>
            <a:r>
              <a:rPr lang="en-US" sz="2200" dirty="0">
                <a:latin typeface="Arial" panose="020B0604020202020204" pitchFamily="34" charset="0"/>
                <a:cs typeface="Arial" panose="020B0604020202020204" pitchFamily="34" charset="0"/>
              </a:rPr>
              <a:t>Captures 61.5% of the variance in AADT.</a:t>
            </a:r>
          </a:p>
          <a:p>
            <a:pPr marL="1203325" indent="-342900">
              <a:buFontTx/>
              <a:buChar char="-"/>
            </a:pPr>
            <a:r>
              <a:rPr lang="en-US" sz="2200" dirty="0">
                <a:latin typeface="Arial" panose="020B0604020202020204" pitchFamily="34" charset="0"/>
                <a:cs typeface="Arial" panose="020B0604020202020204" pitchFamily="34" charset="0"/>
              </a:rPr>
              <a:t>Captures nonlinear relationships and shows less spatial clustering in residuals.</a:t>
            </a:r>
          </a:p>
          <a:p>
            <a:pPr marL="1203325" indent="-342900">
              <a:buFontTx/>
              <a:buChar char="-"/>
            </a:pPr>
            <a:r>
              <a:rPr lang="en-US" sz="2200" dirty="0">
                <a:latin typeface="Arial" panose="020B0604020202020204" pitchFamily="34" charset="0"/>
                <a:cs typeface="Arial" panose="020B0604020202020204" pitchFamily="34" charset="0"/>
              </a:rPr>
              <a:t>Indicates better spatial generalization.</a:t>
            </a:r>
          </a:p>
          <a:p>
            <a:pPr marL="285750" indent="-285750">
              <a:buFont typeface="Arial" panose="020B0604020202020204" pitchFamily="34" charset="0"/>
              <a:buChar char="•"/>
            </a:pPr>
            <a:r>
              <a:rPr lang="en-US" sz="2200" b="1" dirty="0">
                <a:latin typeface="Arial" panose="020B0604020202020204" pitchFamily="34" charset="0"/>
                <a:cs typeface="Arial" panose="020B0604020202020204" pitchFamily="34" charset="0"/>
              </a:rPr>
              <a:t>GWR Model:</a:t>
            </a:r>
          </a:p>
          <a:p>
            <a:pPr marL="1203325" indent="-342900">
              <a:buFontTx/>
              <a:buChar char="-"/>
            </a:pPr>
            <a:r>
              <a:rPr lang="en-US" sz="2200" dirty="0">
                <a:latin typeface="Arial" panose="020B0604020202020204" pitchFamily="34" charset="0"/>
                <a:cs typeface="Arial" panose="020B0604020202020204" pitchFamily="34" charset="0"/>
              </a:rPr>
              <a:t>Gives a weaker fit (R² = 0.138)</a:t>
            </a:r>
          </a:p>
          <a:p>
            <a:pPr marL="1203325" indent="-342900">
              <a:buFontTx/>
              <a:buChar char="-"/>
            </a:pPr>
            <a:r>
              <a:rPr lang="en-US" sz="2200" dirty="0">
                <a:latin typeface="Arial" panose="020B0604020202020204" pitchFamily="34" charset="0"/>
                <a:cs typeface="Arial" panose="020B0604020202020204" pitchFamily="34" charset="0"/>
              </a:rPr>
              <a:t>Models linear relationships only.</a:t>
            </a:r>
          </a:p>
          <a:p>
            <a:pPr marL="1203325" indent="-342900">
              <a:buFontTx/>
              <a:buChar char="-"/>
            </a:pPr>
            <a:r>
              <a:rPr lang="en-US" sz="2200" dirty="0">
                <a:latin typeface="Arial" panose="020B0604020202020204" pitchFamily="34" charset="0"/>
                <a:cs typeface="Arial" panose="020B0604020202020204" pitchFamily="34" charset="0"/>
              </a:rPr>
              <a:t>but allows for spatially varying coefficients</a:t>
            </a:r>
          </a:p>
          <a:p>
            <a:pPr marL="1203325" indent="-342900">
              <a:buFontTx/>
              <a:buChar char="-"/>
            </a:pPr>
            <a:endParaRPr lang="en-US" sz="2200" dirty="0">
              <a:latin typeface="Arial" panose="020B0604020202020204" pitchFamily="34" charset="0"/>
              <a:cs typeface="Arial" panose="020B0604020202020204" pitchFamily="34" charset="0"/>
            </a:endParaRPr>
          </a:p>
          <a:p>
            <a:pPr marL="342900" indent="-342900">
              <a:buFontTx/>
              <a:buChar char="-"/>
            </a:pPr>
            <a:endParaRPr lang="en-US" sz="22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46039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FC8CE-00E5-654A-DA17-3279B68E5F2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F7AFB7C-14EB-329E-692E-08822369D2D7}"/>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cxnSp>
        <p:nvCxnSpPr>
          <p:cNvPr id="10" name="Straight Connector 9">
            <a:extLst>
              <a:ext uri="{FF2B5EF4-FFF2-40B4-BE49-F238E27FC236}">
                <a16:creationId xmlns:a16="http://schemas.microsoft.com/office/drawing/2014/main" id="{F9ECF2EF-C846-F0D0-AFDC-2B878669E79A}"/>
              </a:ext>
            </a:extLst>
          </p:cNvPr>
          <p:cNvCxnSpPr>
            <a:cxnSpLocks/>
          </p:cNvCxnSpPr>
          <p:nvPr/>
        </p:nvCxnSpPr>
        <p:spPr>
          <a:xfrm>
            <a:off x="182881" y="531767"/>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3F03B0A-1A40-8F22-CA36-B0BDA69DD088}"/>
              </a:ext>
            </a:extLst>
          </p:cNvPr>
          <p:cNvSpPr txBox="1"/>
          <p:nvPr/>
        </p:nvSpPr>
        <p:spPr>
          <a:xfrm>
            <a:off x="295014" y="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Model Performance of Spatial RF</a:t>
            </a:r>
          </a:p>
        </p:txBody>
      </p:sp>
      <p:sp>
        <p:nvSpPr>
          <p:cNvPr id="2" name="Slide Number Placeholder 1">
            <a:extLst>
              <a:ext uri="{FF2B5EF4-FFF2-40B4-BE49-F238E27FC236}">
                <a16:creationId xmlns:a16="http://schemas.microsoft.com/office/drawing/2014/main" id="{1EFE7DD7-EA0E-C7D8-C189-E0081EA2B929}"/>
              </a:ext>
            </a:extLst>
          </p:cNvPr>
          <p:cNvSpPr>
            <a:spLocks noGrp="1"/>
          </p:cNvSpPr>
          <p:nvPr>
            <p:ph type="sldNum" sz="quarter" idx="12"/>
          </p:nvPr>
        </p:nvSpPr>
        <p:spPr>
          <a:xfrm>
            <a:off x="11420700" y="6225961"/>
            <a:ext cx="608738"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47</a:t>
            </a:fld>
            <a:endParaRPr lang="en-US" sz="1600">
              <a:solidFill>
                <a:schemeClr val="bg1">
                  <a:lumMod val="50000"/>
                </a:schemeClr>
              </a:solidFill>
              <a:latin typeface="Franklin Gothic Book" panose="020B0503020102020204" pitchFamily="34" charset="0"/>
            </a:endParaRPr>
          </a:p>
        </p:txBody>
      </p:sp>
      <p:graphicFrame>
        <p:nvGraphicFramePr>
          <p:cNvPr id="9" name="Table 8">
            <a:extLst>
              <a:ext uri="{FF2B5EF4-FFF2-40B4-BE49-F238E27FC236}">
                <a16:creationId xmlns:a16="http://schemas.microsoft.com/office/drawing/2014/main" id="{78CECDD6-9E08-360F-6237-2D1D257B69A1}"/>
              </a:ext>
            </a:extLst>
          </p:cNvPr>
          <p:cNvGraphicFramePr>
            <a:graphicFrameLocks noGrp="1"/>
          </p:cNvGraphicFramePr>
          <p:nvPr>
            <p:extLst>
              <p:ext uri="{D42A27DB-BD31-4B8C-83A1-F6EECF244321}">
                <p14:modId xmlns:p14="http://schemas.microsoft.com/office/powerpoint/2010/main" val="1608132205"/>
              </p:ext>
            </p:extLst>
          </p:nvPr>
        </p:nvGraphicFramePr>
        <p:xfrm>
          <a:off x="1846634" y="4193816"/>
          <a:ext cx="8758552" cy="2446441"/>
        </p:xfrm>
        <a:graphic>
          <a:graphicData uri="http://schemas.openxmlformats.org/drawingml/2006/table">
            <a:tbl>
              <a:tblPr firstRow="1" firstCol="1" bandRow="1">
                <a:tableStyleId>{74C1A8A3-306A-4EB7-A6B1-4F7E0EB9C5D6}</a:tableStyleId>
              </a:tblPr>
              <a:tblGrid>
                <a:gridCol w="2003678">
                  <a:extLst>
                    <a:ext uri="{9D8B030D-6E8A-4147-A177-3AD203B41FA5}">
                      <a16:colId xmlns:a16="http://schemas.microsoft.com/office/drawing/2014/main" val="946087078"/>
                    </a:ext>
                  </a:extLst>
                </a:gridCol>
                <a:gridCol w="2020529">
                  <a:extLst>
                    <a:ext uri="{9D8B030D-6E8A-4147-A177-3AD203B41FA5}">
                      <a16:colId xmlns:a16="http://schemas.microsoft.com/office/drawing/2014/main" val="1590654743"/>
                    </a:ext>
                  </a:extLst>
                </a:gridCol>
                <a:gridCol w="1696065">
                  <a:extLst>
                    <a:ext uri="{9D8B030D-6E8A-4147-A177-3AD203B41FA5}">
                      <a16:colId xmlns:a16="http://schemas.microsoft.com/office/drawing/2014/main" val="3659062294"/>
                    </a:ext>
                  </a:extLst>
                </a:gridCol>
                <a:gridCol w="3038280">
                  <a:extLst>
                    <a:ext uri="{9D8B030D-6E8A-4147-A177-3AD203B41FA5}">
                      <a16:colId xmlns:a16="http://schemas.microsoft.com/office/drawing/2014/main" val="261397613"/>
                    </a:ext>
                  </a:extLst>
                </a:gridCol>
              </a:tblGrid>
              <a:tr h="569588">
                <a:tc gridSpan="4">
                  <a:txBody>
                    <a:bodyPr/>
                    <a:lstStyle/>
                    <a:p>
                      <a:pPr marL="0" marR="0" indent="0" algn="ctr">
                        <a:lnSpc>
                          <a:spcPct val="100000"/>
                        </a:lnSpc>
                        <a:spcAft>
                          <a:spcPts val="0"/>
                        </a:spcAft>
                        <a:buNone/>
                      </a:pPr>
                      <a:r>
                        <a:rPr lang="en-US" sz="1800" b="1" kern="1200" dirty="0">
                          <a:solidFill>
                            <a:schemeClr val="bg1"/>
                          </a:solidFill>
                          <a:effectLst/>
                          <a:latin typeface="Arial" panose="020B0604020202020204" pitchFamily="34" charset="0"/>
                          <a:ea typeface="+mn-ea"/>
                          <a:cs typeface="Arial" panose="020B0604020202020204" pitchFamily="34" charset="0"/>
                        </a:rPr>
                        <a:t>Moran’s I for Residual Spatial Autocorrelation</a:t>
                      </a:r>
                    </a:p>
                  </a:txBody>
                  <a:tcPr marL="20276" marR="20276" marT="0" marB="0" anchor="ctr"/>
                </a:tc>
                <a:tc hMerge="1">
                  <a:txBody>
                    <a:bodyPr/>
                    <a:lstStyle/>
                    <a:p>
                      <a:pPr marL="0" marR="0" indent="0" algn="ctr">
                        <a:lnSpc>
                          <a:spcPct val="100000"/>
                        </a:lnSpc>
                        <a:spcAft>
                          <a:spcPts val="0"/>
                        </a:spcAft>
                        <a:buNone/>
                      </a:pP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tc>
                <a:tc hMerge="1">
                  <a:txBody>
                    <a:bodyPr/>
                    <a:lstStyle/>
                    <a:p>
                      <a:pPr marL="0" marR="0" indent="0" algn="ctr" defTabSz="914400" rtl="0" eaLnBrk="1" latinLnBrk="0" hangingPunct="1">
                        <a:lnSpc>
                          <a:spcPct val="100000"/>
                        </a:lnSpc>
                        <a:spcAft>
                          <a:spcPts val="0"/>
                        </a:spcAft>
                        <a:buNone/>
                      </a:pPr>
                      <a:endParaRPr lang="en-US" sz="1800" b="1" kern="1200" dirty="0">
                        <a:solidFill>
                          <a:schemeClr val="lt1"/>
                        </a:solidFill>
                        <a:effectLst/>
                        <a:latin typeface="Arial" panose="020B0604020202020204" pitchFamily="34" charset="0"/>
                        <a:ea typeface="+mn-ea"/>
                        <a:cs typeface="Arial" panose="020B0604020202020204" pitchFamily="34" charset="0"/>
                      </a:endParaRPr>
                    </a:p>
                  </a:txBody>
                  <a:tcPr marL="68580" marR="68580" marT="0" marB="0" anchor="ct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b="1" kern="1200" dirty="0">
                        <a:solidFill>
                          <a:schemeClr val="lt1"/>
                        </a:solidFill>
                        <a:effectLst/>
                        <a:latin typeface="Arial" panose="020B0604020202020204" pitchFamily="34" charset="0"/>
                        <a:ea typeface="+mn-ea"/>
                        <a:cs typeface="Arial" panose="020B0604020202020204" pitchFamily="34" charset="0"/>
                      </a:endParaRPr>
                    </a:p>
                  </a:txBody>
                  <a:tcPr anchor="ctr"/>
                </a:tc>
                <a:extLst>
                  <a:ext uri="{0D108BD9-81ED-4DB2-BD59-A6C34878D82A}">
                    <a16:rowId xmlns:a16="http://schemas.microsoft.com/office/drawing/2014/main" val="4040221131"/>
                  </a:ext>
                </a:extLst>
              </a:tr>
              <a:tr h="332125">
                <a:tc>
                  <a:txBody>
                    <a:bodyPr/>
                    <a:lstStyle/>
                    <a:p>
                      <a:pPr marL="0" marR="0" indent="0" algn="ctr">
                        <a:lnSpc>
                          <a:spcPct val="100000"/>
                        </a:lnSpc>
                        <a:spcAft>
                          <a:spcPts val="0"/>
                        </a:spcAft>
                        <a:buNone/>
                      </a:pPr>
                      <a:r>
                        <a:rPr lang="en-US" sz="1800" dirty="0">
                          <a:solidFill>
                            <a:schemeClr val="tx1"/>
                          </a:solidFill>
                          <a:effectLst/>
                          <a:latin typeface="Arial" panose="020B0604020202020204" pitchFamily="34" charset="0"/>
                          <a:cs typeface="Arial" panose="020B0604020202020204" pitchFamily="34" charset="0"/>
                        </a:rPr>
                        <a:t>Distance (meters)</a:t>
                      </a:r>
                      <a:endParaRPr lang="en-US"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lnB w="12700" cap="flat" cmpd="sng" algn="ctr">
                      <a:solidFill>
                        <a:schemeClr val="tx1"/>
                      </a:solidFill>
                      <a:prstDash val="solid"/>
                      <a:round/>
                      <a:headEnd type="none" w="med" len="med"/>
                      <a:tailEnd type="none" w="med" len="med"/>
                    </a:lnB>
                  </a:tcPr>
                </a:tc>
                <a:tc>
                  <a:txBody>
                    <a:bodyPr/>
                    <a:lstStyle/>
                    <a:p>
                      <a:pPr marL="0" marR="0" indent="0" algn="ctr">
                        <a:lnSpc>
                          <a:spcPct val="100000"/>
                        </a:lnSpc>
                        <a:spcAft>
                          <a:spcPts val="0"/>
                        </a:spcAft>
                        <a:buNone/>
                      </a:pPr>
                      <a:r>
                        <a:rPr lang="en-US" sz="1800" b="1" dirty="0">
                          <a:solidFill>
                            <a:schemeClr val="tx1"/>
                          </a:solidFill>
                          <a:effectLst/>
                          <a:latin typeface="Arial" panose="020B0604020202020204" pitchFamily="34" charset="0"/>
                          <a:cs typeface="Arial" panose="020B0604020202020204" pitchFamily="34" charset="0"/>
                        </a:rPr>
                        <a:t>Moran’s I</a:t>
                      </a:r>
                      <a:endParaRPr lang="en-US" sz="1800" b="1"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lnB w="12700" cap="flat" cmpd="sng" algn="ctr">
                      <a:solidFill>
                        <a:schemeClr val="tx1"/>
                      </a:solidFill>
                      <a:prstDash val="solid"/>
                      <a:round/>
                      <a:headEnd type="none" w="med" len="med"/>
                      <a:tailEnd type="none" w="med" len="med"/>
                    </a:lnB>
                  </a:tcPr>
                </a:tc>
                <a:tc>
                  <a:txBody>
                    <a:bodyPr/>
                    <a:lstStyle/>
                    <a:p>
                      <a:pPr marL="0" marR="0" indent="0" algn="ctr" defTabSz="914400" rtl="0" eaLnBrk="1" latinLnBrk="0" hangingPunct="1">
                        <a:lnSpc>
                          <a:spcPct val="100000"/>
                        </a:lnSpc>
                        <a:spcAft>
                          <a:spcPts val="0"/>
                        </a:spcAft>
                        <a:buNone/>
                      </a:pPr>
                      <a:r>
                        <a:rPr lang="en-US" sz="1800" b="1" kern="1200" dirty="0">
                          <a:solidFill>
                            <a:schemeClr val="tx1"/>
                          </a:solidFill>
                          <a:effectLst/>
                          <a:latin typeface="Arial" panose="020B0604020202020204" pitchFamily="34" charset="0"/>
                          <a:ea typeface="+mn-ea"/>
                          <a:cs typeface="Arial" panose="020B0604020202020204" pitchFamily="34" charset="0"/>
                        </a:rPr>
                        <a:t>P-value</a:t>
                      </a: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tx1"/>
                          </a:solidFill>
                          <a:effectLst/>
                          <a:latin typeface="Arial" panose="020B0604020202020204" pitchFamily="34" charset="0"/>
                          <a:cs typeface="Arial" panose="020B0604020202020204" pitchFamily="34" charset="0"/>
                        </a:rPr>
                        <a:t>Interpretation</a:t>
                      </a:r>
                      <a:endParaRPr lang="en-US" sz="1800" b="1" kern="1200" dirty="0">
                        <a:solidFill>
                          <a:schemeClr val="tx1"/>
                        </a:solidFill>
                        <a:effectLst/>
                        <a:latin typeface="Arial" panose="020B0604020202020204" pitchFamily="34" charset="0"/>
                        <a:ea typeface="+mn-ea"/>
                        <a:cs typeface="Arial" panose="020B0604020202020204" pitchFamily="34" charset="0"/>
                      </a:endParaRPr>
                    </a:p>
                  </a:txBody>
                  <a:tcPr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6402074"/>
                  </a:ext>
                </a:extLst>
              </a:tr>
              <a:tr h="366705">
                <a:tc>
                  <a:txBody>
                    <a:bodyPr/>
                    <a:lstStyle/>
                    <a:p>
                      <a:pPr marL="0" marR="0" indent="0" algn="ctr">
                        <a:lnSpc>
                          <a:spcPct val="100000"/>
                        </a:lnSpc>
                        <a:spcAft>
                          <a:spcPts val="0"/>
                        </a:spcAft>
                        <a:buNone/>
                      </a:pPr>
                      <a:r>
                        <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rPr>
                        <a:t>0</a:t>
                      </a:r>
                    </a:p>
                  </a:txBody>
                  <a:tcPr marL="20276" marR="2027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00000"/>
                        </a:lnSpc>
                        <a:spcAft>
                          <a:spcPts val="0"/>
                        </a:spcAft>
                        <a:buNone/>
                      </a:pPr>
                      <a:r>
                        <a:rPr lang="en-US" sz="1800" dirty="0">
                          <a:latin typeface="Arial" panose="020B0604020202020204" pitchFamily="34" charset="0"/>
                          <a:cs typeface="Arial" panose="020B0604020202020204" pitchFamily="34" charset="0"/>
                        </a:rPr>
                        <a:t>-0.004</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00000"/>
                        </a:lnSpc>
                        <a:spcAft>
                          <a:spcPts val="0"/>
                        </a:spcAft>
                        <a:buNone/>
                      </a:pPr>
                      <a:r>
                        <a:rPr lang="en-US" sz="1800" dirty="0">
                          <a:latin typeface="Arial" panose="020B0604020202020204" pitchFamily="34" charset="0"/>
                          <a:cs typeface="Arial" panose="020B0604020202020204" pitchFamily="34" charset="0"/>
                        </a:rPr>
                        <a:t>0.001</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00000"/>
                        </a:lnSpc>
                        <a:spcAft>
                          <a:spcPts val="0"/>
                        </a:spcAft>
                        <a:buNone/>
                      </a:pPr>
                      <a:r>
                        <a:rPr lang="en-US" sz="1800" dirty="0">
                          <a:latin typeface="Arial" panose="020B0604020202020204" pitchFamily="34" charset="0"/>
                          <a:cs typeface="Arial" panose="020B0604020202020204" pitchFamily="34" charset="0"/>
                        </a:rPr>
                        <a:t>Negative spatial correlation</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4757444"/>
                  </a:ext>
                </a:extLst>
              </a:tr>
              <a:tr h="400211">
                <a:tc>
                  <a:txBody>
                    <a:bodyPr/>
                    <a:lstStyle/>
                    <a:p>
                      <a:pPr marL="0" marR="0" indent="0" algn="ctr">
                        <a:lnSpc>
                          <a:spcPct val="100000"/>
                        </a:lnSpc>
                        <a:spcAft>
                          <a:spcPts val="0"/>
                        </a:spcAft>
                        <a:buNone/>
                      </a:pPr>
                      <a:r>
                        <a:rPr lang="en-US" sz="1800" dirty="0">
                          <a:solidFill>
                            <a:schemeClr val="tx1"/>
                          </a:solidFill>
                          <a:latin typeface="Arial" panose="020B0604020202020204" pitchFamily="34" charset="0"/>
                          <a:cs typeface="Arial" panose="020B0604020202020204" pitchFamily="34" charset="0"/>
                        </a:rPr>
                        <a:t>10,000</a:t>
                      </a:r>
                      <a:endParaRPr lang="en-US"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00000"/>
                        </a:lnSpc>
                        <a:spcAft>
                          <a:spcPts val="0"/>
                        </a:spcAft>
                        <a:buNone/>
                      </a:pPr>
                      <a:r>
                        <a:rPr lang="en-US" sz="1800" dirty="0">
                          <a:latin typeface="Arial" panose="020B0604020202020204" pitchFamily="34" charset="0"/>
                          <a:cs typeface="Arial" panose="020B0604020202020204" pitchFamily="34" charset="0"/>
                        </a:rPr>
                        <a:t>-0.003</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00000"/>
                        </a:lnSpc>
                        <a:spcAft>
                          <a:spcPts val="0"/>
                        </a:spcAft>
                        <a:buNone/>
                      </a:pPr>
                      <a:r>
                        <a:rPr lang="en-US" sz="1800" dirty="0">
                          <a:latin typeface="Arial" panose="020B0604020202020204" pitchFamily="34" charset="0"/>
                          <a:cs typeface="Arial" panose="020B0604020202020204" pitchFamily="34" charset="0"/>
                        </a:rPr>
                        <a:t>0.349</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00000"/>
                        </a:lnSpc>
                        <a:spcAft>
                          <a:spcPts val="0"/>
                        </a:spcAft>
                        <a:buNone/>
                      </a:pPr>
                      <a:r>
                        <a:rPr lang="en-US" sz="1800" dirty="0">
                          <a:latin typeface="Arial" panose="020B0604020202020204" pitchFamily="34" charset="0"/>
                          <a:cs typeface="Arial" panose="020B0604020202020204" pitchFamily="34" charset="0"/>
                        </a:rPr>
                        <a:t>No spatial correlation</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437051"/>
                  </a:ext>
                </a:extLst>
              </a:tr>
              <a:tr h="353961">
                <a:tc>
                  <a:txBody>
                    <a:bodyPr/>
                    <a:lstStyle/>
                    <a:p>
                      <a:pPr marL="0" marR="0" indent="0" algn="ctr">
                        <a:lnSpc>
                          <a:spcPct val="100000"/>
                        </a:lnSpc>
                        <a:spcAft>
                          <a:spcPts val="0"/>
                        </a:spcAft>
                        <a:buNone/>
                      </a:pPr>
                      <a:r>
                        <a:rPr lang="en-US" sz="1800" dirty="0">
                          <a:solidFill>
                            <a:schemeClr val="tx1"/>
                          </a:solidFill>
                          <a:latin typeface="Arial" panose="020B0604020202020204" pitchFamily="34" charset="0"/>
                          <a:cs typeface="Arial" panose="020B0604020202020204" pitchFamily="34" charset="0"/>
                        </a:rPr>
                        <a:t>40,000</a:t>
                      </a:r>
                      <a:endParaRPr lang="en-US"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00000"/>
                        </a:lnSpc>
                        <a:spcAft>
                          <a:spcPts val="0"/>
                        </a:spcAft>
                        <a:buNone/>
                      </a:pPr>
                      <a:r>
                        <a:rPr lang="en-US" sz="1800" dirty="0">
                          <a:latin typeface="Arial" panose="020B0604020202020204" pitchFamily="34" charset="0"/>
                          <a:cs typeface="Arial" panose="020B0604020202020204" pitchFamily="34" charset="0"/>
                        </a:rPr>
                        <a:t>-0.001</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00000"/>
                        </a:lnSpc>
                        <a:spcAft>
                          <a:spcPts val="0"/>
                        </a:spcAft>
                        <a:buNone/>
                      </a:pPr>
                      <a:r>
                        <a:rPr lang="en-US" sz="1800" dirty="0">
                          <a:latin typeface="Arial" panose="020B0604020202020204" pitchFamily="34" charset="0"/>
                          <a:cs typeface="Arial" panose="020B0604020202020204" pitchFamily="34" charset="0"/>
                        </a:rPr>
                        <a:t>0.673</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00000"/>
                        </a:lnSpc>
                        <a:spcAft>
                          <a:spcPts val="0"/>
                        </a:spcAft>
                        <a:buNone/>
                      </a:pPr>
                      <a:r>
                        <a:rPr lang="en-US" sz="1800" dirty="0">
                          <a:latin typeface="Arial" panose="020B0604020202020204" pitchFamily="34" charset="0"/>
                          <a:cs typeface="Arial" panose="020B0604020202020204" pitchFamily="34" charset="0"/>
                        </a:rPr>
                        <a:t>No spatial correlation</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400030"/>
                  </a:ext>
                </a:extLst>
              </a:tr>
              <a:tr h="390216">
                <a:tc>
                  <a:txBody>
                    <a:bodyPr/>
                    <a:lstStyle/>
                    <a:p>
                      <a:pPr marL="0" marR="0" indent="0" algn="ctr">
                        <a:lnSpc>
                          <a:spcPct val="100000"/>
                        </a:lnSpc>
                        <a:spcAft>
                          <a:spcPts val="0"/>
                        </a:spcAft>
                        <a:buNone/>
                      </a:pPr>
                      <a:r>
                        <a:rPr lang="en-US" sz="1800" dirty="0">
                          <a:solidFill>
                            <a:schemeClr val="tx1"/>
                          </a:solidFill>
                          <a:latin typeface="Arial" panose="020B0604020202020204" pitchFamily="34" charset="0"/>
                          <a:cs typeface="Arial" panose="020B0604020202020204" pitchFamily="34" charset="0"/>
                        </a:rPr>
                        <a:t>80,000</a:t>
                      </a:r>
                      <a:endParaRPr lang="en-US" sz="1800" dirty="0">
                        <a:solidFill>
                          <a:schemeClr val="tx1"/>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a:lnSpc>
                          <a:spcPct val="100000"/>
                        </a:lnSpc>
                        <a:spcAft>
                          <a:spcPts val="0"/>
                        </a:spcAft>
                        <a:buNone/>
                      </a:pPr>
                      <a:r>
                        <a:rPr lang="en-US" sz="1800" dirty="0">
                          <a:latin typeface="Arial" panose="020B0604020202020204" pitchFamily="34" charset="0"/>
                          <a:cs typeface="Arial" panose="020B0604020202020204" pitchFamily="34" charset="0"/>
                        </a:rPr>
                        <a:t>-0.000</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lnT w="12700" cap="flat" cmpd="sng" algn="ctr">
                      <a:solidFill>
                        <a:schemeClr val="tx1"/>
                      </a:solidFill>
                      <a:prstDash val="solid"/>
                      <a:round/>
                      <a:headEnd type="none" w="med" len="med"/>
                      <a:tailEnd type="none" w="med" len="med"/>
                    </a:lnT>
                  </a:tcPr>
                </a:tc>
                <a:tc>
                  <a:txBody>
                    <a:bodyPr/>
                    <a:lstStyle/>
                    <a:p>
                      <a:pPr marL="0" marR="0" indent="0" algn="ctr">
                        <a:lnSpc>
                          <a:spcPct val="100000"/>
                        </a:lnSpc>
                        <a:spcAft>
                          <a:spcPts val="0"/>
                        </a:spcAft>
                        <a:buNone/>
                      </a:pPr>
                      <a:r>
                        <a:rPr lang="en-US" sz="1800" dirty="0">
                          <a:latin typeface="Arial" panose="020B0604020202020204" pitchFamily="34" charset="0"/>
                          <a:cs typeface="Arial" panose="020B0604020202020204" pitchFamily="34" charset="0"/>
                        </a:rPr>
                        <a:t>0.771</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lnT w="12700" cap="flat" cmpd="sng" algn="ctr">
                      <a:solidFill>
                        <a:schemeClr val="tx1"/>
                      </a:solidFill>
                      <a:prstDash val="solid"/>
                      <a:round/>
                      <a:headEnd type="none" w="med" len="med"/>
                      <a:tailEnd type="none" w="med" len="med"/>
                    </a:lnT>
                  </a:tcPr>
                </a:tc>
                <a:tc>
                  <a:txBody>
                    <a:bodyPr/>
                    <a:lstStyle/>
                    <a:p>
                      <a:pPr marL="0" marR="0" indent="0" algn="ctr">
                        <a:lnSpc>
                          <a:spcPct val="100000"/>
                        </a:lnSpc>
                        <a:spcAft>
                          <a:spcPts val="0"/>
                        </a:spcAft>
                        <a:buNone/>
                      </a:pPr>
                      <a:r>
                        <a:rPr lang="en-US" sz="1800" dirty="0">
                          <a:latin typeface="Arial" panose="020B0604020202020204" pitchFamily="34" charset="0"/>
                          <a:cs typeface="Arial" panose="020B0604020202020204" pitchFamily="34" charset="0"/>
                        </a:rPr>
                        <a:t>No spatial correlation</a:t>
                      </a:r>
                      <a:endParaRPr lang="en-US" sz="18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20276" marR="20276" marT="0"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705205766"/>
                  </a:ext>
                </a:extLst>
              </a:tr>
            </a:tbl>
          </a:graphicData>
        </a:graphic>
      </p:graphicFrame>
      <p:sp>
        <p:nvSpPr>
          <p:cNvPr id="12" name="TextBox 11">
            <a:extLst>
              <a:ext uri="{FF2B5EF4-FFF2-40B4-BE49-F238E27FC236}">
                <a16:creationId xmlns:a16="http://schemas.microsoft.com/office/drawing/2014/main" id="{88435540-B2EE-FA3F-4C5F-B4CA0C414627}"/>
              </a:ext>
            </a:extLst>
          </p:cNvPr>
          <p:cNvSpPr txBox="1"/>
          <p:nvPr/>
        </p:nvSpPr>
        <p:spPr>
          <a:xfrm>
            <a:off x="825686" y="612258"/>
            <a:ext cx="10800448" cy="2462213"/>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If a model fails to capture spatial patterns, the residuals will still show spatial clustering.</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Minimal residual spatial autocorrelation → Insignificant Moran’s I beyond 10,000 meters.</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No strong spatial clustering remains in the residuals, indicating:</a:t>
            </a:r>
          </a:p>
          <a:p>
            <a:pPr marL="1082675" indent="-336550">
              <a:buFontTx/>
              <a:buChar char="-"/>
            </a:pPr>
            <a:r>
              <a:rPr lang="en-US" sz="2200" dirty="0">
                <a:latin typeface="Arial" panose="020B0604020202020204" pitchFamily="34" charset="0"/>
                <a:cs typeface="Arial" panose="020B0604020202020204" pitchFamily="34" charset="0"/>
              </a:rPr>
              <a:t>The model has already explained most of the spatial structure.</a:t>
            </a:r>
          </a:p>
          <a:p>
            <a:pPr marL="1082675" indent="-336550">
              <a:buFontTx/>
              <a:buChar char="-"/>
            </a:pPr>
            <a:r>
              <a:rPr lang="en-US" sz="2200" dirty="0">
                <a:latin typeface="Arial" panose="020B0604020202020204" pitchFamily="34" charset="0"/>
                <a:cs typeface="Arial" panose="020B0604020202020204" pitchFamily="34" charset="0"/>
              </a:rPr>
              <a:t>What's left (the residuals) is mostly random and not spatially patterned.</a:t>
            </a:r>
          </a:p>
        </p:txBody>
      </p:sp>
      <p:sp>
        <p:nvSpPr>
          <p:cNvPr id="4" name="Rectangle 3">
            <a:extLst>
              <a:ext uri="{FF2B5EF4-FFF2-40B4-BE49-F238E27FC236}">
                <a16:creationId xmlns:a16="http://schemas.microsoft.com/office/drawing/2014/main" id="{37E9934A-9BE8-4151-13B0-A46B211191AD}"/>
              </a:ext>
            </a:extLst>
          </p:cNvPr>
          <p:cNvSpPr/>
          <p:nvPr/>
        </p:nvSpPr>
        <p:spPr>
          <a:xfrm>
            <a:off x="6225910" y="5492923"/>
            <a:ext cx="1016531" cy="1147334"/>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160871EA-5B46-6B84-B558-08DF142153CE}"/>
              </a:ext>
            </a:extLst>
          </p:cNvPr>
          <p:cNvSpPr/>
          <p:nvPr/>
        </p:nvSpPr>
        <p:spPr>
          <a:xfrm>
            <a:off x="1150249" y="3124200"/>
            <a:ext cx="10403125" cy="889733"/>
          </a:xfrm>
          <a:prstGeom prst="rect">
            <a:avLst/>
          </a:prstGeom>
          <a:noFill/>
          <a:ln w="38100">
            <a:solidFill>
              <a:srgbClr val="8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atin typeface="Arial" panose="020B0604020202020204" pitchFamily="34" charset="0"/>
                <a:cs typeface="Arial" panose="020B0604020202020204" pitchFamily="34" charset="0"/>
              </a:rPr>
              <a:t>The Spatial RF model effectively learned and accounted for spatial patterns, without leaving behind spatially structured prediction errors.</a:t>
            </a:r>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79E3842-1F1A-FB43-B0F5-ABF899E9F56A}"/>
              </a:ext>
            </a:extLst>
          </p:cNvPr>
          <p:cNvSpPr txBox="1"/>
          <p:nvPr/>
        </p:nvSpPr>
        <p:spPr>
          <a:xfrm>
            <a:off x="1410070" y="3185160"/>
            <a:ext cx="9631680" cy="1046440"/>
          </a:xfrm>
          <a:prstGeom prst="rect">
            <a:avLst/>
          </a:prstGeom>
          <a:noFill/>
        </p:spPr>
        <p:txBody>
          <a:bodyPr wrap="square" rtlCol="0">
            <a:spAutoFit/>
          </a:bodyPr>
          <a:lstStyle/>
          <a:p>
            <a:pPr algn="ctr"/>
            <a:r>
              <a:rPr lang="en-US" sz="2200" dirty="0">
                <a:latin typeface="Arial" panose="020B0604020202020204" pitchFamily="34" charset="0"/>
                <a:cs typeface="Arial" panose="020B0604020202020204" pitchFamily="34" charset="0"/>
              </a:rPr>
              <a:t>The Spatial RF model effectively learned and accounted for spatial patterns, without leaving behind spatially structured prediction errors</a:t>
            </a:r>
            <a:endParaRPr lang="en-US" dirty="0">
              <a:latin typeface="Arial" panose="020B0604020202020204" pitchFamily="34" charset="0"/>
              <a:cs typeface="Arial" panose="020B0604020202020204" pitchFamily="34" charset="0"/>
            </a:endParaRPr>
          </a:p>
          <a:p>
            <a:endParaRPr lang="en-US" dirty="0"/>
          </a:p>
        </p:txBody>
      </p:sp>
      <p:sp>
        <p:nvSpPr>
          <p:cNvPr id="8" name="TextBox 7">
            <a:extLst>
              <a:ext uri="{FF2B5EF4-FFF2-40B4-BE49-F238E27FC236}">
                <a16:creationId xmlns:a16="http://schemas.microsoft.com/office/drawing/2014/main" id="{1D1008AA-9C3E-2561-6C83-2A4071327826}"/>
              </a:ext>
            </a:extLst>
          </p:cNvPr>
          <p:cNvSpPr txBox="1"/>
          <p:nvPr/>
        </p:nvSpPr>
        <p:spPr>
          <a:xfrm>
            <a:off x="295014" y="3198167"/>
            <a:ext cx="817918" cy="461665"/>
          </a:xfrm>
          <a:prstGeom prst="rect">
            <a:avLst/>
          </a:prstGeom>
          <a:noFill/>
          <a:ln w="12700">
            <a:solidFill>
              <a:schemeClr val="tx1"/>
            </a:solidFill>
          </a:ln>
        </p:spPr>
        <p:txBody>
          <a:bodyPr wrap="square" rtlCol="0">
            <a:spAutoFit/>
          </a:bodyPr>
          <a:lstStyle/>
          <a:p>
            <a:r>
              <a:rPr lang="en-US" sz="2400" b="1" dirty="0">
                <a:latin typeface="Arial" panose="020B0604020202020204" pitchFamily="34" charset="0"/>
                <a:cs typeface="Arial" panose="020B0604020202020204" pitchFamily="34" charset="0"/>
              </a:rPr>
              <a:t>RQ1</a:t>
            </a:r>
          </a:p>
        </p:txBody>
      </p:sp>
    </p:spTree>
    <p:extLst>
      <p:ext uri="{BB962C8B-B14F-4D97-AF65-F5344CB8AC3E}">
        <p14:creationId xmlns:p14="http://schemas.microsoft.com/office/powerpoint/2010/main" val="704747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D1D11-75AD-5CED-7C77-673361070FC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AC6571D-21EA-6B09-7533-5385AB8375AD}"/>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cxnSp>
        <p:nvCxnSpPr>
          <p:cNvPr id="10" name="Straight Connector 9">
            <a:extLst>
              <a:ext uri="{FF2B5EF4-FFF2-40B4-BE49-F238E27FC236}">
                <a16:creationId xmlns:a16="http://schemas.microsoft.com/office/drawing/2014/main" id="{9D49F7E1-E83A-D4FA-F181-E174FC13C572}"/>
              </a:ext>
            </a:extLst>
          </p:cNvPr>
          <p:cNvCxnSpPr>
            <a:cxnSpLocks/>
          </p:cNvCxnSpPr>
          <p:nvPr/>
        </p:nvCxnSpPr>
        <p:spPr>
          <a:xfrm>
            <a:off x="182881" y="531767"/>
            <a:ext cx="7357606" cy="0"/>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B4E0B56-C6E9-1C98-A744-4FE49F22B950}"/>
              </a:ext>
            </a:extLst>
          </p:cNvPr>
          <p:cNvSpPr txBox="1"/>
          <p:nvPr/>
        </p:nvSpPr>
        <p:spPr>
          <a:xfrm>
            <a:off x="209385" y="-16193"/>
            <a:ext cx="7635902"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Variable Importance from Spatial RF </a:t>
            </a:r>
          </a:p>
        </p:txBody>
      </p:sp>
      <p:sp>
        <p:nvSpPr>
          <p:cNvPr id="2" name="Slide Number Placeholder 1">
            <a:extLst>
              <a:ext uri="{FF2B5EF4-FFF2-40B4-BE49-F238E27FC236}">
                <a16:creationId xmlns:a16="http://schemas.microsoft.com/office/drawing/2014/main" id="{5A0754AC-E7BB-6198-7AD7-9788BD7DEFF8}"/>
              </a:ext>
            </a:extLst>
          </p:cNvPr>
          <p:cNvSpPr>
            <a:spLocks noGrp="1"/>
          </p:cNvSpPr>
          <p:nvPr>
            <p:ph type="sldNum" sz="quarter" idx="12"/>
          </p:nvPr>
        </p:nvSpPr>
        <p:spPr>
          <a:xfrm>
            <a:off x="11420700" y="6225961"/>
            <a:ext cx="608738"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48</a:t>
            </a:fld>
            <a:endParaRPr lang="en-US" sz="1600">
              <a:solidFill>
                <a:schemeClr val="bg1">
                  <a:lumMod val="50000"/>
                </a:schemeClr>
              </a:solidFill>
              <a:latin typeface="Franklin Gothic Book" panose="020B0503020102020204" pitchFamily="34" charset="0"/>
            </a:endParaRPr>
          </a:p>
        </p:txBody>
      </p:sp>
      <p:sp>
        <p:nvSpPr>
          <p:cNvPr id="12" name="TextBox 11">
            <a:extLst>
              <a:ext uri="{FF2B5EF4-FFF2-40B4-BE49-F238E27FC236}">
                <a16:creationId xmlns:a16="http://schemas.microsoft.com/office/drawing/2014/main" id="{E7D0535B-6E91-803F-F2DD-D8780A41F97F}"/>
              </a:ext>
            </a:extLst>
          </p:cNvPr>
          <p:cNvSpPr txBox="1"/>
          <p:nvPr/>
        </p:nvSpPr>
        <p:spPr>
          <a:xfrm>
            <a:off x="528208" y="731821"/>
            <a:ext cx="11196861" cy="769441"/>
          </a:xfrm>
          <a:prstGeom prst="rect">
            <a:avLst/>
          </a:prstGeom>
          <a:noFill/>
        </p:spPr>
        <p:txBody>
          <a:bodyPr wrap="square" rtlCol="0">
            <a:spAutoFit/>
          </a:bodyPr>
          <a:lstStyle/>
          <a:p>
            <a:pPr marL="285750" indent="-285750">
              <a:buFont typeface="Arial" panose="020B0604020202020204" pitchFamily="34" charset="0"/>
              <a:buChar char="•"/>
            </a:pPr>
            <a:r>
              <a:rPr lang="en-US" sz="2200" dirty="0" err="1">
                <a:latin typeface="Arial" panose="020B0604020202020204" pitchFamily="34" charset="0"/>
                <a:cs typeface="Arial" panose="020B0604020202020204" pitchFamily="34" charset="0"/>
              </a:rPr>
              <a:t>UPTpercap</a:t>
            </a:r>
            <a:r>
              <a:rPr lang="en-US" sz="2200" dirty="0">
                <a:latin typeface="Arial" panose="020B0604020202020204" pitchFamily="34" charset="0"/>
                <a:cs typeface="Arial" panose="020B0604020202020204" pitchFamily="34" charset="0"/>
              </a:rPr>
              <a:t> × D5CEI was the most important predictor of AADT.</a:t>
            </a:r>
          </a:p>
          <a:p>
            <a:pPr marL="285750" indent="-285750">
              <a:buFont typeface="Arial" panose="020B0604020202020204" pitchFamily="34" charset="0"/>
              <a:buChar char="•"/>
            </a:pPr>
            <a:r>
              <a:rPr lang="en-US" sz="2200" dirty="0">
                <a:latin typeface="Arial" panose="020B0604020202020204" pitchFamily="34" charset="0"/>
                <a:cs typeface="Arial" panose="020B0604020202020204" pitchFamily="34" charset="0"/>
              </a:rPr>
              <a:t>Pct_AO1, employment entropy, and wage-related variables had less impact.</a:t>
            </a:r>
          </a:p>
        </p:txBody>
      </p:sp>
      <p:pic>
        <p:nvPicPr>
          <p:cNvPr id="6" name="Picture 5" descr="A graph with red dots and numbers&#10;&#10;AI-generated content may be incorrect.">
            <a:extLst>
              <a:ext uri="{FF2B5EF4-FFF2-40B4-BE49-F238E27FC236}">
                <a16:creationId xmlns:a16="http://schemas.microsoft.com/office/drawing/2014/main" id="{D0E52C3E-B93C-74C2-7804-57BD8C3774C6}"/>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531814" y="2125133"/>
            <a:ext cx="6497624" cy="4060925"/>
          </a:xfrm>
          <a:prstGeom prst="rect">
            <a:avLst/>
          </a:prstGeom>
          <a:noFill/>
          <a:ln>
            <a:solidFill>
              <a:schemeClr val="tx1"/>
            </a:solidFill>
          </a:ln>
        </p:spPr>
      </p:pic>
      <p:graphicFrame>
        <p:nvGraphicFramePr>
          <p:cNvPr id="8" name="Table 7">
            <a:extLst>
              <a:ext uri="{FF2B5EF4-FFF2-40B4-BE49-F238E27FC236}">
                <a16:creationId xmlns:a16="http://schemas.microsoft.com/office/drawing/2014/main" id="{04B22F6A-9F28-13CB-E0CE-167BFEB2E186}"/>
              </a:ext>
            </a:extLst>
          </p:cNvPr>
          <p:cNvGraphicFramePr>
            <a:graphicFrameLocks noGrp="1"/>
          </p:cNvGraphicFramePr>
          <p:nvPr>
            <p:extLst>
              <p:ext uri="{D42A27DB-BD31-4B8C-83A1-F6EECF244321}">
                <p14:modId xmlns:p14="http://schemas.microsoft.com/office/powerpoint/2010/main" val="4055991702"/>
              </p:ext>
            </p:extLst>
          </p:nvPr>
        </p:nvGraphicFramePr>
        <p:xfrm>
          <a:off x="391048" y="1768134"/>
          <a:ext cx="4948494" cy="4822952"/>
        </p:xfrm>
        <a:graphic>
          <a:graphicData uri="http://schemas.openxmlformats.org/drawingml/2006/table">
            <a:tbl>
              <a:tblPr firstRow="1" bandRow="1">
                <a:tableStyleId>{3B4B98B0-60AC-42C2-AFA5-B58CD77FA1E5}</a:tableStyleId>
              </a:tblPr>
              <a:tblGrid>
                <a:gridCol w="3359186">
                  <a:extLst>
                    <a:ext uri="{9D8B030D-6E8A-4147-A177-3AD203B41FA5}">
                      <a16:colId xmlns:a16="http://schemas.microsoft.com/office/drawing/2014/main" val="3305445584"/>
                    </a:ext>
                  </a:extLst>
                </a:gridCol>
                <a:gridCol w="1589308">
                  <a:extLst>
                    <a:ext uri="{9D8B030D-6E8A-4147-A177-3AD203B41FA5}">
                      <a16:colId xmlns:a16="http://schemas.microsoft.com/office/drawing/2014/main" val="1583576697"/>
                    </a:ext>
                  </a:extLst>
                </a:gridCol>
              </a:tblGrid>
              <a:tr h="0">
                <a:tc>
                  <a:txBody>
                    <a:bodyPr/>
                    <a:lstStyle/>
                    <a:p>
                      <a:r>
                        <a:rPr lang="en-US" sz="1600" dirty="0">
                          <a:latin typeface="Arial" panose="020B0604020202020204" pitchFamily="34" charset="0"/>
                          <a:cs typeface="Arial" panose="020B0604020202020204" pitchFamily="34" charset="0"/>
                        </a:rPr>
                        <a:t>Variables</a:t>
                      </a:r>
                    </a:p>
                  </a:txBody>
                  <a:tcPr/>
                </a:tc>
                <a:tc>
                  <a:txBody>
                    <a:bodyPr/>
                    <a:lstStyle/>
                    <a:p>
                      <a:r>
                        <a:rPr lang="en-US" sz="1600" dirty="0">
                          <a:latin typeface="Arial" panose="020B0604020202020204" pitchFamily="34" charset="0"/>
                          <a:cs typeface="Arial" panose="020B0604020202020204" pitchFamily="34" charset="0"/>
                        </a:rPr>
                        <a:t>Importance</a:t>
                      </a:r>
                    </a:p>
                  </a:txBody>
                  <a:tcPr/>
                </a:tc>
                <a:extLst>
                  <a:ext uri="{0D108BD9-81ED-4DB2-BD59-A6C34878D82A}">
                    <a16:rowId xmlns:a16="http://schemas.microsoft.com/office/drawing/2014/main" val="3032370209"/>
                  </a:ext>
                </a:extLst>
              </a:tr>
              <a:tr h="0">
                <a:tc>
                  <a:txBody>
                    <a:bodyPr/>
                    <a:lstStyle/>
                    <a:p>
                      <a:pPr marL="0" marR="0" algn="l">
                        <a:lnSpc>
                          <a:spcPct val="150000"/>
                        </a:lnSpc>
                        <a:spcAft>
                          <a:spcPts val="800"/>
                        </a:spcAft>
                        <a:buNone/>
                      </a:pPr>
                      <a:r>
                        <a:rPr lang="en-US" sz="1600" dirty="0" err="1">
                          <a:effectLst/>
                          <a:latin typeface="Arial" panose="020B0604020202020204" pitchFamily="34" charset="0"/>
                          <a:cs typeface="Arial" panose="020B0604020202020204" pitchFamily="34" charset="0"/>
                        </a:rPr>
                        <a:t>UPTpercap</a:t>
                      </a:r>
                      <a:r>
                        <a:rPr lang="en-US" sz="1600" dirty="0">
                          <a:effectLst/>
                          <a:latin typeface="Arial" panose="020B0604020202020204" pitchFamily="34" charset="0"/>
                          <a:cs typeface="Arial" panose="020B0604020202020204" pitchFamily="34" charset="0"/>
                        </a:rPr>
                        <a:t> × D5CEI</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50000"/>
                        </a:lnSpc>
                        <a:spcAft>
                          <a:spcPts val="800"/>
                        </a:spcAft>
                        <a:buNone/>
                      </a:pPr>
                      <a:r>
                        <a:rPr lang="en-US" sz="1600" dirty="0">
                          <a:effectLst/>
                          <a:latin typeface="Arial" panose="020B0604020202020204" pitchFamily="34" charset="0"/>
                          <a:cs typeface="Arial" panose="020B0604020202020204" pitchFamily="34" charset="0"/>
                        </a:rPr>
                        <a:t>3297.166</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874652772"/>
                  </a:ext>
                </a:extLst>
              </a:tr>
              <a:tr h="0">
                <a:tc>
                  <a:txBody>
                    <a:bodyPr/>
                    <a:lstStyle/>
                    <a:p>
                      <a:pPr marL="0" marR="0" algn="l">
                        <a:lnSpc>
                          <a:spcPct val="150000"/>
                        </a:lnSpc>
                        <a:spcAft>
                          <a:spcPts val="800"/>
                        </a:spcAft>
                        <a:buNone/>
                      </a:pPr>
                      <a:r>
                        <a:rPr lang="en-US" sz="1600" dirty="0">
                          <a:effectLst/>
                          <a:latin typeface="Arial" panose="020B0604020202020204" pitchFamily="34" charset="0"/>
                          <a:cs typeface="Arial" panose="020B0604020202020204" pitchFamily="34" charset="0"/>
                        </a:rPr>
                        <a:t>D5CEI</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50000"/>
                        </a:lnSpc>
                        <a:spcAft>
                          <a:spcPts val="800"/>
                        </a:spcAft>
                        <a:buNone/>
                      </a:pPr>
                      <a:r>
                        <a:rPr lang="en-US" sz="1600" dirty="0">
                          <a:effectLst/>
                          <a:latin typeface="Arial" panose="020B0604020202020204" pitchFamily="34" charset="0"/>
                          <a:cs typeface="Arial" panose="020B0604020202020204" pitchFamily="34" charset="0"/>
                        </a:rPr>
                        <a:t>3079.507</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441071424"/>
                  </a:ext>
                </a:extLst>
              </a:tr>
              <a:tr h="0">
                <a:tc>
                  <a:txBody>
                    <a:bodyPr/>
                    <a:lstStyle/>
                    <a:p>
                      <a:pPr marL="0" marR="0" algn="l">
                        <a:lnSpc>
                          <a:spcPct val="150000"/>
                        </a:lnSpc>
                        <a:spcAft>
                          <a:spcPts val="800"/>
                        </a:spcAft>
                        <a:buNone/>
                      </a:pPr>
                      <a:r>
                        <a:rPr lang="en-US" sz="1600" dirty="0" err="1">
                          <a:effectLst/>
                          <a:latin typeface="Arial" panose="020B0604020202020204" pitchFamily="34" charset="0"/>
                          <a:cs typeface="Arial" panose="020B0604020202020204" pitchFamily="34" charset="0"/>
                        </a:rPr>
                        <a:t>UPTpercap</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50000"/>
                        </a:lnSpc>
                        <a:spcAft>
                          <a:spcPts val="800"/>
                        </a:spcAft>
                        <a:buNone/>
                      </a:pPr>
                      <a:r>
                        <a:rPr lang="en-US" sz="1600" dirty="0">
                          <a:effectLst/>
                          <a:latin typeface="Arial" panose="020B0604020202020204" pitchFamily="34" charset="0"/>
                          <a:cs typeface="Arial" panose="020B0604020202020204" pitchFamily="34" charset="0"/>
                        </a:rPr>
                        <a:t>2922.533</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977928996"/>
                  </a:ext>
                </a:extLst>
              </a:tr>
              <a:tr h="0">
                <a:tc>
                  <a:txBody>
                    <a:bodyPr/>
                    <a:lstStyle/>
                    <a:p>
                      <a:pPr marL="0" marR="0" algn="l">
                        <a:lnSpc>
                          <a:spcPct val="150000"/>
                        </a:lnSpc>
                        <a:spcAft>
                          <a:spcPts val="800"/>
                        </a:spcAft>
                        <a:buNone/>
                      </a:pPr>
                      <a:r>
                        <a:rPr lang="en-US" sz="1600">
                          <a:effectLst/>
                          <a:latin typeface="Arial" panose="020B0604020202020204" pitchFamily="34" charset="0"/>
                          <a:cs typeface="Arial" panose="020B0604020202020204" pitchFamily="34" charset="0"/>
                        </a:rPr>
                        <a:t>D5CEI × R_PCTLOWWA</a:t>
                      </a:r>
                      <a:endParaRPr lang="en-US" sz="160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50000"/>
                        </a:lnSpc>
                        <a:spcAft>
                          <a:spcPts val="800"/>
                        </a:spcAft>
                        <a:buNone/>
                      </a:pPr>
                      <a:r>
                        <a:rPr lang="en-US" sz="1600" dirty="0">
                          <a:effectLst/>
                          <a:latin typeface="Arial" panose="020B0604020202020204" pitchFamily="34" charset="0"/>
                          <a:cs typeface="Arial" panose="020B0604020202020204" pitchFamily="34" charset="0"/>
                        </a:rPr>
                        <a:t>2391.889</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278598618"/>
                  </a:ext>
                </a:extLst>
              </a:tr>
              <a:tr h="0">
                <a:tc>
                  <a:txBody>
                    <a:bodyPr/>
                    <a:lstStyle/>
                    <a:p>
                      <a:pPr marL="0" marR="0" algn="l">
                        <a:lnSpc>
                          <a:spcPct val="150000"/>
                        </a:lnSpc>
                        <a:spcAft>
                          <a:spcPts val="800"/>
                        </a:spcAft>
                        <a:buNone/>
                      </a:pPr>
                      <a:r>
                        <a:rPr lang="en-US" sz="1600" dirty="0" err="1">
                          <a:effectLst/>
                          <a:latin typeface="Arial" panose="020B0604020202020204" pitchFamily="34" charset="0"/>
                          <a:cs typeface="Arial" panose="020B0604020202020204" pitchFamily="34" charset="0"/>
                        </a:rPr>
                        <a:t>Annual_GHG</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50000"/>
                        </a:lnSpc>
                        <a:spcAft>
                          <a:spcPts val="800"/>
                        </a:spcAft>
                        <a:buNone/>
                      </a:pPr>
                      <a:r>
                        <a:rPr lang="en-US" sz="1600" dirty="0">
                          <a:effectLst/>
                          <a:latin typeface="Arial" panose="020B0604020202020204" pitchFamily="34" charset="0"/>
                          <a:cs typeface="Arial" panose="020B0604020202020204" pitchFamily="34" charset="0"/>
                        </a:rPr>
                        <a:t>2069.174</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3689910165"/>
                  </a:ext>
                </a:extLst>
              </a:tr>
              <a:tr h="0">
                <a:tc>
                  <a:txBody>
                    <a:bodyPr/>
                    <a:lstStyle/>
                    <a:p>
                      <a:pPr marL="0" marR="0" algn="l">
                        <a:lnSpc>
                          <a:spcPct val="150000"/>
                        </a:lnSpc>
                        <a:spcAft>
                          <a:spcPts val="800"/>
                        </a:spcAft>
                        <a:buNone/>
                      </a:pPr>
                      <a:r>
                        <a:rPr lang="en-US" sz="1600" dirty="0">
                          <a:effectLst/>
                          <a:latin typeface="Arial" panose="020B0604020202020204" pitchFamily="34" charset="0"/>
                          <a:cs typeface="Arial" panose="020B0604020202020204" pitchFamily="34" charset="0"/>
                        </a:rPr>
                        <a:t>R_PCTLOWWA</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50000"/>
                        </a:lnSpc>
                        <a:spcAft>
                          <a:spcPts val="800"/>
                        </a:spcAft>
                        <a:buNone/>
                      </a:pPr>
                      <a:r>
                        <a:rPr lang="en-US" sz="1600" dirty="0">
                          <a:effectLst/>
                          <a:latin typeface="Arial" panose="020B0604020202020204" pitchFamily="34" charset="0"/>
                          <a:cs typeface="Arial" panose="020B0604020202020204" pitchFamily="34" charset="0"/>
                        </a:rPr>
                        <a:t>2065.101</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07871005"/>
                  </a:ext>
                </a:extLst>
              </a:tr>
              <a:tr h="0">
                <a:tc>
                  <a:txBody>
                    <a:bodyPr/>
                    <a:lstStyle/>
                    <a:p>
                      <a:pPr marL="0" marR="0" algn="l">
                        <a:lnSpc>
                          <a:spcPct val="150000"/>
                        </a:lnSpc>
                        <a:spcAft>
                          <a:spcPts val="800"/>
                        </a:spcAft>
                        <a:buNone/>
                      </a:pPr>
                      <a:r>
                        <a:rPr lang="en-US" sz="1600" dirty="0">
                          <a:effectLst/>
                          <a:latin typeface="Arial" panose="020B0604020202020204" pitchFamily="34" charset="0"/>
                          <a:cs typeface="Arial" panose="020B0604020202020204" pitchFamily="34" charset="0"/>
                        </a:rPr>
                        <a:t>D5CEI × </a:t>
                      </a:r>
                      <a:r>
                        <a:rPr lang="en-US" sz="1600" dirty="0" err="1">
                          <a:effectLst/>
                          <a:latin typeface="Arial" panose="020B0604020202020204" pitchFamily="34" charset="0"/>
                          <a:cs typeface="Arial" panose="020B0604020202020204" pitchFamily="34" charset="0"/>
                        </a:rPr>
                        <a:t>Annual_GHG</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50000"/>
                        </a:lnSpc>
                        <a:spcAft>
                          <a:spcPts val="800"/>
                        </a:spcAft>
                        <a:buNone/>
                      </a:pPr>
                      <a:r>
                        <a:rPr lang="en-US" sz="1600" dirty="0">
                          <a:effectLst/>
                          <a:latin typeface="Arial" panose="020B0604020202020204" pitchFamily="34" charset="0"/>
                          <a:cs typeface="Arial" panose="020B0604020202020204" pitchFamily="34" charset="0"/>
                        </a:rPr>
                        <a:t>2014.849</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17913177"/>
                  </a:ext>
                </a:extLst>
              </a:tr>
              <a:tr h="0">
                <a:tc>
                  <a:txBody>
                    <a:bodyPr/>
                    <a:lstStyle/>
                    <a:p>
                      <a:pPr marL="0" marR="0" algn="l">
                        <a:lnSpc>
                          <a:spcPct val="150000"/>
                        </a:lnSpc>
                        <a:spcAft>
                          <a:spcPts val="800"/>
                        </a:spcAft>
                        <a:buNone/>
                      </a:pPr>
                      <a:r>
                        <a:rPr lang="en-US" sz="1600" dirty="0" err="1">
                          <a:effectLst/>
                          <a:latin typeface="Arial" panose="020B0604020202020204" pitchFamily="34" charset="0"/>
                          <a:cs typeface="Arial" panose="020B0604020202020204" pitchFamily="34" charset="0"/>
                        </a:rPr>
                        <a:t>UPTpercap</a:t>
                      </a:r>
                      <a:r>
                        <a:rPr lang="en-US" sz="1600" dirty="0">
                          <a:effectLst/>
                          <a:latin typeface="Arial" panose="020B0604020202020204" pitchFamily="34" charset="0"/>
                          <a:cs typeface="Arial" panose="020B0604020202020204" pitchFamily="34" charset="0"/>
                        </a:rPr>
                        <a:t> (PCA) × Pct_AO1</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50000"/>
                        </a:lnSpc>
                        <a:spcAft>
                          <a:spcPts val="800"/>
                        </a:spcAft>
                        <a:buNone/>
                      </a:pPr>
                      <a:r>
                        <a:rPr lang="en-US" sz="1600" dirty="0">
                          <a:effectLst/>
                          <a:latin typeface="Arial" panose="020B0604020202020204" pitchFamily="34" charset="0"/>
                          <a:cs typeface="Arial" panose="020B0604020202020204" pitchFamily="34" charset="0"/>
                        </a:rPr>
                        <a:t>1920.701</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5773273"/>
                  </a:ext>
                </a:extLst>
              </a:tr>
              <a:tr h="0">
                <a:tc>
                  <a:txBody>
                    <a:bodyPr/>
                    <a:lstStyle/>
                    <a:p>
                      <a:pPr marL="0" marR="0" algn="l">
                        <a:lnSpc>
                          <a:spcPct val="150000"/>
                        </a:lnSpc>
                        <a:spcAft>
                          <a:spcPts val="800"/>
                        </a:spcAft>
                        <a:buNone/>
                      </a:pPr>
                      <a:r>
                        <a:rPr lang="en-US" sz="1600" dirty="0">
                          <a:effectLst/>
                          <a:latin typeface="Arial" panose="020B0604020202020204" pitchFamily="34" charset="0"/>
                          <a:cs typeface="Arial" panose="020B0604020202020204" pitchFamily="34" charset="0"/>
                        </a:rPr>
                        <a:t>Pct_AO1</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50000"/>
                        </a:lnSpc>
                        <a:spcAft>
                          <a:spcPts val="800"/>
                        </a:spcAft>
                        <a:buNone/>
                      </a:pPr>
                      <a:r>
                        <a:rPr lang="en-US" sz="1600" dirty="0">
                          <a:effectLst/>
                          <a:latin typeface="Arial" panose="020B0604020202020204" pitchFamily="34" charset="0"/>
                          <a:cs typeface="Arial" panose="020B0604020202020204" pitchFamily="34" charset="0"/>
                        </a:rPr>
                        <a:t>1864.137</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949673742"/>
                  </a:ext>
                </a:extLst>
              </a:tr>
              <a:tr h="0">
                <a:tc>
                  <a:txBody>
                    <a:bodyPr/>
                    <a:lstStyle/>
                    <a:p>
                      <a:pPr marL="0" marR="0" algn="l">
                        <a:lnSpc>
                          <a:spcPct val="150000"/>
                        </a:lnSpc>
                        <a:spcAft>
                          <a:spcPts val="800"/>
                        </a:spcAft>
                        <a:buNone/>
                      </a:pPr>
                      <a:r>
                        <a:rPr lang="en-US" sz="1600" dirty="0" err="1">
                          <a:effectLst/>
                          <a:latin typeface="Arial" panose="020B0604020202020204" pitchFamily="34" charset="0"/>
                          <a:cs typeface="Arial" panose="020B0604020202020204" pitchFamily="34" charset="0"/>
                        </a:rPr>
                        <a:t>W_P_Highwa</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50000"/>
                        </a:lnSpc>
                        <a:spcAft>
                          <a:spcPts val="800"/>
                        </a:spcAft>
                        <a:buNone/>
                      </a:pPr>
                      <a:r>
                        <a:rPr lang="en-US" sz="1600" dirty="0">
                          <a:effectLst/>
                          <a:latin typeface="Arial" panose="020B0604020202020204" pitchFamily="34" charset="0"/>
                          <a:cs typeface="Arial" panose="020B0604020202020204" pitchFamily="34" charset="0"/>
                        </a:rPr>
                        <a:t>1551.263</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670914878"/>
                  </a:ext>
                </a:extLst>
              </a:tr>
              <a:tr h="0">
                <a:tc>
                  <a:txBody>
                    <a:bodyPr/>
                    <a:lstStyle/>
                    <a:p>
                      <a:pPr marL="0" marR="0" algn="l">
                        <a:lnSpc>
                          <a:spcPct val="150000"/>
                        </a:lnSpc>
                        <a:spcAft>
                          <a:spcPts val="800"/>
                        </a:spcAft>
                        <a:buNone/>
                      </a:pPr>
                      <a:r>
                        <a:rPr lang="en-US" sz="1600" dirty="0">
                          <a:effectLst/>
                          <a:latin typeface="Arial" panose="020B0604020202020204" pitchFamily="34" charset="0"/>
                          <a:cs typeface="Arial" panose="020B0604020202020204" pitchFamily="34" charset="0"/>
                        </a:rPr>
                        <a:t>D2C_TRPMX1</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50000"/>
                        </a:lnSpc>
                        <a:spcAft>
                          <a:spcPts val="800"/>
                        </a:spcAft>
                        <a:buNone/>
                      </a:pPr>
                      <a:r>
                        <a:rPr lang="en-US" sz="1600" dirty="0">
                          <a:effectLst/>
                          <a:latin typeface="Arial" panose="020B0604020202020204" pitchFamily="34" charset="0"/>
                          <a:cs typeface="Arial" panose="020B0604020202020204" pitchFamily="34" charset="0"/>
                        </a:rPr>
                        <a:t>1395.051</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93408046"/>
                  </a:ext>
                </a:extLst>
              </a:tr>
              <a:tr h="0">
                <a:tc>
                  <a:txBody>
                    <a:bodyPr/>
                    <a:lstStyle/>
                    <a:p>
                      <a:pPr marL="0" marR="0" algn="l">
                        <a:lnSpc>
                          <a:spcPct val="150000"/>
                        </a:lnSpc>
                        <a:spcAft>
                          <a:spcPts val="800"/>
                        </a:spcAft>
                        <a:buNone/>
                      </a:pPr>
                      <a:r>
                        <a:rPr lang="en-US" sz="1600" dirty="0" err="1">
                          <a:effectLst/>
                          <a:latin typeface="Arial" panose="020B0604020202020204" pitchFamily="34" charset="0"/>
                          <a:cs typeface="Arial" panose="020B0604020202020204" pitchFamily="34" charset="0"/>
                        </a:rPr>
                        <a:t>P_WrkAge</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50000"/>
                        </a:lnSpc>
                        <a:spcAft>
                          <a:spcPts val="800"/>
                        </a:spcAft>
                        <a:buNone/>
                      </a:pPr>
                      <a:r>
                        <a:rPr lang="en-US" sz="1600" dirty="0">
                          <a:effectLst/>
                          <a:latin typeface="Arial" panose="020B0604020202020204" pitchFamily="34" charset="0"/>
                          <a:cs typeface="Arial" panose="020B0604020202020204" pitchFamily="34" charset="0"/>
                        </a:rPr>
                        <a:t>1363.609</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596866702"/>
                  </a:ext>
                </a:extLst>
              </a:tr>
              <a:tr h="0">
                <a:tc>
                  <a:txBody>
                    <a:bodyPr/>
                    <a:lstStyle/>
                    <a:p>
                      <a:pPr marL="0" marR="0" algn="l">
                        <a:lnSpc>
                          <a:spcPct val="150000"/>
                        </a:lnSpc>
                        <a:spcAft>
                          <a:spcPts val="800"/>
                        </a:spcAft>
                        <a:buNone/>
                      </a:pPr>
                      <a:r>
                        <a:rPr lang="en-US" sz="1600" dirty="0">
                          <a:effectLst/>
                          <a:latin typeface="Arial" panose="020B0604020202020204" pitchFamily="34" charset="0"/>
                          <a:cs typeface="Arial" panose="020B0604020202020204" pitchFamily="34" charset="0"/>
                        </a:rPr>
                        <a:t>D2B_E5MIXA</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50000"/>
                        </a:lnSpc>
                        <a:spcAft>
                          <a:spcPts val="800"/>
                        </a:spcAft>
                        <a:buNone/>
                      </a:pPr>
                      <a:r>
                        <a:rPr lang="en-US" sz="1600" dirty="0">
                          <a:effectLst/>
                          <a:latin typeface="Arial" panose="020B0604020202020204" pitchFamily="34" charset="0"/>
                          <a:cs typeface="Arial" panose="020B0604020202020204" pitchFamily="34" charset="0"/>
                        </a:rPr>
                        <a:t>1362.251</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1046576002"/>
                  </a:ext>
                </a:extLst>
              </a:tr>
              <a:tr h="0">
                <a:tc>
                  <a:txBody>
                    <a:bodyPr/>
                    <a:lstStyle/>
                    <a:p>
                      <a:pPr marL="0" marR="0" algn="l">
                        <a:lnSpc>
                          <a:spcPct val="150000"/>
                        </a:lnSpc>
                        <a:spcAft>
                          <a:spcPts val="800"/>
                        </a:spcAft>
                        <a:buNone/>
                      </a:pPr>
                      <a:r>
                        <a:rPr lang="en-US" sz="1600" dirty="0" err="1">
                          <a:effectLst/>
                          <a:latin typeface="Arial" panose="020B0604020202020204" pitchFamily="34" charset="0"/>
                          <a:cs typeface="Arial" panose="020B0604020202020204" pitchFamily="34" charset="0"/>
                        </a:rPr>
                        <a:t>W_P_Medwag</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tc>
                  <a:txBody>
                    <a:bodyPr/>
                    <a:lstStyle/>
                    <a:p>
                      <a:pPr marL="0" marR="0" algn="l">
                        <a:lnSpc>
                          <a:spcPct val="150000"/>
                        </a:lnSpc>
                        <a:spcAft>
                          <a:spcPts val="800"/>
                        </a:spcAft>
                        <a:buNone/>
                      </a:pPr>
                      <a:r>
                        <a:rPr lang="en-US" sz="1600" dirty="0">
                          <a:effectLst/>
                          <a:latin typeface="Arial" panose="020B0604020202020204" pitchFamily="34" charset="0"/>
                          <a:cs typeface="Arial" panose="020B0604020202020204" pitchFamily="34" charset="0"/>
                        </a:rPr>
                        <a:t>1322.853</a:t>
                      </a:r>
                      <a:endParaRPr lang="en-US" sz="1600" dirty="0">
                        <a:solidFill>
                          <a:srgbClr val="00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tc>
                <a:extLst>
                  <a:ext uri="{0D108BD9-81ED-4DB2-BD59-A6C34878D82A}">
                    <a16:rowId xmlns:a16="http://schemas.microsoft.com/office/drawing/2014/main" val="2557608373"/>
                  </a:ext>
                </a:extLst>
              </a:tr>
            </a:tbl>
          </a:graphicData>
        </a:graphic>
      </p:graphicFrame>
      <p:sp>
        <p:nvSpPr>
          <p:cNvPr id="4" name="TextBox 3">
            <a:extLst>
              <a:ext uri="{FF2B5EF4-FFF2-40B4-BE49-F238E27FC236}">
                <a16:creationId xmlns:a16="http://schemas.microsoft.com/office/drawing/2014/main" id="{A8F25DA1-0C24-A197-D6DD-FED43E6720D7}"/>
              </a:ext>
            </a:extLst>
          </p:cNvPr>
          <p:cNvSpPr txBox="1"/>
          <p:nvPr/>
        </p:nvSpPr>
        <p:spPr>
          <a:xfrm>
            <a:off x="10602782" y="828716"/>
            <a:ext cx="817918" cy="461665"/>
          </a:xfrm>
          <a:prstGeom prst="rect">
            <a:avLst/>
          </a:prstGeom>
          <a:noFill/>
          <a:ln w="12700">
            <a:solidFill>
              <a:schemeClr val="tx1"/>
            </a:solidFill>
          </a:ln>
        </p:spPr>
        <p:txBody>
          <a:bodyPr wrap="square" rtlCol="0">
            <a:spAutoFit/>
          </a:bodyPr>
          <a:lstStyle/>
          <a:p>
            <a:r>
              <a:rPr lang="en-US" sz="2400" b="1" dirty="0">
                <a:latin typeface="Arial" panose="020B0604020202020204" pitchFamily="34" charset="0"/>
                <a:cs typeface="Arial" panose="020B0604020202020204" pitchFamily="34" charset="0"/>
              </a:rPr>
              <a:t>RQ2</a:t>
            </a:r>
          </a:p>
        </p:txBody>
      </p:sp>
    </p:spTree>
    <p:extLst>
      <p:ext uri="{BB962C8B-B14F-4D97-AF65-F5344CB8AC3E}">
        <p14:creationId xmlns:p14="http://schemas.microsoft.com/office/powerpoint/2010/main" val="49121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318C9-BE4B-E0FB-8FFB-D7DFA294C6A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E9E295B-84F3-5B23-5F3D-7A900947274A}"/>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cxnSp>
        <p:nvCxnSpPr>
          <p:cNvPr id="10" name="Straight Connector 9">
            <a:extLst>
              <a:ext uri="{FF2B5EF4-FFF2-40B4-BE49-F238E27FC236}">
                <a16:creationId xmlns:a16="http://schemas.microsoft.com/office/drawing/2014/main" id="{65BDC0DD-8B0B-2774-1131-401EF69E8653}"/>
              </a:ext>
            </a:extLst>
          </p:cNvPr>
          <p:cNvCxnSpPr>
            <a:cxnSpLocks/>
          </p:cNvCxnSpPr>
          <p:nvPr/>
        </p:nvCxnSpPr>
        <p:spPr>
          <a:xfrm>
            <a:off x="182881" y="531767"/>
            <a:ext cx="7357606" cy="0"/>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77E99D87-4436-E829-4BFF-4B8A89219D2E}"/>
              </a:ext>
            </a:extLst>
          </p:cNvPr>
          <p:cNvSpPr txBox="1"/>
          <p:nvPr/>
        </p:nvSpPr>
        <p:spPr>
          <a:xfrm>
            <a:off x="209385" y="-16193"/>
            <a:ext cx="7635902"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Non-linear Impacts of AADT Predictors</a:t>
            </a:r>
          </a:p>
        </p:txBody>
      </p:sp>
      <p:sp>
        <p:nvSpPr>
          <p:cNvPr id="2" name="Slide Number Placeholder 1">
            <a:extLst>
              <a:ext uri="{FF2B5EF4-FFF2-40B4-BE49-F238E27FC236}">
                <a16:creationId xmlns:a16="http://schemas.microsoft.com/office/drawing/2014/main" id="{9B35543A-93F9-5545-5109-36D83FCDA781}"/>
              </a:ext>
            </a:extLst>
          </p:cNvPr>
          <p:cNvSpPr>
            <a:spLocks noGrp="1"/>
          </p:cNvSpPr>
          <p:nvPr>
            <p:ph type="sldNum" sz="quarter" idx="12"/>
          </p:nvPr>
        </p:nvSpPr>
        <p:spPr>
          <a:xfrm>
            <a:off x="11420700" y="6225961"/>
            <a:ext cx="608738"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49</a:t>
            </a:fld>
            <a:endParaRPr lang="en-US" sz="1600">
              <a:solidFill>
                <a:schemeClr val="bg1">
                  <a:lumMod val="50000"/>
                </a:schemeClr>
              </a:solidFill>
              <a:latin typeface="Franklin Gothic Book" panose="020B0503020102020204" pitchFamily="34" charset="0"/>
            </a:endParaRPr>
          </a:p>
        </p:txBody>
      </p:sp>
      <p:sp>
        <p:nvSpPr>
          <p:cNvPr id="12" name="TextBox 11">
            <a:extLst>
              <a:ext uri="{FF2B5EF4-FFF2-40B4-BE49-F238E27FC236}">
                <a16:creationId xmlns:a16="http://schemas.microsoft.com/office/drawing/2014/main" id="{1C9226C3-7E4E-2D60-5837-30131F36855F}"/>
              </a:ext>
            </a:extLst>
          </p:cNvPr>
          <p:cNvSpPr txBox="1"/>
          <p:nvPr/>
        </p:nvSpPr>
        <p:spPr>
          <a:xfrm>
            <a:off x="528208" y="731821"/>
            <a:ext cx="5486987" cy="5663089"/>
          </a:xfrm>
          <a:prstGeom prst="rect">
            <a:avLst/>
          </a:prstGeom>
          <a:noFill/>
        </p:spPr>
        <p:txBody>
          <a:bodyPr wrap="square" rtlCol="0">
            <a:spAutoFit/>
          </a:bodyPr>
          <a:lstStyle/>
          <a:p>
            <a:pPr marL="285750" indent="-285750">
              <a:spcAft>
                <a:spcPts val="300"/>
              </a:spcAft>
              <a:buFont typeface="Arial" panose="020B0604020202020204" pitchFamily="34" charset="0"/>
              <a:buChar char="•"/>
            </a:pPr>
            <a:r>
              <a:rPr lang="en-US" sz="2200" dirty="0" err="1">
                <a:latin typeface="Arial" panose="020B0604020202020204" pitchFamily="34" charset="0"/>
                <a:cs typeface="Arial" panose="020B0604020202020204" pitchFamily="34" charset="0"/>
              </a:rPr>
              <a:t>UPTpercap</a:t>
            </a:r>
            <a:r>
              <a:rPr lang="en-US" sz="2200" dirty="0">
                <a:latin typeface="Arial" panose="020B0604020202020204" pitchFamily="34" charset="0"/>
                <a:cs typeface="Arial" panose="020B0604020202020204" pitchFamily="34" charset="0"/>
              </a:rPr>
              <a:t> × D5CEI Interaction: Sharp increase of AADT in areas with both high transit usage and strong accessibility.</a:t>
            </a:r>
          </a:p>
          <a:p>
            <a:pPr marL="285750" indent="-285750">
              <a:spcAft>
                <a:spcPts val="300"/>
              </a:spcAft>
              <a:buFont typeface="Arial" panose="020B0604020202020204" pitchFamily="34" charset="0"/>
              <a:buChar char="•"/>
            </a:pPr>
            <a:r>
              <a:rPr lang="en-US" sz="2200" dirty="0">
                <a:latin typeface="Arial" panose="020B0604020202020204" pitchFamily="34" charset="0"/>
                <a:cs typeface="Arial" panose="020B0604020202020204" pitchFamily="34" charset="0"/>
              </a:rPr>
              <a:t>D5CEI shows increasing AADT up to a plateau, suggesting saturation at high centrality.</a:t>
            </a:r>
          </a:p>
          <a:p>
            <a:pPr marL="285750" indent="-285750">
              <a:spcAft>
                <a:spcPts val="300"/>
              </a:spcAft>
              <a:buFont typeface="Arial" panose="020B0604020202020204" pitchFamily="34" charset="0"/>
              <a:buChar char="•"/>
            </a:pPr>
            <a:r>
              <a:rPr lang="en-US" sz="2200" dirty="0">
                <a:latin typeface="Arial" panose="020B0604020202020204" pitchFamily="34" charset="0"/>
                <a:cs typeface="Arial" panose="020B0604020202020204" pitchFamily="34" charset="0"/>
              </a:rPr>
              <a:t>R_PCTLOWWA: Sharp drop in AADT as the percentage of low-wage workers increases from 0.2 to 0.3.</a:t>
            </a:r>
          </a:p>
          <a:p>
            <a:pPr marL="285750" indent="-285750">
              <a:spcAft>
                <a:spcPts val="300"/>
              </a:spcAft>
              <a:buFont typeface="Arial" panose="020B0604020202020204" pitchFamily="34" charset="0"/>
              <a:buChar char="•"/>
            </a:pPr>
            <a:r>
              <a:rPr lang="en-US" sz="2200" dirty="0">
                <a:latin typeface="Arial" panose="020B0604020202020204" pitchFamily="34" charset="0"/>
                <a:cs typeface="Arial" panose="020B0604020202020204" pitchFamily="34" charset="0"/>
              </a:rPr>
              <a:t>D5CEI × R_PCTLOWWA: Higher traffic in areas with both high accessibility and low-wage populations.</a:t>
            </a:r>
          </a:p>
          <a:p>
            <a:pPr marL="285750" indent="-285750">
              <a:spcAft>
                <a:spcPts val="300"/>
              </a:spcAft>
              <a:buFont typeface="Arial" panose="020B0604020202020204" pitchFamily="34" charset="0"/>
              <a:buChar char="•"/>
            </a:pPr>
            <a:r>
              <a:rPr lang="en-US" sz="2200" dirty="0">
                <a:latin typeface="Arial" panose="020B0604020202020204" pitchFamily="34" charset="0"/>
                <a:cs typeface="Arial" panose="020B0604020202020204" pitchFamily="34" charset="0"/>
              </a:rPr>
              <a:t>D5CEI × </a:t>
            </a:r>
            <a:r>
              <a:rPr lang="en-US" sz="2200" dirty="0" err="1">
                <a:latin typeface="Arial" panose="020B0604020202020204" pitchFamily="34" charset="0"/>
                <a:cs typeface="Arial" panose="020B0604020202020204" pitchFamily="34" charset="0"/>
              </a:rPr>
              <a:t>Annual_GHG</a:t>
            </a:r>
            <a:r>
              <a:rPr lang="en-US" sz="2200" dirty="0">
                <a:latin typeface="Arial" panose="020B0604020202020204" pitchFamily="34" charset="0"/>
                <a:cs typeface="Arial" panose="020B0604020202020204" pitchFamily="34" charset="0"/>
              </a:rPr>
              <a:t>: Moderately high accessibility paired with moderate emissions leads to higher traffic.</a:t>
            </a:r>
          </a:p>
        </p:txBody>
      </p:sp>
      <p:grpSp>
        <p:nvGrpSpPr>
          <p:cNvPr id="9" name="Group 8">
            <a:extLst>
              <a:ext uri="{FF2B5EF4-FFF2-40B4-BE49-F238E27FC236}">
                <a16:creationId xmlns:a16="http://schemas.microsoft.com/office/drawing/2014/main" id="{27AC1013-C1D1-A988-B5F7-568CC0B32E13}"/>
              </a:ext>
            </a:extLst>
          </p:cNvPr>
          <p:cNvGrpSpPr/>
          <p:nvPr/>
        </p:nvGrpSpPr>
        <p:grpSpPr>
          <a:xfrm>
            <a:off x="6015195" y="1116542"/>
            <a:ext cx="6014243" cy="4600174"/>
            <a:chOff x="5903437" y="1128913"/>
            <a:chExt cx="6014243" cy="4600174"/>
          </a:xfrm>
        </p:grpSpPr>
        <p:pic>
          <p:nvPicPr>
            <p:cNvPr id="4" name="Picture 3" descr="A graph of a number of numbers&#10;&#10;AI-generated content may be incorrect.">
              <a:extLst>
                <a:ext uri="{FF2B5EF4-FFF2-40B4-BE49-F238E27FC236}">
                  <a16:creationId xmlns:a16="http://schemas.microsoft.com/office/drawing/2014/main" id="{760E4373-2690-CCE8-66D0-B370FED7D011}"/>
                </a:ext>
              </a:extLst>
            </p:cNvPr>
            <p:cNvPicPr>
              <a:picLocks noChangeAspect="1"/>
            </p:cNvPicPr>
            <p:nvPr/>
          </p:nvPicPr>
          <p:blipFill>
            <a:blip r:embed="rId4" cstate="print">
              <a:extLst>
                <a:ext uri="{28A0092B-C50C-407E-A947-70E740481C1C}">
                  <a14:useLocalDpi xmlns:a14="http://schemas.microsoft.com/office/drawing/2010/main" val="0"/>
                </a:ext>
              </a:extLst>
            </a:blip>
            <a:srcRect r="18290"/>
            <a:stretch>
              <a:fillRect/>
            </a:stretch>
          </p:blipFill>
          <p:spPr bwMode="auto">
            <a:xfrm>
              <a:off x="5903437" y="1128913"/>
              <a:ext cx="6014243" cy="4600174"/>
            </a:xfrm>
            <a:prstGeom prst="rect">
              <a:avLst/>
            </a:prstGeom>
            <a:noFill/>
            <a:ln>
              <a:noFill/>
            </a:ln>
          </p:spPr>
        </p:pic>
        <p:pic>
          <p:nvPicPr>
            <p:cNvPr id="7" name="Picture 6" descr="A graph of a number of numbers&#10;&#10;AI-generated content may be incorrect.">
              <a:extLst>
                <a:ext uri="{FF2B5EF4-FFF2-40B4-BE49-F238E27FC236}">
                  <a16:creationId xmlns:a16="http://schemas.microsoft.com/office/drawing/2014/main" id="{FF7DF454-21D3-81CE-52FD-C3BCB8CCFEE3}"/>
                </a:ext>
              </a:extLst>
            </p:cNvPr>
            <p:cNvPicPr>
              <a:picLocks noChangeAspect="1"/>
            </p:cNvPicPr>
            <p:nvPr/>
          </p:nvPicPr>
          <p:blipFill>
            <a:blip r:embed="rId4" cstate="print">
              <a:extLst>
                <a:ext uri="{28A0092B-C50C-407E-A947-70E740481C1C}">
                  <a14:useLocalDpi xmlns:a14="http://schemas.microsoft.com/office/drawing/2010/main" val="0"/>
                </a:ext>
              </a:extLst>
            </a:blip>
            <a:srcRect l="81665" t="31262" b="41552"/>
            <a:stretch>
              <a:fillRect/>
            </a:stretch>
          </p:blipFill>
          <p:spPr bwMode="auto">
            <a:xfrm>
              <a:off x="8423305" y="4101579"/>
              <a:ext cx="1650335" cy="1529412"/>
            </a:xfrm>
            <a:prstGeom prst="rect">
              <a:avLst/>
            </a:prstGeom>
            <a:noFill/>
            <a:ln>
              <a:noFill/>
            </a:ln>
          </p:spPr>
        </p:pic>
      </p:grpSp>
      <p:sp>
        <p:nvSpPr>
          <p:cNvPr id="6" name="Rectangle 5">
            <a:extLst>
              <a:ext uri="{FF2B5EF4-FFF2-40B4-BE49-F238E27FC236}">
                <a16:creationId xmlns:a16="http://schemas.microsoft.com/office/drawing/2014/main" id="{23A066DC-BB04-F56C-89EC-B5540EAA35E5}"/>
              </a:ext>
            </a:extLst>
          </p:cNvPr>
          <p:cNvSpPr/>
          <p:nvPr/>
        </p:nvSpPr>
        <p:spPr>
          <a:xfrm>
            <a:off x="6048648" y="1116542"/>
            <a:ext cx="2047137" cy="1548599"/>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56360B-F75A-FB35-EEA3-FA0F682E6E25}"/>
              </a:ext>
            </a:extLst>
          </p:cNvPr>
          <p:cNvSpPr/>
          <p:nvPr/>
        </p:nvSpPr>
        <p:spPr>
          <a:xfrm>
            <a:off x="8091675" y="1116541"/>
            <a:ext cx="1944424" cy="1548599"/>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93144C5-4911-2931-6EAB-3A2823C0AA7E}"/>
              </a:ext>
            </a:extLst>
          </p:cNvPr>
          <p:cNvSpPr/>
          <p:nvPr/>
        </p:nvSpPr>
        <p:spPr>
          <a:xfrm>
            <a:off x="10045973" y="2644257"/>
            <a:ext cx="1944424" cy="1548599"/>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B317711-EFF0-0157-61B7-BCC31DF6A43C}"/>
              </a:ext>
            </a:extLst>
          </p:cNvPr>
          <p:cNvSpPr/>
          <p:nvPr/>
        </p:nvSpPr>
        <p:spPr>
          <a:xfrm>
            <a:off x="6039651" y="2665141"/>
            <a:ext cx="2066007" cy="152771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622C848-7D1B-3BD3-DEB6-CEAC4ABCC3FC}"/>
              </a:ext>
            </a:extLst>
          </p:cNvPr>
          <p:cNvSpPr/>
          <p:nvPr/>
        </p:nvSpPr>
        <p:spPr>
          <a:xfrm>
            <a:off x="6048648" y="4109015"/>
            <a:ext cx="2066007" cy="1527716"/>
          </a:xfrm>
          <a:prstGeom prst="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641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3"/>
                                        </p:tgtEl>
                                        <p:attrNameLst>
                                          <p:attrName>style.visibility</p:attrName>
                                        </p:attrNameLst>
                                      </p:cBhvr>
                                      <p:to>
                                        <p:strVal val="hidden"/>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8" grpId="1" animBg="1"/>
      <p:bldP spid="11" grpId="0" animBg="1"/>
      <p:bldP spid="11" grpId="1" animBg="1"/>
      <p:bldP spid="13" grpId="0" animBg="1"/>
      <p:bldP spid="13" grpId="1" animBg="1"/>
      <p:bldP spid="14" grpId="0" animBg="1"/>
      <p:bldP spid="14"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E1D881-FEC7-1C7D-126B-364297FC942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296958-C21B-B06F-D1FC-C8E37184DB88}"/>
              </a:ext>
            </a:extLst>
          </p:cNvPr>
          <p:cNvSpPr>
            <a:spLocks noGrp="1"/>
          </p:cNvSpPr>
          <p:nvPr>
            <p:ph type="sldNum" sz="quarter" idx="12"/>
          </p:nvPr>
        </p:nvSpPr>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5</a:t>
            </a:fld>
            <a:endParaRPr lang="en-US" sz="1600">
              <a:solidFill>
                <a:schemeClr val="bg1">
                  <a:lumMod val="50000"/>
                </a:schemeClr>
              </a:solidFill>
              <a:latin typeface="Franklin Gothic Book" panose="020B0503020102020204" pitchFamily="34" charset="0"/>
            </a:endParaRPr>
          </a:p>
        </p:txBody>
      </p:sp>
      <p:pic>
        <p:nvPicPr>
          <p:cNvPr id="4" name="Picture 3">
            <a:extLst>
              <a:ext uri="{FF2B5EF4-FFF2-40B4-BE49-F238E27FC236}">
                <a16:creationId xmlns:a16="http://schemas.microsoft.com/office/drawing/2014/main" id="{0F4B91FD-C5A6-A8F6-36D0-A460B2120D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96247"/>
            <a:ext cx="12192000" cy="191434"/>
          </a:xfrm>
          <a:prstGeom prst="rect">
            <a:avLst/>
          </a:prstGeom>
        </p:spPr>
      </p:pic>
      <p:sp>
        <p:nvSpPr>
          <p:cNvPr id="83" name="Rectangle 104">
            <a:extLst>
              <a:ext uri="{FF2B5EF4-FFF2-40B4-BE49-F238E27FC236}">
                <a16:creationId xmlns:a16="http://schemas.microsoft.com/office/drawing/2014/main" id="{5CA1B88D-47ED-45AD-6371-6D9B2F084C8B}"/>
              </a:ext>
            </a:extLst>
          </p:cNvPr>
          <p:cNvSpPr>
            <a:spLocks noChangeArrowheads="1"/>
          </p:cNvSpPr>
          <p:nvPr/>
        </p:nvSpPr>
        <p:spPr bwMode="auto">
          <a:xfrm>
            <a:off x="3422561" y="197158"/>
            <a:ext cx="144620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000">
              <a:latin typeface="Franklin Gothic Book" panose="020B0503020102020204" pitchFamily="34" charset="0"/>
            </a:endParaRPr>
          </a:p>
        </p:txBody>
      </p:sp>
      <p:sp>
        <p:nvSpPr>
          <p:cNvPr id="7" name="TextBox 6">
            <a:extLst>
              <a:ext uri="{FF2B5EF4-FFF2-40B4-BE49-F238E27FC236}">
                <a16:creationId xmlns:a16="http://schemas.microsoft.com/office/drawing/2014/main" id="{3E91A8B7-ABFF-154C-C61C-8EB5035F4FBA}"/>
              </a:ext>
            </a:extLst>
          </p:cNvPr>
          <p:cNvSpPr txBox="1"/>
          <p:nvPr/>
        </p:nvSpPr>
        <p:spPr>
          <a:xfrm>
            <a:off x="3195694" y="456105"/>
            <a:ext cx="8731044" cy="5262979"/>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Conventional AADT estimation methods:</a:t>
            </a:r>
          </a:p>
          <a:p>
            <a:pPr marL="1252538" indent="-457200">
              <a:buFontTx/>
              <a:buChar char="-"/>
            </a:pPr>
            <a:r>
              <a:rPr lang="en-US" sz="2800" dirty="0">
                <a:latin typeface="Arial" panose="020B0604020202020204" pitchFamily="34" charset="0"/>
                <a:cs typeface="Arial" panose="020B0604020202020204" pitchFamily="34" charset="0"/>
              </a:rPr>
              <a:t>rely on permanent traffic count stations, short-term manual counts, and expansion factor methods.</a:t>
            </a:r>
          </a:p>
          <a:p>
            <a:pPr marL="1252538" indent="-457200">
              <a:buFontTx/>
              <a:buChar char="-"/>
            </a:pPr>
            <a:r>
              <a:rPr lang="en-US" sz="2800" dirty="0">
                <a:latin typeface="Arial" panose="020B0604020202020204" pitchFamily="34" charset="0"/>
                <a:cs typeface="Arial" panose="020B0604020202020204" pitchFamily="34" charset="0"/>
              </a:rPr>
              <a:t>often costly, time-consuming, and lack coverage for local roads (</a:t>
            </a:r>
            <a:r>
              <a:rPr lang="en-US" sz="2800" dirty="0" err="1">
                <a:latin typeface="Arial" panose="020B0604020202020204" pitchFamily="34" charset="0"/>
                <a:cs typeface="Arial" panose="020B0604020202020204" pitchFamily="34" charset="0"/>
              </a:rPr>
              <a:t>Drusch</a:t>
            </a:r>
            <a:r>
              <a:rPr lang="en-US" sz="2800" dirty="0">
                <a:latin typeface="Arial" panose="020B0604020202020204" pitchFamily="34" charset="0"/>
                <a:cs typeface="Arial" panose="020B0604020202020204" pitchFamily="34" charset="0"/>
              </a:rPr>
              <a:t>, 1966; Hartgen and </a:t>
            </a:r>
            <a:r>
              <a:rPr lang="en-US" sz="2800" dirty="0" err="1">
                <a:latin typeface="Arial" panose="020B0604020202020204" pitchFamily="34" charset="0"/>
                <a:cs typeface="Arial" panose="020B0604020202020204" pitchFamily="34" charset="0"/>
              </a:rPr>
              <a:t>Lemmerman</a:t>
            </a:r>
            <a:r>
              <a:rPr lang="en-US" sz="2800" dirty="0">
                <a:latin typeface="Arial" panose="020B0604020202020204" pitchFamily="34" charset="0"/>
                <a:cs typeface="Arial" panose="020B0604020202020204" pitchFamily="34" charset="0"/>
              </a:rPr>
              <a:t>, 1983; Xia et al., 1999).</a:t>
            </a:r>
          </a:p>
          <a:p>
            <a:pPr marL="457200" indent="-457200">
              <a:buFont typeface="Arial" panose="020B0604020202020204" pitchFamily="34" charset="0"/>
              <a:buChar char="•"/>
            </a:pPr>
            <a:endParaRPr lang="en-US" sz="2800" dirty="0">
              <a:latin typeface="Arial" panose="020B0604020202020204" pitchFamily="34" charset="0"/>
              <a:cs typeface="Arial" panose="020B0604020202020204" pitchFamily="34" charset="0"/>
            </a:endParaRPr>
          </a:p>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Traditional traffic data collection is expensive and logistically challenging, particularly for local roads (Sharma et al., 2000).</a:t>
            </a:r>
          </a:p>
        </p:txBody>
      </p:sp>
      <p:sp>
        <p:nvSpPr>
          <p:cNvPr id="3" name="TextBox 2">
            <a:extLst>
              <a:ext uri="{FF2B5EF4-FFF2-40B4-BE49-F238E27FC236}">
                <a16:creationId xmlns:a16="http://schemas.microsoft.com/office/drawing/2014/main" id="{3EE53987-F4B7-E53D-3518-D89784F47F5E}"/>
              </a:ext>
            </a:extLst>
          </p:cNvPr>
          <p:cNvSpPr txBox="1"/>
          <p:nvPr/>
        </p:nvSpPr>
        <p:spPr>
          <a:xfrm>
            <a:off x="259444" y="397213"/>
            <a:ext cx="2446049" cy="1077218"/>
          </a:xfrm>
          <a:prstGeom prst="rect">
            <a:avLst/>
          </a:prstGeom>
          <a:noFill/>
        </p:spPr>
        <p:txBody>
          <a:bodyPr wrap="square" rtlCol="0">
            <a:spAutoFit/>
          </a:bodyPr>
          <a:lstStyle/>
          <a:p>
            <a:r>
              <a:rPr lang="en-US" sz="3200" b="1" dirty="0">
                <a:solidFill>
                  <a:schemeClr val="bg1"/>
                </a:solidFill>
                <a:latin typeface="Franklin Gothic Medium" panose="020B0603020102020204" pitchFamily="34" charset="0"/>
              </a:rPr>
              <a:t>Problem Statement</a:t>
            </a:r>
            <a:endParaRPr lang="en-US" sz="2800" dirty="0">
              <a:solidFill>
                <a:schemeClr val="bg1"/>
              </a:solidFill>
              <a:latin typeface="Franklin Gothic Medium" panose="020B0603020102020204" pitchFamily="34" charset="0"/>
            </a:endParaRPr>
          </a:p>
        </p:txBody>
      </p:sp>
    </p:spTree>
    <p:extLst>
      <p:ext uri="{BB962C8B-B14F-4D97-AF65-F5344CB8AC3E}">
        <p14:creationId xmlns:p14="http://schemas.microsoft.com/office/powerpoint/2010/main" val="17327262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C8FAE9-1808-4E4F-3AD7-782D3C7951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2D37A5E-4687-A2A8-73A3-0398B3A34927}"/>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cxnSp>
        <p:nvCxnSpPr>
          <p:cNvPr id="10" name="Straight Connector 9">
            <a:extLst>
              <a:ext uri="{FF2B5EF4-FFF2-40B4-BE49-F238E27FC236}">
                <a16:creationId xmlns:a16="http://schemas.microsoft.com/office/drawing/2014/main" id="{F1F21FA8-A5F7-17DD-BDC3-A0BF7956F143}"/>
              </a:ext>
            </a:extLst>
          </p:cNvPr>
          <p:cNvCxnSpPr>
            <a:cxnSpLocks/>
          </p:cNvCxnSpPr>
          <p:nvPr/>
        </p:nvCxnSpPr>
        <p:spPr>
          <a:xfrm>
            <a:off x="182881" y="470807"/>
            <a:ext cx="7357606" cy="0"/>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029E64C4-CDDE-6907-9CD2-1AD8C5E6C49C}"/>
              </a:ext>
            </a:extLst>
          </p:cNvPr>
          <p:cNvSpPr txBox="1"/>
          <p:nvPr/>
        </p:nvSpPr>
        <p:spPr>
          <a:xfrm>
            <a:off x="182881" y="-65554"/>
            <a:ext cx="9849015"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Two-way Interaction Effects</a:t>
            </a:r>
          </a:p>
        </p:txBody>
      </p:sp>
      <p:sp>
        <p:nvSpPr>
          <p:cNvPr id="2" name="Slide Number Placeholder 1">
            <a:extLst>
              <a:ext uri="{FF2B5EF4-FFF2-40B4-BE49-F238E27FC236}">
                <a16:creationId xmlns:a16="http://schemas.microsoft.com/office/drawing/2014/main" id="{D033FC8C-64FC-2BC2-B493-9797DF55FA94}"/>
              </a:ext>
            </a:extLst>
          </p:cNvPr>
          <p:cNvSpPr>
            <a:spLocks noGrp="1"/>
          </p:cNvSpPr>
          <p:nvPr>
            <p:ph type="sldNum" sz="quarter" idx="12"/>
          </p:nvPr>
        </p:nvSpPr>
        <p:spPr>
          <a:xfrm>
            <a:off x="11420700" y="6225961"/>
            <a:ext cx="608738"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50</a:t>
            </a:fld>
            <a:endParaRPr lang="en-US" sz="1600">
              <a:solidFill>
                <a:schemeClr val="bg1">
                  <a:lumMod val="50000"/>
                </a:schemeClr>
              </a:solidFill>
              <a:latin typeface="Franklin Gothic Book" panose="020B0503020102020204" pitchFamily="34" charset="0"/>
            </a:endParaRPr>
          </a:p>
        </p:txBody>
      </p:sp>
      <p:graphicFrame>
        <p:nvGraphicFramePr>
          <p:cNvPr id="4" name="Table 3">
            <a:extLst>
              <a:ext uri="{FF2B5EF4-FFF2-40B4-BE49-F238E27FC236}">
                <a16:creationId xmlns:a16="http://schemas.microsoft.com/office/drawing/2014/main" id="{AE6B24B2-2627-414F-17A3-8D5941D8D505}"/>
              </a:ext>
            </a:extLst>
          </p:cNvPr>
          <p:cNvGraphicFramePr>
            <a:graphicFrameLocks noGrp="1"/>
          </p:cNvGraphicFramePr>
          <p:nvPr>
            <p:extLst>
              <p:ext uri="{D42A27DB-BD31-4B8C-83A1-F6EECF244321}">
                <p14:modId xmlns:p14="http://schemas.microsoft.com/office/powerpoint/2010/main" val="1972860682"/>
              </p:ext>
            </p:extLst>
          </p:nvPr>
        </p:nvGraphicFramePr>
        <p:xfrm>
          <a:off x="465693" y="758439"/>
          <a:ext cx="11260611" cy="1645920"/>
        </p:xfrm>
        <a:graphic>
          <a:graphicData uri="http://schemas.openxmlformats.org/drawingml/2006/table">
            <a:tbl>
              <a:tblPr firstRow="1" bandRow="1">
                <a:tableStyleId>{5C22544A-7EE6-4342-B048-85BDC9FD1C3A}</a:tableStyleId>
              </a:tblPr>
              <a:tblGrid>
                <a:gridCol w="2015012">
                  <a:extLst>
                    <a:ext uri="{9D8B030D-6E8A-4147-A177-3AD203B41FA5}">
                      <a16:colId xmlns:a16="http://schemas.microsoft.com/office/drawing/2014/main" val="3933629820"/>
                    </a:ext>
                  </a:extLst>
                </a:gridCol>
                <a:gridCol w="4847772">
                  <a:extLst>
                    <a:ext uri="{9D8B030D-6E8A-4147-A177-3AD203B41FA5}">
                      <a16:colId xmlns:a16="http://schemas.microsoft.com/office/drawing/2014/main" val="3461044593"/>
                    </a:ext>
                  </a:extLst>
                </a:gridCol>
                <a:gridCol w="4397827">
                  <a:extLst>
                    <a:ext uri="{9D8B030D-6E8A-4147-A177-3AD203B41FA5}">
                      <a16:colId xmlns:a16="http://schemas.microsoft.com/office/drawing/2014/main" val="12834460"/>
                    </a:ext>
                  </a:extLst>
                </a:gridCol>
              </a:tblGrid>
              <a:tr h="0">
                <a:tc>
                  <a:txBody>
                    <a:bodyPr/>
                    <a:lstStyle/>
                    <a:p>
                      <a:r>
                        <a:rPr lang="en-US" sz="1800" dirty="0">
                          <a:latin typeface="Arial" panose="020B0604020202020204" pitchFamily="34" charset="0"/>
                          <a:cs typeface="Arial" panose="020B0604020202020204" pitchFamily="34" charset="0"/>
                        </a:rPr>
                        <a:t>Interaction Pair</a:t>
                      </a:r>
                    </a:p>
                  </a:txBody>
                  <a:tcPr/>
                </a:tc>
                <a:tc>
                  <a:txBody>
                    <a:bodyPr/>
                    <a:lstStyle/>
                    <a:p>
                      <a:r>
                        <a:rPr lang="en-US" sz="1800" dirty="0">
                          <a:latin typeface="Arial" panose="020B0604020202020204" pitchFamily="34" charset="0"/>
                          <a:cs typeface="Arial" panose="020B0604020202020204" pitchFamily="34" charset="0"/>
                        </a:rPr>
                        <a:t>Effect on AADT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Key Findings</a:t>
                      </a:r>
                    </a:p>
                  </a:txBody>
                  <a:tcPr/>
                </a:tc>
                <a:extLst>
                  <a:ext uri="{0D108BD9-81ED-4DB2-BD59-A6C34878D82A}">
                    <a16:rowId xmlns:a16="http://schemas.microsoft.com/office/drawing/2014/main" val="3228474749"/>
                  </a:ext>
                </a:extLst>
              </a:tr>
              <a:tr h="0">
                <a:tc>
                  <a:txBody>
                    <a:bodyPr/>
                    <a:lstStyle/>
                    <a:p>
                      <a:r>
                        <a:rPr lang="en-US" sz="1800">
                          <a:latin typeface="Arial" panose="020B0604020202020204" pitchFamily="34" charset="0"/>
                          <a:cs typeface="Arial" panose="020B0604020202020204" pitchFamily="34" charset="0"/>
                        </a:rPr>
                        <a:t>D5CEI × W_P_Medwag</a:t>
                      </a:r>
                    </a:p>
                  </a:txBody>
                  <a:tcPr anchor="ctr"/>
                </a:tc>
                <a:tc>
                  <a:txBody>
                    <a:bodyPr/>
                    <a:lstStyle/>
                    <a:p>
                      <a:r>
                        <a:rPr lang="en-US" sz="1800">
                          <a:latin typeface="Arial" panose="020B0604020202020204" pitchFamily="34" charset="0"/>
                          <a:cs typeface="Arial" panose="020B0604020202020204" pitchFamily="34" charset="0"/>
                        </a:rPr>
                        <a:t>High AADT when D5CEI is high and W_P_Medwag is low</a:t>
                      </a:r>
                    </a:p>
                  </a:txBody>
                  <a:tcPr anchor="ctr"/>
                </a:tc>
                <a:tc>
                  <a:txBody>
                    <a:bodyPr/>
                    <a:lstStyle/>
                    <a:p>
                      <a:r>
                        <a:rPr lang="en-US" sz="1800" dirty="0">
                          <a:latin typeface="Arial" panose="020B0604020202020204" pitchFamily="34" charset="0"/>
                          <a:cs typeface="Arial" panose="020B0604020202020204" pitchFamily="34" charset="0"/>
                        </a:rPr>
                        <a:t>Central areas with fewer medium-wage workers see the highest traffic volumes</a:t>
                      </a:r>
                    </a:p>
                  </a:txBody>
                  <a:tcPr anchor="ctr"/>
                </a:tc>
                <a:extLst>
                  <a:ext uri="{0D108BD9-81ED-4DB2-BD59-A6C34878D82A}">
                    <a16:rowId xmlns:a16="http://schemas.microsoft.com/office/drawing/2014/main" val="1154969941"/>
                  </a:ext>
                </a:extLst>
              </a:tr>
              <a:tr h="0">
                <a:tc>
                  <a:txBody>
                    <a:bodyPr/>
                    <a:lstStyle/>
                    <a:p>
                      <a:r>
                        <a:rPr lang="en-US" sz="1800">
                          <a:latin typeface="Arial" panose="020B0604020202020204" pitchFamily="34" charset="0"/>
                          <a:cs typeface="Arial" panose="020B0604020202020204" pitchFamily="34" charset="0"/>
                        </a:rPr>
                        <a:t>D5CEI × Annual_GHG</a:t>
                      </a:r>
                    </a:p>
                  </a:txBody>
                  <a:tcPr anchor="ctr"/>
                </a:tc>
                <a:tc>
                  <a:txBody>
                    <a:bodyPr/>
                    <a:lstStyle/>
                    <a:p>
                      <a:r>
                        <a:rPr lang="en-US" sz="1800" dirty="0">
                          <a:latin typeface="Arial" panose="020B0604020202020204" pitchFamily="34" charset="0"/>
                          <a:cs typeface="Arial" panose="020B0604020202020204" pitchFamily="34" charset="0"/>
                        </a:rPr>
                        <a:t>AADT peaks with high D5CEI and low GHG</a:t>
                      </a:r>
                    </a:p>
                  </a:txBody>
                  <a:tcPr anchor="ctr"/>
                </a:tc>
                <a:tc>
                  <a:txBody>
                    <a:bodyPr/>
                    <a:lstStyle/>
                    <a:p>
                      <a:r>
                        <a:rPr lang="en-US" sz="1800" dirty="0">
                          <a:latin typeface="Arial" panose="020B0604020202020204" pitchFamily="34" charset="0"/>
                          <a:cs typeface="Arial" panose="020B0604020202020204" pitchFamily="34" charset="0"/>
                        </a:rPr>
                        <a:t>High emissions don’t lead to more traffic unless the area is also highly accessible.</a:t>
                      </a:r>
                    </a:p>
                  </a:txBody>
                  <a:tcPr anchor="ctr"/>
                </a:tc>
                <a:extLst>
                  <a:ext uri="{0D108BD9-81ED-4DB2-BD59-A6C34878D82A}">
                    <a16:rowId xmlns:a16="http://schemas.microsoft.com/office/drawing/2014/main" val="922678910"/>
                  </a:ext>
                </a:extLst>
              </a:tr>
            </a:tbl>
          </a:graphicData>
        </a:graphic>
      </p:graphicFrame>
      <p:pic>
        <p:nvPicPr>
          <p:cNvPr id="6" name="Picture 5">
            <a:extLst>
              <a:ext uri="{FF2B5EF4-FFF2-40B4-BE49-F238E27FC236}">
                <a16:creationId xmlns:a16="http://schemas.microsoft.com/office/drawing/2014/main" id="{DB5AE042-A85D-BD7A-A496-E7E045755FB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15773" y="2715136"/>
            <a:ext cx="5480226" cy="3384425"/>
          </a:xfrm>
          <a:prstGeom prst="rect">
            <a:avLst/>
          </a:prstGeom>
          <a:noFill/>
          <a:ln>
            <a:solidFill>
              <a:schemeClr val="tx1"/>
            </a:solidFill>
          </a:ln>
        </p:spPr>
      </p:pic>
      <p:pic>
        <p:nvPicPr>
          <p:cNvPr id="11" name="Picture 10">
            <a:extLst>
              <a:ext uri="{FF2B5EF4-FFF2-40B4-BE49-F238E27FC236}">
                <a16:creationId xmlns:a16="http://schemas.microsoft.com/office/drawing/2014/main" id="{24CDED1D-7FDC-0F6D-4693-C1A32F99FBA0}"/>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245604" y="2715136"/>
            <a:ext cx="5480701" cy="3384425"/>
          </a:xfrm>
          <a:prstGeom prst="rect">
            <a:avLst/>
          </a:prstGeom>
          <a:noFill/>
          <a:ln>
            <a:solidFill>
              <a:schemeClr val="tx1"/>
            </a:solidFill>
          </a:ln>
        </p:spPr>
      </p:pic>
      <p:sp>
        <p:nvSpPr>
          <p:cNvPr id="7" name="Rectangle 6">
            <a:extLst>
              <a:ext uri="{FF2B5EF4-FFF2-40B4-BE49-F238E27FC236}">
                <a16:creationId xmlns:a16="http://schemas.microsoft.com/office/drawing/2014/main" id="{63A86930-D1CB-EC1B-0C2C-792EF299E106}"/>
              </a:ext>
            </a:extLst>
          </p:cNvPr>
          <p:cNvSpPr/>
          <p:nvPr/>
        </p:nvSpPr>
        <p:spPr>
          <a:xfrm>
            <a:off x="3869473" y="2966224"/>
            <a:ext cx="1427356" cy="1371600"/>
          </a:xfrm>
          <a:prstGeom prst="rect">
            <a:avLst/>
          </a:prstGeom>
          <a:noFill/>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407B96B-4B95-3D74-CF6C-3DB758724AA9}"/>
              </a:ext>
            </a:extLst>
          </p:cNvPr>
          <p:cNvSpPr/>
          <p:nvPr/>
        </p:nvSpPr>
        <p:spPr>
          <a:xfrm>
            <a:off x="6675863" y="2966224"/>
            <a:ext cx="1241503" cy="1371600"/>
          </a:xfrm>
          <a:prstGeom prst="rect">
            <a:avLst/>
          </a:prstGeom>
          <a:noFill/>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668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1" nodeType="afterEffect">
                                  <p:stCondLst>
                                    <p:cond delay="0"/>
                                  </p:stCondLst>
                                  <p:childTnLst>
                                    <p:set>
                                      <p:cBhvr>
                                        <p:cTn id="9" dur="1" fill="hold">
                                          <p:stCondLst>
                                            <p:cond delay="2999"/>
                                          </p:stCondLst>
                                        </p:cTn>
                                        <p:tgtEl>
                                          <p:spTgt spid="7"/>
                                        </p:tgtEl>
                                        <p:attrNameLst>
                                          <p:attrName>style.visibility</p:attrName>
                                        </p:attrNameLst>
                                      </p:cBhvr>
                                      <p:to>
                                        <p:strVal val="hidden"/>
                                      </p:to>
                                    </p:set>
                                  </p:childTnLst>
                                </p:cTn>
                              </p:par>
                            </p:childTnLst>
                          </p:cTn>
                        </p:par>
                        <p:par>
                          <p:cTn id="10" fill="hold">
                            <p:stCondLst>
                              <p:cond delay="3000"/>
                            </p:stCondLst>
                            <p:childTnLst>
                              <p:par>
                                <p:cTn id="11" presetID="1"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5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2FCC0-96F6-1EA0-F432-2633C6F61DE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677BD48-A8C0-884D-D41D-6604BC340AEB}"/>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cxnSp>
        <p:nvCxnSpPr>
          <p:cNvPr id="10" name="Straight Connector 9">
            <a:extLst>
              <a:ext uri="{FF2B5EF4-FFF2-40B4-BE49-F238E27FC236}">
                <a16:creationId xmlns:a16="http://schemas.microsoft.com/office/drawing/2014/main" id="{2700C3DA-0D9A-ABFB-C35C-236C55A36444}"/>
              </a:ext>
            </a:extLst>
          </p:cNvPr>
          <p:cNvCxnSpPr>
            <a:cxnSpLocks/>
          </p:cNvCxnSpPr>
          <p:nvPr/>
        </p:nvCxnSpPr>
        <p:spPr>
          <a:xfrm>
            <a:off x="182881" y="470807"/>
            <a:ext cx="7357606" cy="0"/>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C7343CE-7D67-1A48-FF12-10EAE1EC5268}"/>
              </a:ext>
            </a:extLst>
          </p:cNvPr>
          <p:cNvSpPr txBox="1"/>
          <p:nvPr/>
        </p:nvSpPr>
        <p:spPr>
          <a:xfrm>
            <a:off x="182881" y="-65554"/>
            <a:ext cx="9849015"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Two-way Interaction Effects</a:t>
            </a:r>
          </a:p>
        </p:txBody>
      </p:sp>
      <p:sp>
        <p:nvSpPr>
          <p:cNvPr id="2" name="Slide Number Placeholder 1">
            <a:extLst>
              <a:ext uri="{FF2B5EF4-FFF2-40B4-BE49-F238E27FC236}">
                <a16:creationId xmlns:a16="http://schemas.microsoft.com/office/drawing/2014/main" id="{4DFDDFA7-421D-77B2-C959-B61EEF2177E2}"/>
              </a:ext>
            </a:extLst>
          </p:cNvPr>
          <p:cNvSpPr>
            <a:spLocks noGrp="1"/>
          </p:cNvSpPr>
          <p:nvPr>
            <p:ph type="sldNum" sz="quarter" idx="12"/>
          </p:nvPr>
        </p:nvSpPr>
        <p:spPr>
          <a:xfrm>
            <a:off x="11420700" y="6225961"/>
            <a:ext cx="608738"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51</a:t>
            </a:fld>
            <a:endParaRPr lang="en-US" sz="1600">
              <a:solidFill>
                <a:schemeClr val="bg1">
                  <a:lumMod val="50000"/>
                </a:schemeClr>
              </a:solidFill>
              <a:latin typeface="Franklin Gothic Book" panose="020B0503020102020204" pitchFamily="34" charset="0"/>
            </a:endParaRPr>
          </a:p>
        </p:txBody>
      </p:sp>
      <p:graphicFrame>
        <p:nvGraphicFramePr>
          <p:cNvPr id="4" name="Table 3">
            <a:extLst>
              <a:ext uri="{FF2B5EF4-FFF2-40B4-BE49-F238E27FC236}">
                <a16:creationId xmlns:a16="http://schemas.microsoft.com/office/drawing/2014/main" id="{A571F3C9-ED36-E013-51D3-12A8F051DF28}"/>
              </a:ext>
            </a:extLst>
          </p:cNvPr>
          <p:cNvGraphicFramePr>
            <a:graphicFrameLocks noGrp="1"/>
          </p:cNvGraphicFramePr>
          <p:nvPr>
            <p:extLst>
              <p:ext uri="{D42A27DB-BD31-4B8C-83A1-F6EECF244321}">
                <p14:modId xmlns:p14="http://schemas.microsoft.com/office/powerpoint/2010/main" val="1000876004"/>
              </p:ext>
            </p:extLst>
          </p:nvPr>
        </p:nvGraphicFramePr>
        <p:xfrm>
          <a:off x="336303" y="650363"/>
          <a:ext cx="11511610" cy="1645920"/>
        </p:xfrm>
        <a:graphic>
          <a:graphicData uri="http://schemas.openxmlformats.org/drawingml/2006/table">
            <a:tbl>
              <a:tblPr firstRow="1" bandRow="1">
                <a:tableStyleId>{5C22544A-7EE6-4342-B048-85BDC9FD1C3A}</a:tableStyleId>
              </a:tblPr>
              <a:tblGrid>
                <a:gridCol w="2401861">
                  <a:extLst>
                    <a:ext uri="{9D8B030D-6E8A-4147-A177-3AD203B41FA5}">
                      <a16:colId xmlns:a16="http://schemas.microsoft.com/office/drawing/2014/main" val="3933629820"/>
                    </a:ext>
                  </a:extLst>
                </a:gridCol>
                <a:gridCol w="4070996">
                  <a:extLst>
                    <a:ext uri="{9D8B030D-6E8A-4147-A177-3AD203B41FA5}">
                      <a16:colId xmlns:a16="http://schemas.microsoft.com/office/drawing/2014/main" val="3461044593"/>
                    </a:ext>
                  </a:extLst>
                </a:gridCol>
                <a:gridCol w="5038753">
                  <a:extLst>
                    <a:ext uri="{9D8B030D-6E8A-4147-A177-3AD203B41FA5}">
                      <a16:colId xmlns:a16="http://schemas.microsoft.com/office/drawing/2014/main" val="12834460"/>
                    </a:ext>
                  </a:extLst>
                </a:gridCol>
              </a:tblGrid>
              <a:tr h="0">
                <a:tc>
                  <a:txBody>
                    <a:bodyPr/>
                    <a:lstStyle/>
                    <a:p>
                      <a:r>
                        <a:rPr lang="en-US" sz="1800" dirty="0">
                          <a:latin typeface="Arial" panose="020B0604020202020204" pitchFamily="34" charset="0"/>
                          <a:cs typeface="Arial" panose="020B0604020202020204" pitchFamily="34" charset="0"/>
                        </a:rPr>
                        <a:t>Interaction Pair</a:t>
                      </a:r>
                    </a:p>
                  </a:txBody>
                  <a:tcPr/>
                </a:tc>
                <a:tc>
                  <a:txBody>
                    <a:bodyPr/>
                    <a:lstStyle/>
                    <a:p>
                      <a:r>
                        <a:rPr lang="en-US" sz="1800" dirty="0">
                          <a:latin typeface="Arial" panose="020B0604020202020204" pitchFamily="34" charset="0"/>
                          <a:cs typeface="Arial" panose="020B0604020202020204" pitchFamily="34" charset="0"/>
                        </a:rPr>
                        <a:t>Effect on AADT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Key Findings</a:t>
                      </a:r>
                    </a:p>
                  </a:txBody>
                  <a:tcPr/>
                </a:tc>
                <a:extLst>
                  <a:ext uri="{0D108BD9-81ED-4DB2-BD59-A6C34878D82A}">
                    <a16:rowId xmlns:a16="http://schemas.microsoft.com/office/drawing/2014/main" val="3228474749"/>
                  </a:ext>
                </a:extLst>
              </a:tr>
              <a:tr h="0">
                <a:tc>
                  <a:txBody>
                    <a:bodyPr/>
                    <a:lstStyle/>
                    <a:p>
                      <a:r>
                        <a:rPr lang="en-US" sz="1800">
                          <a:latin typeface="Arial" panose="020B0604020202020204" pitchFamily="34" charset="0"/>
                          <a:cs typeface="Arial" panose="020B0604020202020204" pitchFamily="34" charset="0"/>
                        </a:rPr>
                        <a:t>R_PCTLOWWA × Annual_GHG</a:t>
                      </a:r>
                    </a:p>
                  </a:txBody>
                  <a:tcPr anchor="ctr"/>
                </a:tc>
                <a:tc>
                  <a:txBody>
                    <a:bodyPr/>
                    <a:lstStyle/>
                    <a:p>
                      <a:r>
                        <a:rPr lang="en-US" sz="1800">
                          <a:latin typeface="Arial" panose="020B0604020202020204" pitchFamily="34" charset="0"/>
                          <a:cs typeface="Arial" panose="020B0604020202020204" pitchFamily="34" charset="0"/>
                        </a:rPr>
                        <a:t>Nonlinear AADT pattern with dips and rises</a:t>
                      </a:r>
                    </a:p>
                  </a:txBody>
                  <a:tcPr anchor="ctr"/>
                </a:tc>
                <a:tc>
                  <a:txBody>
                    <a:bodyPr/>
                    <a:lstStyle/>
                    <a:p>
                      <a:r>
                        <a:rPr lang="en-US" sz="1800" dirty="0">
                          <a:latin typeface="Arial" panose="020B0604020202020204" pitchFamily="34" charset="0"/>
                          <a:cs typeface="Arial" panose="020B0604020202020204" pitchFamily="34" charset="0"/>
                        </a:rPr>
                        <a:t>Low-income areas show moderate AADT; high GHG + less low-wage population = less traffic</a:t>
                      </a:r>
                    </a:p>
                  </a:txBody>
                  <a:tcPr anchor="ctr"/>
                </a:tc>
                <a:extLst>
                  <a:ext uri="{0D108BD9-81ED-4DB2-BD59-A6C34878D82A}">
                    <a16:rowId xmlns:a16="http://schemas.microsoft.com/office/drawing/2014/main" val="1854532972"/>
                  </a:ext>
                </a:extLst>
              </a:tr>
              <a:tr h="0">
                <a:tc>
                  <a:txBody>
                    <a:bodyPr/>
                    <a:lstStyle/>
                    <a:p>
                      <a:r>
                        <a:rPr lang="en-US" sz="1800">
                          <a:latin typeface="Arial" panose="020B0604020202020204" pitchFamily="34" charset="0"/>
                          <a:cs typeface="Arial" panose="020B0604020202020204" pitchFamily="34" charset="0"/>
                        </a:rPr>
                        <a:t>D5CEI × R_PCTLOWWA</a:t>
                      </a:r>
                    </a:p>
                  </a:txBody>
                  <a:tcPr anchor="ctr"/>
                </a:tc>
                <a:tc>
                  <a:txBody>
                    <a:bodyPr/>
                    <a:lstStyle/>
                    <a:p>
                      <a:r>
                        <a:rPr lang="en-US" sz="1800" dirty="0">
                          <a:latin typeface="Arial" panose="020B0604020202020204" pitchFamily="34" charset="0"/>
                          <a:cs typeface="Arial" panose="020B0604020202020204" pitchFamily="34" charset="0"/>
                        </a:rPr>
                        <a:t>Highest AADT in high D5CEI, high R_PCTLOWWA zones</a:t>
                      </a:r>
                    </a:p>
                  </a:txBody>
                  <a:tcPr anchor="ctr"/>
                </a:tc>
                <a:tc>
                  <a:txBody>
                    <a:bodyPr/>
                    <a:lstStyle/>
                    <a:p>
                      <a:r>
                        <a:rPr lang="en-US" sz="1800" dirty="0">
                          <a:latin typeface="Arial" panose="020B0604020202020204" pitchFamily="34" charset="0"/>
                          <a:cs typeface="Arial" panose="020B0604020202020204" pitchFamily="34" charset="0"/>
                        </a:rPr>
                        <a:t>Centrality boosts AADT even in low-wage areas due to urban activity</a:t>
                      </a:r>
                    </a:p>
                  </a:txBody>
                  <a:tcPr anchor="ctr"/>
                </a:tc>
                <a:extLst>
                  <a:ext uri="{0D108BD9-81ED-4DB2-BD59-A6C34878D82A}">
                    <a16:rowId xmlns:a16="http://schemas.microsoft.com/office/drawing/2014/main" val="2169706539"/>
                  </a:ext>
                </a:extLst>
              </a:tr>
            </a:tbl>
          </a:graphicData>
        </a:graphic>
      </p:graphicFrame>
      <p:pic>
        <p:nvPicPr>
          <p:cNvPr id="12" name="Picture 11">
            <a:extLst>
              <a:ext uri="{FF2B5EF4-FFF2-40B4-BE49-F238E27FC236}">
                <a16:creationId xmlns:a16="http://schemas.microsoft.com/office/drawing/2014/main" id="{DA3C7235-0FED-D159-1C0A-5F855E16008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6303" y="2592517"/>
            <a:ext cx="5690180" cy="3514090"/>
          </a:xfrm>
          <a:prstGeom prst="rect">
            <a:avLst/>
          </a:prstGeom>
          <a:noFill/>
          <a:ln>
            <a:solidFill>
              <a:schemeClr val="tx1"/>
            </a:solidFill>
          </a:ln>
        </p:spPr>
      </p:pic>
      <p:pic>
        <p:nvPicPr>
          <p:cNvPr id="13" name="Picture 12">
            <a:extLst>
              <a:ext uri="{FF2B5EF4-FFF2-40B4-BE49-F238E27FC236}">
                <a16:creationId xmlns:a16="http://schemas.microsoft.com/office/drawing/2014/main" id="{2E2D8DF3-70FF-354F-B7B5-FC1B8373A3C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157678" y="2585537"/>
            <a:ext cx="5690235" cy="3514090"/>
          </a:xfrm>
          <a:prstGeom prst="rect">
            <a:avLst/>
          </a:prstGeom>
          <a:noFill/>
          <a:ln>
            <a:solidFill>
              <a:schemeClr val="tx1"/>
            </a:solidFill>
          </a:ln>
        </p:spPr>
      </p:pic>
      <p:sp>
        <p:nvSpPr>
          <p:cNvPr id="7" name="Rectangle 6">
            <a:extLst>
              <a:ext uri="{FF2B5EF4-FFF2-40B4-BE49-F238E27FC236}">
                <a16:creationId xmlns:a16="http://schemas.microsoft.com/office/drawing/2014/main" id="{E99D0888-E46C-6479-0967-F9457C6CDBF4}"/>
              </a:ext>
            </a:extLst>
          </p:cNvPr>
          <p:cNvSpPr/>
          <p:nvPr/>
        </p:nvSpPr>
        <p:spPr>
          <a:xfrm>
            <a:off x="2051824" y="4884233"/>
            <a:ext cx="3122342" cy="853655"/>
          </a:xfrm>
          <a:prstGeom prst="rect">
            <a:avLst/>
          </a:prstGeom>
          <a:noFill/>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D4EC29-419A-BBF0-B5DD-AEBECAF117DC}"/>
              </a:ext>
            </a:extLst>
          </p:cNvPr>
          <p:cNvSpPr/>
          <p:nvPr/>
        </p:nvSpPr>
        <p:spPr>
          <a:xfrm>
            <a:off x="7839307" y="2834955"/>
            <a:ext cx="3163230" cy="1424811"/>
          </a:xfrm>
          <a:prstGeom prst="rect">
            <a:avLst/>
          </a:prstGeom>
          <a:noFill/>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63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par>
                          <p:cTn id="7" fill="hold">
                            <p:stCondLst>
                              <p:cond delay="0"/>
                            </p:stCondLst>
                            <p:childTnLst>
                              <p:par>
                                <p:cTn id="8" presetID="1" presetClass="exit" presetSubtype="0" fill="hold" grpId="1" nodeType="afterEffect">
                                  <p:stCondLst>
                                    <p:cond delay="0"/>
                                  </p:stCondLst>
                                  <p:childTnLst>
                                    <p:set>
                                      <p:cBhvr>
                                        <p:cTn id="9" dur="1" fill="hold">
                                          <p:stCondLst>
                                            <p:cond delay="5999"/>
                                          </p:stCondLst>
                                        </p:cTn>
                                        <p:tgtEl>
                                          <p:spTgt spid="7"/>
                                        </p:tgtEl>
                                        <p:attrNameLst>
                                          <p:attrName>style.visibility</p:attrName>
                                        </p:attrNameLst>
                                      </p:cBhvr>
                                      <p:to>
                                        <p:strVal val="hidden"/>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childTnLst>
                                </p:cTn>
                              </p:par>
                            </p:childTnLst>
                          </p:cTn>
                        </p:par>
                        <p:par>
                          <p:cTn id="14" fill="hold">
                            <p:stCondLst>
                              <p:cond delay="0"/>
                            </p:stCondLst>
                            <p:childTnLst>
                              <p:par>
                                <p:cTn id="15" presetID="1" presetClass="exit" presetSubtype="0" fill="hold" grpId="1" nodeType="afterEffect">
                                  <p:stCondLst>
                                    <p:cond delay="0"/>
                                  </p:stCondLst>
                                  <p:childTnLst>
                                    <p:set>
                                      <p:cBhvr>
                                        <p:cTn id="16" dur="1" fill="hold">
                                          <p:stCondLst>
                                            <p:cond delay="59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DD297-CB48-9E5E-E9B4-77F2EBE35D1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5621B7D-9ED3-4A7E-1D33-CDFDFEB195FF}"/>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cxnSp>
        <p:nvCxnSpPr>
          <p:cNvPr id="10" name="Straight Connector 9">
            <a:extLst>
              <a:ext uri="{FF2B5EF4-FFF2-40B4-BE49-F238E27FC236}">
                <a16:creationId xmlns:a16="http://schemas.microsoft.com/office/drawing/2014/main" id="{F98F0875-EB66-55C7-D7BE-C100CC9F56D8}"/>
              </a:ext>
            </a:extLst>
          </p:cNvPr>
          <p:cNvCxnSpPr>
            <a:cxnSpLocks/>
          </p:cNvCxnSpPr>
          <p:nvPr/>
        </p:nvCxnSpPr>
        <p:spPr>
          <a:xfrm>
            <a:off x="182881" y="470807"/>
            <a:ext cx="7357606" cy="0"/>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BBC8CDA-BE83-EE4C-B2A8-B16994A43F69}"/>
              </a:ext>
            </a:extLst>
          </p:cNvPr>
          <p:cNvSpPr txBox="1"/>
          <p:nvPr/>
        </p:nvSpPr>
        <p:spPr>
          <a:xfrm>
            <a:off x="182881" y="-65554"/>
            <a:ext cx="9849015"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Key Findings from Spatial RF Model</a:t>
            </a:r>
          </a:p>
        </p:txBody>
      </p:sp>
      <p:sp>
        <p:nvSpPr>
          <p:cNvPr id="2" name="Slide Number Placeholder 1">
            <a:extLst>
              <a:ext uri="{FF2B5EF4-FFF2-40B4-BE49-F238E27FC236}">
                <a16:creationId xmlns:a16="http://schemas.microsoft.com/office/drawing/2014/main" id="{B4E794C5-248B-E110-03F6-01F095AF2326}"/>
              </a:ext>
            </a:extLst>
          </p:cNvPr>
          <p:cNvSpPr>
            <a:spLocks noGrp="1"/>
          </p:cNvSpPr>
          <p:nvPr>
            <p:ph type="sldNum" sz="quarter" idx="12"/>
          </p:nvPr>
        </p:nvSpPr>
        <p:spPr>
          <a:xfrm>
            <a:off x="11420700" y="6225961"/>
            <a:ext cx="608738"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52</a:t>
            </a:fld>
            <a:endParaRPr lang="en-US" sz="1600">
              <a:solidFill>
                <a:schemeClr val="bg1">
                  <a:lumMod val="50000"/>
                </a:schemeClr>
              </a:solidFill>
              <a:latin typeface="Franklin Gothic Book" panose="020B0503020102020204" pitchFamily="34" charset="0"/>
            </a:endParaRPr>
          </a:p>
        </p:txBody>
      </p:sp>
      <p:sp>
        <p:nvSpPr>
          <p:cNvPr id="7" name="TextBox 6">
            <a:extLst>
              <a:ext uri="{FF2B5EF4-FFF2-40B4-BE49-F238E27FC236}">
                <a16:creationId xmlns:a16="http://schemas.microsoft.com/office/drawing/2014/main" id="{199B9E16-9F46-D5CA-E907-5236FBB75CE8}"/>
              </a:ext>
            </a:extLst>
          </p:cNvPr>
          <p:cNvSpPr txBox="1"/>
          <p:nvPr/>
        </p:nvSpPr>
        <p:spPr>
          <a:xfrm>
            <a:off x="424668" y="782121"/>
            <a:ext cx="11342663" cy="5293757"/>
          </a:xfrm>
          <a:prstGeom prst="rect">
            <a:avLst/>
          </a:prstGeom>
          <a:noFill/>
        </p:spPr>
        <p:txBody>
          <a:bodyPr wrap="square" rtlCol="0">
            <a:spAutoFit/>
          </a:bodyPr>
          <a:lstStyle/>
          <a:p>
            <a:pPr marL="285750" indent="-285750">
              <a:buFont typeface="Arial" panose="020B0604020202020204" pitchFamily="34" charset="0"/>
              <a:buChar char="•"/>
            </a:pPr>
            <a:r>
              <a:rPr lang="en-US" sz="2600" dirty="0" err="1">
                <a:latin typeface="Arial" panose="020B0604020202020204" pitchFamily="34" charset="0"/>
                <a:cs typeface="Arial" panose="020B0604020202020204" pitchFamily="34" charset="0"/>
              </a:rPr>
              <a:t>UPTpercap</a:t>
            </a:r>
            <a:r>
              <a:rPr lang="en-US" sz="2600" dirty="0">
                <a:latin typeface="Arial" panose="020B0604020202020204" pitchFamily="34" charset="0"/>
                <a:cs typeface="Arial" panose="020B0604020202020204" pitchFamily="34" charset="0"/>
              </a:rPr>
              <a:t> × D5CEI interaction was the most influential, highlighting the combined impact of accessibility and transit use </a:t>
            </a:r>
            <a:r>
              <a:rPr lang="en-US" sz="2600" dirty="0"/>
              <a:t>→ </a:t>
            </a:r>
            <a:r>
              <a:rPr lang="en-US" sz="2600" dirty="0">
                <a:latin typeface="Arial" panose="020B0604020202020204" pitchFamily="34" charset="0"/>
                <a:cs typeface="Arial" panose="020B0604020202020204" pitchFamily="34" charset="0"/>
              </a:rPr>
              <a:t>also supported by non-spatial RF. </a:t>
            </a:r>
          </a:p>
          <a:p>
            <a:pPr marL="285750" indent="-28575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600" dirty="0">
                <a:latin typeface="Arial" panose="020B0604020202020204" pitchFamily="34" charset="0"/>
                <a:cs typeface="Arial" panose="020B0604020202020204" pitchFamily="34" charset="0"/>
              </a:rPr>
              <a:t>Spatial RF elevated the importance of income-related variables (e.g., R_PCTLOWWA, </a:t>
            </a:r>
            <a:r>
              <a:rPr lang="en-US" sz="2600" dirty="0" err="1">
                <a:latin typeface="Arial" panose="020B0604020202020204" pitchFamily="34" charset="0"/>
                <a:cs typeface="Arial" panose="020B0604020202020204" pitchFamily="34" charset="0"/>
              </a:rPr>
              <a:t>W_P_Medwag</a:t>
            </a:r>
            <a:r>
              <a:rPr lang="en-US" sz="2600" dirty="0">
                <a:latin typeface="Arial" panose="020B0604020202020204" pitchFamily="34" charset="0"/>
                <a:cs typeface="Arial" panose="020B0604020202020204" pitchFamily="34" charset="0"/>
              </a:rPr>
              <a:t>) and emissions indicators. </a:t>
            </a:r>
          </a:p>
          <a:p>
            <a:pPr marL="285750" indent="-28575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600" dirty="0">
                <a:latin typeface="Arial" panose="020B0604020202020204" pitchFamily="34" charset="0"/>
                <a:cs typeface="Arial" panose="020B0604020202020204" pitchFamily="34" charset="0"/>
              </a:rPr>
              <a:t>Spatial dependencies strengthened the role of socioeconomic and environmental variables compared to the Non-Spatial RF.</a:t>
            </a:r>
          </a:p>
          <a:p>
            <a:pPr marL="285750" indent="-28575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600" dirty="0">
                <a:latin typeface="Arial" panose="020B0604020202020204" pitchFamily="34" charset="0"/>
                <a:cs typeface="Arial" panose="020B0604020202020204" pitchFamily="34" charset="0"/>
              </a:rPr>
              <a:t>Land use entropy and multimodal factors gained importance in the spatial context</a:t>
            </a:r>
          </a:p>
          <a:p>
            <a:pPr marL="285750" indent="-285750">
              <a:buFont typeface="Arial" panose="020B0604020202020204" pitchFamily="34" charset="0"/>
              <a:buChar char="•"/>
            </a:pP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53920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EA442-508B-E206-F819-8433AF1F489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C7154A6-3F61-BB95-673C-AB21BD0A9E21}"/>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cxnSp>
        <p:nvCxnSpPr>
          <p:cNvPr id="10" name="Straight Connector 9">
            <a:extLst>
              <a:ext uri="{FF2B5EF4-FFF2-40B4-BE49-F238E27FC236}">
                <a16:creationId xmlns:a16="http://schemas.microsoft.com/office/drawing/2014/main" id="{A647F3F3-1C0D-110E-2182-41415043DD96}"/>
              </a:ext>
            </a:extLst>
          </p:cNvPr>
          <p:cNvCxnSpPr>
            <a:cxnSpLocks/>
          </p:cNvCxnSpPr>
          <p:nvPr/>
        </p:nvCxnSpPr>
        <p:spPr>
          <a:xfrm>
            <a:off x="182881" y="470807"/>
            <a:ext cx="7357606" cy="0"/>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FC0811A-BC3B-6FD4-0CAF-61534B6DBB7D}"/>
              </a:ext>
            </a:extLst>
          </p:cNvPr>
          <p:cNvSpPr txBox="1"/>
          <p:nvPr/>
        </p:nvSpPr>
        <p:spPr>
          <a:xfrm>
            <a:off x="182881" y="-65554"/>
            <a:ext cx="9849015"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Conclusion</a:t>
            </a:r>
          </a:p>
        </p:txBody>
      </p:sp>
      <p:sp>
        <p:nvSpPr>
          <p:cNvPr id="2" name="Slide Number Placeholder 1">
            <a:extLst>
              <a:ext uri="{FF2B5EF4-FFF2-40B4-BE49-F238E27FC236}">
                <a16:creationId xmlns:a16="http://schemas.microsoft.com/office/drawing/2014/main" id="{EB50392D-3AA4-C5CC-E6B8-E6FCED44C7FD}"/>
              </a:ext>
            </a:extLst>
          </p:cNvPr>
          <p:cNvSpPr>
            <a:spLocks noGrp="1"/>
          </p:cNvSpPr>
          <p:nvPr>
            <p:ph type="sldNum" sz="quarter" idx="12"/>
          </p:nvPr>
        </p:nvSpPr>
        <p:spPr>
          <a:xfrm>
            <a:off x="11420700" y="6225961"/>
            <a:ext cx="608738"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53</a:t>
            </a:fld>
            <a:endParaRPr lang="en-US" sz="1600">
              <a:solidFill>
                <a:schemeClr val="bg1">
                  <a:lumMod val="50000"/>
                </a:schemeClr>
              </a:solidFill>
              <a:latin typeface="Franklin Gothic Book" panose="020B0503020102020204" pitchFamily="34" charset="0"/>
            </a:endParaRPr>
          </a:p>
        </p:txBody>
      </p:sp>
      <p:sp>
        <p:nvSpPr>
          <p:cNvPr id="6" name="TextBox 5">
            <a:extLst>
              <a:ext uri="{FF2B5EF4-FFF2-40B4-BE49-F238E27FC236}">
                <a16:creationId xmlns:a16="http://schemas.microsoft.com/office/drawing/2014/main" id="{1D5E036F-99F4-BA20-54A9-2F063771EEDB}"/>
              </a:ext>
            </a:extLst>
          </p:cNvPr>
          <p:cNvSpPr txBox="1"/>
          <p:nvPr/>
        </p:nvSpPr>
        <p:spPr>
          <a:xfrm>
            <a:off x="636423" y="840169"/>
            <a:ext cx="10919154" cy="4539704"/>
          </a:xfrm>
          <a:prstGeom prst="rect">
            <a:avLst/>
          </a:prstGeom>
          <a:noFill/>
        </p:spPr>
        <p:txBody>
          <a:bodyPr wrap="square" rtlCol="0">
            <a:spAutoFit/>
          </a:bodyPr>
          <a:lstStyle/>
          <a:p>
            <a:pPr>
              <a:spcAft>
                <a:spcPts val="600"/>
              </a:spcAft>
            </a:pPr>
            <a:r>
              <a:rPr lang="en-US" sz="2400" b="1" dirty="0">
                <a:latin typeface="Arial" panose="020B0604020202020204" pitchFamily="34" charset="0"/>
                <a:cs typeface="Arial" panose="020B0604020202020204" pitchFamily="34" charset="0"/>
              </a:rPr>
              <a:t>Overall Key Findings</a:t>
            </a:r>
          </a:p>
          <a:p>
            <a:pPr marL="285750" indent="-285750">
              <a:spcAft>
                <a:spcPts val="600"/>
              </a:spcAft>
              <a:buFont typeface="Arial" panose="020B0604020202020204" pitchFamily="34" charset="0"/>
              <a:buChar char="•"/>
            </a:pPr>
            <a:r>
              <a:rPr lang="en-US" sz="2400" b="1" dirty="0">
                <a:latin typeface="Arial" panose="020B0604020202020204" pitchFamily="34" charset="0"/>
                <a:cs typeface="Arial" panose="020B0604020202020204" pitchFamily="34" charset="0"/>
              </a:rPr>
              <a:t>Non-Spatial RF Performance: </a:t>
            </a:r>
            <a:r>
              <a:rPr lang="en-US" sz="2400" dirty="0">
                <a:latin typeface="Arial" panose="020B0604020202020204" pitchFamily="34" charset="0"/>
                <a:cs typeface="Arial" panose="020B0604020202020204" pitchFamily="34" charset="0"/>
              </a:rPr>
              <a:t>Explained 72% of AADT variance, outperforming OLS. </a:t>
            </a:r>
          </a:p>
          <a:p>
            <a:pPr marL="285750" indent="-285750">
              <a:spcAft>
                <a:spcPts val="600"/>
              </a:spcAft>
              <a:buFont typeface="Arial" panose="020B0604020202020204" pitchFamily="34" charset="0"/>
              <a:buChar char="•"/>
            </a:pPr>
            <a:r>
              <a:rPr lang="en-US" sz="2400" b="1" dirty="0">
                <a:latin typeface="Arial" panose="020B0604020202020204" pitchFamily="34" charset="0"/>
                <a:cs typeface="Arial" panose="020B0604020202020204" pitchFamily="34" charset="0"/>
              </a:rPr>
              <a:t>Spatial RF Performance: </a:t>
            </a:r>
            <a:r>
              <a:rPr lang="en-US" sz="2400" dirty="0">
                <a:latin typeface="Arial" panose="020B0604020202020204" pitchFamily="34" charset="0"/>
                <a:cs typeface="Arial" panose="020B0604020202020204" pitchFamily="34" charset="0"/>
              </a:rPr>
              <a:t>more accurate estimation of AADT than traditional GWR, capturing 61.5% of its variance.</a:t>
            </a:r>
          </a:p>
          <a:p>
            <a:pPr marL="285750" indent="-285750">
              <a:spcAft>
                <a:spcPts val="600"/>
              </a:spcAft>
              <a:buFont typeface="Arial" panose="020B0604020202020204" pitchFamily="34" charset="0"/>
              <a:buChar char="•"/>
            </a:pPr>
            <a:r>
              <a:rPr lang="en-US" sz="2400" b="1" dirty="0">
                <a:latin typeface="Arial" panose="020B0604020202020204" pitchFamily="34" charset="0"/>
                <a:cs typeface="Arial" panose="020B0604020202020204" pitchFamily="34" charset="0"/>
              </a:rPr>
              <a:t>Most influential predictors of traffic volume: </a:t>
            </a:r>
            <a:r>
              <a:rPr lang="en-US" sz="2400" dirty="0">
                <a:latin typeface="Arial" panose="020B0604020202020204" pitchFamily="34" charset="0"/>
                <a:cs typeface="Arial" panose="020B0604020202020204" pitchFamily="34" charset="0"/>
              </a:rPr>
              <a:t>Regional accessibility and transit ridership</a:t>
            </a:r>
          </a:p>
          <a:p>
            <a:pPr marL="285750" indent="-285750">
              <a:spcAft>
                <a:spcPts val="600"/>
              </a:spcAft>
              <a:buFont typeface="Arial" panose="020B0604020202020204" pitchFamily="34" charset="0"/>
              <a:buChar char="•"/>
            </a:pPr>
            <a:r>
              <a:rPr lang="en-US" sz="2400" b="1" dirty="0">
                <a:latin typeface="Arial" panose="020B0604020202020204" pitchFamily="34" charset="0"/>
                <a:cs typeface="Arial" panose="020B0604020202020204" pitchFamily="34" charset="0"/>
              </a:rPr>
              <a:t>Income-AADT Pattern: </a:t>
            </a:r>
            <a:r>
              <a:rPr lang="en-US" sz="2400" dirty="0">
                <a:latin typeface="Arial" panose="020B0604020202020204" pitchFamily="34" charset="0"/>
                <a:cs typeface="Arial" panose="020B0604020202020204" pitchFamily="34" charset="0"/>
              </a:rPr>
              <a:t>AADT decreased as the share of low-wage workers increased.</a:t>
            </a:r>
          </a:p>
          <a:p>
            <a:pPr marL="285750" indent="-285750">
              <a:spcAft>
                <a:spcPts val="600"/>
              </a:spcAft>
              <a:buFont typeface="Arial" panose="020B0604020202020204" pitchFamily="34" charset="0"/>
              <a:buChar char="•"/>
            </a:pPr>
            <a:r>
              <a:rPr lang="en-US" sz="2400" b="1" dirty="0">
                <a:latin typeface="Arial" panose="020B0604020202020204" pitchFamily="34" charset="0"/>
                <a:cs typeface="Arial" panose="020B0604020202020204" pitchFamily="34" charset="0"/>
              </a:rPr>
              <a:t>Two-way Interaction Effects: </a:t>
            </a:r>
            <a:r>
              <a:rPr lang="en-US" sz="2400" dirty="0">
                <a:latin typeface="Arial" panose="020B0604020202020204" pitchFamily="34" charset="0"/>
                <a:cs typeface="Arial" panose="020B0604020202020204" pitchFamily="34" charset="0"/>
              </a:rPr>
              <a:t>Built environment, socioeconomic, and environmental interactions played a crucial role in explaining traffic patterns.</a:t>
            </a:r>
          </a:p>
        </p:txBody>
      </p:sp>
    </p:spTree>
    <p:extLst>
      <p:ext uri="{BB962C8B-B14F-4D97-AF65-F5344CB8AC3E}">
        <p14:creationId xmlns:p14="http://schemas.microsoft.com/office/powerpoint/2010/main" val="26993751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04C6D-70CE-135D-EA0E-C4E94B2B16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39553DF-01D5-911D-AD4C-A137867A3D5E}"/>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cxnSp>
        <p:nvCxnSpPr>
          <p:cNvPr id="10" name="Straight Connector 9">
            <a:extLst>
              <a:ext uri="{FF2B5EF4-FFF2-40B4-BE49-F238E27FC236}">
                <a16:creationId xmlns:a16="http://schemas.microsoft.com/office/drawing/2014/main" id="{EEC2AF24-C5CC-C101-74D0-9F92613C3899}"/>
              </a:ext>
            </a:extLst>
          </p:cNvPr>
          <p:cNvCxnSpPr>
            <a:cxnSpLocks/>
          </p:cNvCxnSpPr>
          <p:nvPr/>
        </p:nvCxnSpPr>
        <p:spPr>
          <a:xfrm>
            <a:off x="182881" y="470807"/>
            <a:ext cx="7357606" cy="0"/>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A6ABAB6-36E1-27BC-1D78-39543F77340A}"/>
              </a:ext>
            </a:extLst>
          </p:cNvPr>
          <p:cNvSpPr txBox="1"/>
          <p:nvPr/>
        </p:nvSpPr>
        <p:spPr>
          <a:xfrm>
            <a:off x="182881" y="-65554"/>
            <a:ext cx="9849015"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Conclusion</a:t>
            </a:r>
          </a:p>
        </p:txBody>
      </p:sp>
      <p:sp>
        <p:nvSpPr>
          <p:cNvPr id="2" name="Slide Number Placeholder 1">
            <a:extLst>
              <a:ext uri="{FF2B5EF4-FFF2-40B4-BE49-F238E27FC236}">
                <a16:creationId xmlns:a16="http://schemas.microsoft.com/office/drawing/2014/main" id="{BB4857D4-B5DD-D257-5F42-07DF46948AF5}"/>
              </a:ext>
            </a:extLst>
          </p:cNvPr>
          <p:cNvSpPr>
            <a:spLocks noGrp="1"/>
          </p:cNvSpPr>
          <p:nvPr>
            <p:ph type="sldNum" sz="quarter" idx="12"/>
          </p:nvPr>
        </p:nvSpPr>
        <p:spPr>
          <a:xfrm>
            <a:off x="11420700" y="6225961"/>
            <a:ext cx="608738"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54</a:t>
            </a:fld>
            <a:endParaRPr lang="en-US" sz="1600">
              <a:solidFill>
                <a:schemeClr val="bg1">
                  <a:lumMod val="50000"/>
                </a:schemeClr>
              </a:solidFill>
              <a:latin typeface="Franklin Gothic Book" panose="020B0503020102020204" pitchFamily="34" charset="0"/>
            </a:endParaRPr>
          </a:p>
        </p:txBody>
      </p:sp>
      <p:sp>
        <p:nvSpPr>
          <p:cNvPr id="6" name="TextBox 5">
            <a:extLst>
              <a:ext uri="{FF2B5EF4-FFF2-40B4-BE49-F238E27FC236}">
                <a16:creationId xmlns:a16="http://schemas.microsoft.com/office/drawing/2014/main" id="{A4869891-322B-13CC-1DDC-466C979953E7}"/>
              </a:ext>
            </a:extLst>
          </p:cNvPr>
          <p:cNvSpPr txBox="1"/>
          <p:nvPr/>
        </p:nvSpPr>
        <p:spPr>
          <a:xfrm>
            <a:off x="764508" y="712554"/>
            <a:ext cx="10662983" cy="5878532"/>
          </a:xfrm>
          <a:prstGeom prst="rect">
            <a:avLst/>
          </a:prstGeom>
          <a:noFill/>
        </p:spPr>
        <p:txBody>
          <a:bodyPr wrap="square" rtlCol="0">
            <a:spAutoFit/>
          </a:bodyPr>
          <a:lstStyle/>
          <a:p>
            <a:pPr>
              <a:spcAft>
                <a:spcPts val="600"/>
              </a:spcAft>
            </a:pPr>
            <a:r>
              <a:rPr lang="en-US" sz="2400" b="1" dirty="0">
                <a:latin typeface="Arial" panose="020B0604020202020204" pitchFamily="34" charset="0"/>
                <a:cs typeface="Arial" panose="020B0604020202020204" pitchFamily="34" charset="0"/>
              </a:rPr>
              <a:t>Limitations</a:t>
            </a:r>
          </a:p>
          <a:p>
            <a:pPr marL="285750" indent="-285750">
              <a:spcAft>
                <a:spcPts val="600"/>
              </a:spcAft>
              <a:buFont typeface="Arial" panose="020B0604020202020204" pitchFamily="34" charset="0"/>
              <a:buChar char="•"/>
            </a:pPr>
            <a:r>
              <a:rPr lang="en-US" sz="2400" dirty="0">
                <a:latin typeface="Arial" panose="020B0604020202020204" pitchFamily="34" charset="0"/>
                <a:cs typeface="Arial" panose="020B0604020202020204" pitchFamily="34" charset="0"/>
              </a:rPr>
              <a:t>Relies on static, cross-sectional data, does not capture seasonal or temporal variation.</a:t>
            </a:r>
          </a:p>
          <a:p>
            <a:pPr marL="285750" indent="-285750">
              <a:spcAft>
                <a:spcPts val="600"/>
              </a:spcAft>
              <a:buFont typeface="Arial" panose="020B0604020202020204" pitchFamily="34" charset="0"/>
              <a:buChar char="•"/>
            </a:pPr>
            <a:r>
              <a:rPr lang="en-US" sz="2400" dirty="0">
                <a:latin typeface="Arial" panose="020B0604020202020204" pitchFamily="34" charset="0"/>
                <a:cs typeface="Arial" panose="020B0604020202020204" pitchFamily="34" charset="0"/>
              </a:rPr>
              <a:t>Spatial RF model accounts for geographic variability, but it does not produce interpretable spatial coefficients.</a:t>
            </a:r>
          </a:p>
          <a:p>
            <a:pPr marL="285750" indent="-285750">
              <a:spcAft>
                <a:spcPts val="600"/>
              </a:spcAft>
              <a:buFont typeface="Arial" panose="020B0604020202020204" pitchFamily="34" charset="0"/>
              <a:buChar char="•"/>
            </a:pPr>
            <a:r>
              <a:rPr lang="en-US" sz="2400" dirty="0">
                <a:latin typeface="Arial" panose="020B0604020202020204" pitchFamily="34" charset="0"/>
                <a:cs typeface="Arial" panose="020B0604020202020204" pitchFamily="34" charset="0"/>
              </a:rPr>
              <a:t>Lack of behavioral or trip-purpose-specific data reduces the model’s ability to distinguish between different traffic patterns (e.g., commuting vs. leisure travel).</a:t>
            </a:r>
          </a:p>
          <a:p>
            <a:pPr marL="285750" indent="-285750">
              <a:spcAft>
                <a:spcPts val="600"/>
              </a:spcAft>
              <a:buFont typeface="Arial" panose="020B0604020202020204" pitchFamily="34" charset="0"/>
              <a:buChar char="•"/>
            </a:pPr>
            <a:endParaRPr lang="en-US" sz="2400" dirty="0">
              <a:latin typeface="Arial" panose="020B0604020202020204" pitchFamily="34" charset="0"/>
              <a:cs typeface="Arial" panose="020B0604020202020204" pitchFamily="34" charset="0"/>
            </a:endParaRPr>
          </a:p>
          <a:p>
            <a:pPr>
              <a:spcAft>
                <a:spcPts val="600"/>
              </a:spcAft>
            </a:pPr>
            <a:r>
              <a:rPr lang="en-US" sz="2400" b="1" dirty="0">
                <a:latin typeface="Arial" panose="020B0604020202020204" pitchFamily="34" charset="0"/>
                <a:cs typeface="Arial" panose="020B0604020202020204" pitchFamily="34" charset="0"/>
              </a:rPr>
              <a:t>Future Scope</a:t>
            </a:r>
          </a:p>
          <a:p>
            <a:pPr marL="342900" indent="-342900">
              <a:spcAft>
                <a:spcPts val="600"/>
              </a:spcAft>
              <a:buFont typeface="Arial" panose="020B0604020202020204" pitchFamily="34" charset="0"/>
              <a:buChar char="•"/>
            </a:pPr>
            <a:r>
              <a:rPr lang="en-US" sz="2400" dirty="0">
                <a:latin typeface="Arial" panose="020B0604020202020204" pitchFamily="34" charset="0"/>
                <a:cs typeface="Arial" panose="020B0604020202020204" pitchFamily="34" charset="0"/>
              </a:rPr>
              <a:t>Incorporate longitudinal data to model traffic changes over time.</a:t>
            </a:r>
          </a:p>
          <a:p>
            <a:pPr marL="342900" indent="-342900">
              <a:spcAft>
                <a:spcPts val="600"/>
              </a:spcAft>
              <a:buFont typeface="Arial" panose="020B0604020202020204" pitchFamily="34" charset="0"/>
              <a:buChar char="•"/>
            </a:pPr>
            <a:r>
              <a:rPr lang="en-US" sz="2400" dirty="0">
                <a:latin typeface="Arial" panose="020B0604020202020204" pitchFamily="34" charset="0"/>
                <a:cs typeface="Arial" panose="020B0604020202020204" pitchFamily="34" charset="0"/>
              </a:rPr>
              <a:t>Expand to multimodal travel (e.g., walking, biking, shared mobility) for broader insight.</a:t>
            </a:r>
          </a:p>
          <a:p>
            <a:pPr marL="342900" indent="-342900">
              <a:spcAft>
                <a:spcPts val="600"/>
              </a:spcAft>
              <a:buFont typeface="Arial" panose="020B0604020202020204" pitchFamily="34" charset="0"/>
              <a:buChar char="•"/>
            </a:pPr>
            <a:r>
              <a:rPr lang="en-US" sz="2400" dirty="0">
                <a:latin typeface="Arial" panose="020B0604020202020204" pitchFamily="34" charset="0"/>
                <a:cs typeface="Arial" panose="020B0604020202020204" pitchFamily="34" charset="0"/>
              </a:rPr>
              <a:t>Incorporate parcel-level or street-level data for finer traffic prediction.</a:t>
            </a:r>
          </a:p>
        </p:txBody>
      </p:sp>
      <p:sp>
        <p:nvSpPr>
          <p:cNvPr id="4" name="TextBox 3">
            <a:extLst>
              <a:ext uri="{FF2B5EF4-FFF2-40B4-BE49-F238E27FC236}">
                <a16:creationId xmlns:a16="http://schemas.microsoft.com/office/drawing/2014/main" id="{FD317D86-1FBE-CE3B-B60E-3526886E4234}"/>
              </a:ext>
            </a:extLst>
          </p:cNvPr>
          <p:cNvSpPr txBox="1"/>
          <p:nvPr/>
        </p:nvSpPr>
        <p:spPr>
          <a:xfrm>
            <a:off x="11018532" y="897749"/>
            <a:ext cx="817918" cy="461665"/>
          </a:xfrm>
          <a:prstGeom prst="rect">
            <a:avLst/>
          </a:prstGeom>
          <a:noFill/>
          <a:ln w="12700">
            <a:solidFill>
              <a:schemeClr val="tx1"/>
            </a:solidFill>
          </a:ln>
        </p:spPr>
        <p:txBody>
          <a:bodyPr wrap="square" rtlCol="0">
            <a:spAutoFit/>
          </a:bodyPr>
          <a:lstStyle/>
          <a:p>
            <a:r>
              <a:rPr lang="en-US" sz="2400" b="1" dirty="0">
                <a:latin typeface="Arial" panose="020B0604020202020204" pitchFamily="34" charset="0"/>
                <a:cs typeface="Arial" panose="020B0604020202020204" pitchFamily="34" charset="0"/>
              </a:rPr>
              <a:t>RQ3</a:t>
            </a:r>
          </a:p>
        </p:txBody>
      </p:sp>
    </p:spTree>
    <p:extLst>
      <p:ext uri="{BB962C8B-B14F-4D97-AF65-F5344CB8AC3E}">
        <p14:creationId xmlns:p14="http://schemas.microsoft.com/office/powerpoint/2010/main" val="1075145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14BE7-222C-8148-B2C9-45076EA0109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2236611-FE3C-240E-8DE5-1C25A31F34F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E2F45D03-2C77-F133-DF7E-D1FED2743601}"/>
              </a:ext>
            </a:extLst>
          </p:cNvPr>
          <p:cNvSpPr txBox="1"/>
          <p:nvPr/>
        </p:nvSpPr>
        <p:spPr>
          <a:xfrm>
            <a:off x="182881" y="0"/>
            <a:ext cx="9172074" cy="523220"/>
          </a:xfrm>
          <a:prstGeom prst="rect">
            <a:avLst/>
          </a:prstGeom>
          <a:noFill/>
        </p:spPr>
        <p:txBody>
          <a:bodyPr wrap="square" rtlCol="0">
            <a:spAutoFit/>
          </a:bodyPr>
          <a:lstStyle/>
          <a:p>
            <a:r>
              <a:rPr lang="en-US" sz="2800" dirty="0">
                <a:solidFill>
                  <a:srgbClr val="680000"/>
                </a:solidFill>
                <a:latin typeface="Franklin Gothic Medium" panose="020B0603020102020204" pitchFamily="34" charset="0"/>
              </a:rPr>
              <a:t>References</a:t>
            </a:r>
          </a:p>
        </p:txBody>
      </p:sp>
      <p:cxnSp>
        <p:nvCxnSpPr>
          <p:cNvPr id="8" name="Straight Connector 7">
            <a:extLst>
              <a:ext uri="{FF2B5EF4-FFF2-40B4-BE49-F238E27FC236}">
                <a16:creationId xmlns:a16="http://schemas.microsoft.com/office/drawing/2014/main" id="{F846B66F-A7CD-058C-3369-F4057344FE34}"/>
              </a:ext>
            </a:extLst>
          </p:cNvPr>
          <p:cNvCxnSpPr>
            <a:cxnSpLocks/>
          </p:cNvCxnSpPr>
          <p:nvPr/>
        </p:nvCxnSpPr>
        <p:spPr>
          <a:xfrm>
            <a:off x="168133" y="514574"/>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4C9EF09B-1F2C-8D29-7AAC-E06FA00A4B30}"/>
              </a:ext>
            </a:extLst>
          </p:cNvPr>
          <p:cNvSpPr>
            <a:spLocks noGrp="1"/>
          </p:cNvSpPr>
          <p:nvPr>
            <p:ph type="sldNum" sz="quarter" idx="12"/>
          </p:nvPr>
        </p:nvSpPr>
        <p:spPr>
          <a:xfrm>
            <a:off x="11607421" y="6497025"/>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55</a:t>
            </a:fld>
            <a:endParaRPr lang="en-US" sz="1600" dirty="0">
              <a:solidFill>
                <a:schemeClr val="bg1">
                  <a:lumMod val="50000"/>
                </a:schemeClr>
              </a:solidFill>
              <a:latin typeface="Franklin Gothic Book" panose="020B0503020102020204" pitchFamily="34" charset="0"/>
            </a:endParaRPr>
          </a:p>
        </p:txBody>
      </p:sp>
      <p:sp>
        <p:nvSpPr>
          <p:cNvPr id="10" name="TextBox 9">
            <a:extLst>
              <a:ext uri="{FF2B5EF4-FFF2-40B4-BE49-F238E27FC236}">
                <a16:creationId xmlns:a16="http://schemas.microsoft.com/office/drawing/2014/main" id="{43E327BA-2DD4-E10D-D52F-98BB45100FE4}"/>
              </a:ext>
            </a:extLst>
          </p:cNvPr>
          <p:cNvSpPr txBox="1"/>
          <p:nvPr/>
        </p:nvSpPr>
        <p:spPr>
          <a:xfrm>
            <a:off x="571908" y="657908"/>
            <a:ext cx="11425020" cy="6001643"/>
          </a:xfrm>
          <a:prstGeom prst="rect">
            <a:avLst/>
          </a:prstGeom>
          <a:noFill/>
        </p:spPr>
        <p:txBody>
          <a:bodyPr wrap="square">
            <a:spAutoFit/>
          </a:bodyPr>
          <a:lstStyle/>
          <a:p>
            <a:r>
              <a:rPr lang="en-US" sz="2400" dirty="0">
                <a:latin typeface="Arial" panose="020B0604020202020204" pitchFamily="34" charset="0"/>
                <a:cs typeface="Arial" panose="020B0604020202020204" pitchFamily="34" charset="0"/>
              </a:rPr>
              <a:t>AASHTO, 2019. Guidelines for Geometric Design of Low-Volume Roads, 2nd Edition.</a:t>
            </a:r>
          </a:p>
          <a:p>
            <a:pPr marL="457200" indent="-457200"/>
            <a:r>
              <a:rPr lang="en-US" sz="2400" dirty="0" err="1">
                <a:latin typeface="Arial" panose="020B0604020202020204" pitchFamily="34" charset="0"/>
                <a:cs typeface="Arial" panose="020B0604020202020204" pitchFamily="34" charset="0"/>
              </a:rPr>
              <a:t>Apronti</a:t>
            </a:r>
            <a:r>
              <a:rPr lang="en-US" sz="2400" dirty="0">
                <a:latin typeface="Arial" panose="020B0604020202020204" pitchFamily="34" charset="0"/>
                <a:cs typeface="Arial" panose="020B0604020202020204" pitchFamily="34" charset="0"/>
              </a:rPr>
              <a:t>, D., </a:t>
            </a:r>
            <a:r>
              <a:rPr lang="en-US" sz="2400" dirty="0" err="1">
                <a:latin typeface="Arial" panose="020B0604020202020204" pitchFamily="34" charset="0"/>
                <a:cs typeface="Arial" panose="020B0604020202020204" pitchFamily="34" charset="0"/>
              </a:rPr>
              <a:t>Ksaibati</a:t>
            </a:r>
            <a:r>
              <a:rPr lang="en-US" sz="2400" dirty="0">
                <a:latin typeface="Arial" panose="020B0604020202020204" pitchFamily="34" charset="0"/>
                <a:cs typeface="Arial" panose="020B0604020202020204" pitchFamily="34" charset="0"/>
              </a:rPr>
              <a:t>, K., Gerow, K., Hepner, J.J., 2016. Estimating traffic volume on Wyoming low volume roads using linear and logistic regression methods. Journal of Traffic and Transportation Engineering (English Edition) 3, 493–506. https://doi.org/10.1016/j.jtte.2016.02.004</a:t>
            </a:r>
          </a:p>
          <a:p>
            <a:pPr marL="401638" indent="-401638"/>
            <a:r>
              <a:rPr lang="en-US" sz="2400" dirty="0">
                <a:latin typeface="Arial" panose="020B0604020202020204" pitchFamily="34" charset="0"/>
                <a:cs typeface="Arial" panose="020B0604020202020204" pitchFamily="34" charset="0"/>
              </a:rPr>
              <a:t>Baffoe-Twum, E., Asa, E., </a:t>
            </a:r>
            <a:r>
              <a:rPr lang="en-US" sz="2400" dirty="0" err="1">
                <a:latin typeface="Arial" panose="020B0604020202020204" pitchFamily="34" charset="0"/>
                <a:cs typeface="Arial" panose="020B0604020202020204" pitchFamily="34" charset="0"/>
              </a:rPr>
              <a:t>Awuku</a:t>
            </a:r>
            <a:r>
              <a:rPr lang="en-US" sz="2400" dirty="0">
                <a:latin typeface="Arial" panose="020B0604020202020204" pitchFamily="34" charset="0"/>
                <a:cs typeface="Arial" panose="020B0604020202020204" pitchFamily="34" charset="0"/>
              </a:rPr>
              <a:t>, B., 2022. Estimation of annual average daily traffic (AADT) data for low-volume roads: a systematic literature review and meta-analysis. Emerald Open Research 1. https://doi.org/10.1108/EOR-05-2023-0010</a:t>
            </a:r>
          </a:p>
          <a:p>
            <a:r>
              <a:rPr lang="en-US" sz="2400" dirty="0">
                <a:latin typeface="Arial" panose="020B0604020202020204" pitchFamily="34" charset="0"/>
                <a:cs typeface="Arial" panose="020B0604020202020204" pitchFamily="34" charset="0"/>
              </a:rPr>
              <a:t>Benito, B., 2023. </a:t>
            </a:r>
            <a:r>
              <a:rPr lang="en-US" sz="2400" dirty="0" err="1">
                <a:latin typeface="Arial" panose="020B0604020202020204" pitchFamily="34" charset="0"/>
                <a:cs typeface="Arial" panose="020B0604020202020204" pitchFamily="34" charset="0"/>
              </a:rPr>
              <a:t>spatialRF</a:t>
            </a:r>
            <a:r>
              <a:rPr lang="en-US" sz="2400" dirty="0">
                <a:latin typeface="Arial" panose="020B0604020202020204" pitchFamily="34" charset="0"/>
                <a:cs typeface="Arial" panose="020B0604020202020204" pitchFamily="34" charset="0"/>
              </a:rPr>
              <a:t>: Easy Spatial Modeling with Random Forest in R.</a:t>
            </a:r>
          </a:p>
          <a:p>
            <a:pPr marL="457200" indent="-457200"/>
            <a:r>
              <a:rPr lang="en-US" sz="2400" dirty="0" err="1">
                <a:latin typeface="Arial" panose="020B0604020202020204" pitchFamily="34" charset="0"/>
                <a:cs typeface="Arial" panose="020B0604020202020204" pitchFamily="34" charset="0"/>
              </a:rPr>
              <a:t>Breiman</a:t>
            </a:r>
            <a:r>
              <a:rPr lang="en-US" sz="2400" dirty="0">
                <a:latin typeface="Arial" panose="020B0604020202020204" pitchFamily="34" charset="0"/>
                <a:cs typeface="Arial" panose="020B0604020202020204" pitchFamily="34" charset="0"/>
              </a:rPr>
              <a:t>, L., 2001a. Random Forests. Machine Learning 45, 5–32. https://doi.org/10.1023/A:1010933404324</a:t>
            </a:r>
          </a:p>
          <a:p>
            <a:pPr marL="457200" indent="-457200"/>
            <a:r>
              <a:rPr lang="en-US" sz="2400" dirty="0">
                <a:latin typeface="Arial" panose="020B0604020202020204" pitchFamily="34" charset="0"/>
                <a:cs typeface="Arial" panose="020B0604020202020204" pitchFamily="34" charset="0"/>
              </a:rPr>
              <a:t>Brunsdon, C., Fotheringham, A.S., Charlton, M.E., 1996. Geographically Weighted Regression: A Method for Exploring Spatial </a:t>
            </a:r>
            <a:r>
              <a:rPr lang="en-US" sz="2400" dirty="0" err="1">
                <a:latin typeface="Arial" panose="020B0604020202020204" pitchFamily="34" charset="0"/>
                <a:cs typeface="Arial" panose="020B0604020202020204" pitchFamily="34" charset="0"/>
              </a:rPr>
              <a:t>Nonstationarity</a:t>
            </a:r>
            <a:r>
              <a:rPr lang="en-US" sz="2400" dirty="0">
                <a:latin typeface="Arial" panose="020B0604020202020204" pitchFamily="34" charset="0"/>
                <a:cs typeface="Arial" panose="020B0604020202020204" pitchFamily="34" charset="0"/>
              </a:rPr>
              <a:t>. Geographical Analysis 28, 281–298. https://doi.org/10.1111/j.1538-4632.1996.tb00936.x</a:t>
            </a:r>
          </a:p>
        </p:txBody>
      </p:sp>
    </p:spTree>
    <p:extLst>
      <p:ext uri="{BB962C8B-B14F-4D97-AF65-F5344CB8AC3E}">
        <p14:creationId xmlns:p14="http://schemas.microsoft.com/office/powerpoint/2010/main" val="29107762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137B18-C760-6672-4512-9956B9F04FD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AC73D54-FB30-16AA-57AA-CEA2640C7314}"/>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CE6F3D65-C783-9EFE-CA82-E22E940BBD80}"/>
              </a:ext>
            </a:extLst>
          </p:cNvPr>
          <p:cNvSpPr txBox="1"/>
          <p:nvPr/>
        </p:nvSpPr>
        <p:spPr>
          <a:xfrm>
            <a:off x="182881" y="0"/>
            <a:ext cx="9172074" cy="523220"/>
          </a:xfrm>
          <a:prstGeom prst="rect">
            <a:avLst/>
          </a:prstGeom>
          <a:noFill/>
        </p:spPr>
        <p:txBody>
          <a:bodyPr wrap="square" rtlCol="0">
            <a:spAutoFit/>
          </a:bodyPr>
          <a:lstStyle/>
          <a:p>
            <a:r>
              <a:rPr lang="en-US" sz="2800" dirty="0">
                <a:solidFill>
                  <a:srgbClr val="680000"/>
                </a:solidFill>
                <a:latin typeface="Franklin Gothic Medium" panose="020B0603020102020204" pitchFamily="34" charset="0"/>
              </a:rPr>
              <a:t>References</a:t>
            </a:r>
          </a:p>
        </p:txBody>
      </p:sp>
      <p:cxnSp>
        <p:nvCxnSpPr>
          <p:cNvPr id="8" name="Straight Connector 7">
            <a:extLst>
              <a:ext uri="{FF2B5EF4-FFF2-40B4-BE49-F238E27FC236}">
                <a16:creationId xmlns:a16="http://schemas.microsoft.com/office/drawing/2014/main" id="{1BAC2F57-9B50-31AE-DDC0-06E0FCF5B3D4}"/>
              </a:ext>
            </a:extLst>
          </p:cNvPr>
          <p:cNvCxnSpPr>
            <a:cxnSpLocks/>
          </p:cNvCxnSpPr>
          <p:nvPr/>
        </p:nvCxnSpPr>
        <p:spPr>
          <a:xfrm>
            <a:off x="182881" y="544071"/>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D8D6B1F8-C168-ED8B-D781-3C31E67436CA}"/>
              </a:ext>
            </a:extLst>
          </p:cNvPr>
          <p:cNvSpPr>
            <a:spLocks noGrp="1"/>
          </p:cNvSpPr>
          <p:nvPr>
            <p:ph type="sldNum" sz="quarter" idx="12"/>
          </p:nvPr>
        </p:nvSpPr>
        <p:spPr>
          <a:xfrm>
            <a:off x="11607421" y="6497025"/>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56</a:t>
            </a:fld>
            <a:endParaRPr lang="en-US" sz="1600" dirty="0">
              <a:solidFill>
                <a:schemeClr val="bg1">
                  <a:lumMod val="50000"/>
                </a:schemeClr>
              </a:solidFill>
              <a:latin typeface="Franklin Gothic Book" panose="020B0503020102020204" pitchFamily="34" charset="0"/>
            </a:endParaRPr>
          </a:p>
        </p:txBody>
      </p:sp>
      <p:sp>
        <p:nvSpPr>
          <p:cNvPr id="10" name="TextBox 9">
            <a:extLst>
              <a:ext uri="{FF2B5EF4-FFF2-40B4-BE49-F238E27FC236}">
                <a16:creationId xmlns:a16="http://schemas.microsoft.com/office/drawing/2014/main" id="{49C31FEC-BBA8-38BF-55BD-0AF1483A5CC1}"/>
              </a:ext>
            </a:extLst>
          </p:cNvPr>
          <p:cNvSpPr txBox="1"/>
          <p:nvPr/>
        </p:nvSpPr>
        <p:spPr>
          <a:xfrm>
            <a:off x="443779" y="643160"/>
            <a:ext cx="11425020" cy="6001643"/>
          </a:xfrm>
          <a:prstGeom prst="rect">
            <a:avLst/>
          </a:prstGeom>
          <a:noFill/>
        </p:spPr>
        <p:txBody>
          <a:bodyPr wrap="square">
            <a:spAutoFit/>
          </a:bodyPr>
          <a:lstStyle/>
          <a:p>
            <a:pPr marL="573088" indent="-573088"/>
            <a:r>
              <a:rPr lang="en-US" sz="2400" dirty="0">
                <a:latin typeface="Arial" panose="020B0604020202020204" pitchFamily="34" charset="0"/>
                <a:cs typeface="Arial" panose="020B0604020202020204" pitchFamily="34" charset="0"/>
              </a:rPr>
              <a:t>Castro-Neto, M., Jeong, Y., Jeong, M.K., Han, L.D., 2009. AADT prediction using support vector regression with data-dependent parameters. Expert Systems with Applications 36, 2979–2986.</a:t>
            </a:r>
          </a:p>
          <a:p>
            <a:pPr marL="573088" indent="-573088"/>
            <a:r>
              <a:rPr lang="en-US" sz="2400" dirty="0">
                <a:latin typeface="Arial" panose="020B0604020202020204" pitchFamily="34" charset="0"/>
                <a:cs typeface="Arial" panose="020B0604020202020204" pitchFamily="34" charset="0"/>
              </a:rPr>
              <a:t>Chang Chien, Y.-M., Carver, S., Comber, A., 2020. Using geographically weighted models to explore how crowdsourced landscape perceptions relate to landscape physical characteristics. Landscape and Urban Planning 203, 103904. https://doi.org/10.1016/j.landurbplan.2020.103904</a:t>
            </a:r>
          </a:p>
          <a:p>
            <a:pPr marL="573088" indent="-573088"/>
            <a:r>
              <a:rPr lang="en-US" sz="2400" dirty="0">
                <a:latin typeface="Arial" panose="020B0604020202020204" pitchFamily="34" charset="0"/>
                <a:cs typeface="Arial" panose="020B0604020202020204" pitchFamily="34" charset="0"/>
              </a:rPr>
              <a:t>Chatterjee, S., Hadi, A.S., 2015. Regression analysis by example. John Wiley &amp; Sons.</a:t>
            </a:r>
          </a:p>
          <a:p>
            <a:pPr marL="573088" indent="-573088"/>
            <a:r>
              <a:rPr lang="en-US" sz="2400" dirty="0">
                <a:latin typeface="Arial" panose="020B0604020202020204" pitchFamily="34" charset="0"/>
                <a:cs typeface="Arial" panose="020B0604020202020204" pitchFamily="34" charset="0"/>
              </a:rPr>
              <a:t>Cui, Y., Yu, Y., Cai, Z., Wang, D., 2022. Optimizing Road Network Density Considering Automobile Traffic Efficiency: Theoretical Approach. Journal of Urban Planning and Development 148, 04021062. https://doi.org/10.1061/(ASCE)UP.1943-5444.0000780</a:t>
            </a:r>
          </a:p>
          <a:p>
            <a:pPr marL="573088" indent="-573088"/>
            <a:r>
              <a:rPr lang="en-US" sz="2400" dirty="0">
                <a:latin typeface="Arial" panose="020B0604020202020204" pitchFamily="34" charset="0"/>
                <a:cs typeface="Arial" panose="020B0604020202020204" pitchFamily="34" charset="0"/>
              </a:rPr>
              <a:t>Cutler, D.R., Edwards Jr., T.C., Beard, K.H., Cutler, A., Hess, K.T., Gibson, J., Lawler, J.J., 2007. Random Forests for Classification in Ecology. Ecology 88, 2783–2792. https://doi.org/10.1890/07-0539.1</a:t>
            </a:r>
          </a:p>
        </p:txBody>
      </p:sp>
    </p:spTree>
    <p:extLst>
      <p:ext uri="{BB962C8B-B14F-4D97-AF65-F5344CB8AC3E}">
        <p14:creationId xmlns:p14="http://schemas.microsoft.com/office/powerpoint/2010/main" val="11829167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A9447-4384-C33F-98E6-2083C3F5C98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E7B8AE7-BE05-6459-4B0B-32E4A1312080}"/>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A8E78B83-B58C-C79E-3C08-73DC52272BE9}"/>
              </a:ext>
            </a:extLst>
          </p:cNvPr>
          <p:cNvSpPr txBox="1"/>
          <p:nvPr/>
        </p:nvSpPr>
        <p:spPr>
          <a:xfrm>
            <a:off x="182881" y="0"/>
            <a:ext cx="9172074" cy="523220"/>
          </a:xfrm>
          <a:prstGeom prst="rect">
            <a:avLst/>
          </a:prstGeom>
          <a:noFill/>
        </p:spPr>
        <p:txBody>
          <a:bodyPr wrap="square" rtlCol="0">
            <a:spAutoFit/>
          </a:bodyPr>
          <a:lstStyle/>
          <a:p>
            <a:r>
              <a:rPr lang="en-US" sz="2800" dirty="0">
                <a:solidFill>
                  <a:srgbClr val="680000"/>
                </a:solidFill>
                <a:latin typeface="Franklin Gothic Medium" panose="020B0603020102020204" pitchFamily="34" charset="0"/>
              </a:rPr>
              <a:t>References</a:t>
            </a:r>
          </a:p>
        </p:txBody>
      </p:sp>
      <p:cxnSp>
        <p:nvCxnSpPr>
          <p:cNvPr id="8" name="Straight Connector 7">
            <a:extLst>
              <a:ext uri="{FF2B5EF4-FFF2-40B4-BE49-F238E27FC236}">
                <a16:creationId xmlns:a16="http://schemas.microsoft.com/office/drawing/2014/main" id="{FC5FB116-9989-9A0B-0257-FB99E7BE61FA}"/>
              </a:ext>
            </a:extLst>
          </p:cNvPr>
          <p:cNvCxnSpPr>
            <a:cxnSpLocks/>
          </p:cNvCxnSpPr>
          <p:nvPr/>
        </p:nvCxnSpPr>
        <p:spPr>
          <a:xfrm>
            <a:off x="182881" y="499827"/>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E6B1FD65-3451-3629-4A12-D11C2DF06442}"/>
              </a:ext>
            </a:extLst>
          </p:cNvPr>
          <p:cNvSpPr>
            <a:spLocks noGrp="1"/>
          </p:cNvSpPr>
          <p:nvPr>
            <p:ph type="sldNum" sz="quarter" idx="12"/>
          </p:nvPr>
        </p:nvSpPr>
        <p:spPr>
          <a:xfrm>
            <a:off x="11607421" y="6497025"/>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57</a:t>
            </a:fld>
            <a:endParaRPr lang="en-US" sz="1600" dirty="0">
              <a:solidFill>
                <a:schemeClr val="bg1">
                  <a:lumMod val="50000"/>
                </a:schemeClr>
              </a:solidFill>
              <a:latin typeface="Franklin Gothic Book" panose="020B0503020102020204" pitchFamily="34" charset="0"/>
            </a:endParaRPr>
          </a:p>
        </p:txBody>
      </p:sp>
      <p:sp>
        <p:nvSpPr>
          <p:cNvPr id="10" name="TextBox 9">
            <a:extLst>
              <a:ext uri="{FF2B5EF4-FFF2-40B4-BE49-F238E27FC236}">
                <a16:creationId xmlns:a16="http://schemas.microsoft.com/office/drawing/2014/main" id="{43A59FF0-C316-CAB6-A056-66D88CD9443C}"/>
              </a:ext>
            </a:extLst>
          </p:cNvPr>
          <p:cNvSpPr txBox="1"/>
          <p:nvPr/>
        </p:nvSpPr>
        <p:spPr>
          <a:xfrm>
            <a:off x="443779" y="681636"/>
            <a:ext cx="11425020" cy="6001643"/>
          </a:xfrm>
          <a:prstGeom prst="rect">
            <a:avLst/>
          </a:prstGeom>
          <a:noFill/>
        </p:spPr>
        <p:txBody>
          <a:bodyPr wrap="square">
            <a:spAutoFit/>
          </a:bodyPr>
          <a:lstStyle/>
          <a:p>
            <a:pPr marL="512763" indent="-512763"/>
            <a:r>
              <a:rPr lang="en-US" sz="2400" dirty="0">
                <a:latin typeface="Arial" panose="020B0604020202020204" pitchFamily="34" charset="0"/>
                <a:cs typeface="Arial" panose="020B0604020202020204" pitchFamily="34" charset="0"/>
              </a:rPr>
              <a:t>Das, S., 2021. Traffic volume prediction on low-volume roadways: a Cubist approach. Transportation Planning and Technology 44, pp-93-110. https://doi.org/10.1080/03081060.2020.1851452</a:t>
            </a:r>
          </a:p>
          <a:p>
            <a:pPr marL="512763" indent="-512763"/>
            <a:r>
              <a:rPr lang="en-US" sz="2400" dirty="0">
                <a:latin typeface="Arial" panose="020B0604020202020204" pitchFamily="34" charset="0"/>
                <a:cs typeface="Arial" panose="020B0604020202020204" pitchFamily="34" charset="0"/>
              </a:rPr>
              <a:t>Das, S., </a:t>
            </a:r>
            <a:r>
              <a:rPr lang="en-US" sz="2400" dirty="0" err="1">
                <a:latin typeface="Arial" panose="020B0604020202020204" pitchFamily="34" charset="0"/>
                <a:cs typeface="Arial" panose="020B0604020202020204" pitchFamily="34" charset="0"/>
              </a:rPr>
              <a:t>Tsapakis</a:t>
            </a:r>
            <a:r>
              <a:rPr lang="en-US" sz="2400" dirty="0">
                <a:latin typeface="Arial" panose="020B0604020202020204" pitchFamily="34" charset="0"/>
                <a:cs typeface="Arial" panose="020B0604020202020204" pitchFamily="34" charset="0"/>
              </a:rPr>
              <a:t>, I., 2020. Interpretable Machine Learning Approach in Estimating Traffic Volume on Low-volume Roadways. International Journal of Transportation Science and Technology 9, pp-76-88. https://doi.org/10.1016/j.ijtst.2019.09.004</a:t>
            </a:r>
          </a:p>
          <a:p>
            <a:pPr marL="512763" indent="-512763"/>
            <a:r>
              <a:rPr lang="en-US" sz="2400" dirty="0">
                <a:latin typeface="Arial" panose="020B0604020202020204" pitchFamily="34" charset="0"/>
                <a:cs typeface="Arial" panose="020B0604020202020204" pitchFamily="34" charset="0"/>
              </a:rPr>
              <a:t>Davis, G.A., Guan, Y., 1996. Bayesian Assignment of Coverage Count Locations to Factor Groups and Estimation of Mean Daily Traffic. Transportation Research Record 1542, 30–37. https://doi.org/10.1177/0361198196154200105</a:t>
            </a:r>
          </a:p>
          <a:p>
            <a:pPr marL="512763" indent="-512763"/>
            <a:r>
              <a:rPr lang="en-US" sz="2400" dirty="0">
                <a:latin typeface="Arial" panose="020B0604020202020204" pitchFamily="34" charset="0"/>
                <a:cs typeface="Arial" panose="020B0604020202020204" pitchFamily="34" charset="0"/>
              </a:rPr>
              <a:t>Desai, H., Cunagin, W., Cunagin, K., Hoyt, D., Reel Jr, R.L., Bentz, S., 2014. Application of Seasonal Adjustment Factors to Subsequent Year Data. Transportation Research Record 2443, 143–147.</a:t>
            </a:r>
          </a:p>
          <a:p>
            <a:pPr marL="512763" indent="-512763"/>
            <a:r>
              <a:rPr lang="en-US" sz="2400" dirty="0">
                <a:latin typeface="Arial" panose="020B0604020202020204" pitchFamily="34" charset="0"/>
                <a:cs typeface="Arial" panose="020B0604020202020204" pitchFamily="34" charset="0"/>
              </a:rPr>
              <a:t>Drusch, R.L., 1966a. Estimating Annual Average Daily Traffic from Short-Term Traffic Counts.</a:t>
            </a:r>
          </a:p>
          <a:p>
            <a:pPr marL="512763" indent="-512763"/>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1660414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2D614E6-45AA-CA2F-4F3C-F638A70C4087}"/>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4CB7456-2F83-0CFF-237B-E4D8BD36828D}"/>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2573C398-081C-B70E-8D9E-7DB694D330FD}"/>
              </a:ext>
            </a:extLst>
          </p:cNvPr>
          <p:cNvSpPr txBox="1"/>
          <p:nvPr/>
        </p:nvSpPr>
        <p:spPr>
          <a:xfrm>
            <a:off x="182881" y="0"/>
            <a:ext cx="9172074" cy="523220"/>
          </a:xfrm>
          <a:prstGeom prst="rect">
            <a:avLst/>
          </a:prstGeom>
          <a:noFill/>
        </p:spPr>
        <p:txBody>
          <a:bodyPr wrap="square" rtlCol="0">
            <a:spAutoFit/>
          </a:bodyPr>
          <a:lstStyle/>
          <a:p>
            <a:r>
              <a:rPr lang="en-US" sz="2800" dirty="0">
                <a:solidFill>
                  <a:srgbClr val="680000"/>
                </a:solidFill>
                <a:latin typeface="Franklin Gothic Medium" panose="020B0603020102020204" pitchFamily="34" charset="0"/>
              </a:rPr>
              <a:t>References</a:t>
            </a:r>
          </a:p>
        </p:txBody>
      </p:sp>
      <p:cxnSp>
        <p:nvCxnSpPr>
          <p:cNvPr id="8" name="Straight Connector 7">
            <a:extLst>
              <a:ext uri="{FF2B5EF4-FFF2-40B4-BE49-F238E27FC236}">
                <a16:creationId xmlns:a16="http://schemas.microsoft.com/office/drawing/2014/main" id="{2050C535-81E3-7616-DEE6-31A04E57CD43}"/>
              </a:ext>
            </a:extLst>
          </p:cNvPr>
          <p:cNvCxnSpPr>
            <a:cxnSpLocks/>
          </p:cNvCxnSpPr>
          <p:nvPr/>
        </p:nvCxnSpPr>
        <p:spPr>
          <a:xfrm>
            <a:off x="182881" y="499826"/>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BE7D1D68-7FA3-B73A-C7C9-347391C87FC1}"/>
              </a:ext>
            </a:extLst>
          </p:cNvPr>
          <p:cNvSpPr>
            <a:spLocks noGrp="1"/>
          </p:cNvSpPr>
          <p:nvPr>
            <p:ph type="sldNum" sz="quarter" idx="12"/>
          </p:nvPr>
        </p:nvSpPr>
        <p:spPr>
          <a:xfrm>
            <a:off x="11607421" y="6497025"/>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58</a:t>
            </a:fld>
            <a:endParaRPr lang="en-US" sz="1600" dirty="0">
              <a:solidFill>
                <a:schemeClr val="bg1">
                  <a:lumMod val="50000"/>
                </a:schemeClr>
              </a:solidFill>
              <a:latin typeface="Franklin Gothic Book" panose="020B0503020102020204" pitchFamily="34" charset="0"/>
            </a:endParaRPr>
          </a:p>
        </p:txBody>
      </p:sp>
      <p:sp>
        <p:nvSpPr>
          <p:cNvPr id="10" name="TextBox 9">
            <a:extLst>
              <a:ext uri="{FF2B5EF4-FFF2-40B4-BE49-F238E27FC236}">
                <a16:creationId xmlns:a16="http://schemas.microsoft.com/office/drawing/2014/main" id="{CCEC593F-91CC-2DB6-F4E7-D5C637EF4126}"/>
              </a:ext>
            </a:extLst>
          </p:cNvPr>
          <p:cNvSpPr txBox="1"/>
          <p:nvPr/>
        </p:nvSpPr>
        <p:spPr>
          <a:xfrm>
            <a:off x="429031" y="563651"/>
            <a:ext cx="11425020" cy="6370975"/>
          </a:xfrm>
          <a:prstGeom prst="rect">
            <a:avLst/>
          </a:prstGeom>
          <a:noFill/>
        </p:spPr>
        <p:txBody>
          <a:bodyPr wrap="square">
            <a:spAutoFit/>
          </a:bodyPr>
          <a:lstStyle/>
          <a:p>
            <a:pPr marL="512763" indent="-512763"/>
            <a:r>
              <a:rPr lang="en-US" sz="2400" dirty="0">
                <a:latin typeface="Arial" panose="020B0604020202020204" pitchFamily="34" charset="0"/>
                <a:cs typeface="Arial" panose="020B0604020202020204" pitchFamily="34" charset="0"/>
              </a:rPr>
              <a:t>Eom, J.K., Park, M.S., Heo, T.-Y., Huntsinger, L.F., 2006. Improving the prediction of annual average daily traffic for nonfreeway facilities by applying a spatial statistical method. Transportation research record 1968, 20–29.</a:t>
            </a:r>
          </a:p>
          <a:p>
            <a:pPr marL="512763" indent="-512763"/>
            <a:r>
              <a:rPr lang="en-US" sz="2400" dirty="0" err="1">
                <a:latin typeface="Arial" panose="020B0604020202020204" pitchFamily="34" charset="0"/>
                <a:cs typeface="Arial" panose="020B0604020202020204" pitchFamily="34" charset="0"/>
              </a:rPr>
              <a:t>Erhunmwunsee</a:t>
            </a:r>
            <a:r>
              <a:rPr lang="en-US" sz="2400" dirty="0">
                <a:latin typeface="Arial" panose="020B0604020202020204" pitchFamily="34" charset="0"/>
                <a:cs typeface="Arial" panose="020B0604020202020204" pitchFamily="34" charset="0"/>
              </a:rPr>
              <a:t>, P.O., 1991. Estimating average annual daily traffic flow from short period counts. ITE journal 61.</a:t>
            </a:r>
          </a:p>
          <a:p>
            <a:pPr marL="512763" indent="-512763"/>
            <a:r>
              <a:rPr lang="en-US" sz="2400" dirty="0">
                <a:latin typeface="Arial" panose="020B0604020202020204" pitchFamily="34" charset="0"/>
                <a:cs typeface="Arial" panose="020B0604020202020204" pitchFamily="34" charset="0"/>
              </a:rPr>
              <a:t>Ewing, R., Greenwald, M., Zhang, M., Walters, J., Feldman, M., Cervero, R., Frank, L., Thomas, J., 2011. Traffic Generated by Mixed-Use Developments—Six-Region Study Using Consistent Built Environmental Measures. Journal of Urban Planning and Development 137, 248–261. https://doi.org/10.1061/(ASCE)UP.1943-5444.0000068</a:t>
            </a:r>
          </a:p>
          <a:p>
            <a:pPr marL="512763" indent="-512763"/>
            <a:r>
              <a:rPr lang="en-US" sz="2400" dirty="0">
                <a:latin typeface="Arial" panose="020B0604020202020204" pitchFamily="34" charset="0"/>
                <a:cs typeface="Arial" panose="020B0604020202020204" pitchFamily="34" charset="0"/>
              </a:rPr>
              <a:t>FHWA, 2022. Traffic monitoring guide. U.S. Department of Transportation.</a:t>
            </a:r>
          </a:p>
          <a:p>
            <a:pPr marL="512763" indent="-512763"/>
            <a:r>
              <a:rPr lang="en-US" sz="2400" dirty="0">
                <a:latin typeface="Arial" panose="020B0604020202020204" pitchFamily="34" charset="0"/>
                <a:cs typeface="Arial" panose="020B0604020202020204" pitchFamily="34" charset="0"/>
              </a:rPr>
              <a:t>FHWA, 2016. Highway Performance Monitoring System Field Manual.</a:t>
            </a:r>
          </a:p>
          <a:p>
            <a:pPr marL="512763" indent="-512763"/>
            <a:r>
              <a:rPr lang="en-US" sz="2400" dirty="0">
                <a:latin typeface="Arial" panose="020B0604020202020204" pitchFamily="34" charset="0"/>
                <a:cs typeface="Arial" panose="020B0604020202020204" pitchFamily="34" charset="0"/>
              </a:rPr>
              <a:t>Flaherty, J., 1993. Cluster analysis of Arizona automatic traffic recorder data. Transportation Research Record 1410, 93–99.</a:t>
            </a:r>
          </a:p>
          <a:p>
            <a:pPr marL="512763" indent="-512763"/>
            <a:r>
              <a:rPr lang="en-US" sz="2400" dirty="0">
                <a:latin typeface="Arial" panose="020B0604020202020204" pitchFamily="34" charset="0"/>
                <a:cs typeface="Arial" panose="020B0604020202020204" pitchFamily="34" charset="0"/>
              </a:rPr>
              <a:t>Fotheringham, A.S., Brunsdon, C., Charlton, M., 2002. Geographically Weighted Regression: The Analysis of Spatially Varying Relationships. Wiley, Chichester, UK.</a:t>
            </a:r>
          </a:p>
        </p:txBody>
      </p:sp>
    </p:spTree>
    <p:extLst>
      <p:ext uri="{BB962C8B-B14F-4D97-AF65-F5344CB8AC3E}">
        <p14:creationId xmlns:p14="http://schemas.microsoft.com/office/powerpoint/2010/main" val="223253974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E49D472-B7E4-0710-6647-D00C166EC1D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D267AC14-5CB8-E16F-FDFD-798ABC681562}"/>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F0A1C756-5A94-88C4-91B3-5F8EF419F488}"/>
              </a:ext>
            </a:extLst>
          </p:cNvPr>
          <p:cNvSpPr txBox="1"/>
          <p:nvPr/>
        </p:nvSpPr>
        <p:spPr>
          <a:xfrm>
            <a:off x="182881" y="0"/>
            <a:ext cx="9172074" cy="523220"/>
          </a:xfrm>
          <a:prstGeom prst="rect">
            <a:avLst/>
          </a:prstGeom>
          <a:noFill/>
        </p:spPr>
        <p:txBody>
          <a:bodyPr wrap="square" rtlCol="0">
            <a:spAutoFit/>
          </a:bodyPr>
          <a:lstStyle/>
          <a:p>
            <a:r>
              <a:rPr lang="en-US" sz="2800" dirty="0">
                <a:solidFill>
                  <a:srgbClr val="680000"/>
                </a:solidFill>
                <a:latin typeface="Franklin Gothic Medium" panose="020B0603020102020204" pitchFamily="34" charset="0"/>
              </a:rPr>
              <a:t>References</a:t>
            </a:r>
          </a:p>
        </p:txBody>
      </p:sp>
      <p:cxnSp>
        <p:nvCxnSpPr>
          <p:cNvPr id="8" name="Straight Connector 7">
            <a:extLst>
              <a:ext uri="{FF2B5EF4-FFF2-40B4-BE49-F238E27FC236}">
                <a16:creationId xmlns:a16="http://schemas.microsoft.com/office/drawing/2014/main" id="{A7C1D812-E56D-22C6-65E0-EA70FAA66663}"/>
              </a:ext>
            </a:extLst>
          </p:cNvPr>
          <p:cNvCxnSpPr>
            <a:cxnSpLocks/>
          </p:cNvCxnSpPr>
          <p:nvPr/>
        </p:nvCxnSpPr>
        <p:spPr>
          <a:xfrm>
            <a:off x="182881" y="470331"/>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8F513EBD-2A1F-7BEB-5D41-7E4634F942A6}"/>
              </a:ext>
            </a:extLst>
          </p:cNvPr>
          <p:cNvSpPr>
            <a:spLocks noGrp="1"/>
          </p:cNvSpPr>
          <p:nvPr>
            <p:ph type="sldNum" sz="quarter" idx="12"/>
          </p:nvPr>
        </p:nvSpPr>
        <p:spPr>
          <a:xfrm>
            <a:off x="11607421" y="6497025"/>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59</a:t>
            </a:fld>
            <a:endParaRPr lang="en-US" sz="1600" dirty="0">
              <a:solidFill>
                <a:schemeClr val="bg1">
                  <a:lumMod val="50000"/>
                </a:schemeClr>
              </a:solidFill>
              <a:latin typeface="Franklin Gothic Book" panose="020B0503020102020204" pitchFamily="34" charset="0"/>
            </a:endParaRPr>
          </a:p>
        </p:txBody>
      </p:sp>
      <p:sp>
        <p:nvSpPr>
          <p:cNvPr id="10" name="TextBox 9">
            <a:extLst>
              <a:ext uri="{FF2B5EF4-FFF2-40B4-BE49-F238E27FC236}">
                <a16:creationId xmlns:a16="http://schemas.microsoft.com/office/drawing/2014/main" id="{0446EB2F-EEDE-4F3D-131B-E7ED0B639454}"/>
              </a:ext>
            </a:extLst>
          </p:cNvPr>
          <p:cNvSpPr txBox="1"/>
          <p:nvPr/>
        </p:nvSpPr>
        <p:spPr>
          <a:xfrm>
            <a:off x="443779" y="755358"/>
            <a:ext cx="11425020" cy="5632311"/>
          </a:xfrm>
          <a:prstGeom prst="rect">
            <a:avLst/>
          </a:prstGeom>
          <a:noFill/>
        </p:spPr>
        <p:txBody>
          <a:bodyPr wrap="square">
            <a:spAutoFit/>
          </a:bodyPr>
          <a:lstStyle/>
          <a:p>
            <a:pPr marL="512763" indent="-512763"/>
            <a:r>
              <a:rPr lang="en-US" sz="2400" dirty="0" err="1">
                <a:latin typeface="Arial" panose="020B0604020202020204" pitchFamily="34" charset="0"/>
                <a:cs typeface="Arial" panose="020B0604020202020204" pitchFamily="34" charset="0"/>
              </a:rPr>
              <a:t>Fouedjio</a:t>
            </a:r>
            <a:r>
              <a:rPr lang="en-US" sz="2400" dirty="0">
                <a:latin typeface="Arial" panose="020B0604020202020204" pitchFamily="34" charset="0"/>
                <a:cs typeface="Arial" panose="020B0604020202020204" pitchFamily="34" charset="0"/>
              </a:rPr>
              <a:t>, F., 2020. Exact Conditioning of Regression Random Forest for Spatial Prediction. Artificial Intelligence in Geosciences 1, 11–23. https://doi.org/10.1016/j.aiig.2021.01.001</a:t>
            </a:r>
          </a:p>
          <a:p>
            <a:pPr marL="512763" indent="-512763"/>
            <a:r>
              <a:rPr lang="en-US" sz="2400" dirty="0">
                <a:latin typeface="Arial" panose="020B0604020202020204" pitchFamily="34" charset="0"/>
                <a:cs typeface="Arial" panose="020B0604020202020204" pitchFamily="34" charset="0"/>
              </a:rPr>
              <a:t>Fricker, J.D., Xu, C., Jin, L., 2008. Comparison of annual average daily traffic estimates: Traditional factor, statistical, artificial neural network, and fuzzy basis neural network approach.</a:t>
            </a:r>
          </a:p>
          <a:p>
            <a:pPr marL="512763" indent="-512763"/>
            <a:r>
              <a:rPr lang="en-US" sz="2400" dirty="0">
                <a:latin typeface="Arial" panose="020B0604020202020204" pitchFamily="34" charset="0"/>
                <a:cs typeface="Arial" panose="020B0604020202020204" pitchFamily="34" charset="0"/>
              </a:rPr>
              <a:t>Garber, N.J., Bayat-Mokhtari, F., 1986. A Computerized Highway Link Classification System for Traffic Volume Counts.</a:t>
            </a:r>
          </a:p>
          <a:p>
            <a:pPr marL="512763" indent="-512763"/>
            <a:r>
              <a:rPr lang="en-US" sz="2400" dirty="0">
                <a:latin typeface="Arial" panose="020B0604020202020204" pitchFamily="34" charset="0"/>
                <a:cs typeface="Arial" panose="020B0604020202020204" pitchFamily="34" charset="0"/>
              </a:rPr>
              <a:t>Gastaldi, M., Rossi, R., </a:t>
            </a:r>
            <a:r>
              <a:rPr lang="en-US" sz="2400" dirty="0" err="1">
                <a:latin typeface="Arial" panose="020B0604020202020204" pitchFamily="34" charset="0"/>
                <a:cs typeface="Arial" panose="020B0604020202020204" pitchFamily="34" charset="0"/>
              </a:rPr>
              <a:t>Gecchele</a:t>
            </a:r>
            <a:r>
              <a:rPr lang="en-US" sz="2400" dirty="0">
                <a:latin typeface="Arial" panose="020B0604020202020204" pitchFamily="34" charset="0"/>
                <a:cs typeface="Arial" panose="020B0604020202020204" pitchFamily="34" charset="0"/>
              </a:rPr>
              <a:t>, G., Della Lucia, L., 2013. Annual average daily traffic estimation from seasonal traffic counts. Procedia-Social and Behavioral Sciences 87, 279–291.</a:t>
            </a:r>
          </a:p>
          <a:p>
            <a:pPr marL="512763" indent="-512763"/>
            <a:r>
              <a:rPr lang="en-US" sz="2400" dirty="0" err="1">
                <a:latin typeface="Arial" panose="020B0604020202020204" pitchFamily="34" charset="0"/>
                <a:cs typeface="Arial" panose="020B0604020202020204" pitchFamily="34" charset="0"/>
              </a:rPr>
              <a:t>Gecchele</a:t>
            </a:r>
            <a:r>
              <a:rPr lang="en-US" sz="2400" dirty="0">
                <a:latin typeface="Arial" panose="020B0604020202020204" pitchFamily="34" charset="0"/>
                <a:cs typeface="Arial" panose="020B0604020202020204" pitchFamily="34" charset="0"/>
              </a:rPr>
              <a:t>, G., Rossi, R., Gastaldi, M., Caprini, A., 2011. Data mining methods for traffic monitoring data analysis: A case study. Procedia-Social and Behavioral Sciences 20, 455–464.</a:t>
            </a:r>
          </a:p>
          <a:p>
            <a:pPr marL="512763" indent="-512763"/>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9731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F668F-8E2A-5714-C86A-2DC88339548F}"/>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380C350-0E7F-843B-FBB8-E9807C6A8144}"/>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cxnSp>
        <p:nvCxnSpPr>
          <p:cNvPr id="10" name="Straight Connector 9">
            <a:extLst>
              <a:ext uri="{FF2B5EF4-FFF2-40B4-BE49-F238E27FC236}">
                <a16:creationId xmlns:a16="http://schemas.microsoft.com/office/drawing/2014/main" id="{C93B81BE-B197-361E-5EB4-D04D71843310}"/>
              </a:ext>
            </a:extLst>
          </p:cNvPr>
          <p:cNvCxnSpPr>
            <a:cxnSpLocks/>
          </p:cNvCxnSpPr>
          <p:nvPr/>
        </p:nvCxnSpPr>
        <p:spPr>
          <a:xfrm>
            <a:off x="182881" y="584775"/>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0F61C87-2AF2-CCAA-4CC2-D7CA291021C1}"/>
              </a:ext>
            </a:extLst>
          </p:cNvPr>
          <p:cNvSpPr txBox="1"/>
          <p:nvPr/>
        </p:nvSpPr>
        <p:spPr>
          <a:xfrm>
            <a:off x="295014" y="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What is the Problem?</a:t>
            </a:r>
            <a:endParaRPr lang="en-US" sz="2800" dirty="0">
              <a:solidFill>
                <a:srgbClr val="680000"/>
              </a:solidFill>
              <a:latin typeface="Franklin Gothic Medium" panose="020B0603020102020204" pitchFamily="34" charset="0"/>
            </a:endParaRPr>
          </a:p>
        </p:txBody>
      </p:sp>
      <p:sp>
        <p:nvSpPr>
          <p:cNvPr id="2" name="Slide Number Placeholder 1">
            <a:extLst>
              <a:ext uri="{FF2B5EF4-FFF2-40B4-BE49-F238E27FC236}">
                <a16:creationId xmlns:a16="http://schemas.microsoft.com/office/drawing/2014/main" id="{8A903D9A-6C72-D672-F57B-D65DA990450A}"/>
              </a:ext>
            </a:extLst>
          </p:cNvPr>
          <p:cNvSpPr>
            <a:spLocks noGrp="1"/>
          </p:cNvSpPr>
          <p:nvPr>
            <p:ph type="sldNum" sz="quarter" idx="12"/>
          </p:nvPr>
        </p:nvSpPr>
        <p:spPr>
          <a:xfrm>
            <a:off x="11723298" y="6251362"/>
            <a:ext cx="406880"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6</a:t>
            </a:fld>
            <a:endParaRPr lang="en-US" sz="1600">
              <a:solidFill>
                <a:schemeClr val="bg1">
                  <a:lumMod val="50000"/>
                </a:schemeClr>
              </a:solidFill>
              <a:latin typeface="Franklin Gothic Book" panose="020B0503020102020204" pitchFamily="34" charset="0"/>
            </a:endParaRPr>
          </a:p>
        </p:txBody>
      </p:sp>
      <p:sp>
        <p:nvSpPr>
          <p:cNvPr id="8" name="TextBox 7">
            <a:extLst>
              <a:ext uri="{FF2B5EF4-FFF2-40B4-BE49-F238E27FC236}">
                <a16:creationId xmlns:a16="http://schemas.microsoft.com/office/drawing/2014/main" id="{CAB84410-CFD0-5116-2186-EEF6598F455E}"/>
              </a:ext>
            </a:extLst>
          </p:cNvPr>
          <p:cNvSpPr txBox="1"/>
          <p:nvPr/>
        </p:nvSpPr>
        <p:spPr>
          <a:xfrm>
            <a:off x="401820" y="668633"/>
            <a:ext cx="11388359" cy="6124754"/>
          </a:xfrm>
          <a:prstGeom prst="rect">
            <a:avLst/>
          </a:prstGeom>
          <a:noFill/>
        </p:spPr>
        <p:txBody>
          <a:bodyPr wrap="square">
            <a:spAutoFit/>
          </a:bodyPr>
          <a:lstStyle/>
          <a:p>
            <a:pPr marL="566738" indent="-457200">
              <a:buFont typeface="Arial" panose="020B0604020202020204" pitchFamily="34" charset="0"/>
              <a:buChar char="•"/>
              <a:tabLst>
                <a:tab pos="1023938" algn="l"/>
              </a:tabLst>
            </a:pPr>
            <a:r>
              <a:rPr lang="en-US" sz="2800" dirty="0">
                <a:latin typeface="Arial" panose="020B0604020202020204" pitchFamily="34" charset="0"/>
                <a:cs typeface="Arial" panose="020B0604020202020204" pitchFamily="34" charset="0"/>
              </a:rPr>
              <a:t>Accuracy Issues: Expansion factor methods assume consistent seasonal and daily variations, which do not always hold true for local roads (Pan, 2008; Sharma and Leng, 1994).</a:t>
            </a:r>
          </a:p>
          <a:p>
            <a:pPr marL="566738" indent="-457200">
              <a:buFont typeface="Arial" panose="020B0604020202020204" pitchFamily="34" charset="0"/>
              <a:buChar char="•"/>
              <a:tabLst>
                <a:tab pos="1023938" algn="l"/>
              </a:tabLst>
            </a:pPr>
            <a:r>
              <a:rPr lang="en-US" sz="2800" dirty="0">
                <a:latin typeface="Arial" panose="020B0604020202020204" pitchFamily="34" charset="0"/>
                <a:cs typeface="Arial" panose="020B0604020202020204" pitchFamily="34" charset="0"/>
              </a:rPr>
              <a:t>Conventional Regression-Based Models:</a:t>
            </a:r>
          </a:p>
          <a:p>
            <a:pPr marL="1023938" indent="-457200">
              <a:buFontTx/>
              <a:buChar char="-"/>
              <a:tabLst>
                <a:tab pos="1023938" algn="l"/>
              </a:tabLst>
            </a:pPr>
            <a:r>
              <a:rPr lang="en-US" sz="2800" dirty="0">
                <a:latin typeface="Arial" panose="020B0604020202020204" pitchFamily="34" charset="0"/>
                <a:cs typeface="Arial" panose="020B0604020202020204" pitchFamily="34" charset="0"/>
              </a:rPr>
              <a:t>While regression models incorporate roadway characteristics, land use, and socioeconomic factors, they often assume linear relationships, limiting predictive power (Mohamad et al., 1998; Zhao and Chung, 2001).</a:t>
            </a:r>
          </a:p>
          <a:p>
            <a:pPr marL="1023938" indent="-457200">
              <a:buFontTx/>
              <a:buChar char="-"/>
              <a:tabLst>
                <a:tab pos="1023938" algn="l"/>
              </a:tabLst>
            </a:pPr>
            <a:r>
              <a:rPr lang="en-US" sz="2800" dirty="0">
                <a:latin typeface="Arial" panose="020B0604020202020204" pitchFamily="34" charset="0"/>
                <a:cs typeface="Arial" panose="020B0604020202020204" pitchFamily="34" charset="0"/>
              </a:rPr>
              <a:t>Often fail to capture spatial dependencies, leading to biased estimates in spatially heterogeneous contexts.</a:t>
            </a:r>
          </a:p>
          <a:p>
            <a:pPr marL="630238" indent="-457200">
              <a:buFont typeface="Arial" panose="020B0604020202020204" pitchFamily="34" charset="0"/>
              <a:buChar char="•"/>
              <a:tabLst>
                <a:tab pos="568325" algn="l"/>
              </a:tabLst>
            </a:pPr>
            <a:r>
              <a:rPr lang="en-US" sz="2800" dirty="0">
                <a:latin typeface="Arial" panose="020B0604020202020204" pitchFamily="34" charset="0"/>
                <a:cs typeface="Arial" panose="020B0604020202020204" pitchFamily="34" charset="0"/>
              </a:rPr>
              <a:t>More recent research has demonstrated the effectiveness of machine learning models in capturing nonlinear relationships and improving estimation accuracy (Castro-Neto et al., 2009; Sharma et al., 1999).</a:t>
            </a:r>
          </a:p>
        </p:txBody>
      </p:sp>
    </p:spTree>
    <p:extLst>
      <p:ext uri="{BB962C8B-B14F-4D97-AF65-F5344CB8AC3E}">
        <p14:creationId xmlns:p14="http://schemas.microsoft.com/office/powerpoint/2010/main" val="2792131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C2DB716-117F-4C42-0907-16EA86836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99B14C0-4AC2-4E4A-CEF2-C32A26ABA1BB}"/>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DC4753B4-D582-A7BD-80A6-A189CE688472}"/>
              </a:ext>
            </a:extLst>
          </p:cNvPr>
          <p:cNvSpPr txBox="1"/>
          <p:nvPr/>
        </p:nvSpPr>
        <p:spPr>
          <a:xfrm>
            <a:off x="182881" y="0"/>
            <a:ext cx="9172074" cy="523220"/>
          </a:xfrm>
          <a:prstGeom prst="rect">
            <a:avLst/>
          </a:prstGeom>
          <a:noFill/>
        </p:spPr>
        <p:txBody>
          <a:bodyPr wrap="square" rtlCol="0">
            <a:spAutoFit/>
          </a:bodyPr>
          <a:lstStyle/>
          <a:p>
            <a:r>
              <a:rPr lang="en-US" sz="2800" dirty="0">
                <a:solidFill>
                  <a:srgbClr val="680000"/>
                </a:solidFill>
                <a:latin typeface="Franklin Gothic Medium" panose="020B0603020102020204" pitchFamily="34" charset="0"/>
              </a:rPr>
              <a:t>References</a:t>
            </a:r>
          </a:p>
        </p:txBody>
      </p:sp>
      <p:cxnSp>
        <p:nvCxnSpPr>
          <p:cNvPr id="8" name="Straight Connector 7">
            <a:extLst>
              <a:ext uri="{FF2B5EF4-FFF2-40B4-BE49-F238E27FC236}">
                <a16:creationId xmlns:a16="http://schemas.microsoft.com/office/drawing/2014/main" id="{FAF82C71-95A1-5809-0AD4-40411375CE7C}"/>
              </a:ext>
            </a:extLst>
          </p:cNvPr>
          <p:cNvCxnSpPr>
            <a:cxnSpLocks/>
          </p:cNvCxnSpPr>
          <p:nvPr/>
        </p:nvCxnSpPr>
        <p:spPr>
          <a:xfrm>
            <a:off x="182881" y="470331"/>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B5EB8637-2671-CBBF-4484-C6A97F9F7191}"/>
              </a:ext>
            </a:extLst>
          </p:cNvPr>
          <p:cNvSpPr>
            <a:spLocks noGrp="1"/>
          </p:cNvSpPr>
          <p:nvPr>
            <p:ph type="sldNum" sz="quarter" idx="12"/>
          </p:nvPr>
        </p:nvSpPr>
        <p:spPr>
          <a:xfrm>
            <a:off x="11607421" y="6497025"/>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60</a:t>
            </a:fld>
            <a:endParaRPr lang="en-US" sz="1600" dirty="0">
              <a:solidFill>
                <a:schemeClr val="bg1">
                  <a:lumMod val="50000"/>
                </a:schemeClr>
              </a:solidFill>
              <a:latin typeface="Franklin Gothic Book" panose="020B0503020102020204" pitchFamily="34" charset="0"/>
            </a:endParaRPr>
          </a:p>
        </p:txBody>
      </p:sp>
      <p:sp>
        <p:nvSpPr>
          <p:cNvPr id="10" name="TextBox 9">
            <a:extLst>
              <a:ext uri="{FF2B5EF4-FFF2-40B4-BE49-F238E27FC236}">
                <a16:creationId xmlns:a16="http://schemas.microsoft.com/office/drawing/2014/main" id="{2A5EBE85-E045-74D3-D4D0-9EEE45448A7E}"/>
              </a:ext>
            </a:extLst>
          </p:cNvPr>
          <p:cNvSpPr txBox="1"/>
          <p:nvPr/>
        </p:nvSpPr>
        <p:spPr>
          <a:xfrm>
            <a:off x="383490" y="467768"/>
            <a:ext cx="11425020" cy="6370975"/>
          </a:xfrm>
          <a:prstGeom prst="rect">
            <a:avLst/>
          </a:prstGeom>
          <a:noFill/>
        </p:spPr>
        <p:txBody>
          <a:bodyPr wrap="square">
            <a:spAutoFit/>
          </a:bodyPr>
          <a:lstStyle/>
          <a:p>
            <a:pPr marL="512763" indent="-512763"/>
            <a:r>
              <a:rPr lang="en-US" sz="2400" dirty="0" err="1">
                <a:latin typeface="Arial" panose="020B0604020202020204" pitchFamily="34" charset="0"/>
                <a:cs typeface="Arial" panose="020B0604020202020204" pitchFamily="34" charset="0"/>
              </a:rPr>
              <a:t>Georganos</a:t>
            </a:r>
            <a:r>
              <a:rPr lang="en-US" sz="2400" dirty="0">
                <a:latin typeface="Arial" panose="020B0604020202020204" pitchFamily="34" charset="0"/>
                <a:cs typeface="Arial" panose="020B0604020202020204" pitchFamily="34" charset="0"/>
              </a:rPr>
              <a:t>, S., Grippa, T., Niang Gadiaga, A., Linard, C., Lennert, M., </a:t>
            </a:r>
            <a:r>
              <a:rPr lang="en-US" sz="2400" dirty="0" err="1">
                <a:latin typeface="Arial" panose="020B0604020202020204" pitchFamily="34" charset="0"/>
                <a:cs typeface="Arial" panose="020B0604020202020204" pitchFamily="34" charset="0"/>
              </a:rPr>
              <a:t>Vanhuysse</a:t>
            </a:r>
            <a:r>
              <a:rPr lang="en-US" sz="2400" dirty="0">
                <a:latin typeface="Arial" panose="020B0604020202020204" pitchFamily="34" charset="0"/>
                <a:cs typeface="Arial" panose="020B0604020202020204" pitchFamily="34" charset="0"/>
              </a:rPr>
              <a:t>, S., </a:t>
            </a:r>
            <a:r>
              <a:rPr lang="en-US" sz="2400" dirty="0" err="1">
                <a:latin typeface="Arial" panose="020B0604020202020204" pitchFamily="34" charset="0"/>
                <a:cs typeface="Arial" panose="020B0604020202020204" pitchFamily="34" charset="0"/>
              </a:rPr>
              <a:t>Mboga</a:t>
            </a:r>
            <a:r>
              <a:rPr lang="en-US" sz="2400" dirty="0">
                <a:latin typeface="Arial" panose="020B0604020202020204" pitchFamily="34" charset="0"/>
                <a:cs typeface="Arial" panose="020B0604020202020204" pitchFamily="34" charset="0"/>
              </a:rPr>
              <a:t>, N., Wolff, E., Kalogirou, S., 2021b. Geographical random forests: a spatial extension of the random forest algorithm to address spatial heterogeneity in remote sensing and population modelling. </a:t>
            </a:r>
            <a:r>
              <a:rPr lang="en-US" sz="2400" dirty="0" err="1">
                <a:latin typeface="Arial" panose="020B0604020202020204" pitchFamily="34" charset="0"/>
                <a:cs typeface="Arial" panose="020B0604020202020204" pitchFamily="34" charset="0"/>
              </a:rPr>
              <a:t>Geocarto</a:t>
            </a:r>
            <a:r>
              <a:rPr lang="en-US" sz="2400" dirty="0">
                <a:latin typeface="Arial" panose="020B0604020202020204" pitchFamily="34" charset="0"/>
                <a:cs typeface="Arial" panose="020B0604020202020204" pitchFamily="34" charset="0"/>
              </a:rPr>
              <a:t> International 36, 121–136. https://doi.org/10.1080/10106049.2019.1595177</a:t>
            </a:r>
          </a:p>
          <a:p>
            <a:pPr marL="512763" indent="-512763"/>
            <a:r>
              <a:rPr lang="en-US" sz="2400" dirty="0">
                <a:latin typeface="Arial" panose="020B0604020202020204" pitchFamily="34" charset="0"/>
                <a:cs typeface="Arial" panose="020B0604020202020204" pitchFamily="34" charset="0"/>
              </a:rPr>
              <a:t>Goel, P.K., McCord, M.R., Ruan, S., O’Kelly, M., 2006. Bayesian estimation of statewide OD flows using link volumes estimated from combined information in remotely sensed data and ground counts, in: Applications of Advanced Technology in Transportation. pp. 418–423.</a:t>
            </a:r>
          </a:p>
          <a:p>
            <a:pPr marL="512763" indent="-512763"/>
            <a:r>
              <a:rPr lang="en-US" sz="2400" dirty="0">
                <a:latin typeface="Arial" panose="020B0604020202020204" pitchFamily="34" charset="0"/>
                <a:cs typeface="Arial" panose="020B0604020202020204" pitchFamily="34" charset="0"/>
              </a:rPr>
              <a:t>Granato, S., Linn County Regional Planning Commission, 1998. The impact of factoring traffic counts for daily and monthly variation in reducing sample counting error.</a:t>
            </a:r>
          </a:p>
          <a:p>
            <a:pPr marL="512763" indent="-512763"/>
            <a:r>
              <a:rPr lang="en-US" sz="2400" dirty="0">
                <a:latin typeface="Arial" panose="020B0604020202020204" pitchFamily="34" charset="0"/>
                <a:cs typeface="Arial" panose="020B0604020202020204" pitchFamily="34" charset="0"/>
              </a:rPr>
              <a:t>Hartgen, D.T., Lemmerman, J.H., 1983. Streamlining collection and processing of traffic count statistics. Transportation research record 928, 11–20.</a:t>
            </a:r>
          </a:p>
          <a:p>
            <a:pPr marL="512763" indent="-512763"/>
            <a:r>
              <a:rPr lang="en-US" sz="2400" dirty="0">
                <a:latin typeface="Arial" panose="020B0604020202020204" pitchFamily="34" charset="0"/>
                <a:cs typeface="Arial" panose="020B0604020202020204" pitchFamily="34" charset="0"/>
              </a:rPr>
              <a:t>Hengl, T., Nussbaum, M., Wright, M.N., </a:t>
            </a:r>
            <a:r>
              <a:rPr lang="en-US" sz="2400" dirty="0" err="1">
                <a:latin typeface="Arial" panose="020B0604020202020204" pitchFamily="34" charset="0"/>
                <a:cs typeface="Arial" panose="020B0604020202020204" pitchFamily="34" charset="0"/>
              </a:rPr>
              <a:t>Heuvelink</a:t>
            </a:r>
            <a:r>
              <a:rPr lang="en-US" sz="2400" dirty="0">
                <a:latin typeface="Arial" panose="020B0604020202020204" pitchFamily="34" charset="0"/>
                <a:cs typeface="Arial" panose="020B0604020202020204" pitchFamily="34" charset="0"/>
              </a:rPr>
              <a:t>, G.B.M., </a:t>
            </a:r>
            <a:r>
              <a:rPr lang="en-US" sz="2400" dirty="0" err="1">
                <a:latin typeface="Arial" panose="020B0604020202020204" pitchFamily="34" charset="0"/>
                <a:cs typeface="Arial" panose="020B0604020202020204" pitchFamily="34" charset="0"/>
              </a:rPr>
              <a:t>Gräler</a:t>
            </a:r>
            <a:r>
              <a:rPr lang="en-US" sz="2400" dirty="0">
                <a:latin typeface="Arial" panose="020B0604020202020204" pitchFamily="34" charset="0"/>
                <a:cs typeface="Arial" panose="020B0604020202020204" pitchFamily="34" charset="0"/>
              </a:rPr>
              <a:t>, B., 2018a. Random forest as a generic framework for predictive modeling of spatial and </a:t>
            </a:r>
            <a:r>
              <a:rPr lang="en-US" sz="2400" dirty="0" err="1">
                <a:latin typeface="Arial" panose="020B0604020202020204" pitchFamily="34" charset="0"/>
                <a:cs typeface="Arial" panose="020B0604020202020204" pitchFamily="34" charset="0"/>
              </a:rPr>
              <a:t>spatio</a:t>
            </a:r>
            <a:r>
              <a:rPr lang="en-US" sz="2400" dirty="0">
                <a:latin typeface="Arial" panose="020B0604020202020204" pitchFamily="34" charset="0"/>
                <a:cs typeface="Arial" panose="020B0604020202020204" pitchFamily="34" charset="0"/>
              </a:rPr>
              <a:t>-temporal variables. </a:t>
            </a:r>
            <a:r>
              <a:rPr lang="en-US" sz="2400" dirty="0" err="1">
                <a:latin typeface="Arial" panose="020B0604020202020204" pitchFamily="34" charset="0"/>
                <a:cs typeface="Arial" panose="020B0604020202020204" pitchFamily="34" charset="0"/>
              </a:rPr>
              <a:t>PeerJ</a:t>
            </a:r>
            <a:r>
              <a:rPr lang="en-US" sz="2400" dirty="0">
                <a:latin typeface="Arial" panose="020B0604020202020204" pitchFamily="34" charset="0"/>
                <a:cs typeface="Arial" panose="020B0604020202020204" pitchFamily="34" charset="0"/>
              </a:rPr>
              <a:t> 6, e5518. https://doi.org/10.7717/peerj.5518</a:t>
            </a:r>
          </a:p>
        </p:txBody>
      </p:sp>
    </p:spTree>
    <p:extLst>
      <p:ext uri="{BB962C8B-B14F-4D97-AF65-F5344CB8AC3E}">
        <p14:creationId xmlns:p14="http://schemas.microsoft.com/office/powerpoint/2010/main" val="10471041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0F9F20A-4976-F15C-C60F-813B2F5024B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3E03985-ED38-E6F9-BC14-EA39A81FD6BC}"/>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FC24C2FE-1A8C-DF8B-DC14-68A45D74D21A}"/>
              </a:ext>
            </a:extLst>
          </p:cNvPr>
          <p:cNvSpPr txBox="1"/>
          <p:nvPr/>
        </p:nvSpPr>
        <p:spPr>
          <a:xfrm>
            <a:off x="182881" y="0"/>
            <a:ext cx="9172074" cy="523220"/>
          </a:xfrm>
          <a:prstGeom prst="rect">
            <a:avLst/>
          </a:prstGeom>
          <a:noFill/>
        </p:spPr>
        <p:txBody>
          <a:bodyPr wrap="square" rtlCol="0">
            <a:spAutoFit/>
          </a:bodyPr>
          <a:lstStyle/>
          <a:p>
            <a:r>
              <a:rPr lang="en-US" sz="2800" dirty="0">
                <a:solidFill>
                  <a:srgbClr val="680000"/>
                </a:solidFill>
                <a:latin typeface="Franklin Gothic Medium" panose="020B0603020102020204" pitchFamily="34" charset="0"/>
              </a:rPr>
              <a:t>References</a:t>
            </a:r>
          </a:p>
        </p:txBody>
      </p:sp>
      <p:cxnSp>
        <p:nvCxnSpPr>
          <p:cNvPr id="8" name="Straight Connector 7">
            <a:extLst>
              <a:ext uri="{FF2B5EF4-FFF2-40B4-BE49-F238E27FC236}">
                <a16:creationId xmlns:a16="http://schemas.microsoft.com/office/drawing/2014/main" id="{4C3117AF-97C0-1149-81B7-0DB5B6A3D7A6}"/>
              </a:ext>
            </a:extLst>
          </p:cNvPr>
          <p:cNvCxnSpPr>
            <a:cxnSpLocks/>
          </p:cNvCxnSpPr>
          <p:nvPr/>
        </p:nvCxnSpPr>
        <p:spPr>
          <a:xfrm>
            <a:off x="182881" y="514575"/>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E3522664-1646-76AC-B792-7C8584FE3979}"/>
              </a:ext>
            </a:extLst>
          </p:cNvPr>
          <p:cNvSpPr>
            <a:spLocks noGrp="1"/>
          </p:cNvSpPr>
          <p:nvPr>
            <p:ph type="sldNum" sz="quarter" idx="12"/>
          </p:nvPr>
        </p:nvSpPr>
        <p:spPr>
          <a:xfrm>
            <a:off x="11607421" y="6497025"/>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61</a:t>
            </a:fld>
            <a:endParaRPr lang="en-US" sz="1600" dirty="0">
              <a:solidFill>
                <a:schemeClr val="bg1">
                  <a:lumMod val="50000"/>
                </a:schemeClr>
              </a:solidFill>
              <a:latin typeface="Franklin Gothic Book" panose="020B0503020102020204" pitchFamily="34" charset="0"/>
            </a:endParaRPr>
          </a:p>
        </p:txBody>
      </p:sp>
      <p:sp>
        <p:nvSpPr>
          <p:cNvPr id="10" name="TextBox 9">
            <a:extLst>
              <a:ext uri="{FF2B5EF4-FFF2-40B4-BE49-F238E27FC236}">
                <a16:creationId xmlns:a16="http://schemas.microsoft.com/office/drawing/2014/main" id="{767C0ABC-ED58-4378-D26E-7495AB5824EA}"/>
              </a:ext>
            </a:extLst>
          </p:cNvPr>
          <p:cNvSpPr txBox="1"/>
          <p:nvPr/>
        </p:nvSpPr>
        <p:spPr>
          <a:xfrm>
            <a:off x="571908" y="702152"/>
            <a:ext cx="11425020" cy="5632311"/>
          </a:xfrm>
          <a:prstGeom prst="rect">
            <a:avLst/>
          </a:prstGeom>
          <a:noFill/>
        </p:spPr>
        <p:txBody>
          <a:bodyPr wrap="square">
            <a:spAutoFit/>
          </a:bodyPr>
          <a:lstStyle/>
          <a:p>
            <a:pPr marL="512763" indent="-512763"/>
            <a:r>
              <a:rPr lang="en-US" sz="2400" dirty="0" err="1">
                <a:latin typeface="Arial" panose="020B0604020202020204" pitchFamily="34" charset="0"/>
                <a:cs typeface="Arial" panose="020B0604020202020204" pitchFamily="34" charset="0"/>
              </a:rPr>
              <a:t>Jessberger</a:t>
            </a:r>
            <a:r>
              <a:rPr lang="en-US" sz="2400" dirty="0">
                <a:latin typeface="Arial" panose="020B0604020202020204" pitchFamily="34" charset="0"/>
                <a:cs typeface="Arial" panose="020B0604020202020204" pitchFamily="34" charset="0"/>
              </a:rPr>
              <a:t>, S., Krile, R., Schroeder, J., Todt, F., Feng, J., 2016. Improved Annual Average Daily Traffic Estimation Processes. Transportation Research Record: Journal of the Transportation Research Board pp 103-109. https://doi.org/10.3141/2593-13</a:t>
            </a:r>
          </a:p>
          <a:p>
            <a:pPr marL="512763" indent="-512763"/>
            <a:r>
              <a:rPr lang="en-US" sz="2400" dirty="0">
                <a:latin typeface="Arial" panose="020B0604020202020204" pitchFamily="34" charset="0"/>
                <a:cs typeface="Arial" panose="020B0604020202020204" pitchFamily="34" charset="0"/>
              </a:rPr>
              <a:t>Jiang, Z., McCord, M.R., Goel, P.K., 2007. Empirical Validation of Improved AADT Estimates from Image-based Information on Coverage Count Segments.</a:t>
            </a:r>
          </a:p>
          <a:p>
            <a:pPr marL="512763" indent="-512763"/>
            <a:r>
              <a:rPr lang="en-US" sz="2400" dirty="0">
                <a:latin typeface="Arial" panose="020B0604020202020204" pitchFamily="34" charset="0"/>
                <a:cs typeface="Arial" panose="020B0604020202020204" pitchFamily="34" charset="0"/>
              </a:rPr>
              <a:t>Jin, L., Fricker, J.D., 2008. Applying K-nearest neighbor algorithm for statewide annual average daily traffic estimates.</a:t>
            </a:r>
          </a:p>
          <a:p>
            <a:pPr marL="512763" indent="-512763"/>
            <a:r>
              <a:rPr lang="en-US" sz="2400" dirty="0">
                <a:latin typeface="Arial" panose="020B0604020202020204" pitchFamily="34" charset="0"/>
                <a:cs typeface="Arial" panose="020B0604020202020204" pitchFamily="34" charset="0"/>
              </a:rPr>
              <a:t>Labib, S.M., 2024. Greenness, air pollution, and temperature exposure effects in predicting premature mortality and morbidity: A small-area study using spatial random forest model. Science of The Total Environment 928, 172387. https://doi.org/10.1016/j.scitotenv.2024.172387</a:t>
            </a:r>
          </a:p>
          <a:p>
            <a:pPr marL="512763" indent="-512763"/>
            <a:r>
              <a:rPr lang="en-US" sz="2400" dirty="0" err="1">
                <a:latin typeface="Arial" panose="020B0604020202020204" pitchFamily="34" charset="0"/>
                <a:cs typeface="Arial" panose="020B0604020202020204" pitchFamily="34" charset="0"/>
              </a:rPr>
              <a:t>Lämmer</a:t>
            </a:r>
            <a:r>
              <a:rPr lang="en-US" sz="2400" dirty="0">
                <a:latin typeface="Arial" panose="020B0604020202020204" pitchFamily="34" charset="0"/>
                <a:cs typeface="Arial" panose="020B0604020202020204" pitchFamily="34" charset="0"/>
              </a:rPr>
              <a:t>, S., Gehlsen, B., Helbing, D., 2006. Scaling laws in the spatial structure of urban road networks. Physica A: Statistical Mechanics and its Applications 363, 89–95. https://doi.org/10.1016/j.physa.2006.01.051</a:t>
            </a:r>
          </a:p>
        </p:txBody>
      </p:sp>
    </p:spTree>
    <p:extLst>
      <p:ext uri="{BB962C8B-B14F-4D97-AF65-F5344CB8AC3E}">
        <p14:creationId xmlns:p14="http://schemas.microsoft.com/office/powerpoint/2010/main" val="137727788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48185F4-C71D-72A2-27EC-8EA0CBDCFC9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AE0847D-87BB-6B57-B8F4-CFC07FC6E37C}"/>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DE89AE2D-FA05-3E37-2309-7EAA0C6186D1}"/>
              </a:ext>
            </a:extLst>
          </p:cNvPr>
          <p:cNvSpPr txBox="1"/>
          <p:nvPr/>
        </p:nvSpPr>
        <p:spPr>
          <a:xfrm>
            <a:off x="182881" y="-54506"/>
            <a:ext cx="9172074" cy="523220"/>
          </a:xfrm>
          <a:prstGeom prst="rect">
            <a:avLst/>
          </a:prstGeom>
          <a:noFill/>
        </p:spPr>
        <p:txBody>
          <a:bodyPr wrap="square" rtlCol="0">
            <a:spAutoFit/>
          </a:bodyPr>
          <a:lstStyle/>
          <a:p>
            <a:r>
              <a:rPr lang="en-US" sz="2800" dirty="0">
                <a:solidFill>
                  <a:srgbClr val="680000"/>
                </a:solidFill>
                <a:latin typeface="Franklin Gothic Medium" panose="020B0603020102020204" pitchFamily="34" charset="0"/>
              </a:rPr>
              <a:t>References</a:t>
            </a:r>
          </a:p>
        </p:txBody>
      </p:sp>
      <p:cxnSp>
        <p:nvCxnSpPr>
          <p:cNvPr id="8" name="Straight Connector 7">
            <a:extLst>
              <a:ext uri="{FF2B5EF4-FFF2-40B4-BE49-F238E27FC236}">
                <a16:creationId xmlns:a16="http://schemas.microsoft.com/office/drawing/2014/main" id="{876A30FF-D941-2ADC-4FA8-0BBBFDE32FF7}"/>
              </a:ext>
            </a:extLst>
          </p:cNvPr>
          <p:cNvCxnSpPr>
            <a:cxnSpLocks/>
          </p:cNvCxnSpPr>
          <p:nvPr/>
        </p:nvCxnSpPr>
        <p:spPr>
          <a:xfrm>
            <a:off x="182881" y="470331"/>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D3E7F684-3CB9-EE9C-E9D2-FD7308727D6C}"/>
              </a:ext>
            </a:extLst>
          </p:cNvPr>
          <p:cNvSpPr>
            <a:spLocks noGrp="1"/>
          </p:cNvSpPr>
          <p:nvPr>
            <p:ph type="sldNum" sz="quarter" idx="12"/>
          </p:nvPr>
        </p:nvSpPr>
        <p:spPr>
          <a:xfrm>
            <a:off x="11607421" y="6497025"/>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62</a:t>
            </a:fld>
            <a:endParaRPr lang="en-US" sz="1600" dirty="0">
              <a:solidFill>
                <a:schemeClr val="bg1">
                  <a:lumMod val="50000"/>
                </a:schemeClr>
              </a:solidFill>
              <a:latin typeface="Franklin Gothic Book" panose="020B0503020102020204" pitchFamily="34" charset="0"/>
            </a:endParaRPr>
          </a:p>
        </p:txBody>
      </p:sp>
      <p:sp>
        <p:nvSpPr>
          <p:cNvPr id="10" name="TextBox 9">
            <a:extLst>
              <a:ext uri="{FF2B5EF4-FFF2-40B4-BE49-F238E27FC236}">
                <a16:creationId xmlns:a16="http://schemas.microsoft.com/office/drawing/2014/main" id="{CD0AB2F9-8AA5-0FEF-DA73-A7366CE9297D}"/>
              </a:ext>
            </a:extLst>
          </p:cNvPr>
          <p:cNvSpPr txBox="1"/>
          <p:nvPr/>
        </p:nvSpPr>
        <p:spPr>
          <a:xfrm>
            <a:off x="443779" y="699245"/>
            <a:ext cx="11425020" cy="5632311"/>
          </a:xfrm>
          <a:prstGeom prst="rect">
            <a:avLst/>
          </a:prstGeom>
          <a:noFill/>
        </p:spPr>
        <p:txBody>
          <a:bodyPr wrap="square">
            <a:spAutoFit/>
          </a:bodyPr>
          <a:lstStyle/>
          <a:p>
            <a:pPr marL="512763" indent="-512763"/>
            <a:r>
              <a:rPr lang="en-US" sz="2400" dirty="0">
                <a:latin typeface="Arial" panose="020B0604020202020204" pitchFamily="34" charset="0"/>
                <a:cs typeface="Arial" panose="020B0604020202020204" pitchFamily="34" charset="0"/>
              </a:rPr>
              <a:t>Li, M.-T., Zhao, F., Chow, L.-F., 2006. Assignment of seasonal factor categories to urban coverage count stations using a fuzzy decision tree. Journal of Transportation Engineering 132, 654–662.</a:t>
            </a:r>
          </a:p>
          <a:p>
            <a:pPr marL="512763" indent="-512763"/>
            <a:r>
              <a:rPr lang="en-US" sz="2400" dirty="0">
                <a:latin typeface="Arial" panose="020B0604020202020204" pitchFamily="34" charset="0"/>
                <a:cs typeface="Arial" panose="020B0604020202020204" pitchFamily="34" charset="0"/>
              </a:rPr>
              <a:t>Lowry, M., 2014. Spatial interpolation of traffic counts based on origin–destination centrality. Journal of Transport Geography 36, 98–105.</a:t>
            </a:r>
          </a:p>
          <a:p>
            <a:pPr marL="512763" indent="-512763"/>
            <a:r>
              <a:rPr lang="en-US" sz="2400" dirty="0">
                <a:latin typeface="Arial" panose="020B0604020202020204" pitchFamily="34" charset="0"/>
                <a:cs typeface="Arial" panose="020B0604020202020204" pitchFamily="34" charset="0"/>
              </a:rPr>
              <a:t>Lowry, M., Dixon, M., 2012. GIS tools to estimate average annual daily traffic. National Institute for Advanced Transportation Technology (US).</a:t>
            </a:r>
          </a:p>
          <a:p>
            <a:pPr marL="512763" indent="-512763"/>
            <a:r>
              <a:rPr lang="en-US" sz="2400" dirty="0">
                <a:latin typeface="Arial" panose="020B0604020202020204" pitchFamily="34" charset="0"/>
                <a:cs typeface="Arial" panose="020B0604020202020204" pitchFamily="34" charset="0"/>
              </a:rPr>
              <a:t>Lu, C., Yang, R., Yang, S., Zhao, F., 2013. Seasonal factor assignment based on the similarity of hourly traffic patterns and influential variables. Journal of Software 8.</a:t>
            </a:r>
          </a:p>
          <a:p>
            <a:pPr marL="512763" indent="-512763"/>
            <a:r>
              <a:rPr lang="en-US" sz="2400" dirty="0">
                <a:latin typeface="Arial" panose="020B0604020202020204" pitchFamily="34" charset="0"/>
                <a:cs typeface="Arial" panose="020B0604020202020204" pitchFamily="34" charset="0"/>
              </a:rPr>
              <a:t>McCord, M.R., Goel, P., 2009. Estimating AADT from combined air photos and ground based data : system design, prototyping, and testing. (No. 002OY01).</a:t>
            </a:r>
          </a:p>
          <a:p>
            <a:pPr marL="512763" indent="-512763"/>
            <a:r>
              <a:rPr lang="en-US" sz="2400" dirty="0">
                <a:latin typeface="Arial" panose="020B0604020202020204" pitchFamily="34" charset="0"/>
                <a:cs typeface="Arial" panose="020B0604020202020204" pitchFamily="34" charset="0"/>
              </a:rPr>
              <a:t>McCord, M.R., Yang, Y., Jiang, Z., Coifman, B., Goel, P.K., 2003. Estimating annual average daily traffic from satellite imagery and air photos: Empirical results. Transportation Research Record 1855, 136–142.</a:t>
            </a:r>
          </a:p>
        </p:txBody>
      </p:sp>
    </p:spTree>
    <p:extLst>
      <p:ext uri="{BB962C8B-B14F-4D97-AF65-F5344CB8AC3E}">
        <p14:creationId xmlns:p14="http://schemas.microsoft.com/office/powerpoint/2010/main" val="23764832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E6ABC6F-0087-65B8-A811-6A08DA405FC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263A0BF-8237-CC79-1BCF-535BC61B9DDC}"/>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995ED245-0E15-B06F-AA5C-8A33ECD19158}"/>
              </a:ext>
            </a:extLst>
          </p:cNvPr>
          <p:cNvSpPr txBox="1"/>
          <p:nvPr/>
        </p:nvSpPr>
        <p:spPr>
          <a:xfrm>
            <a:off x="182881" y="0"/>
            <a:ext cx="9172074" cy="523220"/>
          </a:xfrm>
          <a:prstGeom prst="rect">
            <a:avLst/>
          </a:prstGeom>
          <a:noFill/>
        </p:spPr>
        <p:txBody>
          <a:bodyPr wrap="square" rtlCol="0">
            <a:spAutoFit/>
          </a:bodyPr>
          <a:lstStyle/>
          <a:p>
            <a:r>
              <a:rPr lang="en-US" sz="2800" dirty="0">
                <a:solidFill>
                  <a:srgbClr val="680000"/>
                </a:solidFill>
                <a:latin typeface="Franklin Gothic Medium" panose="020B0603020102020204" pitchFamily="34" charset="0"/>
              </a:rPr>
              <a:t>References</a:t>
            </a:r>
          </a:p>
        </p:txBody>
      </p:sp>
      <p:cxnSp>
        <p:nvCxnSpPr>
          <p:cNvPr id="8" name="Straight Connector 7">
            <a:extLst>
              <a:ext uri="{FF2B5EF4-FFF2-40B4-BE49-F238E27FC236}">
                <a16:creationId xmlns:a16="http://schemas.microsoft.com/office/drawing/2014/main" id="{E827C700-821E-EF57-00F6-B226DF2E87D3}"/>
              </a:ext>
            </a:extLst>
          </p:cNvPr>
          <p:cNvCxnSpPr>
            <a:cxnSpLocks/>
          </p:cNvCxnSpPr>
          <p:nvPr/>
        </p:nvCxnSpPr>
        <p:spPr>
          <a:xfrm>
            <a:off x="182881" y="499827"/>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624E32F9-1B2E-A0B3-A86C-612707731027}"/>
              </a:ext>
            </a:extLst>
          </p:cNvPr>
          <p:cNvSpPr>
            <a:spLocks noGrp="1"/>
          </p:cNvSpPr>
          <p:nvPr>
            <p:ph type="sldNum" sz="quarter" idx="12"/>
          </p:nvPr>
        </p:nvSpPr>
        <p:spPr>
          <a:xfrm>
            <a:off x="11607421" y="6497025"/>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63</a:t>
            </a:fld>
            <a:endParaRPr lang="en-US" sz="1600" dirty="0">
              <a:solidFill>
                <a:schemeClr val="bg1">
                  <a:lumMod val="50000"/>
                </a:schemeClr>
              </a:solidFill>
              <a:latin typeface="Franklin Gothic Book" panose="020B0503020102020204" pitchFamily="34" charset="0"/>
            </a:endParaRPr>
          </a:p>
        </p:txBody>
      </p:sp>
      <p:sp>
        <p:nvSpPr>
          <p:cNvPr id="10" name="TextBox 9">
            <a:extLst>
              <a:ext uri="{FF2B5EF4-FFF2-40B4-BE49-F238E27FC236}">
                <a16:creationId xmlns:a16="http://schemas.microsoft.com/office/drawing/2014/main" id="{9EA95007-C710-1F33-9839-421A143781B1}"/>
              </a:ext>
            </a:extLst>
          </p:cNvPr>
          <p:cNvSpPr txBox="1"/>
          <p:nvPr/>
        </p:nvSpPr>
        <p:spPr>
          <a:xfrm>
            <a:off x="443779" y="788366"/>
            <a:ext cx="11425020" cy="5262979"/>
          </a:xfrm>
          <a:prstGeom prst="rect">
            <a:avLst/>
          </a:prstGeom>
          <a:noFill/>
        </p:spPr>
        <p:txBody>
          <a:bodyPr wrap="square">
            <a:spAutoFit/>
          </a:bodyPr>
          <a:lstStyle/>
          <a:p>
            <a:pPr marL="512763" indent="-512763"/>
            <a:r>
              <a:rPr lang="en-US" sz="2400" dirty="0">
                <a:latin typeface="Arial" panose="020B0604020202020204" pitchFamily="34" charset="0"/>
                <a:cs typeface="Arial" panose="020B0604020202020204" pitchFamily="34" charset="0"/>
              </a:rPr>
              <a:t>Meyer, H., </a:t>
            </a:r>
            <a:r>
              <a:rPr lang="en-US" sz="2400" dirty="0" err="1">
                <a:latin typeface="Arial" panose="020B0604020202020204" pitchFamily="34" charset="0"/>
                <a:cs typeface="Arial" panose="020B0604020202020204" pitchFamily="34" charset="0"/>
              </a:rPr>
              <a:t>Reudenbach</a:t>
            </a:r>
            <a:r>
              <a:rPr lang="en-US" sz="2400" dirty="0">
                <a:latin typeface="Arial" panose="020B0604020202020204" pitchFamily="34" charset="0"/>
                <a:cs typeface="Arial" panose="020B0604020202020204" pitchFamily="34" charset="0"/>
              </a:rPr>
              <a:t>, C., Hengl, T., </a:t>
            </a:r>
            <a:r>
              <a:rPr lang="en-US" sz="2400" dirty="0" err="1">
                <a:latin typeface="Arial" panose="020B0604020202020204" pitchFamily="34" charset="0"/>
                <a:cs typeface="Arial" panose="020B0604020202020204" pitchFamily="34" charset="0"/>
              </a:rPr>
              <a:t>Katurji</a:t>
            </a:r>
            <a:r>
              <a:rPr lang="en-US" sz="2400" dirty="0">
                <a:latin typeface="Arial" panose="020B0604020202020204" pitchFamily="34" charset="0"/>
                <a:cs typeface="Arial" panose="020B0604020202020204" pitchFamily="34" charset="0"/>
              </a:rPr>
              <a:t>, M., Nauss, T., 2018. Improving performance of </a:t>
            </a:r>
            <a:r>
              <a:rPr lang="en-US" sz="2400" dirty="0" err="1">
                <a:latin typeface="Arial" panose="020B0604020202020204" pitchFamily="34" charset="0"/>
                <a:cs typeface="Arial" panose="020B0604020202020204" pitchFamily="34" charset="0"/>
              </a:rPr>
              <a:t>spatio</a:t>
            </a:r>
            <a:r>
              <a:rPr lang="en-US" sz="2400" dirty="0">
                <a:latin typeface="Arial" panose="020B0604020202020204" pitchFamily="34" charset="0"/>
                <a:cs typeface="Arial" panose="020B0604020202020204" pitchFamily="34" charset="0"/>
              </a:rPr>
              <a:t>-temporal machine learning models using forward feature selection and target-oriented validation. Environmental Modelling and Software 101, 1–9. https://doi.org/10.1016/j.envsoft.2017.12.001</a:t>
            </a:r>
          </a:p>
          <a:p>
            <a:pPr marL="512763" indent="-512763"/>
            <a:r>
              <a:rPr lang="en-US" sz="2400" dirty="0">
                <a:latin typeface="Arial" panose="020B0604020202020204" pitchFamily="34" charset="0"/>
                <a:cs typeface="Arial" panose="020B0604020202020204" pitchFamily="34" charset="0"/>
              </a:rPr>
              <a:t>Mohamad, D., Sinha, K.C., Kuczek, T., Scholer, C.F., 1998. Annual average daily traffic prediction model for county roads. Transportation research record 1617, 69–77.</a:t>
            </a:r>
          </a:p>
          <a:p>
            <a:pPr marL="512763" indent="-512763"/>
            <a:r>
              <a:rPr lang="en-US" sz="2400" dirty="0">
                <a:latin typeface="Arial" panose="020B0604020202020204" pitchFamily="34" charset="0"/>
                <a:cs typeface="Arial" panose="020B0604020202020204" pitchFamily="34" charset="0"/>
              </a:rPr>
              <a:t>Moran, P.A.P., 1950. Notes on Continuous Stochastic Phenomena. </a:t>
            </a:r>
            <a:r>
              <a:rPr lang="en-US" sz="2400" dirty="0" err="1">
                <a:latin typeface="Arial" panose="020B0604020202020204" pitchFamily="34" charset="0"/>
                <a:cs typeface="Arial" panose="020B0604020202020204" pitchFamily="34" charset="0"/>
              </a:rPr>
              <a:t>Biometrika</a:t>
            </a:r>
            <a:r>
              <a:rPr lang="en-US" sz="2400" dirty="0">
                <a:latin typeface="Arial" panose="020B0604020202020204" pitchFamily="34" charset="0"/>
                <a:cs typeface="Arial" panose="020B0604020202020204" pitchFamily="34" charset="0"/>
              </a:rPr>
              <a:t> 37, 17–23. https://doi.org/10.1093/biomet/37.1-2.17</a:t>
            </a:r>
          </a:p>
          <a:p>
            <a:pPr marL="512763" indent="-512763"/>
            <a:r>
              <a:rPr lang="en-US" sz="2400" dirty="0">
                <a:latin typeface="Arial" panose="020B0604020202020204" pitchFamily="34" charset="0"/>
                <a:cs typeface="Arial" panose="020B0604020202020204" pitchFamily="34" charset="0"/>
              </a:rPr>
              <a:t>Pan, T., 2008. Assignment of estimated average annual daily traffic volumes on all roads in Florida.</a:t>
            </a:r>
          </a:p>
          <a:p>
            <a:pPr marL="512763" indent="-512763"/>
            <a:r>
              <a:rPr lang="en-US" sz="2400" dirty="0">
                <a:latin typeface="Arial" panose="020B0604020202020204" pitchFamily="34" charset="0"/>
                <a:cs typeface="Arial" panose="020B0604020202020204" pitchFamily="34" charset="0"/>
              </a:rPr>
              <a:t>PennDOT Traffic, 2014. Dirt, Gravel, and Low Volume Road Maintenance Program (DGLVRP) Traffic Count Policy. Pennsylvania Department of Transportation.</a:t>
            </a:r>
          </a:p>
          <a:p>
            <a:pPr marL="512763" indent="-512763"/>
            <a:r>
              <a:rPr lang="en-US" sz="2400" dirty="0">
                <a:latin typeface="Arial" panose="020B0604020202020204" pitchFamily="34" charset="0"/>
                <a:cs typeface="Arial" panose="020B0604020202020204" pitchFamily="34" charset="0"/>
              </a:rPr>
              <a:t>Ritchie, S.G., 1986. A statistical approach to statewide traffic counting.</a:t>
            </a:r>
          </a:p>
        </p:txBody>
      </p:sp>
    </p:spTree>
    <p:extLst>
      <p:ext uri="{BB962C8B-B14F-4D97-AF65-F5344CB8AC3E}">
        <p14:creationId xmlns:p14="http://schemas.microsoft.com/office/powerpoint/2010/main" val="330911365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F024595-2CC8-0A46-7394-79D9CD85FCA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9FE54E1-FF1B-A99A-58DA-127E9B7200D6}"/>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919FCDC4-A7A0-26B5-DB94-4C272CB2EEB8}"/>
              </a:ext>
            </a:extLst>
          </p:cNvPr>
          <p:cNvSpPr txBox="1"/>
          <p:nvPr/>
        </p:nvSpPr>
        <p:spPr>
          <a:xfrm>
            <a:off x="182881" y="0"/>
            <a:ext cx="9172074" cy="523220"/>
          </a:xfrm>
          <a:prstGeom prst="rect">
            <a:avLst/>
          </a:prstGeom>
          <a:noFill/>
        </p:spPr>
        <p:txBody>
          <a:bodyPr wrap="square" rtlCol="0">
            <a:spAutoFit/>
          </a:bodyPr>
          <a:lstStyle/>
          <a:p>
            <a:r>
              <a:rPr lang="en-US" sz="2800" dirty="0">
                <a:solidFill>
                  <a:srgbClr val="680000"/>
                </a:solidFill>
                <a:latin typeface="Franklin Gothic Medium" panose="020B0603020102020204" pitchFamily="34" charset="0"/>
              </a:rPr>
              <a:t>References</a:t>
            </a:r>
          </a:p>
        </p:txBody>
      </p:sp>
      <p:cxnSp>
        <p:nvCxnSpPr>
          <p:cNvPr id="8" name="Straight Connector 7">
            <a:extLst>
              <a:ext uri="{FF2B5EF4-FFF2-40B4-BE49-F238E27FC236}">
                <a16:creationId xmlns:a16="http://schemas.microsoft.com/office/drawing/2014/main" id="{B801C2F3-4504-2B05-E86B-600C28272432}"/>
              </a:ext>
            </a:extLst>
          </p:cNvPr>
          <p:cNvCxnSpPr>
            <a:cxnSpLocks/>
          </p:cNvCxnSpPr>
          <p:nvPr/>
        </p:nvCxnSpPr>
        <p:spPr>
          <a:xfrm>
            <a:off x="182881" y="529323"/>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901A0F39-086D-BECB-16FB-F048ACC00461}"/>
              </a:ext>
            </a:extLst>
          </p:cNvPr>
          <p:cNvSpPr>
            <a:spLocks noGrp="1"/>
          </p:cNvSpPr>
          <p:nvPr>
            <p:ph type="sldNum" sz="quarter" idx="12"/>
          </p:nvPr>
        </p:nvSpPr>
        <p:spPr>
          <a:xfrm>
            <a:off x="11607421" y="6497025"/>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64</a:t>
            </a:fld>
            <a:endParaRPr lang="en-US" sz="1600" dirty="0">
              <a:solidFill>
                <a:schemeClr val="bg1">
                  <a:lumMod val="50000"/>
                </a:schemeClr>
              </a:solidFill>
              <a:latin typeface="Franklin Gothic Book" panose="020B0503020102020204" pitchFamily="34" charset="0"/>
            </a:endParaRPr>
          </a:p>
        </p:txBody>
      </p:sp>
      <p:sp>
        <p:nvSpPr>
          <p:cNvPr id="10" name="TextBox 9">
            <a:extLst>
              <a:ext uri="{FF2B5EF4-FFF2-40B4-BE49-F238E27FC236}">
                <a16:creationId xmlns:a16="http://schemas.microsoft.com/office/drawing/2014/main" id="{A43832A5-D5E9-65D9-B99A-5CCE38F4D204}"/>
              </a:ext>
            </a:extLst>
          </p:cNvPr>
          <p:cNvSpPr txBox="1"/>
          <p:nvPr/>
        </p:nvSpPr>
        <p:spPr>
          <a:xfrm>
            <a:off x="557159" y="797510"/>
            <a:ext cx="11425020" cy="5262979"/>
          </a:xfrm>
          <a:prstGeom prst="rect">
            <a:avLst/>
          </a:prstGeom>
          <a:noFill/>
        </p:spPr>
        <p:txBody>
          <a:bodyPr wrap="square">
            <a:spAutoFit/>
          </a:bodyPr>
          <a:lstStyle/>
          <a:p>
            <a:pPr marL="512763" indent="-512763"/>
            <a:r>
              <a:rPr lang="en-US" sz="2400" dirty="0">
                <a:latin typeface="Arial" panose="020B0604020202020204" pitchFamily="34" charset="0"/>
                <a:cs typeface="Arial" panose="020B0604020202020204" pitchFamily="34" charset="0"/>
              </a:rPr>
              <a:t>Rossi, R., Gastaldi, M., </a:t>
            </a:r>
            <a:r>
              <a:rPr lang="en-US" sz="2400" dirty="0" err="1">
                <a:latin typeface="Arial" panose="020B0604020202020204" pitchFamily="34" charset="0"/>
                <a:cs typeface="Arial" panose="020B0604020202020204" pitchFamily="34" charset="0"/>
              </a:rPr>
              <a:t>Gecchele</a:t>
            </a:r>
            <a:r>
              <a:rPr lang="en-US" sz="2400" dirty="0">
                <a:latin typeface="Arial" panose="020B0604020202020204" pitchFamily="34" charset="0"/>
                <a:cs typeface="Arial" panose="020B0604020202020204" pitchFamily="34" charset="0"/>
              </a:rPr>
              <a:t>, G., Kikuchi, S., 2012. Estimation of Annual Average Daily Truck Traffic Volume. Uncertainty Treatment and Data Collection Requirements. Presented at the Procedia - Social and Behavioral Sciences, Elsevier, p. pp 845-856. https://doi.org/10.1016/j.sbspro.2012.09.800</a:t>
            </a:r>
          </a:p>
          <a:p>
            <a:pPr marL="512763" indent="-512763"/>
            <a:r>
              <a:rPr lang="en-US" sz="2400" dirty="0">
                <a:latin typeface="Arial" panose="020B0604020202020204" pitchFamily="34" charset="0"/>
                <a:cs typeface="Arial" panose="020B0604020202020204" pitchFamily="34" charset="0"/>
              </a:rPr>
              <a:t>Schneider, W.H., </a:t>
            </a:r>
            <a:r>
              <a:rPr lang="en-US" sz="2400" dirty="0" err="1">
                <a:latin typeface="Arial" panose="020B0604020202020204" pitchFamily="34" charset="0"/>
                <a:cs typeface="Arial" panose="020B0604020202020204" pitchFamily="34" charset="0"/>
              </a:rPr>
              <a:t>Tsapakis</a:t>
            </a:r>
            <a:r>
              <a:rPr lang="en-US" sz="2400" dirty="0">
                <a:latin typeface="Arial" panose="020B0604020202020204" pitchFamily="34" charset="0"/>
                <a:cs typeface="Arial" panose="020B0604020202020204" pitchFamily="34" charset="0"/>
              </a:rPr>
              <a:t>, I., 2009. Review of traffic monitoring factor groupings and the determination of seasonal adjustment factors for cars and trucks. Ohio. Dept. of Transportation. Office of Research and Development.</a:t>
            </a:r>
          </a:p>
          <a:p>
            <a:pPr marL="512763" indent="-512763"/>
            <a:r>
              <a:rPr lang="en-US" sz="2400" dirty="0">
                <a:latin typeface="Arial" panose="020B0604020202020204" pitchFamily="34" charset="0"/>
                <a:cs typeface="Arial" panose="020B0604020202020204" pitchFamily="34" charset="0"/>
              </a:rPr>
              <a:t>Selby, B., </a:t>
            </a:r>
            <a:r>
              <a:rPr lang="en-US" sz="2400" dirty="0" err="1">
                <a:latin typeface="Arial" panose="020B0604020202020204" pitchFamily="34" charset="0"/>
                <a:cs typeface="Arial" panose="020B0604020202020204" pitchFamily="34" charset="0"/>
              </a:rPr>
              <a:t>Kockelman</a:t>
            </a:r>
            <a:r>
              <a:rPr lang="en-US" sz="2400" dirty="0">
                <a:latin typeface="Arial" panose="020B0604020202020204" pitchFamily="34" charset="0"/>
                <a:cs typeface="Arial" panose="020B0604020202020204" pitchFamily="34" charset="0"/>
              </a:rPr>
              <a:t>, K., 2011. Spatial prediction of AADT in unmeasured locations by universal kriging.</a:t>
            </a:r>
          </a:p>
          <a:p>
            <a:pPr marL="512763" indent="-512763"/>
            <a:r>
              <a:rPr lang="en-US" sz="2400" dirty="0">
                <a:latin typeface="Arial" panose="020B0604020202020204" pitchFamily="34" charset="0"/>
                <a:cs typeface="Arial" panose="020B0604020202020204" pitchFamily="34" charset="0"/>
              </a:rPr>
              <a:t>Shamo, B., Asa, E., </a:t>
            </a:r>
            <a:r>
              <a:rPr lang="en-US" sz="2400" dirty="0" err="1">
                <a:latin typeface="Arial" panose="020B0604020202020204" pitchFamily="34" charset="0"/>
                <a:cs typeface="Arial" panose="020B0604020202020204" pitchFamily="34" charset="0"/>
              </a:rPr>
              <a:t>Membah</a:t>
            </a:r>
            <a:r>
              <a:rPr lang="en-US" sz="2400" dirty="0">
                <a:latin typeface="Arial" panose="020B0604020202020204" pitchFamily="34" charset="0"/>
                <a:cs typeface="Arial" panose="020B0604020202020204" pitchFamily="34" charset="0"/>
              </a:rPr>
              <a:t>, J., 2015. Linear Spatial Interpolation and Analysis of Annual Average Daily Traffic Data. Journal of Computing in Civil Engineering 29, 04014022. https://doi.org/10.1061/(ASCE)CP.1943-5487.0000281</a:t>
            </a:r>
          </a:p>
          <a:p>
            <a:pPr marL="512763" indent="-512763"/>
            <a:r>
              <a:rPr lang="en-US" sz="2400" dirty="0">
                <a:latin typeface="Arial" panose="020B0604020202020204" pitchFamily="34" charset="0"/>
                <a:cs typeface="Arial" panose="020B0604020202020204" pitchFamily="34" charset="0"/>
              </a:rPr>
              <a:t>Sharma, S., Leng, Y., 1994. Seasonal traffic counts for a precise estimation of AADT. ITE Journal 64.</a:t>
            </a:r>
          </a:p>
        </p:txBody>
      </p:sp>
    </p:spTree>
    <p:extLst>
      <p:ext uri="{BB962C8B-B14F-4D97-AF65-F5344CB8AC3E}">
        <p14:creationId xmlns:p14="http://schemas.microsoft.com/office/powerpoint/2010/main" val="25655843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99A0842-12D9-CE49-0ECB-D940015ADAA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A517012-97A0-6F7E-C298-2AB50477A3EC}"/>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85AE6D5F-1E20-9D42-12EA-5CA69C96378C}"/>
              </a:ext>
            </a:extLst>
          </p:cNvPr>
          <p:cNvSpPr txBox="1"/>
          <p:nvPr/>
        </p:nvSpPr>
        <p:spPr>
          <a:xfrm>
            <a:off x="182881" y="0"/>
            <a:ext cx="9172074" cy="523220"/>
          </a:xfrm>
          <a:prstGeom prst="rect">
            <a:avLst/>
          </a:prstGeom>
          <a:noFill/>
        </p:spPr>
        <p:txBody>
          <a:bodyPr wrap="square" rtlCol="0">
            <a:spAutoFit/>
          </a:bodyPr>
          <a:lstStyle/>
          <a:p>
            <a:r>
              <a:rPr lang="en-US" sz="2800" dirty="0">
                <a:solidFill>
                  <a:srgbClr val="680000"/>
                </a:solidFill>
                <a:latin typeface="Franklin Gothic Medium" panose="020B0603020102020204" pitchFamily="34" charset="0"/>
              </a:rPr>
              <a:t>References</a:t>
            </a:r>
          </a:p>
        </p:txBody>
      </p:sp>
      <p:cxnSp>
        <p:nvCxnSpPr>
          <p:cNvPr id="8" name="Straight Connector 7">
            <a:extLst>
              <a:ext uri="{FF2B5EF4-FFF2-40B4-BE49-F238E27FC236}">
                <a16:creationId xmlns:a16="http://schemas.microsoft.com/office/drawing/2014/main" id="{50A6913D-3D69-2501-6E35-24F21FEA5FAC}"/>
              </a:ext>
            </a:extLst>
          </p:cNvPr>
          <p:cNvCxnSpPr>
            <a:cxnSpLocks/>
          </p:cNvCxnSpPr>
          <p:nvPr/>
        </p:nvCxnSpPr>
        <p:spPr>
          <a:xfrm>
            <a:off x="182881" y="544071"/>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E4961196-CA88-D3BA-0EC5-7842A5C07324}"/>
              </a:ext>
            </a:extLst>
          </p:cNvPr>
          <p:cNvSpPr>
            <a:spLocks noGrp="1"/>
          </p:cNvSpPr>
          <p:nvPr>
            <p:ph type="sldNum" sz="quarter" idx="12"/>
          </p:nvPr>
        </p:nvSpPr>
        <p:spPr>
          <a:xfrm>
            <a:off x="11607421" y="6497025"/>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65</a:t>
            </a:fld>
            <a:endParaRPr lang="en-US" sz="1600" dirty="0">
              <a:solidFill>
                <a:schemeClr val="bg1">
                  <a:lumMod val="50000"/>
                </a:schemeClr>
              </a:solidFill>
              <a:latin typeface="Franklin Gothic Book" panose="020B0503020102020204" pitchFamily="34" charset="0"/>
            </a:endParaRPr>
          </a:p>
        </p:txBody>
      </p:sp>
      <p:sp>
        <p:nvSpPr>
          <p:cNvPr id="10" name="TextBox 9">
            <a:extLst>
              <a:ext uri="{FF2B5EF4-FFF2-40B4-BE49-F238E27FC236}">
                <a16:creationId xmlns:a16="http://schemas.microsoft.com/office/drawing/2014/main" id="{65CF84F9-DCB0-5924-4AA0-FE93DA79C882}"/>
              </a:ext>
            </a:extLst>
          </p:cNvPr>
          <p:cNvSpPr txBox="1"/>
          <p:nvPr/>
        </p:nvSpPr>
        <p:spPr>
          <a:xfrm>
            <a:off x="571908" y="739333"/>
            <a:ext cx="11425020" cy="6001643"/>
          </a:xfrm>
          <a:prstGeom prst="rect">
            <a:avLst/>
          </a:prstGeom>
          <a:noFill/>
        </p:spPr>
        <p:txBody>
          <a:bodyPr wrap="square">
            <a:spAutoFit/>
          </a:bodyPr>
          <a:lstStyle/>
          <a:p>
            <a:pPr marL="512763" indent="-512763"/>
            <a:r>
              <a:rPr lang="en-US" sz="2400" dirty="0">
                <a:latin typeface="Arial" panose="020B0604020202020204" pitchFamily="34" charset="0"/>
                <a:cs typeface="Arial" panose="020B0604020202020204" pitchFamily="34" charset="0"/>
              </a:rPr>
              <a:t>Sharma, S., </a:t>
            </a:r>
            <a:r>
              <a:rPr lang="en-US" sz="2400" dirty="0" err="1">
                <a:latin typeface="Arial" panose="020B0604020202020204" pitchFamily="34" charset="0"/>
                <a:cs typeface="Arial" panose="020B0604020202020204" pitchFamily="34" charset="0"/>
              </a:rPr>
              <a:t>Lingras</a:t>
            </a:r>
            <a:r>
              <a:rPr lang="en-US" sz="2400" dirty="0">
                <a:latin typeface="Arial" panose="020B0604020202020204" pitchFamily="34" charset="0"/>
                <a:cs typeface="Arial" panose="020B0604020202020204" pitchFamily="34" charset="0"/>
              </a:rPr>
              <a:t>, P., Xu, F., Kilburn, P., 2001. Application of Neural Networks to Estimate AADT on Low-Volume Roads. Journal of Transportation Engineering 127, 426–432. https://doi.org/10.1061/(ASCE)0733-947X(2001)127:5(426)</a:t>
            </a:r>
          </a:p>
          <a:p>
            <a:pPr marL="512763" indent="-512763"/>
            <a:r>
              <a:rPr lang="en-US" sz="2400" dirty="0">
                <a:latin typeface="Arial" panose="020B0604020202020204" pitchFamily="34" charset="0"/>
                <a:cs typeface="Arial" panose="020B0604020202020204" pitchFamily="34" charset="0"/>
              </a:rPr>
              <a:t>Sharma, S.C., </a:t>
            </a:r>
            <a:r>
              <a:rPr lang="en-US" sz="2400" dirty="0" err="1">
                <a:latin typeface="Arial" panose="020B0604020202020204" pitchFamily="34" charset="0"/>
                <a:cs typeface="Arial" panose="020B0604020202020204" pitchFamily="34" charset="0"/>
              </a:rPr>
              <a:t>Allipuram</a:t>
            </a:r>
            <a:r>
              <a:rPr lang="en-US" sz="2400" dirty="0">
                <a:latin typeface="Arial" panose="020B0604020202020204" pitchFamily="34" charset="0"/>
                <a:cs typeface="Arial" panose="020B0604020202020204" pitchFamily="34" charset="0"/>
              </a:rPr>
              <a:t>, R.R., 1993. Duration and frequency of seasonal traffic counts. Journal of Transportation Engineering 119, 344–359.</a:t>
            </a:r>
          </a:p>
          <a:p>
            <a:pPr marL="512763" indent="-512763"/>
            <a:r>
              <a:rPr lang="en-US" sz="2400" dirty="0">
                <a:latin typeface="Arial" panose="020B0604020202020204" pitchFamily="34" charset="0"/>
                <a:cs typeface="Arial" panose="020B0604020202020204" pitchFamily="34" charset="0"/>
              </a:rPr>
              <a:t>Sharma, S.C., </a:t>
            </a:r>
            <a:r>
              <a:rPr lang="en-US" sz="2400" dirty="0" err="1">
                <a:latin typeface="Arial" panose="020B0604020202020204" pitchFamily="34" charset="0"/>
                <a:cs typeface="Arial" panose="020B0604020202020204" pitchFamily="34" charset="0"/>
              </a:rPr>
              <a:t>Lingras</a:t>
            </a:r>
            <a:r>
              <a:rPr lang="en-US" sz="2400" dirty="0">
                <a:latin typeface="Arial" panose="020B0604020202020204" pitchFamily="34" charset="0"/>
                <a:cs typeface="Arial" panose="020B0604020202020204" pitchFamily="34" charset="0"/>
              </a:rPr>
              <a:t>, P., Liu, G.X., Xu, F., 2000. Estimation of Annual Average Daily Traffic on Low-Volume Roads: Factor Approach Versus Neural Networks. Transportation Research Record 1719, 103–111. https://doi.org/10.3141/1719-13</a:t>
            </a:r>
          </a:p>
          <a:p>
            <a:pPr marL="512763" indent="-512763"/>
            <a:r>
              <a:rPr lang="en-US" sz="2400" dirty="0">
                <a:latin typeface="Arial" panose="020B0604020202020204" pitchFamily="34" charset="0"/>
                <a:cs typeface="Arial" panose="020B0604020202020204" pitchFamily="34" charset="0"/>
              </a:rPr>
              <a:t>Sharma, S.C., </a:t>
            </a:r>
            <a:r>
              <a:rPr lang="en-US" sz="2400" dirty="0" err="1">
                <a:latin typeface="Arial" panose="020B0604020202020204" pitchFamily="34" charset="0"/>
                <a:cs typeface="Arial" panose="020B0604020202020204" pitchFamily="34" charset="0"/>
              </a:rPr>
              <a:t>Lingras</a:t>
            </a:r>
            <a:r>
              <a:rPr lang="en-US" sz="2400" dirty="0">
                <a:latin typeface="Arial" panose="020B0604020202020204" pitchFamily="34" charset="0"/>
                <a:cs typeface="Arial" panose="020B0604020202020204" pitchFamily="34" charset="0"/>
              </a:rPr>
              <a:t>, P., Xu, F., Liu, G.X., 1999. Neural Networks as Alternative to Traditional Factor Approach of Annual Average Daily Traffic Estimation from Traffic Counts. Transportation Research Record 1660, 24–31. https://doi.org/10.3141/1660-04</a:t>
            </a:r>
          </a:p>
          <a:p>
            <a:pPr marL="512763" indent="-512763"/>
            <a:r>
              <a:rPr lang="en-US" sz="2400" dirty="0">
                <a:latin typeface="Arial" panose="020B0604020202020204" pitchFamily="34" charset="0"/>
                <a:cs typeface="Arial" panose="020B0604020202020204" pitchFamily="34" charset="0"/>
              </a:rPr>
              <a:t>Sun, X., Das, S., 2019. Estimating Annual Average Daily Traffic for Low-Volume Roadways: A Case Study in Louisiana. Presented at the Transportation Research Circular, Transportation Research Board, p. pp 190-201.</a:t>
            </a:r>
          </a:p>
        </p:txBody>
      </p:sp>
    </p:spTree>
    <p:extLst>
      <p:ext uri="{BB962C8B-B14F-4D97-AF65-F5344CB8AC3E}">
        <p14:creationId xmlns:p14="http://schemas.microsoft.com/office/powerpoint/2010/main" val="250458680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60C2F86-9BA7-5C9C-B5F3-2C8A3F18013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C449DA5-234F-968A-A6C9-2D99D80C6697}"/>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5B9543E6-6DFB-C5AD-9275-F53E37652871}"/>
              </a:ext>
            </a:extLst>
          </p:cNvPr>
          <p:cNvSpPr txBox="1"/>
          <p:nvPr/>
        </p:nvSpPr>
        <p:spPr>
          <a:xfrm>
            <a:off x="182881" y="0"/>
            <a:ext cx="9172074" cy="523220"/>
          </a:xfrm>
          <a:prstGeom prst="rect">
            <a:avLst/>
          </a:prstGeom>
          <a:noFill/>
        </p:spPr>
        <p:txBody>
          <a:bodyPr wrap="square" rtlCol="0">
            <a:spAutoFit/>
          </a:bodyPr>
          <a:lstStyle/>
          <a:p>
            <a:r>
              <a:rPr lang="en-US" sz="2800" dirty="0">
                <a:solidFill>
                  <a:srgbClr val="680000"/>
                </a:solidFill>
                <a:latin typeface="Franklin Gothic Medium" panose="020B0603020102020204" pitchFamily="34" charset="0"/>
              </a:rPr>
              <a:t>References</a:t>
            </a:r>
          </a:p>
        </p:txBody>
      </p:sp>
      <p:cxnSp>
        <p:nvCxnSpPr>
          <p:cNvPr id="8" name="Straight Connector 7">
            <a:extLst>
              <a:ext uri="{FF2B5EF4-FFF2-40B4-BE49-F238E27FC236}">
                <a16:creationId xmlns:a16="http://schemas.microsoft.com/office/drawing/2014/main" id="{FA67D206-B04C-42AB-601F-DA34D8C85013}"/>
              </a:ext>
            </a:extLst>
          </p:cNvPr>
          <p:cNvCxnSpPr>
            <a:cxnSpLocks/>
          </p:cNvCxnSpPr>
          <p:nvPr/>
        </p:nvCxnSpPr>
        <p:spPr>
          <a:xfrm>
            <a:off x="182881" y="544071"/>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13D20FFC-4E1C-BBF9-645E-11386AB35D12}"/>
              </a:ext>
            </a:extLst>
          </p:cNvPr>
          <p:cNvSpPr>
            <a:spLocks noGrp="1"/>
          </p:cNvSpPr>
          <p:nvPr>
            <p:ph type="sldNum" sz="quarter" idx="12"/>
          </p:nvPr>
        </p:nvSpPr>
        <p:spPr>
          <a:xfrm>
            <a:off x="11607421" y="6497025"/>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66</a:t>
            </a:fld>
            <a:endParaRPr lang="en-US" sz="1600" dirty="0">
              <a:solidFill>
                <a:schemeClr val="bg1">
                  <a:lumMod val="50000"/>
                </a:schemeClr>
              </a:solidFill>
              <a:latin typeface="Franklin Gothic Book" panose="020B0503020102020204" pitchFamily="34" charset="0"/>
            </a:endParaRPr>
          </a:p>
        </p:txBody>
      </p:sp>
      <p:sp>
        <p:nvSpPr>
          <p:cNvPr id="10" name="TextBox 9">
            <a:extLst>
              <a:ext uri="{FF2B5EF4-FFF2-40B4-BE49-F238E27FC236}">
                <a16:creationId xmlns:a16="http://schemas.microsoft.com/office/drawing/2014/main" id="{C37E4DEB-0B9D-BB9D-C30E-755AF6534CA2}"/>
              </a:ext>
            </a:extLst>
          </p:cNvPr>
          <p:cNvSpPr txBox="1"/>
          <p:nvPr/>
        </p:nvSpPr>
        <p:spPr>
          <a:xfrm>
            <a:off x="571908" y="739333"/>
            <a:ext cx="11425020" cy="6001643"/>
          </a:xfrm>
          <a:prstGeom prst="rect">
            <a:avLst/>
          </a:prstGeom>
          <a:noFill/>
        </p:spPr>
        <p:txBody>
          <a:bodyPr wrap="square">
            <a:spAutoFit/>
          </a:bodyPr>
          <a:lstStyle/>
          <a:p>
            <a:pPr marL="512763" indent="-512763"/>
            <a:r>
              <a:rPr lang="en-US" sz="2400" dirty="0">
                <a:latin typeface="Arial" panose="020B0604020202020204" pitchFamily="34" charset="0"/>
                <a:cs typeface="Arial" panose="020B0604020202020204" pitchFamily="34" charset="0"/>
              </a:rPr>
              <a:t>Sun, X., Das, S., 2015. Developing a Method for Estimating AADT on all Louisiana Roads (Digital/other). Federal Highway Administration.</a:t>
            </a:r>
          </a:p>
          <a:p>
            <a:pPr marL="512763" indent="-512763"/>
            <a:r>
              <a:rPr lang="en-US" sz="2400" dirty="0">
                <a:latin typeface="Arial" panose="020B0604020202020204" pitchFamily="34" charset="0"/>
                <a:cs typeface="Arial" panose="020B0604020202020204" pitchFamily="34" charset="0"/>
              </a:rPr>
              <a:t>Talebi, H., Peeters, L.J.M., Otto, A., </a:t>
            </a:r>
            <a:r>
              <a:rPr lang="en-US" sz="2400" dirty="0" err="1">
                <a:latin typeface="Arial" panose="020B0604020202020204" pitchFamily="34" charset="0"/>
                <a:cs typeface="Arial" panose="020B0604020202020204" pitchFamily="34" charset="0"/>
              </a:rPr>
              <a:t>Tolosana</a:t>
            </a:r>
            <a:r>
              <a:rPr lang="en-US" sz="2400" dirty="0">
                <a:latin typeface="Arial" panose="020B0604020202020204" pitchFamily="34" charset="0"/>
                <a:cs typeface="Arial" panose="020B0604020202020204" pitchFamily="34" charset="0"/>
              </a:rPr>
              <a:t>-Delgado, R., 2022a. A Truly Spatial Random Forests Algorithm for Geoscience Data Analysis and Modelling. Math </a:t>
            </a:r>
            <a:r>
              <a:rPr lang="en-US" sz="2400" dirty="0" err="1">
                <a:latin typeface="Arial" panose="020B0604020202020204" pitchFamily="34" charset="0"/>
                <a:cs typeface="Arial" panose="020B0604020202020204" pitchFamily="34" charset="0"/>
              </a:rPr>
              <a:t>Geosci</a:t>
            </a:r>
            <a:r>
              <a:rPr lang="en-US" sz="2400" dirty="0">
                <a:latin typeface="Arial" panose="020B0604020202020204" pitchFamily="34" charset="0"/>
                <a:cs typeface="Arial" panose="020B0604020202020204" pitchFamily="34" charset="0"/>
              </a:rPr>
              <a:t> 54, 1–22. https://doi.org/10.1007/s11004-021-09946-w</a:t>
            </a:r>
          </a:p>
          <a:p>
            <a:pPr marL="512763" indent="-512763"/>
            <a:r>
              <a:rPr lang="en-US" sz="2400" dirty="0">
                <a:latin typeface="Arial" panose="020B0604020202020204" pitchFamily="34" charset="0"/>
                <a:cs typeface="Arial" panose="020B0604020202020204" pitchFamily="34" charset="0"/>
              </a:rPr>
              <a:t>Talebi, H., Peeters, L.J.M., Otto, A., </a:t>
            </a:r>
            <a:r>
              <a:rPr lang="en-US" sz="2400" dirty="0" err="1">
                <a:latin typeface="Arial" panose="020B0604020202020204" pitchFamily="34" charset="0"/>
                <a:cs typeface="Arial" panose="020B0604020202020204" pitchFamily="34" charset="0"/>
              </a:rPr>
              <a:t>Tolosana</a:t>
            </a:r>
            <a:r>
              <a:rPr lang="en-US" sz="2400" dirty="0">
                <a:latin typeface="Arial" panose="020B0604020202020204" pitchFamily="34" charset="0"/>
                <a:cs typeface="Arial" panose="020B0604020202020204" pitchFamily="34" charset="0"/>
              </a:rPr>
              <a:t>-Delgado, R., 2022b. A Truly Spatial Random Forests Algorithm for Geoscience Data Analysis and Modelling. Math </a:t>
            </a:r>
            <a:r>
              <a:rPr lang="en-US" sz="2400" dirty="0" err="1">
                <a:latin typeface="Arial" panose="020B0604020202020204" pitchFamily="34" charset="0"/>
                <a:cs typeface="Arial" panose="020B0604020202020204" pitchFamily="34" charset="0"/>
              </a:rPr>
              <a:t>Geosci</a:t>
            </a:r>
            <a:r>
              <a:rPr lang="en-US" sz="2400" dirty="0">
                <a:latin typeface="Arial" panose="020B0604020202020204" pitchFamily="34" charset="0"/>
                <a:cs typeface="Arial" panose="020B0604020202020204" pitchFamily="34" charset="0"/>
              </a:rPr>
              <a:t> 54, 1–22. https://doi.org/10.1007/s11004-021-09946-w</a:t>
            </a:r>
          </a:p>
          <a:p>
            <a:pPr marL="512763" indent="-512763"/>
            <a:r>
              <a:rPr lang="en-US" sz="2400" dirty="0" err="1">
                <a:latin typeface="Arial" panose="020B0604020202020204" pitchFamily="34" charset="0"/>
                <a:cs typeface="Arial" panose="020B0604020202020204" pitchFamily="34" charset="0"/>
              </a:rPr>
              <a:t>Tsapakis</a:t>
            </a:r>
            <a:r>
              <a:rPr lang="en-US" sz="2400" dirty="0">
                <a:latin typeface="Arial" panose="020B0604020202020204" pitchFamily="34" charset="0"/>
                <a:cs typeface="Arial" panose="020B0604020202020204" pitchFamily="34" charset="0"/>
              </a:rPr>
              <a:t>, I., Holik, W., Das, S., Kraus, E., Anderson, P., 2020. Data Collection and Annual Average Daily Traffic (AADT) Estimation for Non-Federal Aid System (NFAS) Roads (No. FHWA-SA-20-064). FHWA, Washington, DC.</a:t>
            </a:r>
          </a:p>
          <a:p>
            <a:pPr marL="512763" indent="-512763"/>
            <a:r>
              <a:rPr lang="en-US" sz="2400" dirty="0" err="1">
                <a:latin typeface="Arial" panose="020B0604020202020204" pitchFamily="34" charset="0"/>
                <a:cs typeface="Arial" panose="020B0604020202020204" pitchFamily="34" charset="0"/>
              </a:rPr>
              <a:t>Tsapakis</a:t>
            </a:r>
            <a:r>
              <a:rPr lang="en-US" sz="2400" dirty="0">
                <a:latin typeface="Arial" panose="020B0604020202020204" pitchFamily="34" charset="0"/>
                <a:cs typeface="Arial" panose="020B0604020202020204" pitchFamily="34" charset="0"/>
              </a:rPr>
              <a:t>, I., Schneider IV, W.H., Nichols, A.P., 2011. Improving the estimation of total and direction-based heavy-duty vehicle annual average daily traffic. Transportation planning and technology 34, 155–166.</a:t>
            </a:r>
          </a:p>
          <a:p>
            <a:pPr marL="512763" indent="-512763"/>
            <a:r>
              <a:rPr lang="en-US" sz="2400" dirty="0" err="1">
                <a:latin typeface="Arial" panose="020B0604020202020204" pitchFamily="34" charset="0"/>
                <a:cs typeface="Arial" panose="020B0604020202020204" pitchFamily="34" charset="0"/>
              </a:rPr>
              <a:t>Verbavatz</a:t>
            </a:r>
            <a:r>
              <a:rPr lang="en-US" sz="2400" dirty="0">
                <a:latin typeface="Arial" panose="020B0604020202020204" pitchFamily="34" charset="0"/>
                <a:cs typeface="Arial" panose="020B0604020202020204" pitchFamily="34" charset="0"/>
              </a:rPr>
              <a:t>, V., Barthelemy, M., 2019. Critical factors for mitigating car traffic in cities. </a:t>
            </a:r>
            <a:r>
              <a:rPr lang="en-US" sz="2400" dirty="0" err="1">
                <a:latin typeface="Arial" panose="020B0604020202020204" pitchFamily="34" charset="0"/>
                <a:cs typeface="Arial" panose="020B0604020202020204" pitchFamily="34" charset="0"/>
              </a:rPr>
              <a:t>PLoS</a:t>
            </a:r>
            <a:r>
              <a:rPr lang="en-US" sz="2400" dirty="0">
                <a:latin typeface="Arial" panose="020B0604020202020204" pitchFamily="34" charset="0"/>
                <a:cs typeface="Arial" panose="020B0604020202020204" pitchFamily="34" charset="0"/>
              </a:rPr>
              <a:t> ONE 14, e0219559. https://doi.org/10.1371/journal.pone.0219559</a:t>
            </a:r>
          </a:p>
        </p:txBody>
      </p:sp>
    </p:spTree>
    <p:extLst>
      <p:ext uri="{BB962C8B-B14F-4D97-AF65-F5344CB8AC3E}">
        <p14:creationId xmlns:p14="http://schemas.microsoft.com/office/powerpoint/2010/main" val="39767304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751D11A-05A3-4339-2C91-27A2BC9ECF7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E05C4C-0BE1-1CA5-45B2-36410BD604BC}"/>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65DA8E8A-47D5-2D54-65DC-19A8FD7FF33B}"/>
              </a:ext>
            </a:extLst>
          </p:cNvPr>
          <p:cNvSpPr txBox="1"/>
          <p:nvPr/>
        </p:nvSpPr>
        <p:spPr>
          <a:xfrm>
            <a:off x="182881" y="0"/>
            <a:ext cx="9172074" cy="523220"/>
          </a:xfrm>
          <a:prstGeom prst="rect">
            <a:avLst/>
          </a:prstGeom>
          <a:noFill/>
        </p:spPr>
        <p:txBody>
          <a:bodyPr wrap="square" rtlCol="0">
            <a:spAutoFit/>
          </a:bodyPr>
          <a:lstStyle/>
          <a:p>
            <a:r>
              <a:rPr lang="en-US" sz="2800" dirty="0">
                <a:solidFill>
                  <a:srgbClr val="680000"/>
                </a:solidFill>
                <a:latin typeface="Franklin Gothic Medium" panose="020B0603020102020204" pitchFamily="34" charset="0"/>
              </a:rPr>
              <a:t>References</a:t>
            </a:r>
          </a:p>
        </p:txBody>
      </p:sp>
      <p:cxnSp>
        <p:nvCxnSpPr>
          <p:cNvPr id="8" name="Straight Connector 7">
            <a:extLst>
              <a:ext uri="{FF2B5EF4-FFF2-40B4-BE49-F238E27FC236}">
                <a16:creationId xmlns:a16="http://schemas.microsoft.com/office/drawing/2014/main" id="{01CB4185-52C7-AFB1-4AD3-FE71A0B4133D}"/>
              </a:ext>
            </a:extLst>
          </p:cNvPr>
          <p:cNvCxnSpPr>
            <a:cxnSpLocks/>
          </p:cNvCxnSpPr>
          <p:nvPr/>
        </p:nvCxnSpPr>
        <p:spPr>
          <a:xfrm>
            <a:off x="182881" y="544071"/>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C811E33E-37C5-1612-E64A-75ECE8C9DFED}"/>
              </a:ext>
            </a:extLst>
          </p:cNvPr>
          <p:cNvSpPr>
            <a:spLocks noGrp="1"/>
          </p:cNvSpPr>
          <p:nvPr>
            <p:ph type="sldNum" sz="quarter" idx="12"/>
          </p:nvPr>
        </p:nvSpPr>
        <p:spPr>
          <a:xfrm>
            <a:off x="11607421" y="6497025"/>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67</a:t>
            </a:fld>
            <a:endParaRPr lang="en-US" sz="1600" dirty="0">
              <a:solidFill>
                <a:schemeClr val="bg1">
                  <a:lumMod val="50000"/>
                </a:schemeClr>
              </a:solidFill>
              <a:latin typeface="Franklin Gothic Book" panose="020B0503020102020204" pitchFamily="34" charset="0"/>
            </a:endParaRPr>
          </a:p>
        </p:txBody>
      </p:sp>
      <p:sp>
        <p:nvSpPr>
          <p:cNvPr id="10" name="TextBox 9">
            <a:extLst>
              <a:ext uri="{FF2B5EF4-FFF2-40B4-BE49-F238E27FC236}">
                <a16:creationId xmlns:a16="http://schemas.microsoft.com/office/drawing/2014/main" id="{08705C05-76F7-F0F5-C563-A7D843B8E430}"/>
              </a:ext>
            </a:extLst>
          </p:cNvPr>
          <p:cNvSpPr txBox="1"/>
          <p:nvPr/>
        </p:nvSpPr>
        <p:spPr>
          <a:xfrm>
            <a:off x="571908" y="739333"/>
            <a:ext cx="11425020" cy="5632311"/>
          </a:xfrm>
          <a:prstGeom prst="rect">
            <a:avLst/>
          </a:prstGeom>
          <a:noFill/>
        </p:spPr>
        <p:txBody>
          <a:bodyPr wrap="square">
            <a:spAutoFit/>
          </a:bodyPr>
          <a:lstStyle/>
          <a:p>
            <a:pPr marL="512763" indent="-512763"/>
            <a:r>
              <a:rPr lang="en-US" sz="2400" dirty="0">
                <a:latin typeface="Arial" panose="020B0604020202020204" pitchFamily="34" charset="0"/>
                <a:cs typeface="Arial" panose="020B0604020202020204" pitchFamily="34" charset="0"/>
              </a:rPr>
              <a:t>Wang, S., Yu, D., Kwan, M.-P., Zheng, L., Miao, H., Li, Y., 2020. The impacts of road network density on motor vehicle travel: An empirical study of Chinese cities based on network theory. Transportation Research Part A: Policy and Practice 132, 144–156. https://doi.org/10.1016/j.tra.2019.11.012</a:t>
            </a:r>
          </a:p>
          <a:p>
            <a:pPr marL="512763" indent="-512763"/>
            <a:r>
              <a:rPr lang="en-US" sz="2400" dirty="0">
                <a:latin typeface="Arial" panose="020B0604020202020204" pitchFamily="34" charset="0"/>
                <a:cs typeface="Arial" panose="020B0604020202020204" pitchFamily="34" charset="0"/>
              </a:rPr>
              <a:t>Wang, X., </a:t>
            </a:r>
            <a:r>
              <a:rPr lang="en-US" sz="2400" dirty="0" err="1">
                <a:latin typeface="Arial" panose="020B0604020202020204" pitchFamily="34" charset="0"/>
                <a:cs typeface="Arial" panose="020B0604020202020204" pitchFamily="34" charset="0"/>
              </a:rPr>
              <a:t>Kockelman</a:t>
            </a:r>
            <a:r>
              <a:rPr lang="en-US" sz="2400" dirty="0">
                <a:latin typeface="Arial" panose="020B0604020202020204" pitchFamily="34" charset="0"/>
                <a:cs typeface="Arial" panose="020B0604020202020204" pitchFamily="34" charset="0"/>
              </a:rPr>
              <a:t>, K.M., 2009. Forecasting network data: Spatial interpolation of traffic counts from </a:t>
            </a:r>
            <a:r>
              <a:rPr lang="en-US" sz="2400" dirty="0" err="1">
                <a:latin typeface="Arial" panose="020B0604020202020204" pitchFamily="34" charset="0"/>
                <a:cs typeface="Arial" panose="020B0604020202020204" pitchFamily="34" charset="0"/>
              </a:rPr>
              <a:t>texas</a:t>
            </a:r>
            <a:r>
              <a:rPr lang="en-US" sz="2400" dirty="0">
                <a:latin typeface="Arial" panose="020B0604020202020204" pitchFamily="34" charset="0"/>
                <a:cs typeface="Arial" panose="020B0604020202020204" pitchFamily="34" charset="0"/>
              </a:rPr>
              <a:t> data. Transportation Research Record 2105, 100–108.</a:t>
            </a:r>
          </a:p>
          <a:p>
            <a:pPr marL="512763" indent="-512763"/>
            <a:r>
              <a:rPr lang="en-US" sz="2400" dirty="0">
                <a:latin typeface="Arial" panose="020B0604020202020204" pitchFamily="34" charset="0"/>
                <a:cs typeface="Arial" panose="020B0604020202020204" pitchFamily="34" charset="0"/>
              </a:rPr>
              <a:t>Wheeler, D., </a:t>
            </a:r>
            <a:r>
              <a:rPr lang="en-US" sz="2400" dirty="0" err="1">
                <a:latin typeface="Arial" panose="020B0604020202020204" pitchFamily="34" charset="0"/>
                <a:cs typeface="Arial" panose="020B0604020202020204" pitchFamily="34" charset="0"/>
              </a:rPr>
              <a:t>Tiefelsdorf</a:t>
            </a:r>
            <a:r>
              <a:rPr lang="en-US" sz="2400" dirty="0">
                <a:latin typeface="Arial" panose="020B0604020202020204" pitchFamily="34" charset="0"/>
                <a:cs typeface="Arial" panose="020B0604020202020204" pitchFamily="34" charset="0"/>
              </a:rPr>
              <a:t>, M., 2005. Multicollinearity and correlation among local regression coefficients in geographically weighted regression. Journal of Geographical Systems 7, 161–187.</a:t>
            </a:r>
          </a:p>
          <a:p>
            <a:pPr marL="512763" indent="-512763"/>
            <a:r>
              <a:rPr lang="en-US" sz="2400" dirty="0">
                <a:latin typeface="Arial" panose="020B0604020202020204" pitchFamily="34" charset="0"/>
                <a:cs typeface="Arial" panose="020B0604020202020204" pitchFamily="34" charset="0"/>
              </a:rPr>
              <a:t>Wright, M.N., Ziegler, A., 2017. ranger: A Fast Implementation of Random Forests for High Dimensional Data in C++ and R. J. Stat. Soft. 77. https://doi.org/10.18637/jss.v077.i01</a:t>
            </a:r>
          </a:p>
          <a:p>
            <a:pPr marL="512763" indent="-512763"/>
            <a:r>
              <a:rPr lang="en-US" sz="2400" dirty="0">
                <a:latin typeface="Arial" panose="020B0604020202020204" pitchFamily="34" charset="0"/>
                <a:cs typeface="Arial" panose="020B0604020202020204" pitchFamily="34" charset="0"/>
              </a:rPr>
              <a:t>Wu, H., Zhang, Z., 2009. Framework for estimating AADT using </a:t>
            </a:r>
            <a:r>
              <a:rPr lang="en-US" sz="2400" dirty="0" err="1">
                <a:latin typeface="Arial" panose="020B0604020202020204" pitchFamily="34" charset="0"/>
                <a:cs typeface="Arial" panose="020B0604020202020204" pitchFamily="34" charset="0"/>
              </a:rPr>
              <a:t>coclustering</a:t>
            </a:r>
            <a:r>
              <a:rPr lang="en-US" sz="2400" dirty="0">
                <a:latin typeface="Arial" panose="020B0604020202020204" pitchFamily="34" charset="0"/>
                <a:cs typeface="Arial" panose="020B0604020202020204" pitchFamily="34" charset="0"/>
              </a:rPr>
              <a:t>-based collaborative filtering.</a:t>
            </a:r>
          </a:p>
        </p:txBody>
      </p:sp>
    </p:spTree>
    <p:extLst>
      <p:ext uri="{BB962C8B-B14F-4D97-AF65-F5344CB8AC3E}">
        <p14:creationId xmlns:p14="http://schemas.microsoft.com/office/powerpoint/2010/main" val="182994424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7A66217-8E20-798F-2B61-9246BF179F3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00A9D13-47B1-338B-5AD9-4E599DE1C1D0}"/>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003AA3D9-99D0-FDC5-EA04-10B1DE6658CC}"/>
              </a:ext>
            </a:extLst>
          </p:cNvPr>
          <p:cNvSpPr txBox="1"/>
          <p:nvPr/>
        </p:nvSpPr>
        <p:spPr>
          <a:xfrm>
            <a:off x="182881" y="0"/>
            <a:ext cx="9172074" cy="523220"/>
          </a:xfrm>
          <a:prstGeom prst="rect">
            <a:avLst/>
          </a:prstGeom>
          <a:noFill/>
        </p:spPr>
        <p:txBody>
          <a:bodyPr wrap="square" rtlCol="0">
            <a:spAutoFit/>
          </a:bodyPr>
          <a:lstStyle/>
          <a:p>
            <a:r>
              <a:rPr lang="en-US" sz="2800" dirty="0">
                <a:solidFill>
                  <a:srgbClr val="680000"/>
                </a:solidFill>
                <a:latin typeface="Franklin Gothic Medium" panose="020B0603020102020204" pitchFamily="34" charset="0"/>
              </a:rPr>
              <a:t>References</a:t>
            </a:r>
          </a:p>
        </p:txBody>
      </p:sp>
      <p:cxnSp>
        <p:nvCxnSpPr>
          <p:cNvPr id="8" name="Straight Connector 7">
            <a:extLst>
              <a:ext uri="{FF2B5EF4-FFF2-40B4-BE49-F238E27FC236}">
                <a16:creationId xmlns:a16="http://schemas.microsoft.com/office/drawing/2014/main" id="{E56071E0-D842-4A10-E649-1065A8880DDF}"/>
              </a:ext>
            </a:extLst>
          </p:cNvPr>
          <p:cNvCxnSpPr>
            <a:cxnSpLocks/>
          </p:cNvCxnSpPr>
          <p:nvPr/>
        </p:nvCxnSpPr>
        <p:spPr>
          <a:xfrm>
            <a:off x="182881" y="544071"/>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53F06157-FB8F-AFCD-1802-B63C18DBF387}"/>
              </a:ext>
            </a:extLst>
          </p:cNvPr>
          <p:cNvSpPr>
            <a:spLocks noGrp="1"/>
          </p:cNvSpPr>
          <p:nvPr>
            <p:ph type="sldNum" sz="quarter" idx="12"/>
          </p:nvPr>
        </p:nvSpPr>
        <p:spPr>
          <a:xfrm>
            <a:off x="11607421" y="6497025"/>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68</a:t>
            </a:fld>
            <a:endParaRPr lang="en-US" sz="1600" dirty="0">
              <a:solidFill>
                <a:schemeClr val="bg1">
                  <a:lumMod val="50000"/>
                </a:schemeClr>
              </a:solidFill>
              <a:latin typeface="Franklin Gothic Book" panose="020B0503020102020204" pitchFamily="34" charset="0"/>
            </a:endParaRPr>
          </a:p>
        </p:txBody>
      </p:sp>
      <p:sp>
        <p:nvSpPr>
          <p:cNvPr id="10" name="TextBox 9">
            <a:extLst>
              <a:ext uri="{FF2B5EF4-FFF2-40B4-BE49-F238E27FC236}">
                <a16:creationId xmlns:a16="http://schemas.microsoft.com/office/drawing/2014/main" id="{22DBA966-53E6-40B8-6394-6A754E5B7267}"/>
              </a:ext>
            </a:extLst>
          </p:cNvPr>
          <p:cNvSpPr txBox="1"/>
          <p:nvPr/>
        </p:nvSpPr>
        <p:spPr>
          <a:xfrm>
            <a:off x="571908" y="739333"/>
            <a:ext cx="11425020" cy="5632311"/>
          </a:xfrm>
          <a:prstGeom prst="rect">
            <a:avLst/>
          </a:prstGeom>
          <a:noFill/>
        </p:spPr>
        <p:txBody>
          <a:bodyPr wrap="square">
            <a:spAutoFit/>
          </a:bodyPr>
          <a:lstStyle/>
          <a:p>
            <a:pPr marL="512763" indent="-512763"/>
            <a:r>
              <a:rPr lang="en-US" sz="2400" dirty="0">
                <a:latin typeface="Arial" panose="020B0604020202020204" pitchFamily="34" charset="0"/>
                <a:cs typeface="Arial" panose="020B0604020202020204" pitchFamily="34" charset="0"/>
              </a:rPr>
              <a:t>Xia, Q., Zhao, F., Chen, Z., Shen, L.D., Ospina, D., 1999. Estimation of annual average daily traffic for nonstate roads in a Florida county. Transportation research record 1660, 32–40.</a:t>
            </a:r>
          </a:p>
          <a:p>
            <a:pPr marL="512763" indent="-512763"/>
            <a:r>
              <a:rPr lang="en-US" sz="2400" dirty="0">
                <a:latin typeface="Arial" panose="020B0604020202020204" pitchFamily="34" charset="0"/>
                <a:cs typeface="Arial" panose="020B0604020202020204" pitchFamily="34" charset="0"/>
              </a:rPr>
              <a:t>Yang, B., Wang, S.-G., Bao, Y., 2011. Efficient local AADT estimation via SCAD variable selection based on regression models. IEEE, pp. 1898–1902.</a:t>
            </a:r>
          </a:p>
          <a:p>
            <a:pPr marL="512763" indent="-512763"/>
            <a:r>
              <a:rPr lang="en-US" sz="2400" dirty="0">
                <a:latin typeface="Arial" panose="020B0604020202020204" pitchFamily="34" charset="0"/>
                <a:cs typeface="Arial" panose="020B0604020202020204" pitchFamily="34" charset="0"/>
              </a:rPr>
              <a:t>Zhao, F., Chung, S., 2001a. Contributing Factors of Annual Average Daily Traffic in a Florida County: Exploration with Geographic Information System and Regression Models. Transportation Research Record 1769, 113–122. https://doi.org/10.3141/1769-14</a:t>
            </a:r>
          </a:p>
          <a:p>
            <a:pPr marL="512763" indent="-512763"/>
            <a:r>
              <a:rPr lang="en-US" sz="2400" dirty="0">
                <a:latin typeface="Arial" panose="020B0604020202020204" pitchFamily="34" charset="0"/>
                <a:cs typeface="Arial" panose="020B0604020202020204" pitchFamily="34" charset="0"/>
              </a:rPr>
              <a:t>Zhao, F., Chung, S., 2001b. Contributing factors of annual average daily traffic in a Florida county: exploration with geographic information system and regression models. Transportation research record 1769, 113–122.</a:t>
            </a:r>
          </a:p>
          <a:p>
            <a:pPr marL="512763" indent="-512763"/>
            <a:r>
              <a:rPr lang="en-US" sz="2400" dirty="0">
                <a:latin typeface="Arial" panose="020B0604020202020204" pitchFamily="34" charset="0"/>
                <a:cs typeface="Arial" panose="020B0604020202020204" pitchFamily="34" charset="0"/>
              </a:rPr>
              <a:t>Zhao, F., Li, M.-T., Chow, L.-F., 2004. Alternatives for estimating seasonal factors on rural and urban roads in Florida.</a:t>
            </a:r>
          </a:p>
          <a:p>
            <a:pPr marL="512763" indent="-512763"/>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038469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C9C724A-6F6F-A18F-97A0-B30701F2B3A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D6068E6-6110-B826-DA60-CB3FD2772BCA}"/>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741F5D46-18BD-B22E-03AB-85C7E84A0A69}"/>
              </a:ext>
            </a:extLst>
          </p:cNvPr>
          <p:cNvSpPr txBox="1"/>
          <p:nvPr/>
        </p:nvSpPr>
        <p:spPr>
          <a:xfrm>
            <a:off x="182881" y="0"/>
            <a:ext cx="9172074" cy="523220"/>
          </a:xfrm>
          <a:prstGeom prst="rect">
            <a:avLst/>
          </a:prstGeom>
          <a:noFill/>
        </p:spPr>
        <p:txBody>
          <a:bodyPr wrap="square" rtlCol="0">
            <a:spAutoFit/>
          </a:bodyPr>
          <a:lstStyle/>
          <a:p>
            <a:r>
              <a:rPr lang="en-US" sz="2800" dirty="0">
                <a:solidFill>
                  <a:srgbClr val="680000"/>
                </a:solidFill>
                <a:latin typeface="Franklin Gothic Medium" panose="020B0603020102020204" pitchFamily="34" charset="0"/>
              </a:rPr>
              <a:t>References</a:t>
            </a:r>
          </a:p>
        </p:txBody>
      </p:sp>
      <p:cxnSp>
        <p:nvCxnSpPr>
          <p:cNvPr id="8" name="Straight Connector 7">
            <a:extLst>
              <a:ext uri="{FF2B5EF4-FFF2-40B4-BE49-F238E27FC236}">
                <a16:creationId xmlns:a16="http://schemas.microsoft.com/office/drawing/2014/main" id="{5DA8D111-D5C0-0B43-0B0E-5D88DCC20B67}"/>
              </a:ext>
            </a:extLst>
          </p:cNvPr>
          <p:cNvCxnSpPr>
            <a:cxnSpLocks/>
          </p:cNvCxnSpPr>
          <p:nvPr/>
        </p:nvCxnSpPr>
        <p:spPr>
          <a:xfrm>
            <a:off x="182881" y="544071"/>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03EF116A-B865-816C-04DF-657A5601D9F5}"/>
              </a:ext>
            </a:extLst>
          </p:cNvPr>
          <p:cNvSpPr>
            <a:spLocks noGrp="1"/>
          </p:cNvSpPr>
          <p:nvPr>
            <p:ph type="sldNum" sz="quarter" idx="12"/>
          </p:nvPr>
        </p:nvSpPr>
        <p:spPr>
          <a:xfrm>
            <a:off x="11607421" y="6497025"/>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69</a:t>
            </a:fld>
            <a:endParaRPr lang="en-US" sz="1600" dirty="0">
              <a:solidFill>
                <a:schemeClr val="bg1">
                  <a:lumMod val="50000"/>
                </a:schemeClr>
              </a:solidFill>
              <a:latin typeface="Franklin Gothic Book" panose="020B0503020102020204" pitchFamily="34" charset="0"/>
            </a:endParaRPr>
          </a:p>
        </p:txBody>
      </p:sp>
      <p:sp>
        <p:nvSpPr>
          <p:cNvPr id="10" name="TextBox 9">
            <a:extLst>
              <a:ext uri="{FF2B5EF4-FFF2-40B4-BE49-F238E27FC236}">
                <a16:creationId xmlns:a16="http://schemas.microsoft.com/office/drawing/2014/main" id="{A310B443-172C-0592-186B-7A2FD0BF8F64}"/>
              </a:ext>
            </a:extLst>
          </p:cNvPr>
          <p:cNvSpPr txBox="1"/>
          <p:nvPr/>
        </p:nvSpPr>
        <p:spPr>
          <a:xfrm>
            <a:off x="571908" y="739333"/>
            <a:ext cx="11425020" cy="2677656"/>
          </a:xfrm>
          <a:prstGeom prst="rect">
            <a:avLst/>
          </a:prstGeom>
          <a:noFill/>
        </p:spPr>
        <p:txBody>
          <a:bodyPr wrap="square">
            <a:spAutoFit/>
          </a:bodyPr>
          <a:lstStyle/>
          <a:p>
            <a:pPr marL="512763" indent="-512763"/>
            <a:r>
              <a:rPr lang="en-US" sz="2400" dirty="0">
                <a:latin typeface="Arial" panose="020B0604020202020204" pitchFamily="34" charset="0"/>
                <a:cs typeface="Arial" panose="020B0604020202020204" pitchFamily="34" charset="0"/>
              </a:rPr>
              <a:t>Zhao, F., Park, N., 2004a. Using geographically weighted regression models to estimate annual average daily traffic. Transportation research record 1879, 99–107.</a:t>
            </a:r>
          </a:p>
          <a:p>
            <a:pPr marL="512763" indent="-512763"/>
            <a:r>
              <a:rPr lang="en-US" sz="2400" dirty="0">
                <a:latin typeface="Arial" panose="020B0604020202020204" pitchFamily="34" charset="0"/>
                <a:cs typeface="Arial" panose="020B0604020202020204" pitchFamily="34" charset="0"/>
              </a:rPr>
              <a:t>Zhong, M., Bagheri, E., Christie, J., 2012. Improving group assignment and AADT estimation accuracy of short-term traffic counts using historical seasonal patterns &amp; Bayesian statistics. Procedia-Social and Behavioral Sciences 43, 607–617.</a:t>
            </a:r>
          </a:p>
        </p:txBody>
      </p:sp>
    </p:spTree>
    <p:extLst>
      <p:ext uri="{BB962C8B-B14F-4D97-AF65-F5344CB8AC3E}">
        <p14:creationId xmlns:p14="http://schemas.microsoft.com/office/powerpoint/2010/main" val="1903796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CEEC4A-DFBA-554F-FE61-F27C97C7EF2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BB286D-8A85-B863-44DF-3E92E92B4080}"/>
              </a:ext>
            </a:extLst>
          </p:cNvPr>
          <p:cNvSpPr>
            <a:spLocks noGrp="1"/>
          </p:cNvSpPr>
          <p:nvPr>
            <p:ph type="sldNum" sz="quarter" idx="12"/>
          </p:nvPr>
        </p:nvSpPr>
        <p:spPr>
          <a:xfrm>
            <a:off x="11655083" y="6251362"/>
            <a:ext cx="475095"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7</a:t>
            </a:fld>
            <a:endParaRPr lang="en-US" sz="1600" dirty="0">
              <a:solidFill>
                <a:schemeClr val="bg1">
                  <a:lumMod val="50000"/>
                </a:schemeClr>
              </a:solidFill>
              <a:latin typeface="Franklin Gothic Book" panose="020B0503020102020204" pitchFamily="34" charset="0"/>
            </a:endParaRPr>
          </a:p>
        </p:txBody>
      </p:sp>
      <p:pic>
        <p:nvPicPr>
          <p:cNvPr id="4" name="Picture 3">
            <a:extLst>
              <a:ext uri="{FF2B5EF4-FFF2-40B4-BE49-F238E27FC236}">
                <a16:creationId xmlns:a16="http://schemas.microsoft.com/office/drawing/2014/main" id="{4DF3257D-8FD8-1055-D180-9FE472AF6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596247"/>
            <a:ext cx="12192000" cy="191434"/>
          </a:xfrm>
          <a:prstGeom prst="rect">
            <a:avLst/>
          </a:prstGeom>
        </p:spPr>
      </p:pic>
      <p:sp>
        <p:nvSpPr>
          <p:cNvPr id="83" name="Rectangle 104">
            <a:extLst>
              <a:ext uri="{FF2B5EF4-FFF2-40B4-BE49-F238E27FC236}">
                <a16:creationId xmlns:a16="http://schemas.microsoft.com/office/drawing/2014/main" id="{71C22D88-DE1F-94BE-9CD0-D7E60EDA9590}"/>
              </a:ext>
            </a:extLst>
          </p:cNvPr>
          <p:cNvSpPr>
            <a:spLocks noChangeArrowheads="1"/>
          </p:cNvSpPr>
          <p:nvPr/>
        </p:nvSpPr>
        <p:spPr bwMode="auto">
          <a:xfrm>
            <a:off x="3422561" y="197158"/>
            <a:ext cx="1446203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2000">
              <a:latin typeface="Franklin Gothic Book" panose="020B0503020102020204" pitchFamily="34" charset="0"/>
            </a:endParaRPr>
          </a:p>
        </p:txBody>
      </p:sp>
      <p:sp>
        <p:nvSpPr>
          <p:cNvPr id="9" name="TextBox 8">
            <a:extLst>
              <a:ext uri="{FF2B5EF4-FFF2-40B4-BE49-F238E27FC236}">
                <a16:creationId xmlns:a16="http://schemas.microsoft.com/office/drawing/2014/main" id="{7A4042C1-795E-6FC5-7F82-F1E1303B74D6}"/>
              </a:ext>
            </a:extLst>
          </p:cNvPr>
          <p:cNvSpPr txBox="1"/>
          <p:nvPr/>
        </p:nvSpPr>
        <p:spPr>
          <a:xfrm>
            <a:off x="3019926" y="70319"/>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AADT Estimation in Previous Studies</a:t>
            </a:r>
            <a:endParaRPr lang="en-US" sz="2800" dirty="0">
              <a:solidFill>
                <a:srgbClr val="680000"/>
              </a:solidFill>
              <a:latin typeface="Franklin Gothic Medium" panose="020B0603020102020204" pitchFamily="34" charset="0"/>
            </a:endParaRPr>
          </a:p>
        </p:txBody>
      </p:sp>
      <p:sp>
        <p:nvSpPr>
          <p:cNvPr id="3" name="TextBox 2">
            <a:extLst>
              <a:ext uri="{FF2B5EF4-FFF2-40B4-BE49-F238E27FC236}">
                <a16:creationId xmlns:a16="http://schemas.microsoft.com/office/drawing/2014/main" id="{1F044E91-0FAB-BA15-D1BD-C2AB304F2F9D}"/>
              </a:ext>
            </a:extLst>
          </p:cNvPr>
          <p:cNvSpPr txBox="1"/>
          <p:nvPr/>
        </p:nvSpPr>
        <p:spPr>
          <a:xfrm>
            <a:off x="259444" y="397213"/>
            <a:ext cx="2446049" cy="1077218"/>
          </a:xfrm>
          <a:prstGeom prst="rect">
            <a:avLst/>
          </a:prstGeom>
          <a:noFill/>
        </p:spPr>
        <p:txBody>
          <a:bodyPr wrap="square" rtlCol="0">
            <a:spAutoFit/>
          </a:bodyPr>
          <a:lstStyle/>
          <a:p>
            <a:r>
              <a:rPr lang="en-US" sz="3200" b="1" dirty="0">
                <a:solidFill>
                  <a:schemeClr val="bg1"/>
                </a:solidFill>
                <a:latin typeface="Franklin Gothic Medium" panose="020B0603020102020204" pitchFamily="34" charset="0"/>
              </a:rPr>
              <a:t>Literature Review</a:t>
            </a:r>
            <a:endParaRPr lang="en-US" sz="2800" dirty="0">
              <a:solidFill>
                <a:schemeClr val="bg1"/>
              </a:solidFill>
              <a:latin typeface="Franklin Gothic Medium" panose="020B0603020102020204" pitchFamily="34" charset="0"/>
            </a:endParaRPr>
          </a:p>
        </p:txBody>
      </p:sp>
      <p:cxnSp>
        <p:nvCxnSpPr>
          <p:cNvPr id="5" name="Straight Connector 4">
            <a:extLst>
              <a:ext uri="{FF2B5EF4-FFF2-40B4-BE49-F238E27FC236}">
                <a16:creationId xmlns:a16="http://schemas.microsoft.com/office/drawing/2014/main" id="{96AB02CC-6007-9119-12C4-DD8D65A5903B}"/>
              </a:ext>
            </a:extLst>
          </p:cNvPr>
          <p:cNvCxnSpPr>
            <a:cxnSpLocks/>
          </p:cNvCxnSpPr>
          <p:nvPr/>
        </p:nvCxnSpPr>
        <p:spPr>
          <a:xfrm>
            <a:off x="2983583" y="645471"/>
            <a:ext cx="6750352" cy="9623"/>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6790704-8BD0-E9F2-CC57-FB531E530E45}"/>
              </a:ext>
            </a:extLst>
          </p:cNvPr>
          <p:cNvSpPr txBox="1"/>
          <p:nvPr/>
        </p:nvSpPr>
        <p:spPr>
          <a:xfrm>
            <a:off x="3137913" y="935822"/>
            <a:ext cx="8635157" cy="5570756"/>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Arial" panose="020B0604020202020204" pitchFamily="34" charset="0"/>
                <a:cs typeface="Arial" panose="020B0604020202020204" pitchFamily="34" charset="0"/>
              </a:rPr>
              <a:t>Methods used:</a:t>
            </a:r>
          </a:p>
          <a:p>
            <a:pPr marL="973138" indent="-457200">
              <a:spcAft>
                <a:spcPts val="600"/>
              </a:spcAft>
              <a:buFontTx/>
              <a:buChar char="-"/>
            </a:pPr>
            <a:r>
              <a:rPr lang="en-US" sz="2800" dirty="0">
                <a:latin typeface="Arial" panose="020B0604020202020204" pitchFamily="34" charset="0"/>
                <a:cs typeface="Arial" panose="020B0604020202020204" pitchFamily="34" charset="0"/>
              </a:rPr>
              <a:t>Traditional Methods (Factor-Based Adjustment, Regression-Based Methods, Traffic Count Optimization), </a:t>
            </a:r>
          </a:p>
          <a:p>
            <a:pPr marL="973138" indent="-457200">
              <a:spcAft>
                <a:spcPts val="600"/>
              </a:spcAft>
              <a:buFontTx/>
              <a:buChar char="-"/>
            </a:pPr>
            <a:r>
              <a:rPr lang="en-US" sz="2800" dirty="0">
                <a:latin typeface="Arial" panose="020B0604020202020204" pitchFamily="34" charset="0"/>
                <a:cs typeface="Arial" panose="020B0604020202020204" pitchFamily="34" charset="0"/>
              </a:rPr>
              <a:t>Classification and Clustering Techniques, </a:t>
            </a:r>
          </a:p>
          <a:p>
            <a:pPr marL="973138" indent="-457200">
              <a:spcAft>
                <a:spcPts val="600"/>
              </a:spcAft>
              <a:buFontTx/>
              <a:buChar char="-"/>
            </a:pPr>
            <a:r>
              <a:rPr lang="en-US" sz="2800" dirty="0">
                <a:latin typeface="Arial" panose="020B0604020202020204" pitchFamily="34" charset="0"/>
                <a:cs typeface="Arial" panose="020B0604020202020204" pitchFamily="34" charset="0"/>
              </a:rPr>
              <a:t>Spatial Models (Geographically Weighted Regression, Kriging-Based Interpolation), </a:t>
            </a:r>
          </a:p>
          <a:p>
            <a:pPr marL="973138" indent="-457200">
              <a:spcAft>
                <a:spcPts val="600"/>
              </a:spcAft>
              <a:buFontTx/>
              <a:buChar char="-"/>
            </a:pPr>
            <a:r>
              <a:rPr lang="en-US" sz="2800" dirty="0">
                <a:latin typeface="Arial" panose="020B0604020202020204" pitchFamily="34" charset="0"/>
                <a:cs typeface="Arial" panose="020B0604020202020204" pitchFamily="34" charset="0"/>
              </a:rPr>
              <a:t>ML and DL Approaches, Hybrid and Advanced Models (Smoothly Clipped Absolute Deviation regression)</a:t>
            </a:r>
          </a:p>
          <a:p>
            <a:pPr marL="973138" indent="-457200">
              <a:buFontTx/>
              <a:buChar char="-"/>
            </a:pPr>
            <a:endParaRPr lang="en-US" sz="2800" dirty="0">
              <a:latin typeface="Arial" panose="020B0604020202020204" pitchFamily="34" charset="0"/>
              <a:cs typeface="Arial" panose="020B0604020202020204" pitchFamily="34" charset="0"/>
            </a:endParaRPr>
          </a:p>
          <a:p>
            <a:pPr marL="1430338" indent="-457200">
              <a:buFontTx/>
              <a:buChar char="-"/>
            </a:pPr>
            <a:endParaRPr lang="en-US"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284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C90929-0697-FFD1-3D8B-50AC55810B1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2F70F19-E047-844A-4F53-BBBFC1D0B4D6}"/>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DE2C5117-F94D-3E4F-732B-F60759CBD691}"/>
              </a:ext>
            </a:extLst>
          </p:cNvPr>
          <p:cNvSpPr txBox="1"/>
          <p:nvPr/>
        </p:nvSpPr>
        <p:spPr>
          <a:xfrm>
            <a:off x="4508537" y="3044279"/>
            <a:ext cx="3174924" cy="769441"/>
          </a:xfrm>
          <a:prstGeom prst="rect">
            <a:avLst/>
          </a:prstGeom>
          <a:noFill/>
        </p:spPr>
        <p:txBody>
          <a:bodyPr wrap="square" rtlCol="0">
            <a:spAutoFit/>
          </a:bodyPr>
          <a:lstStyle/>
          <a:p>
            <a:r>
              <a:rPr lang="en-US" sz="4400" dirty="0">
                <a:solidFill>
                  <a:srgbClr val="680000"/>
                </a:solidFill>
                <a:latin typeface="Franklin Gothic Medium" panose="020B0603020102020204" pitchFamily="34" charset="0"/>
              </a:rPr>
              <a:t>Thank You</a:t>
            </a:r>
          </a:p>
        </p:txBody>
      </p:sp>
      <p:cxnSp>
        <p:nvCxnSpPr>
          <p:cNvPr id="8" name="Straight Connector 7">
            <a:extLst>
              <a:ext uri="{FF2B5EF4-FFF2-40B4-BE49-F238E27FC236}">
                <a16:creationId xmlns:a16="http://schemas.microsoft.com/office/drawing/2014/main" id="{9CC27A18-5A46-7581-B35F-A5B684A7E26E}"/>
              </a:ext>
            </a:extLst>
          </p:cNvPr>
          <p:cNvCxnSpPr>
            <a:cxnSpLocks/>
          </p:cNvCxnSpPr>
          <p:nvPr/>
        </p:nvCxnSpPr>
        <p:spPr>
          <a:xfrm>
            <a:off x="2983583" y="3946764"/>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D819275E-2650-FE07-8357-D86397BE2A31}"/>
              </a:ext>
            </a:extLst>
          </p:cNvPr>
          <p:cNvSpPr>
            <a:spLocks noGrp="1"/>
          </p:cNvSpPr>
          <p:nvPr>
            <p:ph type="sldNum" sz="quarter" idx="12"/>
          </p:nvPr>
        </p:nvSpPr>
        <p:spPr>
          <a:xfrm>
            <a:off x="11607421" y="6497025"/>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70</a:t>
            </a:fld>
            <a:endParaRPr lang="en-US" sz="1600" dirty="0">
              <a:solidFill>
                <a:schemeClr val="bg1">
                  <a:lumMod val="50000"/>
                </a:schemeClr>
              </a:solidFill>
              <a:latin typeface="Franklin Gothic Book" panose="020B0503020102020204" pitchFamily="34" charset="0"/>
            </a:endParaRPr>
          </a:p>
        </p:txBody>
      </p:sp>
    </p:spTree>
    <p:extLst>
      <p:ext uri="{BB962C8B-B14F-4D97-AF65-F5344CB8AC3E}">
        <p14:creationId xmlns:p14="http://schemas.microsoft.com/office/powerpoint/2010/main" val="16018979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E5444B-A299-02DA-B9ED-14537C7805E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932A5D-DAF0-5EAC-6792-84E3D630146C}"/>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3787E40E-1C4C-7D05-EC89-5F7893F29288}"/>
              </a:ext>
            </a:extLst>
          </p:cNvPr>
          <p:cNvSpPr txBox="1"/>
          <p:nvPr/>
        </p:nvSpPr>
        <p:spPr>
          <a:xfrm>
            <a:off x="2172369" y="2794897"/>
            <a:ext cx="7847257" cy="769441"/>
          </a:xfrm>
          <a:prstGeom prst="rect">
            <a:avLst/>
          </a:prstGeom>
          <a:noFill/>
        </p:spPr>
        <p:txBody>
          <a:bodyPr wrap="square" rtlCol="0">
            <a:spAutoFit/>
          </a:bodyPr>
          <a:lstStyle/>
          <a:p>
            <a:pPr algn="ctr"/>
            <a:r>
              <a:rPr lang="en-US" sz="4400" dirty="0">
                <a:solidFill>
                  <a:srgbClr val="680000"/>
                </a:solidFill>
                <a:latin typeface="Franklin Gothic Medium" panose="020B0603020102020204" pitchFamily="34" charset="0"/>
              </a:rPr>
              <a:t>Any comments or questions?</a:t>
            </a:r>
          </a:p>
        </p:txBody>
      </p:sp>
      <p:cxnSp>
        <p:nvCxnSpPr>
          <p:cNvPr id="8" name="Straight Connector 7">
            <a:extLst>
              <a:ext uri="{FF2B5EF4-FFF2-40B4-BE49-F238E27FC236}">
                <a16:creationId xmlns:a16="http://schemas.microsoft.com/office/drawing/2014/main" id="{847E4588-ABDD-EC1B-0BAB-786034541356}"/>
              </a:ext>
            </a:extLst>
          </p:cNvPr>
          <p:cNvCxnSpPr>
            <a:cxnSpLocks/>
          </p:cNvCxnSpPr>
          <p:nvPr/>
        </p:nvCxnSpPr>
        <p:spPr>
          <a:xfrm>
            <a:off x="2983582" y="3715988"/>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8D452FD0-267B-5321-2018-A883DD238C11}"/>
              </a:ext>
            </a:extLst>
          </p:cNvPr>
          <p:cNvSpPr>
            <a:spLocks noGrp="1"/>
          </p:cNvSpPr>
          <p:nvPr>
            <p:ph type="sldNum" sz="quarter" idx="12"/>
          </p:nvPr>
        </p:nvSpPr>
        <p:spPr>
          <a:xfrm>
            <a:off x="11607421" y="6497025"/>
            <a:ext cx="522757"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71</a:t>
            </a:fld>
            <a:endParaRPr lang="en-US" sz="1600" dirty="0">
              <a:solidFill>
                <a:schemeClr val="bg1">
                  <a:lumMod val="50000"/>
                </a:schemeClr>
              </a:solidFill>
              <a:latin typeface="Franklin Gothic Book" panose="020B0503020102020204" pitchFamily="34" charset="0"/>
            </a:endParaRPr>
          </a:p>
        </p:txBody>
      </p:sp>
    </p:spTree>
    <p:extLst>
      <p:ext uri="{BB962C8B-B14F-4D97-AF65-F5344CB8AC3E}">
        <p14:creationId xmlns:p14="http://schemas.microsoft.com/office/powerpoint/2010/main" val="596889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36DCF3-3768-8F1C-1393-20EDC4AF25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3001B80-4F8A-58A1-5FC4-D731C6209F56}"/>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cxnSp>
        <p:nvCxnSpPr>
          <p:cNvPr id="10" name="Straight Connector 9">
            <a:extLst>
              <a:ext uri="{FF2B5EF4-FFF2-40B4-BE49-F238E27FC236}">
                <a16:creationId xmlns:a16="http://schemas.microsoft.com/office/drawing/2014/main" id="{9618EEC1-CF9C-3538-10B7-28420B6F6113}"/>
              </a:ext>
            </a:extLst>
          </p:cNvPr>
          <p:cNvCxnSpPr>
            <a:cxnSpLocks/>
          </p:cNvCxnSpPr>
          <p:nvPr/>
        </p:nvCxnSpPr>
        <p:spPr>
          <a:xfrm>
            <a:off x="182881" y="584775"/>
            <a:ext cx="7353545" cy="0"/>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E34159B-AAB7-DD87-9656-62A1807D681A}"/>
              </a:ext>
            </a:extLst>
          </p:cNvPr>
          <p:cNvSpPr txBox="1"/>
          <p:nvPr/>
        </p:nvSpPr>
        <p:spPr>
          <a:xfrm>
            <a:off x="295014" y="0"/>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AADT Estimation in Previous Studies</a:t>
            </a:r>
            <a:endParaRPr lang="en-US" sz="2800" dirty="0">
              <a:solidFill>
                <a:srgbClr val="680000"/>
              </a:solidFill>
              <a:latin typeface="Franklin Gothic Medium" panose="020B0603020102020204" pitchFamily="34" charset="0"/>
            </a:endParaRPr>
          </a:p>
        </p:txBody>
      </p:sp>
      <p:sp>
        <p:nvSpPr>
          <p:cNvPr id="2" name="Slide Number Placeholder 1">
            <a:extLst>
              <a:ext uri="{FF2B5EF4-FFF2-40B4-BE49-F238E27FC236}">
                <a16:creationId xmlns:a16="http://schemas.microsoft.com/office/drawing/2014/main" id="{88D0AB6A-1B49-1C15-C88D-70F97656619E}"/>
              </a:ext>
            </a:extLst>
          </p:cNvPr>
          <p:cNvSpPr>
            <a:spLocks noGrp="1"/>
          </p:cNvSpPr>
          <p:nvPr>
            <p:ph type="sldNum" sz="quarter" idx="12"/>
          </p:nvPr>
        </p:nvSpPr>
        <p:spPr>
          <a:xfrm>
            <a:off x="11723298" y="6251362"/>
            <a:ext cx="406880" cy="365125"/>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8</a:t>
            </a:fld>
            <a:endParaRPr lang="en-US" sz="1600">
              <a:solidFill>
                <a:schemeClr val="bg1">
                  <a:lumMod val="50000"/>
                </a:schemeClr>
              </a:solidFill>
              <a:latin typeface="Franklin Gothic Book" panose="020B0503020102020204" pitchFamily="34" charset="0"/>
            </a:endParaRPr>
          </a:p>
        </p:txBody>
      </p:sp>
      <p:sp>
        <p:nvSpPr>
          <p:cNvPr id="4" name="TextBox 3">
            <a:extLst>
              <a:ext uri="{FF2B5EF4-FFF2-40B4-BE49-F238E27FC236}">
                <a16:creationId xmlns:a16="http://schemas.microsoft.com/office/drawing/2014/main" id="{24A09183-746A-C964-6E6D-417280D5ADF8}"/>
              </a:ext>
            </a:extLst>
          </p:cNvPr>
          <p:cNvSpPr txBox="1"/>
          <p:nvPr/>
        </p:nvSpPr>
        <p:spPr>
          <a:xfrm>
            <a:off x="425245" y="652597"/>
            <a:ext cx="11341509" cy="6078587"/>
          </a:xfrm>
          <a:prstGeom prst="rect">
            <a:avLst/>
          </a:prstGeom>
          <a:noFill/>
        </p:spPr>
        <p:txBody>
          <a:bodyPr wrap="square">
            <a:spAutoFit/>
          </a:bodyPr>
          <a:lstStyle/>
          <a:p>
            <a:pPr marL="515938" indent="-457200">
              <a:spcAft>
                <a:spcPts val="600"/>
              </a:spcAft>
              <a:buFont typeface="Arial" panose="020B0604020202020204" pitchFamily="34" charset="0"/>
              <a:buChar char="•"/>
            </a:pPr>
            <a:r>
              <a:rPr lang="en-US" sz="2800" dirty="0">
                <a:latin typeface="Arial" panose="020B0604020202020204" pitchFamily="34" charset="0"/>
                <a:cs typeface="Arial" panose="020B0604020202020204" pitchFamily="34" charset="0"/>
              </a:rPr>
              <a:t>Data used:</a:t>
            </a:r>
          </a:p>
          <a:p>
            <a:pPr marL="1031875" indent="-457200">
              <a:spcAft>
                <a:spcPts val="600"/>
              </a:spcAft>
              <a:buFontTx/>
              <a:buChar char="-"/>
              <a:tabLst>
                <a:tab pos="1031875" algn="l"/>
              </a:tabLst>
            </a:pPr>
            <a:r>
              <a:rPr lang="en-US" sz="2800" dirty="0">
                <a:latin typeface="Arial" panose="020B0604020202020204" pitchFamily="34" charset="0"/>
                <a:cs typeface="Arial" panose="020B0604020202020204" pitchFamily="34" charset="0"/>
              </a:rPr>
              <a:t>Manual short-term traffic counts, Continuous Count Stations (CCS) data, Satellite imagery and remote sensing data, Socioeconomic datasets from census or surveys, Employment and land use datasets</a:t>
            </a:r>
          </a:p>
          <a:p>
            <a:pPr marL="574675" indent="-457200">
              <a:spcAft>
                <a:spcPts val="600"/>
              </a:spcAft>
              <a:buFont typeface="Arial" panose="020B0604020202020204" pitchFamily="34" charset="0"/>
              <a:buChar char="•"/>
              <a:tabLst>
                <a:tab pos="574675" algn="l"/>
              </a:tabLst>
            </a:pPr>
            <a:r>
              <a:rPr lang="en-US" sz="2800" dirty="0">
                <a:latin typeface="Arial" panose="020B0604020202020204" pitchFamily="34" charset="0"/>
                <a:cs typeface="Arial" panose="020B0604020202020204" pitchFamily="34" charset="0"/>
              </a:rPr>
              <a:t>Most common variables included:</a:t>
            </a:r>
          </a:p>
          <a:p>
            <a:pPr marL="973138" indent="-457200">
              <a:spcAft>
                <a:spcPts val="600"/>
              </a:spcAft>
              <a:buFontTx/>
              <a:buChar char="-"/>
              <a:tabLst>
                <a:tab pos="1031875" algn="l"/>
              </a:tabLst>
            </a:pPr>
            <a:r>
              <a:rPr lang="en-US" sz="2800" dirty="0">
                <a:latin typeface="Arial" panose="020B0604020202020204" pitchFamily="34" charset="0"/>
                <a:cs typeface="Arial" panose="020B0604020202020204" pitchFamily="34" charset="0"/>
              </a:rPr>
              <a:t>Roadway and Infrastructure Variables (functional class, Number of lanes, Road geometry and design attributes, Accessibility to employment centers)</a:t>
            </a:r>
          </a:p>
          <a:p>
            <a:pPr marL="973138" indent="-457200">
              <a:spcAft>
                <a:spcPts val="600"/>
              </a:spcAft>
              <a:buFontTx/>
              <a:buChar char="-"/>
              <a:tabLst>
                <a:tab pos="1031875" algn="l"/>
              </a:tabLst>
            </a:pPr>
            <a:r>
              <a:rPr lang="en-US" sz="2800" dirty="0">
                <a:latin typeface="Arial" panose="020B0604020202020204" pitchFamily="34" charset="0"/>
                <a:cs typeface="Arial" panose="020B0604020202020204" pitchFamily="34" charset="0"/>
              </a:rPr>
              <a:t>Socioeconomic and Demographic Variables (population and employment density, income level, land use types)</a:t>
            </a:r>
          </a:p>
          <a:p>
            <a:pPr marL="973138" indent="-457200">
              <a:spcAft>
                <a:spcPts val="600"/>
              </a:spcAft>
              <a:buFontTx/>
              <a:buChar char="-"/>
              <a:tabLst>
                <a:tab pos="1031875" algn="l"/>
              </a:tabLst>
            </a:pPr>
            <a:r>
              <a:rPr lang="en-US" sz="2800" dirty="0">
                <a:latin typeface="Arial" panose="020B0604020202020204" pitchFamily="34" charset="0"/>
                <a:cs typeface="Arial" panose="020B0604020202020204" pitchFamily="34" charset="0"/>
              </a:rPr>
              <a:t>Temporal and Seasonal Variables (monthly or day-of-week adjustment factor)</a:t>
            </a:r>
          </a:p>
        </p:txBody>
      </p:sp>
    </p:spTree>
    <p:extLst>
      <p:ext uri="{BB962C8B-B14F-4D97-AF65-F5344CB8AC3E}">
        <p14:creationId xmlns:p14="http://schemas.microsoft.com/office/powerpoint/2010/main" val="2306764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7C471-D364-7076-386C-BF3A9140A1D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473BCD9-EDA7-B6AA-77EA-416AEC0B699A}"/>
              </a:ext>
            </a:extLst>
          </p:cNvPr>
          <p:cNvPicPr preferRelativeResize="0">
            <a:picLocks/>
          </p:cNvPicPr>
          <p:nvPr/>
        </p:nvPicPr>
        <p:blipFill>
          <a:blip r:embed="rId2">
            <a:extLst>
              <a:ext uri="{28A0092B-C50C-407E-A947-70E740481C1C}">
                <a14:useLocalDpi xmlns:a14="http://schemas.microsoft.com/office/drawing/2010/main" val="0"/>
              </a:ext>
            </a:extLst>
          </a:blip>
          <a:stretch>
            <a:fillRect/>
          </a:stretch>
        </p:blipFill>
        <p:spPr>
          <a:xfrm rot="16200000">
            <a:off x="-3346704" y="3328416"/>
            <a:ext cx="6876288" cy="182880"/>
          </a:xfrm>
          <a:prstGeom prst="rect">
            <a:avLst/>
          </a:prstGeom>
        </p:spPr>
      </p:pic>
      <p:sp>
        <p:nvSpPr>
          <p:cNvPr id="2" name="TextBox 1">
            <a:extLst>
              <a:ext uri="{FF2B5EF4-FFF2-40B4-BE49-F238E27FC236}">
                <a16:creationId xmlns:a16="http://schemas.microsoft.com/office/drawing/2014/main" id="{2B495B7A-894F-3C12-8809-2A89292818ED}"/>
              </a:ext>
            </a:extLst>
          </p:cNvPr>
          <p:cNvSpPr txBox="1"/>
          <p:nvPr/>
        </p:nvSpPr>
        <p:spPr>
          <a:xfrm>
            <a:off x="182881" y="-61785"/>
            <a:ext cx="9172074" cy="584775"/>
          </a:xfrm>
          <a:prstGeom prst="rect">
            <a:avLst/>
          </a:prstGeom>
          <a:noFill/>
        </p:spPr>
        <p:txBody>
          <a:bodyPr wrap="square" rtlCol="0">
            <a:spAutoFit/>
          </a:bodyPr>
          <a:lstStyle/>
          <a:p>
            <a:r>
              <a:rPr lang="en-US" sz="3200" dirty="0">
                <a:solidFill>
                  <a:srgbClr val="680000"/>
                </a:solidFill>
                <a:latin typeface="Franklin Gothic Medium" panose="020B0603020102020204" pitchFamily="34" charset="0"/>
              </a:rPr>
              <a:t>Review of previous studies</a:t>
            </a:r>
          </a:p>
        </p:txBody>
      </p:sp>
      <p:cxnSp>
        <p:nvCxnSpPr>
          <p:cNvPr id="8" name="Straight Connector 7">
            <a:extLst>
              <a:ext uri="{FF2B5EF4-FFF2-40B4-BE49-F238E27FC236}">
                <a16:creationId xmlns:a16="http://schemas.microsoft.com/office/drawing/2014/main" id="{D313A735-D6F7-0924-627D-13B7101CB6F0}"/>
              </a:ext>
            </a:extLst>
          </p:cNvPr>
          <p:cNvCxnSpPr>
            <a:cxnSpLocks/>
          </p:cNvCxnSpPr>
          <p:nvPr/>
        </p:nvCxnSpPr>
        <p:spPr>
          <a:xfrm>
            <a:off x="182881" y="452391"/>
            <a:ext cx="6224833" cy="19246"/>
          </a:xfrm>
          <a:prstGeom prst="line">
            <a:avLst/>
          </a:prstGeom>
          <a:ln w="38100">
            <a:solidFill>
              <a:srgbClr val="800000"/>
            </a:solidFill>
          </a:ln>
        </p:spPr>
        <p:style>
          <a:lnRef idx="1">
            <a:schemeClr val="accent1"/>
          </a:lnRef>
          <a:fillRef idx="0">
            <a:schemeClr val="accent1"/>
          </a:fillRef>
          <a:effectRef idx="0">
            <a:schemeClr val="accent1"/>
          </a:effectRef>
          <a:fontRef idx="minor">
            <a:schemeClr val="tx1"/>
          </a:fontRef>
        </p:style>
      </p:cxnSp>
      <p:sp>
        <p:nvSpPr>
          <p:cNvPr id="3" name="Slide Number Placeholder 1">
            <a:extLst>
              <a:ext uri="{FF2B5EF4-FFF2-40B4-BE49-F238E27FC236}">
                <a16:creationId xmlns:a16="http://schemas.microsoft.com/office/drawing/2014/main" id="{B87E030A-3C8A-5A61-2B92-1BEBD46BE07E}"/>
              </a:ext>
            </a:extLst>
          </p:cNvPr>
          <p:cNvSpPr>
            <a:spLocks noGrp="1"/>
          </p:cNvSpPr>
          <p:nvPr>
            <p:ph type="sldNum" sz="quarter" idx="12"/>
          </p:nvPr>
        </p:nvSpPr>
        <p:spPr>
          <a:xfrm>
            <a:off x="11538039" y="6555509"/>
            <a:ext cx="522757" cy="252923"/>
          </a:xfrm>
        </p:spPr>
        <p:txBody>
          <a:bodyPr/>
          <a:lstStyle/>
          <a:p>
            <a:fld id="{AD813B8F-0C96-4966-B9C2-C2B58D97F9E1}" type="slidenum">
              <a:rPr lang="en-US" sz="1600" smtClean="0">
                <a:solidFill>
                  <a:schemeClr val="bg1">
                    <a:lumMod val="50000"/>
                  </a:schemeClr>
                </a:solidFill>
                <a:latin typeface="Franklin Gothic Book" panose="020B0503020102020204" pitchFamily="34" charset="0"/>
              </a:rPr>
              <a:t>9</a:t>
            </a:fld>
            <a:endParaRPr lang="en-US" sz="1600" dirty="0">
              <a:solidFill>
                <a:schemeClr val="bg1">
                  <a:lumMod val="50000"/>
                </a:schemeClr>
              </a:solidFill>
              <a:latin typeface="Franklin Gothic Book" panose="020B0503020102020204" pitchFamily="34" charset="0"/>
            </a:endParaRPr>
          </a:p>
        </p:txBody>
      </p:sp>
      <p:graphicFrame>
        <p:nvGraphicFramePr>
          <p:cNvPr id="4" name="Table 3">
            <a:extLst>
              <a:ext uri="{FF2B5EF4-FFF2-40B4-BE49-F238E27FC236}">
                <a16:creationId xmlns:a16="http://schemas.microsoft.com/office/drawing/2014/main" id="{13947FC5-345D-4BB8-2A6D-EF177910C856}"/>
              </a:ext>
            </a:extLst>
          </p:cNvPr>
          <p:cNvGraphicFramePr>
            <a:graphicFrameLocks noGrp="1"/>
          </p:cNvGraphicFramePr>
          <p:nvPr>
            <p:extLst>
              <p:ext uri="{D42A27DB-BD31-4B8C-83A1-F6EECF244321}">
                <p14:modId xmlns:p14="http://schemas.microsoft.com/office/powerpoint/2010/main" val="3258213271"/>
              </p:ext>
            </p:extLst>
          </p:nvPr>
        </p:nvGraphicFramePr>
        <p:xfrm>
          <a:off x="270269" y="894634"/>
          <a:ext cx="11790527" cy="5675630"/>
        </p:xfrm>
        <a:graphic>
          <a:graphicData uri="http://schemas.openxmlformats.org/drawingml/2006/table">
            <a:tbl>
              <a:tblPr firstRow="1" bandRow="1">
                <a:tableStyleId>{5C22544A-7EE6-4342-B048-85BDC9FD1C3A}</a:tableStyleId>
              </a:tblPr>
              <a:tblGrid>
                <a:gridCol w="1377697">
                  <a:extLst>
                    <a:ext uri="{9D8B030D-6E8A-4147-A177-3AD203B41FA5}">
                      <a16:colId xmlns:a16="http://schemas.microsoft.com/office/drawing/2014/main" val="1874693135"/>
                    </a:ext>
                  </a:extLst>
                </a:gridCol>
                <a:gridCol w="3052622">
                  <a:extLst>
                    <a:ext uri="{9D8B030D-6E8A-4147-A177-3AD203B41FA5}">
                      <a16:colId xmlns:a16="http://schemas.microsoft.com/office/drawing/2014/main" val="3978358123"/>
                    </a:ext>
                  </a:extLst>
                </a:gridCol>
                <a:gridCol w="4214812">
                  <a:extLst>
                    <a:ext uri="{9D8B030D-6E8A-4147-A177-3AD203B41FA5}">
                      <a16:colId xmlns:a16="http://schemas.microsoft.com/office/drawing/2014/main" val="2708645724"/>
                    </a:ext>
                  </a:extLst>
                </a:gridCol>
                <a:gridCol w="3145396">
                  <a:extLst>
                    <a:ext uri="{9D8B030D-6E8A-4147-A177-3AD203B41FA5}">
                      <a16:colId xmlns:a16="http://schemas.microsoft.com/office/drawing/2014/main" val="64903879"/>
                    </a:ext>
                  </a:extLst>
                </a:gridCol>
              </a:tblGrid>
              <a:tr h="387331">
                <a:tc>
                  <a:txBody>
                    <a:bodyPr/>
                    <a:lstStyle/>
                    <a:p>
                      <a:pPr marL="0" marR="0">
                        <a:lnSpc>
                          <a:spcPct val="200000"/>
                        </a:lnSpc>
                      </a:pPr>
                      <a:r>
                        <a:rPr lang="en-US" sz="1800" b="1" dirty="0">
                          <a:effectLst/>
                          <a:latin typeface="Arial" panose="020B0604020202020204" pitchFamily="34" charset="0"/>
                          <a:ea typeface="Calibri" panose="020F0502020204030204" pitchFamily="34" charset="0"/>
                          <a:cs typeface="Arial" panose="020B0604020202020204" pitchFamily="34" charset="0"/>
                        </a:rPr>
                        <a:t>Category </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tx2"/>
                    </a:solidFill>
                  </a:tcPr>
                </a:tc>
                <a:tc>
                  <a:txBody>
                    <a:bodyPr/>
                    <a:lstStyle/>
                    <a:p>
                      <a:pPr marL="0" marR="0">
                        <a:lnSpc>
                          <a:spcPct val="200000"/>
                        </a:lnSpc>
                      </a:pPr>
                      <a:r>
                        <a:rPr lang="en-US" sz="1800" b="1" dirty="0">
                          <a:effectLst/>
                          <a:latin typeface="Arial" panose="020B0604020202020204" pitchFamily="34" charset="0"/>
                          <a:ea typeface="Calibri" panose="020F0502020204030204" pitchFamily="34" charset="0"/>
                          <a:cs typeface="Arial" panose="020B0604020202020204" pitchFamily="34" charset="0"/>
                        </a:rPr>
                        <a:t>Methods Used</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tx2"/>
                    </a:solidFill>
                  </a:tcPr>
                </a:tc>
                <a:tc>
                  <a:txBody>
                    <a:bodyPr/>
                    <a:lstStyle/>
                    <a:p>
                      <a:pPr marL="0" marR="0">
                        <a:lnSpc>
                          <a:spcPct val="200000"/>
                        </a:lnSpc>
                      </a:pPr>
                      <a:r>
                        <a:rPr lang="en-US" sz="1800" b="1" dirty="0">
                          <a:effectLst/>
                          <a:latin typeface="Arial" panose="020B0604020202020204" pitchFamily="34" charset="0"/>
                          <a:ea typeface="Calibri" panose="020F0502020204030204" pitchFamily="34" charset="0"/>
                          <a:cs typeface="Arial" panose="020B0604020202020204" pitchFamily="34" charset="0"/>
                        </a:rPr>
                        <a:t>Findings</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tx2"/>
                    </a:solidFill>
                  </a:tcPr>
                </a:tc>
                <a:tc>
                  <a:txBody>
                    <a:bodyPr/>
                    <a:lstStyle/>
                    <a:p>
                      <a:pPr marL="0" marR="0">
                        <a:lnSpc>
                          <a:spcPct val="200000"/>
                        </a:lnSpc>
                      </a:pPr>
                      <a:r>
                        <a:rPr lang="en-US" sz="1800" b="1" dirty="0">
                          <a:effectLst/>
                          <a:latin typeface="Arial" panose="020B0604020202020204" pitchFamily="34" charset="0"/>
                          <a:ea typeface="Calibri" panose="020F0502020204030204" pitchFamily="34" charset="0"/>
                          <a:cs typeface="Arial" panose="020B0604020202020204" pitchFamily="34" charset="0"/>
                        </a:rPr>
                        <a:t>Sources</a:t>
                      </a:r>
                      <a:endParaRPr lang="en-US" sz="18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solidFill>
                      <a:schemeClr val="tx2"/>
                    </a:solidFill>
                  </a:tcPr>
                </a:tc>
                <a:extLst>
                  <a:ext uri="{0D108BD9-81ED-4DB2-BD59-A6C34878D82A}">
                    <a16:rowId xmlns:a16="http://schemas.microsoft.com/office/drawing/2014/main" val="3096365245"/>
                  </a:ext>
                </a:extLst>
              </a:tr>
              <a:tr h="387331">
                <a:tc>
                  <a:txBody>
                    <a:bodyPr/>
                    <a:lstStyle/>
                    <a:p>
                      <a:r>
                        <a:rPr lang="en-US" sz="1800" dirty="0">
                          <a:latin typeface="Arial" panose="020B0604020202020204" pitchFamily="34" charset="0"/>
                          <a:cs typeface="Arial" panose="020B0604020202020204" pitchFamily="34" charset="0"/>
                        </a:rPr>
                        <a:t>Regression-Based Models</a:t>
                      </a:r>
                    </a:p>
                  </a:txBody>
                  <a:tcPr/>
                </a:tc>
                <a:tc>
                  <a:txBody>
                    <a:bodyPr/>
                    <a:lstStyle/>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Linear regression, spatial regression, multiple linear regression, GWR, CART</a:t>
                      </a:r>
                    </a:p>
                  </a:txBody>
                  <a:tcPr/>
                </a:tc>
                <a:tc>
                  <a:txBody>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Socio-economic, roadway characteristics, and spatial trends significantly impact AADT estimation. Conventional regression may overlook spatial dependencies.</a:t>
                      </a:r>
                    </a:p>
                  </a:txBody>
                  <a:tcPr/>
                </a:tc>
                <a:tc>
                  <a:txBody>
                    <a:bodyPr/>
                    <a:lstStyle/>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Ritchie (1986), Mohamad et al. (1998), Xia et al. (1999), Zhao &amp; Park (2004), Pan (2008), Eom et al. (2006), Lowry (2014)</a:t>
                      </a:r>
                    </a:p>
                  </a:txBody>
                  <a:tcPr/>
                </a:tc>
                <a:extLst>
                  <a:ext uri="{0D108BD9-81ED-4DB2-BD59-A6C34878D82A}">
                    <a16:rowId xmlns:a16="http://schemas.microsoft.com/office/drawing/2014/main" val="596299256"/>
                  </a:ext>
                </a:extLst>
              </a:tr>
              <a:tr h="387331">
                <a:tc>
                  <a:txBody>
                    <a:bodyPr/>
                    <a:lstStyle/>
                    <a:p>
                      <a:r>
                        <a:rPr lang="en-US" sz="1800" dirty="0">
                          <a:latin typeface="Arial" panose="020B0604020202020204" pitchFamily="34" charset="0"/>
                          <a:cs typeface="Arial" panose="020B0604020202020204" pitchFamily="34" charset="0"/>
                        </a:rPr>
                        <a:t>Machine Learning &amp; Deep Learning (ML/DL) Models</a:t>
                      </a:r>
                    </a:p>
                  </a:txBody>
                  <a:tcPr/>
                </a:tc>
                <a:tc>
                  <a:txBody>
                    <a:bodyPr/>
                    <a:lstStyle/>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Random Forest (RF), Support Vector Regression (SVR), ANN, Fuzzy Basis Function Networks (FBFN), collaborative filtering, coefficient of variation (COV), fuzzy decision trees</a:t>
                      </a:r>
                    </a:p>
                  </a:txBody>
                  <a:tcPr/>
                </a:tc>
                <a:tc>
                  <a:txBody>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ML/DL models improve AADT estimation; neural networks perform well with sufficient input; data-driven techniques improve assignment and accuracy.</a:t>
                      </a:r>
                    </a:p>
                  </a:txBody>
                  <a:tcPr/>
                </a:tc>
                <a:tc>
                  <a:txBody>
                    <a:bodyPr/>
                    <a:lstStyle/>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Sharma et al. (1999), Sharma et al. (2001), Jin et al. (2008), Castro-Neto et al. (2009), Zhong et al. (2012), Wu &amp; Zhang (2009)</a:t>
                      </a:r>
                    </a:p>
                  </a:txBody>
                  <a:tcPr/>
                </a:tc>
                <a:extLst>
                  <a:ext uri="{0D108BD9-81ED-4DB2-BD59-A6C34878D82A}">
                    <a16:rowId xmlns:a16="http://schemas.microsoft.com/office/drawing/2014/main" val="3899357112"/>
                  </a:ext>
                </a:extLst>
              </a:tr>
              <a:tr h="387331">
                <a:tc>
                  <a:txBody>
                    <a:bodyPr/>
                    <a:lstStyle/>
                    <a:p>
                      <a:r>
                        <a:rPr lang="en-US" sz="1800" dirty="0">
                          <a:latin typeface="Arial" panose="020B0604020202020204" pitchFamily="34" charset="0"/>
                          <a:cs typeface="Arial" panose="020B0604020202020204" pitchFamily="34" charset="0"/>
                        </a:rPr>
                        <a:t>Spatial Models</a:t>
                      </a:r>
                    </a:p>
                  </a:txBody>
                  <a:tcPr/>
                </a:tc>
                <a:tc>
                  <a:txBody>
                    <a:bodyPr/>
                    <a:lstStyle/>
                    <a:p>
                      <a:pPr marL="0" indent="0">
                        <a:buFont typeface="Arial" panose="020B0604020202020204" pitchFamily="34" charset="0"/>
                        <a:buNone/>
                      </a:pPr>
                      <a:r>
                        <a:rPr lang="en-US" sz="1800" dirty="0">
                          <a:latin typeface="Arial" panose="020B0604020202020204" pitchFamily="34" charset="0"/>
                          <a:cs typeface="Arial" panose="020B0604020202020204" pitchFamily="34" charset="0"/>
                        </a:rPr>
                        <a:t>GIS-based </a:t>
                      </a:r>
                      <a:r>
                        <a:rPr lang="en-US" sz="1800" dirty="0" err="1">
                          <a:latin typeface="Arial" panose="020B0604020202020204" pitchFamily="34" charset="0"/>
                          <a:cs typeface="Arial" panose="020B0604020202020204" pitchFamily="34" charset="0"/>
                        </a:rPr>
                        <a:t>geostatistics</a:t>
                      </a:r>
                      <a:r>
                        <a:rPr lang="en-US" sz="1800" dirty="0">
                          <a:latin typeface="Arial" panose="020B0604020202020204" pitchFamily="34" charset="0"/>
                          <a:cs typeface="Arial" panose="020B0604020202020204" pitchFamily="34" charset="0"/>
                        </a:rPr>
                        <a:t>, stress centrality, connectivity indices, Kriging, image-based density estimation</a:t>
                      </a:r>
                    </a:p>
                  </a:txBody>
                  <a:tcPr/>
                </a:tc>
                <a:tc>
                  <a:txBody>
                    <a:bodyPr/>
                    <a:lstStyle/>
                    <a:p>
                      <a:pPr marL="285750" indent="-285750">
                        <a:buFont typeface="Arial" panose="020B0604020202020204" pitchFamily="34" charset="0"/>
                        <a:buChar char="•"/>
                      </a:pPr>
                      <a:r>
                        <a:rPr lang="en-US" sz="1800" dirty="0">
                          <a:latin typeface="Arial" panose="020B0604020202020204" pitchFamily="34" charset="0"/>
                          <a:cs typeface="Arial" panose="020B0604020202020204" pitchFamily="34" charset="0"/>
                        </a:rPr>
                        <a:t>Spatial tools help interpolate AADT in uncounted segments; account for spatial dependencies; satellite-based estimates improve with ground data.</a:t>
                      </a:r>
                    </a:p>
                  </a:txBody>
                  <a:tcPr/>
                </a:tc>
                <a:tc>
                  <a:txBody>
                    <a:bodyPr/>
                    <a:lstStyle/>
                    <a:p>
                      <a:pPr marL="0" indent="0">
                        <a:buFont typeface="Arial" panose="020B0604020202020204" pitchFamily="34" charset="0"/>
                        <a:buNone/>
                      </a:pPr>
                      <a:r>
                        <a:rPr lang="da-DK" sz="1800" dirty="0">
                          <a:latin typeface="Arial" panose="020B0604020202020204" pitchFamily="34" charset="0"/>
                          <a:cs typeface="Arial" panose="020B0604020202020204" pitchFamily="34" charset="0"/>
                        </a:rPr>
                        <a:t>Wang &amp; Kockelman (2009), Selby &amp; Kockelman (2011), Lowry &amp; Dixon (2012), McCord et al. (2003), McCord &amp; Goel (2009), Jiang et al. (2007)</a:t>
                      </a:r>
                      <a:endParaRPr lang="en-US" sz="18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31350905"/>
                  </a:ext>
                </a:extLst>
              </a:tr>
            </a:tbl>
          </a:graphicData>
        </a:graphic>
      </p:graphicFrame>
      <p:sp>
        <p:nvSpPr>
          <p:cNvPr id="7" name="TextBox 6">
            <a:extLst>
              <a:ext uri="{FF2B5EF4-FFF2-40B4-BE49-F238E27FC236}">
                <a16:creationId xmlns:a16="http://schemas.microsoft.com/office/drawing/2014/main" id="{BE65A8C8-4491-A892-F770-83A7E5DD2099}"/>
              </a:ext>
            </a:extLst>
          </p:cNvPr>
          <p:cNvSpPr txBox="1"/>
          <p:nvPr/>
        </p:nvSpPr>
        <p:spPr>
          <a:xfrm>
            <a:off x="270269" y="309859"/>
            <a:ext cx="9971166" cy="560410"/>
          </a:xfrm>
          <a:prstGeom prst="rect">
            <a:avLst/>
          </a:prstGeom>
          <a:noFill/>
        </p:spPr>
        <p:txBody>
          <a:bodyPr wrap="square">
            <a:spAutoFit/>
          </a:bodyPr>
          <a:lstStyle/>
          <a:p>
            <a:pPr marL="0" marR="0">
              <a:lnSpc>
                <a:spcPct val="200000"/>
              </a:lnSpc>
            </a:pPr>
            <a:r>
              <a:rPr lang="en-US" sz="1800" b="1" dirty="0">
                <a:solidFill>
                  <a:srgbClr val="000000"/>
                </a:solidFill>
                <a:effectLst/>
                <a:latin typeface="Arial" panose="020B0604020202020204" pitchFamily="34" charset="0"/>
                <a:ea typeface="Calibri" panose="020F0502020204030204" pitchFamily="34" charset="0"/>
                <a:cs typeface="Arial" panose="020B0604020202020204" pitchFamily="34" charset="0"/>
              </a:rPr>
              <a:t>Table: Summary of methods used for AADT Estimation. </a:t>
            </a:r>
            <a:endParaRPr lang="en-US" sz="18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94178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b19c134a-14c9-4d4c-af65-c420f94c8cbb}" enabled="0" method="" siteId="{b19c134a-14c9-4d4c-af65-c420f94c8cbb}" removed="1"/>
</clbl:labelList>
</file>

<file path=docProps/app.xml><?xml version="1.0" encoding="utf-8"?>
<Properties xmlns="http://schemas.openxmlformats.org/officeDocument/2006/extended-properties" xmlns:vt="http://schemas.openxmlformats.org/officeDocument/2006/docPropsVTypes">
  <TotalTime>12808</TotalTime>
  <Words>8854</Words>
  <Application>Microsoft Office PowerPoint</Application>
  <PresentationFormat>Widescreen</PresentationFormat>
  <Paragraphs>913</Paragraphs>
  <Slides>71</Slides>
  <Notes>35</Notes>
  <HiddenSlides>12</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71</vt:i4>
      </vt:variant>
    </vt:vector>
  </HeadingPairs>
  <TitlesOfParts>
    <vt:vector size="81" baseType="lpstr">
      <vt:lpstr>Arial</vt:lpstr>
      <vt:lpstr>Calibri</vt:lpstr>
      <vt:lpstr>Calibri Light</vt:lpstr>
      <vt:lpstr>Cambria Math</vt:lpstr>
      <vt:lpstr>Franklin Gothic Book</vt:lpstr>
      <vt:lpstr>Franklin Gothic Medium</vt:lpstr>
      <vt:lpstr>Franklin Gothic Medium Cond</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Khan, Md Nasim</dc:creator>
  <cp:lastModifiedBy>Mimi, Mahmuda Sultana</cp:lastModifiedBy>
  <cp:revision>3</cp:revision>
  <dcterms:created xsi:type="dcterms:W3CDTF">2023-02-10T15:28:02Z</dcterms:created>
  <dcterms:modified xsi:type="dcterms:W3CDTF">2025-06-23T13:08:34Z</dcterms:modified>
</cp:coreProperties>
</file>