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  <p:sldMasterId id="2147483942" r:id="rId2"/>
    <p:sldMasterId id="2147483954" r:id="rId3"/>
    <p:sldMasterId id="2147483969" r:id="rId4"/>
    <p:sldMasterId id="2147483981" r:id="rId5"/>
    <p:sldMasterId id="2147483987" r:id="rId6"/>
    <p:sldMasterId id="2147483995" r:id="rId7"/>
  </p:sldMasterIdLst>
  <p:notesMasterIdLst>
    <p:notesMasterId r:id="rId68"/>
  </p:notesMasterIdLst>
  <p:handoutMasterIdLst>
    <p:handoutMasterId r:id="rId69"/>
  </p:handoutMasterIdLst>
  <p:sldIdLst>
    <p:sldId id="331" r:id="rId8"/>
    <p:sldId id="392" r:id="rId9"/>
    <p:sldId id="400" r:id="rId10"/>
    <p:sldId id="427" r:id="rId11"/>
    <p:sldId id="438" r:id="rId12"/>
    <p:sldId id="423" r:id="rId13"/>
    <p:sldId id="424" r:id="rId14"/>
    <p:sldId id="391" r:id="rId15"/>
    <p:sldId id="384" r:id="rId16"/>
    <p:sldId id="399" r:id="rId17"/>
    <p:sldId id="386" r:id="rId18"/>
    <p:sldId id="387" r:id="rId19"/>
    <p:sldId id="396" r:id="rId20"/>
    <p:sldId id="397" r:id="rId21"/>
    <p:sldId id="398" r:id="rId22"/>
    <p:sldId id="417" r:id="rId23"/>
    <p:sldId id="402" r:id="rId24"/>
    <p:sldId id="403" r:id="rId25"/>
    <p:sldId id="425" r:id="rId26"/>
    <p:sldId id="426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365" r:id="rId38"/>
    <p:sldId id="374" r:id="rId39"/>
    <p:sldId id="385" r:id="rId40"/>
    <p:sldId id="376" r:id="rId41"/>
    <p:sldId id="377" r:id="rId42"/>
    <p:sldId id="378" r:id="rId43"/>
    <p:sldId id="415" r:id="rId44"/>
    <p:sldId id="418" r:id="rId45"/>
    <p:sldId id="419" r:id="rId46"/>
    <p:sldId id="420" r:id="rId47"/>
    <p:sldId id="421" r:id="rId48"/>
    <p:sldId id="416" r:id="rId49"/>
    <p:sldId id="428" r:id="rId50"/>
    <p:sldId id="429" r:id="rId51"/>
    <p:sldId id="382" r:id="rId52"/>
    <p:sldId id="434" r:id="rId53"/>
    <p:sldId id="430" r:id="rId54"/>
    <p:sldId id="431" r:id="rId55"/>
    <p:sldId id="432" r:id="rId56"/>
    <p:sldId id="433" r:id="rId57"/>
    <p:sldId id="435" r:id="rId58"/>
    <p:sldId id="436" r:id="rId59"/>
    <p:sldId id="437" r:id="rId60"/>
    <p:sldId id="439" r:id="rId61"/>
    <p:sldId id="440" r:id="rId62"/>
    <p:sldId id="366" r:id="rId63"/>
    <p:sldId id="375" r:id="rId64"/>
    <p:sldId id="349" r:id="rId65"/>
    <p:sldId id="350" r:id="rId66"/>
    <p:sldId id="441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6347" autoAdjust="0"/>
  </p:normalViewPr>
  <p:slideViewPr>
    <p:cSldViewPr>
      <p:cViewPr varScale="1">
        <p:scale>
          <a:sx n="125" d="100"/>
          <a:sy n="125" d="100"/>
        </p:scale>
        <p:origin x="81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99E2A4E5-531C-4FB6-AB54-890DCBFBDD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D16F2F72-045E-4491-BA0E-1F64E2D53F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5BD48-AB3E-4C51-9F70-2FF27E3D18F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EAEAF-5EC1-498E-97D9-9EC282D35AC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40C27-CF60-4730-9891-BBF67B8CB64F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DAFE0-E63C-4545-A839-4395C9E5DEE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6274A-5FCD-4431-A9E9-0CAEB96C10B7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6275388"/>
            <a:ext cx="269398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3" y="3967163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/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0C882-4C1A-481E-9CBC-6561309787C6}" type="datetime1">
              <a:rPr lang="zh-CN" altLang="en-US"/>
              <a:pPr>
                <a:defRPr/>
              </a:pPr>
              <a:t>2022/6/26</a:t>
            </a:fld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B9AB7-E72B-4A40-A9A2-6D292F92C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FC148-5421-4A93-AEB8-AAED74E968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B4C0D-D656-400D-AAFE-DFAF24A96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F59BF-3322-4F88-AB29-8F1B8C3795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E6682-09C9-433F-9482-65570E6592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E111A-EBF6-49EA-BA75-964F225DFDE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049CA-B8F3-4426-94DC-4EC50575D55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62A04-85FE-4227-952F-9CA8099F1F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2153-A3A2-4D15-84B4-08FF302F27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74DE5-0F94-4B0C-A80F-0FAFA2B1C4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5B0A5-DFA8-4C12-8943-3E32DCBE1E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FE3B2-BA88-4D79-9607-5B5E53DA46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B4FE4E-F252-4528-ACE0-6C1B228A2B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74BA6-5F7F-414B-9790-C545C31A3A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4150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0C882-4C1A-481E-9CBC-6561309787C6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191000" y="6534150"/>
            <a:ext cx="8382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B9AB7-E72B-4A40-A9A2-6D292F92C03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2"/>
          </p:nvPr>
        </p:nvSpPr>
        <p:spPr>
          <a:xfrm>
            <a:off x="6553200" y="65532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5BD48-AB3E-4C51-9F70-2FF27E3D18F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E111A-EBF6-49EA-BA75-964F225DFDE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049CA-B8F3-4426-94DC-4EC50575D55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D5A3A-9223-4F7A-94BD-4CCFB624369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4CC50-683E-4238-B780-3C57BD7D7958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D5A3A-9223-4F7A-94BD-4CCFB624369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4CC50-683E-4238-B780-3C57BD7D7958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C4367-5439-4C8E-A4D3-01C83FAB08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92E52-FAA3-4C40-B43D-AD88DFE18E23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ACD48-905F-4634-BA05-65D194DA40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5CD9-1576-4B32-A2E2-3F9AEF5A7332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87769-DC00-4ED9-9A31-2367639678C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8DA1C-618A-4A19-8DF5-76B4DF847494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D3E0A-FA41-4F00-8AD1-22B0D1343B8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4FEC4-D71C-446C-AFB5-77EBD8F20035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7D696-10FE-4ABA-A21B-80147D6743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51639-9FF7-4E56-9CA8-CACD9518C170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4014A-9A89-407B-BC37-54504DE70E3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3E221-F0E7-44BF-BB6E-5895201A78B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EAEAF-5EC1-498E-97D9-9EC282D35AC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40C27-CF60-4730-9891-BBF67B8CB64F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DAFE0-E63C-4545-A839-4395C9E5DEE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6274A-5FCD-4431-A9E9-0CAEB96C10B7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6275388"/>
            <a:ext cx="269398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C4367-5439-4C8E-A4D3-01C83FAB08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92E52-FAA3-4C40-B43D-AD88DFE18E23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0C882-4C1A-481E-9CBC-6561309787C6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B9AB7-E72B-4A40-A9A2-6D292F92C03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B62723-9FF9-4A65-8F79-07E4EE5EBC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8E72A-050D-4DBD-A645-12D8916A96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FDC8C-53A5-46C7-B650-78DDF11AD5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CD9D6-073E-4B96-BA9F-DC23A56E88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75F36-900B-4132-8546-EA62DE8A65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724DA6-920C-4591-8A9B-F82132BD35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8F649-B464-4ADB-AB2A-8C0E372732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25FF2-DEB3-4FF4-9C41-CB07E90952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4292D-973C-40BD-A6F1-56936E0620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ACD48-905F-4634-BA05-65D194DA40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5CD9-1576-4B32-A2E2-3F9AEF5A7332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F7178E-685E-4F59-907A-76583E30D5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AC47B-0916-4710-A3CB-A34E917F53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275388"/>
            <a:ext cx="2693988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834898"/>
      </p:ext>
    </p:extLst>
  </p:cSld>
  <p:clrMapOvr>
    <a:masterClrMapping/>
  </p:clrMapOvr>
  <p:hf hdr="0" ft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553200" y="65532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191000" y="6534150"/>
            <a:ext cx="8382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7D5BD48-AB3E-4C51-9F70-2FF27E3D18F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381000" y="6534150"/>
            <a:ext cx="19050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677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553200" y="65532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191000" y="6534150"/>
            <a:ext cx="8382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E111A-EBF6-49EA-BA75-964F225DFDE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381000" y="6534150"/>
            <a:ext cx="19050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049CA-B8F3-4426-94DC-4EC50575D55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4150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0C882-4C1A-481E-9CBC-6561309787C6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191000" y="6534150"/>
            <a:ext cx="8382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B9AB7-E72B-4A40-A9A2-6D292F92C03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2"/>
          </p:nvPr>
        </p:nvSpPr>
        <p:spPr>
          <a:xfrm>
            <a:off x="6553200" y="65532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553200" y="65532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191000" y="6534150"/>
            <a:ext cx="8382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D3E0A-FA41-4F00-8AD1-22B0D1343B8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381000" y="6534150"/>
            <a:ext cx="19050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4FEC4-D71C-446C-AFB5-77EBD8F20035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275388"/>
            <a:ext cx="2693988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5536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250186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14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87769-DC00-4ED9-9A31-2367639678C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8DA1C-618A-4A19-8DF5-76B4DF847494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477998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4191000" y="6505575"/>
            <a:ext cx="8382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CD18B-01E1-48E2-BB26-8C416937C6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>
          <a:xfrm>
            <a:off x="381000" y="6505575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1904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3" y="3967163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82157524"/>
      </p:ext>
    </p:extLst>
  </p:cSld>
  <p:clrMapOvr>
    <a:masterClrMapping/>
  </p:clrMapOvr>
  <p:transition spd="slow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5BD48-AB3E-4C51-9F70-2FF27E3D18F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E111A-EBF6-49EA-BA75-964F225DFDE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049CA-B8F3-4426-94DC-4EC50575D55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D5A3A-9223-4F7A-94BD-4CCFB624369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4CC50-683E-4238-B780-3C57BD7D7958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C4367-5439-4C8E-A4D3-01C83FAB08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92E52-FAA3-4C40-B43D-AD88DFE18E23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ACD48-905F-4634-BA05-65D194DA40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5CD9-1576-4B32-A2E2-3F9AEF5A7332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87769-DC00-4ED9-9A31-2367639678C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8DA1C-618A-4A19-8DF5-76B4DF847494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D3E0A-FA41-4F00-8AD1-22B0D1343B8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4FEC4-D71C-446C-AFB5-77EBD8F20035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D3E0A-FA41-4F00-8AD1-22B0D1343B8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4FEC4-D71C-446C-AFB5-77EBD8F20035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7D696-10FE-4ABA-A21B-80147D6743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51639-9FF7-4E56-9CA8-CACD9518C170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4014A-9A89-407B-BC37-54504DE70E3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3E221-F0E7-44BF-BB6E-5895201A78B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EAEAF-5EC1-498E-97D9-9EC282D35AC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40C27-CF60-4730-9891-BBF67B8CB64F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DAFE0-E63C-4545-A839-4395C9E5DEE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6274A-5FCD-4431-A9E9-0CAEB96C10B7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6275388"/>
            <a:ext cx="269398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ftr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</p:cSld>
  <p:clrMapOvr>
    <a:masterClrMapping/>
  </p:clrMapOvr>
  <p:hf hdr="0" ftr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3" y="3967163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/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7D696-10FE-4ABA-A21B-80147D6743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51639-9FF7-4E56-9CA8-CACD9518C170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4014A-9A89-407B-BC37-54504DE70E3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3E221-F0E7-44BF-BB6E-5895201A78B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Relationship Id="rId9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59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61.xm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60.xml"/><Relationship Id="rId9" Type="http://schemas.openxmlformats.org/officeDocument/2006/relationships/image" Target="../media/image9.gi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6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zh-CN" altLang="en-US" sz="1800" b="1">
              <a:latin typeface="Arial" charset="0"/>
            </a:endParaRPr>
          </a:p>
        </p:txBody>
      </p:sp>
      <p:sp>
        <p:nvSpPr>
          <p:cNvPr id="2051" name="Rectangle 106"/>
          <p:cNvSpPr>
            <a:spLocks noChangeArrowheads="1"/>
          </p:cNvSpPr>
          <p:nvPr/>
        </p:nvSpPr>
        <p:spPr bwMode="gray">
          <a:xfrm>
            <a:off x="0" y="549275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52" name="Oval 107"/>
          <p:cNvSpPr>
            <a:spLocks noChangeArrowheads="1"/>
          </p:cNvSpPr>
          <p:nvPr/>
        </p:nvSpPr>
        <p:spPr bwMode="gray">
          <a:xfrm>
            <a:off x="1116013" y="58738"/>
            <a:ext cx="865187" cy="8921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53" name="Oval 108"/>
          <p:cNvSpPr>
            <a:spLocks noChangeArrowheads="1"/>
          </p:cNvSpPr>
          <p:nvPr/>
        </p:nvSpPr>
        <p:spPr bwMode="gray">
          <a:xfrm>
            <a:off x="8101013" y="106363"/>
            <a:ext cx="790575" cy="83026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3415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pitchFamily="34" charset="0"/>
              </a:defRPr>
            </a:lvl1pPr>
          </a:lstStyle>
          <a:p>
            <a:pPr>
              <a:defRPr/>
            </a:pPr>
            <a:fld id="{A46607AA-1CBB-4846-A2E5-B565D74CD50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609600"/>
            <a:ext cx="6019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3415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B0BBC22F-EC06-4E75-9A0E-D425A4F4442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  <p:sp>
        <p:nvSpPr>
          <p:cNvPr id="2059" name="Oval 111"/>
          <p:cNvSpPr>
            <a:spLocks noChangeArrowheads="1"/>
          </p:cNvSpPr>
          <p:nvPr/>
        </p:nvSpPr>
        <p:spPr bwMode="gray">
          <a:xfrm>
            <a:off x="1133475" y="76200"/>
            <a:ext cx="828675" cy="857250"/>
          </a:xfrm>
          <a:prstGeom prst="ellipse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60" name="Oval 109"/>
          <p:cNvSpPr>
            <a:spLocks noChangeArrowheads="1"/>
          </p:cNvSpPr>
          <p:nvPr/>
        </p:nvSpPr>
        <p:spPr bwMode="gray">
          <a:xfrm>
            <a:off x="179388" y="333375"/>
            <a:ext cx="1152525" cy="122396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61" name="Oval 110"/>
          <p:cNvSpPr>
            <a:spLocks noChangeArrowheads="1"/>
          </p:cNvSpPr>
          <p:nvPr/>
        </p:nvSpPr>
        <p:spPr bwMode="gray">
          <a:xfrm>
            <a:off x="190500" y="352425"/>
            <a:ext cx="1128713" cy="1185863"/>
          </a:xfrm>
          <a:prstGeom prst="ellipse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62" name="Oval 112"/>
          <p:cNvSpPr>
            <a:spLocks noChangeArrowheads="1"/>
          </p:cNvSpPr>
          <p:nvPr/>
        </p:nvSpPr>
        <p:spPr bwMode="gray">
          <a:xfrm>
            <a:off x="8120063" y="123825"/>
            <a:ext cx="757237" cy="795338"/>
          </a:xfrm>
          <a:prstGeom prst="ellipse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34" r:id="rId13"/>
    <p:sldLayoutId id="2147483937" r:id="rId14"/>
    <p:sldLayoutId id="2147483941" r:id="rId15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zh-CN" altLang="en-US" sz="1800" b="1">
              <a:latin typeface="Arial" charset="0"/>
            </a:endParaRPr>
          </a:p>
        </p:txBody>
      </p:sp>
      <p:sp>
        <p:nvSpPr>
          <p:cNvPr id="1027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28" name="Oval 40"/>
          <p:cNvSpPr>
            <a:spLocks noChangeArrowheads="1"/>
          </p:cNvSpPr>
          <p:nvPr/>
        </p:nvSpPr>
        <p:spPr bwMode="gray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29" name="Oval 42"/>
          <p:cNvSpPr>
            <a:spLocks noChangeArrowheads="1"/>
          </p:cNvSpPr>
          <p:nvPr/>
        </p:nvSpPr>
        <p:spPr bwMode="gray">
          <a:xfrm>
            <a:off x="1258888" y="260350"/>
            <a:ext cx="935037" cy="9366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30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31" name="Oval 49"/>
          <p:cNvSpPr>
            <a:spLocks noChangeArrowheads="1"/>
          </p:cNvSpPr>
          <p:nvPr/>
        </p:nvSpPr>
        <p:spPr bwMode="gray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32" name="Oval 50"/>
          <p:cNvSpPr>
            <a:spLocks noChangeArrowheads="1"/>
          </p:cNvSpPr>
          <p:nvPr/>
        </p:nvSpPr>
        <p:spPr bwMode="gray">
          <a:xfrm>
            <a:off x="1276350" y="277813"/>
            <a:ext cx="900113" cy="900112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33" name="Oval 44"/>
          <p:cNvSpPr>
            <a:spLocks noChangeArrowheads="1"/>
          </p:cNvSpPr>
          <p:nvPr/>
        </p:nvSpPr>
        <p:spPr bwMode="gray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 b="1">
              <a:latin typeface="Arial" panose="020B0604020202020204" pitchFamily="34" charset="0"/>
            </a:endParaRPr>
          </a:p>
        </p:txBody>
      </p:sp>
      <p:sp>
        <p:nvSpPr>
          <p:cNvPr id="1034" name="Oval 51"/>
          <p:cNvSpPr>
            <a:spLocks noChangeArrowheads="1"/>
          </p:cNvSpPr>
          <p:nvPr/>
        </p:nvSpPr>
        <p:spPr bwMode="gray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35" name="Oval 41"/>
          <p:cNvSpPr>
            <a:spLocks noChangeArrowheads="1"/>
          </p:cNvSpPr>
          <p:nvPr/>
        </p:nvSpPr>
        <p:spPr bwMode="gray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36" name="Oval 52"/>
          <p:cNvSpPr>
            <a:spLocks noChangeArrowheads="1"/>
          </p:cNvSpPr>
          <p:nvPr/>
        </p:nvSpPr>
        <p:spPr bwMode="gray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3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609600"/>
            <a:ext cx="6019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581400" y="6400800"/>
            <a:ext cx="22098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34075" y="6391275"/>
            <a:ext cx="1933575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 i="1">
                <a:solidFill>
                  <a:schemeClr val="tx2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4008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Arial" pitchFamily="34" charset="0"/>
              </a:defRPr>
            </a:lvl1pPr>
          </a:lstStyle>
          <a:p>
            <a:fld id="{C3533F38-0702-41D0-B8A5-8A7DDFEDC1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94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zh-CN" altLang="en-US" sz="1800" b="1">
              <a:latin typeface="Arial" charset="0"/>
            </a:endParaRPr>
          </a:p>
        </p:txBody>
      </p:sp>
      <p:sp>
        <p:nvSpPr>
          <p:cNvPr id="2051" name="Rectangle 106"/>
          <p:cNvSpPr>
            <a:spLocks noChangeArrowheads="1"/>
          </p:cNvSpPr>
          <p:nvPr/>
        </p:nvSpPr>
        <p:spPr bwMode="gray">
          <a:xfrm>
            <a:off x="0" y="549275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52" name="Oval 107"/>
          <p:cNvSpPr>
            <a:spLocks noChangeArrowheads="1"/>
          </p:cNvSpPr>
          <p:nvPr/>
        </p:nvSpPr>
        <p:spPr bwMode="gray">
          <a:xfrm>
            <a:off x="1116013" y="58738"/>
            <a:ext cx="865187" cy="8921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53" name="Oval 108"/>
          <p:cNvSpPr>
            <a:spLocks noChangeArrowheads="1"/>
          </p:cNvSpPr>
          <p:nvPr/>
        </p:nvSpPr>
        <p:spPr bwMode="gray">
          <a:xfrm>
            <a:off x="8101013" y="106363"/>
            <a:ext cx="790575" cy="83026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3415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pitchFamily="34" charset="0"/>
              </a:defRPr>
            </a:lvl1pPr>
          </a:lstStyle>
          <a:p>
            <a:pPr>
              <a:defRPr/>
            </a:pPr>
            <a:fld id="{A46607AA-1CBB-4846-A2E5-B565D74CD50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609600"/>
            <a:ext cx="6019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3415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B0BBC22F-EC06-4E75-9A0E-D425A4F4442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  <p:sp>
        <p:nvSpPr>
          <p:cNvPr id="2059" name="Oval 111"/>
          <p:cNvSpPr>
            <a:spLocks noChangeArrowheads="1"/>
          </p:cNvSpPr>
          <p:nvPr/>
        </p:nvSpPr>
        <p:spPr bwMode="gray">
          <a:xfrm>
            <a:off x="1133475" y="76200"/>
            <a:ext cx="828675" cy="85725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60" name="Oval 109"/>
          <p:cNvSpPr>
            <a:spLocks noChangeArrowheads="1"/>
          </p:cNvSpPr>
          <p:nvPr/>
        </p:nvSpPr>
        <p:spPr bwMode="gray">
          <a:xfrm>
            <a:off x="179388" y="333375"/>
            <a:ext cx="1152525" cy="122396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61" name="Oval 110"/>
          <p:cNvSpPr>
            <a:spLocks noChangeArrowheads="1"/>
          </p:cNvSpPr>
          <p:nvPr/>
        </p:nvSpPr>
        <p:spPr bwMode="gray">
          <a:xfrm>
            <a:off x="190500" y="352425"/>
            <a:ext cx="1128713" cy="1185863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62" name="Oval 112"/>
          <p:cNvSpPr>
            <a:spLocks noChangeArrowheads="1"/>
          </p:cNvSpPr>
          <p:nvPr/>
        </p:nvSpPr>
        <p:spPr bwMode="gray">
          <a:xfrm>
            <a:off x="8120063" y="123825"/>
            <a:ext cx="757237" cy="795338"/>
          </a:xfrm>
          <a:prstGeom prst="ellipse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8" r:id="rId1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zh-CN" altLang="en-US" sz="1800" b="1">
              <a:latin typeface="Arial" charset="0"/>
            </a:endParaRPr>
          </a:p>
        </p:txBody>
      </p:sp>
      <p:sp>
        <p:nvSpPr>
          <p:cNvPr id="1027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28" name="Oval 40"/>
          <p:cNvSpPr>
            <a:spLocks noChangeArrowheads="1"/>
          </p:cNvSpPr>
          <p:nvPr/>
        </p:nvSpPr>
        <p:spPr bwMode="gray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29" name="Oval 42"/>
          <p:cNvSpPr>
            <a:spLocks noChangeArrowheads="1"/>
          </p:cNvSpPr>
          <p:nvPr/>
        </p:nvSpPr>
        <p:spPr bwMode="gray">
          <a:xfrm>
            <a:off x="1258888" y="260350"/>
            <a:ext cx="935037" cy="9366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30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31" name="Oval 49"/>
          <p:cNvSpPr>
            <a:spLocks noChangeArrowheads="1"/>
          </p:cNvSpPr>
          <p:nvPr/>
        </p:nvSpPr>
        <p:spPr bwMode="gray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32" name="Oval 50"/>
          <p:cNvSpPr>
            <a:spLocks noChangeArrowheads="1"/>
          </p:cNvSpPr>
          <p:nvPr/>
        </p:nvSpPr>
        <p:spPr bwMode="gray">
          <a:xfrm>
            <a:off x="1276350" y="277813"/>
            <a:ext cx="900113" cy="900112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33" name="Oval 44"/>
          <p:cNvSpPr>
            <a:spLocks noChangeArrowheads="1"/>
          </p:cNvSpPr>
          <p:nvPr/>
        </p:nvSpPr>
        <p:spPr bwMode="gray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 b="1">
              <a:latin typeface="Arial" panose="020B0604020202020204" pitchFamily="34" charset="0"/>
            </a:endParaRPr>
          </a:p>
        </p:txBody>
      </p:sp>
      <p:sp>
        <p:nvSpPr>
          <p:cNvPr id="1034" name="Oval 51"/>
          <p:cNvSpPr>
            <a:spLocks noChangeArrowheads="1"/>
          </p:cNvSpPr>
          <p:nvPr/>
        </p:nvSpPr>
        <p:spPr bwMode="gray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35" name="Oval 41"/>
          <p:cNvSpPr>
            <a:spLocks noChangeArrowheads="1"/>
          </p:cNvSpPr>
          <p:nvPr/>
        </p:nvSpPr>
        <p:spPr bwMode="gray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36" name="Oval 52"/>
          <p:cNvSpPr>
            <a:spLocks noChangeArrowheads="1"/>
          </p:cNvSpPr>
          <p:nvPr/>
        </p:nvSpPr>
        <p:spPr bwMode="gray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3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609600"/>
            <a:ext cx="6019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581400" y="6400800"/>
            <a:ext cx="22098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34075" y="6391275"/>
            <a:ext cx="1933575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 i="1">
                <a:solidFill>
                  <a:schemeClr val="tx2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4008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Arial" pitchFamily="34" charset="0"/>
              </a:defRPr>
            </a:lvl1pPr>
          </a:lstStyle>
          <a:p>
            <a:fld id="{49FE2DCC-5262-4173-9AA1-7E83BAEFF9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pic>
        <p:nvPicPr>
          <p:cNvPr id="2051" name="Picture 3" descr="aaaa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3427413"/>
            <a:ext cx="2381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990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/>
          </a:p>
        </p:txBody>
      </p:sp>
      <p:pic>
        <p:nvPicPr>
          <p:cNvPr id="2054" name="Picture 10" descr="图片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5127625"/>
            <a:ext cx="2084387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275388"/>
            <a:ext cx="2693988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219700" y="241300"/>
            <a:ext cx="346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计算机导论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pic>
        <p:nvPicPr>
          <p:cNvPr id="1027" name="Picture 3" descr="aaaa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3427413"/>
            <a:ext cx="2381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aaaa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0" y="1295400"/>
            <a:ext cx="3851275" cy="2857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990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/>
          </a:p>
        </p:txBody>
      </p:sp>
      <p:pic>
        <p:nvPicPr>
          <p:cNvPr id="2" name="Picture 8" descr="0002"/>
          <p:cNvPicPr>
            <a:picLocks noChangeAspect="1" noChangeArrowheads="1" noCrop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5219700" y="241300"/>
            <a:ext cx="346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计算机导论</a:t>
            </a:r>
          </a:p>
        </p:txBody>
      </p:sp>
      <p:pic>
        <p:nvPicPr>
          <p:cNvPr id="1033" name="Picture 10" descr="图片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5127625"/>
            <a:ext cx="2084387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96888" y="785813"/>
            <a:ext cx="36433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a typeface="黑体" panose="02010609060101010101" pitchFamily="49" charset="-122"/>
              </a:rPr>
              <a:t>第一章   计算机基础知识</a:t>
            </a:r>
          </a:p>
        </p:txBody>
      </p:sp>
      <p:pic>
        <p:nvPicPr>
          <p:cNvPr id="3" name="图片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275388"/>
            <a:ext cx="2693988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zh-CN" altLang="en-US" sz="1800" b="1">
              <a:latin typeface="Arial" charset="0"/>
            </a:endParaRPr>
          </a:p>
        </p:txBody>
      </p:sp>
      <p:sp>
        <p:nvSpPr>
          <p:cNvPr id="2051" name="Rectangle 106"/>
          <p:cNvSpPr>
            <a:spLocks noChangeArrowheads="1"/>
          </p:cNvSpPr>
          <p:nvPr/>
        </p:nvSpPr>
        <p:spPr bwMode="gray">
          <a:xfrm>
            <a:off x="0" y="549275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52" name="Oval 107"/>
          <p:cNvSpPr>
            <a:spLocks noChangeArrowheads="1"/>
          </p:cNvSpPr>
          <p:nvPr/>
        </p:nvSpPr>
        <p:spPr bwMode="gray">
          <a:xfrm>
            <a:off x="1116013" y="58738"/>
            <a:ext cx="865187" cy="8921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53" name="Oval 108"/>
          <p:cNvSpPr>
            <a:spLocks noChangeArrowheads="1"/>
          </p:cNvSpPr>
          <p:nvPr/>
        </p:nvSpPr>
        <p:spPr bwMode="gray">
          <a:xfrm>
            <a:off x="8101013" y="106363"/>
            <a:ext cx="790575" cy="83026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3415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pitchFamily="34" charset="0"/>
              </a:defRPr>
            </a:lvl1pPr>
          </a:lstStyle>
          <a:p>
            <a:pPr>
              <a:defRPr/>
            </a:pPr>
            <a:fld id="{A46607AA-1CBB-4846-A2E5-B565D74CD50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609600"/>
            <a:ext cx="6019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3415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B0BBC22F-EC06-4E75-9A0E-D425A4F4442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  <p:sp>
        <p:nvSpPr>
          <p:cNvPr id="2059" name="Oval 111"/>
          <p:cNvSpPr>
            <a:spLocks noChangeArrowheads="1"/>
          </p:cNvSpPr>
          <p:nvPr/>
        </p:nvSpPr>
        <p:spPr bwMode="gray">
          <a:xfrm>
            <a:off x="1133475" y="76200"/>
            <a:ext cx="828675" cy="857250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60" name="Oval 109"/>
          <p:cNvSpPr>
            <a:spLocks noChangeArrowheads="1"/>
          </p:cNvSpPr>
          <p:nvPr/>
        </p:nvSpPr>
        <p:spPr bwMode="gray">
          <a:xfrm>
            <a:off x="179388" y="333375"/>
            <a:ext cx="1152525" cy="122396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61" name="Oval 110"/>
          <p:cNvSpPr>
            <a:spLocks noChangeArrowheads="1"/>
          </p:cNvSpPr>
          <p:nvPr/>
        </p:nvSpPr>
        <p:spPr bwMode="gray">
          <a:xfrm>
            <a:off x="190500" y="352425"/>
            <a:ext cx="1128713" cy="1185863"/>
          </a:xfrm>
          <a:prstGeom prst="ellipse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62" name="Oval 112"/>
          <p:cNvSpPr>
            <a:spLocks noChangeArrowheads="1"/>
          </p:cNvSpPr>
          <p:nvPr/>
        </p:nvSpPr>
        <p:spPr bwMode="gray">
          <a:xfrm>
            <a:off x="8120063" y="123825"/>
            <a:ext cx="757237" cy="795338"/>
          </a:xfrm>
          <a:prstGeom prst="ellipse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 b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14" r:id="rId13"/>
    <p:sldLayoutId id="2147484017" r:id="rId14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4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4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46329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要求掌握：计算机的分类、计算机发展简史、计算机的硬件</a:t>
            </a:r>
          </a:p>
          <a:p>
            <a:pPr marL="0" indent="0">
              <a:buNone/>
            </a:pPr>
            <a:r>
              <a:rPr lang="zh-CN" altLang="en-US" dirty="0"/>
              <a:t>、计算机的软件、计算机系统的层次结构相关知识点。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、第三代电子计算机使用的电子器件是（中小规模集成电路），所采用的基本材料为（ 硅      ） 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、计算机信息计量单位中的</a:t>
            </a:r>
            <a:r>
              <a:rPr lang="en-US" altLang="zh-CN" dirty="0"/>
              <a:t>K</a:t>
            </a:r>
            <a:r>
              <a:rPr lang="zh-CN" altLang="en-US" dirty="0"/>
              <a:t>代表（</a:t>
            </a:r>
            <a:r>
              <a:rPr lang="en-US" altLang="zh-CN" dirty="0"/>
              <a:t>1024</a:t>
            </a:r>
            <a:r>
              <a:rPr lang="zh-CN" altLang="en-US" dirty="0"/>
              <a:t>       ） 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、冯</a:t>
            </a:r>
            <a:r>
              <a:rPr lang="en-US" altLang="zh-CN" dirty="0"/>
              <a:t>·</a:t>
            </a:r>
            <a:r>
              <a:rPr lang="zh-CN" altLang="en-US" dirty="0"/>
              <a:t>诺依曼机工作方式的基本特点是（按地址访问并顺序执行）。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 </a:t>
            </a:r>
            <a:r>
              <a:rPr lang="zh-CN" altLang="zh-CN" dirty="0"/>
              <a:t>（</a:t>
            </a:r>
            <a:r>
              <a:rPr lang="en-US" altLang="zh-CN" dirty="0"/>
              <a:t>    </a:t>
            </a:r>
            <a:r>
              <a:rPr lang="zh-CN" altLang="en-US" dirty="0"/>
              <a:t>控制器</a:t>
            </a:r>
            <a:r>
              <a:rPr lang="en-US" altLang="zh-CN" dirty="0"/>
              <a:t> </a:t>
            </a:r>
            <a:r>
              <a:rPr lang="zh-CN" altLang="zh-CN" dirty="0"/>
              <a:t>）可区分存储单元中存放的是指令还是数据。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zh-CN" dirty="0"/>
              <a:t>中国古代出现的最早计算工具是（</a:t>
            </a:r>
            <a:r>
              <a:rPr lang="zh-CN" altLang="en-US" dirty="0"/>
              <a:t>算筹 </a:t>
            </a:r>
            <a:r>
              <a:rPr lang="en-US" altLang="zh-CN" dirty="0"/>
              <a:t>    </a:t>
            </a:r>
            <a:r>
              <a:rPr lang="zh-CN" altLang="zh-CN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zh-CN" altLang="zh-CN" dirty="0"/>
              <a:t> 计算机从第三代起，与</a:t>
            </a:r>
            <a:r>
              <a:rPr lang="en-US" altLang="zh-CN" dirty="0"/>
              <a:t>IC</a:t>
            </a:r>
            <a:r>
              <a:rPr lang="zh-CN" altLang="zh-CN" dirty="0"/>
              <a:t>电路集成度技术的发展密切关系。描述这种关系的是（</a:t>
            </a:r>
            <a:r>
              <a:rPr lang="en-US" altLang="zh-CN" dirty="0"/>
              <a:t>  </a:t>
            </a:r>
            <a:r>
              <a:rPr lang="zh-CN" altLang="en-US" dirty="0"/>
              <a:t>摩尔</a:t>
            </a:r>
            <a:r>
              <a:rPr lang="en-US" altLang="zh-CN" dirty="0"/>
              <a:t>   </a:t>
            </a:r>
            <a:r>
              <a:rPr lang="zh-CN" altLang="zh-CN" dirty="0"/>
              <a:t>）定律。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1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6553200" y="6553200"/>
            <a:ext cx="21336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8D6C5F-BA3D-4024-BCF7-1932A5558E7D}" type="datetime1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2022/6/26</a:t>
            </a:fld>
            <a:endParaRPr lang="en-US" altLang="zh-CN" sz="1000"/>
          </a:p>
        </p:txBody>
      </p:sp>
      <p:sp>
        <p:nvSpPr>
          <p:cNvPr id="2283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B0DBA1-34C4-4123-BD3B-7218B97BA91E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000"/>
          </a:p>
        </p:txBody>
      </p:sp>
      <p:sp>
        <p:nvSpPr>
          <p:cNvPr id="228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257351"/>
            <a:ext cx="8267700" cy="440776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[x]</a:t>
            </a:r>
            <a:r>
              <a:rPr lang="zh-CN" altLang="en-US" sz="2600" baseline="-25000" dirty="0"/>
              <a:t>浮</a:t>
            </a:r>
            <a:r>
              <a:rPr lang="en-US" altLang="zh-CN" sz="2600" dirty="0"/>
              <a:t>=0001</a:t>
            </a:r>
            <a:r>
              <a:rPr lang="zh-CN" altLang="en-US" sz="2600" dirty="0"/>
              <a:t>，</a:t>
            </a:r>
            <a:r>
              <a:rPr lang="en-US" altLang="zh-CN" sz="2600" dirty="0"/>
              <a:t>00.1101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[y]</a:t>
            </a:r>
            <a:r>
              <a:rPr lang="zh-CN" altLang="en-US" sz="2600" baseline="-25000" dirty="0"/>
              <a:t>浮</a:t>
            </a:r>
            <a:r>
              <a:rPr lang="en-US" altLang="zh-CN" sz="2600" dirty="0"/>
              <a:t>=0011</a:t>
            </a:r>
            <a:r>
              <a:rPr lang="zh-CN" altLang="en-US" sz="2600" dirty="0"/>
              <a:t>，</a:t>
            </a:r>
            <a:r>
              <a:rPr lang="en-US" altLang="zh-CN" sz="2600" dirty="0"/>
              <a:t>11.0110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dirty="0"/>
              <a:t>阶差</a:t>
            </a:r>
            <a:r>
              <a:rPr lang="en-US" altLang="zh-CN" sz="2600" dirty="0"/>
              <a:t>=1110       </a:t>
            </a:r>
            <a:r>
              <a:rPr lang="zh-CN" altLang="en-US" sz="2600" dirty="0"/>
              <a:t>即为</a:t>
            </a:r>
            <a:r>
              <a:rPr lang="en-US" altLang="zh-CN" sz="2600" dirty="0"/>
              <a:t>-2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 err="1"/>
              <a:t>Mx</a:t>
            </a:r>
            <a:r>
              <a:rPr lang="zh-CN" altLang="en-US" sz="2600" dirty="0"/>
              <a:t>应当右移</a:t>
            </a:r>
            <a:r>
              <a:rPr lang="en-US" altLang="zh-CN" sz="2600" dirty="0"/>
              <a:t>2</a:t>
            </a:r>
            <a:r>
              <a:rPr lang="zh-CN" altLang="en-US" sz="2600" dirty="0"/>
              <a:t>位，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[x]</a:t>
            </a:r>
            <a:r>
              <a:rPr lang="zh-CN" altLang="en-US" sz="2600" baseline="-25000" dirty="0"/>
              <a:t>浮</a:t>
            </a:r>
            <a:r>
              <a:rPr lang="en-US" altLang="zh-CN" sz="2600" dirty="0"/>
              <a:t>=0011</a:t>
            </a:r>
            <a:r>
              <a:rPr lang="zh-CN" altLang="en-US" sz="2600" dirty="0"/>
              <a:t>，</a:t>
            </a:r>
            <a:r>
              <a:rPr lang="en-US" altLang="zh-CN" sz="2600" dirty="0"/>
              <a:t>00.0011</a:t>
            </a:r>
            <a:r>
              <a:rPr lang="zh-CN" altLang="en-US" sz="2600" dirty="0"/>
              <a:t>（</a:t>
            </a:r>
            <a:r>
              <a:rPr lang="en-US" altLang="zh-CN" sz="2600" dirty="0"/>
              <a:t>01</a:t>
            </a:r>
            <a:r>
              <a:rPr lang="zh-CN" altLang="en-US" sz="2600" dirty="0"/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dirty="0"/>
              <a:t>尾数和为</a:t>
            </a:r>
            <a:r>
              <a:rPr lang="en-US" altLang="zh-CN" sz="2600" dirty="0"/>
              <a:t>11.1001</a:t>
            </a:r>
            <a:r>
              <a:rPr lang="zh-CN" altLang="en-US" sz="2600" dirty="0"/>
              <a:t>（</a:t>
            </a:r>
            <a:r>
              <a:rPr lang="en-US" altLang="zh-CN" sz="2600" dirty="0"/>
              <a:t>01</a:t>
            </a:r>
            <a:r>
              <a:rPr lang="zh-CN" altLang="en-US" sz="2600" dirty="0"/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dirty="0"/>
              <a:t>左规</a:t>
            </a:r>
            <a:r>
              <a:rPr lang="en-US" altLang="zh-CN" sz="2600" dirty="0"/>
              <a:t>11.001</a:t>
            </a:r>
            <a:r>
              <a:rPr lang="en-US" altLang="zh-CN" sz="2600" dirty="0">
                <a:solidFill>
                  <a:schemeClr val="hlink"/>
                </a:solidFill>
              </a:rPr>
              <a:t>0</a:t>
            </a:r>
            <a:r>
              <a:rPr lang="zh-CN" altLang="en-US" sz="2600" dirty="0"/>
              <a:t>（</a:t>
            </a:r>
            <a:r>
              <a:rPr lang="en-US" altLang="zh-CN" sz="2600" dirty="0">
                <a:solidFill>
                  <a:srgbClr val="FF3300"/>
                </a:solidFill>
              </a:rPr>
              <a:t>10</a:t>
            </a:r>
            <a:r>
              <a:rPr lang="zh-CN" altLang="en-US" sz="2600" dirty="0"/>
              <a:t>），阶码减</a:t>
            </a:r>
            <a:r>
              <a:rPr lang="en-US" altLang="zh-CN" sz="2600" dirty="0"/>
              <a:t>1</a:t>
            </a:r>
            <a:r>
              <a:rPr lang="zh-CN" altLang="en-US" sz="2600" dirty="0"/>
              <a:t>为</a:t>
            </a:r>
            <a:r>
              <a:rPr lang="en-US" altLang="zh-CN" sz="2600" dirty="0"/>
              <a:t>0010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dirty="0"/>
              <a:t>舍入（就近舍入）</a:t>
            </a:r>
            <a:r>
              <a:rPr lang="en-US" altLang="zh-CN" sz="2600" dirty="0"/>
              <a:t>11.001</a:t>
            </a:r>
            <a:r>
              <a:rPr lang="en-US" altLang="zh-CN" sz="2600" dirty="0">
                <a:solidFill>
                  <a:srgbClr val="FF3300"/>
                </a:solidFill>
              </a:rPr>
              <a:t>1</a:t>
            </a:r>
            <a:r>
              <a:rPr lang="en-US" altLang="zh-CN" sz="2600" dirty="0"/>
              <a:t>       </a:t>
            </a:r>
            <a:r>
              <a:rPr lang="zh-CN" altLang="en-US" sz="2600" dirty="0"/>
              <a:t>丢弃</a:t>
            </a:r>
            <a:r>
              <a:rPr lang="en-US" altLang="zh-CN" sz="2600" dirty="0">
                <a:solidFill>
                  <a:srgbClr val="FF3300"/>
                </a:solidFill>
              </a:rPr>
              <a:t>10</a:t>
            </a:r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 err="1"/>
              <a:t>x+y</a:t>
            </a:r>
            <a:r>
              <a:rPr lang="en-US" altLang="zh-CN" sz="2600" dirty="0"/>
              <a:t>=-0.1101*2</a:t>
            </a:r>
            <a:r>
              <a:rPr lang="en-US" altLang="zh-CN" sz="2600" baseline="30000" dirty="0"/>
              <a:t>10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1115616" y="1403987"/>
            <a:ext cx="82677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1" kern="0" dirty="0">
                <a:latin typeface="宋体" panose="02010600030101010101" pitchFamily="2" charset="-122"/>
              </a:rPr>
              <a:t>11</a:t>
            </a:r>
            <a:r>
              <a:rPr lang="zh-CN" altLang="en-US" sz="2800" b="1" kern="0" dirty="0">
                <a:latin typeface="宋体" panose="02010600030101010101" pitchFamily="2" charset="-122"/>
              </a:rPr>
              <a:t>、设</a:t>
            </a:r>
            <a:r>
              <a:rPr lang="en-US" altLang="zh-CN" sz="2800" b="1" kern="0" dirty="0">
                <a:latin typeface="宋体" panose="02010600030101010101" pitchFamily="2" charset="-122"/>
              </a:rPr>
              <a:t>x</a:t>
            </a:r>
            <a:r>
              <a:rPr lang="zh-CN" altLang="en-US" sz="2800" b="1" kern="0" dirty="0">
                <a:latin typeface="宋体" panose="02010600030101010101" pitchFamily="2" charset="-122"/>
              </a:rPr>
              <a:t>＝</a:t>
            </a:r>
            <a:r>
              <a:rPr lang="en-US" altLang="zh-CN" sz="2800" b="1" kern="0" dirty="0">
                <a:latin typeface="宋体" panose="02010600030101010101" pitchFamily="2" charset="-122"/>
              </a:rPr>
              <a:t>+0.1101,y=-2</a:t>
            </a:r>
            <a:r>
              <a:rPr lang="en-US" altLang="zh-CN" sz="2800" b="1" kern="0" baseline="30000" dirty="0">
                <a:latin typeface="宋体" panose="02010600030101010101" pitchFamily="2" charset="-122"/>
              </a:rPr>
              <a:t>3</a:t>
            </a:r>
            <a:r>
              <a:rPr lang="en-US" altLang="zh-CN" sz="2800" b="1" kern="0" dirty="0">
                <a:latin typeface="宋体" panose="02010600030101010101" pitchFamily="2" charset="-122"/>
              </a:rPr>
              <a:t>×0.1010</a:t>
            </a:r>
            <a:r>
              <a:rPr lang="zh-CN" altLang="en-US" sz="2800" b="1" kern="0" dirty="0">
                <a:latin typeface="宋体" panose="02010600030101010101" pitchFamily="2" charset="-122"/>
              </a:rPr>
              <a:t>，求</a:t>
            </a:r>
            <a:r>
              <a:rPr lang="en-US" altLang="zh-CN" sz="2800" b="1" kern="0" dirty="0" err="1">
                <a:latin typeface="宋体" panose="02010600030101010101" pitchFamily="2" charset="-122"/>
              </a:rPr>
              <a:t>x+y</a:t>
            </a:r>
            <a:endParaRPr lang="en-US" altLang="zh-CN" sz="2800" b="1" kern="0" dirty="0">
              <a:latin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25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44168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11</a:t>
            </a:r>
            <a:r>
              <a:rPr lang="zh-CN" altLang="en-US" dirty="0"/>
              <a:t>、已知一位全加器（</a:t>
            </a:r>
            <a:r>
              <a:rPr lang="en-US" altLang="zh-CN" dirty="0"/>
              <a:t>FA</a:t>
            </a:r>
            <a:r>
              <a:rPr lang="zh-CN" altLang="en-US" dirty="0"/>
              <a:t>）的逻辑表达式可用如下形式写出：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）给出一位全加器的真值表。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）画出一位全加器的电路图。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）用</a:t>
            </a:r>
            <a:r>
              <a:rPr lang="en-US" altLang="zh-CN" dirty="0"/>
              <a:t>4</a:t>
            </a:r>
            <a:r>
              <a:rPr lang="zh-CN" altLang="en-US" dirty="0"/>
              <a:t>个全加器设计一个具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11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5" y="2276872"/>
            <a:ext cx="4464496" cy="5883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168" y="2996952"/>
            <a:ext cx="4458033" cy="126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7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4416896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12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42" y="1628800"/>
            <a:ext cx="2432515" cy="17923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834076"/>
            <a:ext cx="1926503" cy="16277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742" y="3862033"/>
            <a:ext cx="7007458" cy="17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3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zh-CN" altLang="zh-CN" dirty="0"/>
              <a:t>单功能、线性流水线，输入任务是不连续的情况，用一条</a:t>
            </a:r>
            <a:r>
              <a:rPr lang="en-US" altLang="zh-CN" dirty="0"/>
              <a:t>4</a:t>
            </a:r>
            <a:r>
              <a:rPr lang="zh-CN" altLang="zh-CN" dirty="0"/>
              <a:t>段浮点加法器流水线求</a:t>
            </a:r>
            <a:r>
              <a:rPr lang="en-US" altLang="zh-CN" dirty="0"/>
              <a:t>8</a:t>
            </a:r>
            <a:r>
              <a:rPr lang="zh-CN" altLang="zh-CN" dirty="0"/>
              <a:t>个浮点数的和：</a:t>
            </a:r>
          </a:p>
          <a:p>
            <a:pPr marL="0" indent="0">
              <a:buNone/>
            </a:pPr>
            <a:r>
              <a:rPr lang="en-US" altLang="zh-CN" dirty="0"/>
              <a:t>Z=A+B+C+D+E+F+G+H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）请绘制出该流水线工作的时空图。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）计算该流水线的吞吐率、效率、加速比。</a:t>
            </a:r>
          </a:p>
          <a:p>
            <a:pPr marL="0" indent="0">
              <a:buNone/>
            </a:pPr>
            <a:r>
              <a:rPr lang="en-US" altLang="zh-CN" dirty="0"/>
              <a:t>Z=[</a:t>
            </a:r>
            <a:r>
              <a:rPr lang="zh-CN" altLang="zh-CN" dirty="0"/>
              <a:t>（</a:t>
            </a:r>
            <a:r>
              <a:rPr lang="en-US" altLang="zh-CN" dirty="0"/>
              <a:t>A+B</a:t>
            </a:r>
            <a:r>
              <a:rPr lang="zh-CN" altLang="zh-CN" dirty="0"/>
              <a:t>）</a:t>
            </a:r>
            <a:r>
              <a:rPr lang="en-US" altLang="zh-CN" dirty="0"/>
              <a:t>+</a:t>
            </a:r>
            <a:r>
              <a:rPr lang="zh-CN" altLang="zh-CN" dirty="0"/>
              <a:t>（</a:t>
            </a:r>
            <a:r>
              <a:rPr lang="en-US" altLang="zh-CN" dirty="0"/>
              <a:t>C+D</a:t>
            </a:r>
            <a:r>
              <a:rPr lang="zh-CN" altLang="zh-CN" dirty="0"/>
              <a:t>）</a:t>
            </a:r>
            <a:r>
              <a:rPr lang="en-US" altLang="zh-CN" dirty="0"/>
              <a:t>+</a:t>
            </a:r>
            <a:r>
              <a:rPr lang="zh-CN" altLang="zh-CN" dirty="0"/>
              <a:t>（</a:t>
            </a:r>
            <a:r>
              <a:rPr lang="en-US" altLang="zh-CN" dirty="0"/>
              <a:t>E+F</a:t>
            </a:r>
            <a:r>
              <a:rPr lang="zh-CN" altLang="zh-CN" dirty="0"/>
              <a:t>）</a:t>
            </a:r>
            <a:r>
              <a:rPr lang="en-US" altLang="zh-CN" dirty="0"/>
              <a:t>+</a:t>
            </a:r>
            <a:r>
              <a:rPr lang="zh-CN" altLang="zh-CN" dirty="0"/>
              <a:t>（</a:t>
            </a:r>
            <a:r>
              <a:rPr lang="en-US" altLang="zh-CN" dirty="0"/>
              <a:t>G+H</a:t>
            </a:r>
            <a:r>
              <a:rPr lang="zh-CN" altLang="zh-CN" dirty="0"/>
              <a:t>）</a:t>
            </a:r>
            <a:r>
              <a:rPr lang="en-US" altLang="zh-CN" dirty="0"/>
              <a:t>]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6E111A-EBF6-49EA-BA75-964F225DFDE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70049CA-B8F3-4426-94DC-4EC50575D55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47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6E111A-EBF6-49EA-BA75-964F225DFDE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70049CA-B8F3-4426-94DC-4EC50575D55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128792" cy="440776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0645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D5BD48-AB3E-4C51-9F70-2FF27E3D18F6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78088"/>
            <a:ext cx="4464496" cy="8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56295"/>
            <a:ext cx="4732618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5213351"/>
            <a:ext cx="4772248" cy="9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907704" y="2233990"/>
            <a:ext cx="49792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个浮点加法共用了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个时钟周期，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907704" y="33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907704" y="3741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28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FD03EF-5D47-4B6C-8EA5-620B071C3C53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28800"/>
            <a:ext cx="7543800" cy="38164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zh-CN" dirty="0">
                <a:solidFill>
                  <a:schemeClr val="tx1"/>
                </a:solidFill>
              </a:rPr>
              <a:t>设有两个十进制数，</a:t>
            </a:r>
            <a:r>
              <a:rPr lang="en-US" altLang="zh-CN" dirty="0">
                <a:solidFill>
                  <a:schemeClr val="tx1"/>
                </a:solidFill>
              </a:rPr>
              <a:t>x = -0.875 × 2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zh-CN" altLang="zh-CN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y = 0.625 × 2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zh-CN" altLang="zh-CN" dirty="0">
                <a:solidFill>
                  <a:schemeClr val="tx1"/>
                </a:solidFill>
              </a:rPr>
              <a:t>，设阶码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zh-CN" dirty="0">
                <a:solidFill>
                  <a:schemeClr val="tx1"/>
                </a:solidFill>
              </a:rPr>
              <a:t>位，阶符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zh-CN" dirty="0">
                <a:solidFill>
                  <a:schemeClr val="tx1"/>
                </a:solidFill>
              </a:rPr>
              <a:t>位，数符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zh-CN" dirty="0">
                <a:solidFill>
                  <a:schemeClr val="tx1"/>
                </a:solidFill>
              </a:rPr>
              <a:t>位，尾数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zh-CN" dirty="0">
                <a:solidFill>
                  <a:schemeClr val="tx1"/>
                </a:solidFill>
              </a:rPr>
              <a:t>位，通过补码运算规则求出</a:t>
            </a:r>
            <a:r>
              <a:rPr lang="en-US" altLang="zh-CN" dirty="0">
                <a:solidFill>
                  <a:schemeClr val="tx1"/>
                </a:solidFill>
              </a:rPr>
              <a:t>z = x – y</a:t>
            </a:r>
            <a:r>
              <a:rPr lang="zh-CN" altLang="zh-CN" dirty="0">
                <a:solidFill>
                  <a:schemeClr val="tx1"/>
                </a:solidFill>
              </a:rPr>
              <a:t>的二进制浮点规格化结果（写出运算步骤）。</a:t>
            </a:r>
            <a:endParaRPr lang="zh-CN" alt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0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02046"/>
            <a:ext cx="8782050" cy="52072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要求掌握：多层次、各类型存储器相关知识点，特别是存储器容量的扩充、</a:t>
            </a:r>
            <a:r>
              <a:rPr lang="en-US" altLang="zh-CN" dirty="0"/>
              <a:t>Cache</a:t>
            </a:r>
            <a:r>
              <a:rPr lang="zh-CN" altLang="en-US" dirty="0"/>
              <a:t>存储器、多模块交叉存储器等技术。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、设机器字长</a:t>
            </a:r>
            <a:r>
              <a:rPr lang="en-US" altLang="zh-CN" dirty="0"/>
              <a:t>32</a:t>
            </a:r>
            <a:r>
              <a:rPr lang="zh-CN" altLang="en-US" dirty="0"/>
              <a:t>位，存储容量为</a:t>
            </a:r>
            <a:r>
              <a:rPr lang="en-US" altLang="zh-CN" dirty="0"/>
              <a:t>4GB</a:t>
            </a:r>
            <a:r>
              <a:rPr lang="zh-CN" altLang="en-US" dirty="0"/>
              <a:t>，若按字编址，其寻址范围是（     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Cache</a:t>
            </a:r>
            <a:r>
              <a:rPr lang="zh-CN" altLang="zh-CN" dirty="0"/>
              <a:t>的地址映射中，</a:t>
            </a:r>
            <a:r>
              <a:rPr lang="en-US" altLang="zh-CN" dirty="0"/>
              <a:t>(     )</a:t>
            </a:r>
            <a:r>
              <a:rPr lang="zh-CN" altLang="zh-CN" dirty="0"/>
              <a:t>比较多的采用</a:t>
            </a:r>
            <a:r>
              <a:rPr lang="en-US" altLang="zh-CN" dirty="0"/>
              <a:t>“</a:t>
            </a:r>
            <a:r>
              <a:rPr lang="zh-CN" altLang="zh-CN" dirty="0"/>
              <a:t>按内容寻址</a:t>
            </a:r>
            <a:r>
              <a:rPr lang="en-US" altLang="zh-CN" dirty="0"/>
              <a:t>”</a:t>
            </a:r>
            <a:r>
              <a:rPr lang="zh-CN" altLang="zh-CN" dirty="0"/>
              <a:t>的相联存储器来实现。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存储器可分为主存和（</a:t>
            </a:r>
            <a:r>
              <a:rPr lang="en-US" altLang="zh-CN" dirty="0"/>
              <a:t>       </a:t>
            </a:r>
            <a:r>
              <a:rPr lang="zh-CN" altLang="zh-CN" dirty="0"/>
              <a:t>），程序必须存于（</a:t>
            </a:r>
            <a:r>
              <a:rPr lang="en-US" altLang="zh-CN" dirty="0"/>
              <a:t>       </a:t>
            </a:r>
            <a:r>
              <a:rPr lang="zh-CN" altLang="zh-CN" dirty="0"/>
              <a:t>）内，</a:t>
            </a:r>
            <a:r>
              <a:rPr lang="en-US" altLang="zh-CN" dirty="0"/>
              <a:t>CPU</a:t>
            </a:r>
            <a:r>
              <a:rPr lang="zh-CN" altLang="zh-CN" dirty="0"/>
              <a:t>才能执行其中的指令。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Cache</a:t>
            </a:r>
            <a:r>
              <a:rPr lang="zh-CN" altLang="zh-CN" dirty="0"/>
              <a:t>的地址映射中，若主存中的任一块均可映射到</a:t>
            </a:r>
            <a:r>
              <a:rPr lang="en-US" altLang="zh-CN" dirty="0"/>
              <a:t>Cache</a:t>
            </a:r>
            <a:r>
              <a:rPr lang="zh-CN" altLang="zh-CN" dirty="0"/>
              <a:t>内的任一块的位置上，称作</a:t>
            </a:r>
            <a:r>
              <a:rPr lang="en-US" altLang="zh-CN" dirty="0"/>
              <a:t>(     )</a:t>
            </a:r>
            <a:r>
              <a:rPr lang="zh-CN" altLang="zh-CN" dirty="0"/>
              <a:t>。</a:t>
            </a: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17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</a:p>
        </p:txBody>
      </p:sp>
    </p:spTree>
    <p:extLst>
      <p:ext uri="{BB962C8B-B14F-4D97-AF65-F5344CB8AC3E}">
        <p14:creationId xmlns:p14="http://schemas.microsoft.com/office/powerpoint/2010/main" val="198527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013257-4D47-4E67-A3F4-218142EDE3D6}" type="slidenum">
              <a:rPr lang="en-US" altLang="zh-CN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7788"/>
            <a:ext cx="8229600" cy="29495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kumimoji="1"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2K×4</a:t>
            </a:r>
            <a:r>
              <a:rPr kumimoji="1"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位的</a:t>
            </a:r>
            <a:r>
              <a:rPr kumimoji="1"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SRAM</a:t>
            </a:r>
            <a:r>
              <a:rPr kumimoji="1"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芯片，设计一个存储容量为</a:t>
            </a:r>
            <a:r>
              <a:rPr kumimoji="1"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2K×8</a:t>
            </a:r>
            <a:r>
              <a:rPr kumimoji="1"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位的</a:t>
            </a:r>
            <a:r>
              <a:rPr kumimoji="1"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SRAM</a:t>
            </a:r>
            <a:r>
              <a:rPr kumimoji="1"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存储器。</a:t>
            </a:r>
            <a:endParaRPr kumimoji="1"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330066"/>
              </a:buClr>
              <a:buNone/>
              <a:defRPr/>
            </a:pPr>
            <a:r>
              <a:rPr kumimoji="1" lang="zh-CN" altLang="en-US" sz="2600" dirty="0">
                <a:solidFill>
                  <a:srgbClr val="000000"/>
                </a:solidFill>
              </a:rPr>
              <a:t> 解：所需芯片数量</a:t>
            </a:r>
            <a:r>
              <a:rPr kumimoji="1" lang="en-US" altLang="zh-CN" sz="2600" dirty="0">
                <a:solidFill>
                  <a:srgbClr val="000000"/>
                </a:solidFill>
              </a:rPr>
              <a:t>=(2K</a:t>
            </a:r>
            <a:r>
              <a:rPr lang="en-US" altLang="zh-CN" sz="2600" dirty="0">
                <a:solidFill>
                  <a:srgbClr val="000000"/>
                </a:solidFill>
              </a:rPr>
              <a:t>×</a:t>
            </a:r>
            <a:r>
              <a:rPr kumimoji="1" lang="en-US" altLang="zh-CN" sz="2600" dirty="0">
                <a:solidFill>
                  <a:srgbClr val="000000"/>
                </a:solidFill>
              </a:rPr>
              <a:t>8)/(2K</a:t>
            </a:r>
            <a:r>
              <a:rPr lang="en-US" altLang="zh-CN" sz="2600" dirty="0">
                <a:solidFill>
                  <a:srgbClr val="000000"/>
                </a:solidFill>
              </a:rPr>
              <a:t>×</a:t>
            </a:r>
            <a:r>
              <a:rPr kumimoji="1" lang="en-US" altLang="zh-CN" sz="2600" dirty="0">
                <a:solidFill>
                  <a:srgbClr val="000000"/>
                </a:solidFill>
              </a:rPr>
              <a:t>4)=2</a:t>
            </a:r>
            <a:r>
              <a:rPr kumimoji="1" lang="zh-CN" altLang="en-US" sz="2600" dirty="0">
                <a:solidFill>
                  <a:srgbClr val="000000"/>
                </a:solidFill>
              </a:rPr>
              <a:t>片</a:t>
            </a:r>
            <a:endParaRPr kumimoji="1" lang="en-US" altLang="zh-CN" sz="26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Clr>
                <a:srgbClr val="330066"/>
              </a:buClr>
              <a:buNone/>
              <a:defRPr/>
            </a:pPr>
            <a:r>
              <a:rPr lang="zh-CN" altLang="en-US" sz="2600" dirty="0">
                <a:solidFill>
                  <a:srgbClr val="000000"/>
                </a:solidFill>
              </a:rPr>
              <a:t>连接见课本。</a:t>
            </a:r>
            <a:endParaRPr kumimoji="1"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3213100"/>
            <a:ext cx="8229600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endParaRPr kumimoji="1" lang="zh-CN" altLang="en-US" sz="2600" kern="0" dirty="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3912160"/>
            <a:ext cx="777686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330066"/>
              </a:buClr>
              <a:buNone/>
              <a:defRPr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2K×4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位的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DRAM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芯片设计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4K×4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位的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DRAM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存储器。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solidFill>
                  <a:srgbClr val="000000"/>
                </a:solidFill>
              </a:rPr>
              <a:t>解：所需芯片数</a:t>
            </a:r>
            <a:r>
              <a:rPr lang="en-US" altLang="zh-CN" kern="0" dirty="0">
                <a:solidFill>
                  <a:srgbClr val="000000"/>
                </a:solidFill>
              </a:rPr>
              <a:t>d=</a:t>
            </a:r>
            <a:r>
              <a:rPr lang="zh-CN" altLang="en-US" kern="0" dirty="0">
                <a:solidFill>
                  <a:srgbClr val="000000"/>
                </a:solidFill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</a:rPr>
              <a:t>4K×4</a:t>
            </a:r>
            <a:r>
              <a:rPr lang="zh-CN" altLang="en-US" kern="0" dirty="0">
                <a:solidFill>
                  <a:srgbClr val="000000"/>
                </a:solidFill>
              </a:rPr>
              <a:t>）</a:t>
            </a:r>
            <a:r>
              <a:rPr lang="en-US" altLang="zh-CN" kern="0" dirty="0">
                <a:solidFill>
                  <a:srgbClr val="000000"/>
                </a:solidFill>
              </a:rPr>
              <a:t>/</a:t>
            </a:r>
            <a:r>
              <a:rPr lang="zh-CN" altLang="en-US" kern="0" dirty="0">
                <a:solidFill>
                  <a:srgbClr val="000000"/>
                </a:solidFill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</a:rPr>
              <a:t>2K×4</a:t>
            </a:r>
            <a:r>
              <a:rPr lang="zh-CN" altLang="en-US" kern="0" dirty="0">
                <a:solidFill>
                  <a:srgbClr val="000000"/>
                </a:solidFill>
              </a:rPr>
              <a:t>）</a:t>
            </a:r>
            <a:r>
              <a:rPr lang="en-US" altLang="zh-CN" kern="0" dirty="0">
                <a:solidFill>
                  <a:srgbClr val="000000"/>
                </a:solidFill>
              </a:rPr>
              <a:t>=2(</a:t>
            </a:r>
            <a:r>
              <a:rPr lang="zh-CN" altLang="en-US" kern="0" dirty="0">
                <a:solidFill>
                  <a:srgbClr val="000000"/>
                </a:solidFill>
              </a:rPr>
              <a:t>片</a:t>
            </a:r>
            <a:r>
              <a:rPr lang="en-US" altLang="zh-CN" kern="0" dirty="0">
                <a:solidFill>
                  <a:srgbClr val="000000"/>
                </a:solidFill>
              </a:rPr>
              <a:t>)</a:t>
            </a:r>
          </a:p>
          <a:p>
            <a:pPr eaLnBrk="1" hangingPunct="1">
              <a:lnSpc>
                <a:spcPct val="150000"/>
              </a:lnSpc>
              <a:buClr>
                <a:srgbClr val="330066"/>
              </a:buClr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solidFill>
                  <a:srgbClr val="000000"/>
                </a:solidFill>
              </a:rPr>
              <a:t>连接见课本。</a:t>
            </a:r>
          </a:p>
        </p:txBody>
      </p:sp>
    </p:spTree>
    <p:extLst>
      <p:ext uri="{BB962C8B-B14F-4D97-AF65-F5344CB8AC3E}">
        <p14:creationId xmlns:p14="http://schemas.microsoft.com/office/powerpoint/2010/main" val="154937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3552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、某</a:t>
            </a:r>
            <a:r>
              <a:rPr lang="en-US" altLang="zh-CN" dirty="0"/>
              <a:t>8</a:t>
            </a:r>
            <a:r>
              <a:rPr lang="zh-CN" altLang="en-US" dirty="0"/>
              <a:t>位微型机地址码为</a:t>
            </a:r>
            <a:r>
              <a:rPr lang="en-US" altLang="zh-CN" dirty="0"/>
              <a:t>18</a:t>
            </a:r>
            <a:r>
              <a:rPr lang="zh-CN" altLang="en-US" dirty="0"/>
              <a:t>位，若使用</a:t>
            </a:r>
            <a:r>
              <a:rPr lang="en-US" altLang="zh-CN" dirty="0"/>
              <a:t>4K4</a:t>
            </a:r>
            <a:r>
              <a:rPr lang="zh-CN" altLang="en-US" dirty="0"/>
              <a:t>位的</a:t>
            </a:r>
            <a:r>
              <a:rPr lang="en-US" altLang="zh-CN" dirty="0"/>
              <a:t>RAM</a:t>
            </a:r>
            <a:r>
              <a:rPr lang="zh-CN" altLang="en-US" dirty="0"/>
              <a:t>芯片组成模块板结构的存储器，试问：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）该机所允许的最大主存空间是多少？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）若每个模块板为</a:t>
            </a:r>
            <a:r>
              <a:rPr lang="en-US" altLang="zh-CN" dirty="0"/>
              <a:t>32K8</a:t>
            </a:r>
            <a:r>
              <a:rPr lang="zh-CN" altLang="en-US" dirty="0"/>
              <a:t>位，共需几个模块板？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）上述模块板内共有几片</a:t>
            </a:r>
            <a:r>
              <a:rPr lang="en-US" altLang="zh-CN" dirty="0"/>
              <a:t>RAM</a:t>
            </a:r>
            <a:r>
              <a:rPr lang="zh-CN" altLang="en-US" dirty="0"/>
              <a:t>芯片？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）共有多少片</a:t>
            </a:r>
            <a:r>
              <a:rPr lang="en-US" altLang="zh-CN" dirty="0"/>
              <a:t>RAM</a:t>
            </a:r>
            <a:r>
              <a:rPr lang="zh-CN" altLang="en-US" dirty="0"/>
              <a:t>？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CPU</a:t>
            </a:r>
            <a:r>
              <a:rPr lang="zh-CN" altLang="en-US" dirty="0"/>
              <a:t>如何选择各模块板？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19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3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02046"/>
            <a:ext cx="8782050" cy="52072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要求掌握：数据与文字的表示、定点加法、减法运算、定点运算器的组成、浮点运算与浮点运算器相关知识点。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在定点运算器中，无论采用双符号位还是单符号位，必须有</a:t>
            </a:r>
            <a:r>
              <a:rPr lang="zh-CN" altLang="en-US" dirty="0"/>
              <a:t>（溢出判断电路）</a:t>
            </a:r>
            <a:r>
              <a:rPr lang="zh-CN" altLang="zh-CN" dirty="0"/>
              <a:t>，它一般用</a:t>
            </a:r>
            <a:r>
              <a:rPr lang="zh-CN" altLang="en-US" dirty="0"/>
              <a:t>（异或门）</a:t>
            </a:r>
            <a:r>
              <a:rPr lang="zh-CN" altLang="zh-CN" dirty="0"/>
              <a:t>来实现。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下列数中最大的数是</a:t>
            </a:r>
            <a:r>
              <a:rPr lang="en-US" altLang="zh-CN" dirty="0"/>
              <a:t>__B____</a:t>
            </a:r>
            <a:r>
              <a:rPr lang="zh-CN" altLang="zh-CN" dirty="0"/>
              <a:t>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zh-CN" dirty="0"/>
              <a:t>（</a:t>
            </a:r>
            <a:r>
              <a:rPr lang="en-US" altLang="zh-CN" dirty="0"/>
              <a:t>10010101</a:t>
            </a:r>
            <a:r>
              <a:rPr lang="zh-CN" altLang="zh-CN" dirty="0"/>
              <a:t>）</a:t>
            </a:r>
            <a:r>
              <a:rPr lang="en-US" altLang="zh-CN" baseline="-25000" dirty="0"/>
              <a:t>2 </a:t>
            </a:r>
            <a:r>
              <a:rPr lang="en-US" altLang="zh-CN" dirty="0"/>
              <a:t>  B.</a:t>
            </a:r>
            <a:r>
              <a:rPr lang="zh-CN" altLang="zh-CN" dirty="0"/>
              <a:t>（</a:t>
            </a:r>
            <a:r>
              <a:rPr lang="en-US" altLang="zh-CN" dirty="0"/>
              <a:t>227</a:t>
            </a:r>
            <a:r>
              <a:rPr lang="zh-CN" altLang="zh-CN" dirty="0"/>
              <a:t>）</a:t>
            </a:r>
            <a:r>
              <a:rPr lang="en-US" altLang="zh-CN" baseline="-25000" dirty="0"/>
              <a:t>8 </a:t>
            </a:r>
            <a:r>
              <a:rPr lang="en-US" altLang="zh-CN" dirty="0"/>
              <a:t>    C.</a:t>
            </a:r>
            <a:r>
              <a:rPr lang="zh-CN" altLang="zh-CN" dirty="0"/>
              <a:t>（</a:t>
            </a:r>
            <a:r>
              <a:rPr lang="en-US" altLang="zh-CN" dirty="0"/>
              <a:t>96</a:t>
            </a:r>
            <a:r>
              <a:rPr lang="zh-CN" altLang="zh-CN" dirty="0"/>
              <a:t>）</a:t>
            </a:r>
            <a:r>
              <a:rPr lang="en-US" altLang="zh-CN" baseline="-25000" dirty="0"/>
              <a:t>16</a:t>
            </a:r>
            <a:r>
              <a:rPr lang="en-US" altLang="zh-CN" dirty="0"/>
              <a:t>    D.</a:t>
            </a:r>
            <a:r>
              <a:rPr lang="zh-CN" altLang="zh-CN" dirty="0"/>
              <a:t>（</a:t>
            </a:r>
            <a:r>
              <a:rPr lang="en-US" altLang="zh-CN" dirty="0"/>
              <a:t>143</a:t>
            </a:r>
            <a:r>
              <a:rPr lang="zh-CN" altLang="zh-CN" dirty="0"/>
              <a:t>）</a:t>
            </a:r>
            <a:r>
              <a:rPr lang="en-US" altLang="zh-CN" baseline="-25000" dirty="0"/>
              <a:t>10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用</a:t>
            </a:r>
            <a:r>
              <a:rPr lang="en-US" altLang="zh-CN" dirty="0"/>
              <a:t>8</a:t>
            </a:r>
            <a:r>
              <a:rPr lang="zh-CN" altLang="zh-CN" dirty="0"/>
              <a:t>位字长（其中</a:t>
            </a:r>
            <a:r>
              <a:rPr lang="en-US" altLang="zh-CN" dirty="0"/>
              <a:t>1</a:t>
            </a:r>
            <a:r>
              <a:rPr lang="zh-CN" altLang="zh-CN" dirty="0"/>
              <a:t>位符号位）表示定点整数</a:t>
            </a:r>
            <a:r>
              <a:rPr lang="zh-CN" altLang="en-US" dirty="0"/>
              <a:t>（纯小数）</a:t>
            </a:r>
            <a:r>
              <a:rPr lang="zh-CN" altLang="zh-CN" dirty="0"/>
              <a:t>时，所能表示的数值范围是（</a:t>
            </a:r>
            <a:r>
              <a:rPr lang="en-US" altLang="zh-CN" dirty="0"/>
              <a:t>-127---127     </a:t>
            </a:r>
            <a:r>
              <a:rPr lang="zh-CN" altLang="zh-CN" dirty="0"/>
              <a:t>）</a:t>
            </a:r>
            <a:r>
              <a:rPr lang="zh-CN" altLang="en-US" dirty="0"/>
              <a:t>，其中最大的正数、最小的正数、最大的负数、最小的负数分别是多少。</a:t>
            </a:r>
            <a:r>
              <a:rPr lang="en-US" altLang="zh-CN" dirty="0"/>
              <a:t>127,1,-1.-127</a:t>
            </a:r>
            <a:r>
              <a:rPr lang="zh-CN" altLang="zh-CN" dirty="0"/>
              <a:t>。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、浮点数的表示范围和精度取决于（阶码和尾数  ）。浮点数规格化规则是（</a:t>
            </a:r>
            <a:r>
              <a:rPr lang="en-US" altLang="zh-CN" dirty="0"/>
              <a:t>IEEE754</a:t>
            </a:r>
            <a:r>
              <a:rPr lang="zh-CN" altLang="en-US" dirty="0"/>
              <a:t>浮点数标准）。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 = m × 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b^e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、将十进制数</a:t>
            </a:r>
            <a:r>
              <a:rPr lang="en-US" altLang="zh-CN" dirty="0"/>
              <a:t>0.875</a:t>
            </a:r>
            <a:r>
              <a:rPr lang="zh-CN" altLang="en-US" dirty="0"/>
              <a:t>转换成</a:t>
            </a:r>
            <a:r>
              <a:rPr lang="en-US" altLang="zh-CN" dirty="0"/>
              <a:t>IEEE754 </a:t>
            </a:r>
            <a:r>
              <a:rPr lang="zh-CN" altLang="en-US" dirty="0"/>
              <a:t>的单精度浮点数据格式表示    </a:t>
            </a:r>
            <a:r>
              <a:rPr lang="en-US" altLang="zh-CN" dirty="0"/>
              <a:t>3F 60 00 00</a:t>
            </a:r>
          </a:p>
          <a:p>
            <a:pPr marL="0" indent="0">
              <a:buNone/>
            </a:pP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2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</a:p>
        </p:txBody>
      </p:sp>
    </p:spTree>
    <p:extLst>
      <p:ext uri="{BB962C8B-B14F-4D97-AF65-F5344CB8AC3E}">
        <p14:creationId xmlns:p14="http://schemas.microsoft.com/office/powerpoint/2010/main" val="298552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3552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解：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）该机所允许的最大主存空间是：</a:t>
            </a:r>
            <a:r>
              <a:rPr lang="en-US" altLang="zh-CN" dirty="0"/>
              <a:t>256KB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8</a:t>
            </a:r>
            <a:r>
              <a:rPr lang="zh-CN" altLang="en-US" dirty="0"/>
              <a:t>个模块板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16</a:t>
            </a:r>
            <a:r>
              <a:rPr lang="zh-CN" altLang="en-US" dirty="0"/>
              <a:t>片</a:t>
            </a:r>
            <a:r>
              <a:rPr lang="en-US" altLang="zh-CN" dirty="0"/>
              <a:t>RAM</a:t>
            </a:r>
            <a:r>
              <a:rPr lang="zh-CN" altLang="en-US" dirty="0"/>
              <a:t>芯片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128</a:t>
            </a:r>
            <a:r>
              <a:rPr lang="zh-CN" altLang="en-US" dirty="0"/>
              <a:t>片</a:t>
            </a:r>
            <a:r>
              <a:rPr lang="en-US" altLang="zh-CN" dirty="0"/>
              <a:t>RAM. 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CPU</a:t>
            </a:r>
            <a:r>
              <a:rPr lang="zh-CN" altLang="en-US" dirty="0"/>
              <a:t>通过最高</a:t>
            </a:r>
            <a:r>
              <a:rPr lang="en-US" altLang="zh-CN" dirty="0"/>
              <a:t>3</a:t>
            </a:r>
            <a:r>
              <a:rPr lang="zh-CN" altLang="en-US" dirty="0"/>
              <a:t>位地址译码选模板，次高</a:t>
            </a:r>
            <a:r>
              <a:rPr lang="en-US" altLang="zh-CN" dirty="0"/>
              <a:t>3</a:t>
            </a:r>
            <a:r>
              <a:rPr lang="zh-CN" altLang="en-US" dirty="0"/>
              <a:t>位地址译码选择模板内芯片。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20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18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26887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用</a:t>
            </a:r>
            <a:r>
              <a:rPr lang="en-US" altLang="zh-CN" dirty="0"/>
              <a:t>512K</a:t>
            </a:r>
            <a:r>
              <a:rPr lang="zh-CN" altLang="zh-CN" dirty="0"/>
              <a:t>×</a:t>
            </a:r>
            <a:r>
              <a:rPr lang="en-US" altLang="zh-CN" dirty="0"/>
              <a:t>16</a:t>
            </a:r>
            <a:r>
              <a:rPr lang="zh-CN" altLang="zh-CN" dirty="0"/>
              <a:t>位的</a:t>
            </a:r>
            <a:r>
              <a:rPr lang="en-US" altLang="zh-CN" dirty="0"/>
              <a:t>Flash</a:t>
            </a:r>
            <a:r>
              <a:rPr lang="zh-CN" altLang="zh-CN" dirty="0"/>
              <a:t>存储芯片组成一个</a:t>
            </a:r>
            <a:r>
              <a:rPr lang="en-US" altLang="zh-CN" dirty="0"/>
              <a:t>2M</a:t>
            </a:r>
            <a:r>
              <a:rPr lang="en-US" altLang="zh-CN" dirty="0">
                <a:sym typeface="Wingdings 2" panose="05020102010507070707" pitchFamily="18" charset="2"/>
              </a:rPr>
              <a:t></a:t>
            </a:r>
            <a:r>
              <a:rPr lang="en-US" altLang="zh-CN" dirty="0"/>
              <a:t>32</a:t>
            </a:r>
            <a:r>
              <a:rPr lang="zh-CN" altLang="zh-CN" dirty="0"/>
              <a:t>的半导体只读存储器</a:t>
            </a:r>
            <a:r>
              <a:rPr lang="en-US" altLang="zh-CN" dirty="0"/>
              <a:t>,  </a:t>
            </a:r>
            <a:r>
              <a:rPr lang="zh-CN" altLang="zh-CN" dirty="0"/>
              <a:t>试问：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 数据寄存器多少位？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 地址寄存器多少位？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 共需要多少个这样的存储芯片？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 画出此存储器的组成框图。</a:t>
            </a: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21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9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26887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解：（</a:t>
            </a:r>
            <a:r>
              <a:rPr lang="en-US" altLang="zh-CN" dirty="0"/>
              <a:t>1</a:t>
            </a:r>
            <a:r>
              <a:rPr lang="zh-CN" altLang="en-US" dirty="0"/>
              <a:t>） 数据寄存器</a:t>
            </a:r>
            <a:r>
              <a:rPr lang="en-US" altLang="zh-CN" dirty="0"/>
              <a:t>32</a:t>
            </a:r>
            <a:r>
              <a:rPr lang="zh-CN" altLang="en-US" dirty="0"/>
              <a:t>位。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地址寄存器</a:t>
            </a:r>
            <a:r>
              <a:rPr lang="en-US" altLang="zh-CN" dirty="0"/>
              <a:t>21</a:t>
            </a:r>
            <a:r>
              <a:rPr lang="zh-CN" altLang="en-US" dirty="0"/>
              <a:t>位。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共需要</a:t>
            </a:r>
            <a:r>
              <a:rPr lang="en-US" altLang="zh-CN" dirty="0"/>
              <a:t>8</a:t>
            </a:r>
            <a:r>
              <a:rPr lang="zh-CN" altLang="en-US" dirty="0"/>
              <a:t>个这样的存储芯片。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此存储器的组成框图如下。</a:t>
            </a: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22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t="17351" r="13966" b="22027"/>
          <a:stretch/>
        </p:blipFill>
        <p:spPr bwMode="auto">
          <a:xfrm rot="16200000">
            <a:off x="3203850" y="2492894"/>
            <a:ext cx="2448272" cy="4464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310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45609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、设</a:t>
            </a:r>
            <a:r>
              <a:rPr lang="en-US" altLang="zh-CN" dirty="0"/>
              <a:t>CPU</a:t>
            </a:r>
            <a:r>
              <a:rPr lang="zh-CN" altLang="en-US" dirty="0"/>
              <a:t>共有</a:t>
            </a:r>
            <a:r>
              <a:rPr lang="en-US" altLang="zh-CN" dirty="0"/>
              <a:t>16</a:t>
            </a:r>
            <a:r>
              <a:rPr lang="zh-CN" altLang="en-US" dirty="0"/>
              <a:t>根地址线，</a:t>
            </a:r>
            <a:r>
              <a:rPr lang="en-US" altLang="zh-CN" dirty="0"/>
              <a:t>8</a:t>
            </a:r>
            <a:r>
              <a:rPr lang="zh-CN" altLang="en-US" dirty="0"/>
              <a:t>根数据线，并用 （低电平有效）作访存控制信号， 作读写命令信号（高电平为读，低电平为写）。现有下列存储芯片：</a:t>
            </a:r>
            <a:r>
              <a:rPr lang="en-US" altLang="zh-CN" dirty="0"/>
              <a:t>ROM</a:t>
            </a:r>
            <a:r>
              <a:rPr lang="zh-CN" altLang="en-US" dirty="0"/>
              <a:t>（</a:t>
            </a:r>
            <a:r>
              <a:rPr lang="en-US" altLang="zh-CN" dirty="0"/>
              <a:t>2K×8</a:t>
            </a:r>
            <a:r>
              <a:rPr lang="zh-CN" altLang="en-US" dirty="0"/>
              <a:t>位，</a:t>
            </a:r>
            <a:r>
              <a:rPr lang="en-US" altLang="zh-CN" dirty="0"/>
              <a:t>4K×4</a:t>
            </a:r>
            <a:r>
              <a:rPr lang="zh-CN" altLang="en-US" dirty="0"/>
              <a:t>位，</a:t>
            </a:r>
            <a:r>
              <a:rPr lang="en-US" altLang="zh-CN" dirty="0"/>
              <a:t>8K×8</a:t>
            </a:r>
            <a:r>
              <a:rPr lang="zh-CN" altLang="en-US" dirty="0"/>
              <a:t>位），</a:t>
            </a:r>
            <a:r>
              <a:rPr lang="en-US" altLang="zh-CN" dirty="0"/>
              <a:t>RAM</a:t>
            </a:r>
            <a:r>
              <a:rPr lang="zh-CN" altLang="en-US" dirty="0"/>
              <a:t>（</a:t>
            </a:r>
            <a:r>
              <a:rPr lang="en-US" altLang="zh-CN" dirty="0"/>
              <a:t>1K×4</a:t>
            </a:r>
            <a:r>
              <a:rPr lang="zh-CN" altLang="en-US" dirty="0"/>
              <a:t>位，</a:t>
            </a:r>
            <a:r>
              <a:rPr lang="en-US" altLang="zh-CN" dirty="0"/>
              <a:t>2K×8</a:t>
            </a:r>
            <a:r>
              <a:rPr lang="zh-CN" altLang="en-US" dirty="0"/>
              <a:t>位，</a:t>
            </a:r>
            <a:r>
              <a:rPr lang="en-US" altLang="zh-CN" dirty="0"/>
              <a:t>4K×8</a:t>
            </a:r>
            <a:r>
              <a:rPr lang="zh-CN" altLang="en-US" dirty="0"/>
              <a:t>位），及</a:t>
            </a:r>
            <a:r>
              <a:rPr lang="en-US" altLang="zh-CN" dirty="0"/>
              <a:t>74138</a:t>
            </a:r>
            <a:r>
              <a:rPr lang="zh-CN" altLang="en-US" dirty="0"/>
              <a:t>译码器和其他门电路（门电路自定）。试从上述规格中选用合适芯片，画出</a:t>
            </a:r>
            <a:r>
              <a:rPr lang="en-US" altLang="zh-CN" dirty="0"/>
              <a:t>CPU</a:t>
            </a:r>
            <a:r>
              <a:rPr lang="zh-CN" altLang="en-US" dirty="0"/>
              <a:t>和存储芯片的连接图。要求：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）给出地址空间分配，其中最小</a:t>
            </a:r>
            <a:r>
              <a:rPr lang="en-US" altLang="zh-CN" dirty="0"/>
              <a:t>4K</a:t>
            </a:r>
            <a:r>
              <a:rPr lang="zh-CN" altLang="en-US" dirty="0"/>
              <a:t>地址为系统程序区，</a:t>
            </a:r>
            <a:r>
              <a:rPr lang="en-US" altLang="zh-CN" dirty="0"/>
              <a:t>4096~16383</a:t>
            </a:r>
            <a:r>
              <a:rPr lang="zh-CN" altLang="en-US" dirty="0"/>
              <a:t>地址范围为用户程序区。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）指出选用的存储芯片类型及数量。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）详细画出片选逻辑。</a:t>
            </a: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23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75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23286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）地址空间分配</a:t>
            </a:r>
          </a:p>
          <a:p>
            <a:pPr marL="0" indent="0">
              <a:buNone/>
            </a:pPr>
            <a:r>
              <a:rPr lang="zh-CN" altLang="en-US" dirty="0"/>
              <a:t>系统程序区（</a:t>
            </a:r>
            <a:r>
              <a:rPr lang="en-US" altLang="zh-CN" dirty="0"/>
              <a:t>ROM</a:t>
            </a:r>
            <a:r>
              <a:rPr lang="zh-CN" altLang="en-US" dirty="0"/>
              <a:t>共</a:t>
            </a:r>
            <a:r>
              <a:rPr lang="en-US" altLang="zh-CN" dirty="0"/>
              <a:t>4KB</a:t>
            </a:r>
            <a:r>
              <a:rPr lang="zh-CN" altLang="en-US" dirty="0"/>
              <a:t>）：</a:t>
            </a:r>
            <a:r>
              <a:rPr lang="en-US" altLang="zh-CN" dirty="0"/>
              <a:t>0000H—0FFFH</a:t>
            </a:r>
          </a:p>
          <a:p>
            <a:pPr marL="0" indent="0">
              <a:buNone/>
            </a:pPr>
            <a:r>
              <a:rPr lang="zh-CN" altLang="en-US" dirty="0"/>
              <a:t>用户程序区（</a:t>
            </a:r>
            <a:r>
              <a:rPr lang="en-US" altLang="zh-CN" dirty="0"/>
              <a:t>RAM</a:t>
            </a:r>
            <a:r>
              <a:rPr lang="zh-CN" altLang="en-US" dirty="0"/>
              <a:t>共</a:t>
            </a:r>
            <a:r>
              <a:rPr lang="en-US" altLang="zh-CN" dirty="0"/>
              <a:t>12KB</a:t>
            </a:r>
            <a:r>
              <a:rPr lang="zh-CN" altLang="en-US" dirty="0"/>
              <a:t>）：</a:t>
            </a:r>
            <a:r>
              <a:rPr lang="en-US" altLang="zh-CN" dirty="0"/>
              <a:t>1000H—3FFFH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ROM</a:t>
            </a:r>
            <a:r>
              <a:rPr lang="zh-CN" altLang="en-US" dirty="0"/>
              <a:t>：</a:t>
            </a:r>
            <a:r>
              <a:rPr lang="en-US" altLang="zh-CN" dirty="0"/>
              <a:t>4K*4</a:t>
            </a:r>
            <a:r>
              <a:rPr lang="zh-CN" altLang="en-US" dirty="0"/>
              <a:t>位，</a:t>
            </a:r>
            <a:r>
              <a:rPr lang="en-US" altLang="zh-CN" dirty="0"/>
              <a:t>2</a:t>
            </a:r>
            <a:r>
              <a:rPr lang="zh-CN" altLang="en-US" dirty="0"/>
              <a:t>片；</a:t>
            </a:r>
          </a:p>
          <a:p>
            <a:pPr marL="0" indent="0">
              <a:buNone/>
            </a:pPr>
            <a:r>
              <a:rPr lang="en-US" altLang="zh-CN" dirty="0"/>
              <a:t>RAM</a:t>
            </a:r>
            <a:r>
              <a:rPr lang="zh-CN" altLang="en-US" dirty="0"/>
              <a:t>：</a:t>
            </a:r>
            <a:r>
              <a:rPr lang="en-US" altLang="zh-CN" dirty="0"/>
              <a:t>4K*8</a:t>
            </a:r>
            <a:r>
              <a:rPr lang="zh-CN" altLang="en-US" dirty="0"/>
              <a:t>位，</a:t>
            </a:r>
            <a:r>
              <a:rPr lang="en-US" altLang="zh-CN" dirty="0"/>
              <a:t>3</a:t>
            </a:r>
            <a:r>
              <a:rPr lang="zh-CN" altLang="en-US" dirty="0"/>
              <a:t>片；</a:t>
            </a: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24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81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676400"/>
            <a:ext cx="7848871" cy="3984848"/>
          </a:xfrm>
          <a:prstGeom prst="rect">
            <a:avLst/>
          </a:prstGeom>
        </p:spPr>
      </p:pic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25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87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6E111A-EBF6-49EA-BA75-964F225DFDE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70049CA-B8F3-4426-94DC-4EC50575D55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3568" y="1556792"/>
            <a:ext cx="85587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要使用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4M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位的存储芯片组成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16M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位的主存储器。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）需要多少个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4M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位的存储芯片？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）画出该存储器的逻辑连接示意图。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14015"/>
            <a:ext cx="2987774" cy="8058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38007"/>
            <a:ext cx="7128791" cy="292711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17465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zh-CN" altLang="zh-CN" dirty="0"/>
              <a:t>用</a:t>
            </a:r>
            <a:r>
              <a:rPr lang="en-US" altLang="zh-CN" dirty="0"/>
              <a:t>16M</a:t>
            </a:r>
            <a:r>
              <a:rPr lang="zh-CN" altLang="zh-CN" dirty="0"/>
              <a:t>字×</a:t>
            </a:r>
            <a:r>
              <a:rPr lang="en-US" altLang="zh-CN" dirty="0"/>
              <a:t>8</a:t>
            </a:r>
            <a:r>
              <a:rPr lang="zh-CN" altLang="zh-CN" dirty="0"/>
              <a:t>位的存储芯片构成一个</a:t>
            </a:r>
            <a:r>
              <a:rPr lang="en-US" altLang="zh-CN" dirty="0"/>
              <a:t>64M</a:t>
            </a:r>
            <a:r>
              <a:rPr lang="zh-CN" altLang="zh-CN" dirty="0"/>
              <a:t>字×</a:t>
            </a:r>
            <a:r>
              <a:rPr lang="en-US" altLang="zh-CN" dirty="0"/>
              <a:t>16</a:t>
            </a:r>
            <a:r>
              <a:rPr lang="zh-CN" altLang="zh-CN" dirty="0"/>
              <a:t>位的主存储器。要求既能够扩大存储器的容量，又能够缩短存储器的访问周期。</a:t>
            </a:r>
            <a:br>
              <a:rPr lang="en-US" altLang="zh-CN" dirty="0"/>
            </a:b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）需要多少个存储器芯片。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）访问存储器芯片和主存储器的地址长度各需要多少位？（</a:t>
            </a:r>
            <a:r>
              <a:rPr lang="en-US" altLang="zh-CN" dirty="0"/>
              <a:t>3</a:t>
            </a:r>
            <a:r>
              <a:rPr lang="zh-CN" altLang="zh-CN" dirty="0"/>
              <a:t>）画出用存储器芯片构成主存储器的逻辑示意图。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zh-CN" dirty="0"/>
              <a:t>需要存储器芯片：</a:t>
            </a:r>
            <a:r>
              <a:rPr lang="en-US" altLang="zh-CN" dirty="0"/>
              <a:t> </a:t>
            </a:r>
            <a:r>
              <a:rPr lang="en-US" altLang="zh-CN" b="1" dirty="0"/>
              <a:t> 4*2=8 </a:t>
            </a:r>
            <a:br>
              <a:rPr lang="en-US" altLang="zh-CN" b="1" dirty="0"/>
            </a:br>
            <a:r>
              <a:rPr lang="en-US" altLang="zh-CN" dirty="0"/>
              <a:t>(2)</a:t>
            </a:r>
            <a:r>
              <a:rPr lang="zh-CN" altLang="zh-CN" dirty="0"/>
              <a:t>存储器芯片的地址长度为</a:t>
            </a:r>
            <a:r>
              <a:rPr lang="en-US" altLang="zh-CN" dirty="0"/>
              <a:t>24</a:t>
            </a:r>
            <a:r>
              <a:rPr lang="zh-CN" altLang="zh-CN" dirty="0"/>
              <a:t>位。 主存储器的地址长度为</a:t>
            </a:r>
            <a:r>
              <a:rPr lang="en-US" altLang="zh-CN" dirty="0"/>
              <a:t>26</a:t>
            </a:r>
            <a:r>
              <a:rPr lang="zh-CN" altLang="zh-CN" dirty="0"/>
              <a:t>位。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6E111A-EBF6-49EA-BA75-964F225DFDE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70049CA-B8F3-4426-94DC-4EC50575D55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030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6E111A-EBF6-49EA-BA75-964F225DFDE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70049CA-B8F3-4426-94DC-4EC50575D55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560840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45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29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0" y="457200"/>
          <a:ext cx="114300" cy="583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02" imgH="177492" progId="Equation.DSMT4">
                  <p:embed/>
                </p:oleObj>
              </mc:Choice>
              <mc:Fallback>
                <p:oleObj name="Equation" r:id="rId2" imgW="114102" imgH="177492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14300" cy="583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91453" y="725173"/>
            <a:ext cx="78309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zh-CN" altLang="zh-CN" sz="2400" dirty="0"/>
              <a:t>采用低位交叉方式，使用</a:t>
            </a:r>
            <a:r>
              <a:rPr lang="en-US" altLang="zh-CN" sz="2400" dirty="0"/>
              <a:t>16K×8</a:t>
            </a:r>
            <a:r>
              <a:rPr lang="zh-CN" altLang="zh-CN" sz="2400" dirty="0"/>
              <a:t>位的</a:t>
            </a:r>
            <a:r>
              <a:rPr lang="en-US" altLang="zh-CN" sz="2400" dirty="0"/>
              <a:t>DRAM</a:t>
            </a:r>
            <a:r>
              <a:rPr lang="zh-CN" altLang="zh-CN" sz="2400" dirty="0"/>
              <a:t>芯片构成</a:t>
            </a:r>
            <a:endParaRPr lang="en-US" altLang="zh-CN" sz="2400" dirty="0"/>
          </a:p>
          <a:p>
            <a:r>
              <a:rPr lang="en-US" altLang="zh-CN" sz="2400" dirty="0"/>
              <a:t>64K×32</a:t>
            </a:r>
            <a:r>
              <a:rPr lang="zh-CN" altLang="zh-CN" sz="2400" dirty="0"/>
              <a:t>位存储器：</a:t>
            </a:r>
          </a:p>
          <a:p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）数据寄存器多少位？地址寄存器多少位？</a:t>
            </a:r>
            <a:endParaRPr lang="en-US" altLang="zh-CN" sz="2400" dirty="0"/>
          </a:p>
          <a:p>
            <a:r>
              <a:rPr lang="zh-CN" altLang="zh-CN" sz="2400" dirty="0"/>
              <a:t>共需多少个</a:t>
            </a:r>
            <a:r>
              <a:rPr lang="en-US" altLang="zh-CN" sz="2400" dirty="0"/>
              <a:t>DRAM</a:t>
            </a:r>
            <a:r>
              <a:rPr lang="zh-CN" altLang="zh-CN" sz="2400" dirty="0"/>
              <a:t>芯片？需使用何种方式的译码器？</a:t>
            </a:r>
          </a:p>
          <a:p>
            <a:r>
              <a:rPr lang="en-US" altLang="zh-CN" sz="2400" dirty="0"/>
              <a:t> </a:t>
            </a: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）画出该存储器的组成逻辑框图。</a:t>
            </a:r>
            <a:endParaRPr lang="en-US" altLang="zh-CN" sz="2400" dirty="0"/>
          </a:p>
          <a:p>
            <a:endParaRPr lang="zh-CN" altLang="zh-CN" sz="2400" dirty="0"/>
          </a:p>
          <a:p>
            <a:pPr lvl="0" indent="933450" eaLnBrk="0" hangingPunct="0"/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933450" eaLnBrk="0" hangingPunct="0"/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-2968201" y="5348356"/>
            <a:ext cx="200762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67615" y="2919615"/>
            <a:ext cx="35750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）数据寄存器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位；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地址寄存器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位；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57400" y="3710125"/>
          <a:ext cx="3352181" cy="86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005" imgH="393529" progId="Equation.DSMT4">
                  <p:embed/>
                </p:oleObj>
              </mc:Choice>
              <mc:Fallback>
                <p:oleObj name="Equation" r:id="rId4" imgW="1371005" imgH="393529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10125"/>
                        <a:ext cx="3352181" cy="862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4672430"/>
            <a:ext cx="686557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3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个芯片；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2-4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译码器；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个芯片，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片一组，共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组；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低位交叉使用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A0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A1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译码器实现片选；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A2~A15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用于片内寻址；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64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6553200" y="6553200"/>
            <a:ext cx="21336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18815E-2594-47C0-9FC2-5CA8DDC72655}" type="datetime1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2022/6/26</a:t>
            </a:fld>
            <a:endParaRPr lang="en-US" altLang="zh-CN" sz="1000"/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1072C5-B83D-4243-A278-BB315D679C25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44824"/>
            <a:ext cx="7543800" cy="316835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900" b="0" dirty="0">
                <a:solidFill>
                  <a:schemeClr val="tx1"/>
                </a:solidFill>
              </a:rPr>
              <a:t>6</a:t>
            </a:r>
            <a:r>
              <a:rPr lang="zh-CN" altLang="en-US" sz="2900" b="0" dirty="0">
                <a:solidFill>
                  <a:schemeClr val="tx1"/>
                </a:solidFill>
              </a:rPr>
              <a:t>、设机器字长</a:t>
            </a:r>
            <a:r>
              <a:rPr lang="en-US" altLang="zh-CN" sz="2900" b="0" dirty="0">
                <a:solidFill>
                  <a:schemeClr val="tx1"/>
                </a:solidFill>
              </a:rPr>
              <a:t>16</a:t>
            </a:r>
            <a:r>
              <a:rPr lang="zh-CN" altLang="en-US" sz="2900" b="0" dirty="0">
                <a:solidFill>
                  <a:schemeClr val="tx1"/>
                </a:solidFill>
              </a:rPr>
              <a:t>位</a:t>
            </a:r>
            <a:r>
              <a:rPr lang="en-US" altLang="zh-CN" sz="2900" b="0" dirty="0">
                <a:solidFill>
                  <a:schemeClr val="tx1"/>
                </a:solidFill>
              </a:rPr>
              <a:t>,</a:t>
            </a:r>
            <a:r>
              <a:rPr lang="zh-CN" altLang="en-US" sz="2900" b="0" dirty="0">
                <a:solidFill>
                  <a:schemeClr val="tx1"/>
                </a:solidFill>
              </a:rPr>
              <a:t>定点表示</a:t>
            </a:r>
            <a:r>
              <a:rPr lang="en-US" altLang="zh-CN" sz="2900" b="0" dirty="0">
                <a:solidFill>
                  <a:schemeClr val="tx1"/>
                </a:solidFill>
              </a:rPr>
              <a:t>,</a:t>
            </a:r>
            <a:r>
              <a:rPr lang="zh-CN" altLang="en-US" sz="2900" b="0" dirty="0">
                <a:solidFill>
                  <a:schemeClr val="tx1"/>
                </a:solidFill>
              </a:rPr>
              <a:t>尾数</a:t>
            </a:r>
            <a:r>
              <a:rPr lang="en-US" altLang="zh-CN" sz="2900" b="0" dirty="0">
                <a:solidFill>
                  <a:schemeClr val="tx1"/>
                </a:solidFill>
              </a:rPr>
              <a:t>15</a:t>
            </a:r>
            <a:r>
              <a:rPr lang="zh-CN" altLang="en-US" sz="2900" b="0" dirty="0">
                <a:solidFill>
                  <a:schemeClr val="tx1"/>
                </a:solidFill>
              </a:rPr>
              <a:t>位</a:t>
            </a:r>
            <a:r>
              <a:rPr lang="en-US" altLang="zh-CN" sz="2900" b="0" dirty="0">
                <a:solidFill>
                  <a:schemeClr val="tx1"/>
                </a:solidFill>
              </a:rPr>
              <a:t>,</a:t>
            </a:r>
            <a:r>
              <a:rPr lang="zh-CN" altLang="en-US" sz="2900" b="0" dirty="0">
                <a:solidFill>
                  <a:schemeClr val="tx1"/>
                </a:solidFill>
              </a:rPr>
              <a:t>数符</a:t>
            </a:r>
            <a:r>
              <a:rPr lang="en-US" altLang="zh-CN" sz="2900" b="0" dirty="0">
                <a:solidFill>
                  <a:schemeClr val="tx1"/>
                </a:solidFill>
              </a:rPr>
              <a:t>1</a:t>
            </a:r>
            <a:r>
              <a:rPr lang="zh-CN" altLang="en-US" sz="2900" b="0" dirty="0">
                <a:solidFill>
                  <a:schemeClr val="tx1"/>
                </a:solidFill>
              </a:rPr>
              <a:t>位</a:t>
            </a:r>
            <a:r>
              <a:rPr lang="en-US" altLang="zh-CN" sz="2900" b="0" dirty="0">
                <a:solidFill>
                  <a:schemeClr val="tx1"/>
                </a:solidFill>
              </a:rPr>
              <a:t>,</a:t>
            </a:r>
            <a:r>
              <a:rPr lang="zh-CN" altLang="en-US" sz="2900" b="0" dirty="0">
                <a:solidFill>
                  <a:schemeClr val="tx1"/>
                </a:solidFill>
              </a:rPr>
              <a:t>问：</a:t>
            </a:r>
            <a:r>
              <a:rPr lang="en-US" altLang="zh-CN" sz="2900" b="0" dirty="0">
                <a:solidFill>
                  <a:schemeClr val="tx1"/>
                </a:solidFill>
              </a:rPr>
              <a:t>(1)</a:t>
            </a:r>
            <a:r>
              <a:rPr lang="zh-CN" altLang="en-US" sz="2900" b="0" dirty="0">
                <a:solidFill>
                  <a:schemeClr val="tx1"/>
                </a:solidFill>
              </a:rPr>
              <a:t>定点原码整数表示时</a:t>
            </a:r>
            <a:r>
              <a:rPr lang="en-US" altLang="zh-CN" sz="2900" b="0" dirty="0">
                <a:solidFill>
                  <a:schemeClr val="tx1"/>
                </a:solidFill>
              </a:rPr>
              <a:t>,</a:t>
            </a:r>
            <a:r>
              <a:rPr lang="zh-CN" altLang="en-US" sz="2900" b="0" dirty="0">
                <a:solidFill>
                  <a:schemeClr val="tx1"/>
                </a:solidFill>
              </a:rPr>
              <a:t>最大正数是多少</a:t>
            </a:r>
            <a:r>
              <a:rPr lang="en-US" altLang="zh-CN" sz="2900" b="0" dirty="0">
                <a:solidFill>
                  <a:schemeClr val="tx1"/>
                </a:solidFill>
              </a:rPr>
              <a:t>?</a:t>
            </a:r>
            <a:r>
              <a:rPr lang="zh-CN" altLang="en-US" sz="2900" b="0" dirty="0">
                <a:solidFill>
                  <a:schemeClr val="tx1"/>
                </a:solidFill>
              </a:rPr>
              <a:t>最小负数是多少</a:t>
            </a:r>
            <a:r>
              <a:rPr lang="en-US" altLang="zh-CN" sz="2900" b="0" dirty="0">
                <a:solidFill>
                  <a:schemeClr val="tx1"/>
                </a:solidFill>
              </a:rPr>
              <a:t>?(2)</a:t>
            </a:r>
            <a:r>
              <a:rPr lang="zh-CN" altLang="en-US" sz="2900" b="0" dirty="0">
                <a:solidFill>
                  <a:schemeClr val="tx1"/>
                </a:solidFill>
              </a:rPr>
              <a:t>定点原码小数表示时</a:t>
            </a:r>
            <a:r>
              <a:rPr lang="en-US" altLang="zh-CN" sz="2900" b="0" dirty="0">
                <a:solidFill>
                  <a:schemeClr val="tx1"/>
                </a:solidFill>
              </a:rPr>
              <a:t>,</a:t>
            </a:r>
            <a:r>
              <a:rPr lang="zh-CN" altLang="en-US" sz="2900" b="0" dirty="0">
                <a:solidFill>
                  <a:schemeClr val="tx1"/>
                </a:solidFill>
              </a:rPr>
              <a:t>最大正数是多少</a:t>
            </a:r>
            <a:r>
              <a:rPr lang="en-US" altLang="zh-CN" sz="2900" b="0" dirty="0">
                <a:solidFill>
                  <a:schemeClr val="tx1"/>
                </a:solidFill>
              </a:rPr>
              <a:t>?</a:t>
            </a:r>
            <a:r>
              <a:rPr lang="zh-CN" altLang="en-US" sz="2900" b="0" dirty="0">
                <a:solidFill>
                  <a:schemeClr val="tx1"/>
                </a:solidFill>
              </a:rPr>
              <a:t>最小负数是多少</a:t>
            </a:r>
            <a:r>
              <a:rPr lang="en-US" altLang="zh-CN" sz="2900" b="0" dirty="0">
                <a:solidFill>
                  <a:schemeClr val="tx1"/>
                </a:solidFill>
              </a:rPr>
              <a:t>?</a:t>
            </a:r>
            <a:endParaRPr lang="en-US" altLang="zh-CN" sz="4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6E111A-EBF6-49EA-BA75-964F225DFDE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70049CA-B8F3-4426-94DC-4EC50575D55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  <p:pic>
        <p:nvPicPr>
          <p:cNvPr id="8" name="内容占位符 7"/>
          <p:cNvPicPr>
            <a:picLocks noGrp="1"/>
          </p:cNvPicPr>
          <p:nvPr>
            <p:ph idx="1"/>
          </p:nvPr>
        </p:nvPicPr>
        <p:blipFill rotWithShape="1">
          <a:blip r:embed="rId2"/>
          <a:srcRect l="32627" t="17337" r="19997" b="14812"/>
          <a:stretch/>
        </p:blipFill>
        <p:spPr bwMode="auto">
          <a:xfrm>
            <a:off x="827584" y="1676400"/>
            <a:ext cx="6648390" cy="464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0254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1464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8</a:t>
            </a:r>
            <a:r>
              <a:rPr lang="zh-CN" altLang="en-US" dirty="0"/>
              <a:t>、设存储器容量为</a:t>
            </a:r>
            <a:r>
              <a:rPr lang="en-US" altLang="zh-CN" dirty="0"/>
              <a:t>32</a:t>
            </a:r>
            <a:r>
              <a:rPr lang="zh-CN" altLang="en-US" dirty="0"/>
              <a:t>字，字长</a:t>
            </a:r>
            <a:r>
              <a:rPr lang="en-US" altLang="zh-CN" dirty="0"/>
              <a:t>64</a:t>
            </a:r>
            <a:r>
              <a:rPr lang="zh-CN" altLang="en-US" dirty="0"/>
              <a:t>位，模块数为</a:t>
            </a:r>
            <a:r>
              <a:rPr lang="en-US" altLang="zh-CN" dirty="0"/>
              <a:t>4</a:t>
            </a:r>
            <a:r>
              <a:rPr lang="zh-CN" altLang="en-US" dirty="0"/>
              <a:t>，分别用顺序方式和交叉方式进行组织。存储周期为</a:t>
            </a:r>
            <a:r>
              <a:rPr lang="en-US" altLang="zh-CN" dirty="0"/>
              <a:t>200ns</a:t>
            </a:r>
            <a:r>
              <a:rPr lang="zh-CN" altLang="en-US" dirty="0"/>
              <a:t>，数据总线宽度为</a:t>
            </a:r>
            <a:r>
              <a:rPr lang="en-US" altLang="zh-CN" dirty="0"/>
              <a:t>64</a:t>
            </a:r>
            <a:r>
              <a:rPr lang="zh-CN" altLang="en-US" dirty="0"/>
              <a:t>位，总线传送周期为</a:t>
            </a:r>
            <a:r>
              <a:rPr lang="en-US" altLang="zh-CN" dirty="0"/>
              <a:t>50ns</a:t>
            </a:r>
            <a:r>
              <a:rPr lang="zh-CN" altLang="en-US" dirty="0"/>
              <a:t>。问：顺序存储和交叉存储的带宽各是多少？</a:t>
            </a:r>
            <a:endParaRPr lang="zh-CN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31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539552" y="3284984"/>
            <a:ext cx="8267700" cy="275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解：</a:t>
            </a:r>
            <a:r>
              <a:rPr lang="en-US" altLang="zh-CN" dirty="0"/>
              <a:t>4</a:t>
            </a:r>
            <a:r>
              <a:rPr lang="zh-CN" altLang="en-US" dirty="0"/>
              <a:t>个字信息总量：</a:t>
            </a:r>
            <a:r>
              <a:rPr lang="en-US" altLang="zh-CN" dirty="0"/>
              <a:t>64b*4=256b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顺序存储</a:t>
            </a:r>
            <a:r>
              <a:rPr lang="en-US" altLang="zh-CN" dirty="0"/>
              <a:t>4</a:t>
            </a:r>
            <a:r>
              <a:rPr lang="zh-CN" altLang="en-US" dirty="0"/>
              <a:t>个字的时间：</a:t>
            </a:r>
            <a:r>
              <a:rPr lang="en-US" altLang="zh-CN" dirty="0"/>
              <a:t>200ns*4=800ns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交叉存储</a:t>
            </a:r>
            <a:r>
              <a:rPr lang="en-US" altLang="zh-CN" dirty="0"/>
              <a:t>4</a:t>
            </a:r>
            <a:r>
              <a:rPr lang="zh-CN" altLang="en-US" dirty="0"/>
              <a:t>个字的时间：</a:t>
            </a:r>
            <a:r>
              <a:rPr lang="en-US" altLang="zh-CN" dirty="0"/>
              <a:t>200ns+50*</a:t>
            </a:r>
            <a:r>
              <a:rPr lang="zh-CN" altLang="en-US" dirty="0"/>
              <a:t>（</a:t>
            </a:r>
            <a:r>
              <a:rPr lang="en-US" altLang="zh-CN" dirty="0"/>
              <a:t>4-1</a:t>
            </a:r>
            <a:r>
              <a:rPr lang="zh-CN" altLang="en-US" dirty="0"/>
              <a:t>）</a:t>
            </a:r>
            <a:r>
              <a:rPr lang="en-US" altLang="zh-CN" dirty="0"/>
              <a:t>=350ns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顺序存储的带宽：</a:t>
            </a:r>
            <a:r>
              <a:rPr lang="en-US" altLang="zh-CN" dirty="0"/>
              <a:t>256b/800ns=32*107b/s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交叉存储的带宽：</a:t>
            </a:r>
            <a:r>
              <a:rPr lang="en-US" altLang="zh-CN" dirty="0"/>
              <a:t>256b/350ns=73*107b/s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6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46329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zh-CN" altLang="zh-CN" dirty="0"/>
              <a:t>假设</a:t>
            </a:r>
            <a:r>
              <a:rPr lang="en-US" altLang="zh-CN" dirty="0"/>
              <a:t>CPU</a:t>
            </a:r>
            <a:r>
              <a:rPr lang="zh-CN" altLang="zh-CN" dirty="0"/>
              <a:t>执行某段程序时共访问</a:t>
            </a:r>
            <a:r>
              <a:rPr lang="en-US" altLang="zh-CN" dirty="0"/>
              <a:t>Cache</a:t>
            </a:r>
            <a:r>
              <a:rPr lang="zh-CN" altLang="zh-CN" dirty="0"/>
              <a:t>命中</a:t>
            </a:r>
            <a:r>
              <a:rPr lang="en-US" altLang="zh-CN" dirty="0"/>
              <a:t>4800</a:t>
            </a:r>
            <a:r>
              <a:rPr lang="zh-CN" altLang="zh-CN" dirty="0"/>
              <a:t>次，访问主存命中</a:t>
            </a:r>
            <a:r>
              <a:rPr lang="en-US" altLang="zh-CN" dirty="0"/>
              <a:t>200</a:t>
            </a:r>
            <a:r>
              <a:rPr lang="zh-CN" altLang="zh-CN" dirty="0"/>
              <a:t>次，已知</a:t>
            </a:r>
            <a:r>
              <a:rPr lang="en-US" altLang="zh-CN" dirty="0"/>
              <a:t>Cache</a:t>
            </a:r>
            <a:r>
              <a:rPr lang="zh-CN" altLang="zh-CN" dirty="0"/>
              <a:t>的存取周期是</a:t>
            </a:r>
            <a:r>
              <a:rPr lang="en-US" altLang="zh-CN" dirty="0"/>
              <a:t>30ns</a:t>
            </a:r>
            <a:r>
              <a:rPr lang="zh-CN" altLang="zh-CN" dirty="0"/>
              <a:t>，主存的存取周期是</a:t>
            </a:r>
            <a:r>
              <a:rPr lang="en-US" altLang="zh-CN" dirty="0"/>
              <a:t>150ns</a:t>
            </a:r>
            <a:r>
              <a:rPr lang="zh-CN" altLang="zh-CN" dirty="0"/>
              <a:t>，求：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Cache</a:t>
            </a:r>
            <a:r>
              <a:rPr lang="zh-CN" altLang="zh-CN" dirty="0"/>
              <a:t>的命中率是多少？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Cache-</a:t>
            </a:r>
            <a:r>
              <a:rPr lang="zh-CN" altLang="zh-CN" dirty="0"/>
              <a:t>主存系统的平均访问时间是多少？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Cache-</a:t>
            </a:r>
            <a:r>
              <a:rPr lang="zh-CN" altLang="zh-CN" dirty="0"/>
              <a:t>主存系统的效率是多少？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解：命中率 </a:t>
            </a:r>
            <a:r>
              <a:rPr lang="en-US" altLang="zh-CN" dirty="0"/>
              <a:t>H = 4800/(4800+200) = 96</a:t>
            </a:r>
            <a:r>
              <a:rPr lang="zh-CN" altLang="en-US" dirty="0"/>
              <a:t>％</a:t>
            </a:r>
          </a:p>
          <a:p>
            <a:pPr marL="0" indent="0">
              <a:buNone/>
            </a:pPr>
            <a:r>
              <a:rPr lang="zh-CN" altLang="en-US" dirty="0"/>
              <a:t>平均访问时间 </a:t>
            </a:r>
            <a:r>
              <a:rPr lang="en-US" altLang="zh-CN" dirty="0"/>
              <a:t>Ta = 0.96 × 30 + 0.04*150 = 34.8ns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访问效率 </a:t>
            </a:r>
            <a:r>
              <a:rPr lang="en-US" altLang="zh-CN" dirty="0"/>
              <a:t>E = 30 /34.8 = 86.2</a:t>
            </a:r>
            <a:r>
              <a:rPr lang="zh-CN" altLang="en-US" dirty="0"/>
              <a:t>％ </a:t>
            </a:r>
            <a:endParaRPr lang="zh-CN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32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52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46329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zh-CN" altLang="zh-CN" dirty="0"/>
              <a:t>假设</a:t>
            </a:r>
            <a:r>
              <a:rPr lang="en-US" altLang="zh-CN" dirty="0"/>
              <a:t>CPU</a:t>
            </a:r>
            <a:r>
              <a:rPr lang="zh-CN" altLang="zh-CN" dirty="0"/>
              <a:t>执行某段程序时共访问</a:t>
            </a:r>
            <a:r>
              <a:rPr lang="en-US" altLang="zh-CN" dirty="0"/>
              <a:t>Cache</a:t>
            </a:r>
            <a:r>
              <a:rPr lang="zh-CN" altLang="zh-CN" dirty="0"/>
              <a:t>命中</a:t>
            </a:r>
            <a:r>
              <a:rPr lang="en-US" altLang="zh-CN" dirty="0"/>
              <a:t>4800</a:t>
            </a:r>
            <a:r>
              <a:rPr lang="zh-CN" altLang="zh-CN" dirty="0"/>
              <a:t>次，访问主存命中</a:t>
            </a:r>
            <a:r>
              <a:rPr lang="en-US" altLang="zh-CN" dirty="0"/>
              <a:t>200</a:t>
            </a:r>
            <a:r>
              <a:rPr lang="zh-CN" altLang="zh-CN" dirty="0"/>
              <a:t>次，已知</a:t>
            </a:r>
            <a:r>
              <a:rPr lang="en-US" altLang="zh-CN" dirty="0"/>
              <a:t>Cache</a:t>
            </a:r>
            <a:r>
              <a:rPr lang="zh-CN" altLang="zh-CN" dirty="0"/>
              <a:t>的存取周期是</a:t>
            </a:r>
            <a:r>
              <a:rPr lang="en-US" altLang="zh-CN" dirty="0"/>
              <a:t>30ns</a:t>
            </a:r>
            <a:r>
              <a:rPr lang="zh-CN" altLang="zh-CN" dirty="0"/>
              <a:t>，主存的存取周期是</a:t>
            </a:r>
            <a:r>
              <a:rPr lang="en-US" altLang="zh-CN" dirty="0"/>
              <a:t>150ns</a:t>
            </a:r>
            <a:r>
              <a:rPr lang="zh-CN" altLang="zh-CN" dirty="0"/>
              <a:t>，求：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Cache</a:t>
            </a:r>
            <a:r>
              <a:rPr lang="zh-CN" altLang="zh-CN" dirty="0"/>
              <a:t>的命中率是多少？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Cache-</a:t>
            </a:r>
            <a:r>
              <a:rPr lang="zh-CN" altLang="zh-CN" dirty="0"/>
              <a:t>主存系统的平均访问时间是多少？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Cache-</a:t>
            </a:r>
            <a:r>
              <a:rPr lang="zh-CN" altLang="zh-CN" dirty="0"/>
              <a:t>主存系统的效率是多少？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解：命中率 </a:t>
            </a:r>
            <a:r>
              <a:rPr lang="en-US" altLang="zh-CN" dirty="0"/>
              <a:t>H = 4800/(4800+200) = 96</a:t>
            </a:r>
            <a:r>
              <a:rPr lang="zh-CN" altLang="en-US" dirty="0"/>
              <a:t>％</a:t>
            </a:r>
          </a:p>
          <a:p>
            <a:pPr marL="0" indent="0">
              <a:buNone/>
            </a:pPr>
            <a:r>
              <a:rPr lang="zh-CN" altLang="en-US" dirty="0"/>
              <a:t>平均访问时间 </a:t>
            </a:r>
            <a:r>
              <a:rPr lang="en-US" altLang="zh-CN" dirty="0"/>
              <a:t>Ta = 0.96 × 30 + 0.04*150 = 34.8ns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访问效率 </a:t>
            </a:r>
            <a:r>
              <a:rPr lang="en-US" altLang="zh-CN" dirty="0"/>
              <a:t>E = 30 /34.8 = 86.2</a:t>
            </a:r>
            <a:r>
              <a:rPr lang="zh-CN" altLang="en-US" dirty="0"/>
              <a:t>％ </a:t>
            </a:r>
            <a:endParaRPr lang="zh-CN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33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26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46329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11</a:t>
            </a:r>
            <a:r>
              <a:rPr lang="zh-CN" altLang="en-US" dirty="0"/>
              <a:t>、设主存容量为</a:t>
            </a:r>
            <a:r>
              <a:rPr lang="en-US" altLang="zh-CN" dirty="0"/>
              <a:t>256K=218</a:t>
            </a:r>
            <a:r>
              <a:rPr lang="zh-CN" altLang="en-US" dirty="0"/>
              <a:t>字，</a:t>
            </a:r>
            <a:r>
              <a:rPr lang="en-US" altLang="zh-CN" dirty="0"/>
              <a:t>Cache</a:t>
            </a:r>
            <a:r>
              <a:rPr lang="zh-CN" altLang="en-US" dirty="0"/>
              <a:t>容量为</a:t>
            </a:r>
            <a:r>
              <a:rPr lang="en-US" altLang="zh-CN" dirty="0"/>
              <a:t>2K=211</a:t>
            </a:r>
            <a:r>
              <a:rPr lang="zh-CN" altLang="en-US" dirty="0"/>
              <a:t>字，块长为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）设计</a:t>
            </a:r>
            <a:r>
              <a:rPr lang="en-US" altLang="zh-CN" dirty="0"/>
              <a:t>Cache</a:t>
            </a:r>
            <a:r>
              <a:rPr lang="zh-CN" altLang="en-US" dirty="0"/>
              <a:t>地址格式，</a:t>
            </a:r>
            <a:r>
              <a:rPr lang="en-US" altLang="zh-CN" dirty="0"/>
              <a:t>Cache</a:t>
            </a:r>
            <a:r>
              <a:rPr lang="zh-CN" altLang="en-US" dirty="0"/>
              <a:t>中可装入多少块数据？（</a:t>
            </a:r>
            <a:r>
              <a:rPr lang="en-US" altLang="zh-CN" dirty="0"/>
              <a:t>2</a:t>
            </a:r>
            <a:r>
              <a:rPr lang="zh-CN" altLang="en-US" dirty="0"/>
              <a:t>）在直接映射方式下，设计主存地址格式。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）在四路组相联映射方式下，设计主存地址格式。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）在全相联映射方式下，设计主存地址格式。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）若存储字长为</a:t>
            </a:r>
            <a:r>
              <a:rPr lang="en-US" altLang="zh-CN" dirty="0"/>
              <a:t>32</a:t>
            </a:r>
            <a:r>
              <a:rPr lang="zh-CN" altLang="en-US" dirty="0"/>
              <a:t>位，存储器按字节寻址，写出上述三种映射方式下主存的地址格式。</a:t>
            </a: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34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76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46329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因为 </a:t>
            </a:r>
            <a:r>
              <a:rPr lang="en-US" altLang="zh-CN" dirty="0"/>
              <a:t>Cache</a:t>
            </a:r>
            <a:r>
              <a:rPr lang="zh-CN" altLang="en-US" dirty="0"/>
              <a:t>容量</a:t>
            </a:r>
            <a:r>
              <a:rPr lang="en-US" altLang="zh-CN" dirty="0"/>
              <a:t>2K=2^11</a:t>
            </a:r>
            <a:r>
              <a:rPr lang="zh-CN" altLang="en-US" dirty="0"/>
              <a:t>字，所以</a:t>
            </a:r>
            <a:r>
              <a:rPr lang="en-US" altLang="zh-CN" dirty="0"/>
              <a:t>Cache</a:t>
            </a:r>
            <a:r>
              <a:rPr lang="zh-CN" altLang="en-US" dirty="0"/>
              <a:t>的字地址为</a:t>
            </a:r>
            <a:r>
              <a:rPr lang="en-US" altLang="zh-CN" dirty="0"/>
              <a:t>11</a:t>
            </a:r>
            <a:r>
              <a:rPr lang="zh-CN" altLang="en-US" dirty="0"/>
              <a:t>位 ，又因为块长为</a:t>
            </a:r>
            <a:r>
              <a:rPr lang="en-US" altLang="zh-CN" dirty="0"/>
              <a:t>4 = 2^2</a:t>
            </a:r>
            <a:r>
              <a:rPr lang="zh-CN" altLang="en-US" dirty="0"/>
              <a:t>位，所以字块内地址为</a:t>
            </a:r>
            <a:r>
              <a:rPr lang="en-US" altLang="zh-CN" dirty="0"/>
              <a:t>2</a:t>
            </a:r>
            <a:r>
              <a:rPr lang="zh-CN" altLang="en-US" dirty="0"/>
              <a:t>位，</a:t>
            </a:r>
            <a:r>
              <a:rPr lang="en-US" altLang="zh-CN" dirty="0"/>
              <a:t>Cache</a:t>
            </a:r>
            <a:r>
              <a:rPr lang="zh-CN" altLang="en-US" dirty="0"/>
              <a:t>字块地址为</a:t>
            </a:r>
            <a:r>
              <a:rPr lang="en-US" altLang="zh-CN" dirty="0"/>
              <a:t>11-2 = 9</a:t>
            </a:r>
            <a:r>
              <a:rPr lang="zh-CN" altLang="en-US" dirty="0"/>
              <a:t>位，则有</a:t>
            </a:r>
            <a:r>
              <a:rPr lang="en-US" altLang="zh-CN" dirty="0"/>
              <a:t>Cache</a:t>
            </a:r>
            <a:r>
              <a:rPr lang="zh-CN" altLang="en-US" dirty="0"/>
              <a:t>地址格式为：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  </a:t>
            </a:r>
            <a:r>
              <a:rPr lang="zh-CN" altLang="en-US" dirty="0"/>
              <a:t>因为主存容量</a:t>
            </a:r>
            <a:r>
              <a:rPr lang="en-US" altLang="zh-CN" dirty="0"/>
              <a:t>256K=2^18</a:t>
            </a:r>
            <a:r>
              <a:rPr lang="zh-CN" altLang="en-US" dirty="0"/>
              <a:t>字，所以主存字地址为</a:t>
            </a:r>
            <a:r>
              <a:rPr lang="en-US" altLang="zh-CN" dirty="0"/>
              <a:t>18</a:t>
            </a:r>
            <a:r>
              <a:rPr lang="zh-CN" altLang="en-US" dirty="0"/>
              <a:t>位，又因为 </a:t>
            </a:r>
            <a:r>
              <a:rPr lang="en-US" altLang="zh-CN" dirty="0"/>
              <a:t>Cache</a:t>
            </a:r>
            <a:r>
              <a:rPr lang="zh-CN" altLang="en-US" dirty="0"/>
              <a:t>字块地址</a:t>
            </a:r>
            <a:r>
              <a:rPr lang="en-US" altLang="zh-CN" dirty="0"/>
              <a:t>9</a:t>
            </a:r>
            <a:r>
              <a:rPr lang="zh-CN" altLang="en-US" dirty="0"/>
              <a:t>位，字块内地址为</a:t>
            </a:r>
            <a:r>
              <a:rPr lang="en-US" altLang="zh-CN" dirty="0"/>
              <a:t>2</a:t>
            </a:r>
            <a:r>
              <a:rPr lang="zh-CN" altLang="en-US" dirty="0"/>
              <a:t>位，所以主存字块标记为 </a:t>
            </a:r>
            <a:r>
              <a:rPr lang="en-US" altLang="zh-CN" dirty="0"/>
              <a:t>18-9-2 = 7</a:t>
            </a:r>
            <a:r>
              <a:rPr lang="zh-CN" altLang="en-US" dirty="0"/>
              <a:t>位，则直接映射方式下主存地址格式为：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35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3" y="3279140"/>
            <a:ext cx="4023260" cy="6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5445224"/>
            <a:ext cx="525658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8981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46329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）因为</a:t>
            </a:r>
            <a:r>
              <a:rPr lang="en-US" altLang="zh-CN" dirty="0"/>
              <a:t>Cache</a:t>
            </a:r>
            <a:r>
              <a:rPr lang="zh-CN" altLang="en-US" dirty="0"/>
              <a:t>有 </a:t>
            </a:r>
            <a:r>
              <a:rPr lang="en-US" altLang="zh-CN" dirty="0"/>
              <a:t>2K/4 = 512</a:t>
            </a:r>
            <a:r>
              <a:rPr lang="zh-CN" altLang="en-US" dirty="0"/>
              <a:t>块，又因为四路组相连映射方式下每组有四块，所以</a:t>
            </a:r>
            <a:r>
              <a:rPr lang="en-US" altLang="zh-CN" dirty="0"/>
              <a:t>Cache</a:t>
            </a:r>
            <a:r>
              <a:rPr lang="zh-CN" altLang="en-US" dirty="0"/>
              <a:t>共有</a:t>
            </a:r>
            <a:r>
              <a:rPr lang="en-US" altLang="zh-CN" dirty="0"/>
              <a:t>512/4 = 128 = 2^7</a:t>
            </a:r>
            <a:r>
              <a:rPr lang="zh-CN" altLang="en-US" dirty="0"/>
              <a:t>组，所以组地址有</a:t>
            </a:r>
            <a:r>
              <a:rPr lang="en-US" altLang="zh-CN" dirty="0"/>
              <a:t>7</a:t>
            </a:r>
            <a:r>
              <a:rPr lang="zh-CN" altLang="en-US" dirty="0"/>
              <a:t>位，主存字块标记有 </a:t>
            </a:r>
            <a:r>
              <a:rPr lang="en-US" altLang="zh-CN" dirty="0"/>
              <a:t>18-7-2 = 9</a:t>
            </a:r>
            <a:r>
              <a:rPr lang="zh-CN" altLang="en-US" dirty="0"/>
              <a:t>位，则四路相连映射方式下主存地址格式为：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(4)  </a:t>
            </a:r>
            <a:r>
              <a:rPr lang="zh-CN" altLang="en-US" dirty="0"/>
              <a:t>因为主存地址为</a:t>
            </a:r>
            <a:r>
              <a:rPr lang="en-US" altLang="zh-CN" dirty="0"/>
              <a:t>18</a:t>
            </a:r>
            <a:r>
              <a:rPr lang="zh-CN" altLang="en-US" dirty="0"/>
              <a:t>位，又因为字块内地址为</a:t>
            </a:r>
            <a:r>
              <a:rPr lang="en-US" altLang="zh-CN" dirty="0"/>
              <a:t>2</a:t>
            </a:r>
            <a:r>
              <a:rPr lang="zh-CN" altLang="en-US" dirty="0"/>
              <a:t>位，根据全相连映射性质，得主字块标记 </a:t>
            </a:r>
            <a:r>
              <a:rPr lang="en-US" altLang="zh-CN" dirty="0"/>
              <a:t>18-2 = 16</a:t>
            </a:r>
            <a:r>
              <a:rPr lang="zh-CN" altLang="en-US" dirty="0"/>
              <a:t>位，则全相连映射方式下主存地址格式为：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36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212976"/>
            <a:ext cx="547260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5536726"/>
            <a:ext cx="5400600" cy="62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1972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46329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）若存储字长为</a:t>
            </a:r>
            <a:r>
              <a:rPr lang="en-US" altLang="zh-CN" dirty="0"/>
              <a:t>32</a:t>
            </a:r>
            <a:r>
              <a:rPr lang="zh-CN" altLang="en-US" dirty="0"/>
              <a:t>位，存储器按字节寻址，写出上述三种映射方式下主存的地址格式。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主存容量为</a:t>
            </a:r>
            <a:r>
              <a:rPr lang="en-US" altLang="zh-CN" dirty="0"/>
              <a:t>256K</a:t>
            </a:r>
            <a:r>
              <a:rPr lang="zh-CN" altLang="en-US" dirty="0"/>
              <a:t>字</a:t>
            </a:r>
            <a:r>
              <a:rPr lang="en-US" altLang="zh-CN" dirty="0"/>
              <a:t>=218</a:t>
            </a:r>
            <a:r>
              <a:rPr lang="zh-CN" altLang="en-US" dirty="0"/>
              <a:t>字，主存地址共</a:t>
            </a:r>
            <a:r>
              <a:rPr lang="en-US" altLang="zh-CN" dirty="0"/>
              <a:t>18</a:t>
            </a:r>
            <a:r>
              <a:rPr lang="zh-CN" altLang="en-US" dirty="0"/>
              <a:t>位，共分</a:t>
            </a:r>
            <a:r>
              <a:rPr lang="en-US" altLang="zh-CN" dirty="0"/>
              <a:t>256K/4=216</a:t>
            </a:r>
            <a:r>
              <a:rPr lang="zh-CN" altLang="en-US" dirty="0"/>
              <a:t>块，</a:t>
            </a:r>
          </a:p>
          <a:p>
            <a:pPr marL="0" indent="0">
              <a:buNone/>
            </a:pPr>
            <a:r>
              <a:rPr lang="zh-CN" altLang="en-US" dirty="0"/>
              <a:t>主存字块标记为</a:t>
            </a:r>
            <a:r>
              <a:rPr lang="en-US" altLang="zh-CN" dirty="0"/>
              <a:t>18-9-2=7</a:t>
            </a:r>
            <a:r>
              <a:rPr lang="zh-CN" altLang="en-US" dirty="0"/>
              <a:t>位。</a:t>
            </a:r>
          </a:p>
          <a:p>
            <a:pPr marL="0" indent="0">
              <a:buNone/>
            </a:pPr>
            <a:r>
              <a:rPr lang="zh-CN" altLang="en-US" dirty="0"/>
              <a:t>直接映射方式下主存地址格式如下：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37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 descr="https://assets.asklib.com/images/image2/2017100911391112388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013176"/>
            <a:ext cx="518457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2918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95C993-DD58-456F-A261-12FCBD432C8F}" type="slidenum">
              <a:rPr lang="en-US" altLang="zh-CN"/>
              <a:pPr eaLnBrk="1" hangingPunct="1"/>
              <a:t>38</a:t>
            </a:fld>
            <a:endParaRPr lang="en-US" altLang="zh-CN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09600"/>
            <a:ext cx="7465640" cy="5051648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12</a:t>
            </a:r>
            <a:r>
              <a:rPr lang="zh-CN" altLang="en-US" sz="2400" dirty="0">
                <a:solidFill>
                  <a:schemeClr val="tx1"/>
                </a:solidFill>
              </a:rPr>
              <a:t>、设存储器容量为</a:t>
            </a:r>
            <a:r>
              <a:rPr lang="en-US" altLang="zh-CN" sz="2400" dirty="0">
                <a:solidFill>
                  <a:schemeClr val="tx1"/>
                </a:solidFill>
              </a:rPr>
              <a:t>32</a:t>
            </a:r>
            <a:r>
              <a:rPr lang="zh-CN" altLang="en-US" sz="2400" dirty="0">
                <a:solidFill>
                  <a:schemeClr val="tx1"/>
                </a:solidFill>
              </a:rPr>
              <a:t>字，字长</a:t>
            </a:r>
            <a:r>
              <a:rPr lang="en-US" altLang="zh-CN" sz="2400" dirty="0">
                <a:solidFill>
                  <a:schemeClr val="tx1"/>
                </a:solidFill>
              </a:rPr>
              <a:t>64</a:t>
            </a:r>
            <a:r>
              <a:rPr lang="zh-CN" altLang="en-US" sz="2400" dirty="0">
                <a:solidFill>
                  <a:schemeClr val="tx1"/>
                </a:solidFill>
              </a:rPr>
              <a:t>位，模块数</a:t>
            </a:r>
            <a:r>
              <a:rPr lang="en-US" altLang="zh-CN" sz="2400" dirty="0">
                <a:solidFill>
                  <a:schemeClr val="tx1"/>
                </a:solidFill>
              </a:rPr>
              <a:t>m=4</a:t>
            </a:r>
            <a:r>
              <a:rPr lang="zh-CN" altLang="en-US" sz="2400" dirty="0">
                <a:solidFill>
                  <a:schemeClr val="tx1"/>
                </a:solidFill>
              </a:rPr>
              <a:t>，分别用顺序方式和交叉方式进行组织。存储周期</a:t>
            </a:r>
            <a:r>
              <a:rPr lang="en-US" altLang="zh-CN" sz="2400" dirty="0">
                <a:solidFill>
                  <a:schemeClr val="tx1"/>
                </a:solidFill>
              </a:rPr>
              <a:t>T=200ns</a:t>
            </a:r>
            <a:r>
              <a:rPr lang="zh-CN" altLang="en-US" sz="2400" dirty="0">
                <a:solidFill>
                  <a:schemeClr val="tx1"/>
                </a:solidFill>
              </a:rPr>
              <a:t>，数据总线宽度为</a:t>
            </a:r>
            <a:r>
              <a:rPr lang="en-US" altLang="zh-CN" sz="2400" dirty="0">
                <a:solidFill>
                  <a:schemeClr val="tx1"/>
                </a:solidFill>
              </a:rPr>
              <a:t>64</a:t>
            </a:r>
            <a:r>
              <a:rPr lang="zh-CN" altLang="en-US" sz="2400" dirty="0">
                <a:solidFill>
                  <a:schemeClr val="tx1"/>
                </a:solidFill>
              </a:rPr>
              <a:t>位，总线传送周期</a:t>
            </a:r>
            <a:r>
              <a:rPr lang="en-US" altLang="zh-CN" sz="2400" dirty="0">
                <a:solidFill>
                  <a:schemeClr val="tx1"/>
                </a:solidFill>
              </a:rPr>
              <a:t>=50ns</a:t>
            </a:r>
            <a:r>
              <a:rPr lang="zh-CN" altLang="en-US" sz="2400" dirty="0">
                <a:solidFill>
                  <a:schemeClr val="tx1"/>
                </a:solidFill>
              </a:rPr>
              <a:t>。若连续读出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个字，问顺序存储器和交叉存储器的带宽各是多少</a:t>
            </a:r>
            <a:r>
              <a:rPr lang="en-US" altLang="zh-CN" sz="24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2223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95C993-DD58-456F-A261-12FCBD432C8F}" type="slidenum">
              <a:rPr lang="en-US" altLang="zh-CN"/>
              <a:pPr eaLnBrk="1" hangingPunct="1"/>
              <a:t>39</a:t>
            </a:fld>
            <a:endParaRPr lang="en-US" altLang="zh-CN"/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解：顺序存储器和交叉存储器连续读出</a:t>
            </a:r>
            <a:r>
              <a:rPr lang="en-US" altLang="zh-CN" sz="2600" dirty="0"/>
              <a:t>m=4</a:t>
            </a:r>
            <a:r>
              <a:rPr lang="zh-CN" altLang="en-US" sz="2600" dirty="0"/>
              <a:t>个字的信息总量都是：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			</a:t>
            </a:r>
            <a:r>
              <a:rPr lang="en-US" altLang="zh-CN" sz="2600" dirty="0"/>
              <a:t>q=64b×4=256b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顺序存储器和交叉存储器连续读出</a:t>
            </a:r>
            <a:r>
              <a:rPr lang="en-US" altLang="zh-CN" sz="2600" dirty="0"/>
              <a:t>4</a:t>
            </a:r>
            <a:r>
              <a:rPr lang="zh-CN" altLang="en-US" sz="2600" dirty="0"/>
              <a:t>个字所需的时间分别是：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t2=</a:t>
            </a:r>
            <a:r>
              <a:rPr lang="en-US" altLang="zh-CN" sz="2600" dirty="0" err="1"/>
              <a:t>mT</a:t>
            </a:r>
            <a:r>
              <a:rPr lang="en-US" altLang="zh-CN" sz="2600" dirty="0"/>
              <a:t>=4×200ns=800ns=8×10</a:t>
            </a:r>
            <a:r>
              <a:rPr lang="en-US" altLang="zh-CN" sz="2600" baseline="30000" dirty="0"/>
              <a:t>-7</a:t>
            </a:r>
            <a:r>
              <a:rPr lang="en-US" altLang="zh-CN" sz="2600" dirty="0"/>
              <a:t>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t1=T+(m-1)=200ns+350ns=350ns=35×10</a:t>
            </a:r>
            <a:r>
              <a:rPr lang="en-US" altLang="zh-CN" sz="2600" baseline="30000" dirty="0"/>
              <a:t>-7</a:t>
            </a:r>
            <a:r>
              <a:rPr lang="en-US" altLang="zh-CN" sz="2600" dirty="0"/>
              <a:t>s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顺序存储器和交叉存储器的带宽分别是：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W2=q/t2=256b÷(8×10</a:t>
            </a:r>
            <a:r>
              <a:rPr lang="en-US" altLang="zh-CN" sz="2600" baseline="30000" dirty="0"/>
              <a:t>-7</a:t>
            </a:r>
            <a:r>
              <a:rPr lang="en-US" altLang="zh-CN" sz="2600" dirty="0"/>
              <a:t>)s=320Mb/s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W1=q/t1=256b÷(35×10</a:t>
            </a:r>
            <a:r>
              <a:rPr lang="en-US" altLang="zh-CN" sz="2600" baseline="30000" dirty="0"/>
              <a:t>-7</a:t>
            </a:r>
            <a:r>
              <a:rPr lang="en-US" altLang="zh-CN" sz="2600" dirty="0"/>
              <a:t>)s=730Mb/s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9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6553200" y="6553200"/>
            <a:ext cx="21336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18815E-2594-47C0-9FC2-5CA8DDC72655}" type="datetime1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2022/6/26</a:t>
            </a:fld>
            <a:endParaRPr lang="en-US" altLang="zh-CN" sz="1000"/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1072C5-B83D-4243-A278-BB315D679C25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5038"/>
            <a:ext cx="8229600" cy="39258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(1)</a:t>
            </a:r>
            <a:r>
              <a:rPr lang="zh-CN" altLang="en-US" dirty="0"/>
              <a:t>定点原码整数表示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最大正数值＝</a:t>
            </a:r>
            <a:r>
              <a:rPr lang="en-US" altLang="zh-CN" dirty="0"/>
              <a:t>(2</a:t>
            </a:r>
            <a:r>
              <a:rPr lang="en-US" altLang="zh-CN" baseline="30000" dirty="0"/>
              <a:t>15</a:t>
            </a:r>
            <a:r>
              <a:rPr lang="zh-CN" altLang="en-US" dirty="0"/>
              <a:t>－</a:t>
            </a:r>
            <a:r>
              <a:rPr lang="en-US" altLang="zh-CN" dirty="0"/>
              <a:t>1)</a:t>
            </a:r>
            <a:r>
              <a:rPr lang="en-US" altLang="zh-CN" baseline="-25000" dirty="0"/>
              <a:t>10</a:t>
            </a:r>
            <a:r>
              <a:rPr lang="zh-CN" altLang="en-US" dirty="0"/>
              <a:t>＝</a:t>
            </a:r>
            <a:r>
              <a:rPr lang="en-US" altLang="zh-CN" dirty="0"/>
              <a:t>(</a:t>
            </a:r>
            <a:r>
              <a:rPr lang="zh-CN" altLang="en-US" dirty="0"/>
              <a:t>＋</a:t>
            </a:r>
            <a:r>
              <a:rPr lang="en-US" altLang="zh-CN" dirty="0"/>
              <a:t>32767)</a:t>
            </a:r>
            <a:r>
              <a:rPr lang="en-US" altLang="zh-CN" baseline="-25000" dirty="0"/>
              <a:t>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最小负数值＝－</a:t>
            </a:r>
            <a:r>
              <a:rPr lang="en-US" altLang="zh-CN" dirty="0"/>
              <a:t>(2</a:t>
            </a:r>
            <a:r>
              <a:rPr lang="en-US" altLang="zh-CN" baseline="30000" dirty="0"/>
              <a:t>15</a:t>
            </a:r>
            <a:r>
              <a:rPr lang="zh-CN" altLang="en-US" dirty="0"/>
              <a:t>－</a:t>
            </a:r>
            <a:r>
              <a:rPr lang="en-US" altLang="zh-CN" dirty="0"/>
              <a:t>1)</a:t>
            </a:r>
            <a:r>
              <a:rPr lang="en-US" altLang="zh-CN" baseline="-25000" dirty="0"/>
              <a:t>10</a:t>
            </a:r>
            <a:r>
              <a:rPr lang="zh-CN" altLang="en-US" dirty="0"/>
              <a:t>＝</a:t>
            </a:r>
            <a:r>
              <a:rPr lang="en-US" altLang="zh-CN" dirty="0"/>
              <a:t>(</a:t>
            </a:r>
            <a:r>
              <a:rPr lang="zh-CN" altLang="en-US" dirty="0"/>
              <a:t>－</a:t>
            </a:r>
            <a:r>
              <a:rPr lang="en-US" altLang="zh-CN" dirty="0"/>
              <a:t>32767)</a:t>
            </a:r>
            <a:r>
              <a:rPr lang="en-US" altLang="zh-CN" baseline="-25000" dirty="0"/>
              <a:t>10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(2)</a:t>
            </a:r>
            <a:r>
              <a:rPr lang="zh-CN" altLang="en-US" dirty="0"/>
              <a:t>定点原码小数表示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最大正数值＝</a:t>
            </a:r>
            <a:r>
              <a:rPr lang="en-US" altLang="zh-CN" dirty="0"/>
              <a:t>(1</a:t>
            </a:r>
            <a:r>
              <a:rPr lang="zh-CN" altLang="en-US" dirty="0"/>
              <a:t>－</a:t>
            </a:r>
            <a:r>
              <a:rPr lang="en-US" altLang="zh-CN" dirty="0"/>
              <a:t>2</a:t>
            </a:r>
            <a:r>
              <a:rPr lang="zh-CN" altLang="en-US" baseline="30000" dirty="0"/>
              <a:t>－</a:t>
            </a:r>
            <a:r>
              <a:rPr lang="en-US" altLang="zh-CN" baseline="30000" dirty="0"/>
              <a:t>15</a:t>
            </a:r>
            <a:r>
              <a:rPr lang="en-US" altLang="zh-CN" dirty="0"/>
              <a:t>)</a:t>
            </a:r>
            <a:r>
              <a:rPr lang="en-US" altLang="zh-CN" baseline="-25000" dirty="0"/>
              <a:t>10</a:t>
            </a:r>
            <a:r>
              <a:rPr lang="zh-CN" altLang="en-US" dirty="0"/>
              <a:t>＝</a:t>
            </a:r>
            <a:r>
              <a:rPr lang="en-US" altLang="zh-CN" dirty="0"/>
              <a:t>(</a:t>
            </a:r>
            <a:r>
              <a:rPr lang="zh-CN" altLang="en-US" dirty="0"/>
              <a:t>＋</a:t>
            </a:r>
            <a:r>
              <a:rPr lang="en-US" altLang="zh-CN" dirty="0"/>
              <a:t>0.111...11)</a:t>
            </a:r>
            <a:r>
              <a:rPr lang="en-US" altLang="zh-CN" baseline="-25000" dirty="0"/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最小负数值＝－</a:t>
            </a:r>
            <a:r>
              <a:rPr lang="en-US" altLang="zh-CN" dirty="0"/>
              <a:t>(1</a:t>
            </a:r>
            <a:r>
              <a:rPr lang="zh-CN" altLang="en-US" dirty="0"/>
              <a:t>－</a:t>
            </a:r>
            <a:r>
              <a:rPr lang="en-US" altLang="zh-CN" dirty="0"/>
              <a:t>2</a:t>
            </a:r>
            <a:r>
              <a:rPr lang="zh-CN" altLang="en-US" baseline="30000" dirty="0"/>
              <a:t>－</a:t>
            </a:r>
            <a:r>
              <a:rPr lang="en-US" altLang="zh-CN" baseline="30000" dirty="0"/>
              <a:t>15</a:t>
            </a:r>
            <a:r>
              <a:rPr lang="en-US" altLang="zh-CN" dirty="0"/>
              <a:t>)</a:t>
            </a:r>
            <a:r>
              <a:rPr lang="en-US" altLang="zh-CN" baseline="-25000" dirty="0"/>
              <a:t>10</a:t>
            </a:r>
            <a:r>
              <a:rPr lang="zh-CN" altLang="en-US" dirty="0"/>
              <a:t>＝</a:t>
            </a:r>
            <a:r>
              <a:rPr lang="en-US" altLang="zh-CN" dirty="0"/>
              <a:t>(</a:t>
            </a:r>
            <a:r>
              <a:rPr lang="zh-CN" altLang="en-US" dirty="0"/>
              <a:t>－</a:t>
            </a:r>
            <a:r>
              <a:rPr lang="en-US" altLang="zh-CN" dirty="0"/>
              <a:t>0.111..11)</a:t>
            </a:r>
            <a:r>
              <a:rPr lang="en-US" altLang="zh-CN" baseline="-25000" dirty="0"/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注：</a:t>
            </a:r>
            <a:r>
              <a:rPr lang="en-US" altLang="zh-CN" dirty="0"/>
              <a:t>1</a:t>
            </a:r>
            <a:r>
              <a:rPr lang="zh-CN" altLang="en-US" dirty="0"/>
              <a:t>符号，１５数字</a:t>
            </a:r>
          </a:p>
        </p:txBody>
      </p:sp>
    </p:spTree>
    <p:extLst>
      <p:ext uri="{BB962C8B-B14F-4D97-AF65-F5344CB8AC3E}">
        <p14:creationId xmlns:p14="http://schemas.microsoft.com/office/powerpoint/2010/main" val="3252831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FD03EF-5D47-4B6C-8EA5-620B071C3C53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28800"/>
            <a:ext cx="7543800" cy="3816424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Tahoma" panose="020B0604030504040204" pitchFamily="34" charset="0"/>
              </a:rPr>
              <a:t>13</a:t>
            </a:r>
            <a:r>
              <a:rPr lang="zh-CN" altLang="en-US" b="0" dirty="0">
                <a:solidFill>
                  <a:schemeClr val="tx1"/>
                </a:solidFill>
                <a:latin typeface="Tahoma" panose="020B0604030504040204" pitchFamily="34" charset="0"/>
              </a:rPr>
              <a:t>、</a:t>
            </a:r>
            <a:r>
              <a:rPr lang="en-US" altLang="zh-CN" sz="2800" b="0" dirty="0">
                <a:solidFill>
                  <a:schemeClr val="tx1"/>
                </a:solidFill>
              </a:rPr>
              <a:t>CPU</a:t>
            </a:r>
            <a:r>
              <a:rPr lang="zh-CN" altLang="en-US" sz="2800" b="0" dirty="0">
                <a:solidFill>
                  <a:schemeClr val="tx1"/>
                </a:solidFill>
              </a:rPr>
              <a:t>执行一段程序时，</a:t>
            </a:r>
            <a:r>
              <a:rPr lang="en-US" altLang="zh-CN" sz="2800" b="0" dirty="0">
                <a:solidFill>
                  <a:schemeClr val="tx1"/>
                </a:solidFill>
              </a:rPr>
              <a:t>cache</a:t>
            </a:r>
            <a:r>
              <a:rPr lang="zh-CN" altLang="en-US" sz="2800" b="0" dirty="0">
                <a:solidFill>
                  <a:schemeClr val="tx1"/>
                </a:solidFill>
              </a:rPr>
              <a:t>完成存取的次数为</a:t>
            </a:r>
            <a:r>
              <a:rPr lang="en-US" altLang="zh-CN" sz="2800" b="0" dirty="0">
                <a:solidFill>
                  <a:schemeClr val="tx1"/>
                </a:solidFill>
              </a:rPr>
              <a:t>1900</a:t>
            </a:r>
            <a:r>
              <a:rPr lang="zh-CN" altLang="en-US" sz="2800" b="0" dirty="0">
                <a:solidFill>
                  <a:schemeClr val="tx1"/>
                </a:solidFill>
              </a:rPr>
              <a:t>次，主存完成存取的次数为</a:t>
            </a:r>
            <a:r>
              <a:rPr lang="en-US" altLang="zh-CN" sz="2800" b="0" dirty="0">
                <a:solidFill>
                  <a:schemeClr val="tx1"/>
                </a:solidFill>
              </a:rPr>
              <a:t>100</a:t>
            </a:r>
            <a:r>
              <a:rPr lang="zh-CN" altLang="en-US" sz="2800" b="0" dirty="0">
                <a:solidFill>
                  <a:schemeClr val="tx1"/>
                </a:solidFill>
              </a:rPr>
              <a:t>次，已知</a:t>
            </a:r>
            <a:r>
              <a:rPr lang="en-US" altLang="zh-CN" sz="2800" b="0" dirty="0">
                <a:solidFill>
                  <a:schemeClr val="tx1"/>
                </a:solidFill>
              </a:rPr>
              <a:t>cache</a:t>
            </a:r>
            <a:r>
              <a:rPr lang="zh-CN" altLang="en-US" sz="2800" b="0" dirty="0">
                <a:solidFill>
                  <a:schemeClr val="tx1"/>
                </a:solidFill>
              </a:rPr>
              <a:t>存取周期为</a:t>
            </a:r>
            <a:r>
              <a:rPr lang="en-US" altLang="zh-CN" sz="2800" b="0" dirty="0">
                <a:solidFill>
                  <a:schemeClr val="tx1"/>
                </a:solidFill>
              </a:rPr>
              <a:t>50ns</a:t>
            </a:r>
            <a:r>
              <a:rPr lang="zh-CN" altLang="en-US" sz="2800" b="0" dirty="0">
                <a:solidFill>
                  <a:schemeClr val="tx1"/>
                </a:solidFill>
              </a:rPr>
              <a:t>，主存存取周期为</a:t>
            </a:r>
            <a:r>
              <a:rPr lang="en-US" altLang="zh-CN" sz="2800" b="0" dirty="0">
                <a:solidFill>
                  <a:schemeClr val="tx1"/>
                </a:solidFill>
              </a:rPr>
              <a:t>250ns</a:t>
            </a:r>
            <a:r>
              <a:rPr lang="zh-CN" altLang="en-US" sz="2800" b="0" dirty="0">
                <a:solidFill>
                  <a:schemeClr val="tx1"/>
                </a:solidFill>
              </a:rPr>
              <a:t>，求</a:t>
            </a:r>
            <a:r>
              <a:rPr lang="en-US" altLang="zh-CN" sz="2800" b="0" dirty="0">
                <a:solidFill>
                  <a:schemeClr val="tx1"/>
                </a:solidFill>
              </a:rPr>
              <a:t>cache/</a:t>
            </a:r>
            <a:r>
              <a:rPr lang="zh-CN" altLang="en-US" sz="2800" b="0" dirty="0">
                <a:solidFill>
                  <a:schemeClr val="tx1"/>
                </a:solidFill>
              </a:rPr>
              <a:t>主存系统的效率。</a:t>
            </a:r>
            <a:r>
              <a:rPr lang="zh-CN" altLang="en-US" b="0" dirty="0"/>
              <a:t>和平均访问</a:t>
            </a:r>
            <a:r>
              <a:rPr lang="zh-CN" altLang="en-US" sz="2300" dirty="0"/>
              <a:t>时间。 </a:t>
            </a:r>
          </a:p>
        </p:txBody>
      </p:sp>
    </p:spTree>
    <p:extLst>
      <p:ext uri="{BB962C8B-B14F-4D97-AF65-F5344CB8AC3E}">
        <p14:creationId xmlns:p14="http://schemas.microsoft.com/office/powerpoint/2010/main" val="1874464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FD03EF-5D47-4B6C-8EA5-620B071C3C53}" type="slidenum">
              <a:rPr lang="en-US" altLang="zh-CN"/>
              <a:pPr eaLnBrk="1" hangingPunct="1"/>
              <a:t>41</a:t>
            </a:fld>
            <a:endParaRPr lang="en-US" altLang="zh-CN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67700" cy="4191744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06884"/>
              </p:ext>
            </p:extLst>
          </p:nvPr>
        </p:nvGraphicFramePr>
        <p:xfrm>
          <a:off x="3347864" y="2019300"/>
          <a:ext cx="4449762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1346040" progId="Equation.3">
                  <p:embed/>
                </p:oleObj>
              </mc:Choice>
              <mc:Fallback>
                <p:oleObj name="Equation" r:id="rId2" imgW="1218960" imgH="134604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019300"/>
                        <a:ext cx="4449762" cy="451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838200" y="2514600"/>
            <a:ext cx="22098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kumimoji="1" lang="zh-CN" altLang="en-US" sz="2000" b="1" dirty="0">
                <a:latin typeface="宋体" panose="02010600030101010101" pitchFamily="2" charset="-122"/>
              </a:rPr>
              <a:t>命中率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 </a:t>
            </a:r>
          </a:p>
          <a:p>
            <a:pPr algn="r" eaLnBrk="1" hangingPunct="1"/>
            <a:endParaRPr kumimoji="1" lang="zh-CN" altLang="en-US" sz="2000" b="1" dirty="0">
              <a:latin typeface="Times New Roman" panose="02020603050405020304" pitchFamily="18" charset="0"/>
            </a:endParaRPr>
          </a:p>
          <a:p>
            <a:pPr algn="r" eaLnBrk="1" hangingPunct="1"/>
            <a:endParaRPr kumimoji="1" lang="zh-CN" altLang="en-US" sz="2000" b="1" dirty="0">
              <a:latin typeface="Times New Roman" panose="02020603050405020304" pitchFamily="18" charset="0"/>
            </a:endParaRPr>
          </a:p>
          <a:p>
            <a:pPr algn="r" eaLnBrk="1" hangingPunct="1"/>
            <a:endParaRPr kumimoji="1" lang="zh-CN" altLang="en-US" sz="2000" b="1" dirty="0">
              <a:latin typeface="Times New Roman" panose="02020603050405020304" pitchFamily="18" charset="0"/>
            </a:endParaRPr>
          </a:p>
          <a:p>
            <a:pPr algn="r" eaLnBrk="1" hangingPunct="1"/>
            <a:r>
              <a:rPr kumimoji="1" lang="en-US" altLang="zh-CN" sz="2000" b="1" dirty="0">
                <a:latin typeface="Times New Roman" panose="02020603050405020304" pitchFamily="18" charset="0"/>
              </a:rPr>
              <a:t>Cache/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主存系统的平均访问时间</a:t>
            </a:r>
          </a:p>
          <a:p>
            <a:pPr algn="r" eaLnBrk="1" hangingPunct="1"/>
            <a:endParaRPr kumimoji="1" lang="zh-CN" altLang="en-US" sz="2000" b="1" dirty="0">
              <a:latin typeface="Times New Roman" panose="02020603050405020304" pitchFamily="18" charset="0"/>
            </a:endParaRPr>
          </a:p>
          <a:p>
            <a:pPr algn="r" eaLnBrk="1" hangingPunct="1"/>
            <a:r>
              <a:rPr kumimoji="1" lang="zh-CN" altLang="en-US" sz="2000" b="1" dirty="0">
                <a:latin typeface="Times New Roman" panose="02020603050405020304" pitchFamily="18" charset="0"/>
              </a:rPr>
              <a:t>访问效率</a:t>
            </a:r>
          </a:p>
          <a:p>
            <a:pPr eaLnBrk="1" hangingPunct="1"/>
            <a:endParaRPr kumimoji="1" lang="zh-CN" altLang="en-US" sz="2000" b="1" dirty="0">
              <a:latin typeface="Times New Roman" panose="02020603050405020304" pitchFamily="18" charset="0"/>
            </a:endParaRPr>
          </a:p>
          <a:p>
            <a:pPr eaLnBrk="1" hangingPunct="1"/>
            <a:endParaRPr kumimoji="1" lang="zh-CN" altLang="en-US" sz="2000" b="1" dirty="0">
              <a:latin typeface="Times New Roman" panose="02020603050405020304" pitchFamily="18" charset="0"/>
            </a:endParaRPr>
          </a:p>
          <a:p>
            <a:pPr eaLnBrk="1" hangingPunct="1"/>
            <a:endParaRPr kumimoji="1" lang="zh-CN" altLang="en-US" sz="2000" b="1" dirty="0">
              <a:latin typeface="Times New Roman" panose="02020603050405020304" pitchFamily="18" charset="0"/>
            </a:endParaRPr>
          </a:p>
          <a:p>
            <a:pPr algn="r" eaLnBrk="1" hangingPunct="1"/>
            <a:r>
              <a:rPr kumimoji="1" lang="en-US" altLang="zh-CN" sz="2000" b="1" dirty="0">
                <a:latin typeface="Times New Roman" panose="02020603050405020304" pitchFamily="18" charset="0"/>
              </a:rPr>
              <a:t>Cache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与内存的速度比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70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02046"/>
            <a:ext cx="8782050" cy="52072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要求掌握：指令格式、寻址、分类，数据寻址，指令系统等相关知识。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程序控制类指令的功能是（</a:t>
            </a:r>
            <a:r>
              <a:rPr lang="en-US" altLang="zh-CN" dirty="0"/>
              <a:t>    </a:t>
            </a:r>
            <a:r>
              <a:rPr lang="zh-CN" altLang="zh-CN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、寄存器直接寻址操作数在</a:t>
            </a:r>
            <a:r>
              <a:rPr lang="en-US" altLang="zh-CN" dirty="0"/>
              <a:t>(            )</a:t>
            </a:r>
            <a:r>
              <a:rPr lang="zh-CN" altLang="en-US" dirty="0"/>
              <a:t>中，寄存器间接寻址操作数在</a:t>
            </a:r>
            <a:r>
              <a:rPr lang="en-US" altLang="zh-CN" dirty="0"/>
              <a:t>(            )</a:t>
            </a:r>
            <a:r>
              <a:rPr lang="zh-CN" altLang="en-US" dirty="0"/>
              <a:t>中，所以执行指令的速度前者比后者快。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、根据操作数所处的物理位置，寻址方式中执行速度最快的指令是（     ）型。</a:t>
            </a: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42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</a:p>
        </p:txBody>
      </p:sp>
    </p:spTree>
    <p:extLst>
      <p:ext uri="{BB962C8B-B14F-4D97-AF65-F5344CB8AC3E}">
        <p14:creationId xmlns:p14="http://schemas.microsoft.com/office/powerpoint/2010/main" val="3424235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28800"/>
            <a:ext cx="8782050" cy="46805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指令格式如下所示，试分析指令格式及寻址方式特点。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）单字长二地址指令。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）操作码字段</a:t>
            </a:r>
            <a:r>
              <a:rPr lang="en-US" altLang="zh-CN" dirty="0"/>
              <a:t>OP</a:t>
            </a:r>
            <a:r>
              <a:rPr lang="zh-CN" altLang="en-US" dirty="0"/>
              <a:t>可指定</a:t>
            </a:r>
            <a:r>
              <a:rPr lang="en-US" altLang="zh-CN" dirty="0"/>
              <a:t>64</a:t>
            </a:r>
            <a:r>
              <a:rPr lang="zh-CN" altLang="en-US" dirty="0"/>
              <a:t>条指令。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）源和目标都是通用寄存器（可分别指定</a:t>
            </a:r>
            <a:r>
              <a:rPr lang="en-US" altLang="zh-CN" dirty="0"/>
              <a:t>32</a:t>
            </a:r>
            <a:r>
              <a:rPr lang="zh-CN" altLang="en-US" dirty="0"/>
              <a:t>个寄存器），所有是</a:t>
            </a:r>
            <a:r>
              <a:rPr lang="en-US" altLang="zh-CN" dirty="0"/>
              <a:t>RR</a:t>
            </a:r>
            <a:r>
              <a:rPr lang="zh-CN" altLang="en-US" dirty="0"/>
              <a:t>型指令，两个操作数均在寄存器中。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）这种指令结构常用于算数逻辑运算类指令。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43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060848"/>
            <a:ext cx="410445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10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02046"/>
            <a:ext cx="8782050" cy="52072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要求掌握：</a:t>
            </a:r>
            <a:r>
              <a:rPr lang="en-US" altLang="zh-CN" dirty="0"/>
              <a:t>CPU</a:t>
            </a:r>
            <a:r>
              <a:rPr lang="zh-CN" altLang="en-US" dirty="0"/>
              <a:t>功能、组成，工作过程、工作原理等相关知识。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指令的解释是由计算机的</a:t>
            </a:r>
            <a:r>
              <a:rPr lang="en-US" altLang="zh-CN" dirty="0"/>
              <a:t>( )</a:t>
            </a:r>
            <a:r>
              <a:rPr lang="zh-CN" altLang="zh-CN" dirty="0"/>
              <a:t>来完成的，运算器用来完成</a:t>
            </a:r>
            <a:r>
              <a:rPr lang="en-US" altLang="zh-CN" dirty="0"/>
              <a:t>(  )</a:t>
            </a:r>
            <a:r>
              <a:rPr lang="zh-CN" altLang="zh-CN" dirty="0"/>
              <a:t>。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控制器的部件</a:t>
            </a:r>
            <a:r>
              <a:rPr lang="zh-CN" altLang="en-US" dirty="0"/>
              <a:t>有哪些。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微程序放在（</a:t>
            </a:r>
            <a:r>
              <a:rPr lang="en-US" altLang="zh-CN" dirty="0"/>
              <a:t>     </a:t>
            </a:r>
            <a:r>
              <a:rPr lang="zh-CN" altLang="zh-CN" dirty="0"/>
              <a:t>）中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、在用微程序实现的控制器中，机器指令和微程序、指令和微指令、微命令和微操作的关系。</a:t>
            </a: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44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</a:t>
            </a:r>
          </a:p>
        </p:txBody>
      </p:sp>
    </p:spTree>
    <p:extLst>
      <p:ext uri="{BB962C8B-B14F-4D97-AF65-F5344CB8AC3E}">
        <p14:creationId xmlns:p14="http://schemas.microsoft.com/office/powerpoint/2010/main" val="1705931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572000" cy="45609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CPU </a:t>
            </a:r>
            <a:r>
              <a:rPr lang="zh-CN" altLang="en-US" dirty="0"/>
              <a:t>结构下图所示，其中有一个累加器</a:t>
            </a:r>
            <a:r>
              <a:rPr lang="en-US" altLang="zh-CN" dirty="0"/>
              <a:t>AC</a:t>
            </a:r>
            <a:r>
              <a:rPr lang="zh-CN" altLang="en-US" dirty="0"/>
              <a:t>、一个状态条件寄存器和其他四个寄存器，各部分之间的连线表示数据通路，箭头表示信息传送方向。试分析：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）图中四个寄存器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的名称。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）简述指令从主存取到控制器的数据通路。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）简述数据在运算器和主存之间进行存</a:t>
            </a:r>
            <a:r>
              <a:rPr lang="en-US" altLang="zh-CN" dirty="0"/>
              <a:t>/</a:t>
            </a:r>
            <a:r>
              <a:rPr lang="zh-CN" altLang="en-US" dirty="0"/>
              <a:t>取访问的数据通路。</a:t>
            </a: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45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76400"/>
            <a:ext cx="3935288" cy="42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14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40568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解：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</a:t>
            </a:r>
            <a:r>
              <a:rPr lang="zh-CN" altLang="en-US" dirty="0"/>
              <a:t>：数据缓冲寄存器</a:t>
            </a:r>
            <a:r>
              <a:rPr lang="en-US" altLang="zh-CN" dirty="0"/>
              <a:t>DR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b: </a:t>
            </a:r>
            <a:r>
              <a:rPr lang="zh-CN" altLang="en-US" dirty="0"/>
              <a:t>指令寄存器</a:t>
            </a:r>
            <a:r>
              <a:rPr lang="en-US" altLang="zh-CN" dirty="0"/>
              <a:t>IR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c:</a:t>
            </a:r>
            <a:r>
              <a:rPr lang="zh-CN" altLang="en-US" dirty="0"/>
              <a:t>主存地址寄存器 </a:t>
            </a:r>
            <a:r>
              <a:rPr lang="en-US" altLang="zh-CN" dirty="0"/>
              <a:t>AR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d: </a:t>
            </a:r>
            <a:r>
              <a:rPr lang="zh-CN" altLang="en-US" dirty="0"/>
              <a:t>程序计数器</a:t>
            </a:r>
            <a:r>
              <a:rPr lang="en-US" altLang="zh-CN" dirty="0"/>
              <a:t>PC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）主存</a:t>
            </a:r>
            <a:r>
              <a:rPr lang="en-US" altLang="zh-CN" dirty="0"/>
              <a:t>M—&gt;</a:t>
            </a:r>
            <a:r>
              <a:rPr lang="zh-CN" altLang="en-US" dirty="0"/>
              <a:t>缓冲寄存器</a:t>
            </a:r>
            <a:r>
              <a:rPr lang="en-US" altLang="zh-CN" dirty="0"/>
              <a:t>DR—&gt;</a:t>
            </a:r>
            <a:r>
              <a:rPr lang="zh-CN" altLang="en-US" dirty="0"/>
              <a:t>指令寄存器</a:t>
            </a:r>
            <a:r>
              <a:rPr lang="en-US" altLang="zh-CN" dirty="0"/>
              <a:t>IR—&gt;</a:t>
            </a:r>
            <a:r>
              <a:rPr lang="zh-CN" altLang="en-US" dirty="0"/>
              <a:t>操作控制器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）存储器读：</a:t>
            </a:r>
            <a:r>
              <a:rPr lang="en-US" altLang="zh-CN" dirty="0"/>
              <a:t>AR</a:t>
            </a:r>
            <a:r>
              <a:rPr lang="zh-CN" altLang="en-US" dirty="0"/>
              <a:t>先置数据地址，</a:t>
            </a:r>
            <a:r>
              <a:rPr lang="en-US" altLang="zh-CN" dirty="0"/>
              <a:t>M—&gt;DR—&gt;ALU—&gt;AC</a:t>
            </a:r>
            <a:r>
              <a:rPr lang="zh-CN" altLang="en-US" dirty="0"/>
              <a:t>存储器写：</a:t>
            </a:r>
            <a:r>
              <a:rPr lang="en-US" altLang="zh-CN" dirty="0"/>
              <a:t>AR</a:t>
            </a:r>
            <a:r>
              <a:rPr lang="zh-CN" altLang="en-US" dirty="0"/>
              <a:t>先置数据地址，</a:t>
            </a:r>
            <a:r>
              <a:rPr lang="en-US" altLang="zh-CN" dirty="0"/>
              <a:t>AC—&gt;DR—&gt;M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46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15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44889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、某机器字长</a:t>
            </a:r>
            <a:r>
              <a:rPr lang="en-US" altLang="zh-CN" dirty="0"/>
              <a:t>32</a:t>
            </a:r>
            <a:r>
              <a:rPr lang="zh-CN" altLang="en-US" dirty="0"/>
              <a:t>位，控制器采用微程序控制方式，微指令字长</a:t>
            </a:r>
            <a:r>
              <a:rPr lang="en-US" altLang="zh-CN" dirty="0"/>
              <a:t>32</a:t>
            </a:r>
            <a:r>
              <a:rPr lang="zh-CN" altLang="en-US" dirty="0"/>
              <a:t>位，采用水平型直接控制与字段编码控制相结合的微指令格式，共有微命令</a:t>
            </a:r>
            <a:r>
              <a:rPr lang="en-US" altLang="zh-CN" dirty="0"/>
              <a:t>40</a:t>
            </a:r>
            <a:r>
              <a:rPr lang="zh-CN" altLang="en-US" dirty="0"/>
              <a:t>个，其中</a:t>
            </a:r>
            <a:r>
              <a:rPr lang="en-US" altLang="zh-CN" dirty="0"/>
              <a:t>10</a:t>
            </a:r>
            <a:r>
              <a:rPr lang="zh-CN" altLang="en-US" dirty="0"/>
              <a:t>个微命令采用直接控制方式，</a:t>
            </a:r>
            <a:r>
              <a:rPr lang="en-US" altLang="zh-CN" dirty="0"/>
              <a:t>30</a:t>
            </a:r>
            <a:r>
              <a:rPr lang="zh-CN" altLang="en-US" dirty="0"/>
              <a:t>个微命令采用字段编码控制方式，共构成</a:t>
            </a:r>
            <a:r>
              <a:rPr lang="en-US" altLang="zh-CN" dirty="0"/>
              <a:t>4</a:t>
            </a:r>
            <a:r>
              <a:rPr lang="zh-CN" altLang="en-US" dirty="0"/>
              <a:t>个相斥类（各包含</a:t>
            </a:r>
            <a:r>
              <a:rPr lang="en-US" altLang="zh-CN" dirty="0"/>
              <a:t>7</a:t>
            </a:r>
            <a:r>
              <a:rPr lang="zh-CN" altLang="en-US" dirty="0"/>
              <a:t>个、</a:t>
            </a:r>
            <a:r>
              <a:rPr lang="en-US" altLang="zh-CN" dirty="0"/>
              <a:t>15</a:t>
            </a:r>
            <a:r>
              <a:rPr lang="zh-CN" altLang="en-US" dirty="0"/>
              <a:t>个、</a:t>
            </a:r>
            <a:r>
              <a:rPr lang="en-US" altLang="zh-CN" dirty="0"/>
              <a:t>3</a:t>
            </a:r>
            <a:r>
              <a:rPr lang="zh-CN" altLang="en-US" dirty="0"/>
              <a:t>个、</a:t>
            </a:r>
            <a:r>
              <a:rPr lang="en-US" altLang="zh-CN" dirty="0"/>
              <a:t>5</a:t>
            </a:r>
            <a:r>
              <a:rPr lang="zh-CN" altLang="en-US" dirty="0"/>
              <a:t>个微命令）。可测试的外部条件有</a:t>
            </a:r>
            <a:r>
              <a:rPr lang="en-US" altLang="zh-CN" dirty="0"/>
              <a:t>4</a:t>
            </a:r>
            <a:r>
              <a:rPr lang="zh-CN" altLang="en-US" dirty="0"/>
              <a:t>个（</a:t>
            </a:r>
            <a:r>
              <a:rPr lang="en-US" altLang="zh-CN" dirty="0"/>
              <a:t>CF, ZF, SF, OF</a:t>
            </a:r>
            <a:r>
              <a:rPr lang="zh-CN" altLang="en-US" dirty="0"/>
              <a:t>）。要求：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）设计该微指令的具体格式。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）控制存储器容量是多少？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）画出微程序控制器的结构框图。</a:t>
            </a: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47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51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48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7" t="16408" r="7839" b="24092"/>
          <a:stretch/>
        </p:blipFill>
        <p:spPr bwMode="auto">
          <a:xfrm rot="16200000">
            <a:off x="2411764" y="116630"/>
            <a:ext cx="4608509" cy="74888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3840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672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zh-CN" altLang="zh-CN" dirty="0"/>
              <a:t>下图中各部件的名称</a:t>
            </a: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49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5999" y="3140967"/>
            <a:ext cx="179618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57200" y="2276872"/>
          <a:ext cx="8064896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69690" imgH="2028749" progId="Visio.Drawing.11">
                  <p:embed/>
                </p:oleObj>
              </mc:Choice>
              <mc:Fallback>
                <p:oleObj name="Visio" r:id="rId2" imgW="4069690" imgH="2028749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76872"/>
                        <a:ext cx="8064896" cy="4032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35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44168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、假设有一个</a:t>
            </a:r>
            <a:r>
              <a:rPr lang="en-US" altLang="zh-CN" dirty="0"/>
              <a:t>4</a:t>
            </a:r>
            <a:r>
              <a:rPr lang="zh-CN" altLang="en-US" dirty="0"/>
              <a:t>级流水浮点加法器每个过程段所需的时间为：</a:t>
            </a:r>
            <a:r>
              <a:rPr lang="en-US" altLang="zh-CN" dirty="0"/>
              <a:t>0</a:t>
            </a:r>
            <a:r>
              <a:rPr lang="zh-CN" altLang="en-US" dirty="0"/>
              <a:t>操作数检查的时间是</a:t>
            </a:r>
            <a:r>
              <a:rPr lang="en-US" altLang="zh-CN" dirty="0"/>
              <a:t>70ns</a:t>
            </a:r>
            <a:r>
              <a:rPr lang="zh-CN" altLang="en-US" dirty="0"/>
              <a:t>，对阶的时间是</a:t>
            </a:r>
            <a:r>
              <a:rPr lang="en-US" altLang="zh-CN" dirty="0"/>
              <a:t>60ns,</a:t>
            </a:r>
            <a:r>
              <a:rPr lang="zh-CN" altLang="en-US" dirty="0"/>
              <a:t>尾数相加的时间是</a:t>
            </a:r>
            <a:r>
              <a:rPr lang="en-US" altLang="zh-CN" dirty="0"/>
              <a:t>90ns</a:t>
            </a:r>
            <a:r>
              <a:rPr lang="zh-CN" altLang="en-US" dirty="0"/>
              <a:t>，结果规格化的时间是</a:t>
            </a:r>
            <a:r>
              <a:rPr lang="en-US" altLang="zh-CN" dirty="0"/>
              <a:t>80ns</a:t>
            </a:r>
            <a:r>
              <a:rPr lang="zh-CN" altLang="en-US" dirty="0"/>
              <a:t>，缓冲寄存器的延时为</a:t>
            </a:r>
            <a:r>
              <a:rPr lang="en-US" altLang="zh-CN" dirty="0"/>
              <a:t>10ns</a:t>
            </a:r>
            <a:r>
              <a:rPr lang="zh-CN" altLang="en-US" dirty="0"/>
              <a:t>，求：（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4</a:t>
            </a:r>
            <a:r>
              <a:rPr lang="zh-CN" altLang="en-US" dirty="0"/>
              <a:t>级流水线加法器的加速比是多少？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）如果每个过程段的时间都相同，即都是</a:t>
            </a:r>
            <a:r>
              <a:rPr lang="en-US" altLang="zh-CN" dirty="0"/>
              <a:t>75ns</a:t>
            </a:r>
            <a:r>
              <a:rPr lang="zh-CN" altLang="en-US" dirty="0"/>
              <a:t>（包括缓冲寄存器时间）时，加速比是多少？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解：不是流水线所用时间：</a:t>
            </a:r>
            <a:r>
              <a:rPr lang="en-US" altLang="zh-CN" dirty="0"/>
              <a:t>70+60+90+80=300ns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加法流水线的时钟周期至少是：</a:t>
            </a:r>
            <a:r>
              <a:rPr lang="en-US" altLang="zh-CN" dirty="0"/>
              <a:t>90+10=100ns  </a:t>
            </a:r>
            <a:r>
              <a:rPr lang="zh-CN" altLang="en-US" dirty="0"/>
              <a:t>（</a:t>
            </a:r>
          </a:p>
          <a:p>
            <a:pPr marL="0" indent="0">
              <a:buNone/>
            </a:pPr>
            <a:r>
              <a:rPr lang="en-US" altLang="zh-CN" dirty="0"/>
              <a:t>       4</a:t>
            </a:r>
            <a:r>
              <a:rPr lang="zh-CN" altLang="en-US" dirty="0"/>
              <a:t>级流水线加法器的加速比：</a:t>
            </a:r>
            <a:r>
              <a:rPr lang="en-US" altLang="zh-CN" dirty="0"/>
              <a:t>300/100=3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如果每个过程段的时间都相同，即都是</a:t>
            </a:r>
            <a:r>
              <a:rPr lang="en-US" altLang="zh-CN" dirty="0"/>
              <a:t>75ns</a:t>
            </a:r>
            <a:r>
              <a:rPr lang="zh-CN" altLang="en-US" dirty="0"/>
              <a:t>（包括缓冲寄存器时间）时，加速比是：</a:t>
            </a:r>
            <a:r>
              <a:rPr lang="en-US" altLang="zh-CN" dirty="0"/>
              <a:t>300/75=4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5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12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50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539552" y="2204864"/>
            <a:ext cx="8267700" cy="383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MAR</a:t>
            </a:r>
            <a:r>
              <a:rPr lang="zh-CN" altLang="zh-CN" dirty="0"/>
              <a:t>：存储器地址寄存器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MDR</a:t>
            </a:r>
            <a:r>
              <a:rPr lang="zh-CN" altLang="zh-CN" dirty="0"/>
              <a:t>：存储器数据寄存器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IR</a:t>
            </a:r>
            <a:r>
              <a:rPr lang="zh-CN" altLang="zh-CN" dirty="0"/>
              <a:t>：指令寄存器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ACC</a:t>
            </a:r>
            <a:r>
              <a:rPr lang="zh-CN" altLang="zh-CN" dirty="0"/>
              <a:t>：累加器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/>
              <a:t>PC</a:t>
            </a:r>
            <a:r>
              <a:rPr lang="zh-CN" altLang="zh-CN" dirty="0"/>
              <a:t>：程序计数器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</a:t>
            </a:r>
            <a:r>
              <a:rPr lang="en-US" altLang="zh-CN" dirty="0"/>
              <a:t>R/W</a:t>
            </a:r>
            <a:r>
              <a:rPr lang="zh-CN" altLang="zh-CN" dirty="0"/>
              <a:t>：读写控制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</a:t>
            </a:r>
            <a:r>
              <a:rPr lang="en-US" altLang="zh-CN" dirty="0"/>
              <a:t>R1</a:t>
            </a:r>
            <a:r>
              <a:rPr lang="zh-CN" altLang="zh-CN" dirty="0"/>
              <a:t>、</a:t>
            </a:r>
            <a:r>
              <a:rPr lang="en-US" altLang="zh-CN" dirty="0"/>
              <a:t>R2</a:t>
            </a:r>
            <a:r>
              <a:rPr lang="zh-CN" altLang="zh-CN" dirty="0"/>
              <a:t>：通用寄存器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</a:t>
            </a:r>
            <a:r>
              <a:rPr lang="en-US" altLang="zh-CN" dirty="0"/>
              <a:t>ALU</a:t>
            </a:r>
            <a:r>
              <a:rPr lang="zh-CN" altLang="zh-CN" dirty="0"/>
              <a:t>：运算单元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</a:t>
            </a:r>
            <a:r>
              <a:rPr lang="en-US" altLang="zh-CN" dirty="0"/>
              <a:t>W</a:t>
            </a:r>
            <a:r>
              <a:rPr lang="zh-CN" altLang="zh-CN" dirty="0"/>
              <a:t>：存储器写控制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10</a:t>
            </a:r>
            <a:r>
              <a:rPr lang="zh-CN" altLang="zh-CN" dirty="0"/>
              <a:t>）</a:t>
            </a:r>
            <a:r>
              <a:rPr lang="en-US" altLang="zh-CN" dirty="0"/>
              <a:t>R</a:t>
            </a:r>
            <a:r>
              <a:rPr lang="zh-CN" altLang="zh-CN" dirty="0"/>
              <a:t>：存储器读控制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97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51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0" y="457200"/>
          <a:ext cx="114300" cy="583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02" imgH="177492" progId="Equation.DSMT4">
                  <p:embed/>
                </p:oleObj>
              </mc:Choice>
              <mc:Fallback>
                <p:oleObj name="Equation" r:id="rId2" imgW="114102" imgH="177492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14300" cy="583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2921461"/>
            <a:ext cx="11272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933450" eaLnBrk="0" hangingPunct="0"/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933450" eaLnBrk="0" hangingPunct="0"/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-2968201" y="5348356"/>
            <a:ext cx="200762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5576" y="2136339"/>
            <a:ext cx="71287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有如下部件：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，移位器，主存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，主存数据寄存器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MDR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，主存地址寄存器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，指令寄存器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，通用寄存器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，暂存器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）请将各逻辑部件组成一个数据通路，并标明数据流动方向。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R0 , R1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指令完成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(R0)+(R1)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R0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的功能操作，画出其指令周期流程图，假设该指令的地址已放入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890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6E111A-EBF6-49EA-BA75-964F225DFDE5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70049CA-B8F3-4426-94DC-4EC50575D55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1665965" y="2132856"/>
            <a:ext cx="189810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23900" y="1597200"/>
          <a:ext cx="8172400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6024297" imgH="1217590" progId="Word.Picture.8">
                  <p:embed/>
                </p:oleObj>
              </mc:Choice>
              <mc:Fallback>
                <p:oleObj name="Picture" r:id="rId2" imgW="6024297" imgH="1217590" progId="Word.Picture.8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00" y="1597200"/>
                        <a:ext cx="8172400" cy="2736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162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6E111A-EBF6-49EA-BA75-964F225DFDE5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70049CA-B8F3-4426-94DC-4EC50575D55D}" type="datetime1">
              <a:rPr lang="zh-CN" altLang="en-US" smtClean="0"/>
              <a:pPr>
                <a:defRPr/>
              </a:pPr>
              <a:t>2022/6/26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312361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30555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02046"/>
            <a:ext cx="8782050" cy="52072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要求掌握：总线概念、带宽计算、仲裁分类及各分类的特点。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、仲裁各分类中</a:t>
            </a:r>
            <a:r>
              <a:rPr lang="zh-CN" altLang="zh-CN" dirty="0"/>
              <a:t>，</a:t>
            </a:r>
            <a:r>
              <a:rPr lang="zh-CN" altLang="en-US" dirty="0"/>
              <a:t>有几个请求线。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、总线带宽的计算。</a:t>
            </a: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54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</a:t>
            </a:r>
          </a:p>
        </p:txBody>
      </p:sp>
    </p:spTree>
    <p:extLst>
      <p:ext uri="{BB962C8B-B14F-4D97-AF65-F5344CB8AC3E}">
        <p14:creationId xmlns:p14="http://schemas.microsoft.com/office/powerpoint/2010/main" val="13827176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96963"/>
            <a:ext cx="8782050" cy="52072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要求掌握：外围设备的相关知识，特别是磁盘存储器的技术指标。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55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</a:t>
            </a:r>
          </a:p>
        </p:txBody>
      </p:sp>
    </p:spTree>
    <p:extLst>
      <p:ext uri="{BB962C8B-B14F-4D97-AF65-F5344CB8AC3E}">
        <p14:creationId xmlns:p14="http://schemas.microsoft.com/office/powerpoint/2010/main" val="197953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1464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、某磁盘存储器转速为</a:t>
            </a:r>
            <a:r>
              <a:rPr lang="en-US" altLang="zh-CN" dirty="0"/>
              <a:t>3000</a:t>
            </a:r>
            <a:r>
              <a:rPr lang="zh-CN" altLang="en-US" dirty="0"/>
              <a:t>转</a:t>
            </a:r>
            <a:r>
              <a:rPr lang="en-US" altLang="zh-CN" dirty="0"/>
              <a:t>/</a:t>
            </a:r>
            <a:r>
              <a:rPr lang="zh-CN" altLang="en-US" dirty="0"/>
              <a:t>分，共有</a:t>
            </a:r>
            <a:r>
              <a:rPr lang="en-US" altLang="zh-CN" dirty="0"/>
              <a:t>4</a:t>
            </a:r>
            <a:r>
              <a:rPr lang="zh-CN" altLang="en-US" dirty="0"/>
              <a:t>个记录面，每个记录面有</a:t>
            </a:r>
            <a:r>
              <a:rPr lang="en-US" altLang="zh-CN" dirty="0"/>
              <a:t>275</a:t>
            </a:r>
            <a:r>
              <a:rPr lang="zh-CN" altLang="en-US" dirty="0"/>
              <a:t>道，每道记录信息为</a:t>
            </a:r>
            <a:r>
              <a:rPr lang="en-US" altLang="zh-CN" dirty="0"/>
              <a:t>12288B</a:t>
            </a:r>
            <a:r>
              <a:rPr lang="zh-CN" altLang="en-US" dirty="0"/>
              <a:t>。问：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）磁盘存储器的存储容量是多少？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）磁盘数据传输率是多少？</a:t>
            </a: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56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539552" y="3789040"/>
            <a:ext cx="8267700" cy="2253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解：</a:t>
            </a:r>
            <a:r>
              <a:rPr lang="en-US" altLang="zh-CN" dirty="0"/>
              <a:t>(1) </a:t>
            </a:r>
            <a:r>
              <a:rPr lang="zh-CN" altLang="en-US" dirty="0"/>
              <a:t>磁盘存储器的存储容量：</a:t>
            </a:r>
            <a:r>
              <a:rPr lang="en-US" altLang="zh-CN" dirty="0"/>
              <a:t>275*4*12288=12.89MB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(2) </a:t>
            </a:r>
            <a:r>
              <a:rPr lang="zh-CN" altLang="en-US" dirty="0"/>
              <a:t>磁盘数据传输率：</a:t>
            </a:r>
            <a:r>
              <a:rPr lang="en-US" altLang="zh-CN" dirty="0"/>
              <a:t>3000/60*12288=600KB/s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58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146456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、某双面磁盘，每面有</a:t>
            </a:r>
            <a:r>
              <a:rPr lang="en-US" altLang="zh-CN" dirty="0"/>
              <a:t>220</a:t>
            </a:r>
            <a:r>
              <a:rPr lang="zh-CN" altLang="en-US" dirty="0"/>
              <a:t>道，已知磁盘转速为</a:t>
            </a:r>
            <a:r>
              <a:rPr lang="en-US" altLang="zh-CN" dirty="0"/>
              <a:t>4000</a:t>
            </a:r>
            <a:r>
              <a:rPr lang="zh-CN" altLang="en-US" dirty="0"/>
              <a:t>转</a:t>
            </a:r>
            <a:r>
              <a:rPr lang="en-US" altLang="zh-CN" dirty="0"/>
              <a:t>/</a:t>
            </a:r>
            <a:r>
              <a:rPr lang="zh-CN" altLang="en-US" dirty="0"/>
              <a:t>分钟，数据传输率为</a:t>
            </a:r>
            <a:r>
              <a:rPr lang="en-US" altLang="zh-CN" dirty="0"/>
              <a:t>185000B/s</a:t>
            </a:r>
            <a:r>
              <a:rPr lang="zh-CN" altLang="en-US" dirty="0"/>
              <a:t>，求磁盘总容量。</a:t>
            </a: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57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539552" y="3789040"/>
            <a:ext cx="8267700" cy="2253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解：（</a:t>
            </a:r>
            <a:r>
              <a:rPr lang="en-US" altLang="zh-CN" dirty="0"/>
              <a:t>1</a:t>
            </a:r>
            <a:r>
              <a:rPr lang="zh-CN" altLang="en-US" dirty="0"/>
              <a:t>）  </a:t>
            </a:r>
            <a:r>
              <a:rPr lang="en-US" altLang="zh-CN" dirty="0"/>
              <a:t>185000B/s ÷(4000</a:t>
            </a:r>
            <a:r>
              <a:rPr lang="zh-CN" altLang="en-US" dirty="0"/>
              <a:t>转</a:t>
            </a:r>
            <a:r>
              <a:rPr lang="en-US" altLang="zh-CN" dirty="0"/>
              <a:t>/60s)=2775B/</a:t>
            </a:r>
            <a:r>
              <a:rPr lang="zh-CN" altLang="en-US" dirty="0"/>
              <a:t>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2775B/</a:t>
            </a:r>
            <a:r>
              <a:rPr lang="zh-CN" altLang="en-US" dirty="0"/>
              <a:t>道*</a:t>
            </a:r>
            <a:r>
              <a:rPr lang="en-US" altLang="zh-CN" dirty="0"/>
              <a:t>220</a:t>
            </a:r>
            <a:r>
              <a:rPr lang="zh-CN" altLang="en-US" dirty="0"/>
              <a:t>道*</a:t>
            </a:r>
            <a:r>
              <a:rPr lang="en-US" altLang="zh-CN" dirty="0"/>
              <a:t>2=1.16MB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45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58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801398"/>
              </p:ext>
            </p:extLst>
          </p:nvPr>
        </p:nvGraphicFramePr>
        <p:xfrm>
          <a:off x="337457" y="5013176"/>
          <a:ext cx="8294955" cy="1138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567">
                  <a:extLst>
                    <a:ext uri="{9D8B030D-6E8A-4147-A177-3AD203B41FA5}">
                      <a16:colId xmlns:a16="http://schemas.microsoft.com/office/drawing/2014/main" val="1407147649"/>
                    </a:ext>
                  </a:extLst>
                </a:gridCol>
                <a:gridCol w="2460284">
                  <a:extLst>
                    <a:ext uri="{9D8B030D-6E8A-4147-A177-3AD203B41FA5}">
                      <a16:colId xmlns:a16="http://schemas.microsoft.com/office/drawing/2014/main" val="4047483428"/>
                    </a:ext>
                  </a:extLst>
                </a:gridCol>
                <a:gridCol w="2612911">
                  <a:extLst>
                    <a:ext uri="{9D8B030D-6E8A-4147-A177-3AD203B41FA5}">
                      <a16:colId xmlns:a16="http://schemas.microsoft.com/office/drawing/2014/main" val="3287582424"/>
                    </a:ext>
                  </a:extLst>
                </a:gridCol>
                <a:gridCol w="1687193">
                  <a:extLst>
                    <a:ext uri="{9D8B030D-6E8A-4147-A177-3AD203B41FA5}">
                      <a16:colId xmlns:a16="http://schemas.microsoft.com/office/drawing/2014/main" val="4058151634"/>
                    </a:ext>
                  </a:extLst>
                </a:gridCol>
              </a:tblGrid>
              <a:tr h="1138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台号</a:t>
                      </a:r>
                      <a:endParaRPr lang="en-US" alt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  4</a:t>
                      </a:r>
                      <a:r>
                        <a:rPr lang="zh-CN" sz="2800" kern="100" dirty="0">
                          <a:effectLst/>
                        </a:rPr>
                        <a:t>位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柱面（磁道）号</a:t>
                      </a:r>
                      <a:r>
                        <a:rPr lang="en-US" sz="2800" kern="100" dirty="0">
                          <a:effectLst/>
                        </a:rPr>
                        <a:t>  8</a:t>
                      </a:r>
                      <a:r>
                        <a:rPr lang="zh-CN" sz="2800" kern="100" dirty="0">
                          <a:effectLst/>
                        </a:rPr>
                        <a:t>位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盘面（磁头）号</a:t>
                      </a:r>
                      <a:r>
                        <a:rPr lang="en-US" sz="2800" kern="100" dirty="0">
                          <a:effectLst/>
                        </a:rPr>
                        <a:t>  5</a:t>
                      </a:r>
                      <a:r>
                        <a:rPr lang="zh-CN" sz="2800" kern="100" dirty="0">
                          <a:effectLst/>
                        </a:rPr>
                        <a:t>位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扇区号</a:t>
                      </a:r>
                      <a:r>
                        <a:rPr lang="en-US" sz="2800" kern="100" dirty="0">
                          <a:effectLst/>
                        </a:rPr>
                        <a:t>  4</a:t>
                      </a:r>
                      <a:r>
                        <a:rPr lang="zh-CN" sz="2800" kern="100" dirty="0">
                          <a:effectLst/>
                        </a:rPr>
                        <a:t>位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293106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8503" y="1042858"/>
            <a:ext cx="852028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3350"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一磁盘组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片磁盘，记录面为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面，每记录面分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203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道，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转速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3600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转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分，每记录块为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1024B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，数据传输率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983040B/s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系统支持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台磁盘，计算总存储容量并设计地址格式方案。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）数据传输率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= r N              r = 3600 / 60 = 600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转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/s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  N=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/ r = 983040 / 600 = 16384B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扇区数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= 16384 / 1024 = 16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磁盘地址：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台、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203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柱面、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盘面、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扇区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/>
              <a:t>2</a:t>
            </a:r>
            <a:r>
              <a:rPr lang="zh-CN" altLang="zh-CN" sz="2400" dirty="0"/>
              <a:t>）总容量</a:t>
            </a:r>
            <a:r>
              <a:rPr lang="en-US" altLang="zh-CN" sz="2400" dirty="0"/>
              <a:t>   16*20*203*16384 = 1,064,304,640B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20        17  16                 9  8                   4  3           0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52212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59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583793"/>
              </p:ext>
            </p:extLst>
          </p:nvPr>
        </p:nvGraphicFramePr>
        <p:xfrm>
          <a:off x="0" y="457200"/>
          <a:ext cx="114300" cy="583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02" imgH="177492" progId="Equation.DSMT4">
                  <p:embed/>
                </p:oleObj>
              </mc:Choice>
              <mc:Fallback>
                <p:oleObj name="Equation" r:id="rId2" imgW="114102" imgH="17749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14300" cy="583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628800"/>
            <a:ext cx="86725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某磁盘，平均寻道时间为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20ms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，平均旋转等待时间为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7ms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数据传输率为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2.5MB/s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，磁盘存放有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500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个文件，每个文件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平均长度为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1MB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，现将全部文件逐一读出再写</a:t>
            </a:r>
            <a:r>
              <a:rPr lang="zh-CN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回磁盘，</a:t>
            </a:r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每个文件平均需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2ms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的额外处理时间。问读出并写回所有</a:t>
            </a:r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文件需要占用多少时间？</a:t>
            </a:r>
            <a:endParaRPr lang="zh-CN" altLang="en-US" sz="2400" dirty="0"/>
          </a:p>
          <a:p>
            <a:pPr lvl="0" indent="933450" eaLnBrk="0" hangingPunct="0"/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933450" eaLnBrk="0" hangingPunct="0"/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933450" eaLnBrk="0" hangingPunct="0"/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磁盘读写时间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寻道时间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等待时间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数据传输时间</a:t>
            </a:r>
            <a:endParaRPr lang="zh-CN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-2968201" y="5348356"/>
            <a:ext cx="200762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195212"/>
              </p:ext>
            </p:extLst>
          </p:nvPr>
        </p:nvGraphicFramePr>
        <p:xfrm>
          <a:off x="114300" y="5348357"/>
          <a:ext cx="7634539" cy="672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600" imgH="228600" progId="Equation.DSMT4">
                  <p:embed/>
                </p:oleObj>
              </mc:Choice>
              <mc:Fallback>
                <p:oleObj name="Equation" r:id="rId4" imgW="3276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5348357"/>
                        <a:ext cx="7634539" cy="672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71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2112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8</a:t>
            </a:r>
            <a:r>
              <a:rPr lang="zh-CN" altLang="en-US" dirty="0"/>
              <a:t>、已知一浮点向量加法流水线由阶码比较、对阶、尾数相加和规格化四段流水构成，每段所需的时间（包括缓冲寄存器时间）分别为</a:t>
            </a:r>
            <a:r>
              <a:rPr lang="en-US" altLang="zh-CN" dirty="0"/>
              <a:t>30ns</a:t>
            </a:r>
            <a:r>
              <a:rPr lang="zh-CN" altLang="en-US" dirty="0"/>
              <a:t>、</a:t>
            </a:r>
            <a:r>
              <a:rPr lang="en-US" altLang="zh-CN" dirty="0"/>
              <a:t>25ns</a:t>
            </a:r>
            <a:r>
              <a:rPr lang="zh-CN" altLang="en-US" dirty="0"/>
              <a:t>、</a:t>
            </a:r>
            <a:r>
              <a:rPr lang="en-US" altLang="zh-CN" dirty="0"/>
              <a:t>55ns</a:t>
            </a:r>
            <a:r>
              <a:rPr lang="zh-CN" altLang="en-US" dirty="0"/>
              <a:t>和</a:t>
            </a:r>
            <a:r>
              <a:rPr lang="en-US" altLang="zh-CN" dirty="0"/>
              <a:t>50ns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）请画出该流水线的流水时空图。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）计算出该流水线的加速比。</a:t>
            </a: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047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96963"/>
            <a:ext cx="8782050" cy="52072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要求掌握：输入输出系统的相关知识，特别是程序中断方式、</a:t>
            </a:r>
            <a:r>
              <a:rPr lang="en-US" altLang="zh-CN" dirty="0"/>
              <a:t>DMA</a:t>
            </a:r>
            <a:r>
              <a:rPr lang="zh-CN" altLang="en-US" dirty="0"/>
              <a:t>方式等。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中断方式的特点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DMA</a:t>
            </a:r>
            <a:r>
              <a:rPr lang="zh-CN" altLang="en-US" dirty="0"/>
              <a:t>方式的特点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3.DMA</a:t>
            </a:r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分时使用内存的方式。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CPU</a:t>
            </a:r>
            <a:r>
              <a:rPr lang="zh-CN" altLang="en-US" dirty="0"/>
              <a:t>对通道的请求。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中断源的种类。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</a:t>
            </a:r>
            <a:r>
              <a:rPr lang="zh-CN" altLang="en-US" dirty="0"/>
              <a:t>中断向量的功能。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7.</a:t>
            </a:r>
            <a:r>
              <a:rPr lang="zh-CN" altLang="en-US" dirty="0"/>
              <a:t>在中断周期中，将允许中断触发器置“</a:t>
            </a:r>
            <a:r>
              <a:rPr lang="en-US" altLang="zh-CN" dirty="0"/>
              <a:t>0”</a:t>
            </a:r>
            <a:r>
              <a:rPr lang="zh-CN" altLang="en-US" dirty="0"/>
              <a:t>的操作由什么完成。</a:t>
            </a:r>
            <a:endParaRPr lang="en-US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60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</a:t>
            </a:r>
          </a:p>
        </p:txBody>
      </p:sp>
    </p:spTree>
    <p:extLst>
      <p:ext uri="{BB962C8B-B14F-4D97-AF65-F5344CB8AC3E}">
        <p14:creationId xmlns:p14="http://schemas.microsoft.com/office/powerpoint/2010/main" val="43737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293096"/>
            <a:ext cx="8267700" cy="18722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zh-CN" dirty="0"/>
              <a:t>不采用流水线操作时，总的浮点加法时间为</a:t>
            </a:r>
            <a:r>
              <a:rPr lang="en-US" altLang="zh-CN" dirty="0"/>
              <a:t>30+25+55+50=160ns,</a:t>
            </a:r>
            <a:r>
              <a:rPr lang="zh-CN" altLang="zh-CN" dirty="0"/>
              <a:t>而流水线的时钟周期最小为</a:t>
            </a:r>
            <a:r>
              <a:rPr lang="en-US" altLang="zh-CN" dirty="0"/>
              <a:t>55ns.</a:t>
            </a:r>
          </a:p>
          <a:p>
            <a:pPr marL="0" indent="0">
              <a:buNone/>
            </a:pPr>
            <a:r>
              <a:rPr lang="zh-CN" altLang="zh-CN" dirty="0"/>
              <a:t>故加速比是</a:t>
            </a:r>
            <a:r>
              <a:rPr lang="en-US" altLang="zh-CN" dirty="0"/>
              <a:t>160/55=2.9.</a:t>
            </a:r>
            <a:endParaRPr lang="zh-CN" altLang="en-US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7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1" t="16329" r="16755" b="18196"/>
          <a:stretch/>
        </p:blipFill>
        <p:spPr bwMode="auto">
          <a:xfrm>
            <a:off x="1187624" y="1734407"/>
            <a:ext cx="6264696" cy="24146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947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1464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9</a:t>
            </a:r>
            <a:r>
              <a:rPr lang="zh-CN" altLang="en-US" dirty="0"/>
              <a:t>、将十进制数</a:t>
            </a:r>
            <a:r>
              <a:rPr lang="en-US" altLang="zh-CN" dirty="0"/>
              <a:t>20.59375</a:t>
            </a:r>
            <a:r>
              <a:rPr lang="zh-CN" altLang="en-US" dirty="0"/>
              <a:t>转换成</a:t>
            </a:r>
            <a:r>
              <a:rPr lang="en-US" altLang="zh-CN" dirty="0"/>
              <a:t>IEEE754</a:t>
            </a:r>
            <a:r>
              <a:rPr lang="zh-CN" altLang="en-US" dirty="0"/>
              <a:t>标准的</a:t>
            </a:r>
            <a:r>
              <a:rPr lang="en-US" altLang="zh-CN" dirty="0"/>
              <a:t>32</a:t>
            </a:r>
            <a:r>
              <a:rPr lang="zh-CN" altLang="en-US" dirty="0"/>
              <a:t>位二进制存储内容，最终结果转换成十六进制数。</a:t>
            </a: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8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539552" y="3140968"/>
            <a:ext cx="8267700" cy="290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解：</a:t>
            </a:r>
            <a:r>
              <a:rPr lang="pt-BR" altLang="zh-CN" dirty="0"/>
              <a:t>20.59375=10100.10011B=1.010010011*24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/>
              <a:t>S=0  E=4+127=131=1000,0011  M=010010011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/>
              <a:t>0100 0001 1010 0100 1100 0000 0000 0000= 41A4C000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41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67700" cy="44168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10</a:t>
            </a:r>
            <a:r>
              <a:rPr lang="zh-CN" altLang="en-US" dirty="0"/>
              <a:t>、设阶码</a:t>
            </a:r>
            <a:r>
              <a:rPr lang="en-US" altLang="zh-CN" dirty="0"/>
              <a:t>5</a:t>
            </a:r>
            <a:r>
              <a:rPr lang="zh-CN" altLang="en-US" dirty="0"/>
              <a:t>位（含</a:t>
            </a:r>
            <a:r>
              <a:rPr lang="en-US" altLang="zh-CN" dirty="0"/>
              <a:t>2</a:t>
            </a:r>
            <a:r>
              <a:rPr lang="zh-CN" altLang="en-US" dirty="0"/>
              <a:t>位阶符），尾数</a:t>
            </a:r>
            <a:r>
              <a:rPr lang="en-US" altLang="zh-CN" dirty="0"/>
              <a:t>8</a:t>
            </a:r>
            <a:r>
              <a:rPr lang="zh-CN" altLang="en-US" dirty="0"/>
              <a:t>位（含</a:t>
            </a:r>
            <a:r>
              <a:rPr lang="en-US" altLang="zh-CN" dirty="0"/>
              <a:t>2</a:t>
            </a:r>
            <a:r>
              <a:rPr lang="zh-CN" altLang="en-US" dirty="0"/>
              <a:t>位尾符），按浮点运算方法完成</a:t>
            </a:r>
            <a:r>
              <a:rPr lang="en-US" altLang="zh-CN" dirty="0"/>
              <a:t>X-Y,</a:t>
            </a:r>
            <a:r>
              <a:rPr lang="zh-CN" altLang="en-US" dirty="0"/>
              <a:t>其中</a:t>
            </a:r>
            <a:r>
              <a:rPr lang="en-US" altLang="zh-CN" dirty="0"/>
              <a:t>X=-0.0101102-101</a:t>
            </a:r>
            <a:r>
              <a:rPr lang="zh-CN" altLang="en-US" dirty="0"/>
              <a:t>，</a:t>
            </a:r>
            <a:r>
              <a:rPr lang="en-US" altLang="zh-CN" dirty="0"/>
              <a:t>Y=0.0101102-100</a:t>
            </a:r>
            <a:r>
              <a:rPr lang="zh-CN" altLang="en-US" dirty="0"/>
              <a:t>，要求给出计算过程。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解：</a:t>
            </a:r>
            <a:r>
              <a:rPr lang="en-US" altLang="zh-CN" dirty="0"/>
              <a:t>[X]</a:t>
            </a:r>
            <a:r>
              <a:rPr lang="zh-CN" altLang="en-US" dirty="0"/>
              <a:t>浮</a:t>
            </a:r>
            <a:r>
              <a:rPr lang="en-US" altLang="zh-CN" dirty="0"/>
              <a:t>=11  011  11  101010              </a:t>
            </a:r>
          </a:p>
          <a:p>
            <a:pPr marL="0" indent="0">
              <a:buNone/>
            </a:pPr>
            <a:r>
              <a:rPr lang="en-US" altLang="zh-CN" dirty="0"/>
              <a:t>[Y]</a:t>
            </a:r>
            <a:r>
              <a:rPr lang="zh-CN" altLang="en-US" dirty="0"/>
              <a:t>浮</a:t>
            </a:r>
            <a:r>
              <a:rPr lang="en-US" altLang="zh-CN" dirty="0"/>
              <a:t>=11  100  00  010110              </a:t>
            </a:r>
          </a:p>
          <a:p>
            <a:pPr marL="0" indent="0">
              <a:buNone/>
            </a:pPr>
            <a:r>
              <a:rPr lang="zh-CN" altLang="en-US" dirty="0"/>
              <a:t>对阶：</a:t>
            </a:r>
            <a:r>
              <a:rPr lang="en-US" altLang="zh-CN" dirty="0"/>
              <a:t>EX-EY=11 111=-1                  </a:t>
            </a:r>
          </a:p>
          <a:p>
            <a:pPr marL="0" indent="0">
              <a:buNone/>
            </a:pPr>
            <a:r>
              <a:rPr lang="en-US" altLang="zh-CN" dirty="0"/>
              <a:t>[X]</a:t>
            </a:r>
            <a:r>
              <a:rPr lang="zh-CN" altLang="en-US" dirty="0"/>
              <a:t>浮</a:t>
            </a:r>
            <a:r>
              <a:rPr lang="en-US" altLang="zh-CN" dirty="0"/>
              <a:t>=11  100  11  110101(0)            </a:t>
            </a:r>
          </a:p>
          <a:p>
            <a:pPr marL="0" indent="0">
              <a:buNone/>
            </a:pPr>
            <a:r>
              <a:rPr lang="zh-CN" altLang="en-US" dirty="0"/>
              <a:t>尾数相减得，</a:t>
            </a:r>
            <a:r>
              <a:rPr lang="en-US" altLang="zh-CN" dirty="0"/>
              <a:t>11  011111               </a:t>
            </a:r>
          </a:p>
          <a:p>
            <a:pPr marL="0" indent="0">
              <a:buNone/>
            </a:pPr>
            <a:r>
              <a:rPr lang="zh-CN" altLang="en-US" dirty="0"/>
              <a:t>结果为：</a:t>
            </a:r>
            <a:r>
              <a:rPr lang="en-US" altLang="zh-CN" dirty="0"/>
              <a:t>-0.100001 2</a:t>
            </a:r>
            <a:r>
              <a:rPr lang="en-US" altLang="zh-CN" baseline="30000" dirty="0"/>
              <a:t>-4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5D3BD6-8F28-4EE9-8D26-68CD8980DC4A}" type="slidenum"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pPr/>
              <a:t>9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half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E7A56F-B2EF-449A-996E-18E92E76D39A}" type="datetime1">
              <a:rPr lang="zh-CN" altLang="en-US" smtClean="0">
                <a:solidFill>
                  <a:schemeClr val="tx1"/>
                </a:solidFill>
                <a:ea typeface="宋体" pitchFamily="2" charset="-122"/>
              </a:rPr>
              <a:pPr/>
              <a:t>2022/6/26</a:t>
            </a:fld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408569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PPT模板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PPT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PT模板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PT模板">
  <a:themeElements>
    <a:clrScheme name="1_PPT模板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1_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PT模板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模板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模板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PT模板">
  <a:themeElements>
    <a:clrScheme name="PPT模板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PPT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PT模板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PT模板">
  <a:themeElements>
    <a:clrScheme name="1_PPT模板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1_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PT模板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模板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模板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计算机课件模板2">
  <a:themeElements>
    <a:clrScheme name="1_计算机课件模板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计算机课件模板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计算机课件模板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计算机课件模板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计算机课件模板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计算机课件模板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计算机课件模板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计算机课件模板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计算机课件模板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计算机课件模板2">
  <a:themeElements>
    <a:clrScheme name="1_计算机课件模板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计算机课件模板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计算机课件模板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计算机课件模板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计算机课件模板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计算机课件模板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计算机课件模板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计算机课件模板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计算机课件模板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PPT模板">
  <a:themeElements>
    <a:clrScheme name="PPT模板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PPT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PT模板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2224</TotalTime>
  <Words>4465</Words>
  <Application>Microsoft Office PowerPoint</Application>
  <PresentationFormat>全屏显示(4:3)</PresentationFormat>
  <Paragraphs>425</Paragraphs>
  <Slides>60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78" baseType="lpstr">
      <vt:lpstr>等线</vt:lpstr>
      <vt:lpstr>黑体</vt:lpstr>
      <vt:lpstr>宋体</vt:lpstr>
      <vt:lpstr>Arial</vt:lpstr>
      <vt:lpstr>Roboto</vt:lpstr>
      <vt:lpstr>Tahoma</vt:lpstr>
      <vt:lpstr>Times New Roman</vt:lpstr>
      <vt:lpstr>Wingdings</vt:lpstr>
      <vt:lpstr>PPT模板</vt:lpstr>
      <vt:lpstr>1_PPT模板</vt:lpstr>
      <vt:lpstr>2_PPT模板</vt:lpstr>
      <vt:lpstr>3_PPT模板</vt:lpstr>
      <vt:lpstr>2_计算机课件模板2</vt:lpstr>
      <vt:lpstr>1_计算机课件模板2</vt:lpstr>
      <vt:lpstr>4_PPT模板</vt:lpstr>
      <vt:lpstr>Equation</vt:lpstr>
      <vt:lpstr>Visio</vt:lpstr>
      <vt:lpstr>Picture</vt:lpstr>
      <vt:lpstr>第一章</vt:lpstr>
      <vt:lpstr>第二章</vt:lpstr>
      <vt:lpstr>6、设机器字长16位,定点表示,尾数15位,数符1位,问：(1)定点原码整数表示时,最大正数是多少?最小负数是多少?(2)定点原码小数表示时,最大正数是多少?最小负数是多少?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14、设有两个十进制数，x = -0.875 × 21，y = 0.625 × 22，设阶码2位，阶符1位，数符1位，尾数3位，通过补码运算规则求出z = x – y的二进制浮点规格化结果（写出运算步骤）。</vt:lpstr>
      <vt:lpstr>第三章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12、设存储器容量为32字，字长64位，模块数m=4，分别用顺序方式和交叉方式进行组织。存储周期T=200ns，数据总线宽度为64位，总线传送周期=50ns。若连续读出4个字，问顺序存储器和交叉存储器的带宽各是多少?</vt:lpstr>
      <vt:lpstr>PowerPoint 演示文稿</vt:lpstr>
      <vt:lpstr>13、CPU执行一段程序时，cache完成存取的次数为1900次，主存完成存取的次数为100次，已知cache存取周期为50ns，主存存取周期为250ns，求cache/主存系统的效率。和平均访问时间。 </vt:lpstr>
      <vt:lpstr>PowerPoint 演示文稿</vt:lpstr>
      <vt:lpstr>第四章</vt:lpstr>
      <vt:lpstr>PowerPoint 演示文稿</vt:lpstr>
      <vt:lpstr>第五章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</vt:lpstr>
      <vt:lpstr>第七章</vt:lpstr>
      <vt:lpstr>PowerPoint 演示文稿</vt:lpstr>
      <vt:lpstr>PowerPoint 演示文稿</vt:lpstr>
      <vt:lpstr>PowerPoint 演示文稿</vt:lpstr>
      <vt:lpstr>PowerPoint 演示文稿</vt:lpstr>
      <vt:lpstr>第八章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creator>杨旭东</dc:creator>
  <cp:lastModifiedBy>zhang hanbing</cp:lastModifiedBy>
  <cp:revision>250</cp:revision>
  <dcterms:created xsi:type="dcterms:W3CDTF">2008-05-19T20:45:51Z</dcterms:created>
  <dcterms:modified xsi:type="dcterms:W3CDTF">2022-06-26T05:15:09Z</dcterms:modified>
</cp:coreProperties>
</file>