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gif" ContentType="image/gif"/>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7"/>
  </p:notesMasterIdLst>
  <p:sldIdLst>
    <p:sldId id="256" r:id="rId5"/>
    <p:sldId id="309" r:id="rId6"/>
    <p:sldId id="329" r:id="rId8"/>
    <p:sldId id="2464" r:id="rId9"/>
    <p:sldId id="2100" r:id="rId10"/>
    <p:sldId id="2099" r:id="rId11"/>
    <p:sldId id="860" r:id="rId12"/>
    <p:sldId id="866" r:id="rId13"/>
    <p:sldId id="868" r:id="rId14"/>
    <p:sldId id="869" r:id="rId15"/>
    <p:sldId id="871" r:id="rId16"/>
    <p:sldId id="872" r:id="rId17"/>
    <p:sldId id="873" r:id="rId18"/>
    <p:sldId id="874" r:id="rId19"/>
    <p:sldId id="2101" r:id="rId20"/>
    <p:sldId id="2208" r:id="rId21"/>
    <p:sldId id="875" r:id="rId22"/>
    <p:sldId id="877" r:id="rId23"/>
    <p:sldId id="2466" r:id="rId24"/>
    <p:sldId id="879" r:id="rId25"/>
    <p:sldId id="2467" r:id="rId26"/>
    <p:sldId id="2468" r:id="rId27"/>
    <p:sldId id="2469" r:id="rId28"/>
    <p:sldId id="2470" r:id="rId29"/>
    <p:sldId id="2472" r:id="rId30"/>
    <p:sldId id="884" r:id="rId31"/>
    <p:sldId id="2473" r:id="rId32"/>
    <p:sldId id="2220" r:id="rId33"/>
    <p:sldId id="2222" r:id="rId34"/>
    <p:sldId id="2474" r:id="rId35"/>
    <p:sldId id="885" r:id="rId36"/>
    <p:sldId id="2475" r:id="rId37"/>
    <p:sldId id="890" r:id="rId38"/>
    <p:sldId id="891" r:id="rId39"/>
    <p:sldId id="892" r:id="rId40"/>
    <p:sldId id="2224" r:id="rId41"/>
    <p:sldId id="2476" r:id="rId42"/>
    <p:sldId id="2477" r:id="rId43"/>
    <p:sldId id="2478" r:id="rId44"/>
    <p:sldId id="893" r:id="rId45"/>
    <p:sldId id="2479" r:id="rId46"/>
    <p:sldId id="896" r:id="rId47"/>
    <p:sldId id="2481" r:id="rId48"/>
    <p:sldId id="2480" r:id="rId49"/>
    <p:sldId id="897" r:id="rId50"/>
    <p:sldId id="2484" r:id="rId51"/>
    <p:sldId id="2483" r:id="rId52"/>
    <p:sldId id="2485" r:id="rId53"/>
    <p:sldId id="900" r:id="rId54"/>
    <p:sldId id="901" r:id="rId55"/>
    <p:sldId id="902" r:id="rId56"/>
    <p:sldId id="903" r:id="rId57"/>
    <p:sldId id="905" r:id="rId58"/>
    <p:sldId id="2486" r:id="rId59"/>
    <p:sldId id="907" r:id="rId60"/>
    <p:sldId id="2320" r:id="rId61"/>
    <p:sldId id="2321" r:id="rId62"/>
    <p:sldId id="2487" r:id="rId63"/>
    <p:sldId id="2488" r:id="rId64"/>
    <p:sldId id="2322" r:id="rId65"/>
    <p:sldId id="2323" r:id="rId66"/>
    <p:sldId id="2489" r:id="rId67"/>
    <p:sldId id="2490" r:id="rId68"/>
    <p:sldId id="2324" r:id="rId69"/>
    <p:sldId id="2325" r:id="rId70"/>
    <p:sldId id="2492" r:id="rId71"/>
    <p:sldId id="2491" r:id="rId72"/>
    <p:sldId id="2493" r:id="rId73"/>
    <p:sldId id="2494" r:id="rId74"/>
    <p:sldId id="2495" r:id="rId75"/>
    <p:sldId id="2498" r:id="rId76"/>
    <p:sldId id="2496" r:id="rId77"/>
    <p:sldId id="2326" r:id="rId78"/>
    <p:sldId id="2497" r:id="rId79"/>
    <p:sldId id="2327" r:id="rId80"/>
    <p:sldId id="911" r:id="rId81"/>
    <p:sldId id="919" r:id="rId82"/>
    <p:sldId id="2501" r:id="rId83"/>
    <p:sldId id="2500" r:id="rId84"/>
    <p:sldId id="2503" r:id="rId85"/>
    <p:sldId id="2499" r:id="rId86"/>
    <p:sldId id="920" r:id="rId87"/>
    <p:sldId id="2504" r:id="rId88"/>
    <p:sldId id="921" r:id="rId89"/>
    <p:sldId id="924" r:id="rId90"/>
    <p:sldId id="925" r:id="rId91"/>
    <p:sldId id="930" r:id="rId92"/>
    <p:sldId id="2505" r:id="rId93"/>
    <p:sldId id="2506" r:id="rId94"/>
    <p:sldId id="2507" r:id="rId95"/>
    <p:sldId id="2508" r:id="rId96"/>
    <p:sldId id="2510" r:id="rId97"/>
    <p:sldId id="2509" r:id="rId98"/>
    <p:sldId id="2512" r:id="rId99"/>
    <p:sldId id="2513" r:id="rId100"/>
    <p:sldId id="2514" r:id="rId101"/>
    <p:sldId id="2515" r:id="rId102"/>
    <p:sldId id="2516" r:id="rId103"/>
    <p:sldId id="2517" r:id="rId104"/>
    <p:sldId id="939" r:id="rId105"/>
    <p:sldId id="941" r:id="rId106"/>
    <p:sldId id="2518" r:id="rId107"/>
    <p:sldId id="2657" r:id="rId108"/>
    <p:sldId id="2658" r:id="rId109"/>
    <p:sldId id="2659" r:id="rId110"/>
    <p:sldId id="2660" r:id="rId111"/>
    <p:sldId id="2662" r:id="rId112"/>
    <p:sldId id="2661" r:id="rId113"/>
    <p:sldId id="943" r:id="rId114"/>
    <p:sldId id="944" r:id="rId115"/>
    <p:sldId id="2663" r:id="rId116"/>
    <p:sldId id="2519" r:id="rId117"/>
    <p:sldId id="945" r:id="rId118"/>
    <p:sldId id="2521" r:id="rId119"/>
    <p:sldId id="2522" r:id="rId120"/>
    <p:sldId id="2523" r:id="rId121"/>
    <p:sldId id="2524" r:id="rId122"/>
    <p:sldId id="2664" r:id="rId123"/>
    <p:sldId id="2525" r:id="rId124"/>
    <p:sldId id="952" r:id="rId125"/>
    <p:sldId id="953" r:id="rId126"/>
    <p:sldId id="955" r:id="rId127"/>
    <p:sldId id="956" r:id="rId128"/>
    <p:sldId id="2526" r:id="rId129"/>
    <p:sldId id="957" r:id="rId130"/>
    <p:sldId id="958" r:id="rId131"/>
    <p:sldId id="959" r:id="rId132"/>
    <p:sldId id="960" r:id="rId133"/>
    <p:sldId id="961" r:id="rId134"/>
    <p:sldId id="962" r:id="rId135"/>
    <p:sldId id="2527" r:id="rId136"/>
    <p:sldId id="2528" r:id="rId137"/>
    <p:sldId id="2529" r:id="rId138"/>
    <p:sldId id="2530" r:id="rId139"/>
    <p:sldId id="2340" r:id="rId140"/>
    <p:sldId id="965" r:id="rId141"/>
    <p:sldId id="2531" r:id="rId142"/>
    <p:sldId id="969" r:id="rId143"/>
    <p:sldId id="2628" r:id="rId144"/>
    <p:sldId id="971" r:id="rId145"/>
    <p:sldId id="2535" r:id="rId146"/>
    <p:sldId id="2536" r:id="rId147"/>
    <p:sldId id="2624" r:id="rId148"/>
    <p:sldId id="2625" r:id="rId149"/>
    <p:sldId id="2626" r:id="rId150"/>
    <p:sldId id="2627" r:id="rId151"/>
    <p:sldId id="2537" r:id="rId152"/>
    <p:sldId id="2538" r:id="rId153"/>
    <p:sldId id="2629" r:id="rId154"/>
    <p:sldId id="2630" r:id="rId155"/>
    <p:sldId id="2342" r:id="rId156"/>
    <p:sldId id="2539" r:id="rId157"/>
    <p:sldId id="2548" r:id="rId158"/>
    <p:sldId id="2549" r:id="rId159"/>
    <p:sldId id="2540" r:id="rId160"/>
    <p:sldId id="2550" r:id="rId161"/>
    <p:sldId id="2541" r:id="rId162"/>
    <p:sldId id="2551" r:id="rId163"/>
    <p:sldId id="2542" r:id="rId164"/>
    <p:sldId id="2543" r:id="rId165"/>
    <p:sldId id="2552" r:id="rId166"/>
    <p:sldId id="2544" r:id="rId167"/>
    <p:sldId id="2545" r:id="rId168"/>
    <p:sldId id="2546" r:id="rId169"/>
    <p:sldId id="2547" r:id="rId170"/>
    <p:sldId id="2353" r:id="rId171"/>
    <p:sldId id="286" r:id="rId17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93"/>
        <p:guide pos="2880"/>
      </p:guideLst>
    </p:cSldViewPr>
  </p:slide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5" Type="http://schemas.openxmlformats.org/officeDocument/2006/relationships/tableStyles" Target="tableStyles.xml"/><Relationship Id="rId174" Type="http://schemas.openxmlformats.org/officeDocument/2006/relationships/viewProps" Target="viewProps.xml"/><Relationship Id="rId173" Type="http://schemas.openxmlformats.org/officeDocument/2006/relationships/presProps" Target="presProps.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2.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ea typeface="宋体" panose="02010600030101010101" pitchFamily="2" charset="-122"/>
            </a:endParaRPr>
          </a:p>
        </p:txBody>
      </p:sp>
      <p:sp>
        <p:nvSpPr>
          <p:cNvPr id="4099" name="日期占位符 2"/>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zh-CN" altLang="en-US" sz="1200" strike="noStrike" noProof="1" dirty="0">
              <a:ea typeface="宋体" panose="02010600030101010101" pitchFamily="2" charset="-122"/>
            </a:endParaRPr>
          </a:p>
        </p:txBody>
      </p:sp>
      <p:sp>
        <p:nvSpPr>
          <p:cNvPr id="5124" name="幻灯片图像占位符 3"/>
          <p:cNvSpPr>
            <a:spLocks noGrp="1"/>
          </p:cNvSpPr>
          <p:nvPr>
            <p:ph type="sldImg"/>
          </p:nvPr>
        </p:nvSpPr>
        <p:spPr>
          <a:xfrm>
            <a:off x="1143000" y="685800"/>
            <a:ext cx="4572000" cy="3429000"/>
          </a:xfrm>
          <a:prstGeom prst="rect">
            <a:avLst/>
          </a:prstGeom>
          <a:noFill/>
          <a:ln w="12700">
            <a:noFill/>
          </a:ln>
        </p:spPr>
      </p:sp>
      <p:sp>
        <p:nvSpPr>
          <p:cNvPr id="5125" name="备注占位符 4"/>
          <p:cNvSpPr>
            <a:spLocks noGrp="1"/>
          </p:cNvSpPr>
          <p:nvPr>
            <p:ph type="body" sz="quarter"/>
          </p:nvPr>
        </p:nvSpPr>
        <p:spPr>
          <a:xfrm>
            <a:off x="685800" y="4343400"/>
            <a:ext cx="5486400" cy="4114800"/>
          </a:xfrm>
          <a:prstGeom prst="rect">
            <a:avLst/>
          </a:prstGeom>
          <a:noFill/>
          <a:ln w="12700">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5"/>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zh-CN" altLang="en-US" sz="1200" strike="noStrike" noProof="1" dirty="0">
              <a:ea typeface="宋体" panose="02010600030101010101" pitchFamily="2" charset="-122"/>
            </a:endParaRPr>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5" Type="http://schemas.openxmlformats.org/officeDocument/2006/relationships/hyperlink" Target="http://baike.baidu.com/view/420846.htm" TargetMode="External"/><Relationship Id="rId4" Type="http://schemas.openxmlformats.org/officeDocument/2006/relationships/hyperlink" Target="http://baike.baidu.com/picview/1418486/1418486/0/f677b1c30256636eb319a880.html" TargetMode="External"/><Relationship Id="rId3" Type="http://schemas.openxmlformats.org/officeDocument/2006/relationships/hyperlink" Target="http://zhidao.baidu.com/search?word=%E6%8C%87%E4%BB%A4%E5%AF%84%E5%AD%98%E5%99%A8&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9" Type="http://schemas.openxmlformats.org/officeDocument/2006/relationships/hyperlink" Target="http://baike.baidu.com/view/30964.htm" TargetMode="External"/><Relationship Id="rId8" Type="http://schemas.openxmlformats.org/officeDocument/2006/relationships/hyperlink" Target="http://baike.baidu.com/view/4368612.htm" TargetMode="External"/><Relationship Id="rId7" Type="http://schemas.openxmlformats.org/officeDocument/2006/relationships/hyperlink" Target="http://baike.baidu.com/view/10954.htm" TargetMode="External"/><Relationship Id="rId6" Type="http://schemas.openxmlformats.org/officeDocument/2006/relationships/hyperlink" Target="http://baike.baidu.com/view/54338.htm" TargetMode="External"/><Relationship Id="rId5" Type="http://schemas.openxmlformats.org/officeDocument/2006/relationships/hyperlink" Target="http://baike.baidu.com/view/107414.htm" TargetMode="External"/><Relationship Id="rId4" Type="http://schemas.openxmlformats.org/officeDocument/2006/relationships/hyperlink" Target="http://baike.baidu.com/view/717471.htm" TargetMode="External"/><Relationship Id="rId3" Type="http://schemas.openxmlformats.org/officeDocument/2006/relationships/hyperlink" Target="http://baike.baidu.com/view/1087.htm" TargetMode="External"/><Relationship Id="rId2" Type="http://schemas.openxmlformats.org/officeDocument/2006/relationships/notesMaster" Target="../notesMasters/notesMaster1.xml"/><Relationship Id="rId10" Type="http://schemas.openxmlformats.org/officeDocument/2006/relationships/hyperlink" Target="http://baike.baidu.com/view/416794.htm" TargetMode="Externa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44.xml.rels><?xml version="1.0" encoding="UTF-8" standalone="yes"?>
<Relationships xmlns="http://schemas.openxmlformats.org/package/2006/relationships"><Relationship Id="rId6" Type="http://schemas.openxmlformats.org/officeDocument/2006/relationships/hyperlink" Target="http://zhidao.baidu.com/search?word=%E9%A3%9E%E8%A1%8C%E7%8A%B6%E6%80%81&amp;fr=qb_search_exp&amp;ie=utf8" TargetMode="External"/><Relationship Id="rId5" Type="http://schemas.openxmlformats.org/officeDocument/2006/relationships/hyperlink" Target="http://zhidao.baidu.com/search?word=%E5%BE%84%E5%90%91&amp;fr=qb_search_exp&amp;ie=utf8" TargetMode="External"/><Relationship Id="rId4" Type="http://schemas.openxmlformats.org/officeDocument/2006/relationships/hyperlink" Target="http://zhidao.baidu.com/search?word=%E9%AB%98%E9%80%9F%E6%97%8B%E8%BD%AC&amp;fr=qb_search_exp&amp;ie=utf8" TargetMode="External"/><Relationship Id="rId3" Type="http://schemas.openxmlformats.org/officeDocument/2006/relationships/hyperlink" Target="http://zhidao.baidu.com/search?word=%E7%A3%81%E5%A4%B4&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194" name="幻灯片图像占位符 1"/>
          <p:cNvSpPr>
            <a:spLocks noGrp="1" noRot="1" noChangeAspect="1" noTextEdit="1"/>
          </p:cNvSpPr>
          <p:nvPr>
            <p:ph type="sldImg"/>
          </p:nvPr>
        </p:nvSpPr>
        <p:spPr>
          <a:ln>
            <a:solidFill>
              <a:srgbClr val="000000"/>
            </a:solidFill>
            <a:miter/>
          </a:ln>
        </p:spPr>
      </p:sp>
      <p:sp>
        <p:nvSpPr>
          <p:cNvPr id="7171" name="备注占位符 2"/>
          <p:cNvSpPr>
            <a:spLocks noGrp="1"/>
          </p:cNvSpPr>
          <p:nvPr>
            <p:ph type="body" idx="1"/>
          </p:nvPr>
        </p:nvSpPr>
        <p:spPr/>
        <p:txBody>
          <a:bodyPr vert="horz" wrap="square" anchor="t"/>
          <a:p>
            <a:pPr marL="0" lvl="1" indent="0" eaLnBrk="1" fontAlgn="base" hangingPunct="1">
              <a:spcBef>
                <a:spcPct val="0"/>
              </a:spcBef>
            </a:pPr>
            <a:r>
              <a:rPr lang="en-US" altLang="x-none" sz="1600" b="1" strike="noStrike" noProof="1" dirty="0">
                <a:effectLst>
                  <a:outerShdw blurRad="38100" dist="38100" dir="2700000">
                    <a:srgbClr val="C0C0C0"/>
                  </a:outerShdw>
                </a:effectLst>
                <a:ea typeface="宋体" panose="02010600030101010101" pitchFamily="2" charset="-122"/>
              </a:rPr>
              <a:t>1.</a:t>
            </a:r>
            <a:r>
              <a:rPr lang="zh-CN" altLang="en-US" sz="1600" b="1" strike="noStrike" noProof="1" dirty="0">
                <a:effectLst>
                  <a:outerShdw blurRad="38100" dist="38100" dir="2700000">
                    <a:srgbClr val="C0C0C0"/>
                  </a:outerShdw>
                </a:effectLst>
                <a:ea typeface="宋体" panose="02010600030101010101" pitchFamily="2" charset="-122"/>
              </a:rPr>
              <a:t>例如，有两个进程准备分别将扫描的文档记录到</a:t>
            </a:r>
            <a:r>
              <a:rPr lang="en-US" altLang="x-none" sz="1600" b="1" strike="noStrike" noProof="1" dirty="0">
                <a:effectLst>
                  <a:outerShdw blurRad="38100" dist="38100" dir="2700000">
                    <a:srgbClr val="C0C0C0"/>
                  </a:outerShdw>
                </a:effectLst>
                <a:ea typeface="宋体" panose="02010600030101010101" pitchFamily="2" charset="-122"/>
              </a:rPr>
              <a:t>CD</a:t>
            </a:r>
            <a:r>
              <a:rPr lang="zh-CN" altLang="en-US" sz="1600" b="1" strike="noStrike" noProof="1" dirty="0">
                <a:effectLst>
                  <a:outerShdw blurRad="38100" dist="38100" dir="2700000">
                    <a:srgbClr val="C0C0C0"/>
                  </a:outerShdw>
                </a:effectLst>
                <a:ea typeface="宋体" panose="02010600030101010101" pitchFamily="2" charset="-122"/>
              </a:rPr>
              <a:t>上。进程</a:t>
            </a:r>
            <a:r>
              <a:rPr lang="en-US" altLang="x-none" sz="1600" b="1" strike="noStrike" noProof="1" dirty="0">
                <a:effectLst>
                  <a:outerShdw blurRad="38100" dist="38100" dir="2700000">
                    <a:srgbClr val="C0C0C0"/>
                  </a:outerShdw>
                </a:effectLst>
                <a:ea typeface="宋体" panose="02010600030101010101" pitchFamily="2" charset="-122"/>
              </a:rPr>
              <a:t>A</a:t>
            </a:r>
            <a:r>
              <a:rPr lang="zh-CN" altLang="en-US" sz="1600" b="1" strike="noStrike" noProof="1" dirty="0">
                <a:effectLst>
                  <a:outerShdw blurRad="38100" dist="38100" dir="2700000">
                    <a:srgbClr val="C0C0C0"/>
                  </a:outerShdw>
                </a:effectLst>
                <a:ea typeface="宋体" panose="02010600030101010101" pitchFamily="2" charset="-122"/>
              </a:rPr>
              <a:t>请求使用扫描仪，并被授权使用。但进程</a:t>
            </a:r>
            <a:r>
              <a:rPr lang="en-US" altLang="x-none" sz="1600" b="1" strike="noStrike" noProof="1" dirty="0">
                <a:effectLst>
                  <a:outerShdw blurRad="38100" dist="38100" dir="2700000">
                    <a:srgbClr val="C0C0C0"/>
                  </a:outerShdw>
                </a:effectLst>
                <a:ea typeface="宋体" panose="02010600030101010101" pitchFamily="2" charset="-122"/>
              </a:rPr>
              <a:t>B</a:t>
            </a:r>
            <a:r>
              <a:rPr lang="zh-CN" altLang="en-US" sz="1600" b="1" strike="noStrike" noProof="1" dirty="0">
                <a:effectLst>
                  <a:outerShdw blurRad="38100" dist="38100" dir="2700000">
                    <a:srgbClr val="C0C0C0"/>
                  </a:outerShdw>
                </a:effectLst>
                <a:ea typeface="宋体" panose="02010600030101010101" pitchFamily="2" charset="-122"/>
              </a:rPr>
              <a:t>首先请求</a:t>
            </a:r>
            <a:r>
              <a:rPr lang="en-US" altLang="x-none" sz="1600" b="1" strike="noStrike" noProof="1" dirty="0">
                <a:effectLst>
                  <a:outerShdw blurRad="38100" dist="38100" dir="2700000">
                    <a:srgbClr val="C0C0C0"/>
                  </a:outerShdw>
                </a:effectLst>
                <a:ea typeface="宋体" panose="02010600030101010101" pitchFamily="2" charset="-122"/>
              </a:rPr>
              <a:t>CD</a:t>
            </a:r>
            <a:r>
              <a:rPr lang="zh-CN" altLang="en-US" sz="1600" b="1" strike="noStrike" noProof="1" dirty="0">
                <a:effectLst>
                  <a:outerShdw blurRad="38100" dist="38100" dir="2700000">
                    <a:srgbClr val="C0C0C0"/>
                  </a:outerShdw>
                </a:effectLst>
                <a:ea typeface="宋体" panose="02010600030101010101" pitchFamily="2" charset="-122"/>
              </a:rPr>
              <a:t>刻录机，也被授权使用。现在，</a:t>
            </a:r>
            <a:r>
              <a:rPr lang="en-US" altLang="x-none" sz="1600" b="1" strike="noStrike" noProof="1" dirty="0">
                <a:effectLst>
                  <a:outerShdw blurRad="38100" dist="38100" dir="2700000">
                    <a:srgbClr val="C0C0C0"/>
                  </a:outerShdw>
                </a:effectLst>
                <a:ea typeface="宋体" panose="02010600030101010101" pitchFamily="2" charset="-122"/>
              </a:rPr>
              <a:t>A</a:t>
            </a:r>
            <a:r>
              <a:rPr lang="zh-CN" altLang="en-US" sz="1600" b="1" strike="noStrike" noProof="1" dirty="0">
                <a:effectLst>
                  <a:outerShdw blurRad="38100" dist="38100" dir="2700000">
                    <a:srgbClr val="C0C0C0"/>
                  </a:outerShdw>
                </a:effectLst>
                <a:ea typeface="宋体" panose="02010600030101010101" pitchFamily="2" charset="-122"/>
              </a:rPr>
              <a:t>请求使用</a:t>
            </a:r>
            <a:r>
              <a:rPr lang="en-US" altLang="x-none" sz="1600" b="1" strike="noStrike" noProof="1" dirty="0">
                <a:effectLst>
                  <a:outerShdw blurRad="38100" dist="38100" dir="2700000">
                    <a:srgbClr val="C0C0C0"/>
                  </a:outerShdw>
                </a:effectLst>
                <a:ea typeface="宋体" panose="02010600030101010101" pitchFamily="2" charset="-122"/>
              </a:rPr>
              <a:t>CD</a:t>
            </a:r>
            <a:r>
              <a:rPr lang="zh-CN" altLang="en-US" sz="1600" b="1" strike="noStrike" noProof="1" dirty="0">
                <a:effectLst>
                  <a:outerShdw blurRad="38100" dist="38100" dir="2700000">
                    <a:srgbClr val="C0C0C0"/>
                  </a:outerShdw>
                </a:effectLst>
                <a:ea typeface="宋体" panose="02010600030101010101" pitchFamily="2" charset="-122"/>
              </a:rPr>
              <a:t>刻录机，但该请求在</a:t>
            </a:r>
            <a:r>
              <a:rPr lang="en-US" altLang="x-none" sz="1600" b="1" strike="noStrike" noProof="1" dirty="0">
                <a:effectLst>
                  <a:outerShdw blurRad="38100" dist="38100" dir="2700000">
                    <a:srgbClr val="C0C0C0"/>
                  </a:outerShdw>
                </a:effectLst>
                <a:ea typeface="宋体" panose="02010600030101010101" pitchFamily="2" charset="-122"/>
              </a:rPr>
              <a:t>B</a:t>
            </a:r>
            <a:r>
              <a:rPr lang="zh-CN" altLang="en-US" sz="1600" b="1" strike="noStrike" noProof="1" dirty="0">
                <a:effectLst>
                  <a:outerShdw blurRad="38100" dist="38100" dir="2700000">
                    <a:srgbClr val="C0C0C0"/>
                  </a:outerShdw>
                </a:effectLst>
                <a:ea typeface="宋体" panose="02010600030101010101" pitchFamily="2" charset="-122"/>
              </a:rPr>
              <a:t>释放</a:t>
            </a:r>
            <a:r>
              <a:rPr lang="en-US" altLang="x-none" sz="1600" b="1" strike="noStrike" noProof="1" dirty="0">
                <a:effectLst>
                  <a:outerShdw blurRad="38100" dist="38100" dir="2700000">
                    <a:srgbClr val="C0C0C0"/>
                  </a:outerShdw>
                </a:effectLst>
                <a:ea typeface="宋体" panose="02010600030101010101" pitchFamily="2" charset="-122"/>
              </a:rPr>
              <a:t>CD</a:t>
            </a:r>
            <a:r>
              <a:rPr lang="zh-CN" altLang="en-US" sz="1600" b="1" strike="noStrike" noProof="1" dirty="0">
                <a:effectLst>
                  <a:outerShdw blurRad="38100" dist="38100" dir="2700000">
                    <a:srgbClr val="C0C0C0"/>
                  </a:outerShdw>
                </a:effectLst>
                <a:ea typeface="宋体" panose="02010600030101010101" pitchFamily="2" charset="-122"/>
              </a:rPr>
              <a:t>刻录机前会被拒绝。此时，进程</a:t>
            </a:r>
            <a:r>
              <a:rPr lang="en-US" altLang="x-none" sz="1600" b="1" strike="noStrike" noProof="1" dirty="0">
                <a:effectLst>
                  <a:outerShdw blurRad="38100" dist="38100" dir="2700000">
                    <a:srgbClr val="C0C0C0"/>
                  </a:outerShdw>
                </a:effectLst>
                <a:ea typeface="宋体" panose="02010600030101010101" pitchFamily="2" charset="-122"/>
              </a:rPr>
              <a:t>B</a:t>
            </a:r>
            <a:r>
              <a:rPr lang="zh-CN" altLang="en-US" sz="1600" b="1" strike="noStrike" noProof="1" dirty="0">
                <a:effectLst>
                  <a:outerShdw blurRad="38100" dist="38100" dir="2700000">
                    <a:srgbClr val="C0C0C0"/>
                  </a:outerShdw>
                </a:effectLst>
                <a:ea typeface="宋体" panose="02010600030101010101" pitchFamily="2" charset="-122"/>
              </a:rPr>
              <a:t>在占有</a:t>
            </a:r>
            <a:r>
              <a:rPr lang="en-US" altLang="x-none" sz="1600" b="1" strike="noStrike" noProof="1" dirty="0">
                <a:effectLst>
                  <a:outerShdw blurRad="38100" dist="38100" dir="2700000">
                    <a:srgbClr val="C0C0C0"/>
                  </a:outerShdw>
                </a:effectLst>
                <a:ea typeface="宋体" panose="02010600030101010101" pitchFamily="2" charset="-122"/>
              </a:rPr>
              <a:t>CD</a:t>
            </a:r>
            <a:r>
              <a:rPr lang="zh-CN" altLang="en-US" sz="1600" b="1" strike="noStrike" noProof="1" dirty="0">
                <a:effectLst>
                  <a:outerShdw blurRad="38100" dist="38100" dir="2700000">
                    <a:srgbClr val="C0C0C0"/>
                  </a:outerShdw>
                </a:effectLst>
                <a:ea typeface="宋体" panose="02010600030101010101" pitchFamily="2" charset="-122"/>
              </a:rPr>
              <a:t>刻录机的情况下又去请求扫描仪。于是，两个进程都被阻塞，并且一直处于这样的状态，这种状况就是死锁（</a:t>
            </a:r>
            <a:r>
              <a:rPr lang="en-US" altLang="x-none" sz="1600" b="1" strike="noStrike" noProof="1" dirty="0">
                <a:effectLst>
                  <a:outerShdw blurRad="38100" dist="38100" dir="2700000">
                    <a:srgbClr val="C0C0C0"/>
                  </a:outerShdw>
                </a:effectLst>
                <a:ea typeface="宋体" panose="02010600030101010101" pitchFamily="2" charset="-122"/>
              </a:rPr>
              <a:t>deadlock</a:t>
            </a:r>
            <a:r>
              <a:rPr lang="zh-CN" altLang="en-US" sz="1600" b="1" strike="noStrike" noProof="1" dirty="0">
                <a:effectLst>
                  <a:outerShdw blurRad="38100" dist="38100" dir="2700000">
                    <a:srgbClr val="C0C0C0"/>
                  </a:outerShdw>
                </a:effectLst>
                <a:ea typeface="宋体" panose="02010600030101010101" pitchFamily="2" charset="-122"/>
              </a:rPr>
              <a:t>）。</a:t>
            </a:r>
            <a:endParaRPr lang="zh-CN" altLang="en-US" sz="1600" b="1" strike="noStrike" noProof="1" dirty="0">
              <a:effectLst>
                <a:outerShdw blurRad="38100" dist="38100" dir="2700000">
                  <a:srgbClr val="C0C0C0"/>
                </a:outerShdw>
              </a:effectLst>
              <a:ea typeface="宋体" panose="02010600030101010101" pitchFamily="2" charset="-122"/>
            </a:endParaRPr>
          </a:p>
          <a:p>
            <a:pPr lvl="0" eaLnBrk="1" fontAlgn="base" hangingPunct="1">
              <a:spcBef>
                <a:spcPct val="0"/>
              </a:spcBef>
            </a:pPr>
            <a:r>
              <a:rPr lang="en-US" altLang="x-none" sz="1600" b="1" strike="noStrike" noProof="1" dirty="0">
                <a:effectLst>
                  <a:outerShdw blurRad="38100" dist="38100" dir="2700000">
                    <a:srgbClr val="C0C0C0"/>
                  </a:outerShdw>
                </a:effectLst>
                <a:ea typeface="宋体" panose="02010600030101010101" pitchFamily="2" charset="-122"/>
              </a:rPr>
              <a:t>2.</a:t>
            </a:r>
            <a:r>
              <a:rPr lang="zh-CN" altLang="en-US" sz="1600" b="1" strike="noStrike" noProof="1" dirty="0">
                <a:effectLst>
                  <a:outerShdw blurRad="38100" dist="38100" dir="2700000">
                    <a:srgbClr val="C0C0C0"/>
                  </a:outerShdw>
                </a:effectLst>
                <a:ea typeface="宋体" panose="02010600030101010101" pitchFamily="2" charset="-122"/>
              </a:rPr>
              <a:t>例如，办公室中用计算机连成局域网，扫描仪、</a:t>
            </a:r>
            <a:r>
              <a:rPr lang="en-US" altLang="x-none" sz="1600" b="1" strike="noStrike" noProof="1" dirty="0">
                <a:effectLst>
                  <a:outerShdw blurRad="38100" dist="38100" dir="2700000">
                    <a:srgbClr val="C0C0C0"/>
                  </a:outerShdw>
                </a:effectLst>
                <a:ea typeface="宋体" panose="02010600030101010101" pitchFamily="2" charset="-122"/>
              </a:rPr>
              <a:t>CD</a:t>
            </a:r>
            <a:r>
              <a:rPr lang="zh-CN" altLang="en-US" sz="1600" b="1" strike="noStrike" noProof="1" dirty="0">
                <a:effectLst>
                  <a:outerShdw blurRad="38100" dist="38100" dir="2700000">
                    <a:srgbClr val="C0C0C0"/>
                  </a:outerShdw>
                </a:effectLst>
                <a:ea typeface="宋体" panose="02010600030101010101" pitchFamily="2" charset="-122"/>
              </a:rPr>
              <a:t>刻录机、打印机和磁带机等设备也连接到局域网上，成为共享资源。如果这些设备可以远程保留给某一个用户（比如，在用户家中的机器上使用这些设备），那么，也会发生上面描述的死锁现象。</a:t>
            </a:r>
            <a:endParaRPr lang="en-US" altLang="x-none" sz="1600" b="1" strike="noStrike" noProof="1" dirty="0">
              <a:effectLst>
                <a:outerShdw blurRad="38100" dist="38100" dir="2700000">
                  <a:srgbClr val="C0C0C0"/>
                </a:outerShdw>
              </a:effectLst>
              <a:ea typeface="宋体" panose="02010600030101010101" pitchFamily="2" charset="-122"/>
            </a:endParaRPr>
          </a:p>
          <a:p>
            <a:pPr lvl="0" eaLnBrk="1" fontAlgn="base" hangingPunct="1">
              <a:spcBef>
                <a:spcPct val="0"/>
              </a:spcBef>
            </a:pPr>
            <a:r>
              <a:rPr lang="en-US" altLang="x-none" sz="1600" b="1" strike="noStrike" noProof="1" dirty="0">
                <a:effectLst>
                  <a:outerShdw blurRad="38100" dist="38100" dir="2700000">
                    <a:srgbClr val="C0C0C0"/>
                  </a:outerShdw>
                </a:effectLst>
                <a:ea typeface="宋体" panose="02010600030101010101" pitchFamily="2" charset="-122"/>
              </a:rPr>
              <a:t>3.</a:t>
            </a:r>
            <a:r>
              <a:rPr lang="zh-CN" altLang="en-US" sz="1600" b="1" strike="noStrike" noProof="1" dirty="0">
                <a:effectLst>
                  <a:outerShdw blurRad="38100" dist="38100" dir="2700000">
                    <a:srgbClr val="C0C0C0"/>
                  </a:outerShdw>
                </a:effectLst>
                <a:ea typeface="宋体" panose="02010600030101010101" pitchFamily="2" charset="-122"/>
              </a:rPr>
              <a:t>例如，在一个数据库系统中，为了避免竞争，可对若干记录加锁。如果进程</a:t>
            </a:r>
            <a:r>
              <a:rPr lang="en-US" altLang="x-none" sz="1600" b="1" strike="noStrike" noProof="1" dirty="0">
                <a:effectLst>
                  <a:outerShdw blurRad="38100" dist="38100" dir="2700000">
                    <a:srgbClr val="C0C0C0"/>
                  </a:outerShdw>
                </a:effectLst>
                <a:ea typeface="宋体" panose="02010600030101010101" pitchFamily="2" charset="-122"/>
              </a:rPr>
              <a:t>A</a:t>
            </a:r>
            <a:r>
              <a:rPr lang="zh-CN" altLang="en-US" sz="1600" b="1" strike="noStrike" noProof="1" dirty="0">
                <a:effectLst>
                  <a:outerShdw blurRad="38100" dist="38100" dir="2700000">
                    <a:srgbClr val="C0C0C0"/>
                  </a:outerShdw>
                </a:effectLst>
                <a:ea typeface="宋体" panose="02010600030101010101" pitchFamily="2" charset="-122"/>
              </a:rPr>
              <a:t>对记录</a:t>
            </a:r>
            <a:r>
              <a:rPr lang="en-US" altLang="x-none" sz="1600" b="1" strike="noStrike" noProof="1" dirty="0">
                <a:effectLst>
                  <a:outerShdw blurRad="38100" dist="38100" dir="2700000">
                    <a:srgbClr val="C0C0C0"/>
                  </a:outerShdw>
                </a:effectLst>
                <a:ea typeface="宋体" panose="02010600030101010101" pitchFamily="2" charset="-122"/>
              </a:rPr>
              <a:t>R1</a:t>
            </a:r>
            <a:r>
              <a:rPr lang="zh-CN" altLang="en-US" sz="1600" b="1" strike="noStrike" noProof="1" dirty="0">
                <a:effectLst>
                  <a:outerShdw blurRad="38100" dist="38100" dir="2700000">
                    <a:srgbClr val="C0C0C0"/>
                  </a:outerShdw>
                </a:effectLst>
                <a:ea typeface="宋体" panose="02010600030101010101" pitchFamily="2" charset="-122"/>
              </a:rPr>
              <a:t>加了锁，进程</a:t>
            </a:r>
            <a:r>
              <a:rPr lang="en-US" altLang="x-none" sz="1600" b="1" strike="noStrike" noProof="1" dirty="0">
                <a:effectLst>
                  <a:outerShdw blurRad="38100" dist="38100" dir="2700000">
                    <a:srgbClr val="C0C0C0"/>
                  </a:outerShdw>
                </a:effectLst>
                <a:ea typeface="宋体" panose="02010600030101010101" pitchFamily="2" charset="-122"/>
              </a:rPr>
              <a:t>B</a:t>
            </a:r>
            <a:r>
              <a:rPr lang="zh-CN" altLang="en-US" sz="1600" b="1" strike="noStrike" noProof="1" dirty="0">
                <a:effectLst>
                  <a:outerShdw blurRad="38100" dist="38100" dir="2700000">
                    <a:srgbClr val="C0C0C0"/>
                  </a:outerShdw>
                </a:effectLst>
                <a:ea typeface="宋体" panose="02010600030101010101" pitchFamily="2" charset="-122"/>
              </a:rPr>
              <a:t>对记录</a:t>
            </a:r>
            <a:r>
              <a:rPr lang="en-US" altLang="x-none" sz="1600" b="1" strike="noStrike" noProof="1" dirty="0">
                <a:effectLst>
                  <a:outerShdw blurRad="38100" dist="38100" dir="2700000">
                    <a:srgbClr val="C0C0C0"/>
                  </a:outerShdw>
                </a:effectLst>
                <a:ea typeface="宋体" panose="02010600030101010101" pitchFamily="2" charset="-122"/>
              </a:rPr>
              <a:t>R2</a:t>
            </a:r>
            <a:r>
              <a:rPr lang="zh-CN" altLang="en-US" sz="1600" b="1" strike="noStrike" noProof="1" dirty="0">
                <a:effectLst>
                  <a:outerShdw blurRad="38100" dist="38100" dir="2700000">
                    <a:srgbClr val="C0C0C0"/>
                  </a:outerShdw>
                </a:effectLst>
                <a:ea typeface="宋体" panose="02010600030101010101" pitchFamily="2" charset="-122"/>
              </a:rPr>
              <a:t>加了锁，接着，这两个进程又试图各自把对方的记录也加锁，这时会产生死锁。</a:t>
            </a:r>
            <a:endParaRPr lang="zh-CN" altLang="en-US" sz="1600" strike="noStrike" noProof="1" dirty="0">
              <a:ea typeface="宋体" panose="02010600030101010101" pitchFamily="2" charset="-122"/>
            </a:endParaRPr>
          </a:p>
        </p:txBody>
      </p:sp>
      <p:sp>
        <p:nvSpPr>
          <p:cNvPr id="8196" name="灯片编号占位符 3"/>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p:cNvSpPr>
          <p:nvPr>
            <p:ph type="sldImg"/>
          </p:nvPr>
        </p:nvSpPr>
        <p:spPr/>
      </p:sp>
      <p:sp>
        <p:nvSpPr>
          <p:cNvPr id="46082" name="文本占位符 2"/>
          <p:cNvSpPr>
            <a:spLocks noGrp="1"/>
          </p:cNvSpPr>
          <p:nvPr>
            <p:ph type="body"/>
          </p:nvPr>
        </p:nvSpPr>
        <p:spPr/>
        <p:txBody>
          <a:bodyPr anchor="ctr"/>
          <a:p>
            <a:pPr lvl="0" indent="0"/>
            <a:r>
              <a:rPr lang="zh-CN" altLang="en-US" dirty="0">
                <a:latin typeface="宋体" panose="02010600030101010101" pitchFamily="2" charset="-122"/>
                <a:ea typeface="宋体" panose="02010600030101010101" pitchFamily="2" charset="-122"/>
              </a:rPr>
              <a:t>1) 字节多路通道(Byte Multiplexor Channel)</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这是一种按字节交叉方式工作的通道。它通常都含有许多非分配型子通道，其数量可从几十到数百个，每一个子通道连接一台I/O设备，并控制该设备的I/O操作。这些子通道按时间片轮转方式共享主通道。</a:t>
            </a:r>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2) 数组选择通道(Block Selector Channel)</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字节多路通道不适于连接高速设备，这推动了按数组方式进行数据传送的数组选择通道的形成。 </a:t>
            </a:r>
            <a:endParaRPr lang="zh-CN" altLang="en-US">
              <a:ea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p:cNvSpPr>
          <p:nvPr>
            <p:ph type="sldImg"/>
          </p:nvPr>
        </p:nvSpPr>
        <p:spPr/>
      </p:sp>
      <p:sp>
        <p:nvSpPr>
          <p:cNvPr id="48130" name="文本占位符 2"/>
          <p:cNvSpPr>
            <a:spLocks noGrp="1"/>
          </p:cNvSpPr>
          <p:nvPr>
            <p:ph type="body"/>
          </p:nvPr>
        </p:nvSpPr>
        <p:spPr/>
        <p:txBody>
          <a:bodyPr anchor="ctr"/>
          <a:p>
            <a:pPr lvl="0" indent="0"/>
            <a:r>
              <a:rPr lang="zh-CN" altLang="en-US" dirty="0">
                <a:latin typeface="宋体" panose="02010600030101010101" pitchFamily="2" charset="-122"/>
                <a:ea typeface="宋体" panose="02010600030101010101" pitchFamily="2" charset="-122"/>
              </a:rPr>
              <a:t>3) 数组多路通道(Block Multiplexor Channel)</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数组选择通道虽有很高的传输速率，但它却每次只允许一个设备传输数据。数组多路通道是将数组选择通道传输速率高和字节多路通道能使各子通道(设备)分时并行操作的优点相结合而形成的一种新通道。</a:t>
            </a:r>
            <a:endParaRPr lang="zh-CN" altLang="en-US" dirty="0">
              <a:latin typeface="宋体" panose="02010600030101010101" pitchFamily="2" charset="-122"/>
              <a:ea typeface="宋体" panose="02010600030101010101" pitchFamily="2" charset="-122"/>
            </a:endParaRPr>
          </a:p>
          <a:p>
            <a:pPr lvl="0" indent="0"/>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由于通道价格昂贵，致使机器中所设置的通道数量势必较少，这往往又使它成了</a:t>
            </a:r>
            <a:r>
              <a:rPr lang="en-US" altLang="zh-CN">
                <a:latin typeface="Times New Roman" panose="02020603050405020304" pitchFamily="2" charset="0"/>
                <a:ea typeface="宋体" panose="02010600030101010101" pitchFamily="2" charset="-122"/>
              </a:rPr>
              <a:t>I/O</a:t>
            </a:r>
            <a:r>
              <a:rPr lang="zh-CN" altLang="en-US" dirty="0">
                <a:latin typeface="宋体" panose="02010600030101010101" pitchFamily="2" charset="-122"/>
                <a:ea typeface="宋体" panose="02010600030101010101" pitchFamily="2" charset="-122"/>
              </a:rPr>
              <a:t>的瓶颈，进而造成整个系统吞吐量的下降。例如，在图</a:t>
            </a:r>
            <a:r>
              <a:rPr lang="en-US" altLang="zh-CN">
                <a:latin typeface="Times New Roman" panose="02020603050405020304" pitchFamily="2" charset="0"/>
                <a:ea typeface="宋体" panose="02010600030101010101" pitchFamily="2" charset="-122"/>
              </a:rPr>
              <a:t>5-4 </a:t>
            </a:r>
            <a:r>
              <a:rPr lang="zh-CN" altLang="en-US" dirty="0">
                <a:latin typeface="宋体" panose="02010600030101010101" pitchFamily="2" charset="-122"/>
                <a:ea typeface="宋体" panose="02010600030101010101" pitchFamily="2" charset="-122"/>
              </a:rPr>
              <a:t>中，假设设备</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至设备</a:t>
            </a:r>
            <a:r>
              <a:rPr lang="en-US" altLang="zh-CN">
                <a:latin typeface="Times New Roman" panose="02020603050405020304" pitchFamily="2" charset="0"/>
                <a:ea typeface="宋体" panose="02010600030101010101" pitchFamily="2" charset="-122"/>
              </a:rPr>
              <a:t>4</a:t>
            </a:r>
            <a:r>
              <a:rPr lang="zh-CN" altLang="en-US" dirty="0">
                <a:latin typeface="宋体" panose="02010600030101010101" pitchFamily="2" charset="-122"/>
                <a:ea typeface="宋体" panose="02010600030101010101" pitchFamily="2" charset="-122"/>
              </a:rPr>
              <a:t>是四个磁盘，为了启动磁盘</a:t>
            </a:r>
            <a:r>
              <a:rPr lang="en-US" altLang="zh-CN">
                <a:latin typeface="Times New Roman" panose="02020603050405020304" pitchFamily="2" charset="0"/>
                <a:ea typeface="宋体" panose="02010600030101010101" pitchFamily="2" charset="-122"/>
              </a:rPr>
              <a:t>4</a:t>
            </a:r>
            <a:r>
              <a:rPr lang="zh-CN" altLang="en-US" dirty="0">
                <a:latin typeface="宋体" panose="02010600030101010101" pitchFamily="2" charset="-122"/>
                <a:ea typeface="宋体" panose="02010600030101010101" pitchFamily="2" charset="-122"/>
              </a:rPr>
              <a:t>，必须用通道</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和控制器</a:t>
            </a:r>
            <a:r>
              <a:rPr lang="en-US" altLang="zh-CN">
                <a:latin typeface="Times New Roman" panose="02020603050405020304" pitchFamily="2" charset="0"/>
                <a:ea typeface="宋体" panose="02010600030101010101" pitchFamily="2" charset="-122"/>
              </a:rPr>
              <a:t>2</a:t>
            </a:r>
            <a:r>
              <a:rPr lang="zh-CN" altLang="en-US" dirty="0">
                <a:latin typeface="宋体" panose="02010600030101010101" pitchFamily="2" charset="-122"/>
                <a:ea typeface="宋体" panose="02010600030101010101" pitchFamily="2" charset="-122"/>
              </a:rPr>
              <a:t>；但若这两者已被其它设备占用，必然无法启动磁盘</a:t>
            </a:r>
            <a:r>
              <a:rPr lang="en-US" altLang="zh-CN">
                <a:latin typeface="Times New Roman" panose="02020603050405020304" pitchFamily="2" charset="0"/>
                <a:ea typeface="宋体" panose="02010600030101010101" pitchFamily="2" charset="-122"/>
              </a:rPr>
              <a:t>4</a:t>
            </a:r>
            <a:r>
              <a:rPr lang="zh-CN" altLang="en-US" dirty="0">
                <a:latin typeface="宋体" panose="02010600030101010101" pitchFamily="2" charset="-122"/>
                <a:ea typeface="宋体" panose="02010600030101010101" pitchFamily="2" charset="-122"/>
              </a:rPr>
              <a:t>。类似地，若要启动盘</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和盘</a:t>
            </a:r>
            <a:r>
              <a:rPr lang="en-US" altLang="zh-CN">
                <a:latin typeface="Times New Roman" panose="02020603050405020304" pitchFamily="2" charset="0"/>
                <a:ea typeface="宋体" panose="02010600030101010101" pitchFamily="2" charset="-122"/>
              </a:rPr>
              <a:t>2</a:t>
            </a:r>
            <a:r>
              <a:rPr lang="zh-CN" altLang="en-US" dirty="0">
                <a:latin typeface="宋体" panose="02010600030101010101" pitchFamily="2" charset="-122"/>
                <a:ea typeface="宋体" panose="02010600030101010101" pitchFamily="2" charset="-122"/>
              </a:rPr>
              <a:t>，由于它们都要用到通道</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，因而也不可能启动。这些就是由于通道不足所造成的“瓶颈”现象。</a:t>
            </a:r>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　解决“瓶颈”问题的最有效的方法，便是增加设备到主机间的通路而不增加通道，如图</a:t>
            </a:r>
            <a:r>
              <a:rPr lang="en-US" altLang="zh-CN" dirty="0">
                <a:latin typeface="宋体" panose="02010600030101010101" pitchFamily="2" charset="-122"/>
                <a:ea typeface="宋体" panose="02010600030101010101" pitchFamily="2" charset="-122"/>
              </a:rPr>
              <a:t>5-5</a:t>
            </a:r>
            <a:r>
              <a:rPr lang="zh-CN" altLang="en-US" dirty="0">
                <a:latin typeface="宋体" panose="02010600030101010101" pitchFamily="2" charset="-122"/>
                <a:ea typeface="宋体" panose="02010600030101010101" pitchFamily="2" charset="-122"/>
              </a:rPr>
              <a:t>所示。换言之，就是把一个设备连接到多个控制器上，而一个控制器又连接到多个通道上。图中的设备</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，都有四条通往存储器的通路。例如，通过控制器</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和通道</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到存储器；也可通过控制器</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和通道</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到存储器。多通路方式不仅解决了“瓶颈”问题，而且提高了系统的可靠性，因为个别通道或控制器的故障不会使设备和存储器之间没有通路。</a:t>
            </a:r>
            <a:endParaRPr lang="zh-CN" altLang="en-US">
              <a:ea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p:cNvSpPr>
          <p:nvPr>
            <p:ph type="sldImg"/>
          </p:nvPr>
        </p:nvSpPr>
        <p:spPr/>
      </p:sp>
      <p:sp>
        <p:nvSpPr>
          <p:cNvPr id="50178" name="文本占位符 2"/>
          <p:cNvSpPr>
            <a:spLocks noGrp="1"/>
          </p:cNvSpPr>
          <p:nvPr>
            <p:ph type="body"/>
          </p:nvPr>
        </p:nvSpPr>
        <p:spPr/>
        <p:txBody>
          <a:bodyPr anchor="ctr"/>
          <a:p>
            <a:pPr lvl="0" indent="0"/>
            <a:r>
              <a:rPr lang="zh-CN" altLang="en-US" dirty="0">
                <a:latin typeface="宋体" panose="02010600030101010101" pitchFamily="2" charset="-122"/>
                <a:ea typeface="宋体" panose="02010600030101010101" pitchFamily="2" charset="-122"/>
              </a:rPr>
              <a:t>3) 数组多路通道(Block Multiplexor Channel)</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数组选择通道虽有很高的传输速率，但它却每次只允许一个设备传输数据。数组多路通道是将数组选择通道传输速率高和字节多路通道能使各子通道(设备)分时并行操作的优点相结合而形成的一种新通道。</a:t>
            </a:r>
            <a:endParaRPr lang="zh-CN" altLang="en-US" dirty="0">
              <a:latin typeface="宋体" panose="02010600030101010101" pitchFamily="2" charset="-122"/>
              <a:ea typeface="宋体" panose="02010600030101010101" pitchFamily="2" charset="-122"/>
            </a:endParaRPr>
          </a:p>
          <a:p>
            <a:pPr lvl="0" indent="0"/>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由于通道价格昂贵，致使机器中所设置的通道数量势必较少，这往往又使它成了</a:t>
            </a:r>
            <a:r>
              <a:rPr lang="en-US" altLang="zh-CN">
                <a:latin typeface="Times New Roman" panose="02020603050405020304" pitchFamily="2" charset="0"/>
                <a:ea typeface="宋体" panose="02010600030101010101" pitchFamily="2" charset="-122"/>
              </a:rPr>
              <a:t>I/O</a:t>
            </a:r>
            <a:r>
              <a:rPr lang="zh-CN" altLang="en-US" dirty="0">
                <a:latin typeface="宋体" panose="02010600030101010101" pitchFamily="2" charset="-122"/>
                <a:ea typeface="宋体" panose="02010600030101010101" pitchFamily="2" charset="-122"/>
              </a:rPr>
              <a:t>的瓶颈，进而造成整个系统吞吐量的下降。例如，在图</a:t>
            </a:r>
            <a:r>
              <a:rPr lang="en-US" altLang="zh-CN">
                <a:latin typeface="Times New Roman" panose="02020603050405020304" pitchFamily="2" charset="0"/>
                <a:ea typeface="宋体" panose="02010600030101010101" pitchFamily="2" charset="-122"/>
              </a:rPr>
              <a:t>5-4 </a:t>
            </a:r>
            <a:r>
              <a:rPr lang="zh-CN" altLang="en-US" dirty="0">
                <a:latin typeface="宋体" panose="02010600030101010101" pitchFamily="2" charset="-122"/>
                <a:ea typeface="宋体" panose="02010600030101010101" pitchFamily="2" charset="-122"/>
              </a:rPr>
              <a:t>中，假设设备</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至设备</a:t>
            </a:r>
            <a:r>
              <a:rPr lang="en-US" altLang="zh-CN">
                <a:latin typeface="Times New Roman" panose="02020603050405020304" pitchFamily="2" charset="0"/>
                <a:ea typeface="宋体" panose="02010600030101010101" pitchFamily="2" charset="-122"/>
              </a:rPr>
              <a:t>4</a:t>
            </a:r>
            <a:r>
              <a:rPr lang="zh-CN" altLang="en-US" dirty="0">
                <a:latin typeface="宋体" panose="02010600030101010101" pitchFamily="2" charset="-122"/>
                <a:ea typeface="宋体" panose="02010600030101010101" pitchFamily="2" charset="-122"/>
              </a:rPr>
              <a:t>是四个磁盘，为了启动磁盘</a:t>
            </a:r>
            <a:r>
              <a:rPr lang="en-US" altLang="zh-CN">
                <a:latin typeface="Times New Roman" panose="02020603050405020304" pitchFamily="2" charset="0"/>
                <a:ea typeface="宋体" panose="02010600030101010101" pitchFamily="2" charset="-122"/>
              </a:rPr>
              <a:t>4</a:t>
            </a:r>
            <a:r>
              <a:rPr lang="zh-CN" altLang="en-US" dirty="0">
                <a:latin typeface="宋体" panose="02010600030101010101" pitchFamily="2" charset="-122"/>
                <a:ea typeface="宋体" panose="02010600030101010101" pitchFamily="2" charset="-122"/>
              </a:rPr>
              <a:t>，必须用通道</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和控制器</a:t>
            </a:r>
            <a:r>
              <a:rPr lang="en-US" altLang="zh-CN">
                <a:latin typeface="Times New Roman" panose="02020603050405020304" pitchFamily="2" charset="0"/>
                <a:ea typeface="宋体" panose="02010600030101010101" pitchFamily="2" charset="-122"/>
              </a:rPr>
              <a:t>2</a:t>
            </a:r>
            <a:r>
              <a:rPr lang="zh-CN" altLang="en-US" dirty="0">
                <a:latin typeface="宋体" panose="02010600030101010101" pitchFamily="2" charset="-122"/>
                <a:ea typeface="宋体" panose="02010600030101010101" pitchFamily="2" charset="-122"/>
              </a:rPr>
              <a:t>；但若这两者已被其它设备占用，必然无法启动磁盘</a:t>
            </a:r>
            <a:r>
              <a:rPr lang="en-US" altLang="zh-CN">
                <a:latin typeface="Times New Roman" panose="02020603050405020304" pitchFamily="2" charset="0"/>
                <a:ea typeface="宋体" panose="02010600030101010101" pitchFamily="2" charset="-122"/>
              </a:rPr>
              <a:t>4</a:t>
            </a:r>
            <a:r>
              <a:rPr lang="zh-CN" altLang="en-US" dirty="0">
                <a:latin typeface="宋体" panose="02010600030101010101" pitchFamily="2" charset="-122"/>
                <a:ea typeface="宋体" panose="02010600030101010101" pitchFamily="2" charset="-122"/>
              </a:rPr>
              <a:t>。类似地，若要启动盘</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和盘</a:t>
            </a:r>
            <a:r>
              <a:rPr lang="en-US" altLang="zh-CN">
                <a:latin typeface="Times New Roman" panose="02020603050405020304" pitchFamily="2" charset="0"/>
                <a:ea typeface="宋体" panose="02010600030101010101" pitchFamily="2" charset="-122"/>
              </a:rPr>
              <a:t>2</a:t>
            </a:r>
            <a:r>
              <a:rPr lang="zh-CN" altLang="en-US" dirty="0">
                <a:latin typeface="宋体" panose="02010600030101010101" pitchFamily="2" charset="-122"/>
                <a:ea typeface="宋体" panose="02010600030101010101" pitchFamily="2" charset="-122"/>
              </a:rPr>
              <a:t>，由于它们都要用到通道</a:t>
            </a:r>
            <a:r>
              <a:rPr lang="en-US" altLang="zh-CN">
                <a:latin typeface="Times New Roman" panose="02020603050405020304" pitchFamily="2"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，因而也不可能启动。这些就是由于通道不足所造成的“瓶颈”现象。</a:t>
            </a:r>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　解决“瓶颈”问题的最有效的方法，便是增加设备到主机间的通路而不增加通道，如图</a:t>
            </a:r>
            <a:r>
              <a:rPr lang="en-US" altLang="zh-CN" dirty="0">
                <a:latin typeface="宋体" panose="02010600030101010101" pitchFamily="2" charset="-122"/>
                <a:ea typeface="宋体" panose="02010600030101010101" pitchFamily="2" charset="-122"/>
              </a:rPr>
              <a:t>5-5</a:t>
            </a:r>
            <a:r>
              <a:rPr lang="zh-CN" altLang="en-US" dirty="0">
                <a:latin typeface="宋体" panose="02010600030101010101" pitchFamily="2" charset="-122"/>
                <a:ea typeface="宋体" panose="02010600030101010101" pitchFamily="2" charset="-122"/>
              </a:rPr>
              <a:t>所示。换言之，就是把一个设备连接到多个控制器上，而一个控制器又连接到多个通道上。图中的设备</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，都有四条通往存储器的通路。例如，通过控制器</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和通道</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到存储器；也可通过控制器</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和通道</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到存储器。多通路方式不仅解决了“瓶颈”问题，而且提高了系统的可靠性，因为个别通道或控制器的故障不会使设备和存储器之间没有通路。</a:t>
            </a:r>
            <a:endParaRPr lang="zh-CN" altLang="en-US">
              <a:ea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p:cNvSpPr>
          <p:nvPr>
            <p:ph type="sldImg"/>
          </p:nvPr>
        </p:nvSpPr>
        <p:spPr/>
      </p:sp>
      <p:sp>
        <p:nvSpPr>
          <p:cNvPr id="54274" name="文本占位符 2"/>
          <p:cNvSpPr>
            <a:spLocks noGrp="1"/>
          </p:cNvSpPr>
          <p:nvPr>
            <p:ph type="body"/>
          </p:nvPr>
        </p:nvSpPr>
        <p:spPr/>
        <p:txBody>
          <a:bodyPr anchor="ctr"/>
          <a:p>
            <a:pPr lvl="0" indent="0"/>
            <a:endParaRPr lang="zh-CN" altLang="en-US">
              <a:ea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p:cNvSpPr>
          <p:nvPr>
            <p:ph type="sldImg"/>
          </p:nvPr>
        </p:nvSpPr>
        <p:spPr/>
      </p:sp>
      <p:sp>
        <p:nvSpPr>
          <p:cNvPr id="61442" name="文本占位符 2"/>
          <p:cNvSpPr>
            <a:spLocks noGrp="1"/>
          </p:cNvSpPr>
          <p:nvPr>
            <p:ph type="body"/>
          </p:nvPr>
        </p:nvSpPr>
        <p:spPr/>
        <p:txBody>
          <a:bodyPr anchor="ctr"/>
          <a:p>
            <a:pPr marL="0" lvl="1" indent="0"/>
            <a:r>
              <a:rPr lang="zh-CN" altLang="en-US" b="1" dirty="0">
                <a:solidFill>
                  <a:srgbClr val="FF9900"/>
                </a:solidFill>
                <a:latin typeface="微软雅黑" panose="020B0503020204020204" charset="-122"/>
                <a:ea typeface="微软雅黑" panose="020B0503020204020204" charset="-122"/>
              </a:rPr>
              <a:t>（</a:t>
            </a:r>
            <a:r>
              <a:rPr lang="en-US" altLang="zh-CN" b="1" dirty="0">
                <a:solidFill>
                  <a:srgbClr val="FF9900"/>
                </a:solidFill>
                <a:latin typeface="微软雅黑" panose="020B0503020204020204" charset="-122"/>
                <a:ea typeface="微软雅黑" panose="020B0503020204020204" charset="-122"/>
              </a:rPr>
              <a:t>1</a:t>
            </a:r>
            <a:r>
              <a:rPr lang="zh-CN" altLang="en-US" b="1" dirty="0">
                <a:solidFill>
                  <a:srgbClr val="FF9900"/>
                </a:solidFill>
                <a:latin typeface="微软雅黑" panose="020B0503020204020204" charset="-122"/>
                <a:ea typeface="微软雅黑" panose="020B0503020204020204" charset="-122"/>
              </a:rPr>
              <a:t>）屏蔽（禁止）中断：</a:t>
            </a:r>
            <a:r>
              <a:rPr lang="zh-CN" altLang="en-US" b="1" dirty="0">
                <a:solidFill>
                  <a:srgbClr val="003258"/>
                </a:solidFill>
                <a:latin typeface="微软雅黑" panose="020B0503020204020204" charset="-122"/>
                <a:ea typeface="微软雅黑" panose="020B0503020204020204" charset="-122"/>
              </a:rPr>
              <a:t>当处理机正在处理一个中断时，将屏蔽掉所有的中断，即处理机对任何新到的中断请求，都暂时不予理睬，而让它们等待。</a:t>
            </a:r>
            <a:endParaRPr lang="en-US" altLang="zh-CN" b="1" dirty="0">
              <a:solidFill>
                <a:srgbClr val="003258"/>
              </a:solidFill>
              <a:latin typeface="微软雅黑" panose="020B0503020204020204" charset="-122"/>
              <a:ea typeface="微软雅黑" panose="020B0503020204020204" charset="-122"/>
            </a:endParaRPr>
          </a:p>
          <a:p>
            <a:pPr marL="0" lvl="1" indent="0"/>
            <a:r>
              <a:rPr lang="zh-CN" altLang="en-US" b="1" dirty="0">
                <a:solidFill>
                  <a:srgbClr val="FF9900"/>
                </a:solidFill>
                <a:latin typeface="微软雅黑" panose="020B0503020204020204" charset="-122"/>
                <a:ea typeface="微软雅黑" panose="020B0503020204020204" charset="-122"/>
              </a:rPr>
              <a:t>直到处理机已完成本次中断的处理后，处理机再去检查是否有中断发生。若有，再去处理新到的中断，若无，则返回被中断的程序。在该方法中，所有中断都将按顺序依次处理。其优点简单，但不能用于对实时性要求较高的中断请求。</a:t>
            </a:r>
            <a:endParaRPr lang="en-US" altLang="zh-CN" b="1" dirty="0">
              <a:solidFill>
                <a:srgbClr val="FF9900"/>
              </a:solidFill>
              <a:latin typeface="微软雅黑" panose="020B0503020204020204" charset="-122"/>
              <a:ea typeface="微软雅黑" panose="020B0503020204020204" charset="-122"/>
            </a:endParaRPr>
          </a:p>
          <a:p>
            <a:pPr marL="0" lvl="1" indent="0"/>
            <a:r>
              <a:rPr lang="zh-CN" altLang="en-US" b="1" dirty="0">
                <a:solidFill>
                  <a:srgbClr val="FF9900"/>
                </a:solidFill>
                <a:latin typeface="微软雅黑" panose="020B0503020204020204" charset="-122"/>
                <a:ea typeface="微软雅黑" panose="020B0503020204020204" charset="-122"/>
              </a:rPr>
              <a:t>（</a:t>
            </a:r>
            <a:r>
              <a:rPr lang="en-US" altLang="zh-CN" b="1" dirty="0">
                <a:solidFill>
                  <a:srgbClr val="FF9900"/>
                </a:solidFill>
                <a:latin typeface="微软雅黑" panose="020B0503020204020204" charset="-122"/>
                <a:ea typeface="微软雅黑" panose="020B0503020204020204" charset="-122"/>
              </a:rPr>
              <a:t>2</a:t>
            </a:r>
            <a:r>
              <a:rPr lang="zh-CN" altLang="en-US" b="1" dirty="0">
                <a:solidFill>
                  <a:srgbClr val="FF9900"/>
                </a:solidFill>
                <a:latin typeface="微软雅黑" panose="020B0503020204020204" charset="-122"/>
                <a:ea typeface="微软雅黑" panose="020B0503020204020204" charset="-122"/>
              </a:rPr>
              <a:t>）嵌套中断：当同时有多个不同优先级的中断请求时，</a:t>
            </a:r>
            <a:r>
              <a:rPr lang="en-US" altLang="zh-CN" b="1" dirty="0">
                <a:solidFill>
                  <a:srgbClr val="FF9900"/>
                </a:solidFill>
                <a:latin typeface="微软雅黑" panose="020B0503020204020204" charset="-122"/>
                <a:ea typeface="微软雅黑" panose="020B0503020204020204" charset="-122"/>
              </a:rPr>
              <a:t>CPU</a:t>
            </a:r>
            <a:r>
              <a:rPr lang="zh-CN" altLang="en-US" b="1" dirty="0">
                <a:solidFill>
                  <a:srgbClr val="FF9900"/>
                </a:solidFill>
                <a:latin typeface="微软雅黑" panose="020B0503020204020204" charset="-122"/>
                <a:ea typeface="微软雅黑" panose="020B0503020204020204" charset="-122"/>
              </a:rPr>
              <a:t>优先响应最高优先级的中断请求；</a:t>
            </a:r>
            <a:r>
              <a:rPr lang="zh-CN" altLang="en-US" b="1" dirty="0">
                <a:solidFill>
                  <a:srgbClr val="003258"/>
                </a:solidFill>
                <a:latin typeface="微软雅黑" panose="020B0503020204020204" charset="-122"/>
                <a:ea typeface="微软雅黑" panose="020B0503020204020204" charset="-122"/>
              </a:rPr>
              <a:t>高优先级的中断请求可以抢占正在运行的低优先级中断的处理机</a:t>
            </a:r>
            <a:endParaRPr lang="en-US" altLang="zh-CN" b="1" dirty="0">
              <a:solidFill>
                <a:srgbClr val="003258"/>
              </a:solidFill>
              <a:latin typeface="微软雅黑" panose="020B0503020204020204" charset="-122"/>
              <a:ea typeface="微软雅黑" panose="020B0503020204020204" charset="-122"/>
            </a:endParaRPr>
          </a:p>
          <a:p>
            <a:pPr lvl="0" indent="0"/>
            <a:endParaRPr lang="zh-CN" altLang="en-US">
              <a:ea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67586" name="Rectangle 2"/>
          <p:cNvSpPr>
            <a:spLocks noGrp="1" noRot="1" noTextEdit="1"/>
          </p:cNvSpPr>
          <p:nvPr>
            <p:ph type="sldImg"/>
          </p:nvPr>
        </p:nvSpPr>
        <p:spPr/>
      </p:sp>
      <p:sp>
        <p:nvSpPr>
          <p:cNvPr id="67587"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中断处理和子程序调用都需要压栈以保护现场，中断处理一定会保存而子程序调用不需要保存其内容的是（</a:t>
            </a:r>
            <a:r>
              <a:rPr lang="en-US" altLang="zh-CN" dirty="0"/>
              <a:t>B</a:t>
            </a:r>
            <a:r>
              <a:rPr lang="zh-CN" altLang="en-US" dirty="0">
                <a:cs typeface="Arial" panose="020B0604020202020204" pitchFamily="34" charset="0"/>
              </a:rPr>
              <a:t>）</a:t>
            </a:r>
            <a:endParaRPr lang="zh-CN" altLang="en-US" dirty="0">
              <a:cs typeface="Arial" panose="020B0604020202020204" pitchFamily="34" charset="0"/>
            </a:endParaRPr>
          </a:p>
          <a:p>
            <a:pPr lvl="0" indent="0" eaLnBrk="1" hangingPunct="1"/>
            <a:r>
              <a:rPr lang="en-US" altLang="zh-CN" dirty="0"/>
              <a:t>A. </a:t>
            </a:r>
            <a:r>
              <a:rPr lang="zh-CN" altLang="en-US" dirty="0">
                <a:cs typeface="Arial" panose="020B0604020202020204" pitchFamily="34" charset="0"/>
              </a:rPr>
              <a:t>程序计数器    </a:t>
            </a:r>
            <a:r>
              <a:rPr lang="en-US" altLang="zh-CN" dirty="0"/>
              <a:t>B. </a:t>
            </a:r>
            <a:r>
              <a:rPr lang="zh-CN" altLang="en-US" dirty="0">
                <a:cs typeface="Arial" panose="020B0604020202020204" pitchFamily="34" charset="0"/>
              </a:rPr>
              <a:t>程序状态字寄存器     </a:t>
            </a:r>
            <a:r>
              <a:rPr lang="en-US" altLang="zh-CN" dirty="0"/>
              <a:t>C. </a:t>
            </a:r>
            <a:r>
              <a:rPr lang="zh-CN" altLang="en-US" dirty="0">
                <a:cs typeface="Arial" panose="020B0604020202020204" pitchFamily="34" charset="0"/>
              </a:rPr>
              <a:t>通用数据寄存器    </a:t>
            </a:r>
            <a:r>
              <a:rPr lang="en-US" altLang="zh-CN" dirty="0"/>
              <a:t>D. </a:t>
            </a:r>
            <a:r>
              <a:rPr lang="zh-CN" altLang="en-US" dirty="0">
                <a:cs typeface="Arial" panose="020B0604020202020204" pitchFamily="34" charset="0"/>
              </a:rPr>
              <a:t>通用地址寄存器</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分析：</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程序状态字：主要用来保存程序运行时的现场信息，程序在处理完中断后可以利用程序状态字恢复到原来的状态继续运行 </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程序计数器：：用来存放下一条指令的地址的。当执行一条指令时，首先需要根据</a:t>
            </a:r>
            <a:r>
              <a:rPr lang="en-US" altLang="zh-CN" dirty="0"/>
              <a:t>PC</a:t>
            </a:r>
            <a:r>
              <a:rPr lang="zh-CN" altLang="en-US" dirty="0">
                <a:cs typeface="Arial" panose="020B0604020202020204" pitchFamily="34" charset="0"/>
              </a:rPr>
              <a:t>中存放的指令地址，将指令由内存取到</a:t>
            </a:r>
            <a:r>
              <a:rPr lang="zh-CN" altLang="en-US" dirty="0">
                <a:cs typeface="Arial" panose="020B0604020202020204" pitchFamily="34" charset="0"/>
                <a:hlinkClick r:id="rId3"/>
              </a:rPr>
              <a:t>指令寄存器</a:t>
            </a:r>
            <a:r>
              <a:rPr lang="zh-CN" altLang="en-US" dirty="0">
                <a:cs typeface="Arial" panose="020B0604020202020204" pitchFamily="34" charset="0"/>
              </a:rPr>
              <a:t>中，此过程称为“取指令”。与此同时，</a:t>
            </a:r>
            <a:r>
              <a:rPr lang="en-US" altLang="zh-CN" dirty="0"/>
              <a:t>PC</a:t>
            </a:r>
            <a:r>
              <a:rPr lang="zh-CN" altLang="en-US" dirty="0">
                <a:cs typeface="Arial" panose="020B0604020202020204" pitchFamily="34" charset="0"/>
              </a:rPr>
              <a:t>中的地址或自动加</a:t>
            </a:r>
            <a:r>
              <a:rPr lang="en-US" altLang="zh-CN" dirty="0"/>
              <a:t>1</a:t>
            </a:r>
            <a:r>
              <a:rPr lang="zh-CN" altLang="en-US" dirty="0">
                <a:cs typeface="Arial" panose="020B0604020202020204" pitchFamily="34" charset="0"/>
              </a:rPr>
              <a:t>或由转移指针给出下一条指今的地址。此后经过分析指令，执行指令。完成第一条指令的执行，而后根据</a:t>
            </a:r>
            <a:r>
              <a:rPr lang="en-US" altLang="zh-CN" dirty="0"/>
              <a:t>PC</a:t>
            </a:r>
            <a:r>
              <a:rPr lang="zh-CN" altLang="en-US" dirty="0">
                <a:cs typeface="Arial" panose="020B0604020202020204" pitchFamily="34" charset="0"/>
              </a:rPr>
              <a:t>取出第二条指令的地址，如此循环，执行每一条指令</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通用寄存器：通用寄存器可用于传送和暂存数据，也可参与算术逻辑运算，并保存运算结果。寄存器是</a:t>
            </a:r>
            <a:r>
              <a:rPr lang="en-US" altLang="zh-CN" dirty="0"/>
              <a:t>CPU</a:t>
            </a:r>
            <a:r>
              <a:rPr lang="zh-CN" altLang="en-US" dirty="0">
                <a:cs typeface="Arial" panose="020B0604020202020204" pitchFamily="34" charset="0"/>
              </a:rPr>
              <a:t>内部重要的数据存储资源，用来暂存数据和地址，是汇编程序员能直接使用的硬件资源之一。由于寄存器的存取速度比内存快，所以，在用汇编语言编写程序时，要尽可能充分利用寄存器的存储功能。</a:t>
            </a:r>
            <a:r>
              <a:rPr lang="zh-CN" altLang="en-US" dirty="0">
                <a:cs typeface="Arial" panose="020B0604020202020204" pitchFamily="34" charset="0"/>
                <a:hlinkClick r:id="rId4"/>
              </a:rPr>
              <a:t> </a:t>
            </a:r>
            <a:r>
              <a:rPr lang="zh-CN" altLang="en-US" dirty="0">
                <a:cs typeface="Arial" panose="020B0604020202020204" pitchFamily="34" charset="0"/>
              </a:rPr>
              <a:t>寄存器一般用来保存程序的中间结果，为随后的指令快速提供</a:t>
            </a:r>
            <a:r>
              <a:rPr lang="zh-CN" altLang="en-US" dirty="0">
                <a:cs typeface="Arial" panose="020B0604020202020204" pitchFamily="34" charset="0"/>
                <a:hlinkClick r:id="rId5"/>
              </a:rPr>
              <a:t>操作数</a:t>
            </a:r>
            <a:r>
              <a:rPr lang="zh-CN" altLang="en-US" dirty="0">
                <a:cs typeface="Arial" panose="020B0604020202020204" pitchFamily="34" charset="0"/>
              </a:rPr>
              <a:t>，从而避免把中间结果存入内存，再读取内存的操作 </a:t>
            </a:r>
            <a:endParaRPr lang="zh-CN" altLang="en-US" dirty="0">
              <a:ea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p:cNvSpPr>
          <p:nvPr>
            <p:ph type="sldImg"/>
          </p:nvPr>
        </p:nvSpPr>
        <p:spPr/>
      </p:sp>
      <p:sp>
        <p:nvSpPr>
          <p:cNvPr id="69634" name="文本占位符 2"/>
          <p:cNvSpPr>
            <a:spLocks noGrp="1"/>
          </p:cNvSpPr>
          <p:nvPr>
            <p:ph type="body"/>
          </p:nvPr>
        </p:nvSpPr>
        <p:spPr/>
        <p:txBody>
          <a:bodyPr anchor="ctr"/>
          <a:p>
            <a:pPr lvl="0" indent="0"/>
            <a:r>
              <a:rPr lang="zh-CN" altLang="en-US">
                <a:cs typeface="Arial" panose="020B0604020202020204" pitchFamily="34" charset="0"/>
              </a:rPr>
              <a:t>为什么第一步是唤醒被阻塞的驱动程序呢？我们需要深入了解一下这其中的细节</a:t>
            </a:r>
            <a:endParaRPr lang="zh-CN" altLang="en-US">
              <a:cs typeface="Arial" panose="020B0604020202020204" pitchFamily="34" charset="0"/>
            </a:endParaRPr>
          </a:p>
          <a:p>
            <a:pPr lvl="0" indent="0"/>
            <a:r>
              <a:rPr lang="zh-CN" altLang="en-US">
                <a:cs typeface="Arial" panose="020B0604020202020204" pitchFamily="34" charset="0"/>
              </a:rPr>
              <a:t>但是首先我们应该还要知道，设备驱动程序，它是一段程序，它是事先就存在在操作系统中的（或者是你后来升级驱动安装的）</a:t>
            </a:r>
            <a:endParaRPr lang="zh-CN" altLang="en-US">
              <a:cs typeface="Arial" panose="020B0604020202020204" pitchFamily="34" charset="0"/>
            </a:endParaRPr>
          </a:p>
          <a:p>
            <a:pPr lvl="0" indent="0"/>
            <a:r>
              <a:rPr lang="zh-CN" altLang="en-US">
                <a:cs typeface="Arial" panose="020B0604020202020204" pitchFamily="34" charset="0"/>
              </a:rPr>
              <a:t>假如说我们的程序里有这么一句C语言代码： open("test.txt");</a:t>
            </a:r>
            <a:endParaRPr lang="zh-CN" altLang="en-US">
              <a:cs typeface="Arial" panose="020B0604020202020204" pitchFamily="34" charset="0"/>
            </a:endParaRPr>
          </a:p>
          <a:p>
            <a:pPr lvl="0" indent="0"/>
            <a:r>
              <a:rPr lang="zh-CN" altLang="en-US">
                <a:cs typeface="Arial" panose="020B0604020202020204" pitchFamily="34" charset="0"/>
              </a:rPr>
              <a:t>这是一个系统调用，它的汇编代码将是一段访管指令，操作系统遇到这条指令时，就得知程序想要请求磁盘上的内容，于是调用磁盘驱动程序，按书上的意思，还会为这段程序创建进程，也就是所谓的驱动进程</a:t>
            </a:r>
            <a:endParaRPr lang="zh-CN" altLang="en-US">
              <a:cs typeface="Arial" panose="020B0604020202020204" pitchFamily="34" charset="0"/>
            </a:endParaRPr>
          </a:p>
          <a:p>
            <a:pPr lvl="0" indent="0"/>
            <a:r>
              <a:rPr lang="zh-CN" altLang="en-US">
                <a:cs typeface="Arial" panose="020B0604020202020204" pitchFamily="34" charset="0"/>
              </a:rPr>
              <a:t>注意，此时，驱动进程还是占用的还是CPU时间片的，然后，驱动进程发送指令给磁盘控制器（更具体的点也就是DMA控制器），命令磁盘控制器控制磁盘，把 test.txt文件的内容传到内存里，因为传送是需要一定时间的，驱动进程不能老占用CPU时间，所以驱动进程阻塞让出CPU</a:t>
            </a:r>
            <a:endParaRPr lang="zh-CN" altLang="en-US">
              <a:cs typeface="Arial" panose="020B0604020202020204" pitchFamily="34" charset="0"/>
            </a:endParaRPr>
          </a:p>
          <a:p>
            <a:pPr lvl="0" indent="0"/>
            <a:r>
              <a:rPr lang="zh-CN" altLang="en-US">
                <a:cs typeface="Arial" panose="020B0604020202020204" pitchFamily="34" charset="0"/>
              </a:rPr>
              <a:t>注意，此时磁盘控制器控制器相当于一个小型CPU，它现在控制磁盘向内存传递信息，是与CPU并行执行的，注意，是并行，不是并发。</a:t>
            </a:r>
            <a:endParaRPr lang="zh-CN" altLang="en-US">
              <a:cs typeface="Arial" panose="020B0604020202020204" pitchFamily="34" charset="0"/>
            </a:endParaRPr>
          </a:p>
          <a:p>
            <a:pPr lvl="0" indent="0"/>
            <a:r>
              <a:rPr lang="zh-CN" altLang="en-US">
                <a:cs typeface="Arial" panose="020B0604020202020204" pitchFamily="34" charset="0"/>
              </a:rPr>
              <a:t>当这个文件全部传入内存之后，磁盘控制器（DMA控制器）里面的计数寄存器的值溢出为0,向CPU传递一个中断信号以示传输数据完成，CPU于是唤醒刚才被阻塞的驱动进程做后续的处理</a:t>
            </a:r>
            <a:endParaRPr lang="zh-CN" altLang="en-US">
              <a:ea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p:cNvSpPr>
          <p:nvPr>
            <p:ph type="sldImg"/>
          </p:nvPr>
        </p:nvSpPr>
        <p:spPr/>
      </p:sp>
      <p:sp>
        <p:nvSpPr>
          <p:cNvPr id="75778" name="文本占位符 2"/>
          <p:cNvSpPr>
            <a:spLocks noGrp="1"/>
          </p:cNvSpPr>
          <p:nvPr>
            <p:ph type="body"/>
          </p:nvPr>
        </p:nvSpPr>
        <p:spPr/>
        <p:txBody>
          <a:bodyPr anchor="ctr"/>
          <a:p>
            <a:pPr lvl="0" indent="0"/>
            <a:r>
              <a:rPr lang="zh-CN" altLang="en-US" dirty="0">
                <a:cs typeface="Arial" panose="020B0604020202020204" pitchFamily="34" charset="0"/>
              </a:rPr>
              <a:t>在不同的操作系统中，所采用的设备处理方式并不完全相同。</a:t>
            </a:r>
            <a:endParaRPr lang="en-US" altLang="zh-CN" dirty="0"/>
          </a:p>
          <a:p>
            <a:pPr lvl="0" indent="0"/>
            <a:r>
              <a:rPr lang="zh-CN" altLang="en-US" dirty="0">
                <a:cs typeface="Arial" panose="020B0604020202020204" pitchFamily="34" charset="0"/>
              </a:rPr>
              <a:t>根据在设备处理时是否设置进程，以及设置什么样的进程，而把设备处理方式分成以下三类：</a:t>
            </a:r>
            <a:endParaRPr lang="en-US" altLang="zh-CN" dirty="0"/>
          </a:p>
          <a:p>
            <a:pPr lvl="0" indent="0"/>
            <a:r>
              <a:rPr lang="zh-CN" altLang="en-US" dirty="0">
                <a:cs typeface="Arial" panose="020B0604020202020204" pitchFamily="34" charset="0"/>
              </a:rPr>
              <a:t>（</a:t>
            </a:r>
            <a:r>
              <a:rPr lang="en-US" altLang="zh-CN" dirty="0"/>
              <a:t>1</a:t>
            </a:r>
            <a:r>
              <a:rPr lang="zh-CN" altLang="en-US" dirty="0">
                <a:cs typeface="Arial" panose="020B0604020202020204" pitchFamily="34" charset="0"/>
              </a:rPr>
              <a:t>）为每一类设备设置一个进程，专门用于执行这类设备的</a:t>
            </a:r>
            <a:r>
              <a:rPr lang="en-US" altLang="zh-CN" dirty="0"/>
              <a:t>I/O</a:t>
            </a:r>
            <a:r>
              <a:rPr lang="zh-CN" altLang="en-US" dirty="0">
                <a:cs typeface="Arial" panose="020B0604020202020204" pitchFamily="34" charset="0"/>
              </a:rPr>
              <a:t>操作</a:t>
            </a:r>
            <a:endParaRPr lang="en-US" altLang="zh-CN" dirty="0"/>
          </a:p>
          <a:p>
            <a:pPr lvl="0" indent="0"/>
            <a:r>
              <a:rPr lang="zh-CN" altLang="en-US" dirty="0">
                <a:cs typeface="Arial" panose="020B0604020202020204" pitchFamily="34" charset="0"/>
              </a:rPr>
              <a:t>（</a:t>
            </a:r>
            <a:r>
              <a:rPr lang="en-US" altLang="zh-CN" dirty="0"/>
              <a:t>2</a:t>
            </a:r>
            <a:r>
              <a:rPr lang="zh-CN" altLang="en-US" dirty="0">
                <a:cs typeface="Arial" panose="020B0604020202020204" pitchFamily="34" charset="0"/>
              </a:rPr>
              <a:t>）在整个系统中设置一个</a:t>
            </a:r>
            <a:r>
              <a:rPr lang="en-US" altLang="zh-CN" dirty="0"/>
              <a:t>I/O</a:t>
            </a:r>
            <a:r>
              <a:rPr lang="zh-CN" altLang="en-US" dirty="0">
                <a:cs typeface="Arial" panose="020B0604020202020204" pitchFamily="34" charset="0"/>
              </a:rPr>
              <a:t>进程，专门用于执行系统中所有各类设备的</a:t>
            </a:r>
            <a:r>
              <a:rPr lang="en-US" altLang="zh-CN" dirty="0"/>
              <a:t>I/O</a:t>
            </a:r>
            <a:r>
              <a:rPr lang="zh-CN" altLang="en-US" dirty="0">
                <a:cs typeface="Arial" panose="020B0604020202020204" pitchFamily="34" charset="0"/>
              </a:rPr>
              <a:t>操作。</a:t>
            </a:r>
            <a:endParaRPr lang="en-US" altLang="zh-CN" dirty="0"/>
          </a:p>
          <a:p>
            <a:pPr lvl="0" indent="0"/>
            <a:r>
              <a:rPr lang="zh-CN" altLang="en-US" dirty="0">
                <a:cs typeface="Arial" panose="020B0604020202020204" pitchFamily="34" charset="0"/>
              </a:rPr>
              <a:t>（</a:t>
            </a:r>
            <a:r>
              <a:rPr lang="en-US" altLang="zh-CN" dirty="0"/>
              <a:t>3</a:t>
            </a:r>
            <a:r>
              <a:rPr lang="zh-CN" altLang="en-US" dirty="0">
                <a:cs typeface="Arial" panose="020B0604020202020204" pitchFamily="34" charset="0"/>
              </a:rPr>
              <a:t>）不设置专门的设备处理进程，而只为各类设备设置相应的设备驱动程序，供用户或系统进程调用</a:t>
            </a:r>
            <a:endParaRPr lang="zh-CN" altLang="en-US">
              <a:ea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p:cNvSpPr>
          <p:nvPr>
            <p:ph type="sldImg"/>
          </p:nvPr>
        </p:nvSpPr>
        <p:spPr/>
      </p:sp>
      <p:sp>
        <p:nvSpPr>
          <p:cNvPr id="77826" name="文本占位符 2"/>
          <p:cNvSpPr>
            <a:spLocks noGrp="1"/>
          </p:cNvSpPr>
          <p:nvPr>
            <p:ph type="body"/>
          </p:nvPr>
        </p:nvSpPr>
        <p:spPr/>
        <p:txBody>
          <a:bodyPr anchor="ctr"/>
          <a:p>
            <a:pPr lvl="0" indent="0" eaLnBrk="1" hangingPunct="1">
              <a:spcBef>
                <a:spcPct val="50000"/>
              </a:spcBef>
            </a:pPr>
            <a:r>
              <a:rPr lang="zh-CN" altLang="en-US" dirty="0">
                <a:solidFill>
                  <a:schemeClr val="hlink"/>
                </a:solidFill>
                <a:cs typeface="Arial" panose="020B0604020202020204" pitchFamily="34" charset="0"/>
              </a:rPr>
              <a:t>备处理：指在系统为请求</a:t>
            </a:r>
            <a:r>
              <a:rPr lang="en-US" altLang="zh-CN" dirty="0">
                <a:solidFill>
                  <a:schemeClr val="hlink"/>
                </a:solidFill>
              </a:rPr>
              <a:t>I/O</a:t>
            </a:r>
            <a:r>
              <a:rPr lang="zh-CN" altLang="en-US" dirty="0">
                <a:solidFill>
                  <a:schemeClr val="hlink"/>
                </a:solidFill>
                <a:cs typeface="Arial" panose="020B0604020202020204" pitchFamily="34" charset="0"/>
              </a:rPr>
              <a:t>的进程分配了设备及相应的数据通路之后，启动设备去进行实际的</a:t>
            </a:r>
            <a:r>
              <a:rPr lang="en-US" altLang="zh-CN" dirty="0">
                <a:solidFill>
                  <a:schemeClr val="hlink"/>
                </a:solidFill>
              </a:rPr>
              <a:t>I/O</a:t>
            </a:r>
            <a:r>
              <a:rPr lang="zh-CN" altLang="en-US" dirty="0">
                <a:solidFill>
                  <a:schemeClr val="hlink"/>
                </a:solidFill>
                <a:cs typeface="Arial" panose="020B0604020202020204" pitchFamily="34" charset="0"/>
              </a:rPr>
              <a:t>操作，它通常由设备驱动程序和</a:t>
            </a:r>
            <a:r>
              <a:rPr lang="en-US" altLang="zh-CN" dirty="0">
                <a:solidFill>
                  <a:schemeClr val="hlink"/>
                </a:solidFill>
              </a:rPr>
              <a:t>I/O</a:t>
            </a:r>
            <a:r>
              <a:rPr lang="zh-CN" altLang="en-US" dirty="0">
                <a:solidFill>
                  <a:schemeClr val="hlink"/>
                </a:solidFill>
                <a:cs typeface="Arial" panose="020B0604020202020204" pitchFamily="34" charset="0"/>
              </a:rPr>
              <a:t>中断服务程序配合完成。</a:t>
            </a:r>
            <a:endParaRPr lang="en-US" altLang="zh-CN" dirty="0">
              <a:solidFill>
                <a:schemeClr val="hlink"/>
              </a:solidFill>
            </a:endParaRPr>
          </a:p>
          <a:p>
            <a:pPr lvl="0" indent="0" eaLnBrk="1" hangingPunct="1">
              <a:spcBef>
                <a:spcPct val="50000"/>
              </a:spcBef>
            </a:pPr>
            <a:r>
              <a:rPr lang="zh-CN" altLang="en-US" dirty="0">
                <a:solidFill>
                  <a:schemeClr val="hlink"/>
                </a:solidFill>
                <a:cs typeface="Arial" panose="020B0604020202020204" pitchFamily="34" charset="0"/>
              </a:rPr>
              <a:t>在启动设备之前，应先完成必要的准备工作，</a:t>
            </a:r>
            <a:r>
              <a:rPr lang="zh-CN" altLang="en-US" b="1" dirty="0">
                <a:solidFill>
                  <a:schemeClr val="hlink"/>
                </a:solidFill>
                <a:cs typeface="Arial" panose="020B0604020202020204" pitchFamily="34" charset="0"/>
              </a:rPr>
              <a:t>如检测设备状态是否为“忙”等，</a:t>
            </a:r>
            <a:r>
              <a:rPr lang="zh-CN" altLang="en-US" dirty="0">
                <a:solidFill>
                  <a:schemeClr val="hlink"/>
                </a:solidFill>
                <a:cs typeface="Arial" panose="020B0604020202020204" pitchFamily="34" charset="0"/>
              </a:rPr>
              <a:t>在完成所有的准备工作后，才向设备控制器发送一条启动命令</a:t>
            </a:r>
            <a:endParaRPr lang="zh-CN" altLang="en-US" dirty="0">
              <a:solidFill>
                <a:schemeClr val="hlink"/>
              </a:solidFill>
              <a:cs typeface="Arial" panose="020B0604020202020204" pitchFamily="34" charset="0"/>
            </a:endParaRPr>
          </a:p>
          <a:p>
            <a:pPr lvl="0" indent="0"/>
            <a:endParaRPr lang="zh-CN" altLang="en-US">
              <a:ea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84994" name="Rectangle 2"/>
          <p:cNvSpPr>
            <a:spLocks noGrp="1" noRot="1" noTextEdit="1"/>
          </p:cNvSpPr>
          <p:nvPr>
            <p:ph type="sldImg"/>
          </p:nvPr>
        </p:nvSpPr>
        <p:spPr/>
      </p:sp>
      <p:sp>
        <p:nvSpPr>
          <p:cNvPr id="84995"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a:t>
            </a:r>
            <a:r>
              <a:rPr lang="en-US" altLang="zh-CN" dirty="0"/>
              <a:t>1</a:t>
            </a:r>
            <a:r>
              <a:rPr lang="zh-CN" altLang="en-US" dirty="0">
                <a:cs typeface="Arial" panose="020B0604020202020204" pitchFamily="34" charset="0"/>
              </a:rPr>
              <a:t>）</a:t>
            </a:r>
            <a:r>
              <a:rPr lang="en-US" altLang="zh-CN" dirty="0"/>
              <a:t>CPU</a:t>
            </a:r>
            <a:r>
              <a:rPr lang="zh-CN" altLang="en-US" dirty="0">
                <a:cs typeface="Arial" panose="020B0604020202020204" pitchFamily="34" charset="0"/>
              </a:rPr>
              <a:t>的主频，即</a:t>
            </a:r>
            <a:r>
              <a:rPr lang="en-US" altLang="zh-CN" dirty="0"/>
              <a:t>CPU</a:t>
            </a:r>
            <a:r>
              <a:rPr lang="zh-CN" altLang="en-US" dirty="0">
                <a:cs typeface="Arial" panose="020B0604020202020204" pitchFamily="34" charset="0"/>
              </a:rPr>
              <a:t>内核工作的</a:t>
            </a:r>
            <a:r>
              <a:rPr lang="zh-CN" altLang="en-US" dirty="0">
                <a:cs typeface="Arial" panose="020B0604020202020204" pitchFamily="34" charset="0"/>
                <a:hlinkClick r:id="rId3"/>
              </a:rPr>
              <a:t>时钟频率</a:t>
            </a:r>
            <a:r>
              <a:rPr lang="zh-CN" altLang="en-US" dirty="0">
                <a:cs typeface="Arial" panose="020B0604020202020204" pitchFamily="34" charset="0"/>
              </a:rPr>
              <a:t>（</a:t>
            </a:r>
            <a:r>
              <a:rPr lang="en-US" altLang="zh-CN" dirty="0"/>
              <a:t>CPU Clock Speed</a:t>
            </a:r>
            <a:r>
              <a:rPr lang="zh-CN" altLang="en-US" dirty="0">
                <a:cs typeface="Arial" panose="020B0604020202020204" pitchFamily="34" charset="0"/>
              </a:rPr>
              <a:t>） ，</a:t>
            </a:r>
            <a:r>
              <a:rPr lang="en-US" altLang="zh-CN" dirty="0"/>
              <a:t>CPU</a:t>
            </a:r>
            <a:r>
              <a:rPr lang="zh-CN" altLang="en-US" dirty="0">
                <a:cs typeface="Arial" panose="020B0604020202020204" pitchFamily="34" charset="0"/>
              </a:rPr>
              <a:t>的主频表示在</a:t>
            </a:r>
            <a:r>
              <a:rPr lang="en-US" altLang="zh-CN" dirty="0"/>
              <a:t>CPU</a:t>
            </a:r>
            <a:r>
              <a:rPr lang="zh-CN" altLang="en-US" dirty="0">
                <a:cs typeface="Arial" panose="020B0604020202020204" pitchFamily="34" charset="0"/>
              </a:rPr>
              <a:t>内数字</a:t>
            </a:r>
            <a:r>
              <a:rPr lang="zh-CN" altLang="en-US" dirty="0">
                <a:cs typeface="Arial" panose="020B0604020202020204" pitchFamily="34" charset="0"/>
                <a:hlinkClick r:id="rId4"/>
              </a:rPr>
              <a:t>脉冲信号</a:t>
            </a:r>
            <a:r>
              <a:rPr lang="zh-CN" altLang="en-US" dirty="0">
                <a:cs typeface="Arial" panose="020B0604020202020204" pitchFamily="34" charset="0"/>
              </a:rPr>
              <a:t>震荡的速度，与</a:t>
            </a:r>
            <a:r>
              <a:rPr lang="en-US" altLang="zh-CN" dirty="0"/>
              <a:t>CPU</a:t>
            </a:r>
            <a:r>
              <a:rPr lang="zh-CN" altLang="en-US" dirty="0">
                <a:cs typeface="Arial" panose="020B0604020202020204" pitchFamily="34" charset="0"/>
              </a:rPr>
              <a:t>实际的运算能力并没有直接关系 </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a:t>
            </a:r>
            <a:r>
              <a:rPr lang="en-US" altLang="zh-CN" dirty="0"/>
              <a:t>2</a:t>
            </a:r>
            <a:r>
              <a:rPr lang="zh-CN" altLang="en-US" dirty="0">
                <a:cs typeface="Arial" panose="020B0604020202020204" pitchFamily="34" charset="0"/>
              </a:rPr>
              <a:t>）</a:t>
            </a:r>
            <a:r>
              <a:rPr lang="zh-CN" altLang="en-US" dirty="0">
                <a:cs typeface="Arial" panose="020B0604020202020204" pitchFamily="34" charset="0"/>
                <a:hlinkClick r:id="rId5"/>
              </a:rPr>
              <a:t>脉冲</a:t>
            </a:r>
            <a:r>
              <a:rPr lang="zh-CN" altLang="en-US" dirty="0">
                <a:cs typeface="Arial" panose="020B0604020202020204" pitchFamily="34" charset="0"/>
                <a:hlinkClick r:id="rId6"/>
              </a:rPr>
              <a:t>信号</a:t>
            </a:r>
            <a:r>
              <a:rPr lang="zh-CN" altLang="en-US" dirty="0">
                <a:cs typeface="Arial" panose="020B0604020202020204" pitchFamily="34" charset="0"/>
              </a:rPr>
              <a:t>是一个按一定</a:t>
            </a:r>
            <a:r>
              <a:rPr lang="zh-CN" altLang="en-US" dirty="0">
                <a:cs typeface="Arial" panose="020B0604020202020204" pitchFamily="34" charset="0"/>
                <a:hlinkClick r:id="rId7"/>
              </a:rPr>
              <a:t>电压</a:t>
            </a:r>
            <a:r>
              <a:rPr lang="zh-CN" altLang="en-US" dirty="0">
                <a:cs typeface="Arial" panose="020B0604020202020204" pitchFamily="34" charset="0"/>
              </a:rPr>
              <a:t>幅度，一定</a:t>
            </a:r>
            <a:r>
              <a:rPr lang="zh-CN" altLang="en-US" u="sng" dirty="0">
                <a:cs typeface="Arial" panose="020B0604020202020204" pitchFamily="34" charset="0"/>
                <a:hlinkClick r:id="rId8"/>
              </a:rPr>
              <a:t>时间间隔</a:t>
            </a:r>
            <a:r>
              <a:rPr lang="zh-CN" altLang="en-US" dirty="0">
                <a:cs typeface="Arial" panose="020B0604020202020204" pitchFamily="34" charset="0"/>
              </a:rPr>
              <a:t>连续发出的模拟信号。</a:t>
            </a:r>
            <a:r>
              <a:rPr lang="zh-CN" altLang="en-US" dirty="0">
                <a:cs typeface="Arial" panose="020B0604020202020204" pitchFamily="34" charset="0"/>
                <a:hlinkClick r:id="rId5"/>
              </a:rPr>
              <a:t>脉冲</a:t>
            </a:r>
            <a:r>
              <a:rPr lang="zh-CN" altLang="en-US" dirty="0">
                <a:cs typeface="Arial" panose="020B0604020202020204" pitchFamily="34" charset="0"/>
              </a:rPr>
              <a:t>信号之间的</a:t>
            </a:r>
            <a:r>
              <a:rPr lang="zh-CN" altLang="en-US" dirty="0">
                <a:cs typeface="Arial" panose="020B0604020202020204" pitchFamily="34" charset="0"/>
                <a:hlinkClick r:id="rId8"/>
              </a:rPr>
              <a:t>时间间隔</a:t>
            </a:r>
            <a:r>
              <a:rPr lang="zh-CN" altLang="en-US" dirty="0">
                <a:cs typeface="Arial" panose="020B0604020202020204" pitchFamily="34" charset="0"/>
              </a:rPr>
              <a:t>称为周期；而将在单位时间（如</a:t>
            </a:r>
            <a:r>
              <a:rPr lang="en-US" altLang="zh-CN" dirty="0"/>
              <a:t>1</a:t>
            </a:r>
            <a:r>
              <a:rPr lang="zh-CN" altLang="en-US" dirty="0">
                <a:cs typeface="Arial" panose="020B0604020202020204" pitchFamily="34" charset="0"/>
              </a:rPr>
              <a:t>秒）内所产生的脉冲个数称为</a:t>
            </a:r>
            <a:r>
              <a:rPr lang="zh-CN" altLang="en-US" dirty="0">
                <a:cs typeface="Arial" panose="020B0604020202020204" pitchFamily="34" charset="0"/>
                <a:hlinkClick r:id="rId9"/>
              </a:rPr>
              <a:t>频率</a:t>
            </a:r>
            <a:r>
              <a:rPr lang="zh-CN" altLang="en-US" dirty="0">
                <a:cs typeface="Arial" panose="020B0604020202020204" pitchFamily="34" charset="0"/>
              </a:rPr>
              <a:t>。</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a:t>
            </a:r>
            <a:r>
              <a:rPr lang="en-US" altLang="zh-CN" dirty="0"/>
              <a:t>3</a:t>
            </a:r>
            <a:r>
              <a:rPr lang="zh-CN" altLang="en-US" dirty="0">
                <a:cs typeface="Arial" panose="020B0604020202020204" pitchFamily="34" charset="0"/>
              </a:rPr>
              <a:t>）</a:t>
            </a:r>
            <a:r>
              <a:rPr lang="zh-CN" altLang="en-US" dirty="0">
                <a:cs typeface="Arial" panose="020B0604020202020204" pitchFamily="34" charset="0"/>
                <a:hlinkClick r:id="rId9"/>
              </a:rPr>
              <a:t>频率</a:t>
            </a:r>
            <a:r>
              <a:rPr lang="zh-CN" altLang="en-US" dirty="0">
                <a:cs typeface="Arial" panose="020B0604020202020204" pitchFamily="34" charset="0"/>
              </a:rPr>
              <a:t>是描述周期性循环</a:t>
            </a:r>
            <a:r>
              <a:rPr lang="zh-CN" altLang="en-US" dirty="0">
                <a:cs typeface="Arial" panose="020B0604020202020204" pitchFamily="34" charset="0"/>
                <a:hlinkClick r:id="rId6"/>
              </a:rPr>
              <a:t>信号</a:t>
            </a:r>
            <a:r>
              <a:rPr lang="zh-CN" altLang="en-US" dirty="0">
                <a:cs typeface="Arial" panose="020B0604020202020204" pitchFamily="34" charset="0"/>
              </a:rPr>
              <a:t>（包括</a:t>
            </a:r>
            <a:r>
              <a:rPr lang="zh-CN" altLang="en-US" dirty="0">
                <a:cs typeface="Arial" panose="020B0604020202020204" pitchFamily="34" charset="0"/>
                <a:hlinkClick r:id="rId5"/>
              </a:rPr>
              <a:t>脉冲</a:t>
            </a:r>
            <a:r>
              <a:rPr lang="zh-CN" altLang="en-US" dirty="0">
                <a:cs typeface="Arial" panose="020B0604020202020204" pitchFamily="34" charset="0"/>
              </a:rPr>
              <a:t>信号）在单位时间内所出现的脉冲数量多少的计量名称；频率的标准</a:t>
            </a:r>
            <a:r>
              <a:rPr lang="zh-CN" altLang="en-US" dirty="0">
                <a:cs typeface="Arial" panose="020B0604020202020204" pitchFamily="34" charset="0"/>
                <a:hlinkClick r:id="rId10"/>
              </a:rPr>
              <a:t>计量</a:t>
            </a:r>
            <a:r>
              <a:rPr lang="zh-CN" altLang="en-US" dirty="0">
                <a:cs typeface="Arial" panose="020B0604020202020204" pitchFamily="34" charset="0"/>
              </a:rPr>
              <a:t>单位是</a:t>
            </a:r>
            <a:r>
              <a:rPr lang="en-US" altLang="zh-CN" dirty="0"/>
              <a:t>Hz</a:t>
            </a:r>
            <a:r>
              <a:rPr lang="zh-CN" altLang="en-US" dirty="0">
                <a:cs typeface="Arial" panose="020B0604020202020204" pitchFamily="34" charset="0"/>
              </a:rPr>
              <a:t>（赫）。 </a:t>
            </a:r>
            <a:endParaRPr lang="zh-CN" altLang="en-US" dirty="0">
              <a:ea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marL="342900" indent="-342900" eaLnBrk="0" hangingPunct="0">
              <a:lnSpc>
                <a:spcPct val="90000"/>
              </a:lnSpc>
              <a:spcBef>
                <a:spcPct val="20000"/>
              </a:spcBef>
              <a:buClr>
                <a:schemeClr val="folHlink"/>
              </a:buClr>
              <a:buFont typeface="Wingdings" panose="05000000000000000000" pitchFamily="2" charset="2"/>
              <a:buChar char="v"/>
            </a:pPr>
            <a:r>
              <a:rPr lang="zh-CN" altLang="en-US">
                <a:latin typeface="Arial" panose="020B0604020202020204" pitchFamily="34" charset="0"/>
                <a:sym typeface="+mn-ea"/>
              </a:rPr>
              <a:t>设备的概念</a:t>
            </a:r>
            <a:endParaRPr lang="zh-CN" altLang="en-US">
              <a:latin typeface="Arial" panose="020B0604020202020204" pitchFamily="34" charset="0"/>
            </a:endParaRPr>
          </a:p>
          <a:p>
            <a:pPr marL="742950" lvl="1" indent="-285750" algn="l" eaLnBrk="0" fontAlgn="base" latinLnBrk="0" hangingPunct="0">
              <a:lnSpc>
                <a:spcPct val="90000"/>
              </a:lnSpc>
              <a:spcBef>
                <a:spcPct val="20000"/>
              </a:spcBef>
              <a:spcAft>
                <a:spcPct val="0"/>
              </a:spcAft>
              <a:buFont typeface="Wingdings" panose="05000000000000000000" pitchFamily="2" charset="2"/>
              <a:buChar char="§"/>
            </a:pPr>
            <a:r>
              <a:rPr lang="zh-CN" altLang="en-US">
                <a:latin typeface="宋体" panose="02010600030101010101" pitchFamily="2" charset="-122"/>
                <a:ea typeface="宋体" panose="02010600030101010101" pitchFamily="2" charset="-122"/>
                <a:sym typeface="+mn-ea"/>
              </a:rPr>
              <a:t>一个计算机系统就是由大量的设备构成的，例如：</a:t>
            </a:r>
            <a:r>
              <a:rPr lang="en-US" altLang="zh-CN">
                <a:latin typeface="宋体" panose="02010600030101010101" pitchFamily="2" charset="-122"/>
                <a:ea typeface="宋体" panose="02010600030101010101" pitchFamily="2" charset="-122"/>
                <a:sym typeface="+mn-ea"/>
              </a:rPr>
              <a:t>CPU</a:t>
            </a:r>
            <a:r>
              <a:rPr lang="zh-CN" altLang="en-US">
                <a:latin typeface="宋体" panose="02010600030101010101" pitchFamily="2" charset="-122"/>
                <a:ea typeface="宋体" panose="02010600030101010101" pitchFamily="2" charset="-122"/>
                <a:sym typeface="+mn-ea"/>
              </a:rPr>
              <a:t>，磁盘，显卡、显示器、鼠标、键盘等。这些设备的特点和功能各不相同。在这些设备中，有一类是作为计算机系统与外界交互的工具使用的，它具体负责计算机与外部的输入输出工作，称这类设备为外部设备简称为</a:t>
            </a:r>
            <a:r>
              <a:rPr lang="zh-CN" altLang="en-US" b="1">
                <a:solidFill>
                  <a:srgbClr val="FF0000"/>
                </a:solidFill>
                <a:latin typeface="宋体" panose="02010600030101010101" pitchFamily="2" charset="-122"/>
                <a:ea typeface="宋体" panose="02010600030101010101" pitchFamily="2" charset="-122"/>
                <a:sym typeface="+mn-ea"/>
              </a:rPr>
              <a:t>外设</a:t>
            </a:r>
            <a:r>
              <a:rPr lang="zh-CN" altLang="en-US">
                <a:latin typeface="宋体" panose="02010600030101010101" pitchFamily="2" charset="-122"/>
                <a:ea typeface="宋体" panose="02010600030101010101" pitchFamily="2" charset="-122"/>
                <a:sym typeface="+mn-ea"/>
              </a:rPr>
              <a:t>，本章重点研究的就是操作系统中对这类设备的管理策略。 </a:t>
            </a:r>
            <a:endParaRPr lang="zh-CN" altLang="en-US" u="none" baseline="0">
              <a:solidFill>
                <a:schemeClr val="tx1"/>
              </a:solidFill>
              <a:latin typeface="宋体" panose="02010600030101010101" pitchFamily="2" charset="-122"/>
              <a:ea typeface="宋体" panose="02010600030101010101" pitchFamily="2" charset="-122"/>
            </a:endParaRPr>
          </a:p>
          <a:p>
            <a:pPr marL="342900" indent="-342900" eaLnBrk="0" hangingPunct="0">
              <a:lnSpc>
                <a:spcPct val="90000"/>
              </a:lnSpc>
              <a:spcBef>
                <a:spcPct val="20000"/>
              </a:spcBef>
              <a:buClr>
                <a:schemeClr val="folHlink"/>
              </a:buClr>
              <a:buFont typeface="Wingdings" panose="05000000000000000000" pitchFamily="2" charset="2"/>
              <a:buChar char="v"/>
            </a:pPr>
            <a:r>
              <a:rPr lang="zh-CN" altLang="en-US">
                <a:latin typeface="宋体" panose="02010600030101010101" pitchFamily="2" charset="-122"/>
                <a:ea typeface="宋体" panose="02010600030101010101" pitchFamily="2" charset="-122"/>
                <a:sym typeface="+mn-ea"/>
              </a:rPr>
              <a:t>设备管理的目标</a:t>
            </a:r>
            <a:endParaRPr lang="zh-CN" altLang="en-US">
              <a:latin typeface="宋体" panose="02010600030101010101" pitchFamily="2" charset="-122"/>
              <a:ea typeface="宋体" panose="02010600030101010101" pitchFamily="2" charset="-122"/>
            </a:endParaRPr>
          </a:p>
          <a:p>
            <a:pPr marL="742950" lvl="1" indent="-285750" algn="l" eaLnBrk="0" fontAlgn="base" latinLnBrk="0" hangingPunct="0">
              <a:lnSpc>
                <a:spcPct val="90000"/>
              </a:lnSpc>
              <a:spcBef>
                <a:spcPct val="20000"/>
              </a:spcBef>
              <a:spcAft>
                <a:spcPct val="0"/>
              </a:spcAft>
              <a:buFont typeface="Wingdings" panose="05000000000000000000" pitchFamily="2" charset="2"/>
              <a:buChar char="§"/>
            </a:pPr>
            <a:r>
              <a:rPr lang="zh-CN" altLang="en-US">
                <a:latin typeface="宋体" panose="02010600030101010101" pitchFamily="2" charset="-122"/>
                <a:ea typeface="宋体" panose="02010600030101010101" pitchFamily="2" charset="-122"/>
                <a:sym typeface="+mn-ea"/>
              </a:rPr>
              <a:t>如何提高设备的利用率：就是提高</a:t>
            </a:r>
            <a:r>
              <a:rPr lang="en-US" altLang="zh-CN">
                <a:latin typeface="宋体" panose="02010600030101010101" pitchFamily="2" charset="-122"/>
                <a:ea typeface="宋体" panose="02010600030101010101" pitchFamily="2" charset="-122"/>
                <a:sym typeface="+mn-ea"/>
              </a:rPr>
              <a:t>CPU</a:t>
            </a:r>
            <a:r>
              <a:rPr lang="zh-CN" altLang="en-US">
                <a:latin typeface="宋体" panose="02010600030101010101" pitchFamily="2" charset="-122"/>
                <a:ea typeface="宋体" panose="02010600030101010101" pitchFamily="2" charset="-122"/>
                <a:sym typeface="+mn-ea"/>
              </a:rPr>
              <a:t>与</a:t>
            </a:r>
            <a:r>
              <a:rPr lang="en-US" altLang="zh-CN">
                <a:latin typeface="宋体" panose="02010600030101010101" pitchFamily="2" charset="-122"/>
                <a:ea typeface="宋体" panose="02010600030101010101" pitchFamily="2" charset="-122"/>
                <a:sym typeface="+mn-ea"/>
              </a:rPr>
              <a:t>I/O</a:t>
            </a:r>
            <a:r>
              <a:rPr lang="zh-CN" altLang="en-US">
                <a:latin typeface="宋体" panose="02010600030101010101" pitchFamily="2" charset="-122"/>
                <a:ea typeface="宋体" panose="02010600030101010101" pitchFamily="2" charset="-122"/>
                <a:sym typeface="+mn-ea"/>
              </a:rPr>
              <a:t>设备之间的</a:t>
            </a:r>
            <a:r>
              <a:rPr lang="zh-CN" altLang="en-US" b="1">
                <a:solidFill>
                  <a:srgbClr val="FF0000"/>
                </a:solidFill>
                <a:latin typeface="宋体" panose="02010600030101010101" pitchFamily="2" charset="-122"/>
                <a:ea typeface="宋体" panose="02010600030101010101" pitchFamily="2" charset="-122"/>
                <a:sym typeface="+mn-ea"/>
              </a:rPr>
              <a:t>并行操作程度</a:t>
            </a:r>
            <a:r>
              <a:rPr lang="zh-CN" altLang="en-US">
                <a:latin typeface="宋体" panose="02010600030101010101" pitchFamily="2" charset="-122"/>
                <a:ea typeface="宋体" panose="02010600030101010101" pitchFamily="2" charset="-122"/>
                <a:sym typeface="+mn-ea"/>
              </a:rPr>
              <a:t>。</a:t>
            </a:r>
            <a:endParaRPr lang="zh-CN" altLang="en-US" u="none" baseline="0">
              <a:solidFill>
                <a:schemeClr val="tx1"/>
              </a:solidFill>
              <a:latin typeface="宋体" panose="02010600030101010101" pitchFamily="2" charset="-122"/>
              <a:ea typeface="宋体" panose="02010600030101010101" pitchFamily="2" charset="-122"/>
            </a:endParaRPr>
          </a:p>
          <a:p>
            <a:pPr marL="742950" lvl="1" indent="-285750" algn="l" eaLnBrk="0" fontAlgn="base" latinLnBrk="0" hangingPunct="0">
              <a:lnSpc>
                <a:spcPct val="90000"/>
              </a:lnSpc>
              <a:spcBef>
                <a:spcPct val="20000"/>
              </a:spcBef>
              <a:spcAft>
                <a:spcPct val="0"/>
              </a:spcAft>
              <a:buFont typeface="Wingdings" panose="05000000000000000000" pitchFamily="2" charset="2"/>
              <a:buChar char="§"/>
            </a:pPr>
            <a:r>
              <a:rPr lang="zh-CN" altLang="en-US">
                <a:latin typeface="宋体" panose="02010600030101010101" pitchFamily="2" charset="-122"/>
                <a:ea typeface="宋体" panose="02010600030101010101" pitchFamily="2" charset="-122"/>
                <a:sym typeface="+mn-ea"/>
              </a:rPr>
              <a:t>为用户提供方便统一的界面：</a:t>
            </a:r>
            <a:r>
              <a:rPr lang="zh-CN" altLang="en-US" b="1">
                <a:solidFill>
                  <a:srgbClr val="FF0000"/>
                </a:solidFill>
                <a:latin typeface="宋体" panose="02010600030101010101" pitchFamily="2" charset="-122"/>
                <a:ea typeface="宋体" panose="02010600030101010101" pitchFamily="2" charset="-122"/>
                <a:sym typeface="+mn-ea"/>
              </a:rPr>
              <a:t>方便</a:t>
            </a:r>
            <a:r>
              <a:rPr lang="zh-CN" altLang="en-US">
                <a:latin typeface="宋体" panose="02010600030101010101" pitchFamily="2" charset="-122"/>
                <a:ea typeface="宋体" panose="02010600030101010101" pitchFamily="2" charset="-122"/>
                <a:sym typeface="+mn-ea"/>
              </a:rPr>
              <a:t>是指用户能独立于具体设备的复杂物理特性之外而方便地使用设备；</a:t>
            </a:r>
            <a:r>
              <a:rPr lang="zh-CN" altLang="en-US" b="1">
                <a:solidFill>
                  <a:srgbClr val="FF0000"/>
                </a:solidFill>
                <a:latin typeface="宋体" panose="02010600030101010101" pitchFamily="2" charset="-122"/>
                <a:ea typeface="宋体" panose="02010600030101010101" pitchFamily="2" charset="-122"/>
                <a:sym typeface="+mn-ea"/>
              </a:rPr>
              <a:t>统一</a:t>
            </a:r>
            <a:r>
              <a:rPr lang="zh-CN" altLang="en-US">
                <a:latin typeface="宋体" panose="02010600030101010101" pitchFamily="2" charset="-122"/>
                <a:ea typeface="宋体" panose="02010600030101010101" pitchFamily="2" charset="-122"/>
                <a:sym typeface="+mn-ea"/>
              </a:rPr>
              <a:t>是指对不同的设备尽量使用统一的操作方式。</a:t>
            </a:r>
            <a:endParaRPr lang="zh-CN" altLang="en-US" u="none" baseline="0">
              <a:solidFill>
                <a:schemeClr val="tx1"/>
              </a:solidFill>
              <a:latin typeface="宋体" panose="02010600030101010101" pitchFamily="2" charset="-122"/>
              <a:ea typeface="宋体" panose="02010600030101010101" pitchFamily="2" charset="-122"/>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p:cNvSpPr>
          <p:nvPr>
            <p:ph type="sldImg"/>
          </p:nvPr>
        </p:nvSpPr>
        <p:spPr/>
      </p:sp>
      <p:sp>
        <p:nvSpPr>
          <p:cNvPr id="88066" name="文本占位符 2"/>
          <p:cNvSpPr>
            <a:spLocks noGrp="1"/>
          </p:cNvSpPr>
          <p:nvPr>
            <p:ph type="body"/>
          </p:nvPr>
        </p:nvSpPr>
        <p:spPr/>
        <p:txBody>
          <a:bodyPr anchor="ctr"/>
          <a:p>
            <a:pPr lvl="0" indent="0" eaLnBrk="1" hangingPunct="1"/>
            <a:r>
              <a:rPr lang="zh-CN" altLang="en-US" b="1" dirty="0">
                <a:solidFill>
                  <a:srgbClr val="0000CC"/>
                </a:solidFill>
                <a:latin typeface="华文细黑" panose="02010600040101010101" pitchFamily="2" charset="-122"/>
                <a:ea typeface="华文细黑" panose="02010600040101010101" pitchFamily="2" charset="-122"/>
              </a:rPr>
              <a:t>当某进程要启动某个</a:t>
            </a:r>
            <a:r>
              <a:rPr lang="en-US" altLang="zh-CN" b="1" dirty="0">
                <a:solidFill>
                  <a:srgbClr val="0000CC"/>
                </a:solidFill>
                <a:latin typeface="华文细黑" panose="02010600040101010101" pitchFamily="2" charset="-122"/>
                <a:ea typeface="华文细黑" panose="02010600040101010101" pitchFamily="2" charset="-122"/>
              </a:rPr>
              <a:t>I/O</a:t>
            </a:r>
            <a:r>
              <a:rPr lang="zh-CN" altLang="en-US" b="1" dirty="0">
                <a:solidFill>
                  <a:srgbClr val="0000CC"/>
                </a:solidFill>
                <a:latin typeface="华文细黑" panose="02010600040101010101" pitchFamily="2" charset="-122"/>
                <a:ea typeface="华文细黑" panose="02010600040101010101" pitchFamily="2" charset="-122"/>
              </a:rPr>
              <a:t>设备时，便由</a:t>
            </a:r>
            <a:r>
              <a:rPr lang="en-US" altLang="zh-CN" b="1" dirty="0">
                <a:solidFill>
                  <a:srgbClr val="0000CC"/>
                </a:solidFill>
                <a:latin typeface="华文细黑" panose="02010600040101010101" pitchFamily="2" charset="-122"/>
                <a:ea typeface="华文细黑" panose="02010600040101010101" pitchFamily="2" charset="-122"/>
              </a:rPr>
              <a:t>CPU</a:t>
            </a:r>
            <a:r>
              <a:rPr lang="zh-CN" altLang="en-US" b="1" dirty="0">
                <a:solidFill>
                  <a:srgbClr val="0000CC"/>
                </a:solidFill>
                <a:latin typeface="华文细黑" panose="02010600040101010101" pitchFamily="2" charset="-122"/>
                <a:ea typeface="华文细黑" panose="02010600040101010101" pitchFamily="2" charset="-122"/>
              </a:rPr>
              <a:t>向相应的设备控制器发出一条</a:t>
            </a:r>
            <a:r>
              <a:rPr lang="en-US" altLang="zh-CN" b="1" dirty="0">
                <a:solidFill>
                  <a:srgbClr val="0000CC"/>
                </a:solidFill>
                <a:latin typeface="华文细黑" panose="02010600040101010101" pitchFamily="2" charset="-122"/>
                <a:ea typeface="华文细黑" panose="02010600040101010101" pitchFamily="2" charset="-122"/>
              </a:rPr>
              <a:t>I/O</a:t>
            </a:r>
            <a:r>
              <a:rPr lang="zh-CN" altLang="en-US" b="1" dirty="0">
                <a:solidFill>
                  <a:srgbClr val="0000CC"/>
                </a:solidFill>
                <a:latin typeface="华文细黑" panose="02010600040101010101" pitchFamily="2" charset="-122"/>
                <a:ea typeface="华文细黑" panose="02010600040101010101" pitchFamily="2" charset="-122"/>
              </a:rPr>
              <a:t>命令，</a:t>
            </a:r>
            <a:r>
              <a:rPr lang="zh-CN" altLang="en-US" b="1" u="sng" dirty="0">
                <a:solidFill>
                  <a:schemeClr val="tx2"/>
                </a:solidFill>
                <a:latin typeface="华文细黑" panose="02010600040101010101" pitchFamily="2" charset="-122"/>
                <a:ea typeface="华文细黑" panose="02010600040101010101" pitchFamily="2" charset="-122"/>
              </a:rPr>
              <a:t>然后立即返回继续执行原来的任务</a:t>
            </a:r>
            <a:r>
              <a:rPr lang="zh-CN" altLang="en-US" b="1" dirty="0">
                <a:solidFill>
                  <a:srgbClr val="0000CC"/>
                </a:solidFill>
                <a:latin typeface="华文细黑" panose="02010600040101010101" pitchFamily="2" charset="-122"/>
                <a:ea typeface="华文细黑" panose="02010600040101010101" pitchFamily="2" charset="-122"/>
              </a:rPr>
              <a:t>。设备控制器于是按照命令的要求去控制指定</a:t>
            </a:r>
            <a:r>
              <a:rPr lang="en-US" altLang="zh-CN" b="1" dirty="0">
                <a:solidFill>
                  <a:srgbClr val="0000CC"/>
                </a:solidFill>
                <a:latin typeface="华文细黑" panose="02010600040101010101" pitchFamily="2" charset="-122"/>
                <a:ea typeface="华文细黑" panose="02010600040101010101" pitchFamily="2" charset="-122"/>
              </a:rPr>
              <a:t>I/O</a:t>
            </a:r>
            <a:r>
              <a:rPr lang="zh-CN" altLang="en-US" b="1" dirty="0">
                <a:solidFill>
                  <a:srgbClr val="0000CC"/>
                </a:solidFill>
                <a:latin typeface="华文细黑" panose="02010600040101010101" pitchFamily="2" charset="-122"/>
                <a:ea typeface="华文细黑" panose="02010600040101010101" pitchFamily="2" charset="-122"/>
              </a:rPr>
              <a:t>设备。这时</a:t>
            </a:r>
            <a:r>
              <a:rPr lang="en-US" altLang="zh-CN" b="1" dirty="0">
                <a:solidFill>
                  <a:srgbClr val="0000CC"/>
                </a:solidFill>
                <a:latin typeface="华文细黑" panose="02010600040101010101" pitchFamily="2" charset="-122"/>
                <a:ea typeface="华文细黑" panose="02010600040101010101" pitchFamily="2" charset="-122"/>
              </a:rPr>
              <a:t>CPU</a:t>
            </a:r>
            <a:r>
              <a:rPr lang="zh-CN" altLang="en-US" b="1" dirty="0">
                <a:solidFill>
                  <a:srgbClr val="0000CC"/>
                </a:solidFill>
                <a:latin typeface="华文细黑" panose="02010600040101010101" pitchFamily="2" charset="-122"/>
                <a:ea typeface="华文细黑" panose="02010600040101010101" pitchFamily="2" charset="-122"/>
              </a:rPr>
              <a:t>与</a:t>
            </a:r>
            <a:r>
              <a:rPr lang="en-US" altLang="zh-CN" b="1" dirty="0">
                <a:solidFill>
                  <a:srgbClr val="0000CC"/>
                </a:solidFill>
                <a:latin typeface="华文细黑" panose="02010600040101010101" pitchFamily="2" charset="-122"/>
                <a:ea typeface="华文细黑" panose="02010600040101010101" pitchFamily="2" charset="-122"/>
              </a:rPr>
              <a:t>I/O</a:t>
            </a:r>
            <a:r>
              <a:rPr lang="zh-CN" altLang="en-US" b="1" dirty="0">
                <a:solidFill>
                  <a:srgbClr val="0000CC"/>
                </a:solidFill>
                <a:latin typeface="华文细黑" panose="02010600040101010101" pitchFamily="2" charset="-122"/>
                <a:ea typeface="华文细黑" panose="02010600040101010101" pitchFamily="2" charset="-122"/>
              </a:rPr>
              <a:t>设备并行操作。</a:t>
            </a:r>
            <a:endParaRPr lang="zh-CN" altLang="en-US" b="1" dirty="0">
              <a:solidFill>
                <a:srgbClr val="0000CC"/>
              </a:solidFill>
              <a:latin typeface="华文细黑" panose="02010600040101010101" pitchFamily="2" charset="-122"/>
              <a:ea typeface="华文细黑" panose="02010600040101010101" pitchFamily="2" charset="-122"/>
            </a:endParaRPr>
          </a:p>
          <a:p>
            <a:pPr lvl="0" indent="0" eaLnBrk="1" hangingPunct="1"/>
            <a:r>
              <a:rPr lang="zh-CN" altLang="en-US" b="1" dirty="0">
                <a:solidFill>
                  <a:srgbClr val="006600"/>
                </a:solidFill>
                <a:cs typeface="Arial" panose="020B0604020202020204" pitchFamily="34" charset="0"/>
              </a:rPr>
              <a:t>由于在</a:t>
            </a:r>
            <a:r>
              <a:rPr lang="en-US" altLang="zh-CN" b="1" dirty="0">
                <a:solidFill>
                  <a:srgbClr val="006600"/>
                </a:solidFill>
              </a:rPr>
              <a:t>I/O</a:t>
            </a:r>
            <a:r>
              <a:rPr lang="zh-CN" altLang="en-US" b="1" dirty="0">
                <a:solidFill>
                  <a:srgbClr val="006600"/>
                </a:solidFill>
                <a:cs typeface="Arial" panose="020B0604020202020204" pitchFamily="34" charset="0"/>
              </a:rPr>
              <a:t>设备输入数据的过程中，无需</a:t>
            </a:r>
            <a:r>
              <a:rPr lang="en-US" altLang="zh-CN" b="1" dirty="0">
                <a:solidFill>
                  <a:srgbClr val="006600"/>
                </a:solidFill>
              </a:rPr>
              <a:t>CPU</a:t>
            </a:r>
            <a:r>
              <a:rPr lang="zh-CN" altLang="en-US" b="1" dirty="0">
                <a:solidFill>
                  <a:srgbClr val="006600"/>
                </a:solidFill>
                <a:cs typeface="Arial" panose="020B0604020202020204" pitchFamily="34" charset="0"/>
              </a:rPr>
              <a:t>干预，因而可使</a:t>
            </a:r>
            <a:r>
              <a:rPr lang="en-US" altLang="zh-CN" b="1" dirty="0">
                <a:solidFill>
                  <a:srgbClr val="006600"/>
                </a:solidFill>
              </a:rPr>
              <a:t>CPU</a:t>
            </a:r>
            <a:r>
              <a:rPr lang="zh-CN" altLang="en-US" b="1" dirty="0">
                <a:solidFill>
                  <a:srgbClr val="006600"/>
                </a:solidFill>
                <a:cs typeface="Arial" panose="020B0604020202020204" pitchFamily="34" charset="0"/>
              </a:rPr>
              <a:t>与</a:t>
            </a:r>
            <a:r>
              <a:rPr lang="en-US" altLang="zh-CN" b="1" dirty="0">
                <a:solidFill>
                  <a:srgbClr val="006600"/>
                </a:solidFill>
              </a:rPr>
              <a:t>I/O</a:t>
            </a:r>
            <a:r>
              <a:rPr lang="zh-CN" altLang="en-US" b="1" dirty="0">
                <a:solidFill>
                  <a:srgbClr val="006600"/>
                </a:solidFill>
                <a:cs typeface="Arial" panose="020B0604020202020204" pitchFamily="34" charset="0"/>
              </a:rPr>
              <a:t>设备并行工作。从而提高了整个系统的资源利用率及吞吐量。</a:t>
            </a:r>
            <a:endParaRPr lang="zh-CN" altLang="en-US">
              <a:ea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p:cNvSpPr>
          <p:nvPr>
            <p:ph type="sldImg"/>
          </p:nvPr>
        </p:nvSpPr>
        <p:spPr/>
      </p:sp>
      <p:sp>
        <p:nvSpPr>
          <p:cNvPr id="98306" name="文本占位符 2"/>
          <p:cNvSpPr>
            <a:spLocks noGrp="1"/>
          </p:cNvSpPr>
          <p:nvPr>
            <p:ph type="body"/>
          </p:nvPr>
        </p:nvSpPr>
        <p:spPr/>
        <p:txBody>
          <a:bodyPr anchor="ctr"/>
          <a:p>
            <a:pPr lvl="0" indent="0"/>
            <a:endParaRPr lang="zh-CN" altLang="en-US">
              <a:ea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907265"/>
          <p:cNvSpPr>
            <a:spLocks noGrp="1" noRot="1" noTextEdit="1"/>
          </p:cNvSpPr>
          <p:nvPr>
            <p:ph type="sldImg"/>
          </p:nvPr>
        </p:nvSpPr>
        <p:spPr/>
      </p:sp>
      <p:sp>
        <p:nvSpPr>
          <p:cNvPr id="100354" name="文本占位符 907266"/>
          <p:cNvSpPr>
            <a:spLocks noGrp="1"/>
          </p:cNvSpPr>
          <p:nvPr>
            <p:ph type="body"/>
          </p:nvPr>
        </p:nvSpPr>
        <p:spPr/>
        <p:txBody>
          <a:bodyPr anchor="ctr"/>
          <a:p>
            <a:pPr lvl="0" indent="0"/>
            <a:r>
              <a:rPr lang="zh-CN" altLang="en-US" b="1" dirty="0">
                <a:solidFill>
                  <a:schemeClr val="hlink"/>
                </a:solidFill>
                <a:cs typeface="Arial" panose="020B0604020202020204" pitchFamily="34" charset="0"/>
              </a:rPr>
              <a:t>以磁盘读数据为例，来说明</a:t>
            </a:r>
            <a:r>
              <a:rPr lang="en-US" altLang="zh-CN" b="1" dirty="0">
                <a:solidFill>
                  <a:schemeClr val="hlink"/>
                </a:solidFill>
              </a:rPr>
              <a:t>DMA</a:t>
            </a:r>
            <a:r>
              <a:rPr lang="zh-CN" altLang="en-US" b="1" dirty="0">
                <a:solidFill>
                  <a:schemeClr val="hlink"/>
                </a:solidFill>
                <a:cs typeface="Arial" panose="020B0604020202020204" pitchFamily="34" charset="0"/>
              </a:rPr>
              <a:t>方式的工作流程。</a:t>
            </a:r>
            <a:r>
              <a:rPr lang="en-US" altLang="zh-CN" b="1" dirty="0">
                <a:solidFill>
                  <a:schemeClr val="hlink"/>
                </a:solidFill>
              </a:rPr>
              <a:t>CPU</a:t>
            </a:r>
            <a:r>
              <a:rPr lang="zh-CN" altLang="en-US" b="1" dirty="0">
                <a:solidFill>
                  <a:schemeClr val="hlink"/>
                </a:solidFill>
                <a:cs typeface="Arial" panose="020B0604020202020204" pitchFamily="34" charset="0"/>
              </a:rPr>
              <a:t>首先向磁盘控制器发送一条读命令。该命令被送到其中的命令寄存器</a:t>
            </a:r>
            <a:r>
              <a:rPr lang="en-US" altLang="zh-CN" b="1" dirty="0">
                <a:solidFill>
                  <a:schemeClr val="hlink"/>
                </a:solidFill>
              </a:rPr>
              <a:t>CR</a:t>
            </a:r>
            <a:r>
              <a:rPr lang="zh-CN" altLang="en-US" b="1" dirty="0">
                <a:solidFill>
                  <a:schemeClr val="hlink"/>
                </a:solidFill>
                <a:cs typeface="Arial" panose="020B0604020202020204" pitchFamily="34" charset="0"/>
              </a:rPr>
              <a:t>中。同时还需发送本次要将数据读入的内存起始目标地址，该地址被送入</a:t>
            </a:r>
            <a:r>
              <a:rPr lang="en-US" altLang="zh-CN" b="1" dirty="0">
                <a:solidFill>
                  <a:schemeClr val="hlink"/>
                </a:solidFill>
              </a:rPr>
              <a:t>MAR</a:t>
            </a:r>
            <a:r>
              <a:rPr lang="zh-CN" altLang="en-US" b="1" dirty="0">
                <a:solidFill>
                  <a:schemeClr val="hlink"/>
                </a:solidFill>
                <a:cs typeface="Arial" panose="020B0604020202020204" pitchFamily="34" charset="0"/>
              </a:rPr>
              <a:t>中；要读数据的字数则送入数据计数器</a:t>
            </a:r>
            <a:r>
              <a:rPr lang="en-US" altLang="zh-CN" b="1" dirty="0">
                <a:solidFill>
                  <a:schemeClr val="hlink"/>
                </a:solidFill>
              </a:rPr>
              <a:t>DC</a:t>
            </a:r>
            <a:r>
              <a:rPr lang="zh-CN" altLang="en-US" b="1" dirty="0">
                <a:solidFill>
                  <a:schemeClr val="hlink"/>
                </a:solidFill>
                <a:cs typeface="Arial" panose="020B0604020202020204" pitchFamily="34" charset="0"/>
              </a:rPr>
              <a:t>中，还需将磁盘中的原地址直接送入</a:t>
            </a:r>
            <a:r>
              <a:rPr lang="en-US" altLang="zh-CN" b="1" dirty="0">
                <a:solidFill>
                  <a:schemeClr val="hlink"/>
                </a:solidFill>
              </a:rPr>
              <a:t>DMA</a:t>
            </a:r>
            <a:r>
              <a:rPr lang="zh-CN" altLang="en-US" b="1" dirty="0">
                <a:solidFill>
                  <a:schemeClr val="hlink"/>
                </a:solidFill>
                <a:cs typeface="Arial" panose="020B0604020202020204" pitchFamily="34" charset="0"/>
              </a:rPr>
              <a:t>控制器的</a:t>
            </a:r>
            <a:r>
              <a:rPr lang="en-US" altLang="zh-CN" b="1" dirty="0">
                <a:solidFill>
                  <a:schemeClr val="hlink"/>
                </a:solidFill>
              </a:rPr>
              <a:t>I/O</a:t>
            </a:r>
            <a:r>
              <a:rPr lang="zh-CN" altLang="en-US" b="1" dirty="0">
                <a:solidFill>
                  <a:schemeClr val="hlink"/>
                </a:solidFill>
                <a:cs typeface="Arial" panose="020B0604020202020204" pitchFamily="34" charset="0"/>
              </a:rPr>
              <a:t>控制逻辑上。然后启动</a:t>
            </a:r>
            <a:r>
              <a:rPr lang="en-US" altLang="zh-CN" b="1" dirty="0">
                <a:solidFill>
                  <a:schemeClr val="hlink"/>
                </a:solidFill>
              </a:rPr>
              <a:t>DMA</a:t>
            </a:r>
            <a:r>
              <a:rPr lang="zh-CN" altLang="en-US" b="1" dirty="0">
                <a:solidFill>
                  <a:schemeClr val="hlink"/>
                </a:solidFill>
                <a:cs typeface="Arial" panose="020B0604020202020204" pitchFamily="34" charset="0"/>
              </a:rPr>
              <a:t>控制器进行数据传送，传送当中</a:t>
            </a:r>
            <a:r>
              <a:rPr lang="en-US" altLang="zh-CN" b="1" dirty="0">
                <a:solidFill>
                  <a:schemeClr val="hlink"/>
                </a:solidFill>
              </a:rPr>
              <a:t>DMA</a:t>
            </a:r>
            <a:r>
              <a:rPr lang="zh-CN" altLang="en-US" b="1" dirty="0">
                <a:solidFill>
                  <a:schemeClr val="hlink"/>
                </a:solidFill>
                <a:cs typeface="Arial" panose="020B0604020202020204" pitchFamily="34" charset="0"/>
              </a:rPr>
              <a:t>控制器读入一个数据到数据寄存器中，然后传到内存中，接着</a:t>
            </a:r>
            <a:r>
              <a:rPr lang="en-US" altLang="zh-CN" b="1" dirty="0">
                <a:solidFill>
                  <a:schemeClr val="hlink"/>
                </a:solidFill>
              </a:rPr>
              <a:t>MAR+1,DC-1</a:t>
            </a:r>
            <a:r>
              <a:rPr lang="zh-CN" altLang="en-US" b="1" dirty="0">
                <a:solidFill>
                  <a:schemeClr val="hlink"/>
                </a:solidFill>
                <a:cs typeface="Arial" panose="020B0604020202020204" pitchFamily="34" charset="0"/>
              </a:rPr>
              <a:t>，判断</a:t>
            </a:r>
            <a:r>
              <a:rPr lang="en-US" altLang="zh-CN" b="1" dirty="0">
                <a:solidFill>
                  <a:schemeClr val="hlink"/>
                </a:solidFill>
              </a:rPr>
              <a:t>DC</a:t>
            </a:r>
            <a:r>
              <a:rPr lang="zh-CN" altLang="en-US" b="1" dirty="0">
                <a:solidFill>
                  <a:schemeClr val="hlink"/>
                </a:solidFill>
                <a:cs typeface="Arial" panose="020B0604020202020204" pitchFamily="34" charset="0"/>
              </a:rPr>
              <a:t>是否为</a:t>
            </a:r>
            <a:r>
              <a:rPr lang="en-US" altLang="zh-CN" b="1" dirty="0">
                <a:solidFill>
                  <a:schemeClr val="hlink"/>
                </a:solidFill>
              </a:rPr>
              <a:t>0,</a:t>
            </a:r>
            <a:r>
              <a:rPr lang="zh-CN" altLang="en-US" b="1" dirty="0">
                <a:solidFill>
                  <a:schemeClr val="hlink"/>
                </a:solidFill>
                <a:cs typeface="Arial" panose="020B0604020202020204" pitchFamily="34" charset="0"/>
              </a:rPr>
              <a:t>如否，继续，反之控制器发中断请求，传送完毕。</a:t>
            </a:r>
            <a:endParaRPr lang="zh-CN" altLang="en-US" b="1" dirty="0">
              <a:solidFill>
                <a:schemeClr val="hlink"/>
              </a:solidFill>
              <a:cs typeface="Arial" panose="020B0604020202020204" pitchFamily="34" charset="0"/>
            </a:endParaRPr>
          </a:p>
          <a:p>
            <a:pPr lvl="0" indent="0"/>
            <a:endParaRPr lang="zh-CN" altLang="en-US" dirty="0">
              <a:ea typeface="Arial" panose="020B0604020202020204" pitchFamily="34" charset="0"/>
            </a:endParaRPr>
          </a:p>
        </p:txBody>
      </p:sp>
      <p:sp>
        <p:nvSpPr>
          <p:cNvPr id="10035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p:cNvSpPr>
          <p:nvPr>
            <p:ph type="sldImg"/>
          </p:nvPr>
        </p:nvSpPr>
        <p:spPr/>
      </p:sp>
      <p:sp>
        <p:nvSpPr>
          <p:cNvPr id="104450" name="文本占位符 2"/>
          <p:cNvSpPr>
            <a:spLocks noGrp="1"/>
          </p:cNvSpPr>
          <p:nvPr>
            <p:ph type="body"/>
          </p:nvPr>
        </p:nvSpPr>
        <p:spPr/>
        <p:txBody>
          <a:bodyPr anchor="ctr"/>
          <a:p>
            <a:pPr lvl="0" indent="0"/>
            <a:r>
              <a:rPr lang="en-US" altLang="zh-CN" dirty="0">
                <a:solidFill>
                  <a:srgbClr val="336600"/>
                </a:solidFill>
              </a:rPr>
              <a:t>I/O</a:t>
            </a:r>
            <a:r>
              <a:rPr lang="zh-CN" altLang="en-US" dirty="0">
                <a:solidFill>
                  <a:srgbClr val="336600"/>
                </a:solidFill>
                <a:cs typeface="Arial" panose="020B0604020202020204" pitchFamily="34" charset="0"/>
              </a:rPr>
              <a:t>通道控制方式是</a:t>
            </a:r>
            <a:r>
              <a:rPr lang="en-US" altLang="zh-CN" dirty="0">
                <a:solidFill>
                  <a:srgbClr val="336600"/>
                </a:solidFill>
              </a:rPr>
              <a:t>DMA</a:t>
            </a:r>
            <a:r>
              <a:rPr lang="zh-CN" altLang="en-US" dirty="0">
                <a:solidFill>
                  <a:srgbClr val="336600"/>
                </a:solidFill>
                <a:cs typeface="Arial" panose="020B0604020202020204" pitchFamily="34" charset="0"/>
              </a:rPr>
              <a:t>方式的发展，它可进一步减少</a:t>
            </a:r>
            <a:r>
              <a:rPr lang="en-US" altLang="zh-CN" dirty="0">
                <a:solidFill>
                  <a:srgbClr val="336600"/>
                </a:solidFill>
              </a:rPr>
              <a:t>CPU</a:t>
            </a:r>
            <a:r>
              <a:rPr lang="zh-CN" altLang="en-US" dirty="0">
                <a:solidFill>
                  <a:srgbClr val="336600"/>
                </a:solidFill>
                <a:cs typeface="Arial" panose="020B0604020202020204" pitchFamily="34" charset="0"/>
              </a:rPr>
              <a:t>的干预，即把对</a:t>
            </a:r>
            <a:r>
              <a:rPr lang="zh-CN" altLang="en-US" dirty="0">
                <a:solidFill>
                  <a:srgbClr val="0000FF"/>
                </a:solidFill>
                <a:cs typeface="Arial" panose="020B0604020202020204" pitchFamily="34" charset="0"/>
              </a:rPr>
              <a:t>一个数据块</a:t>
            </a:r>
            <a:r>
              <a:rPr lang="zh-CN" altLang="en-US" dirty="0">
                <a:solidFill>
                  <a:srgbClr val="336600"/>
                </a:solidFill>
                <a:cs typeface="Arial" panose="020B0604020202020204" pitchFamily="34" charset="0"/>
              </a:rPr>
              <a:t>的读（写）为单位的干预，减少为对</a:t>
            </a:r>
            <a:r>
              <a:rPr lang="zh-CN" altLang="en-US" dirty="0">
                <a:solidFill>
                  <a:srgbClr val="0000FF"/>
                </a:solidFill>
                <a:cs typeface="Arial" panose="020B0604020202020204" pitchFamily="34" charset="0"/>
              </a:rPr>
              <a:t>一组数据块</a:t>
            </a:r>
            <a:r>
              <a:rPr lang="zh-CN" altLang="en-US" dirty="0">
                <a:solidFill>
                  <a:srgbClr val="336600"/>
                </a:solidFill>
                <a:cs typeface="Arial" panose="020B0604020202020204" pitchFamily="34" charset="0"/>
              </a:rPr>
              <a:t>的读（写）及有关的控制和管理为单位的干预。同时又可实现</a:t>
            </a:r>
            <a:r>
              <a:rPr lang="en-US" altLang="zh-CN" dirty="0">
                <a:solidFill>
                  <a:srgbClr val="336600"/>
                </a:solidFill>
              </a:rPr>
              <a:t>CPU</a:t>
            </a:r>
            <a:r>
              <a:rPr lang="zh-CN" altLang="en-US" dirty="0">
                <a:solidFill>
                  <a:srgbClr val="336600"/>
                </a:solidFill>
                <a:cs typeface="Arial" panose="020B0604020202020204" pitchFamily="34" charset="0"/>
              </a:rPr>
              <a:t>、通道和</a:t>
            </a:r>
            <a:r>
              <a:rPr lang="en-US" altLang="zh-CN" dirty="0">
                <a:solidFill>
                  <a:srgbClr val="336600"/>
                </a:solidFill>
              </a:rPr>
              <a:t>I/O</a:t>
            </a:r>
            <a:r>
              <a:rPr lang="zh-CN" altLang="en-US" dirty="0">
                <a:solidFill>
                  <a:srgbClr val="336600"/>
                </a:solidFill>
                <a:cs typeface="Arial" panose="020B0604020202020204" pitchFamily="34" charset="0"/>
              </a:rPr>
              <a:t>设备三者的并行操作，从而更有效的提高整个系统的资源利用率。</a:t>
            </a:r>
            <a:endParaRPr lang="zh-CN" altLang="en-US" dirty="0">
              <a:solidFill>
                <a:srgbClr val="336600"/>
              </a:solidFill>
              <a:cs typeface="Arial" panose="020B0604020202020204" pitchFamily="34" charset="0"/>
            </a:endParaRPr>
          </a:p>
          <a:p>
            <a:pPr lvl="0" indent="0"/>
            <a:endParaRPr lang="zh-CN" altLang="en-US">
              <a:ea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p:cNvSpPr>
          <p:nvPr>
            <p:ph type="sldImg"/>
          </p:nvPr>
        </p:nvSpPr>
        <p:spPr/>
      </p:sp>
      <p:sp>
        <p:nvSpPr>
          <p:cNvPr id="116738" name="文本占位符 2"/>
          <p:cNvSpPr>
            <a:spLocks noGrp="1"/>
          </p:cNvSpPr>
          <p:nvPr>
            <p:ph type="body"/>
          </p:nvPr>
        </p:nvSpPr>
        <p:spPr/>
        <p:txBody>
          <a:bodyPr anchor="ctr"/>
          <a:p>
            <a:pPr lvl="0" indent="0"/>
            <a:r>
              <a:rPr lang="zh-CN" altLang="en-US" dirty="0">
                <a:solidFill>
                  <a:schemeClr val="hlink"/>
                </a:solidFill>
                <a:latin typeface="微软雅黑" panose="020B0503020204020204" charset="-122"/>
                <a:ea typeface="微软雅黑" panose="020B0503020204020204" charset="-122"/>
              </a:rPr>
              <a:t>驱动程序是一个与设备紧密相关的软件，为了实现设备独立性，必须再在驱动程序之上设置设备独立软件，</a:t>
            </a:r>
            <a:endParaRPr lang="en-US" altLang="zh-CN" dirty="0">
              <a:solidFill>
                <a:schemeClr val="hlink"/>
              </a:solidFill>
              <a:latin typeface="微软雅黑" panose="020B0503020204020204" charset="-122"/>
              <a:ea typeface="微软雅黑" panose="020B0503020204020204" charset="-122"/>
            </a:endParaRPr>
          </a:p>
          <a:p>
            <a:pPr lvl="0" indent="0"/>
            <a:r>
              <a:rPr lang="en-US" altLang="zh-CN" b="1" dirty="0">
                <a:solidFill>
                  <a:schemeClr val="hlink"/>
                </a:solidFill>
                <a:latin typeface="微软雅黑" panose="020B0503020204020204" charset="-122"/>
                <a:ea typeface="微软雅黑" panose="020B0503020204020204" charset="-122"/>
              </a:rPr>
              <a:t>1</a:t>
            </a:r>
            <a:r>
              <a:rPr lang="zh-CN" altLang="en-US" b="1" dirty="0">
                <a:solidFill>
                  <a:schemeClr val="hlink"/>
                </a:solidFill>
                <a:latin typeface="微软雅黑" panose="020B0503020204020204" charset="-122"/>
                <a:ea typeface="微软雅黑" panose="020B0503020204020204" charset="-122"/>
              </a:rPr>
              <a:t>）独立设备的分配与回收</a:t>
            </a:r>
            <a:r>
              <a:rPr lang="en-US" altLang="zh-CN" b="1" dirty="0">
                <a:solidFill>
                  <a:schemeClr val="hlink"/>
                </a:solidFill>
                <a:latin typeface="微软雅黑" panose="020B0503020204020204" charset="-122"/>
                <a:ea typeface="微软雅黑" panose="020B0503020204020204" charset="-122"/>
              </a:rPr>
              <a:t>——</a:t>
            </a:r>
            <a:r>
              <a:rPr lang="zh-CN" altLang="en-US" b="1" dirty="0">
                <a:solidFill>
                  <a:schemeClr val="hlink"/>
                </a:solidFill>
                <a:latin typeface="微软雅黑" panose="020B0503020204020204" charset="-122"/>
                <a:ea typeface="微软雅黑" panose="020B0503020204020204" charset="-122"/>
              </a:rPr>
              <a:t>对于独占设备，为了避免诸进程对独占设备的争夺，必须由系统来统一分配，不允许进程自行使用。</a:t>
            </a:r>
            <a:endParaRPr lang="en-US" altLang="zh-CN" b="1" dirty="0">
              <a:solidFill>
                <a:schemeClr val="hlink"/>
              </a:solidFill>
              <a:latin typeface="微软雅黑" panose="020B0503020204020204" charset="-122"/>
              <a:ea typeface="微软雅黑" panose="020B0503020204020204" charset="-122"/>
            </a:endParaRPr>
          </a:p>
          <a:p>
            <a:pPr lvl="0" indent="0"/>
            <a:r>
              <a:rPr lang="en-US" altLang="zh-CN" b="1" dirty="0">
                <a:solidFill>
                  <a:schemeClr val="hlink"/>
                </a:solidFill>
                <a:latin typeface="微软雅黑" panose="020B0503020204020204" charset="-122"/>
                <a:ea typeface="微软雅黑" panose="020B0503020204020204" charset="-122"/>
              </a:rPr>
              <a:t>5</a:t>
            </a:r>
            <a:r>
              <a:rPr lang="zh-CN" altLang="en-US" b="1" dirty="0">
                <a:solidFill>
                  <a:schemeClr val="hlink"/>
                </a:solidFill>
                <a:latin typeface="微软雅黑" panose="020B0503020204020204" charset="-122"/>
                <a:ea typeface="微软雅黑" panose="020B0503020204020204" charset="-122"/>
              </a:rPr>
              <a:t>）差错控制：</a:t>
            </a:r>
            <a:r>
              <a:rPr lang="zh-CN" altLang="en-US" dirty="0">
                <a:solidFill>
                  <a:schemeClr val="hlink"/>
                </a:solidFill>
                <a:latin typeface="微软雅黑" panose="020B0503020204020204" charset="-122"/>
                <a:ea typeface="微软雅黑" panose="020B0503020204020204" charset="-122"/>
              </a:rPr>
              <a:t>由于设备中有着许多机械和电气部分，因此，它们比主机更容易出现故障，这就导致</a:t>
            </a:r>
            <a:r>
              <a:rPr lang="en-US" altLang="zh-CN" dirty="0">
                <a:solidFill>
                  <a:schemeClr val="hlink"/>
                </a:solidFill>
                <a:latin typeface="微软雅黑" panose="020B0503020204020204" charset="-122"/>
                <a:ea typeface="微软雅黑" panose="020B0503020204020204" charset="-122"/>
              </a:rPr>
              <a:t>I/O</a:t>
            </a:r>
            <a:r>
              <a:rPr lang="zh-CN" altLang="en-US" dirty="0">
                <a:solidFill>
                  <a:schemeClr val="hlink"/>
                </a:solidFill>
                <a:latin typeface="微软雅黑" panose="020B0503020204020204" charset="-122"/>
                <a:ea typeface="微软雅黑" panose="020B0503020204020204" charset="-122"/>
              </a:rPr>
              <a:t>操作中的绝大多数错误都与设备有关，可以分两类：暂时性错误和持久性错误。</a:t>
            </a:r>
            <a:endParaRPr lang="en-US" altLang="zh-CN" dirty="0">
              <a:solidFill>
                <a:schemeClr val="hlink"/>
              </a:solidFill>
              <a:latin typeface="微软雅黑" panose="020B0503020204020204" charset="-122"/>
              <a:ea typeface="微软雅黑" panose="020B0503020204020204" charset="-122"/>
            </a:endParaRPr>
          </a:p>
          <a:p>
            <a:pPr lvl="0" indent="0"/>
            <a:endParaRPr lang="zh-CN" altLang="en-US">
              <a:ea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20834" name="Rectangle 2"/>
          <p:cNvSpPr>
            <a:spLocks noGrp="1" noRot="1" noTextEdit="1"/>
          </p:cNvSpPr>
          <p:nvPr>
            <p:ph type="sldImg"/>
          </p:nvPr>
        </p:nvSpPr>
        <p:spPr/>
      </p:sp>
      <p:sp>
        <p:nvSpPr>
          <p:cNvPr id="120835" name="Rectangle 3"/>
          <p:cNvSpPr>
            <a:spLocks noGrp="1"/>
          </p:cNvSpPr>
          <p:nvPr>
            <p:ph type="body"/>
          </p:nvPr>
        </p:nvSpPr>
        <p:spPr/>
        <p:txBody>
          <a:bodyPr wrap="square" lIns="91440" tIns="45720" rIns="91440" bIns="45720" anchor="t"/>
          <a:p>
            <a:pPr lvl="0" indent="0" eaLnBrk="1" hangingPunct="1"/>
            <a:r>
              <a:rPr lang="zh-CN" altLang="en-US" dirty="0">
                <a:solidFill>
                  <a:srgbClr val="006600"/>
                </a:solidFill>
                <a:cs typeface="Arial" panose="020B0604020202020204" pitchFamily="34" charset="0"/>
              </a:rPr>
              <a:t>在进行设备分配时，通常都要借助一些表格的帮助。在表格中记录了相应设备或控制器的</a:t>
            </a:r>
            <a:r>
              <a:rPr lang="zh-CN" altLang="en-US" dirty="0">
                <a:solidFill>
                  <a:srgbClr val="0000CC"/>
                </a:solidFill>
                <a:cs typeface="Arial" panose="020B0604020202020204" pitchFamily="34" charset="0"/>
              </a:rPr>
              <a:t>状态</a:t>
            </a:r>
            <a:r>
              <a:rPr lang="zh-CN" altLang="en-US" dirty="0">
                <a:solidFill>
                  <a:srgbClr val="006600"/>
                </a:solidFill>
                <a:cs typeface="Arial" panose="020B0604020202020204" pitchFamily="34" charset="0"/>
              </a:rPr>
              <a:t>及对设备或控制器进行控制所需的</a:t>
            </a:r>
            <a:r>
              <a:rPr lang="zh-CN" altLang="en-US" dirty="0">
                <a:solidFill>
                  <a:srgbClr val="0000CC"/>
                </a:solidFill>
                <a:cs typeface="Arial" panose="020B0604020202020204" pitchFamily="34" charset="0"/>
              </a:rPr>
              <a:t>信息</a:t>
            </a:r>
            <a:r>
              <a:rPr lang="zh-CN" altLang="en-US" dirty="0">
                <a:solidFill>
                  <a:srgbClr val="006600"/>
                </a:solidFill>
                <a:cs typeface="Arial" panose="020B0604020202020204" pitchFamily="34" charset="0"/>
              </a:rPr>
              <a:t>。在进行设备分配时所需的数据结构有：</a:t>
            </a:r>
            <a:r>
              <a:rPr lang="zh-CN" altLang="en-US" dirty="0">
                <a:solidFill>
                  <a:srgbClr val="0000CC"/>
                </a:solidFill>
                <a:cs typeface="Arial" panose="020B0604020202020204" pitchFamily="34" charset="0"/>
              </a:rPr>
              <a:t>设备控制表、控制器控制表、通道控制表和系统设备表</a:t>
            </a:r>
            <a:r>
              <a:rPr lang="zh-CN" altLang="en-US" dirty="0">
                <a:solidFill>
                  <a:srgbClr val="006600"/>
                </a:solidFill>
                <a:cs typeface="Arial" panose="020B0604020202020204" pitchFamily="34" charset="0"/>
              </a:rPr>
              <a:t>等。</a:t>
            </a:r>
            <a:endParaRPr lang="zh-CN" altLang="en-US" dirty="0">
              <a:solidFill>
                <a:srgbClr val="006600"/>
              </a:solidFill>
              <a:ea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22882" name="Rectangle 2"/>
          <p:cNvSpPr>
            <a:spLocks noGrp="1" noRot="1" noTextEdit="1"/>
          </p:cNvSpPr>
          <p:nvPr>
            <p:ph type="sldImg"/>
          </p:nvPr>
        </p:nvSpPr>
        <p:spPr/>
      </p:sp>
      <p:sp>
        <p:nvSpPr>
          <p:cNvPr id="122883" name="Rectangle 3"/>
          <p:cNvSpPr>
            <a:spLocks noGrp="1"/>
          </p:cNvSpPr>
          <p:nvPr>
            <p:ph type="body"/>
          </p:nvPr>
        </p:nvSpPr>
        <p:spPr/>
        <p:txBody>
          <a:bodyPr wrap="square" lIns="91440" tIns="45720" rIns="91440" bIns="45720" anchor="t"/>
          <a:p>
            <a:pPr lvl="0" indent="0" eaLnBrk="1" hangingPunct="1"/>
            <a:r>
              <a:rPr lang="zh-CN" altLang="en-US" b="1" dirty="0">
                <a:cs typeface="Arial" panose="020B0604020202020204" pitchFamily="34" charset="0"/>
              </a:rPr>
              <a:t>设备状态：①等待</a:t>
            </a:r>
            <a:r>
              <a:rPr lang="en-US" altLang="zh-CN" b="1" dirty="0"/>
              <a:t>/</a:t>
            </a:r>
            <a:r>
              <a:rPr lang="zh-CN" altLang="en-US" b="1" dirty="0">
                <a:cs typeface="Arial" panose="020B0604020202020204" pitchFamily="34" charset="0"/>
              </a:rPr>
              <a:t>不等待：指示设备是否因相连的控制器或通道正在忙而无法启动 ②忙</a:t>
            </a:r>
            <a:r>
              <a:rPr lang="en-US" altLang="zh-CN" b="1" dirty="0"/>
              <a:t>/</a:t>
            </a:r>
            <a:r>
              <a:rPr lang="zh-CN" altLang="en-US" b="1" dirty="0">
                <a:cs typeface="Arial" panose="020B0604020202020204" pitchFamily="34" charset="0"/>
              </a:rPr>
              <a:t>：指示设备是否正在使用</a:t>
            </a:r>
            <a:endParaRPr lang="zh-CN" altLang="en-US" b="1" dirty="0">
              <a:cs typeface="Arial" panose="020B0604020202020204" pitchFamily="34" charset="0"/>
            </a:endParaRPr>
          </a:p>
          <a:p>
            <a:pPr lvl="0" indent="0" eaLnBrk="1" hangingPunct="1"/>
            <a:r>
              <a:rPr lang="zh-CN" altLang="en-US" b="1" dirty="0">
                <a:cs typeface="Arial" panose="020B0604020202020204" pitchFamily="34" charset="0"/>
              </a:rPr>
              <a:t>指向控制器表的指针：指向该设备所连接的控制器的控制表</a:t>
            </a:r>
            <a:endParaRPr lang="zh-CN" altLang="en-US" b="1" dirty="0">
              <a:cs typeface="Arial" panose="020B0604020202020204" pitchFamily="34" charset="0"/>
            </a:endParaRPr>
          </a:p>
          <a:p>
            <a:pPr lvl="0" indent="0" eaLnBrk="1" hangingPunct="1">
              <a:lnSpc>
                <a:spcPct val="130000"/>
              </a:lnSpc>
              <a:spcBef>
                <a:spcPct val="0"/>
              </a:spcBef>
            </a:pPr>
            <a:r>
              <a:rPr lang="zh-CN" altLang="en-US" b="1" dirty="0">
                <a:cs typeface="Arial" panose="020B0604020202020204" pitchFamily="34" charset="0"/>
              </a:rPr>
              <a:t>重复执行次数或时间：规定了设备在工作中发生错误而未能成功传送数据时，可以重新传送的次数</a:t>
            </a:r>
            <a:endParaRPr lang="zh-CN" altLang="en-US" b="1" dirty="0">
              <a:cs typeface="Arial" panose="020B0604020202020204" pitchFamily="34" charset="0"/>
            </a:endParaRPr>
          </a:p>
          <a:p>
            <a:pPr lvl="0" indent="0" eaLnBrk="1" hangingPunct="1">
              <a:lnSpc>
                <a:spcPct val="130000"/>
              </a:lnSpc>
              <a:spcBef>
                <a:spcPct val="0"/>
              </a:spcBef>
            </a:pPr>
            <a:r>
              <a:rPr lang="zh-CN" altLang="en-US" b="1" dirty="0">
                <a:cs typeface="Arial" panose="020B0604020202020204" pitchFamily="34" charset="0"/>
              </a:rPr>
              <a:t>设备队列的队首指针：指向等待使用该设备的所有进程的</a:t>
            </a:r>
            <a:r>
              <a:rPr lang="en-US" altLang="zh-CN" b="1" dirty="0"/>
              <a:t>PCB</a:t>
            </a:r>
            <a:r>
              <a:rPr lang="zh-CN" altLang="en-US" b="1" dirty="0">
                <a:cs typeface="Arial" panose="020B0604020202020204" pitchFamily="34" charset="0"/>
              </a:rPr>
              <a:t>所组成的队列</a:t>
            </a:r>
            <a:endParaRPr lang="zh-CN" altLang="en-US" b="1" dirty="0">
              <a:cs typeface="Arial" panose="020B0604020202020204" pitchFamily="34" charset="0"/>
            </a:endParaRPr>
          </a:p>
          <a:p>
            <a:pPr lvl="0" indent="0" eaLnBrk="1" hangingPunct="1">
              <a:lnSpc>
                <a:spcPct val="130000"/>
              </a:lnSpc>
              <a:spcBef>
                <a:spcPct val="0"/>
              </a:spcBef>
            </a:pPr>
            <a:endParaRPr lang="zh-CN" altLang="en-US" b="1" dirty="0">
              <a:cs typeface="Arial" panose="020B0604020202020204" pitchFamily="34" charset="0"/>
            </a:endParaRPr>
          </a:p>
          <a:p>
            <a:pPr lvl="0" indent="0" eaLnBrk="1" hangingPunct="1">
              <a:lnSpc>
                <a:spcPct val="130000"/>
              </a:lnSpc>
              <a:spcBef>
                <a:spcPct val="0"/>
              </a:spcBef>
            </a:pPr>
            <a:endParaRPr lang="zh-CN" altLang="en-US" b="1" dirty="0">
              <a:cs typeface="Arial" panose="020B0604020202020204" pitchFamily="34" charset="0"/>
            </a:endParaRPr>
          </a:p>
          <a:p>
            <a:pPr lvl="0" indent="0" eaLnBrk="1" hangingPunct="1"/>
            <a:endParaRPr lang="en-US" altLang="zh-CN" b="1"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Grp="1" noRot="1" noChangeAspect="1" noTextEdit="1"/>
          </p:cNvSpPr>
          <p:nvPr>
            <p:ph type="sldImg"/>
          </p:nvPr>
        </p:nvSpPr>
        <p:spPr/>
      </p:sp>
      <p:sp>
        <p:nvSpPr>
          <p:cNvPr id="124930" name="备注占位符 2"/>
          <p:cNvSpPr>
            <a:spLocks noGrp="1"/>
          </p:cNvSpPr>
          <p:nvPr>
            <p:ph type="body"/>
          </p:nvPr>
        </p:nvSpPr>
        <p:spPr/>
        <p:txBody>
          <a:bodyPr wrap="square" lIns="91440" tIns="45720" rIns="91440" bIns="45720" anchor="t"/>
          <a:p>
            <a:pPr lvl="0" indent="0"/>
            <a:endParaRPr lang="zh-CN" altLang="en-US" dirty="0">
              <a:ea typeface="Arial" panose="020B0604020202020204" pitchFamily="34" charset="0"/>
            </a:endParaRPr>
          </a:p>
        </p:txBody>
      </p:sp>
      <p:sp>
        <p:nvSpPr>
          <p:cNvPr id="124931"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幻灯片图像占位符 917505"/>
          <p:cNvSpPr>
            <a:spLocks noGrp="1" noRot="1" noTextEdit="1"/>
          </p:cNvSpPr>
          <p:nvPr>
            <p:ph type="sldImg"/>
          </p:nvPr>
        </p:nvSpPr>
        <p:spPr/>
      </p:sp>
      <p:sp>
        <p:nvSpPr>
          <p:cNvPr id="128002" name="文本占位符 917506"/>
          <p:cNvSpPr>
            <a:spLocks noGrp="1"/>
          </p:cNvSpPr>
          <p:nvPr>
            <p:ph type="body"/>
          </p:nvPr>
        </p:nvSpPr>
        <p:spPr/>
        <p:txBody>
          <a:bodyPr anchor="ctr"/>
          <a:p>
            <a:pPr lvl="0" indent="0"/>
            <a:endParaRPr lang="en-US" altLang="en-US" dirty="0"/>
          </a:p>
        </p:txBody>
      </p:sp>
      <p:sp>
        <p:nvSpPr>
          <p:cNvPr id="12800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32098" name="Rectangle 2"/>
          <p:cNvSpPr>
            <a:spLocks noGrp="1" noRot="1" noTextEdit="1"/>
          </p:cNvSpPr>
          <p:nvPr>
            <p:ph type="sldImg"/>
          </p:nvPr>
        </p:nvSpPr>
        <p:spPr/>
      </p:sp>
      <p:sp>
        <p:nvSpPr>
          <p:cNvPr id="132099"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设备的固有属性决定了设备的使用方式，进而决定了设备的分配方式</a:t>
            </a:r>
            <a:endParaRPr lang="zh-CN" altLang="en-US" dirty="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p:cNvSpPr>
          <p:nvPr>
            <p:ph type="sldImg"/>
          </p:nvPr>
        </p:nvSpPr>
        <p:spPr/>
      </p:sp>
      <p:sp>
        <p:nvSpPr>
          <p:cNvPr id="15362" name="文本占位符 2"/>
          <p:cNvSpPr>
            <a:spLocks noGrp="1"/>
          </p:cNvSpPr>
          <p:nvPr>
            <p:ph type="body"/>
          </p:nvPr>
        </p:nvSpPr>
        <p:spPr/>
        <p:txBody>
          <a:bodyPr anchor="ctr"/>
          <a:p>
            <a:pPr lvl="0" indent="0"/>
            <a:r>
              <a:rPr lang="zh-CN" altLang="en-US" b="1" dirty="0">
                <a:latin typeface="宋体" panose="02010600030101010101" pitchFamily="2" charset="-122"/>
                <a:ea typeface="宋体" panose="02010600030101010101" pitchFamily="2" charset="-122"/>
              </a:rPr>
              <a:t>1. 隐藏物理设备的细节</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I/O设备的类型非常多，且彼此间在多方面都有差异，诸如它们接收和产生数据的速度，传输方向、粒度、数据的表示形式及可靠性等方面。</a:t>
            </a:r>
            <a:endParaRPr lang="zh-CN" altLang="en-US"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2. 与设备的无关性</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隐藏物理设备的细节，在早期的OS中就已实现，它可方便用户对设备的使用。与设备的无关性是在较晚时才实现的，这是在隐藏物理设备细节的基础上实现的。 </a:t>
            </a:r>
            <a:endParaRPr lang="zh-CN" altLang="en-US"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3. 提高处理机和I/O设备的利用率</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在一般的系统中，许多I/O设备间是相互独立的，能够并行操作，在处理机与设备之间也能并行操作。因此，I/O系统的第三个功能是要尽可能地让处理机和I/O设备并行操作，以提高它们的利用率。为此，一方面要求处理机能快速响应用户的I/O请求，使I/O设备尽快地运行起来；另一方面也应尽量减少在每个I/O设备运行时处理机的干预时间。</a:t>
            </a:r>
            <a:endParaRPr lang="zh-CN" altLang="en-US"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4. 对I/O设备进行控制</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对I/O设备进行控制是驱动程序的功能。目前对I/O设备有四种控制方式：① 采用轮询的可编程I/O方式；② 采用中断的可编程I/O方式；③ 直接存储器访问方式；④ I/O通道方式。</a:t>
            </a:r>
            <a:endParaRPr lang="zh-CN" altLang="en-US"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5. 确保对设备的正确共享</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从设备的共享属性上，可将系统中的设备分为如下</a:t>
            </a:r>
            <a:r>
              <a:rPr lang="zh-CN" altLang="en-US" b="1" dirty="0">
                <a:solidFill>
                  <a:srgbClr val="FF0000"/>
                </a:solidFill>
                <a:latin typeface="宋体" panose="02010600030101010101" pitchFamily="2" charset="-122"/>
                <a:ea typeface="宋体" panose="02010600030101010101" pitchFamily="2" charset="-122"/>
              </a:rPr>
              <a:t>两类</a:t>
            </a:r>
            <a:r>
              <a:rPr lang="zh-CN" altLang="en-US" dirty="0">
                <a:latin typeface="宋体" panose="02010600030101010101" pitchFamily="2" charset="-122"/>
                <a:ea typeface="宋体" panose="02010600030101010101" pitchFamily="2" charset="-122"/>
              </a:rPr>
              <a:t>：</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(1)</a:t>
            </a:r>
            <a:r>
              <a:rPr lang="zh-CN" altLang="en-US" b="1" dirty="0">
                <a:solidFill>
                  <a:srgbClr val="FF0000"/>
                </a:solidFill>
                <a:latin typeface="宋体" panose="02010600030101010101" pitchFamily="2" charset="-122"/>
                <a:ea typeface="宋体" panose="02010600030101010101" pitchFamily="2" charset="-122"/>
              </a:rPr>
              <a:t>独占设备</a:t>
            </a:r>
            <a:r>
              <a:rPr lang="zh-CN" altLang="en-US" dirty="0">
                <a:latin typeface="宋体" panose="02010600030101010101" pitchFamily="2" charset="-122"/>
                <a:ea typeface="宋体" panose="02010600030101010101" pitchFamily="2" charset="-122"/>
              </a:rPr>
              <a:t>，进程应互斥地访问这类设备，即系统一旦把这类设备分配给了某进程后，便由该进程独占，直至用完释放。典型的独占设备有打印机、磁带机等。系统在对独占设备进行分配时，还应考虑到分配的安全性。</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(2)</a:t>
            </a:r>
            <a:r>
              <a:rPr lang="zh-CN" altLang="en-US" b="1" dirty="0">
                <a:solidFill>
                  <a:srgbClr val="FF0000"/>
                </a:solidFill>
                <a:latin typeface="宋体" panose="02010600030101010101" pitchFamily="2" charset="-122"/>
                <a:ea typeface="宋体" panose="02010600030101010101" pitchFamily="2" charset="-122"/>
              </a:rPr>
              <a:t>共享设备</a:t>
            </a:r>
            <a:r>
              <a:rPr lang="zh-CN" altLang="en-US" dirty="0">
                <a:latin typeface="宋体" panose="02010600030101010101" pitchFamily="2" charset="-122"/>
                <a:ea typeface="宋体" panose="02010600030101010101" pitchFamily="2" charset="-122"/>
              </a:rPr>
              <a:t>，是指在一段时间内允许多个进程同时访问的设备。典型的共享设备是磁盘，当有多个进程需对磁盘执行读、写操作时，可以交叉进行，不会影响到读、写的正确性。</a:t>
            </a:r>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6. 错误处理</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大多数的设备都包括了较多的机械和电气部分，运行时容易出现错误和故障。从处理的角度，可将错误分为临时性错误和持久性错误。对于临时性错误，可通过重试操作来纠正，只有在发生了持久性错误时，才需要向上层报告。</a:t>
            </a:r>
            <a:endParaRPr lang="zh-CN" altLang="en-US">
              <a:ea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34146" name="Rectangle 2"/>
          <p:cNvSpPr>
            <a:spLocks noGrp="1" noRot="1" noTextEdit="1"/>
          </p:cNvSpPr>
          <p:nvPr>
            <p:ph type="sldImg"/>
          </p:nvPr>
        </p:nvSpPr>
        <p:spPr/>
      </p:sp>
      <p:sp>
        <p:nvSpPr>
          <p:cNvPr id="134147"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在一个系统中，请求分配的进程数目往往多于设备数目，故在多个进程竞争同一个设备时，系统必须按某种算法将设备分配给其中的一个进程。</a:t>
            </a:r>
            <a:r>
              <a:rPr lang="zh-CN" altLang="en-US" b="1" dirty="0">
                <a:solidFill>
                  <a:srgbClr val="336600"/>
                </a:solidFill>
                <a:cs typeface="Arial" panose="020B0604020202020204" pitchFamily="34" charset="0"/>
              </a:rPr>
              <a:t>与进程调度类似</a:t>
            </a:r>
            <a:endParaRPr lang="zh-CN" altLang="en-US" b="1" dirty="0">
              <a:solidFill>
                <a:srgbClr val="336600"/>
              </a:solidFill>
              <a:ea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36194" name="Rectangle 2"/>
          <p:cNvSpPr>
            <a:spLocks noGrp="1" noRot="1" noTextEdit="1"/>
          </p:cNvSpPr>
          <p:nvPr>
            <p:ph type="sldImg"/>
          </p:nvPr>
        </p:nvSpPr>
        <p:spPr/>
      </p:sp>
      <p:sp>
        <p:nvSpPr>
          <p:cNvPr id="136195" name="Rectangle 3"/>
          <p:cNvSpPr>
            <a:spLocks noGrp="1"/>
          </p:cNvSpPr>
          <p:nvPr>
            <p:ph type="body"/>
          </p:nvPr>
        </p:nvSpPr>
        <p:spPr/>
        <p:txBody>
          <a:bodyPr wrap="square" lIns="91440" tIns="45720" rIns="91440" bIns="45720" anchor="t"/>
          <a:p>
            <a:pPr lvl="0" indent="0">
              <a:spcBef>
                <a:spcPct val="50000"/>
              </a:spcBef>
            </a:pPr>
            <a:r>
              <a:rPr lang="zh-CN" altLang="en-US" sz="2800" b="1" dirty="0">
                <a:solidFill>
                  <a:srgbClr val="336600"/>
                </a:solidFill>
                <a:latin typeface="Times New Roman" panose="02020603050405020304" pitchFamily="2" charset="0"/>
                <a:cs typeface="Arial" panose="020B0604020202020204" pitchFamily="34" charset="0"/>
              </a:rPr>
              <a:t>对于共享设备，</a:t>
            </a:r>
            <a:r>
              <a:rPr lang="zh-CN" altLang="en-US" sz="2800" b="1" dirty="0">
                <a:solidFill>
                  <a:schemeClr val="hlink"/>
                </a:solidFill>
                <a:latin typeface="Times New Roman" panose="02020603050405020304" pitchFamily="2" charset="0"/>
                <a:cs typeface="Arial" panose="020B0604020202020204" pitchFamily="34" charset="0"/>
              </a:rPr>
              <a:t>不论采用静态分配还是采用动态分配都不会出现死锁。</a:t>
            </a:r>
            <a:endParaRPr lang="zh-CN" altLang="en-US" sz="2800" b="1" dirty="0">
              <a:solidFill>
                <a:schemeClr val="hlink"/>
              </a:solidFill>
              <a:latin typeface="Times New Roman" panose="02020603050405020304" pitchFamily="2" charset="0"/>
              <a:cs typeface="Arial" panose="020B0604020202020204" pitchFamily="34" charset="0"/>
            </a:endParaRPr>
          </a:p>
          <a:p>
            <a:pPr lvl="0" indent="0">
              <a:spcBef>
                <a:spcPct val="50000"/>
              </a:spcBef>
            </a:pPr>
            <a:r>
              <a:rPr lang="zh-CN" altLang="en-US" sz="2800" b="1" dirty="0">
                <a:solidFill>
                  <a:srgbClr val="336600"/>
                </a:solidFill>
                <a:latin typeface="Times New Roman" panose="02020603050405020304" pitchFamily="2" charset="0"/>
                <a:cs typeface="Arial" panose="020B0604020202020204" pitchFamily="34" charset="0"/>
              </a:rPr>
              <a:t>对于独占设备，</a:t>
            </a:r>
            <a:r>
              <a:rPr lang="zh-CN" altLang="en-US" sz="2800" b="1" dirty="0">
                <a:solidFill>
                  <a:schemeClr val="hlink"/>
                </a:solidFill>
                <a:latin typeface="Times New Roman" panose="02020603050405020304" pitchFamily="2" charset="0"/>
                <a:cs typeface="Arial" panose="020B0604020202020204" pitchFamily="34" charset="0"/>
              </a:rPr>
              <a:t>采用动态分配有可能造成死锁</a:t>
            </a:r>
            <a:endParaRPr lang="zh-CN" altLang="en-US" sz="2800" b="1" dirty="0">
              <a:solidFill>
                <a:schemeClr val="hlink"/>
              </a:solidFill>
              <a:latin typeface="Times New Roman" panose="02020603050405020304" pitchFamily="2" charset="0"/>
              <a:ea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38242" name="Rectangle 2"/>
          <p:cNvSpPr>
            <a:spLocks noGrp="1" noRot="1" noTextEdit="1"/>
          </p:cNvSpPr>
          <p:nvPr>
            <p:ph type="sldImg"/>
          </p:nvPr>
        </p:nvSpPr>
        <p:spPr/>
      </p:sp>
      <p:sp>
        <p:nvSpPr>
          <p:cNvPr id="138243"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在一个系统中，如果使用</a:t>
            </a:r>
            <a:r>
              <a:rPr lang="en-US" altLang="zh-CN" dirty="0"/>
              <a:t>I/O</a:t>
            </a:r>
            <a:r>
              <a:rPr lang="zh-CN" altLang="en-US" dirty="0">
                <a:cs typeface="Arial" panose="020B0604020202020204" pitchFamily="34" charset="0"/>
              </a:rPr>
              <a:t>通道并采用单通路的连接方式（即每个设备只与一个设备控制器相连，而每个设备控制器又只与一个通道相连），则当某进程以物理设备名一对一独占设备提出</a:t>
            </a:r>
            <a:r>
              <a:rPr lang="en-US" altLang="zh-CN" dirty="0"/>
              <a:t>I/O</a:t>
            </a:r>
            <a:r>
              <a:rPr lang="zh-CN" altLang="en-US" dirty="0">
                <a:cs typeface="Arial" panose="020B0604020202020204" pitchFamily="34" charset="0"/>
              </a:rPr>
              <a:t>请求时，系统的设备分配程序，按以下步骤进行设备分配：</a:t>
            </a:r>
            <a:endParaRPr lang="zh-CN" altLang="en-US" dirty="0">
              <a:cs typeface="Arial" panose="020B0604020202020204" pitchFamily="34" charset="0"/>
            </a:endParaRPr>
          </a:p>
          <a:p>
            <a:pPr lvl="0" indent="0" eaLnBrk="1" hangingPunct="1">
              <a:buFont typeface="Wingdings" panose="05000000000000000000" pitchFamily="2" charset="2"/>
              <a:buChar char="•"/>
            </a:pPr>
            <a:r>
              <a:rPr lang="zh-CN" altLang="en-US" sz="1100" b="1" dirty="0">
                <a:solidFill>
                  <a:schemeClr val="hlink"/>
                </a:solidFill>
                <a:cs typeface="Arial" panose="020B0604020202020204" pitchFamily="34" charset="0"/>
              </a:rPr>
              <a:t>（</a:t>
            </a:r>
            <a:r>
              <a:rPr lang="en-US" altLang="zh-CN" sz="1100" b="1" dirty="0">
                <a:solidFill>
                  <a:schemeClr val="hlink"/>
                </a:solidFill>
              </a:rPr>
              <a:t>1</a:t>
            </a:r>
            <a:r>
              <a:rPr lang="zh-CN" altLang="en-US" sz="1100" b="1" dirty="0">
                <a:solidFill>
                  <a:schemeClr val="hlink"/>
                </a:solidFill>
                <a:cs typeface="Arial" panose="020B0604020202020204" pitchFamily="34" charset="0"/>
              </a:rPr>
              <a:t>）分配设备</a:t>
            </a:r>
            <a:endParaRPr lang="zh-CN" altLang="en-US" sz="1100" b="1" dirty="0">
              <a:solidFill>
                <a:schemeClr val="hlink"/>
              </a:solidFill>
              <a:cs typeface="Arial" panose="020B0604020202020204" pitchFamily="34" charset="0"/>
            </a:endParaRPr>
          </a:p>
          <a:p>
            <a:pPr lvl="0" indent="0" eaLnBrk="1" hangingPunct="1">
              <a:buFont typeface="Wingdings" panose="05000000000000000000" pitchFamily="2" charset="2"/>
              <a:buChar char="•"/>
            </a:pPr>
            <a:r>
              <a:rPr lang="zh-CN" altLang="en-US" sz="1100" b="1" dirty="0">
                <a:solidFill>
                  <a:schemeClr val="hlink"/>
                </a:solidFill>
                <a:cs typeface="Arial" panose="020B0604020202020204" pitchFamily="34" charset="0"/>
              </a:rPr>
              <a:t>给出物理设备名</a:t>
            </a:r>
            <a:r>
              <a:rPr lang="en-US" altLang="zh-CN" sz="1100" b="1" dirty="0">
                <a:solidFill>
                  <a:schemeClr val="hlink"/>
                </a:solidFill>
              </a:rPr>
              <a:t>——</a:t>
            </a:r>
            <a:r>
              <a:rPr lang="zh-CN" altLang="en-US" sz="1100" b="1" dirty="0">
                <a:solidFill>
                  <a:schemeClr val="hlink"/>
                </a:solidFill>
                <a:cs typeface="Arial" panose="020B0604020202020204" pitchFamily="34" charset="0"/>
              </a:rPr>
              <a:t>查找系统设备表</a:t>
            </a:r>
            <a:r>
              <a:rPr lang="en-US" altLang="zh-CN" sz="1100" b="1" dirty="0">
                <a:solidFill>
                  <a:schemeClr val="hlink"/>
                </a:solidFill>
              </a:rPr>
              <a:t>SDT——</a:t>
            </a:r>
            <a:r>
              <a:rPr lang="zh-CN" altLang="en-US" sz="1100" b="1" dirty="0">
                <a:solidFill>
                  <a:schemeClr val="hlink"/>
                </a:solidFill>
                <a:cs typeface="Arial" panose="020B0604020202020204" pitchFamily="34" charset="0"/>
              </a:rPr>
              <a:t>找出该设备的</a:t>
            </a:r>
            <a:r>
              <a:rPr lang="en-US" altLang="zh-CN" sz="1100" b="1" dirty="0">
                <a:solidFill>
                  <a:schemeClr val="hlink"/>
                </a:solidFill>
              </a:rPr>
              <a:t>DCT——DCT</a:t>
            </a:r>
            <a:r>
              <a:rPr lang="zh-CN" altLang="en-US" sz="1100" b="1" dirty="0">
                <a:solidFill>
                  <a:schemeClr val="hlink"/>
                </a:solidFill>
                <a:cs typeface="Arial" panose="020B0604020202020204" pitchFamily="34" charset="0"/>
              </a:rPr>
              <a:t>中设备状态字段</a:t>
            </a:r>
            <a:r>
              <a:rPr lang="en-US" altLang="zh-CN" sz="1100" b="1" dirty="0">
                <a:solidFill>
                  <a:schemeClr val="hlink"/>
                </a:solidFill>
              </a:rPr>
              <a:t>——</a:t>
            </a:r>
            <a:r>
              <a:rPr lang="zh-CN" altLang="en-US" sz="1100" b="1" dirty="0">
                <a:solidFill>
                  <a:schemeClr val="hlink"/>
                </a:solidFill>
                <a:cs typeface="Arial" panose="020B0604020202020204" pitchFamily="34" charset="0"/>
              </a:rPr>
              <a:t>（若设备处于忙状态</a:t>
            </a:r>
            <a:r>
              <a:rPr lang="en-US" altLang="zh-CN" sz="1100" b="1" dirty="0">
                <a:solidFill>
                  <a:schemeClr val="hlink"/>
                </a:solidFill>
              </a:rPr>
              <a:t>——</a:t>
            </a:r>
            <a:r>
              <a:rPr lang="zh-CN" altLang="en-US" sz="1100" b="1" dirty="0">
                <a:solidFill>
                  <a:schemeClr val="hlink"/>
                </a:solidFill>
                <a:cs typeface="Arial" panose="020B0604020202020204" pitchFamily="34" charset="0"/>
              </a:rPr>
              <a:t>将请求</a:t>
            </a:r>
            <a:r>
              <a:rPr lang="en-US" altLang="zh-CN" sz="1100" b="1" dirty="0">
                <a:solidFill>
                  <a:schemeClr val="hlink"/>
                </a:solidFill>
              </a:rPr>
              <a:t>I/O</a:t>
            </a:r>
            <a:r>
              <a:rPr lang="zh-CN" altLang="en-US" sz="1100" b="1" dirty="0">
                <a:solidFill>
                  <a:schemeClr val="hlink"/>
                </a:solidFill>
                <a:cs typeface="Arial" panose="020B0604020202020204" pitchFamily="34" charset="0"/>
              </a:rPr>
              <a:t>的进程插入设备等待队列； 否则</a:t>
            </a:r>
            <a:r>
              <a:rPr lang="en-US" altLang="zh-CN" sz="1100" b="1" dirty="0">
                <a:solidFill>
                  <a:schemeClr val="hlink"/>
                </a:solidFill>
              </a:rPr>
              <a:t>——</a:t>
            </a:r>
            <a:r>
              <a:rPr lang="zh-CN" altLang="en-US" sz="1100" b="1" dirty="0">
                <a:solidFill>
                  <a:schemeClr val="hlink"/>
                </a:solidFill>
                <a:cs typeface="Arial" panose="020B0604020202020204" pitchFamily="34" charset="0"/>
              </a:rPr>
              <a:t>按一定的算法来计算本次设备分配的安全性）</a:t>
            </a:r>
            <a:endParaRPr lang="zh-CN" altLang="en-US" sz="1100" b="1" dirty="0">
              <a:solidFill>
                <a:schemeClr val="hlink"/>
              </a:solidFill>
              <a:cs typeface="Arial" panose="020B0604020202020204" pitchFamily="34" charset="0"/>
            </a:endParaRPr>
          </a:p>
          <a:p>
            <a:pPr lvl="0" indent="0" eaLnBrk="1" hangingPunct="1">
              <a:buFont typeface="Wingdings" panose="05000000000000000000" pitchFamily="2" charset="2"/>
              <a:buChar char="•"/>
            </a:pPr>
            <a:r>
              <a:rPr lang="zh-CN" altLang="en-US" sz="1100" b="1" dirty="0">
                <a:solidFill>
                  <a:schemeClr val="hlink"/>
                </a:solidFill>
                <a:cs typeface="Arial" panose="020B0604020202020204" pitchFamily="34" charset="0"/>
              </a:rPr>
              <a:t>（</a:t>
            </a:r>
            <a:r>
              <a:rPr lang="en-US" altLang="zh-CN" sz="1100" b="1" dirty="0">
                <a:solidFill>
                  <a:schemeClr val="hlink"/>
                </a:solidFill>
              </a:rPr>
              <a:t>2</a:t>
            </a:r>
            <a:r>
              <a:rPr lang="zh-CN" altLang="en-US" sz="1100" b="1" dirty="0">
                <a:solidFill>
                  <a:schemeClr val="hlink"/>
                </a:solidFill>
                <a:cs typeface="Arial" panose="020B0604020202020204" pitchFamily="34" charset="0"/>
              </a:rPr>
              <a:t>）分配控制器</a:t>
            </a:r>
            <a:endParaRPr lang="zh-CN" altLang="en-US" sz="1100" b="1" dirty="0">
              <a:solidFill>
                <a:schemeClr val="hlink"/>
              </a:solidFill>
              <a:cs typeface="Arial" panose="020B0604020202020204" pitchFamily="34" charset="0"/>
            </a:endParaRPr>
          </a:p>
          <a:p>
            <a:pPr lvl="0" indent="0" eaLnBrk="1" hangingPunct="1">
              <a:buFont typeface="Wingdings" panose="05000000000000000000" pitchFamily="2" charset="2"/>
              <a:buChar char="•"/>
            </a:pPr>
            <a:r>
              <a:rPr lang="zh-CN" altLang="en-US" sz="1100" b="1" dirty="0">
                <a:solidFill>
                  <a:schemeClr val="hlink"/>
                </a:solidFill>
                <a:cs typeface="Arial" panose="020B0604020202020204" pitchFamily="34" charset="0"/>
              </a:rPr>
              <a:t>在系统把设备分配给请求进程后，根据</a:t>
            </a:r>
            <a:r>
              <a:rPr lang="en-US" altLang="zh-CN" sz="1100" b="1" dirty="0">
                <a:solidFill>
                  <a:schemeClr val="hlink"/>
                </a:solidFill>
              </a:rPr>
              <a:t>DCT</a:t>
            </a:r>
            <a:r>
              <a:rPr lang="zh-CN" altLang="en-US" sz="1100" b="1" dirty="0">
                <a:solidFill>
                  <a:schemeClr val="hlink"/>
                </a:solidFill>
                <a:cs typeface="Arial" panose="020B0604020202020204" pitchFamily="34" charset="0"/>
              </a:rPr>
              <a:t>中的与设备相连接的</a:t>
            </a:r>
            <a:r>
              <a:rPr lang="en-US" altLang="zh-CN" sz="1100" b="1" dirty="0">
                <a:solidFill>
                  <a:schemeClr val="hlink"/>
                </a:solidFill>
              </a:rPr>
              <a:t>COCT</a:t>
            </a:r>
            <a:r>
              <a:rPr lang="zh-CN" altLang="en-US" sz="1100" b="1" dirty="0">
                <a:solidFill>
                  <a:schemeClr val="hlink"/>
                </a:solidFill>
                <a:cs typeface="Arial" panose="020B0604020202020204" pitchFamily="34" charset="0"/>
              </a:rPr>
              <a:t>指针</a:t>
            </a:r>
            <a:r>
              <a:rPr lang="en-US" altLang="zh-CN" sz="1100" b="1" dirty="0">
                <a:solidFill>
                  <a:schemeClr val="hlink"/>
                </a:solidFill>
              </a:rPr>
              <a:t>——</a:t>
            </a:r>
            <a:r>
              <a:rPr lang="zh-CN" altLang="en-US" sz="1100" b="1" dirty="0">
                <a:solidFill>
                  <a:schemeClr val="hlink"/>
                </a:solidFill>
                <a:cs typeface="Arial" panose="020B0604020202020204" pitchFamily="34" charset="0"/>
              </a:rPr>
              <a:t>找出相应的</a:t>
            </a:r>
            <a:r>
              <a:rPr lang="en-US" altLang="zh-CN" sz="1100" b="1" dirty="0">
                <a:solidFill>
                  <a:schemeClr val="hlink"/>
                </a:solidFill>
              </a:rPr>
              <a:t>COCT——</a:t>
            </a:r>
            <a:r>
              <a:rPr lang="zh-CN" altLang="en-US" sz="1100" b="1" dirty="0">
                <a:solidFill>
                  <a:schemeClr val="hlink"/>
                </a:solidFill>
                <a:cs typeface="Arial" panose="020B0604020202020204" pitchFamily="34" charset="0"/>
              </a:rPr>
              <a:t>检查</a:t>
            </a:r>
            <a:r>
              <a:rPr lang="en-US" altLang="zh-CN" sz="1100" b="1" dirty="0">
                <a:solidFill>
                  <a:schemeClr val="hlink"/>
                </a:solidFill>
              </a:rPr>
              <a:t>COCT</a:t>
            </a:r>
            <a:r>
              <a:rPr lang="zh-CN" altLang="en-US" sz="1100" b="1" dirty="0">
                <a:solidFill>
                  <a:schemeClr val="hlink"/>
                </a:solidFill>
                <a:cs typeface="Arial" panose="020B0604020202020204" pitchFamily="34" charset="0"/>
              </a:rPr>
              <a:t>的状态字段（若控制器忙</a:t>
            </a:r>
            <a:r>
              <a:rPr lang="en-US" altLang="zh-CN" sz="1100" b="1" dirty="0">
                <a:solidFill>
                  <a:schemeClr val="hlink"/>
                </a:solidFill>
              </a:rPr>
              <a:t>——</a:t>
            </a:r>
            <a:r>
              <a:rPr lang="zh-CN" altLang="en-US" sz="1100" b="1" dirty="0">
                <a:solidFill>
                  <a:schemeClr val="hlink"/>
                </a:solidFill>
                <a:cs typeface="Arial" panose="020B0604020202020204" pitchFamily="34" charset="0"/>
              </a:rPr>
              <a:t>将</a:t>
            </a:r>
            <a:r>
              <a:rPr lang="en-US" altLang="zh-CN" sz="1100" b="1" dirty="0">
                <a:solidFill>
                  <a:schemeClr val="hlink"/>
                </a:solidFill>
              </a:rPr>
              <a:t>I/O</a:t>
            </a:r>
            <a:r>
              <a:rPr lang="zh-CN" altLang="en-US" sz="1100" b="1" dirty="0">
                <a:solidFill>
                  <a:schemeClr val="hlink"/>
                </a:solidFill>
                <a:cs typeface="Arial" panose="020B0604020202020204" pitchFamily="34" charset="0"/>
              </a:rPr>
              <a:t>请求进程插入控制器等待队列；否则便将该控制器分配给进程）（</a:t>
            </a:r>
            <a:r>
              <a:rPr lang="en-US" altLang="zh-CN" sz="1100" b="1" dirty="0">
                <a:solidFill>
                  <a:schemeClr val="hlink"/>
                </a:solidFill>
              </a:rPr>
              <a:t>3</a:t>
            </a:r>
            <a:r>
              <a:rPr lang="zh-CN" altLang="en-US" sz="1100" b="1" dirty="0">
                <a:solidFill>
                  <a:schemeClr val="hlink"/>
                </a:solidFill>
                <a:cs typeface="Arial" panose="020B0604020202020204" pitchFamily="34" charset="0"/>
              </a:rPr>
              <a:t>）分配通道</a:t>
            </a:r>
            <a:endParaRPr lang="zh-CN" altLang="en-US" sz="1100" b="1" dirty="0">
              <a:solidFill>
                <a:schemeClr val="hlink"/>
              </a:solidFill>
              <a:cs typeface="Arial" panose="020B0604020202020204" pitchFamily="34" charset="0"/>
            </a:endParaRPr>
          </a:p>
          <a:p>
            <a:pPr lvl="0" indent="0" eaLnBrk="1" hangingPunct="1">
              <a:buFont typeface="Wingdings" panose="05000000000000000000" pitchFamily="2" charset="2"/>
              <a:buChar char="•"/>
            </a:pPr>
            <a:r>
              <a:rPr lang="zh-CN" altLang="en-US" sz="1100" b="1" dirty="0">
                <a:solidFill>
                  <a:schemeClr val="hlink"/>
                </a:solidFill>
                <a:cs typeface="Arial" panose="020B0604020202020204" pitchFamily="34" charset="0"/>
              </a:rPr>
              <a:t>分配控制器后，通过</a:t>
            </a:r>
            <a:r>
              <a:rPr lang="en-US" altLang="zh-CN" sz="1100" b="1" dirty="0">
                <a:solidFill>
                  <a:schemeClr val="hlink"/>
                </a:solidFill>
              </a:rPr>
              <a:t>COCT</a:t>
            </a:r>
            <a:r>
              <a:rPr lang="zh-CN" altLang="en-US" sz="1100" b="1" dirty="0">
                <a:solidFill>
                  <a:schemeClr val="hlink"/>
                </a:solidFill>
                <a:cs typeface="Arial" panose="020B0604020202020204" pitchFamily="34" charset="0"/>
              </a:rPr>
              <a:t>找到与该控制器连接的通道的</a:t>
            </a:r>
            <a:r>
              <a:rPr lang="en-US" altLang="zh-CN" sz="1100" b="1" dirty="0">
                <a:solidFill>
                  <a:schemeClr val="hlink"/>
                </a:solidFill>
              </a:rPr>
              <a:t>CHCT——</a:t>
            </a:r>
            <a:r>
              <a:rPr lang="zh-CN" altLang="en-US" sz="1100" b="1" dirty="0">
                <a:solidFill>
                  <a:schemeClr val="hlink"/>
                </a:solidFill>
                <a:cs typeface="Arial" panose="020B0604020202020204" pitchFamily="34" charset="0"/>
              </a:rPr>
              <a:t>再检查</a:t>
            </a:r>
            <a:r>
              <a:rPr lang="en-US" altLang="zh-CN" sz="1100" b="1" dirty="0">
                <a:solidFill>
                  <a:schemeClr val="hlink"/>
                </a:solidFill>
              </a:rPr>
              <a:t>CHCT</a:t>
            </a:r>
            <a:r>
              <a:rPr lang="zh-CN" altLang="en-US" sz="1100" b="1" dirty="0">
                <a:solidFill>
                  <a:schemeClr val="hlink"/>
                </a:solidFill>
                <a:cs typeface="Arial" panose="020B0604020202020204" pitchFamily="34" charset="0"/>
              </a:rPr>
              <a:t>的状态字段（若通道忙，则将请求进程插入该通道的等待队列中；否则，便将该通道分配给进程）</a:t>
            </a:r>
            <a:endParaRPr lang="zh-CN" altLang="en-US" sz="1100" b="1" dirty="0">
              <a:solidFill>
                <a:schemeClr val="hlink"/>
              </a:solidFill>
              <a:ea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40290" name="Rectangle 2"/>
          <p:cNvSpPr>
            <a:spLocks noGrp="1" noRot="1" noTextEdit="1"/>
          </p:cNvSpPr>
          <p:nvPr>
            <p:ph type="sldImg"/>
          </p:nvPr>
        </p:nvSpPr>
        <p:spPr/>
      </p:sp>
      <p:sp>
        <p:nvSpPr>
          <p:cNvPr id="140291"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只有在设备、控制器和通道三者都分配成功时，这次设备的分配才算成功，然后，系统便可启动该设备进行数据传送。</a:t>
            </a:r>
            <a:endParaRPr lang="zh-CN" altLang="en-US" dirty="0">
              <a:cs typeface="Arial" panose="020B0604020202020204" pitchFamily="34" charset="0"/>
            </a:endParaRPr>
          </a:p>
          <a:p>
            <a:pPr lvl="0" indent="0" eaLnBrk="1" hangingPunct="1">
              <a:spcBef>
                <a:spcPct val="20000"/>
              </a:spcBef>
              <a:buClr>
                <a:schemeClr val="hlink"/>
              </a:buClr>
              <a:buFont typeface="Wingdings" panose="05000000000000000000" pitchFamily="2" charset="2"/>
              <a:buChar char="§"/>
            </a:pPr>
            <a:r>
              <a:rPr lang="en-US" altLang="zh-CN" sz="3200" b="1" dirty="0">
                <a:solidFill>
                  <a:schemeClr val="hlink"/>
                </a:solidFill>
                <a:latin typeface="宋体" panose="02010600030101010101" pitchFamily="2" charset="-122"/>
              </a:rPr>
              <a:t>09</a:t>
            </a:r>
            <a:r>
              <a:rPr lang="zh-CN" altLang="en-US" sz="3200" b="1" dirty="0">
                <a:solidFill>
                  <a:schemeClr val="hlink"/>
                </a:solidFill>
                <a:latin typeface="宋体" panose="02010600030101010101" pitchFamily="2" charset="-122"/>
                <a:cs typeface="Arial" panose="020B0604020202020204" pitchFamily="34" charset="0"/>
              </a:rPr>
              <a:t>年真题</a:t>
            </a:r>
            <a:endParaRPr lang="zh-CN" altLang="en-US" sz="3200" b="1" dirty="0">
              <a:solidFill>
                <a:schemeClr val="hlink"/>
              </a:solidFill>
              <a:latin typeface="宋体" panose="02010600030101010101" pitchFamily="2" charset="-122"/>
              <a:cs typeface="Arial" panose="020B0604020202020204" pitchFamily="34" charset="0"/>
            </a:endParaRPr>
          </a:p>
          <a:p>
            <a:pPr lvl="0" indent="0" eaLnBrk="1" hangingPunct="1">
              <a:spcBef>
                <a:spcPct val="20000"/>
              </a:spcBef>
              <a:buClr>
                <a:schemeClr val="hlink"/>
              </a:buClr>
              <a:buFont typeface="Wingdings" panose="05000000000000000000" pitchFamily="2" charset="2"/>
              <a:buChar char="§"/>
            </a:pPr>
            <a:r>
              <a:rPr lang="zh-CN" altLang="en-US" sz="3200" b="1" dirty="0">
                <a:solidFill>
                  <a:schemeClr val="hlink"/>
                </a:solidFill>
                <a:latin typeface="宋体" panose="02010600030101010101" pitchFamily="2" charset="-122"/>
                <a:cs typeface="Arial" panose="020B0604020202020204" pitchFamily="34" charset="0"/>
              </a:rPr>
              <a:t>程序员利用系统调用打开</a:t>
            </a:r>
            <a:r>
              <a:rPr lang="en-US" altLang="zh-CN" sz="3200" b="1" dirty="0">
                <a:solidFill>
                  <a:schemeClr val="hlink"/>
                </a:solidFill>
                <a:latin typeface="宋体" panose="02010600030101010101" pitchFamily="2" charset="-122"/>
              </a:rPr>
              <a:t>I/O</a:t>
            </a:r>
            <a:r>
              <a:rPr lang="zh-CN" altLang="en-US" sz="3200" b="1" dirty="0">
                <a:solidFill>
                  <a:schemeClr val="hlink"/>
                </a:solidFill>
                <a:latin typeface="宋体" panose="02010600030101010101" pitchFamily="2" charset="-122"/>
                <a:cs typeface="Arial" panose="020B0604020202020204" pitchFamily="34" charset="0"/>
              </a:rPr>
              <a:t>设备时，通常使用的设备标识是（逻辑设备名）</a:t>
            </a:r>
            <a:endParaRPr lang="zh-CN" altLang="en-US" sz="3200" b="1" dirty="0">
              <a:solidFill>
                <a:schemeClr val="hlink"/>
              </a:solidFill>
              <a:latin typeface="宋体" panose="02010600030101010101" pitchFamily="2" charset="-122"/>
              <a:cs typeface="Arial" panose="020B0604020202020204" pitchFamily="34" charset="0"/>
            </a:endParaRPr>
          </a:p>
          <a:p>
            <a:pPr lvl="0" indent="0" eaLnBrk="1" hangingPunct="1"/>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54626" name="Rectangle 2"/>
          <p:cNvSpPr>
            <a:spLocks noGrp="1" noRot="1" noTextEdit="1"/>
          </p:cNvSpPr>
          <p:nvPr>
            <p:ph type="sldImg"/>
          </p:nvPr>
        </p:nvSpPr>
        <p:spPr/>
      </p:sp>
      <p:sp>
        <p:nvSpPr>
          <p:cNvPr id="154627" name="Rectangle 3"/>
          <p:cNvSpPr>
            <a:spLocks noGrp="1"/>
          </p:cNvSpPr>
          <p:nvPr>
            <p:ph type="body"/>
          </p:nvPr>
        </p:nvSpPr>
        <p:spPr/>
        <p:txBody>
          <a:bodyPr wrap="square" lIns="91440" tIns="45720" rIns="91440" bIns="45720" anchor="t"/>
          <a:p>
            <a:pPr lvl="0" indent="0" eaLnBrk="1" hangingPunct="1"/>
            <a:r>
              <a:rPr lang="zh-CN" altLang="en-US" b="1" dirty="0">
                <a:solidFill>
                  <a:schemeClr val="hlink"/>
                </a:solidFill>
                <a:cs typeface="Arial" panose="020B0604020202020204" pitchFamily="34" charset="0"/>
              </a:rPr>
              <a:t>如前所述，</a:t>
            </a:r>
            <a:r>
              <a:rPr lang="zh-CN" altLang="en-US" b="1" dirty="0">
                <a:solidFill>
                  <a:srgbClr val="336600"/>
                </a:solidFill>
                <a:cs typeface="Arial" panose="020B0604020202020204" pitchFamily="34" charset="0"/>
              </a:rPr>
              <a:t>虚拟性</a:t>
            </a:r>
            <a:r>
              <a:rPr lang="zh-CN" altLang="en-US" b="1" dirty="0">
                <a:solidFill>
                  <a:schemeClr val="hlink"/>
                </a:solidFill>
                <a:cs typeface="Arial" panose="020B0604020202020204" pitchFamily="34" charset="0"/>
              </a:rPr>
              <a:t>是</a:t>
            </a:r>
            <a:r>
              <a:rPr lang="en-US" altLang="zh-CN" b="1" dirty="0">
                <a:solidFill>
                  <a:schemeClr val="hlink"/>
                </a:solidFill>
              </a:rPr>
              <a:t>OS</a:t>
            </a:r>
            <a:r>
              <a:rPr lang="zh-CN" altLang="en-US" b="1" dirty="0">
                <a:solidFill>
                  <a:schemeClr val="hlink"/>
                </a:solidFill>
                <a:cs typeface="Arial" panose="020B0604020202020204" pitchFamily="34" charset="0"/>
              </a:rPr>
              <a:t>的四大特征之一。如果说通过多道程序技术将一台物理</a:t>
            </a:r>
            <a:r>
              <a:rPr lang="en-US" altLang="zh-CN" b="1" dirty="0">
                <a:solidFill>
                  <a:schemeClr val="hlink"/>
                </a:solidFill>
              </a:rPr>
              <a:t>CPU</a:t>
            </a:r>
            <a:r>
              <a:rPr lang="zh-CN" altLang="en-US" b="1" dirty="0">
                <a:solidFill>
                  <a:schemeClr val="hlink"/>
                </a:solidFill>
                <a:cs typeface="Arial" panose="020B0604020202020204" pitchFamily="34" charset="0"/>
              </a:rPr>
              <a:t>虚拟为多台逻辑</a:t>
            </a:r>
            <a:r>
              <a:rPr lang="en-US" altLang="zh-CN" b="1" dirty="0">
                <a:solidFill>
                  <a:schemeClr val="hlink"/>
                </a:solidFill>
              </a:rPr>
              <a:t>CPU</a:t>
            </a:r>
            <a:r>
              <a:rPr lang="zh-CN" altLang="en-US" b="1" dirty="0">
                <a:solidFill>
                  <a:schemeClr val="hlink"/>
                </a:solidFill>
                <a:cs typeface="Arial" panose="020B0604020202020204" pitchFamily="34" charset="0"/>
              </a:rPr>
              <a:t>，从而允许多个用户共享一台主机，那么，通过</a:t>
            </a:r>
            <a:r>
              <a:rPr lang="en-US" altLang="zh-CN" b="1" dirty="0">
                <a:solidFill>
                  <a:srgbClr val="336600"/>
                </a:solidFill>
              </a:rPr>
              <a:t>SPOOLing</a:t>
            </a:r>
            <a:r>
              <a:rPr lang="zh-CN" altLang="en-US" b="1" dirty="0">
                <a:solidFill>
                  <a:schemeClr val="hlink"/>
                </a:solidFill>
                <a:cs typeface="Arial" panose="020B0604020202020204" pitchFamily="34" charset="0"/>
              </a:rPr>
              <a:t>技术便可将一台物理</a:t>
            </a:r>
            <a:r>
              <a:rPr lang="en-US" altLang="zh-CN" b="1" dirty="0">
                <a:solidFill>
                  <a:schemeClr val="hlink"/>
                </a:solidFill>
              </a:rPr>
              <a:t>I/O</a:t>
            </a:r>
            <a:r>
              <a:rPr lang="zh-CN" altLang="en-US" b="1" dirty="0">
                <a:solidFill>
                  <a:schemeClr val="hlink"/>
                </a:solidFill>
                <a:cs typeface="Arial" panose="020B0604020202020204" pitchFamily="34" charset="0"/>
              </a:rPr>
              <a:t>设备虚拟为多台逻辑</a:t>
            </a:r>
            <a:r>
              <a:rPr lang="en-US" altLang="zh-CN" b="1" dirty="0">
                <a:solidFill>
                  <a:schemeClr val="hlink"/>
                </a:solidFill>
              </a:rPr>
              <a:t>I/O</a:t>
            </a:r>
            <a:r>
              <a:rPr lang="zh-CN" altLang="en-US" b="1" dirty="0">
                <a:solidFill>
                  <a:schemeClr val="hlink"/>
                </a:solidFill>
                <a:cs typeface="Arial" panose="020B0604020202020204" pitchFamily="34" charset="0"/>
              </a:rPr>
              <a:t>设备，同样允许多个用户共享一台物理</a:t>
            </a:r>
            <a:r>
              <a:rPr lang="en-US" altLang="zh-CN" b="1" dirty="0">
                <a:solidFill>
                  <a:schemeClr val="hlink"/>
                </a:solidFill>
              </a:rPr>
              <a:t>I/O</a:t>
            </a:r>
            <a:r>
              <a:rPr lang="zh-CN" altLang="en-US" b="1" dirty="0">
                <a:solidFill>
                  <a:schemeClr val="hlink"/>
                </a:solidFill>
                <a:cs typeface="Arial" panose="020B0604020202020204" pitchFamily="34" charset="0"/>
              </a:rPr>
              <a:t>设备。</a:t>
            </a:r>
            <a:endParaRPr lang="zh-CN" altLang="en-US" b="1" dirty="0">
              <a:solidFill>
                <a:schemeClr val="hlink"/>
              </a:solidFill>
              <a:cs typeface="Arial" panose="020B0604020202020204" pitchFamily="34" charset="0"/>
            </a:endParaRPr>
          </a:p>
          <a:p>
            <a:pPr lvl="0" indent="0" eaLnBrk="1" hangingPunct="1"/>
            <a:endParaRPr lang="zh-CN" altLang="en-US" sz="2800" b="1" dirty="0">
              <a:solidFill>
                <a:schemeClr val="hlink"/>
              </a:solidFill>
              <a:latin typeface="Times New Roman" panose="02020603050405020304" pitchFamily="2" charset="0"/>
              <a:cs typeface="Arial" panose="020B0604020202020204" pitchFamily="34" charset="0"/>
            </a:endParaRPr>
          </a:p>
          <a:p>
            <a:pPr lvl="0" indent="0" eaLnBrk="1" hangingPunct="1"/>
            <a:r>
              <a:rPr lang="zh-CN" altLang="en-US" sz="2800" b="1" dirty="0">
                <a:solidFill>
                  <a:schemeClr val="hlink"/>
                </a:solidFill>
                <a:latin typeface="Times New Roman" panose="02020603050405020304" pitchFamily="2" charset="0"/>
                <a:cs typeface="Arial" panose="020B0604020202020204" pitchFamily="34" charset="0"/>
              </a:rPr>
              <a:t>利用假脱机技术</a:t>
            </a:r>
            <a:r>
              <a:rPr lang="en-US" altLang="zh-CN" sz="2800" b="1" dirty="0">
                <a:solidFill>
                  <a:schemeClr val="hlink"/>
                </a:solidFill>
                <a:latin typeface="Times New Roman" panose="02020603050405020304" pitchFamily="2" charset="0"/>
              </a:rPr>
              <a:t>(SPOOLing, Simultaneous Peripheral Operation On Line, </a:t>
            </a:r>
            <a:r>
              <a:rPr lang="zh-CN" altLang="en-US" sz="2800" b="1" dirty="0">
                <a:solidFill>
                  <a:schemeClr val="hlink"/>
                </a:solidFill>
                <a:latin typeface="Times New Roman" panose="02020603050405020304" pitchFamily="2" charset="0"/>
                <a:cs typeface="Arial" panose="020B0604020202020204" pitchFamily="34" charset="0"/>
              </a:rPr>
              <a:t>也称为虚拟设备技术</a:t>
            </a:r>
            <a:r>
              <a:rPr lang="en-US" altLang="zh-CN" sz="2800" b="1" dirty="0">
                <a:solidFill>
                  <a:schemeClr val="hlink"/>
                </a:solidFill>
                <a:latin typeface="Times New Roman" panose="02020603050405020304" pitchFamily="2" charset="0"/>
              </a:rPr>
              <a:t>)</a:t>
            </a:r>
            <a:r>
              <a:rPr lang="zh-CN" altLang="en-US" sz="2800" b="1" dirty="0">
                <a:solidFill>
                  <a:schemeClr val="hlink"/>
                </a:solidFill>
                <a:latin typeface="Times New Roman" panose="02020603050405020304" pitchFamily="2" charset="0"/>
                <a:cs typeface="Arial" panose="020B0604020202020204" pitchFamily="34" charset="0"/>
              </a:rPr>
              <a:t>可</a:t>
            </a:r>
            <a:r>
              <a:rPr lang="zh-CN" altLang="en-US" sz="2800" b="1" dirty="0">
                <a:solidFill>
                  <a:srgbClr val="336600"/>
                </a:solidFill>
                <a:latin typeface="Times New Roman" panose="02020603050405020304" pitchFamily="2" charset="0"/>
                <a:cs typeface="Arial" panose="020B0604020202020204" pitchFamily="34" charset="0"/>
              </a:rPr>
              <a:t>把独享设备转变成具有共享特征的虚拟设备，</a:t>
            </a:r>
            <a:r>
              <a:rPr lang="zh-CN" altLang="en-US" sz="2800" b="1" dirty="0">
                <a:solidFill>
                  <a:schemeClr val="hlink"/>
                </a:solidFill>
                <a:latin typeface="Times New Roman" panose="02020603050405020304" pitchFamily="2" charset="0"/>
                <a:cs typeface="Arial" panose="020B0604020202020204" pitchFamily="34" charset="0"/>
              </a:rPr>
              <a:t>从而提高设备利用率。</a:t>
            </a:r>
            <a:endParaRPr lang="zh-CN" altLang="en-US" sz="2800" b="1" dirty="0">
              <a:solidFill>
                <a:schemeClr val="hlink"/>
              </a:solidFill>
              <a:latin typeface="Times New Roman" panose="02020603050405020304" pitchFamily="2" charset="0"/>
              <a:cs typeface="Arial" panose="020B0604020202020204" pitchFamily="34" charset="0"/>
            </a:endParaRPr>
          </a:p>
          <a:p>
            <a:pPr lvl="0" indent="0" eaLnBrk="1" hangingPunct="1"/>
            <a:r>
              <a:rPr lang="en-US" altLang="zh-CN" sz="2800" b="1" dirty="0">
                <a:solidFill>
                  <a:schemeClr val="hlink"/>
                </a:solidFill>
                <a:latin typeface="Times New Roman" panose="02020603050405020304" pitchFamily="2" charset="0"/>
              </a:rPr>
              <a:t>SPOOLING</a:t>
            </a:r>
            <a:r>
              <a:rPr lang="zh-CN" altLang="en-US" sz="2800" b="1" dirty="0">
                <a:solidFill>
                  <a:schemeClr val="hlink"/>
                </a:solidFill>
                <a:latin typeface="Times New Roman" panose="02020603050405020304" pitchFamily="2" charset="0"/>
                <a:cs typeface="Arial" panose="020B0604020202020204" pitchFamily="34" charset="0"/>
              </a:rPr>
              <a:t>原理：</a:t>
            </a:r>
            <a:endParaRPr lang="zh-CN" altLang="en-US" sz="2800" b="1" dirty="0">
              <a:solidFill>
                <a:schemeClr val="hlink"/>
              </a:solidFill>
              <a:latin typeface="Times New Roman" panose="02020603050405020304" pitchFamily="2" charset="0"/>
              <a:cs typeface="Arial" panose="020B0604020202020204" pitchFamily="34" charset="0"/>
            </a:endParaRPr>
          </a:p>
          <a:p>
            <a:pPr lvl="0" indent="0" eaLnBrk="1" hangingPunct="1"/>
            <a:r>
              <a:rPr lang="en-US" altLang="zh-CN" sz="2400" b="1" dirty="0">
                <a:solidFill>
                  <a:schemeClr val="hlink"/>
                </a:solidFill>
              </a:rPr>
              <a:t>SPOOLing</a:t>
            </a:r>
            <a:r>
              <a:rPr lang="zh-CN" altLang="en-US" sz="2400" b="1" dirty="0">
                <a:solidFill>
                  <a:schemeClr val="hlink"/>
                </a:solidFill>
                <a:cs typeface="Arial" panose="020B0604020202020204" pitchFamily="34" charset="0"/>
              </a:rPr>
              <a:t>程序和外设进行数据交换，可以称为</a:t>
            </a:r>
            <a:r>
              <a:rPr lang="zh-CN" altLang="en-US" sz="2400" b="1" dirty="0">
                <a:solidFill>
                  <a:srgbClr val="CC0066"/>
                </a:solidFill>
                <a:cs typeface="Arial" panose="020B0604020202020204" pitchFamily="34" charset="0"/>
              </a:rPr>
              <a:t>“实际</a:t>
            </a:r>
            <a:r>
              <a:rPr lang="en-US" altLang="zh-CN" sz="2400" b="1" dirty="0">
                <a:solidFill>
                  <a:srgbClr val="CC0066"/>
                </a:solidFill>
              </a:rPr>
              <a:t>I/O”</a:t>
            </a:r>
            <a:r>
              <a:rPr lang="zh-CN" altLang="en-US" sz="2400" b="1" dirty="0">
                <a:solidFill>
                  <a:schemeClr val="hlink"/>
                </a:solidFill>
                <a:cs typeface="Arial" panose="020B0604020202020204" pitchFamily="34" charset="0"/>
              </a:rPr>
              <a:t>。一方面，</a:t>
            </a:r>
            <a:r>
              <a:rPr lang="en-US" altLang="zh-CN" sz="2400" b="1" dirty="0">
                <a:solidFill>
                  <a:schemeClr val="hlink"/>
                </a:solidFill>
              </a:rPr>
              <a:t>SPOOLing</a:t>
            </a:r>
            <a:r>
              <a:rPr lang="zh-CN" altLang="en-US" sz="2400" b="1" dirty="0">
                <a:solidFill>
                  <a:schemeClr val="hlink"/>
                </a:solidFill>
                <a:cs typeface="Arial" panose="020B0604020202020204" pitchFamily="34" charset="0"/>
              </a:rPr>
              <a:t>程序预先从外设输入数据并加以缓冲，在以后需要的时候输入到应用程序；另一方面，</a:t>
            </a:r>
            <a:r>
              <a:rPr lang="en-US" altLang="zh-CN" sz="2400" b="1" dirty="0">
                <a:solidFill>
                  <a:schemeClr val="hlink"/>
                </a:solidFill>
              </a:rPr>
              <a:t>SPOOLing</a:t>
            </a:r>
            <a:r>
              <a:rPr lang="zh-CN" altLang="en-US" sz="2400" b="1" dirty="0">
                <a:solidFill>
                  <a:schemeClr val="hlink"/>
                </a:solidFill>
                <a:cs typeface="Arial" panose="020B0604020202020204" pitchFamily="34" charset="0"/>
              </a:rPr>
              <a:t>程序接受应用程序的输出数据并加以缓冲，在以后适当的时候输出到外设。</a:t>
            </a:r>
            <a:endParaRPr lang="zh-CN" altLang="en-US" sz="2400" b="1" dirty="0">
              <a:solidFill>
                <a:schemeClr val="hlink"/>
              </a:solidFill>
              <a:cs typeface="Arial" panose="020B0604020202020204" pitchFamily="34" charset="0"/>
            </a:endParaRPr>
          </a:p>
          <a:p>
            <a:pPr lvl="1" indent="0" eaLnBrk="1" hangingPunct="1">
              <a:spcBef>
                <a:spcPct val="20000"/>
              </a:spcBef>
              <a:buClr>
                <a:schemeClr val="tx2"/>
              </a:buClr>
              <a:buSzPct val="85000"/>
              <a:buFont typeface="Wingdings" panose="05000000000000000000" pitchFamily="2" charset="2"/>
              <a:buChar char="Ø"/>
            </a:pPr>
            <a:r>
              <a:rPr lang="zh-CN" altLang="en-US" sz="2400" b="1" dirty="0">
                <a:solidFill>
                  <a:schemeClr val="hlink"/>
                </a:solidFill>
                <a:cs typeface="Arial" panose="020B0604020202020204" pitchFamily="34" charset="0"/>
              </a:rPr>
              <a:t>应用程序进行</a:t>
            </a:r>
            <a:r>
              <a:rPr lang="en-US" altLang="zh-CN" sz="2400" b="1" dirty="0">
                <a:solidFill>
                  <a:schemeClr val="hlink"/>
                </a:solidFill>
              </a:rPr>
              <a:t>I/O</a:t>
            </a:r>
            <a:r>
              <a:rPr lang="zh-CN" altLang="en-US" sz="2400" b="1" dirty="0">
                <a:solidFill>
                  <a:schemeClr val="hlink"/>
                </a:solidFill>
                <a:cs typeface="Arial" panose="020B0604020202020204" pitchFamily="34" charset="0"/>
              </a:rPr>
              <a:t>操作时，只是和</a:t>
            </a:r>
            <a:r>
              <a:rPr lang="en-US" altLang="zh-CN" sz="2400" b="1" dirty="0">
                <a:solidFill>
                  <a:schemeClr val="hlink"/>
                </a:solidFill>
              </a:rPr>
              <a:t>SPOOLing</a:t>
            </a:r>
            <a:r>
              <a:rPr lang="zh-CN" altLang="en-US" sz="2400" b="1" dirty="0">
                <a:solidFill>
                  <a:schemeClr val="hlink"/>
                </a:solidFill>
                <a:cs typeface="Arial" panose="020B0604020202020204" pitchFamily="34" charset="0"/>
              </a:rPr>
              <a:t>程序交换数据，可以称为</a:t>
            </a:r>
            <a:r>
              <a:rPr lang="en-US" altLang="zh-CN" sz="2400" b="1" dirty="0">
                <a:solidFill>
                  <a:srgbClr val="CC0066"/>
                </a:solidFill>
              </a:rPr>
              <a:t>"</a:t>
            </a:r>
            <a:r>
              <a:rPr lang="zh-CN" altLang="en-US" sz="2400" b="1" dirty="0">
                <a:solidFill>
                  <a:srgbClr val="CC0066"/>
                </a:solidFill>
                <a:cs typeface="Arial" panose="020B0604020202020204" pitchFamily="34" charset="0"/>
              </a:rPr>
              <a:t>虚拟</a:t>
            </a:r>
            <a:r>
              <a:rPr lang="en-US" altLang="zh-CN" sz="2400" b="1" dirty="0">
                <a:solidFill>
                  <a:srgbClr val="CC0066"/>
                </a:solidFill>
              </a:rPr>
              <a:t>I/O"</a:t>
            </a:r>
            <a:r>
              <a:rPr lang="zh-CN" altLang="en-US" sz="2400" b="1" dirty="0">
                <a:solidFill>
                  <a:schemeClr val="hlink"/>
                </a:solidFill>
                <a:cs typeface="Arial" panose="020B0604020202020204" pitchFamily="34" charset="0"/>
              </a:rPr>
              <a:t>。这时虚拟</a:t>
            </a:r>
            <a:r>
              <a:rPr lang="en-US" altLang="zh-CN" sz="2400" b="1" dirty="0">
                <a:solidFill>
                  <a:schemeClr val="hlink"/>
                </a:solidFill>
              </a:rPr>
              <a:t>I/O</a:t>
            </a:r>
            <a:r>
              <a:rPr lang="zh-CN" altLang="en-US" sz="2400" b="1" dirty="0">
                <a:solidFill>
                  <a:schemeClr val="hlink"/>
                </a:solidFill>
                <a:cs typeface="Arial" panose="020B0604020202020204" pitchFamily="34" charset="0"/>
              </a:rPr>
              <a:t>实际上是从</a:t>
            </a:r>
            <a:r>
              <a:rPr lang="en-US" altLang="zh-CN" sz="2400" b="1" dirty="0">
                <a:solidFill>
                  <a:schemeClr val="hlink"/>
                </a:solidFill>
              </a:rPr>
              <a:t>SPOOLing</a:t>
            </a:r>
            <a:r>
              <a:rPr lang="zh-CN" altLang="en-US" sz="2400" b="1" dirty="0">
                <a:solidFill>
                  <a:schemeClr val="hlink"/>
                </a:solidFill>
                <a:cs typeface="Arial" panose="020B0604020202020204" pitchFamily="34" charset="0"/>
              </a:rPr>
              <a:t>程序的缓冲池中读出数据或把数据送入缓冲池，而不是跟实际的外设进行</a:t>
            </a:r>
            <a:r>
              <a:rPr lang="en-US" altLang="zh-CN" sz="2400" b="1" dirty="0">
                <a:solidFill>
                  <a:schemeClr val="hlink"/>
                </a:solidFill>
              </a:rPr>
              <a:t>I/O</a:t>
            </a:r>
            <a:r>
              <a:rPr lang="zh-CN" altLang="en-US" sz="2400" b="1" dirty="0">
                <a:solidFill>
                  <a:schemeClr val="hlink"/>
                </a:solidFill>
                <a:cs typeface="Arial" panose="020B0604020202020204" pitchFamily="34" charset="0"/>
              </a:rPr>
              <a:t>操作。</a:t>
            </a:r>
            <a:endParaRPr lang="zh-CN" altLang="en-US" sz="2400" b="1" dirty="0">
              <a:solidFill>
                <a:schemeClr val="hlink"/>
              </a:solidFill>
              <a:cs typeface="Arial" panose="020B0604020202020204" pitchFamily="34" charset="0"/>
            </a:endParaRPr>
          </a:p>
          <a:p>
            <a:pPr lvl="0" indent="0" eaLnBrk="1" hangingPunct="1"/>
            <a:endParaRPr lang="zh-CN" altLang="en-US" sz="2400" b="1" dirty="0">
              <a:solidFill>
                <a:schemeClr val="hlink"/>
              </a:solidFill>
              <a:cs typeface="Arial" panose="020B0604020202020204" pitchFamily="34" charset="0"/>
            </a:endParaRPr>
          </a:p>
          <a:p>
            <a:pPr lvl="1" indent="0" eaLnBrk="1" hangingPunct="1">
              <a:spcBef>
                <a:spcPct val="20000"/>
              </a:spcBef>
              <a:buClr>
                <a:schemeClr val="tx2"/>
              </a:buClr>
              <a:buSzPct val="85000"/>
              <a:buFont typeface="Wingdings" panose="05000000000000000000" pitchFamily="2" charset="2"/>
              <a:buChar char="Ø"/>
            </a:pPr>
            <a:r>
              <a:rPr lang="zh-CN" altLang="en-US" sz="2400" b="1" dirty="0">
                <a:solidFill>
                  <a:schemeClr val="hlink"/>
                </a:solidFill>
                <a:cs typeface="Arial" panose="020B0604020202020204" pitchFamily="34" charset="0"/>
              </a:rPr>
              <a:t>在</a:t>
            </a:r>
            <a:r>
              <a:rPr lang="en-US" altLang="zh-CN" sz="2400" b="1" dirty="0">
                <a:solidFill>
                  <a:schemeClr val="hlink"/>
                </a:solidFill>
              </a:rPr>
              <a:t>SPOOLing</a:t>
            </a:r>
            <a:r>
              <a:rPr lang="zh-CN" altLang="en-US" sz="2400" b="1" dirty="0">
                <a:solidFill>
                  <a:schemeClr val="hlink"/>
                </a:solidFill>
                <a:cs typeface="Arial" panose="020B0604020202020204" pitchFamily="34" charset="0"/>
              </a:rPr>
              <a:t>程序中，需要管理两级缓冲区：</a:t>
            </a:r>
            <a:r>
              <a:rPr lang="zh-CN" altLang="en-US" sz="2400" b="1" dirty="0">
                <a:solidFill>
                  <a:srgbClr val="CC0066"/>
                </a:solidFill>
                <a:cs typeface="Arial" panose="020B0604020202020204" pitchFamily="34" charset="0"/>
              </a:rPr>
              <a:t>内存缓冲区</a:t>
            </a:r>
            <a:r>
              <a:rPr lang="zh-CN" altLang="en-US" sz="2400" b="1" dirty="0">
                <a:solidFill>
                  <a:schemeClr val="hlink"/>
                </a:solidFill>
                <a:cs typeface="Arial" panose="020B0604020202020204" pitchFamily="34" charset="0"/>
              </a:rPr>
              <a:t>和</a:t>
            </a:r>
            <a:r>
              <a:rPr lang="zh-CN" altLang="en-US" sz="2400" b="1" dirty="0">
                <a:solidFill>
                  <a:srgbClr val="CC0066"/>
                </a:solidFill>
                <a:cs typeface="Arial" panose="020B0604020202020204" pitchFamily="34" charset="0"/>
              </a:rPr>
              <a:t>快速外存上的缓冲池</a:t>
            </a:r>
            <a:r>
              <a:rPr lang="zh-CN" altLang="en-US" sz="2400" b="1" dirty="0">
                <a:solidFill>
                  <a:schemeClr val="hlink"/>
                </a:solidFill>
                <a:cs typeface="Arial" panose="020B0604020202020204" pitchFamily="34" charset="0"/>
              </a:rPr>
              <a:t>，后者可以暂存多批</a:t>
            </a:r>
            <a:r>
              <a:rPr lang="en-US" altLang="zh-CN" sz="2400" b="1" dirty="0">
                <a:solidFill>
                  <a:schemeClr val="hlink"/>
                </a:solidFill>
              </a:rPr>
              <a:t>I/O</a:t>
            </a:r>
            <a:r>
              <a:rPr lang="zh-CN" altLang="en-US" sz="2400" b="1" dirty="0">
                <a:solidFill>
                  <a:schemeClr val="hlink"/>
                </a:solidFill>
                <a:cs typeface="Arial" panose="020B0604020202020204" pitchFamily="34" charset="0"/>
              </a:rPr>
              <a:t>操作的较多数据。</a:t>
            </a:r>
            <a:endParaRPr lang="zh-CN" altLang="en-US" sz="2400" b="1" dirty="0">
              <a:solidFill>
                <a:schemeClr val="hlink"/>
              </a:solidFill>
              <a:cs typeface="Arial" panose="020B0604020202020204" pitchFamily="34" charset="0"/>
            </a:endParaRPr>
          </a:p>
          <a:p>
            <a:pPr lvl="1" indent="0" eaLnBrk="1" hangingPunct="1">
              <a:spcBef>
                <a:spcPct val="20000"/>
              </a:spcBef>
              <a:buClr>
                <a:schemeClr val="tx2"/>
              </a:buClr>
              <a:buSzPct val="85000"/>
              <a:buFont typeface="Wingdings" panose="05000000000000000000" pitchFamily="2" charset="2"/>
              <a:buChar char="Ø"/>
            </a:pPr>
            <a:endParaRPr lang="en-US" altLang="zh-CN" sz="2800" b="1" dirty="0">
              <a:solidFill>
                <a:schemeClr val="hlink"/>
              </a:solidFill>
              <a:latin typeface="Times New Roman" panose="02020603050405020304" pitchFamily="2"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57698" name="Rectangle 2"/>
          <p:cNvSpPr>
            <a:spLocks noGrp="1" noRot="1" noTextEdit="1"/>
          </p:cNvSpPr>
          <p:nvPr>
            <p:ph type="sldImg"/>
          </p:nvPr>
        </p:nvSpPr>
        <p:spPr/>
      </p:sp>
      <p:sp>
        <p:nvSpPr>
          <p:cNvPr id="157699" name="Rectangle 3"/>
          <p:cNvSpPr>
            <a:spLocks noGrp="1"/>
          </p:cNvSpPr>
          <p:nvPr>
            <p:ph type="body"/>
          </p:nvPr>
        </p:nvSpPr>
        <p:spPr/>
        <p:txBody>
          <a:bodyPr wrap="square" lIns="91440" tIns="45720" rIns="91440" bIns="45720" anchor="t"/>
          <a:p>
            <a:pPr lvl="0" indent="0" eaLnBrk="1" hangingPunct="1">
              <a:lnSpc>
                <a:spcPct val="90000"/>
              </a:lnSpc>
            </a:pPr>
            <a:r>
              <a:rPr lang="en-US" altLang="zh-CN" sz="2400" b="1" dirty="0"/>
              <a:t>Spooling</a:t>
            </a:r>
            <a:r>
              <a:rPr lang="zh-CN" altLang="en-US" sz="2400" b="1" dirty="0">
                <a:solidFill>
                  <a:schemeClr val="hlink"/>
                </a:solidFill>
                <a:cs typeface="Arial" panose="020B0604020202020204" pitchFamily="34" charset="0"/>
              </a:rPr>
              <a:t>系统是对脱机输入输出工作的模拟，它必须有高速大容量且可随机存取的外存支持。在该系统中，用一道程序来模拟脱机输入时外围设备控制器的功能，把低速输入设备上的数据传送到高速磁盘上；再用另一道程序来模拟脱机输出时外围设备控制器的功能，把数据从磁盘上传送到低速输出设备上。这样，便可以在主机的直接控制下，实现脱机输入输出功能。</a:t>
            </a:r>
            <a:endParaRPr lang="zh-CN" altLang="en-US" sz="2400" b="1" dirty="0">
              <a:solidFill>
                <a:schemeClr val="hlink"/>
              </a:solidFill>
              <a:ea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幻灯片图像占位符 1"/>
          <p:cNvSpPr>
            <a:spLocks noGrp="1" noRot="1" noChangeAspect="1" noTextEdit="1"/>
          </p:cNvSpPr>
          <p:nvPr>
            <p:ph type="sldImg"/>
          </p:nvPr>
        </p:nvSpPr>
        <p:spPr/>
      </p:sp>
      <p:sp>
        <p:nvSpPr>
          <p:cNvPr id="161794" name="备注占位符 2"/>
          <p:cNvSpPr>
            <a:spLocks noGrp="1"/>
          </p:cNvSpPr>
          <p:nvPr>
            <p:ph type="body"/>
          </p:nvPr>
        </p:nvSpPr>
        <p:spPr/>
        <p:txBody>
          <a:bodyPr wrap="square" lIns="91440" tIns="45720" rIns="91440" bIns="45720" anchor="t"/>
          <a:p>
            <a:pPr lvl="0" indent="0"/>
            <a:r>
              <a:rPr lang="zh-CN" altLang="en-US" b="1" dirty="0">
                <a:solidFill>
                  <a:schemeClr val="hlink"/>
                </a:solidFill>
                <a:latin typeface="微软雅黑" panose="020B0503020204020204" charset="-122"/>
                <a:ea typeface="微软雅黑" panose="020B0503020204020204" charset="-122"/>
              </a:rPr>
              <a:t>假脱机打印机系统主要有以下三部分：磁盘缓冲区、打印缓冲区、假脱机管理进程和假脱机打印进程</a:t>
            </a:r>
            <a:endParaRPr lang="zh-CN" altLang="en-US" dirty="0">
              <a:ea typeface="Arial" panose="020B0604020202020204" pitchFamily="34" charset="0"/>
            </a:endParaRPr>
          </a:p>
        </p:txBody>
      </p:sp>
      <p:sp>
        <p:nvSpPr>
          <p:cNvPr id="161795"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幻灯片图像占位符 1"/>
          <p:cNvSpPr>
            <a:spLocks noGrp="1" noRot="1" noChangeAspect="1" noTextEdit="1"/>
          </p:cNvSpPr>
          <p:nvPr>
            <p:ph type="sldImg"/>
          </p:nvPr>
        </p:nvSpPr>
        <p:spPr/>
      </p:sp>
      <p:sp>
        <p:nvSpPr>
          <p:cNvPr id="163842" name="备注占位符 2"/>
          <p:cNvSpPr>
            <a:spLocks noGrp="1"/>
          </p:cNvSpPr>
          <p:nvPr>
            <p:ph type="body"/>
          </p:nvPr>
        </p:nvSpPr>
        <p:spPr/>
        <p:txBody>
          <a:bodyPr wrap="square" lIns="91440" tIns="45720" rIns="91440" bIns="45720" anchor="t"/>
          <a:p>
            <a:pPr lvl="0" indent="0"/>
            <a:r>
              <a:rPr lang="zh-CN" altLang="en-US" b="1" dirty="0">
                <a:solidFill>
                  <a:schemeClr val="hlink"/>
                </a:solidFill>
                <a:latin typeface="微软雅黑" panose="020B0503020204020204" charset="-122"/>
                <a:ea typeface="微软雅黑" panose="020B0503020204020204" charset="-122"/>
              </a:rPr>
              <a:t>假脱机打印机系统主要有以下三部分：磁盘缓冲区、打印缓冲区、假脱机管理进程和假脱机打印进程</a:t>
            </a:r>
            <a:endParaRPr lang="zh-CN" altLang="en-US" dirty="0">
              <a:ea typeface="Arial" panose="020B0604020202020204" pitchFamily="34" charset="0"/>
            </a:endParaRPr>
          </a:p>
        </p:txBody>
      </p:sp>
      <p:sp>
        <p:nvSpPr>
          <p:cNvPr id="163843"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幻灯片图像占位符 1"/>
          <p:cNvSpPr>
            <a:spLocks noGrp="1" noRot="1" noChangeAspect="1" noTextEdit="1"/>
          </p:cNvSpPr>
          <p:nvPr>
            <p:ph type="sldImg"/>
          </p:nvPr>
        </p:nvSpPr>
        <p:spPr/>
      </p:sp>
      <p:sp>
        <p:nvSpPr>
          <p:cNvPr id="165890" name="备注占位符 2"/>
          <p:cNvSpPr>
            <a:spLocks noGrp="1"/>
          </p:cNvSpPr>
          <p:nvPr>
            <p:ph type="body"/>
          </p:nvPr>
        </p:nvSpPr>
        <p:spPr/>
        <p:txBody>
          <a:bodyPr wrap="square" lIns="91440" tIns="45720" rIns="91440" bIns="45720" anchor="t"/>
          <a:p>
            <a:pPr lvl="0" indent="0">
              <a:lnSpc>
                <a:spcPct val="110000"/>
              </a:lnSpc>
            </a:pPr>
            <a:r>
              <a:rPr lang="zh-CN" altLang="en-US" b="1" dirty="0">
                <a:solidFill>
                  <a:srgbClr val="003258"/>
                </a:solidFill>
                <a:latin typeface="微软雅黑" panose="020B0503020204020204" charset="-122"/>
                <a:ea typeface="微软雅黑" panose="020B0503020204020204" charset="-122"/>
              </a:rPr>
              <a:t>取消假脱机管理进程，为打印机建立一个打印机</a:t>
            </a:r>
            <a:r>
              <a:rPr lang="zh-CN" altLang="en-US" b="1" dirty="0">
                <a:solidFill>
                  <a:srgbClr val="FF9900"/>
                </a:solidFill>
                <a:latin typeface="微软雅黑" panose="020B0503020204020204" charset="-122"/>
                <a:ea typeface="微软雅黑" panose="020B0503020204020204" charset="-122"/>
              </a:rPr>
              <a:t>守护进程</a:t>
            </a:r>
            <a:endParaRPr lang="en-US" altLang="zh-CN" b="1" dirty="0">
              <a:solidFill>
                <a:srgbClr val="003258"/>
              </a:solidFill>
              <a:latin typeface="微软雅黑" panose="020B0503020204020204" charset="-122"/>
              <a:ea typeface="微软雅黑" panose="020B0503020204020204" charset="-122"/>
            </a:endParaRPr>
          </a:p>
          <a:p>
            <a:pPr lvl="0" indent="0">
              <a:lnSpc>
                <a:spcPct val="110000"/>
              </a:lnSpc>
            </a:pPr>
            <a:r>
              <a:rPr lang="zh-CN" altLang="en-US" b="1" dirty="0">
                <a:solidFill>
                  <a:srgbClr val="003258"/>
                </a:solidFill>
                <a:latin typeface="微软雅黑" panose="020B0503020204020204" charset="-122"/>
                <a:ea typeface="微软雅黑" panose="020B0503020204020204" charset="-122"/>
              </a:rPr>
              <a:t>打印机守护进程是允许使用打印机的</a:t>
            </a:r>
            <a:r>
              <a:rPr lang="zh-CN" altLang="en-US" b="1" dirty="0">
                <a:solidFill>
                  <a:srgbClr val="FF9900"/>
                </a:solidFill>
                <a:latin typeface="微软雅黑" panose="020B0503020204020204" charset="-122"/>
                <a:ea typeface="微软雅黑" panose="020B0503020204020204" charset="-122"/>
              </a:rPr>
              <a:t>唯一</a:t>
            </a:r>
            <a:r>
              <a:rPr lang="zh-CN" altLang="en-US" b="1" dirty="0">
                <a:solidFill>
                  <a:srgbClr val="003258"/>
                </a:solidFill>
                <a:latin typeface="微软雅黑" panose="020B0503020204020204" charset="-122"/>
                <a:ea typeface="微软雅黑" panose="020B0503020204020204" charset="-122"/>
              </a:rPr>
              <a:t>进程。</a:t>
            </a:r>
            <a:endParaRPr lang="en-US" altLang="zh-CN" b="1" dirty="0">
              <a:solidFill>
                <a:srgbClr val="003258"/>
              </a:solidFill>
              <a:latin typeface="微软雅黑" panose="020B0503020204020204" charset="-122"/>
              <a:ea typeface="微软雅黑" panose="020B0503020204020204" charset="-122"/>
            </a:endParaRPr>
          </a:p>
          <a:p>
            <a:pPr lvl="0" indent="0">
              <a:lnSpc>
                <a:spcPct val="110000"/>
              </a:lnSpc>
            </a:pPr>
            <a:r>
              <a:rPr lang="zh-CN" altLang="en-US" b="1" dirty="0">
                <a:solidFill>
                  <a:srgbClr val="003258"/>
                </a:solidFill>
                <a:latin typeface="微软雅黑" panose="020B0503020204020204" charset="-122"/>
                <a:ea typeface="微软雅黑" panose="020B0503020204020204" charset="-122"/>
              </a:rPr>
              <a:t>若守护进程正在睡眠，便将它唤醒，按目录中第一个文件中的说明进行打印；若无事可做，又去睡眠，等待用户进程再次发来打印请求</a:t>
            </a:r>
            <a:endParaRPr lang="en-US" altLang="zh-CN" b="1" dirty="0">
              <a:solidFill>
                <a:srgbClr val="003258"/>
              </a:solidFill>
              <a:latin typeface="微软雅黑" panose="020B0503020204020204" charset="-122"/>
              <a:ea typeface="微软雅黑" panose="020B0503020204020204" charset="-122"/>
            </a:endParaRPr>
          </a:p>
          <a:p>
            <a:pPr lvl="0" indent="0">
              <a:lnSpc>
                <a:spcPct val="110000"/>
              </a:lnSpc>
            </a:pPr>
            <a:r>
              <a:rPr lang="zh-CN" altLang="en-US" b="1" dirty="0">
                <a:solidFill>
                  <a:srgbClr val="003258"/>
                </a:solidFill>
                <a:latin typeface="微软雅黑" panose="020B0503020204020204" charset="-122"/>
                <a:ea typeface="微软雅黑" panose="020B0503020204020204" charset="-122"/>
              </a:rPr>
              <a:t>除打印机守护进程之外，还有服务器守护进程和网络守护进程。</a:t>
            </a:r>
            <a:endParaRPr lang="en-US" altLang="zh-CN" b="1" dirty="0">
              <a:solidFill>
                <a:srgbClr val="003258"/>
              </a:solidFill>
              <a:latin typeface="微软雅黑" panose="020B0503020204020204" charset="-122"/>
              <a:ea typeface="微软雅黑" panose="020B0503020204020204" charset="-122"/>
            </a:endParaRPr>
          </a:p>
          <a:p>
            <a:pPr lvl="0" indent="0"/>
            <a:endParaRPr lang="en-US" altLang="zh-CN" dirty="0"/>
          </a:p>
          <a:p>
            <a:pPr lvl="0" indent="0"/>
            <a:r>
              <a:rPr lang="zh-CN" altLang="en-US" dirty="0">
                <a:cs typeface="Arial" panose="020B0604020202020204" pitchFamily="34" charset="0"/>
              </a:rPr>
              <a:t>为用户在磁盘缓冲区中申请一个空闲盘块，并将要打印的数据送入其中，将该盘块的首地址返回给请求进程。另一部分由请求进程自己完成，每个要求打印的进程首先生产一份要求打印的文件，然后将用户请求打印文件放入假脱机文件队列（目录）中。</a:t>
            </a:r>
            <a:endParaRPr lang="en-US" altLang="zh-CN" dirty="0"/>
          </a:p>
          <a:p>
            <a:pPr lvl="0" indent="0"/>
            <a:r>
              <a:rPr lang="zh-CN" altLang="en-US" dirty="0">
                <a:cs typeface="Arial" panose="020B0604020202020204" pitchFamily="34" charset="0"/>
              </a:rPr>
              <a:t>守护进程是允许使用该独占设备的唯一进程，所有其他进程都不能直接使用该设备，只能将对该设备的使用要求写入一份文件中，放在假脱机目录中</a:t>
            </a:r>
            <a:endParaRPr lang="zh-CN" altLang="en-US" dirty="0">
              <a:ea typeface="Arial" panose="020B0604020202020204" pitchFamily="34" charset="0"/>
            </a:endParaRPr>
          </a:p>
        </p:txBody>
      </p:sp>
      <p:sp>
        <p:nvSpPr>
          <p:cNvPr id="165891"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幻灯片图像占位符 1"/>
          <p:cNvSpPr>
            <a:spLocks noGrp="1"/>
          </p:cNvSpPr>
          <p:nvPr>
            <p:ph type="sldImg"/>
          </p:nvPr>
        </p:nvSpPr>
        <p:spPr/>
      </p:sp>
      <p:sp>
        <p:nvSpPr>
          <p:cNvPr id="169986" name="文本占位符 2"/>
          <p:cNvSpPr>
            <a:spLocks noGrp="1"/>
          </p:cNvSpPr>
          <p:nvPr>
            <p:ph type="body"/>
          </p:nvPr>
        </p:nvSpPr>
        <p:spPr/>
        <p:txBody>
          <a:bodyPr anchor="ctr"/>
          <a:p>
            <a:pPr lvl="0" indent="0">
              <a:spcBef>
                <a:spcPct val="10000"/>
              </a:spcBef>
            </a:pPr>
            <a:r>
              <a:rPr lang="zh-CN" altLang="en-US" b="1" dirty="0">
                <a:solidFill>
                  <a:srgbClr val="336600"/>
                </a:solidFill>
                <a:cs typeface="Arial" panose="020B0604020202020204" pitchFamily="34" charset="0"/>
              </a:rPr>
              <a:t>在单缓冲情况下，每当用户进程发出一</a:t>
            </a:r>
            <a:r>
              <a:rPr lang="en-US" altLang="zh-CN" b="1" dirty="0">
                <a:solidFill>
                  <a:srgbClr val="336600"/>
                </a:solidFill>
              </a:rPr>
              <a:t>I/O</a:t>
            </a:r>
            <a:r>
              <a:rPr lang="zh-CN" altLang="en-US" b="1" dirty="0">
                <a:solidFill>
                  <a:srgbClr val="336600"/>
                </a:solidFill>
                <a:cs typeface="Arial" panose="020B0604020202020204" pitchFamily="34" charset="0"/>
              </a:rPr>
              <a:t>请求时，</a:t>
            </a:r>
            <a:r>
              <a:rPr lang="en-US" altLang="zh-CN" b="1" dirty="0">
                <a:solidFill>
                  <a:srgbClr val="336600"/>
                </a:solidFill>
              </a:rPr>
              <a:t>OS</a:t>
            </a:r>
            <a:r>
              <a:rPr lang="zh-CN" altLang="en-US" b="1" dirty="0">
                <a:solidFill>
                  <a:srgbClr val="336600"/>
                </a:solidFill>
                <a:cs typeface="Arial" panose="020B0604020202020204" pitchFamily="34" charset="0"/>
              </a:rPr>
              <a:t>便在主存中为之分配一缓冲区。</a:t>
            </a:r>
            <a:endParaRPr lang="zh-CN" altLang="en-US" b="1" dirty="0">
              <a:solidFill>
                <a:srgbClr val="336600"/>
              </a:solidFill>
              <a:cs typeface="Arial" panose="020B0604020202020204" pitchFamily="34" charset="0"/>
            </a:endParaRPr>
          </a:p>
          <a:p>
            <a:pPr lvl="0" indent="0">
              <a:spcBef>
                <a:spcPct val="10000"/>
              </a:spcBef>
            </a:pPr>
            <a:r>
              <a:rPr lang="zh-CN" altLang="en-US" b="1" dirty="0">
                <a:solidFill>
                  <a:srgbClr val="336600"/>
                </a:solidFill>
                <a:cs typeface="Arial" panose="020B0604020202020204" pitchFamily="34" charset="0"/>
              </a:rPr>
              <a:t>在</a:t>
            </a:r>
            <a:r>
              <a:rPr lang="zh-CN" altLang="en-US" b="1" dirty="0">
                <a:solidFill>
                  <a:srgbClr val="0000CC"/>
                </a:solidFill>
                <a:cs typeface="Arial" panose="020B0604020202020204" pitchFamily="34" charset="0"/>
              </a:rPr>
              <a:t>字符设备输入时</a:t>
            </a:r>
            <a:r>
              <a:rPr lang="zh-CN" altLang="en-US" b="1" dirty="0">
                <a:solidFill>
                  <a:srgbClr val="336600"/>
                </a:solidFill>
                <a:cs typeface="Arial" panose="020B0604020202020204" pitchFamily="34" charset="0"/>
              </a:rPr>
              <a:t>，缓冲区用于暂存用户输入的一行数据，在</a:t>
            </a:r>
            <a:r>
              <a:rPr lang="zh-CN" altLang="en-US" b="1" dirty="0">
                <a:solidFill>
                  <a:srgbClr val="0000CC"/>
                </a:solidFill>
                <a:cs typeface="Arial" panose="020B0604020202020204" pitchFamily="34" charset="0"/>
              </a:rPr>
              <a:t>输入期间</a:t>
            </a:r>
            <a:r>
              <a:rPr lang="zh-CN" altLang="en-US" b="1" dirty="0">
                <a:solidFill>
                  <a:srgbClr val="336600"/>
                </a:solidFill>
                <a:cs typeface="Arial" panose="020B0604020202020204" pitchFamily="34" charset="0"/>
              </a:rPr>
              <a:t>，用户进程被挂起以等待数据输入完毕；在</a:t>
            </a:r>
            <a:r>
              <a:rPr lang="zh-CN" altLang="en-US" b="1" dirty="0">
                <a:solidFill>
                  <a:srgbClr val="0000CC"/>
                </a:solidFill>
                <a:cs typeface="Arial" panose="020B0604020202020204" pitchFamily="34" charset="0"/>
              </a:rPr>
              <a:t>输出时</a:t>
            </a:r>
            <a:r>
              <a:rPr lang="zh-CN" altLang="en-US" b="1" dirty="0">
                <a:solidFill>
                  <a:srgbClr val="336600"/>
                </a:solidFill>
                <a:cs typeface="Arial" panose="020B0604020202020204" pitchFamily="34" charset="0"/>
              </a:rPr>
              <a:t>，用户进程将一行数据输入到缓冲区后，继续执行处理。当用户进程已有第二行数据输出时，如果第一行数据尚未被提取完毕，则此时用户进程应阻塞。</a:t>
            </a:r>
            <a:endParaRPr lang="zh-CN" altLang="en-US" b="1" dirty="0">
              <a:solidFill>
                <a:srgbClr val="336600"/>
              </a:solidFill>
              <a:cs typeface="Arial" panose="020B0604020202020204" pitchFamily="34" charset="0"/>
            </a:endParaRPr>
          </a:p>
          <a:p>
            <a:pPr lvl="0" indent="0"/>
            <a:endParaRPr lang="zh-CN" altLang="en-US">
              <a:ea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p:cNvSpPr>
          <p:nvPr>
            <p:ph type="sldImg"/>
          </p:nvPr>
        </p:nvSpPr>
        <p:spPr/>
      </p:sp>
      <p:sp>
        <p:nvSpPr>
          <p:cNvPr id="17410" name="文本占位符 2"/>
          <p:cNvSpPr>
            <a:spLocks noGrp="1"/>
          </p:cNvSpPr>
          <p:nvPr>
            <p:ph type="body"/>
          </p:nvPr>
        </p:nvSpPr>
        <p:spPr/>
        <p:txBody>
          <a:bodyPr anchor="ctr"/>
          <a:p>
            <a:pPr lvl="0" indent="0"/>
            <a:r>
              <a:rPr lang="zh-CN" altLang="en-US" dirty="0">
                <a:latin typeface="宋体" panose="02010600030101010101" pitchFamily="2" charset="-122"/>
                <a:ea typeface="宋体" panose="02010600030101010101" pitchFamily="2" charset="-122"/>
              </a:rPr>
              <a:t>I/O软件涉及面很宽，向下与硬件有密切关系，向上又与文件系统、虚拟存储器系统和用户直接交互，它们都需要I/O系统来实现I/O操作。为使I/O软件能具有清晰的结构、更好的可移植性和易适应性，目前已普遍采用层次式结构通常把I/O 软件组织成四个层次，如图6-1所示。</a:t>
            </a:r>
            <a:endParaRPr lang="zh-CN" altLang="en-US" dirty="0">
              <a:latin typeface="宋体" panose="02010600030101010101" pitchFamily="2" charset="-122"/>
              <a:ea typeface="宋体" panose="02010600030101010101" pitchFamily="2" charset="-122"/>
            </a:endParaRPr>
          </a:p>
          <a:p>
            <a:pPr lvl="0" indent="0"/>
            <a:endParaRPr lang="zh-CN" altLang="en-US">
              <a:ea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幻灯片图像占位符 944129"/>
          <p:cNvSpPr>
            <a:spLocks noGrp="1" noRot="1" noTextEdit="1"/>
          </p:cNvSpPr>
          <p:nvPr>
            <p:ph type="sldImg"/>
          </p:nvPr>
        </p:nvSpPr>
        <p:spPr/>
      </p:sp>
      <p:sp>
        <p:nvSpPr>
          <p:cNvPr id="180226" name="文本占位符 944130"/>
          <p:cNvSpPr>
            <a:spLocks noGrp="1"/>
          </p:cNvSpPr>
          <p:nvPr>
            <p:ph type="body"/>
          </p:nvPr>
        </p:nvSpPr>
        <p:spPr/>
        <p:txBody>
          <a:bodyPr anchor="ctr"/>
          <a:p>
            <a:pPr marL="228600" lvl="0" indent="-228600"/>
            <a:r>
              <a:rPr lang="zh-CN" altLang="en-US" sz="1400" dirty="0">
                <a:solidFill>
                  <a:srgbClr val="336600"/>
                </a:solidFill>
                <a:cs typeface="Arial" panose="020B0604020202020204" pitchFamily="34" charset="0"/>
              </a:rPr>
              <a:t>当输入与输出或生产者与消费者的速度基本相匹配时，采用双缓冲能获得较好的效果，可使生产者和消费者基本上能并行操作。但若两者的速度相差甚远，双缓冲的效果不够理想，但随着缓冲区数量的增加，情况有所改善。因此，又引入了多缓冲机制</a:t>
            </a:r>
            <a:r>
              <a:rPr lang="en-US" altLang="zh-CN" sz="1400" dirty="0">
                <a:solidFill>
                  <a:srgbClr val="336600"/>
                </a:solidFill>
              </a:rPr>
              <a:t>,</a:t>
            </a:r>
            <a:r>
              <a:rPr lang="zh-CN" altLang="en-US" sz="1400" dirty="0">
                <a:solidFill>
                  <a:srgbClr val="336600"/>
                </a:solidFill>
                <a:cs typeface="Arial" panose="020B0604020202020204" pitchFamily="34" charset="0"/>
              </a:rPr>
              <a:t>可以将缓冲区组织成循环缓冲形式。</a:t>
            </a:r>
            <a:endParaRPr lang="zh-CN" altLang="en-US" sz="1400" dirty="0">
              <a:ea typeface="Arial" panose="020B0604020202020204" pitchFamily="34" charset="0"/>
            </a:endParaRPr>
          </a:p>
        </p:txBody>
      </p:sp>
      <p:sp>
        <p:nvSpPr>
          <p:cNvPr id="180227"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幻灯片图像占位符 946177"/>
          <p:cNvSpPr>
            <a:spLocks noGrp="1" noRot="1" noTextEdit="1"/>
          </p:cNvSpPr>
          <p:nvPr>
            <p:ph type="sldImg"/>
          </p:nvPr>
        </p:nvSpPr>
        <p:spPr/>
      </p:sp>
      <p:sp>
        <p:nvSpPr>
          <p:cNvPr id="182274" name="文本占位符 946178"/>
          <p:cNvSpPr>
            <a:spLocks noGrp="1"/>
          </p:cNvSpPr>
          <p:nvPr>
            <p:ph type="body"/>
          </p:nvPr>
        </p:nvSpPr>
        <p:spPr/>
        <p:txBody>
          <a:bodyPr anchor="ctr"/>
          <a:p>
            <a:pPr lvl="0" indent="0">
              <a:buFont typeface="Wingdings" panose="05000000000000000000" pitchFamily="2" charset="2"/>
              <a:buChar char="§"/>
            </a:pPr>
            <a:r>
              <a:rPr lang="en-US" altLang="zh-CN" err="1">
                <a:solidFill>
                  <a:srgbClr val="0000CC"/>
                </a:solidFill>
              </a:rPr>
              <a:t>Getbuf</a:t>
            </a:r>
            <a:r>
              <a:rPr lang="zh-CN" altLang="en-US" dirty="0">
                <a:solidFill>
                  <a:srgbClr val="0000CC"/>
                </a:solidFill>
                <a:cs typeface="Arial" panose="020B0604020202020204" pitchFamily="34" charset="0"/>
              </a:rPr>
              <a:t>过程。</a:t>
            </a:r>
            <a:r>
              <a:rPr lang="zh-CN" altLang="en-US" dirty="0">
                <a:solidFill>
                  <a:srgbClr val="CC00CC"/>
                </a:solidFill>
                <a:cs typeface="Arial" panose="020B0604020202020204" pitchFamily="34" charset="0"/>
              </a:rPr>
              <a:t>当计算进程要使用缓冲区中的数据时或是输入进程要往缓冲区中输送数据时，可调用该过程。</a:t>
            </a:r>
            <a:endParaRPr lang="zh-CN" altLang="en-US" dirty="0">
              <a:solidFill>
                <a:srgbClr val="CC00CC"/>
              </a:solidFill>
              <a:cs typeface="Arial" panose="020B0604020202020204" pitchFamily="34" charset="0"/>
            </a:endParaRPr>
          </a:p>
          <a:p>
            <a:pPr lvl="0" indent="0"/>
            <a:r>
              <a:rPr lang="en-US" altLang="zh-CN" sz="1000" b="1" err="1">
                <a:solidFill>
                  <a:srgbClr val="006600"/>
                </a:solidFill>
                <a:latin typeface="楷体_GB2312" charset="-122"/>
                <a:ea typeface="楷体_GB2312" charset="-122"/>
              </a:rPr>
              <a:t>Getbuf</a:t>
            </a:r>
            <a:r>
              <a:rPr lang="zh-CN" altLang="en-US" sz="1000" b="1" dirty="0">
                <a:solidFill>
                  <a:srgbClr val="006600"/>
                </a:solidFill>
                <a:latin typeface="楷体_GB2312" charset="-122"/>
                <a:ea typeface="楷体_GB2312" charset="-122"/>
              </a:rPr>
              <a:t>：</a:t>
            </a:r>
            <a:endParaRPr lang="zh-CN" altLang="en-US" sz="1000" b="1" dirty="0">
              <a:solidFill>
                <a:srgbClr val="006600"/>
              </a:solidFill>
              <a:latin typeface="楷体_GB2312" charset="-122"/>
              <a:ea typeface="楷体_GB2312" charset="-122"/>
            </a:endParaRPr>
          </a:p>
          <a:p>
            <a:pPr lvl="1" indent="0"/>
            <a:r>
              <a:rPr lang="zh-CN" altLang="en-US" b="1" dirty="0">
                <a:solidFill>
                  <a:srgbClr val="006600"/>
                </a:solidFill>
                <a:latin typeface="楷体_GB2312" charset="-122"/>
                <a:ea typeface="楷体_GB2312" charset="-122"/>
              </a:rPr>
              <a:t>取</a:t>
            </a:r>
            <a:r>
              <a:rPr lang="en-US" altLang="zh-CN" b="1" err="1">
                <a:solidFill>
                  <a:srgbClr val="006600"/>
                </a:solidFill>
                <a:latin typeface="楷体_GB2312" charset="-122"/>
                <a:ea typeface="楷体_GB2312" charset="-122"/>
              </a:rPr>
              <a:t>next</a:t>
            </a:r>
            <a:r>
              <a:rPr lang="en-US" altLang="zh-CN" b="1" baseline="-25000" err="1">
                <a:solidFill>
                  <a:srgbClr val="006600"/>
                </a:solidFill>
                <a:latin typeface="楷体_GB2312" charset="-122"/>
                <a:ea typeface="楷体_GB2312" charset="-122"/>
              </a:rPr>
              <a:t>g</a:t>
            </a:r>
            <a:r>
              <a:rPr lang="zh-CN" altLang="en-US" b="1" dirty="0">
                <a:solidFill>
                  <a:srgbClr val="006600"/>
                </a:solidFill>
                <a:latin typeface="楷体_GB2312" charset="-122"/>
                <a:ea typeface="楷体_GB2312" charset="-122"/>
              </a:rPr>
              <a:t>对应缓冲区提供使用，将</a:t>
            </a:r>
            <a:r>
              <a:rPr lang="en-US" altLang="zh-CN" b="1" err="1">
                <a:solidFill>
                  <a:srgbClr val="006600"/>
                </a:solidFill>
                <a:latin typeface="楷体_GB2312" charset="-122"/>
                <a:ea typeface="楷体_GB2312" charset="-122"/>
              </a:rPr>
              <a:t>Next</a:t>
            </a:r>
            <a:r>
              <a:rPr lang="en-US" altLang="zh-CN" b="1" baseline="-25000" err="1">
                <a:solidFill>
                  <a:srgbClr val="006600"/>
                </a:solidFill>
                <a:latin typeface="楷体_GB2312" charset="-122"/>
                <a:ea typeface="楷体_GB2312" charset="-122"/>
              </a:rPr>
              <a:t>g</a:t>
            </a:r>
            <a:r>
              <a:rPr lang="zh-CN" altLang="en-US" b="1" dirty="0">
                <a:solidFill>
                  <a:srgbClr val="006600"/>
                </a:solidFill>
                <a:latin typeface="楷体_GB2312" charset="-122"/>
                <a:ea typeface="楷体_GB2312" charset="-122"/>
              </a:rPr>
              <a:t>置为空，</a:t>
            </a:r>
            <a:r>
              <a:rPr lang="en-US" altLang="zh-CN" b="1" err="1">
                <a:solidFill>
                  <a:srgbClr val="006600"/>
                </a:solidFill>
                <a:latin typeface="楷体_GB2312" charset="-122"/>
                <a:ea typeface="楷体_GB2312" charset="-122"/>
              </a:rPr>
              <a:t>Next</a:t>
            </a:r>
            <a:r>
              <a:rPr lang="en-US" altLang="zh-CN" b="1" baseline="-25000" err="1">
                <a:solidFill>
                  <a:srgbClr val="006600"/>
                </a:solidFill>
                <a:latin typeface="楷体_GB2312" charset="-122"/>
                <a:ea typeface="楷体_GB2312" charset="-122"/>
              </a:rPr>
              <a:t>g</a:t>
            </a:r>
            <a:r>
              <a:rPr lang="en-US" altLang="zh-CN" b="1" dirty="0">
                <a:solidFill>
                  <a:srgbClr val="006600"/>
                </a:solidFill>
                <a:latin typeface="楷体_GB2312" charset="-122"/>
                <a:ea typeface="楷体_GB2312" charset="-122"/>
              </a:rPr>
              <a:t>=</a:t>
            </a:r>
            <a:r>
              <a:rPr lang="zh-CN" altLang="en-US" b="1" dirty="0">
                <a:solidFill>
                  <a:srgbClr val="006600"/>
                </a:solidFill>
                <a:latin typeface="楷体_GB2312" charset="-122"/>
                <a:ea typeface="楷体_GB2312" charset="-122"/>
              </a:rPr>
              <a:t>（</a:t>
            </a:r>
            <a:r>
              <a:rPr lang="en-US" altLang="zh-CN" b="1">
                <a:solidFill>
                  <a:srgbClr val="006600"/>
                </a:solidFill>
                <a:latin typeface="楷体_GB2312" charset="-122"/>
                <a:ea typeface="楷体_GB2312" charset="-122"/>
              </a:rPr>
              <a:t>Next</a:t>
            </a:r>
            <a:r>
              <a:rPr lang="en-US" altLang="zh-CN" b="1" baseline="-25000">
                <a:solidFill>
                  <a:srgbClr val="006600"/>
                </a:solidFill>
                <a:latin typeface="楷体_GB2312" charset="-122"/>
                <a:ea typeface="楷体_GB2312" charset="-122"/>
              </a:rPr>
              <a:t>g</a:t>
            </a:r>
            <a:r>
              <a:rPr lang="en-US" altLang="zh-CN" b="1" dirty="0">
                <a:solidFill>
                  <a:srgbClr val="006600"/>
                </a:solidFill>
                <a:latin typeface="楷体_GB2312" charset="-122"/>
                <a:ea typeface="楷体_GB2312" charset="-122"/>
              </a:rPr>
              <a:t>+1</a:t>
            </a:r>
            <a:r>
              <a:rPr lang="zh-CN" altLang="en-US" b="1" dirty="0">
                <a:solidFill>
                  <a:srgbClr val="006600"/>
                </a:solidFill>
                <a:latin typeface="楷体_GB2312" charset="-122"/>
                <a:ea typeface="楷体_GB2312" charset="-122"/>
              </a:rPr>
              <a:t>）</a:t>
            </a:r>
            <a:r>
              <a:rPr lang="en-US" altLang="zh-CN" b="1">
                <a:solidFill>
                  <a:srgbClr val="006600"/>
                </a:solidFill>
                <a:latin typeface="楷体_GB2312" charset="-122"/>
                <a:ea typeface="楷体_GB2312" charset="-122"/>
              </a:rPr>
              <a:t>Mod N</a:t>
            </a:r>
            <a:endParaRPr lang="en-US" altLang="zh-CN" b="1">
              <a:solidFill>
                <a:srgbClr val="006600"/>
              </a:solidFill>
              <a:latin typeface="楷体_GB2312" charset="-122"/>
              <a:ea typeface="楷体_GB2312" charset="-122"/>
            </a:endParaRPr>
          </a:p>
          <a:p>
            <a:pPr lvl="1" indent="0"/>
            <a:r>
              <a:rPr lang="zh-CN" altLang="en-US" b="1" dirty="0">
                <a:solidFill>
                  <a:srgbClr val="006600"/>
                </a:solidFill>
                <a:latin typeface="楷体_GB2312" charset="-122"/>
                <a:ea typeface="楷体_GB2312" charset="-122"/>
              </a:rPr>
              <a:t>将</a:t>
            </a:r>
            <a:r>
              <a:rPr lang="en-US" altLang="zh-CN" b="1" err="1">
                <a:solidFill>
                  <a:srgbClr val="006600"/>
                </a:solidFill>
                <a:latin typeface="楷体_GB2312" charset="-122"/>
                <a:ea typeface="楷体_GB2312" charset="-122"/>
              </a:rPr>
              <a:t>Next</a:t>
            </a:r>
            <a:r>
              <a:rPr lang="en-US" altLang="zh-CN" b="1" baseline="-25000" err="1">
                <a:solidFill>
                  <a:srgbClr val="006600"/>
                </a:solidFill>
                <a:latin typeface="楷体_GB2312" charset="-122"/>
                <a:ea typeface="楷体_GB2312" charset="-122"/>
              </a:rPr>
              <a:t>i</a:t>
            </a:r>
            <a:r>
              <a:rPr lang="zh-CN" altLang="en-US" b="1" dirty="0">
                <a:solidFill>
                  <a:srgbClr val="006600"/>
                </a:solidFill>
                <a:latin typeface="楷体_GB2312" charset="-122"/>
                <a:ea typeface="楷体_GB2312" charset="-122"/>
              </a:rPr>
              <a:t>对应缓冲区提供使用，将</a:t>
            </a:r>
            <a:r>
              <a:rPr lang="en-US" altLang="zh-CN" b="1" err="1">
                <a:solidFill>
                  <a:srgbClr val="006600"/>
                </a:solidFill>
                <a:latin typeface="楷体_GB2312" charset="-122"/>
                <a:ea typeface="楷体_GB2312" charset="-122"/>
              </a:rPr>
              <a:t>Next</a:t>
            </a:r>
            <a:r>
              <a:rPr lang="en-US" altLang="zh-CN" b="1" baseline="-25000" err="1">
                <a:solidFill>
                  <a:srgbClr val="006600"/>
                </a:solidFill>
                <a:latin typeface="楷体_GB2312" charset="-122"/>
                <a:ea typeface="楷体_GB2312" charset="-122"/>
              </a:rPr>
              <a:t>i</a:t>
            </a:r>
            <a:r>
              <a:rPr lang="zh-CN" altLang="en-US" b="1" dirty="0">
                <a:solidFill>
                  <a:srgbClr val="006600"/>
                </a:solidFill>
                <a:latin typeface="楷体_GB2312" charset="-122"/>
                <a:ea typeface="楷体_GB2312" charset="-122"/>
              </a:rPr>
              <a:t>置为满，</a:t>
            </a:r>
            <a:r>
              <a:rPr lang="en-US" altLang="zh-CN" b="1" err="1">
                <a:solidFill>
                  <a:srgbClr val="006600"/>
                </a:solidFill>
                <a:latin typeface="楷体_GB2312" charset="-122"/>
                <a:ea typeface="楷体_GB2312" charset="-122"/>
              </a:rPr>
              <a:t>Next</a:t>
            </a:r>
            <a:r>
              <a:rPr lang="en-US" altLang="zh-CN" b="1" baseline="-25000" err="1">
                <a:solidFill>
                  <a:srgbClr val="006600"/>
                </a:solidFill>
                <a:latin typeface="楷体_GB2312" charset="-122"/>
                <a:ea typeface="楷体_GB2312" charset="-122"/>
              </a:rPr>
              <a:t>i</a:t>
            </a:r>
            <a:r>
              <a:rPr lang="en-US" altLang="zh-CN" b="1" dirty="0">
                <a:solidFill>
                  <a:srgbClr val="006600"/>
                </a:solidFill>
                <a:latin typeface="楷体_GB2312" charset="-122"/>
                <a:ea typeface="楷体_GB2312" charset="-122"/>
              </a:rPr>
              <a:t>=</a:t>
            </a:r>
            <a:r>
              <a:rPr lang="zh-CN" altLang="en-US" b="1" dirty="0">
                <a:solidFill>
                  <a:srgbClr val="006600"/>
                </a:solidFill>
                <a:latin typeface="楷体_GB2312" charset="-122"/>
                <a:ea typeface="楷体_GB2312" charset="-122"/>
              </a:rPr>
              <a:t>（</a:t>
            </a:r>
            <a:r>
              <a:rPr lang="en-US" altLang="zh-CN" b="1">
                <a:solidFill>
                  <a:srgbClr val="006600"/>
                </a:solidFill>
                <a:latin typeface="楷体_GB2312" charset="-122"/>
                <a:ea typeface="楷体_GB2312" charset="-122"/>
              </a:rPr>
              <a:t>Next</a:t>
            </a:r>
            <a:r>
              <a:rPr lang="en-US" altLang="zh-CN" b="1" baseline="-25000">
                <a:solidFill>
                  <a:srgbClr val="006600"/>
                </a:solidFill>
                <a:latin typeface="楷体_GB2312" charset="-122"/>
                <a:ea typeface="楷体_GB2312" charset="-122"/>
              </a:rPr>
              <a:t>i</a:t>
            </a:r>
            <a:r>
              <a:rPr lang="en-US" altLang="zh-CN" b="1" dirty="0">
                <a:solidFill>
                  <a:srgbClr val="006600"/>
                </a:solidFill>
                <a:latin typeface="楷体_GB2312" charset="-122"/>
                <a:ea typeface="楷体_GB2312" charset="-122"/>
              </a:rPr>
              <a:t>+1</a:t>
            </a:r>
            <a:r>
              <a:rPr lang="zh-CN" altLang="en-US" b="1" dirty="0">
                <a:solidFill>
                  <a:srgbClr val="006600"/>
                </a:solidFill>
                <a:latin typeface="楷体_GB2312" charset="-122"/>
                <a:ea typeface="楷体_GB2312" charset="-122"/>
              </a:rPr>
              <a:t>）</a:t>
            </a:r>
            <a:r>
              <a:rPr lang="en-US" altLang="zh-CN" b="1">
                <a:solidFill>
                  <a:srgbClr val="006600"/>
                </a:solidFill>
                <a:latin typeface="楷体_GB2312" charset="-122"/>
                <a:ea typeface="楷体_GB2312" charset="-122"/>
              </a:rPr>
              <a:t>Mod N</a:t>
            </a:r>
            <a:endParaRPr lang="en-US" altLang="zh-CN" b="1">
              <a:solidFill>
                <a:srgbClr val="006600"/>
              </a:solidFill>
              <a:latin typeface="楷体_GB2312" charset="-122"/>
              <a:ea typeface="楷体_GB2312" charset="-122"/>
            </a:endParaRPr>
          </a:p>
          <a:p>
            <a:pPr lvl="0" indent="0"/>
            <a:endParaRPr lang="en-US" altLang="zh-CN" dirty="0"/>
          </a:p>
        </p:txBody>
      </p:sp>
      <p:sp>
        <p:nvSpPr>
          <p:cNvPr id="182275"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幻灯片图像占位符 948225"/>
          <p:cNvSpPr>
            <a:spLocks noGrp="1" noRot="1" noTextEdit="1"/>
          </p:cNvSpPr>
          <p:nvPr>
            <p:ph type="sldImg"/>
          </p:nvPr>
        </p:nvSpPr>
        <p:spPr/>
      </p:sp>
      <p:sp>
        <p:nvSpPr>
          <p:cNvPr id="184322" name="文本占位符 948226"/>
          <p:cNvSpPr>
            <a:spLocks noGrp="1"/>
          </p:cNvSpPr>
          <p:nvPr>
            <p:ph type="body"/>
          </p:nvPr>
        </p:nvSpPr>
        <p:spPr/>
        <p:txBody>
          <a:bodyPr anchor="ctr"/>
          <a:p>
            <a:pPr lvl="0" indent="0">
              <a:buFont typeface="Wingdings" panose="05000000000000000000" pitchFamily="2" charset="2"/>
              <a:buChar char="§"/>
            </a:pPr>
            <a:r>
              <a:rPr lang="en-US" altLang="zh-CN" err="1">
                <a:solidFill>
                  <a:srgbClr val="0000CC"/>
                </a:solidFill>
              </a:rPr>
              <a:t>Releasebuf</a:t>
            </a:r>
            <a:r>
              <a:rPr lang="zh-CN" altLang="en-US" dirty="0">
                <a:solidFill>
                  <a:srgbClr val="0000CC"/>
                </a:solidFill>
                <a:cs typeface="Arial" panose="020B0604020202020204" pitchFamily="34" charset="0"/>
              </a:rPr>
              <a:t>过程。</a:t>
            </a:r>
            <a:r>
              <a:rPr lang="zh-CN" altLang="en-US" dirty="0">
                <a:solidFill>
                  <a:srgbClr val="CC00CC"/>
                </a:solidFill>
                <a:cs typeface="Arial" panose="020B0604020202020204" pitchFamily="34" charset="0"/>
              </a:rPr>
              <a:t>当计算进程把</a:t>
            </a:r>
            <a:r>
              <a:rPr lang="en-US" altLang="zh-CN" dirty="0">
                <a:solidFill>
                  <a:srgbClr val="CC00CC"/>
                </a:solidFill>
              </a:rPr>
              <a:t>C</a:t>
            </a:r>
            <a:r>
              <a:rPr lang="zh-CN" altLang="en-US" dirty="0">
                <a:solidFill>
                  <a:srgbClr val="CC00CC"/>
                </a:solidFill>
                <a:cs typeface="Arial" panose="020B0604020202020204" pitchFamily="34" charset="0"/>
              </a:rPr>
              <a:t>缓冲区中的数据提取完毕时，便调用该过程将缓冲区</a:t>
            </a:r>
            <a:r>
              <a:rPr lang="en-US" altLang="zh-CN" dirty="0">
                <a:solidFill>
                  <a:srgbClr val="CC00CC"/>
                </a:solidFill>
              </a:rPr>
              <a:t>G</a:t>
            </a:r>
            <a:r>
              <a:rPr lang="zh-CN" altLang="en-US" dirty="0">
                <a:solidFill>
                  <a:srgbClr val="CC00CC"/>
                </a:solidFill>
                <a:cs typeface="Arial" panose="020B0604020202020204" pitchFamily="34" charset="0"/>
              </a:rPr>
              <a:t>释放。当输入进程把缓冲区装满时，也调用该进程将缓冲区释放。</a:t>
            </a:r>
            <a:endParaRPr lang="zh-CN" altLang="en-US" dirty="0">
              <a:solidFill>
                <a:srgbClr val="CC00CC"/>
              </a:solidFill>
              <a:cs typeface="Arial" panose="020B0604020202020204" pitchFamily="34" charset="0"/>
            </a:endParaRPr>
          </a:p>
          <a:p>
            <a:pPr lvl="0" indent="0"/>
            <a:r>
              <a:rPr lang="en-US" altLang="zh-CN" sz="1000" b="1" err="1">
                <a:solidFill>
                  <a:srgbClr val="006600"/>
                </a:solidFill>
                <a:latin typeface="楷体_GB2312" charset="-122"/>
                <a:ea typeface="楷体_GB2312" charset="-122"/>
              </a:rPr>
              <a:t>Releasebuf</a:t>
            </a:r>
            <a:r>
              <a:rPr lang="en-US" altLang="zh-CN" sz="1000" b="1">
                <a:solidFill>
                  <a:srgbClr val="006600"/>
                </a:solidFill>
                <a:latin typeface="楷体_GB2312" charset="-122"/>
                <a:ea typeface="楷体_GB2312" charset="-122"/>
              </a:rPr>
              <a:t>:</a:t>
            </a:r>
            <a:endParaRPr lang="en-US" altLang="zh-CN" sz="1000" b="1">
              <a:solidFill>
                <a:srgbClr val="006600"/>
              </a:solidFill>
              <a:latin typeface="楷体_GB2312" charset="-122"/>
              <a:ea typeface="楷体_GB2312" charset="-122"/>
            </a:endParaRPr>
          </a:p>
          <a:p>
            <a:pPr lvl="1" indent="0"/>
            <a:r>
              <a:rPr lang="zh-CN" altLang="en-US" b="1" dirty="0">
                <a:solidFill>
                  <a:srgbClr val="006600"/>
                </a:solidFill>
                <a:latin typeface="楷体_GB2312" charset="-122"/>
                <a:ea typeface="楷体_GB2312" charset="-122"/>
              </a:rPr>
              <a:t>若</a:t>
            </a:r>
            <a:r>
              <a:rPr lang="en-US" altLang="zh-CN" b="1" dirty="0">
                <a:solidFill>
                  <a:srgbClr val="006600"/>
                </a:solidFill>
                <a:latin typeface="楷体_GB2312" charset="-122"/>
                <a:ea typeface="楷体_GB2312" charset="-122"/>
              </a:rPr>
              <a:t>C</a:t>
            </a:r>
            <a:r>
              <a:rPr lang="zh-CN" altLang="en-US" b="1" dirty="0">
                <a:solidFill>
                  <a:srgbClr val="006600"/>
                </a:solidFill>
                <a:latin typeface="楷体_GB2312" charset="-122"/>
                <a:ea typeface="楷体_GB2312" charset="-122"/>
              </a:rPr>
              <a:t>满，则改为</a:t>
            </a:r>
            <a:r>
              <a:rPr lang="en-US" altLang="zh-CN" b="1" dirty="0">
                <a:solidFill>
                  <a:srgbClr val="006600"/>
                </a:solidFill>
                <a:latin typeface="楷体_GB2312" charset="-122"/>
                <a:ea typeface="楷体_GB2312" charset="-122"/>
              </a:rPr>
              <a:t>G</a:t>
            </a:r>
            <a:r>
              <a:rPr lang="zh-CN" altLang="en-US" b="1" dirty="0">
                <a:solidFill>
                  <a:srgbClr val="006600"/>
                </a:solidFill>
                <a:latin typeface="楷体_GB2312" charset="-122"/>
                <a:ea typeface="楷体_GB2312" charset="-122"/>
              </a:rPr>
              <a:t>；</a:t>
            </a:r>
            <a:endParaRPr lang="zh-CN" altLang="en-US" b="1" dirty="0">
              <a:solidFill>
                <a:srgbClr val="006600"/>
              </a:solidFill>
              <a:latin typeface="楷体_GB2312" charset="-122"/>
              <a:ea typeface="楷体_GB2312" charset="-122"/>
            </a:endParaRPr>
          </a:p>
          <a:p>
            <a:pPr lvl="1" indent="0"/>
            <a:r>
              <a:rPr lang="zh-CN" altLang="en-US" b="1" dirty="0">
                <a:solidFill>
                  <a:srgbClr val="006600"/>
                </a:solidFill>
                <a:latin typeface="楷体_GB2312" charset="-122"/>
                <a:ea typeface="楷体_GB2312" charset="-122"/>
              </a:rPr>
              <a:t>若</a:t>
            </a:r>
            <a:r>
              <a:rPr lang="en-US" altLang="zh-CN" b="1" dirty="0">
                <a:solidFill>
                  <a:srgbClr val="006600"/>
                </a:solidFill>
                <a:latin typeface="楷体_GB2312" charset="-122"/>
                <a:ea typeface="楷体_GB2312" charset="-122"/>
              </a:rPr>
              <a:t>C</a:t>
            </a:r>
            <a:r>
              <a:rPr lang="zh-CN" altLang="en-US" b="1" dirty="0">
                <a:solidFill>
                  <a:srgbClr val="006600"/>
                </a:solidFill>
                <a:latin typeface="楷体_GB2312" charset="-122"/>
                <a:ea typeface="楷体_GB2312" charset="-122"/>
              </a:rPr>
              <a:t>空，则改为</a:t>
            </a:r>
            <a:r>
              <a:rPr lang="en-US" altLang="zh-CN" b="1" dirty="0">
                <a:solidFill>
                  <a:srgbClr val="006600"/>
                </a:solidFill>
                <a:latin typeface="楷体_GB2312" charset="-122"/>
                <a:ea typeface="楷体_GB2312" charset="-122"/>
              </a:rPr>
              <a:t>R</a:t>
            </a:r>
            <a:r>
              <a:rPr lang="zh-CN" altLang="en-US" b="1" dirty="0">
                <a:solidFill>
                  <a:srgbClr val="006600"/>
                </a:solidFill>
                <a:latin typeface="楷体_GB2312" charset="-122"/>
                <a:ea typeface="楷体_GB2312" charset="-122"/>
              </a:rPr>
              <a:t>；</a:t>
            </a:r>
            <a:endParaRPr lang="zh-CN" altLang="en-US" b="1" dirty="0">
              <a:solidFill>
                <a:srgbClr val="006600"/>
              </a:solidFill>
              <a:latin typeface="楷体_GB2312" charset="-122"/>
              <a:ea typeface="楷体_GB2312" charset="-122"/>
            </a:endParaRPr>
          </a:p>
        </p:txBody>
      </p:sp>
      <p:sp>
        <p:nvSpPr>
          <p:cNvPr id="184323"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幻灯片图像占位符 950273"/>
          <p:cNvSpPr>
            <a:spLocks noGrp="1" noRot="1" noTextEdit="1"/>
          </p:cNvSpPr>
          <p:nvPr>
            <p:ph type="sldImg"/>
          </p:nvPr>
        </p:nvSpPr>
        <p:spPr/>
      </p:sp>
      <p:sp>
        <p:nvSpPr>
          <p:cNvPr id="186370" name="文本占位符 950274"/>
          <p:cNvSpPr>
            <a:spLocks noGrp="1"/>
          </p:cNvSpPr>
          <p:nvPr>
            <p:ph type="body"/>
          </p:nvPr>
        </p:nvSpPr>
        <p:spPr/>
        <p:txBody>
          <a:bodyPr anchor="ctr"/>
          <a:p>
            <a:pPr lvl="0" indent="0"/>
            <a:r>
              <a:rPr lang="zh-CN" altLang="en-US" b="1" dirty="0">
                <a:solidFill>
                  <a:srgbClr val="CC00CC"/>
                </a:solidFill>
                <a:cs typeface="Arial" panose="020B0604020202020204" pitchFamily="34" charset="0"/>
              </a:rPr>
              <a:t>使用输入循环缓冲，可使输入进程和计算进程并行执行。相应的两个指针不断顺时针方向移动，这样就可能出现两种情况：</a:t>
            </a:r>
            <a:endParaRPr lang="zh-CN" altLang="en-US" b="1" dirty="0">
              <a:solidFill>
                <a:srgbClr val="CC00CC"/>
              </a:solidFill>
              <a:cs typeface="Arial" panose="020B0604020202020204" pitchFamily="34" charset="0"/>
            </a:endParaRPr>
          </a:p>
          <a:p>
            <a:pPr lvl="0" indent="0">
              <a:buFont typeface="Wingdings" panose="05000000000000000000" pitchFamily="2" charset="2"/>
              <a:buChar char="§"/>
            </a:pPr>
            <a:r>
              <a:rPr lang="en-US" altLang="zh-CN" b="1" err="1">
                <a:solidFill>
                  <a:srgbClr val="336600"/>
                </a:solidFill>
              </a:rPr>
              <a:t>Next</a:t>
            </a:r>
            <a:r>
              <a:rPr lang="en-US" altLang="zh-CN" b="1" baseline="-25000" err="1">
                <a:solidFill>
                  <a:srgbClr val="336600"/>
                </a:solidFill>
              </a:rPr>
              <a:t>i</a:t>
            </a:r>
            <a:r>
              <a:rPr lang="zh-CN" altLang="en-US" b="1" dirty="0">
                <a:solidFill>
                  <a:srgbClr val="336600"/>
                </a:solidFill>
                <a:cs typeface="Arial" panose="020B0604020202020204" pitchFamily="34" charset="0"/>
              </a:rPr>
              <a:t>赶上</a:t>
            </a:r>
            <a:r>
              <a:rPr lang="en-US" altLang="zh-CN" b="1" err="1">
                <a:solidFill>
                  <a:srgbClr val="336600"/>
                </a:solidFill>
              </a:rPr>
              <a:t>Next</a:t>
            </a:r>
            <a:r>
              <a:rPr lang="en-US" altLang="zh-CN" b="1" baseline="-25000" err="1">
                <a:solidFill>
                  <a:srgbClr val="336600"/>
                </a:solidFill>
              </a:rPr>
              <a:t>g</a:t>
            </a:r>
            <a:r>
              <a:rPr lang="zh-CN" altLang="en-US" b="1" dirty="0">
                <a:solidFill>
                  <a:srgbClr val="336600"/>
                </a:solidFill>
                <a:cs typeface="Arial" panose="020B0604020202020204" pitchFamily="34" charset="0"/>
              </a:rPr>
              <a:t>。</a:t>
            </a:r>
            <a:r>
              <a:rPr lang="zh-CN" altLang="en-US" b="1" dirty="0">
                <a:solidFill>
                  <a:srgbClr val="0000CC"/>
                </a:solidFill>
                <a:cs typeface="Arial" panose="020B0604020202020204" pitchFamily="34" charset="0"/>
              </a:rPr>
              <a:t>意味着输入速度大于计算速度，缓冲区满，此情况称为系统受计算限制。</a:t>
            </a:r>
            <a:endParaRPr lang="zh-CN" altLang="en-US" b="1" dirty="0">
              <a:solidFill>
                <a:srgbClr val="0000CC"/>
              </a:solidFill>
              <a:cs typeface="Arial" panose="020B0604020202020204" pitchFamily="34" charset="0"/>
            </a:endParaRPr>
          </a:p>
          <a:p>
            <a:pPr lvl="0" indent="0">
              <a:buFont typeface="Wingdings" panose="05000000000000000000" pitchFamily="2" charset="2"/>
              <a:buChar char="§"/>
            </a:pPr>
            <a:r>
              <a:rPr lang="en-US" altLang="zh-CN" b="1" err="1">
                <a:solidFill>
                  <a:srgbClr val="336600"/>
                </a:solidFill>
              </a:rPr>
              <a:t>Next</a:t>
            </a:r>
            <a:r>
              <a:rPr lang="en-US" altLang="zh-CN" b="1" baseline="-25000" err="1">
                <a:solidFill>
                  <a:srgbClr val="336600"/>
                </a:solidFill>
              </a:rPr>
              <a:t>g</a:t>
            </a:r>
            <a:r>
              <a:rPr lang="zh-CN" altLang="en-US" b="1" dirty="0">
                <a:solidFill>
                  <a:srgbClr val="336600"/>
                </a:solidFill>
                <a:cs typeface="Arial" panose="020B0604020202020204" pitchFamily="34" charset="0"/>
              </a:rPr>
              <a:t>赶上</a:t>
            </a:r>
            <a:r>
              <a:rPr lang="en-US" altLang="zh-CN" b="1" err="1">
                <a:solidFill>
                  <a:srgbClr val="336600"/>
                </a:solidFill>
              </a:rPr>
              <a:t>Next</a:t>
            </a:r>
            <a:r>
              <a:rPr lang="en-US" altLang="zh-CN" b="1" baseline="-25000" err="1">
                <a:solidFill>
                  <a:srgbClr val="336600"/>
                </a:solidFill>
              </a:rPr>
              <a:t>i</a:t>
            </a:r>
            <a:r>
              <a:rPr lang="zh-CN" altLang="en-US" b="1" dirty="0">
                <a:solidFill>
                  <a:srgbClr val="336600"/>
                </a:solidFill>
                <a:cs typeface="Arial" panose="020B0604020202020204" pitchFamily="34" charset="0"/>
              </a:rPr>
              <a:t>。</a:t>
            </a:r>
            <a:r>
              <a:rPr lang="zh-CN" altLang="en-US" b="1" dirty="0">
                <a:solidFill>
                  <a:srgbClr val="0000CC"/>
                </a:solidFill>
                <a:cs typeface="Arial" panose="020B0604020202020204" pitchFamily="34" charset="0"/>
              </a:rPr>
              <a:t>意味着输入速度低于计算速度，缓冲区空，此情况称为系统受</a:t>
            </a:r>
            <a:r>
              <a:rPr lang="en-US" altLang="zh-CN" b="1" dirty="0">
                <a:solidFill>
                  <a:srgbClr val="0000CC"/>
                </a:solidFill>
              </a:rPr>
              <a:t>I/O</a:t>
            </a:r>
            <a:r>
              <a:rPr lang="zh-CN" altLang="en-US" b="1" dirty="0">
                <a:solidFill>
                  <a:srgbClr val="0000CC"/>
                </a:solidFill>
                <a:cs typeface="Arial" panose="020B0604020202020204" pitchFamily="34" charset="0"/>
              </a:rPr>
              <a:t>限制。</a:t>
            </a:r>
            <a:endParaRPr lang="zh-CN" altLang="en-US" b="1" dirty="0">
              <a:solidFill>
                <a:srgbClr val="0000CC"/>
              </a:solidFill>
              <a:cs typeface="Arial" panose="020B0604020202020204" pitchFamily="34" charset="0"/>
            </a:endParaRPr>
          </a:p>
          <a:p>
            <a:pPr lvl="0" indent="0"/>
            <a:endParaRPr lang="zh-CN" altLang="en-US" dirty="0">
              <a:ea typeface="Arial" panose="020B0604020202020204" pitchFamily="34" charset="0"/>
            </a:endParaRPr>
          </a:p>
        </p:txBody>
      </p:sp>
      <p:sp>
        <p:nvSpPr>
          <p:cNvPr id="186371"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96610" name="Rectangle 2"/>
          <p:cNvSpPr>
            <a:spLocks noGrp="1" noRot="1" noTextEdit="1"/>
          </p:cNvSpPr>
          <p:nvPr>
            <p:ph type="sldImg"/>
          </p:nvPr>
        </p:nvSpPr>
        <p:spPr/>
      </p:sp>
      <p:sp>
        <p:nvSpPr>
          <p:cNvPr id="196611" name="Rectangle 3"/>
          <p:cNvSpPr>
            <a:spLocks noGrp="1"/>
          </p:cNvSpPr>
          <p:nvPr>
            <p:ph type="body"/>
          </p:nvPr>
        </p:nvSpPr>
        <p:spPr/>
        <p:txBody>
          <a:bodyPr wrap="square" lIns="91440" tIns="45720" rIns="91440" bIns="45720" anchor="t"/>
          <a:p>
            <a:pPr lvl="0" indent="0" algn="just" eaLnBrk="1" hangingPunct="1"/>
            <a:r>
              <a:rPr lang="en-US" altLang="zh-CN" dirty="0">
                <a:latin typeface="宋体" panose="02010600030101010101" pitchFamily="2" charset="-122"/>
              </a:rPr>
              <a:t>1) </a:t>
            </a:r>
            <a:r>
              <a:rPr lang="zh-CN" altLang="en-US" dirty="0">
                <a:latin typeface="宋体" panose="02010600030101010101" pitchFamily="2" charset="-122"/>
                <a:cs typeface="Arial" panose="020B0604020202020204" pitchFamily="34" charset="0"/>
              </a:rPr>
              <a:t>固定头磁盘</a:t>
            </a:r>
            <a:endParaRPr lang="zh-CN" altLang="en-US" dirty="0">
              <a:latin typeface="宋体" panose="02010600030101010101" pitchFamily="2" charset="-122"/>
              <a:cs typeface="Arial" panose="020B0604020202020204" pitchFamily="34" charset="0"/>
            </a:endParaRPr>
          </a:p>
          <a:p>
            <a:pPr lvl="0" indent="0" algn="just" eaLnBrk="1" hangingPunct="1">
              <a:spcBef>
                <a:spcPct val="50000"/>
              </a:spcBef>
            </a:pPr>
            <a:r>
              <a:rPr lang="zh-CN" altLang="en-US" dirty="0">
                <a:latin typeface="宋体" panose="02010600030101010101" pitchFamily="2" charset="-122"/>
                <a:cs typeface="Arial" panose="020B0604020202020204" pitchFamily="34" charset="0"/>
              </a:rPr>
              <a:t>       这种磁盘在每条磁道上都有一读</a:t>
            </a:r>
            <a:r>
              <a:rPr lang="en-US" altLang="zh-CN" dirty="0">
                <a:latin typeface="宋体" panose="02010600030101010101" pitchFamily="2" charset="-122"/>
              </a:rPr>
              <a:t>/</a:t>
            </a:r>
            <a:r>
              <a:rPr lang="zh-CN" altLang="en-US" dirty="0">
                <a:latin typeface="宋体" panose="02010600030101010101" pitchFamily="2" charset="-122"/>
                <a:cs typeface="Arial" panose="020B0604020202020204" pitchFamily="34" charset="0"/>
              </a:rPr>
              <a:t>写磁头，所有的磁头都被装在一刚性磁臂中。通过这些磁头可访问所有各磁道，并进行并行读</a:t>
            </a:r>
            <a:r>
              <a:rPr lang="en-US" altLang="zh-CN" dirty="0">
                <a:latin typeface="宋体" panose="02010600030101010101" pitchFamily="2" charset="-122"/>
              </a:rPr>
              <a:t>/</a:t>
            </a:r>
            <a:r>
              <a:rPr lang="zh-CN" altLang="en-US" dirty="0">
                <a:latin typeface="宋体" panose="02010600030101010101" pitchFamily="2" charset="-122"/>
                <a:cs typeface="Arial" panose="020B0604020202020204" pitchFamily="34" charset="0"/>
              </a:rPr>
              <a:t>写，有效地提高了磁盘的</a:t>
            </a:r>
            <a:r>
              <a:rPr lang="en-US" altLang="zh-CN" dirty="0">
                <a:latin typeface="宋体" panose="02010600030101010101" pitchFamily="2" charset="-122"/>
              </a:rPr>
              <a:t>I/O</a:t>
            </a:r>
            <a:r>
              <a:rPr lang="zh-CN" altLang="en-US" dirty="0">
                <a:latin typeface="宋体" panose="02010600030101010101" pitchFamily="2" charset="-122"/>
                <a:cs typeface="Arial" panose="020B0604020202020204" pitchFamily="34" charset="0"/>
              </a:rPr>
              <a:t>速度。这种结构的磁盘主要用于大容量磁盘上。</a:t>
            </a:r>
            <a:endParaRPr lang="zh-CN" altLang="en-US" dirty="0">
              <a:latin typeface="宋体" panose="02010600030101010101" pitchFamily="2" charset="-122"/>
              <a:cs typeface="Arial" panose="020B0604020202020204" pitchFamily="34" charset="0"/>
            </a:endParaRPr>
          </a:p>
          <a:p>
            <a:pPr lvl="0" indent="0" algn="just" eaLnBrk="1" hangingPunct="1">
              <a:spcBef>
                <a:spcPct val="50000"/>
              </a:spcBef>
            </a:pPr>
            <a:r>
              <a:rPr lang="en-US" altLang="zh-CN" dirty="0">
                <a:latin typeface="宋体" panose="02010600030101010101" pitchFamily="2" charset="-122"/>
              </a:rPr>
              <a:t>2) </a:t>
            </a:r>
            <a:r>
              <a:rPr lang="zh-CN" altLang="en-US" dirty="0">
                <a:latin typeface="宋体" panose="02010600030101010101" pitchFamily="2" charset="-122"/>
                <a:cs typeface="Arial" panose="020B0604020202020204" pitchFamily="34" charset="0"/>
              </a:rPr>
              <a:t>移动头磁盘</a:t>
            </a:r>
            <a:endParaRPr lang="zh-CN" altLang="en-US" dirty="0">
              <a:latin typeface="宋体" panose="02010600030101010101" pitchFamily="2" charset="-122"/>
              <a:cs typeface="Arial" panose="020B0604020202020204" pitchFamily="34" charset="0"/>
            </a:endParaRPr>
          </a:p>
          <a:p>
            <a:pPr lvl="0" indent="0" algn="just" eaLnBrk="1" hangingPunct="1">
              <a:spcBef>
                <a:spcPct val="50000"/>
              </a:spcBef>
            </a:pPr>
            <a:r>
              <a:rPr lang="zh-CN" altLang="en-US" dirty="0">
                <a:latin typeface="宋体" panose="02010600030101010101" pitchFamily="2" charset="-122"/>
                <a:cs typeface="Arial" panose="020B0604020202020204" pitchFamily="34" charset="0"/>
              </a:rPr>
              <a:t>      每一个盘面仅配有一个磁头，也被装入磁臂中。为能访问该盘面上的所有磁道，该磁头必须能移动以进行寻道。可见，移动磁头仅能以串行方式读</a:t>
            </a:r>
            <a:r>
              <a:rPr lang="en-US" altLang="zh-CN" dirty="0">
                <a:latin typeface="宋体" panose="02010600030101010101" pitchFamily="2" charset="-122"/>
              </a:rPr>
              <a:t>/</a:t>
            </a:r>
            <a:r>
              <a:rPr lang="zh-CN" altLang="en-US" dirty="0">
                <a:latin typeface="宋体" panose="02010600030101010101" pitchFamily="2" charset="-122"/>
                <a:cs typeface="Arial" panose="020B0604020202020204" pitchFamily="34" charset="0"/>
              </a:rPr>
              <a:t>写，致使其</a:t>
            </a:r>
            <a:r>
              <a:rPr lang="en-US" altLang="zh-CN" dirty="0">
                <a:latin typeface="宋体" panose="02010600030101010101" pitchFamily="2" charset="-122"/>
              </a:rPr>
              <a:t>I/O</a:t>
            </a:r>
            <a:r>
              <a:rPr lang="zh-CN" altLang="en-US" dirty="0">
                <a:latin typeface="宋体" panose="02010600030101010101" pitchFamily="2" charset="-122"/>
                <a:cs typeface="Arial" panose="020B0604020202020204" pitchFamily="34" charset="0"/>
              </a:rPr>
              <a:t>速度较慢；但由于其结构简单，故仍广泛应用于中小型磁盘设备中。</a:t>
            </a:r>
            <a:endParaRPr lang="zh-CN" altLang="en-US" dirty="0">
              <a:latin typeface="宋体" panose="02010600030101010101" pitchFamily="2" charset="-122"/>
              <a:cs typeface="Arial" panose="020B0604020202020204" pitchFamily="34" charset="0"/>
            </a:endParaRPr>
          </a:p>
          <a:p>
            <a:pPr lvl="0" indent="0" eaLnBrk="1" hangingPunct="1"/>
            <a:r>
              <a:rPr lang="zh-CN" altLang="en-US" dirty="0">
                <a:cs typeface="Arial" panose="020B0604020202020204" pitchFamily="34" charset="0"/>
              </a:rPr>
              <a:t>图中是移动头磁盘</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现在的硬盘</a:t>
            </a:r>
            <a:r>
              <a:rPr lang="en-US" altLang="zh-CN" dirty="0"/>
              <a:t>,</a:t>
            </a:r>
            <a:r>
              <a:rPr lang="zh-CN" altLang="en-US" dirty="0">
                <a:cs typeface="Arial" panose="020B0604020202020204" pitchFamily="34" charset="0"/>
              </a:rPr>
              <a:t>无论是</a:t>
            </a:r>
            <a:r>
              <a:rPr lang="en-US" altLang="zh-CN" dirty="0"/>
              <a:t>ide</a:t>
            </a:r>
            <a:r>
              <a:rPr lang="zh-CN" altLang="en-US" dirty="0">
                <a:cs typeface="Arial" panose="020B0604020202020204" pitchFamily="34" charset="0"/>
              </a:rPr>
              <a:t>还是</a:t>
            </a:r>
            <a:r>
              <a:rPr lang="en-US" altLang="zh-CN" dirty="0"/>
              <a:t>scsi,</a:t>
            </a:r>
            <a:r>
              <a:rPr lang="zh-CN" altLang="en-US" dirty="0">
                <a:cs typeface="Arial" panose="020B0604020202020204" pitchFamily="34" charset="0"/>
              </a:rPr>
              <a:t>采用的都是</a:t>
            </a:r>
            <a:r>
              <a:rPr lang="en-US" altLang="zh-CN" dirty="0"/>
              <a:t>"</a:t>
            </a:r>
            <a:r>
              <a:rPr lang="zh-CN" altLang="en-US" dirty="0">
                <a:cs typeface="Arial" panose="020B0604020202020204" pitchFamily="34" charset="0"/>
              </a:rPr>
              <a:t>温彻思特“技术</a:t>
            </a:r>
            <a:r>
              <a:rPr lang="en-US" altLang="zh-CN" dirty="0"/>
              <a:t>,</a:t>
            </a:r>
            <a:r>
              <a:rPr lang="zh-CN" altLang="en-US" dirty="0">
                <a:cs typeface="Arial" panose="020B0604020202020204" pitchFamily="34" charset="0"/>
              </a:rPr>
              <a:t>都有以下特点： </a:t>
            </a:r>
            <a:br>
              <a:rPr lang="zh-CN" altLang="en-US" dirty="0">
                <a:cs typeface="Arial" panose="020B0604020202020204" pitchFamily="34" charset="0"/>
              </a:rPr>
            </a:br>
            <a:br>
              <a:rPr lang="zh-CN" altLang="en-US" dirty="0">
                <a:cs typeface="Arial" panose="020B0604020202020204" pitchFamily="34" charset="0"/>
              </a:rPr>
            </a:br>
            <a:r>
              <a:rPr lang="en-US" altLang="zh-CN" dirty="0"/>
              <a:t>1</a:t>
            </a:r>
            <a:r>
              <a:rPr lang="zh-CN" altLang="en-US" dirty="0">
                <a:cs typeface="Arial" panose="020B0604020202020204" pitchFamily="34" charset="0"/>
              </a:rPr>
              <a:t>。</a:t>
            </a:r>
            <a:r>
              <a:rPr lang="zh-CN" altLang="en-US" dirty="0">
                <a:cs typeface="Arial" panose="020B0604020202020204" pitchFamily="34" charset="0"/>
                <a:hlinkClick r:id="rId3"/>
              </a:rPr>
              <a:t>磁头</a:t>
            </a:r>
            <a:r>
              <a:rPr lang="zh-CN" altLang="en-US" dirty="0">
                <a:cs typeface="Arial" panose="020B0604020202020204" pitchFamily="34" charset="0"/>
              </a:rPr>
              <a:t>，盘片及运动机构密封。 </a:t>
            </a:r>
            <a:br>
              <a:rPr lang="zh-CN" altLang="en-US" dirty="0">
                <a:cs typeface="Arial" panose="020B0604020202020204" pitchFamily="34" charset="0"/>
              </a:rPr>
            </a:br>
            <a:br>
              <a:rPr lang="zh-CN" altLang="en-US" dirty="0">
                <a:cs typeface="Arial" panose="020B0604020202020204" pitchFamily="34" charset="0"/>
              </a:rPr>
            </a:br>
            <a:r>
              <a:rPr lang="en-US" altLang="zh-CN" dirty="0"/>
              <a:t>2</a:t>
            </a:r>
            <a:r>
              <a:rPr lang="zh-CN" altLang="en-US" dirty="0">
                <a:cs typeface="Arial" panose="020B0604020202020204" pitchFamily="34" charset="0"/>
              </a:rPr>
              <a:t>。固定并</a:t>
            </a:r>
            <a:r>
              <a:rPr lang="zh-CN" altLang="en-US" dirty="0">
                <a:cs typeface="Arial" panose="020B0604020202020204" pitchFamily="34" charset="0"/>
                <a:hlinkClick r:id="rId4"/>
              </a:rPr>
              <a:t>高速旋转</a:t>
            </a:r>
            <a:r>
              <a:rPr lang="zh-CN" altLang="en-US" dirty="0">
                <a:cs typeface="Arial" panose="020B0604020202020204" pitchFamily="34" charset="0"/>
              </a:rPr>
              <a:t>的镀磁盘片表面平整光滑。 </a:t>
            </a:r>
            <a:br>
              <a:rPr lang="zh-CN" altLang="en-US" dirty="0">
                <a:cs typeface="Arial" panose="020B0604020202020204" pitchFamily="34" charset="0"/>
              </a:rPr>
            </a:br>
            <a:br>
              <a:rPr lang="zh-CN" altLang="en-US" dirty="0">
                <a:cs typeface="Arial" panose="020B0604020202020204" pitchFamily="34" charset="0"/>
              </a:rPr>
            </a:br>
            <a:r>
              <a:rPr lang="en-US" altLang="zh-CN" dirty="0"/>
              <a:t>3</a:t>
            </a:r>
            <a:r>
              <a:rPr lang="zh-CN" altLang="en-US" dirty="0">
                <a:cs typeface="Arial" panose="020B0604020202020204" pitchFamily="34" charset="0"/>
              </a:rPr>
              <a:t>。</a:t>
            </a:r>
            <a:r>
              <a:rPr lang="zh-CN" altLang="en-US" dirty="0">
                <a:cs typeface="Arial" panose="020B0604020202020204" pitchFamily="34" charset="0"/>
                <a:hlinkClick r:id="rId3"/>
              </a:rPr>
              <a:t>磁头</a:t>
            </a:r>
            <a:r>
              <a:rPr lang="zh-CN" altLang="en-US" dirty="0">
                <a:cs typeface="Arial" panose="020B0604020202020204" pitchFamily="34" charset="0"/>
              </a:rPr>
              <a:t>沿盘片</a:t>
            </a:r>
            <a:r>
              <a:rPr lang="zh-CN" altLang="en-US" dirty="0">
                <a:cs typeface="Arial" panose="020B0604020202020204" pitchFamily="34" charset="0"/>
                <a:hlinkClick r:id="rId5"/>
              </a:rPr>
              <a:t>径向</a:t>
            </a:r>
            <a:r>
              <a:rPr lang="zh-CN" altLang="en-US" dirty="0">
                <a:cs typeface="Arial" panose="020B0604020202020204" pitchFamily="34" charset="0"/>
              </a:rPr>
              <a:t>移动。 </a:t>
            </a:r>
            <a:br>
              <a:rPr lang="zh-CN" altLang="en-US" dirty="0">
                <a:cs typeface="Arial" panose="020B0604020202020204" pitchFamily="34" charset="0"/>
              </a:rPr>
            </a:br>
            <a:br>
              <a:rPr lang="zh-CN" altLang="en-US" dirty="0">
                <a:cs typeface="Arial" panose="020B0604020202020204" pitchFamily="34" charset="0"/>
              </a:rPr>
            </a:br>
            <a:r>
              <a:rPr lang="en-US" altLang="zh-CN" dirty="0"/>
              <a:t>4</a:t>
            </a:r>
            <a:r>
              <a:rPr lang="zh-CN" altLang="en-US" dirty="0">
                <a:cs typeface="Arial" panose="020B0604020202020204" pitchFamily="34" charset="0"/>
              </a:rPr>
              <a:t>。</a:t>
            </a:r>
            <a:r>
              <a:rPr lang="zh-CN" altLang="en-US" dirty="0">
                <a:cs typeface="Arial" panose="020B0604020202020204" pitchFamily="34" charset="0"/>
                <a:hlinkClick r:id="rId3"/>
              </a:rPr>
              <a:t>磁头</a:t>
            </a:r>
            <a:r>
              <a:rPr lang="zh-CN" altLang="en-US" dirty="0">
                <a:cs typeface="Arial" panose="020B0604020202020204" pitchFamily="34" charset="0"/>
              </a:rPr>
              <a:t>对盘片接触式启停，但工作时呈</a:t>
            </a:r>
            <a:r>
              <a:rPr lang="zh-CN" altLang="en-US" dirty="0">
                <a:cs typeface="Arial" panose="020B0604020202020204" pitchFamily="34" charset="0"/>
                <a:hlinkClick r:id="rId6"/>
              </a:rPr>
              <a:t>飞行状态</a:t>
            </a:r>
            <a:r>
              <a:rPr lang="zh-CN" altLang="en-US" dirty="0">
                <a:cs typeface="Arial" panose="020B0604020202020204" pitchFamily="34" charset="0"/>
              </a:rPr>
              <a:t>不与盘片直接接触。 </a:t>
            </a:r>
            <a:endParaRPr lang="zh-CN" altLang="en-US" dirty="0">
              <a:ea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198658" name="Rectangle 2"/>
          <p:cNvSpPr>
            <a:spLocks noGrp="1" noRot="1" noTextEdit="1"/>
          </p:cNvSpPr>
          <p:nvPr>
            <p:ph type="sldImg"/>
          </p:nvPr>
        </p:nvSpPr>
        <p:spPr/>
      </p:sp>
      <p:sp>
        <p:nvSpPr>
          <p:cNvPr id="198659" name="Rectangle 3"/>
          <p:cNvSpPr>
            <a:spLocks noGrp="1"/>
          </p:cNvSpPr>
          <p:nvPr>
            <p:ph type="body"/>
          </p:nvPr>
        </p:nvSpPr>
        <p:spPr/>
        <p:txBody>
          <a:bodyPr wrap="square" lIns="91440" tIns="45720" rIns="91440" bIns="45720" anchor="t"/>
          <a:p>
            <a:pPr lvl="0" indent="0" algn="just" eaLnBrk="1" hangingPunct="1">
              <a:spcBef>
                <a:spcPts val="100"/>
              </a:spcBef>
              <a:spcAft>
                <a:spcPts val="1500"/>
              </a:spcAft>
            </a:pPr>
            <a:r>
              <a:rPr lang="zh-CN" altLang="en-US" sz="1500" b="1" dirty="0">
                <a:solidFill>
                  <a:schemeClr val="hlink"/>
                </a:solidFill>
                <a:latin typeface="宋体" panose="02010600030101010101" pitchFamily="2" charset="-122"/>
                <a:cs typeface="Arial" panose="020B0604020202020204" pitchFamily="34" charset="0"/>
              </a:rPr>
              <a:t>磁盘设备在工作时以恒定速率旋转，为了读写，磁盘必须能移动到所要求的磁道上，并等待所要求的扇区的开始位置旋转到磁头下，然后再开始读或写数据。故可把对磁盘访问时间分成以下三个部分：</a:t>
            </a:r>
            <a:endParaRPr lang="zh-CN" altLang="en-US" sz="1500" b="1" dirty="0">
              <a:solidFill>
                <a:schemeClr val="hlink"/>
              </a:solidFill>
              <a:latin typeface="宋体" panose="02010600030101010101" pitchFamily="2" charset="-122"/>
              <a:cs typeface="Arial" panose="020B0604020202020204" pitchFamily="34" charset="0"/>
            </a:endParaRPr>
          </a:p>
          <a:p>
            <a:pPr lvl="0" indent="0" algn="just" eaLnBrk="1" hangingPunct="1">
              <a:spcBef>
                <a:spcPts val="100"/>
              </a:spcBef>
              <a:spcAft>
                <a:spcPts val="1500"/>
              </a:spcAft>
            </a:pPr>
            <a:r>
              <a:rPr lang="en-US" altLang="zh-CN" sz="1500" b="1" dirty="0">
                <a:solidFill>
                  <a:schemeClr val="hlink"/>
                </a:solidFill>
                <a:latin typeface="宋体" panose="02010600030101010101" pitchFamily="2" charset="-122"/>
              </a:rPr>
              <a:t>1) </a:t>
            </a:r>
            <a:r>
              <a:rPr lang="zh-CN" altLang="en-US" sz="1500" b="1" dirty="0">
                <a:solidFill>
                  <a:schemeClr val="hlink"/>
                </a:solidFill>
                <a:latin typeface="宋体" panose="02010600030101010101" pitchFamily="2" charset="-122"/>
                <a:cs typeface="Arial" panose="020B0604020202020204" pitchFamily="34" charset="0"/>
              </a:rPr>
              <a:t>寻道时间</a:t>
            </a:r>
            <a:r>
              <a:rPr lang="en-US" altLang="zh-CN" sz="1500" b="1" i="1" dirty="0">
                <a:solidFill>
                  <a:schemeClr val="hlink"/>
                </a:solidFill>
                <a:latin typeface="宋体" panose="02010600030101010101" pitchFamily="2" charset="-122"/>
              </a:rPr>
              <a:t>T</a:t>
            </a:r>
            <a:r>
              <a:rPr lang="en-US" altLang="zh-CN" sz="1500" b="1" baseline="-25000" dirty="0">
                <a:solidFill>
                  <a:schemeClr val="hlink"/>
                </a:solidFill>
                <a:latin typeface="宋体" panose="02010600030101010101" pitchFamily="2" charset="-122"/>
              </a:rPr>
              <a:t>s</a:t>
            </a:r>
            <a:r>
              <a:rPr lang="en-US" altLang="zh-CN" sz="1500" b="1" dirty="0">
                <a:solidFill>
                  <a:schemeClr val="hlink"/>
                </a:solidFill>
                <a:latin typeface="宋体" panose="02010600030101010101" pitchFamily="2" charset="-122"/>
              </a:rPr>
              <a:t>—— </a:t>
            </a:r>
            <a:r>
              <a:rPr lang="zh-CN" altLang="en-US" sz="1500" b="1" dirty="0">
                <a:solidFill>
                  <a:schemeClr val="hlink"/>
                </a:solidFill>
                <a:latin typeface="宋体" panose="02010600030101010101" pitchFamily="2" charset="-122"/>
                <a:cs typeface="Arial" panose="020B0604020202020204" pitchFamily="34" charset="0"/>
              </a:rPr>
              <a:t>指把磁臂</a:t>
            </a:r>
            <a:r>
              <a:rPr lang="en-US" altLang="zh-CN" sz="1500" b="1" dirty="0">
                <a:solidFill>
                  <a:schemeClr val="hlink"/>
                </a:solidFill>
                <a:latin typeface="宋体" panose="02010600030101010101" pitchFamily="2" charset="-122"/>
              </a:rPr>
              <a:t>(</a:t>
            </a:r>
            <a:r>
              <a:rPr lang="zh-CN" altLang="en-US" sz="1500" b="1" dirty="0">
                <a:solidFill>
                  <a:schemeClr val="hlink"/>
                </a:solidFill>
                <a:latin typeface="宋体" panose="02010600030101010101" pitchFamily="2" charset="-122"/>
                <a:cs typeface="Arial" panose="020B0604020202020204" pitchFamily="34" charset="0"/>
              </a:rPr>
              <a:t>磁头</a:t>
            </a:r>
            <a:r>
              <a:rPr lang="en-US" altLang="zh-CN" sz="1500" b="1" dirty="0">
                <a:solidFill>
                  <a:schemeClr val="hlink"/>
                </a:solidFill>
                <a:latin typeface="宋体" panose="02010600030101010101" pitchFamily="2" charset="-122"/>
              </a:rPr>
              <a:t>)</a:t>
            </a:r>
            <a:r>
              <a:rPr lang="zh-CN" altLang="en-US" sz="1500" b="1" dirty="0">
                <a:solidFill>
                  <a:schemeClr val="hlink"/>
                </a:solidFill>
                <a:latin typeface="宋体" panose="02010600030101010101" pitchFamily="2" charset="-122"/>
                <a:cs typeface="Arial" panose="020B0604020202020204" pitchFamily="34" charset="0"/>
              </a:rPr>
              <a:t>移动到指定磁道上所经历的时间。</a:t>
            </a:r>
            <a:endParaRPr lang="zh-CN" altLang="en-US" sz="1500" b="1" dirty="0">
              <a:solidFill>
                <a:schemeClr val="hlink"/>
              </a:solidFill>
              <a:latin typeface="宋体" panose="02010600030101010101" pitchFamily="2" charset="-122"/>
              <a:cs typeface="Arial" panose="020B0604020202020204" pitchFamily="34" charset="0"/>
            </a:endParaRPr>
          </a:p>
          <a:p>
            <a:pPr lvl="0" indent="0" algn="just" eaLnBrk="1" hangingPunct="1">
              <a:spcBef>
                <a:spcPts val="100"/>
              </a:spcBef>
              <a:spcAft>
                <a:spcPts val="1500"/>
              </a:spcAft>
            </a:pPr>
            <a:r>
              <a:rPr lang="en-US" altLang="zh-CN" sz="1500" b="1" dirty="0">
                <a:solidFill>
                  <a:schemeClr val="hlink"/>
                </a:solidFill>
                <a:latin typeface="宋体" panose="02010600030101010101" pitchFamily="2" charset="-122"/>
              </a:rPr>
              <a:t>2) </a:t>
            </a:r>
            <a:r>
              <a:rPr lang="zh-CN" altLang="en-US" sz="1500" b="1" dirty="0">
                <a:solidFill>
                  <a:schemeClr val="hlink"/>
                </a:solidFill>
                <a:latin typeface="宋体" panose="02010600030101010101" pitchFamily="2" charset="-122"/>
                <a:cs typeface="Arial" panose="020B0604020202020204" pitchFamily="34" charset="0"/>
              </a:rPr>
              <a:t>旋转延迟时间</a:t>
            </a:r>
            <a:r>
              <a:rPr lang="en-US" altLang="zh-CN" sz="1500" b="1" i="1" dirty="0">
                <a:solidFill>
                  <a:schemeClr val="hlink"/>
                </a:solidFill>
                <a:latin typeface="宋体" panose="02010600030101010101" pitchFamily="2" charset="-122"/>
              </a:rPr>
              <a:t>T</a:t>
            </a:r>
            <a:r>
              <a:rPr lang="en-US" altLang="zh-CN" sz="1500" b="1" baseline="-25000" dirty="0">
                <a:solidFill>
                  <a:schemeClr val="hlink"/>
                </a:solidFill>
                <a:latin typeface="宋体" panose="02010600030101010101" pitchFamily="2" charset="-122"/>
              </a:rPr>
              <a:t>τ</a:t>
            </a:r>
            <a:r>
              <a:rPr lang="en-US" altLang="zh-CN" sz="1500" b="1" dirty="0">
                <a:solidFill>
                  <a:schemeClr val="hlink"/>
                </a:solidFill>
                <a:latin typeface="宋体" panose="02010600030101010101" pitchFamily="2" charset="-122"/>
              </a:rPr>
              <a:t>——</a:t>
            </a:r>
            <a:r>
              <a:rPr lang="zh-CN" altLang="en-US" sz="1500" b="1" dirty="0">
                <a:solidFill>
                  <a:schemeClr val="hlink"/>
                </a:solidFill>
                <a:latin typeface="宋体" panose="02010600030101010101" pitchFamily="2" charset="-122"/>
                <a:cs typeface="Arial" panose="020B0604020202020204" pitchFamily="34" charset="0"/>
              </a:rPr>
              <a:t>指定扇区移动到磁头下面所经历的时间。</a:t>
            </a:r>
            <a:endParaRPr lang="zh-CN" altLang="en-US" sz="1500" b="1" dirty="0">
              <a:solidFill>
                <a:schemeClr val="hlink"/>
              </a:solidFill>
              <a:latin typeface="宋体" panose="02010600030101010101" pitchFamily="2" charset="-122"/>
              <a:cs typeface="Arial" panose="020B0604020202020204" pitchFamily="34" charset="0"/>
            </a:endParaRPr>
          </a:p>
          <a:p>
            <a:pPr lvl="0" indent="0" algn="just" eaLnBrk="1" hangingPunct="1">
              <a:spcBef>
                <a:spcPts val="100"/>
              </a:spcBef>
              <a:spcAft>
                <a:spcPts val="1500"/>
              </a:spcAft>
            </a:pPr>
            <a:r>
              <a:rPr lang="en-US" altLang="zh-CN" sz="1500" b="1" dirty="0">
                <a:solidFill>
                  <a:schemeClr val="hlink"/>
                </a:solidFill>
                <a:latin typeface="宋体" panose="02010600030101010101" pitchFamily="2" charset="-122"/>
              </a:rPr>
              <a:t>3) </a:t>
            </a:r>
            <a:r>
              <a:rPr lang="zh-CN" altLang="en-US" sz="1500" b="1" dirty="0">
                <a:solidFill>
                  <a:schemeClr val="hlink"/>
                </a:solidFill>
                <a:latin typeface="宋体" panose="02010600030101010101" pitchFamily="2" charset="-122"/>
                <a:cs typeface="Arial" panose="020B0604020202020204" pitchFamily="34" charset="0"/>
              </a:rPr>
              <a:t>传输时间</a:t>
            </a:r>
            <a:r>
              <a:rPr lang="en-US" altLang="zh-CN" sz="1500" b="1" i="1" dirty="0">
                <a:solidFill>
                  <a:schemeClr val="hlink"/>
                </a:solidFill>
                <a:latin typeface="宋体" panose="02010600030101010101" pitchFamily="2" charset="-122"/>
              </a:rPr>
              <a:t>T</a:t>
            </a:r>
            <a:r>
              <a:rPr lang="en-US" altLang="zh-CN" sz="1500" b="1" i="1" baseline="-25000" dirty="0">
                <a:solidFill>
                  <a:schemeClr val="hlink"/>
                </a:solidFill>
                <a:latin typeface="宋体" panose="02010600030101010101" pitchFamily="2" charset="-122"/>
              </a:rPr>
              <a:t>t</a:t>
            </a:r>
            <a:r>
              <a:rPr lang="en-US" altLang="zh-CN" sz="1500" b="1" dirty="0">
                <a:solidFill>
                  <a:schemeClr val="hlink"/>
                </a:solidFill>
                <a:latin typeface="宋体" panose="02010600030101010101" pitchFamily="2" charset="-122"/>
              </a:rPr>
              <a:t>——</a:t>
            </a:r>
            <a:r>
              <a:rPr lang="zh-CN" altLang="en-US" sz="1500" b="1" dirty="0">
                <a:solidFill>
                  <a:schemeClr val="hlink"/>
                </a:solidFill>
                <a:latin typeface="宋体" panose="02010600030101010101" pitchFamily="2" charset="-122"/>
                <a:cs typeface="Arial" panose="020B0604020202020204" pitchFamily="34" charset="0"/>
              </a:rPr>
              <a:t>把数据从磁盘读出或向磁盘写入数据所经历的时间。</a:t>
            </a:r>
            <a:endParaRPr lang="zh-CN" altLang="en-US" sz="1500" b="1" dirty="0">
              <a:solidFill>
                <a:schemeClr val="hlink"/>
              </a:solidFill>
              <a:latin typeface="宋体" panose="02010600030101010101" pitchFamily="2" charset="-122"/>
              <a:cs typeface="Arial" panose="020B0604020202020204" pitchFamily="34" charset="0"/>
            </a:endParaRPr>
          </a:p>
          <a:p>
            <a:pPr lvl="0" indent="0" eaLnBrk="1" hangingPunct="1"/>
            <a:r>
              <a:rPr lang="zh-CN" altLang="en-US" dirty="0">
                <a:cs typeface="Arial" panose="020B0604020202020204" pitchFamily="34" charset="0"/>
              </a:rPr>
              <a:t>对磁盘的实际访问时间由以上三部分时间组成的，而且对大多数磁盘，寻道时间占其中的大部分，所以减少平均寻道时间可以显著地改善磁盘系统的性能。</a:t>
            </a:r>
            <a:endParaRPr lang="zh-CN" altLang="en-US" dirty="0">
              <a:ea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00706" name="Rectangle 2"/>
          <p:cNvSpPr>
            <a:spLocks noGrp="1" noRot="1" noTextEdit="1"/>
          </p:cNvSpPr>
          <p:nvPr>
            <p:ph type="sldImg"/>
          </p:nvPr>
        </p:nvSpPr>
        <p:spPr/>
      </p:sp>
      <p:sp>
        <p:nvSpPr>
          <p:cNvPr id="200707"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分析：</a:t>
            </a:r>
            <a:endParaRPr lang="zh-CN" altLang="en-US" dirty="0">
              <a:cs typeface="Arial" panose="020B0604020202020204" pitchFamily="34" charset="0"/>
            </a:endParaRPr>
          </a:p>
          <a:p>
            <a:pPr lvl="0" indent="0" eaLnBrk="1" hangingPunct="1"/>
            <a:r>
              <a:rPr lang="en-US" altLang="zh-CN" dirty="0"/>
              <a:t>r=10 000</a:t>
            </a:r>
            <a:r>
              <a:rPr lang="zh-CN" altLang="en-US" dirty="0">
                <a:cs typeface="Arial" panose="020B0604020202020204" pitchFamily="34" charset="0"/>
              </a:rPr>
              <a:t>转</a:t>
            </a:r>
            <a:r>
              <a:rPr lang="en-US" altLang="zh-CN" dirty="0"/>
              <a:t>/</a:t>
            </a:r>
            <a:r>
              <a:rPr lang="zh-CN" altLang="en-US" dirty="0">
                <a:cs typeface="Arial" panose="020B0604020202020204" pitchFamily="34" charset="0"/>
              </a:rPr>
              <a:t>分</a:t>
            </a:r>
            <a:r>
              <a:rPr lang="en-US" altLang="zh-CN" dirty="0"/>
              <a:t>=10 000</a:t>
            </a:r>
            <a:r>
              <a:rPr lang="zh-CN" altLang="en-US" dirty="0">
                <a:cs typeface="Arial" panose="020B0604020202020204" pitchFamily="34" charset="0"/>
              </a:rPr>
              <a:t>转</a:t>
            </a:r>
            <a:r>
              <a:rPr lang="en-US" altLang="zh-CN" dirty="0"/>
              <a:t>/60</a:t>
            </a:r>
            <a:r>
              <a:rPr lang="zh-CN" altLang="en-US" dirty="0">
                <a:cs typeface="Arial" panose="020B0604020202020204" pitchFamily="34" charset="0"/>
              </a:rPr>
              <a:t>秒（</a:t>
            </a:r>
            <a:r>
              <a:rPr lang="en-US" altLang="zh-CN" dirty="0"/>
              <a:t>6ms/</a:t>
            </a:r>
            <a:r>
              <a:rPr lang="zh-CN" altLang="en-US" dirty="0">
                <a:cs typeface="Arial" panose="020B0604020202020204" pitchFamily="34" charset="0"/>
              </a:rPr>
              <a:t>转）</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（课本中的 </a:t>
            </a:r>
            <a:r>
              <a:rPr lang="en-US" altLang="zh-CN" dirty="0"/>
              <a:t>r </a:t>
            </a:r>
            <a:r>
              <a:rPr lang="zh-CN" altLang="en-US" dirty="0">
                <a:cs typeface="Arial" panose="020B0604020202020204" pitchFamily="34" charset="0"/>
              </a:rPr>
              <a:t>为磁盘每秒钟的转数）</a:t>
            </a:r>
            <a:endParaRPr lang="zh-CN" altLang="en-US" dirty="0">
              <a:cs typeface="Arial" panose="020B0604020202020204" pitchFamily="34" charset="0"/>
            </a:endParaRPr>
          </a:p>
          <a:p>
            <a:pPr lvl="0" indent="0" eaLnBrk="1" hangingPunct="1"/>
            <a:r>
              <a:rPr lang="en-US" altLang="zh-CN" dirty="0"/>
              <a:t>Ts=6ms</a:t>
            </a:r>
            <a:endParaRPr lang="en-US" altLang="zh-CN" dirty="0"/>
          </a:p>
          <a:p>
            <a:pPr lvl="0" indent="0" eaLnBrk="1" hangingPunct="1"/>
            <a:r>
              <a:rPr lang="zh-CN" altLang="en-US" dirty="0">
                <a:cs typeface="Arial" panose="020B0604020202020204" pitchFamily="34" charset="0"/>
              </a:rPr>
              <a:t>旋转延迟时间</a:t>
            </a:r>
            <a:r>
              <a:rPr lang="en-US" altLang="zh-CN" dirty="0"/>
              <a:t>Tr</a:t>
            </a:r>
            <a:r>
              <a:rPr lang="zh-CN" altLang="en-US" dirty="0">
                <a:cs typeface="Arial" panose="020B0604020202020204" pitchFamily="34" charset="0"/>
              </a:rPr>
              <a:t>：指定扇区移动到磁头下面所经历的时间</a:t>
            </a:r>
            <a:endParaRPr lang="zh-CN" altLang="en-US" dirty="0">
              <a:cs typeface="Arial" panose="020B0604020202020204" pitchFamily="34" charset="0"/>
            </a:endParaRPr>
          </a:p>
          <a:p>
            <a:pPr lvl="0" indent="0" eaLnBrk="1" hangingPunct="1"/>
            <a:r>
              <a:rPr lang="en-US" altLang="zh-CN" dirty="0"/>
              <a:t>Tr=1/2r=3ms</a:t>
            </a:r>
            <a:endParaRPr lang="en-US" altLang="zh-CN" dirty="0"/>
          </a:p>
          <a:p>
            <a:pPr lvl="0" indent="0" eaLnBrk="1" hangingPunct="1"/>
            <a:r>
              <a:rPr lang="zh-CN" altLang="en-US" dirty="0">
                <a:cs typeface="Arial" panose="020B0604020202020204" pitchFamily="34" charset="0"/>
              </a:rPr>
              <a:t>传输时间</a:t>
            </a:r>
            <a:r>
              <a:rPr lang="en-US" altLang="zh-CN" dirty="0"/>
              <a:t>Tt</a:t>
            </a:r>
            <a:r>
              <a:rPr lang="zh-CN" altLang="en-US" dirty="0">
                <a:cs typeface="Arial" panose="020B0604020202020204" pitchFamily="34" charset="0"/>
              </a:rPr>
              <a:t>：把数据从磁盘读出或向磁盘写入数据所经历的时间</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 </a:t>
            </a:r>
            <a:r>
              <a:rPr lang="en-US" altLang="zh-CN" dirty="0"/>
              <a:t>Tt=4KB / 20MB/s=0.2ms</a:t>
            </a:r>
            <a:endParaRPr lang="en-US" altLang="zh-CN" dirty="0"/>
          </a:p>
          <a:p>
            <a:pPr lvl="0" indent="0" eaLnBrk="1" hangingPunct="1"/>
            <a:r>
              <a:rPr lang="zh-CN" altLang="en-US" dirty="0">
                <a:cs typeface="Arial" panose="020B0604020202020204" pitchFamily="34" charset="0"/>
              </a:rPr>
              <a:t>访问时间</a:t>
            </a:r>
            <a:r>
              <a:rPr lang="en-US" altLang="zh-CN" dirty="0"/>
              <a:t>=Ts+Tr+Tt=6ms+3ms+0.2ms+0.2ms=9.4ms</a:t>
            </a:r>
            <a:endParaRPr lang="en-US" altLang="zh-CN" dirty="0"/>
          </a:p>
          <a:p>
            <a:pPr lvl="0" indent="0" eaLnBrk="1" hangingPunct="1"/>
            <a:endParaRPr lang="en-US" altLang="zh-CN" dirty="0"/>
          </a:p>
          <a:p>
            <a:pPr lvl="0" indent="0" eaLnBrk="1" hangingPunct="1"/>
            <a:r>
              <a:rPr lang="zh-CN" altLang="en-US" dirty="0">
                <a:cs typeface="Arial" panose="020B0604020202020204" pitchFamily="34" charset="0"/>
              </a:rPr>
              <a:t>由于寻道时间和旋转时间基本上都与所读、写数据的多少无关，而且它们通常占据了访问时间的大头，</a:t>
            </a:r>
            <a:endParaRPr lang="zh-CN" altLang="en-US" dirty="0">
              <a:cs typeface="Arial" panose="020B0604020202020204" pitchFamily="34" charset="0"/>
            </a:endParaRPr>
          </a:p>
          <a:p>
            <a:pPr lvl="0" indent="0" eaLnBrk="1" hangingPunct="1"/>
            <a:r>
              <a:rPr lang="zh-CN" altLang="en-US" b="1" dirty="0">
                <a:cs typeface="Arial" panose="020B0604020202020204" pitchFamily="34" charset="0"/>
              </a:rPr>
              <a:t>所以适当地集中数据（不要太离散）传输，将有利于提高传输效率</a:t>
            </a:r>
            <a:endParaRPr lang="zh-CN" altLang="en-US" b="1" dirty="0">
              <a:cs typeface="Arial" panose="020B0604020202020204" pitchFamily="34" charset="0"/>
            </a:endParaRPr>
          </a:p>
          <a:p>
            <a:pPr lvl="0" indent="0" eaLnBrk="1" hangingPunct="1"/>
            <a:endParaRPr lang="zh-CN" altLang="en-US" b="1" dirty="0">
              <a:cs typeface="Arial" panose="020B0604020202020204" pitchFamily="34" charset="0"/>
            </a:endParaRPr>
          </a:p>
          <a:p>
            <a:pPr lvl="0" indent="0" eaLnBrk="1" hangingPunct="1"/>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02754" name="Rectangle 2"/>
          <p:cNvSpPr>
            <a:spLocks noGrp="1" noRot="1" noTextEdit="1"/>
          </p:cNvSpPr>
          <p:nvPr>
            <p:ph type="sldImg"/>
          </p:nvPr>
        </p:nvSpPr>
        <p:spPr/>
      </p:sp>
      <p:sp>
        <p:nvSpPr>
          <p:cNvPr id="202755"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分析：</a:t>
            </a:r>
            <a:endParaRPr lang="zh-CN" altLang="en-US" dirty="0">
              <a:cs typeface="Arial" panose="020B0604020202020204" pitchFamily="34" charset="0"/>
            </a:endParaRPr>
          </a:p>
          <a:p>
            <a:pPr lvl="0" indent="0" eaLnBrk="1" hangingPunct="1"/>
            <a:r>
              <a:rPr lang="en-US" altLang="zh-CN" dirty="0"/>
              <a:t>r=10 000</a:t>
            </a:r>
            <a:r>
              <a:rPr lang="zh-CN" altLang="en-US" dirty="0">
                <a:cs typeface="Arial" panose="020B0604020202020204" pitchFamily="34" charset="0"/>
              </a:rPr>
              <a:t>转</a:t>
            </a:r>
            <a:r>
              <a:rPr lang="en-US" altLang="zh-CN" dirty="0"/>
              <a:t>/</a:t>
            </a:r>
            <a:r>
              <a:rPr lang="zh-CN" altLang="en-US" dirty="0">
                <a:cs typeface="Arial" panose="020B0604020202020204" pitchFamily="34" charset="0"/>
              </a:rPr>
              <a:t>分</a:t>
            </a:r>
            <a:r>
              <a:rPr lang="en-US" altLang="zh-CN" dirty="0"/>
              <a:t>=10 000</a:t>
            </a:r>
            <a:r>
              <a:rPr lang="zh-CN" altLang="en-US" dirty="0">
                <a:cs typeface="Arial" panose="020B0604020202020204" pitchFamily="34" charset="0"/>
              </a:rPr>
              <a:t>转</a:t>
            </a:r>
            <a:r>
              <a:rPr lang="en-US" altLang="zh-CN" dirty="0"/>
              <a:t>/60</a:t>
            </a:r>
            <a:r>
              <a:rPr lang="zh-CN" altLang="en-US" dirty="0">
                <a:cs typeface="Arial" panose="020B0604020202020204" pitchFamily="34" charset="0"/>
              </a:rPr>
              <a:t>秒（</a:t>
            </a:r>
            <a:r>
              <a:rPr lang="en-US" altLang="zh-CN" dirty="0"/>
              <a:t>6ms/</a:t>
            </a:r>
            <a:r>
              <a:rPr lang="zh-CN" altLang="en-US" dirty="0">
                <a:cs typeface="Arial" panose="020B0604020202020204" pitchFamily="34" charset="0"/>
              </a:rPr>
              <a:t>转）</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（课本中的 </a:t>
            </a:r>
            <a:r>
              <a:rPr lang="en-US" altLang="zh-CN" dirty="0"/>
              <a:t>r </a:t>
            </a:r>
            <a:r>
              <a:rPr lang="zh-CN" altLang="en-US" dirty="0">
                <a:cs typeface="Arial" panose="020B0604020202020204" pitchFamily="34" charset="0"/>
              </a:rPr>
              <a:t>为磁盘每秒钟的转数）</a:t>
            </a:r>
            <a:endParaRPr lang="zh-CN" altLang="en-US" dirty="0">
              <a:cs typeface="Arial" panose="020B0604020202020204" pitchFamily="34" charset="0"/>
            </a:endParaRPr>
          </a:p>
          <a:p>
            <a:pPr lvl="0" indent="0" eaLnBrk="1" hangingPunct="1"/>
            <a:r>
              <a:rPr lang="en-US" altLang="zh-CN" dirty="0"/>
              <a:t>Ts=6ms</a:t>
            </a:r>
            <a:endParaRPr lang="en-US" altLang="zh-CN" dirty="0"/>
          </a:p>
          <a:p>
            <a:pPr lvl="0" indent="0" eaLnBrk="1" hangingPunct="1"/>
            <a:r>
              <a:rPr lang="zh-CN" altLang="en-US" dirty="0">
                <a:cs typeface="Arial" panose="020B0604020202020204" pitchFamily="34" charset="0"/>
              </a:rPr>
              <a:t>旋转延迟时间</a:t>
            </a:r>
            <a:r>
              <a:rPr lang="en-US" altLang="zh-CN" dirty="0"/>
              <a:t>Tr</a:t>
            </a:r>
            <a:r>
              <a:rPr lang="zh-CN" altLang="en-US" dirty="0">
                <a:cs typeface="Arial" panose="020B0604020202020204" pitchFamily="34" charset="0"/>
              </a:rPr>
              <a:t>：指定扇区移动到磁头下面所经历的时间</a:t>
            </a:r>
            <a:endParaRPr lang="zh-CN" altLang="en-US" dirty="0">
              <a:cs typeface="Arial" panose="020B0604020202020204" pitchFamily="34" charset="0"/>
            </a:endParaRPr>
          </a:p>
          <a:p>
            <a:pPr lvl="0" indent="0" eaLnBrk="1" hangingPunct="1"/>
            <a:r>
              <a:rPr lang="en-US" altLang="zh-CN" dirty="0"/>
              <a:t>Tr=1/2r=3ms</a:t>
            </a:r>
            <a:endParaRPr lang="en-US" altLang="zh-CN" dirty="0"/>
          </a:p>
          <a:p>
            <a:pPr lvl="0" indent="0" eaLnBrk="1" hangingPunct="1"/>
            <a:r>
              <a:rPr lang="zh-CN" altLang="en-US" dirty="0">
                <a:cs typeface="Arial" panose="020B0604020202020204" pitchFamily="34" charset="0"/>
              </a:rPr>
              <a:t>传输时间</a:t>
            </a:r>
            <a:r>
              <a:rPr lang="en-US" altLang="zh-CN" dirty="0"/>
              <a:t>Tt</a:t>
            </a:r>
            <a:r>
              <a:rPr lang="zh-CN" altLang="en-US" dirty="0">
                <a:cs typeface="Arial" panose="020B0604020202020204" pitchFamily="34" charset="0"/>
              </a:rPr>
              <a:t>：把数据从磁盘读出或向磁盘写入数据所经历的时间</a:t>
            </a:r>
            <a:endParaRPr lang="zh-CN" altLang="en-US" dirty="0">
              <a:cs typeface="Arial" panose="020B0604020202020204" pitchFamily="34" charset="0"/>
            </a:endParaRPr>
          </a:p>
          <a:p>
            <a:pPr lvl="0" indent="0" eaLnBrk="1" hangingPunct="1"/>
            <a:r>
              <a:rPr lang="zh-CN" altLang="en-US" dirty="0">
                <a:cs typeface="Arial" panose="020B0604020202020204" pitchFamily="34" charset="0"/>
              </a:rPr>
              <a:t> </a:t>
            </a:r>
            <a:r>
              <a:rPr lang="en-US" altLang="zh-CN" dirty="0"/>
              <a:t>Tt=4KB / 20MB/s=0.2ms</a:t>
            </a:r>
            <a:endParaRPr lang="en-US" altLang="zh-CN" dirty="0"/>
          </a:p>
          <a:p>
            <a:pPr lvl="0" indent="0" eaLnBrk="1" hangingPunct="1"/>
            <a:r>
              <a:rPr lang="zh-CN" altLang="en-US" dirty="0">
                <a:cs typeface="Arial" panose="020B0604020202020204" pitchFamily="34" charset="0"/>
              </a:rPr>
              <a:t>访问时间</a:t>
            </a:r>
            <a:r>
              <a:rPr lang="en-US" altLang="zh-CN" dirty="0"/>
              <a:t>=Ts+Tr+Tt=6ms+3ms+0.2ms+0.2ms=9.4ms</a:t>
            </a:r>
            <a:endParaRPr lang="en-US" altLang="zh-CN" dirty="0"/>
          </a:p>
          <a:p>
            <a:pPr lvl="0" indent="0" eaLnBrk="1" hangingPunct="1"/>
            <a:endParaRPr lang="en-US" altLang="zh-CN" dirty="0"/>
          </a:p>
          <a:p>
            <a:pPr lvl="0" indent="0" eaLnBrk="1" hangingPunct="1"/>
            <a:r>
              <a:rPr lang="zh-CN" altLang="en-US" dirty="0">
                <a:cs typeface="Arial" panose="020B0604020202020204" pitchFamily="34" charset="0"/>
              </a:rPr>
              <a:t>由于寻道时间和旋转时间基本上都与所读、写数据的多少无关，而且它们通常占据了访问时间的大头，</a:t>
            </a:r>
            <a:endParaRPr lang="zh-CN" altLang="en-US" dirty="0">
              <a:cs typeface="Arial" panose="020B0604020202020204" pitchFamily="34" charset="0"/>
            </a:endParaRPr>
          </a:p>
          <a:p>
            <a:pPr lvl="0" indent="0" eaLnBrk="1" hangingPunct="1"/>
            <a:r>
              <a:rPr lang="zh-CN" altLang="en-US" b="1" dirty="0">
                <a:cs typeface="Arial" panose="020B0604020202020204" pitchFamily="34" charset="0"/>
              </a:rPr>
              <a:t>所以适当地集中数据（不要太离散）传输，将有利于提高传输效率</a:t>
            </a:r>
            <a:endParaRPr lang="zh-CN" altLang="en-US" b="1" dirty="0">
              <a:cs typeface="Arial" panose="020B0604020202020204" pitchFamily="34" charset="0"/>
            </a:endParaRPr>
          </a:p>
          <a:p>
            <a:pPr lvl="0" indent="0" eaLnBrk="1" hangingPunct="1"/>
            <a:endParaRPr lang="zh-CN" altLang="en-US" b="1" dirty="0">
              <a:cs typeface="Arial" panose="020B0604020202020204" pitchFamily="34" charset="0"/>
            </a:endParaRPr>
          </a:p>
          <a:p>
            <a:pPr lvl="0" indent="0" eaLnBrk="1" hangingPunct="1"/>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09922" name="Rectangle 2"/>
          <p:cNvSpPr>
            <a:spLocks noGrp="1" noRot="1" noTextEdit="1"/>
          </p:cNvSpPr>
          <p:nvPr>
            <p:ph type="sldImg"/>
          </p:nvPr>
        </p:nvSpPr>
        <p:spPr/>
      </p:sp>
      <p:sp>
        <p:nvSpPr>
          <p:cNvPr id="209923" name="Rectangle 3"/>
          <p:cNvSpPr>
            <a:spLocks noGrp="1"/>
          </p:cNvSpPr>
          <p:nvPr>
            <p:ph type="body"/>
          </p:nvPr>
        </p:nvSpPr>
        <p:spPr/>
        <p:txBody>
          <a:bodyPr wrap="square" lIns="91440" tIns="45720" rIns="91440" bIns="45720" anchor="t"/>
          <a:p>
            <a:pPr lvl="0" indent="0" eaLnBrk="1" hangingPunct="1"/>
            <a:r>
              <a:rPr lang="zh-CN" altLang="en-US" dirty="0">
                <a:cs typeface="Arial" panose="020B0604020202020204" pitchFamily="34" charset="0"/>
              </a:rPr>
              <a:t>磁盘调度是指当有多个进程要求访问磁盘时，系统根据某种算法决定先为哪个进程服务。它的目标是使磁盘的平均寻道时间最短。常用的磁盘调度算法有以下几种：</a:t>
            </a:r>
            <a:endParaRPr lang="zh-CN" altLang="en-US" dirty="0">
              <a:cs typeface="Arial" panose="020B0604020202020204" pitchFamily="34" charset="0"/>
            </a:endParaRPr>
          </a:p>
          <a:p>
            <a:pPr lvl="0" indent="0" eaLnBrk="1" hangingPunct="1">
              <a:spcBef>
                <a:spcPct val="0"/>
              </a:spcBef>
            </a:pPr>
            <a:r>
              <a:rPr lang="en-US" altLang="zh-CN" b="1" dirty="0">
                <a:solidFill>
                  <a:schemeClr val="tx2"/>
                </a:solidFill>
              </a:rPr>
              <a:t>1. </a:t>
            </a:r>
            <a:r>
              <a:rPr lang="zh-CN" altLang="en-US" b="1" dirty="0">
                <a:solidFill>
                  <a:schemeClr val="tx2"/>
                </a:solidFill>
                <a:cs typeface="Arial" panose="020B0604020202020204" pitchFamily="34" charset="0"/>
              </a:rPr>
              <a:t>先来先服务</a:t>
            </a:r>
            <a:r>
              <a:rPr lang="en-US" altLang="zh-CN" b="1" dirty="0">
                <a:solidFill>
                  <a:schemeClr val="tx2"/>
                </a:solidFill>
              </a:rPr>
              <a:t>FCFS(First-Come, First Served)</a:t>
            </a:r>
            <a:endParaRPr lang="en-US" altLang="zh-CN" b="1" dirty="0">
              <a:solidFill>
                <a:schemeClr val="tx2"/>
              </a:solidFill>
            </a:endParaRPr>
          </a:p>
          <a:p>
            <a:pPr lvl="0" indent="0" eaLnBrk="1" hangingPunct="1"/>
            <a:r>
              <a:rPr lang="zh-CN" altLang="en-US" b="1" dirty="0">
                <a:solidFill>
                  <a:schemeClr val="hlink"/>
                </a:solidFill>
                <a:cs typeface="Arial" panose="020B0604020202020204" pitchFamily="34" charset="0"/>
              </a:rPr>
              <a:t>该算法根据进程请求访问磁盘的先后次序进行调度，即先为最早提出请求的进程服务</a:t>
            </a:r>
            <a:endParaRPr lang="zh-CN" altLang="en-US" b="1" dirty="0">
              <a:solidFill>
                <a:schemeClr val="hlink"/>
              </a:solidFill>
              <a:cs typeface="Arial" panose="020B0604020202020204" pitchFamily="34" charset="0"/>
            </a:endParaRPr>
          </a:p>
          <a:p>
            <a:pPr lvl="0" indent="0" eaLnBrk="1" hangingPunct="1">
              <a:spcBef>
                <a:spcPct val="50000"/>
              </a:spcBef>
            </a:pPr>
            <a:r>
              <a:rPr lang="zh-CN" altLang="en-US" b="1" dirty="0">
                <a:solidFill>
                  <a:schemeClr val="hlink"/>
                </a:solidFill>
                <a:cs typeface="Arial" panose="020B0604020202020204" pitchFamily="34" charset="0"/>
              </a:rPr>
              <a:t>优点：公平、简单且不会出现饥饿现象（即每个进程的请求都能依次地得到处理，不会出现某一进程的请求长期得不到满足的情况）</a:t>
            </a:r>
            <a:endParaRPr lang="zh-CN" altLang="en-US" b="1" dirty="0">
              <a:solidFill>
                <a:schemeClr val="hlink"/>
              </a:solidFill>
              <a:cs typeface="Arial" panose="020B0604020202020204" pitchFamily="34" charset="0"/>
            </a:endParaRPr>
          </a:p>
          <a:p>
            <a:pPr lvl="0" indent="0" eaLnBrk="1" hangingPunct="1">
              <a:spcBef>
                <a:spcPct val="50000"/>
              </a:spcBef>
            </a:pPr>
            <a:r>
              <a:rPr lang="zh-CN" altLang="en-US" b="1" dirty="0">
                <a:solidFill>
                  <a:schemeClr val="hlink"/>
                </a:solidFill>
                <a:cs typeface="Arial" panose="020B0604020202020204" pitchFamily="34" charset="0"/>
              </a:rPr>
              <a:t>缺点：未对寻道进行优化，故平均寻道时间可能较长</a:t>
            </a:r>
            <a:endParaRPr lang="zh-CN" altLang="en-US" b="1" dirty="0">
              <a:solidFill>
                <a:schemeClr val="hlink"/>
              </a:solidFill>
              <a:cs typeface="Arial" panose="020B0604020202020204" pitchFamily="34" charset="0"/>
            </a:endParaRPr>
          </a:p>
          <a:p>
            <a:pPr lvl="0" indent="0" eaLnBrk="1" hangingPunct="1">
              <a:spcBef>
                <a:spcPct val="50000"/>
              </a:spcBef>
            </a:pPr>
            <a:endParaRPr lang="zh-CN" altLang="en-US" b="1" dirty="0">
              <a:solidFill>
                <a:schemeClr val="hlink"/>
              </a:solidFill>
              <a:cs typeface="Arial" panose="020B0604020202020204" pitchFamily="34" charset="0"/>
            </a:endParaRPr>
          </a:p>
          <a:p>
            <a:pPr lvl="0" indent="0" eaLnBrk="1" hangingPunct="1"/>
            <a:endParaRPr lang="en-US" altLang="zh-CN" b="1" dirty="0">
              <a:solidFill>
                <a:schemeClr val="hlin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14018" name="Rectangle 2"/>
          <p:cNvSpPr>
            <a:spLocks noGrp="1" noRot="1" noTextEdit="1"/>
          </p:cNvSpPr>
          <p:nvPr>
            <p:ph type="sldImg"/>
          </p:nvPr>
        </p:nvSpPr>
        <p:spPr/>
      </p:sp>
      <p:sp>
        <p:nvSpPr>
          <p:cNvPr id="214019" name="Rectangle 3"/>
          <p:cNvSpPr>
            <a:spLocks noGrp="1"/>
          </p:cNvSpPr>
          <p:nvPr>
            <p:ph type="body"/>
          </p:nvPr>
        </p:nvSpPr>
        <p:spPr/>
        <p:txBody>
          <a:bodyPr wrap="square" lIns="91440" tIns="45720" rIns="91440" bIns="45720" anchor="t"/>
          <a:p>
            <a:pPr lvl="0" indent="0" eaLnBrk="1" hangingPunct="1"/>
            <a:r>
              <a:rPr lang="en-US" altLang="zh-CN" b="1" dirty="0">
                <a:solidFill>
                  <a:schemeClr val="tx2"/>
                </a:solidFill>
              </a:rPr>
              <a:t>2. </a:t>
            </a:r>
            <a:r>
              <a:rPr lang="zh-CN" altLang="en-US" b="1" dirty="0">
                <a:solidFill>
                  <a:schemeClr val="tx2"/>
                </a:solidFill>
                <a:cs typeface="Arial" panose="020B0604020202020204" pitchFamily="34" charset="0"/>
              </a:rPr>
              <a:t>最短寻道时间优先</a:t>
            </a:r>
            <a:r>
              <a:rPr lang="en-US" altLang="zh-CN" b="1" dirty="0">
                <a:solidFill>
                  <a:schemeClr val="tx2"/>
                </a:solidFill>
              </a:rPr>
              <a:t>SSTF(Shortest Seek Time First)</a:t>
            </a:r>
            <a:endParaRPr lang="en-US" altLang="zh-CN" b="1" dirty="0">
              <a:solidFill>
                <a:schemeClr val="tx2"/>
              </a:solidFill>
            </a:endParaRPr>
          </a:p>
          <a:p>
            <a:pPr lvl="0" indent="0" eaLnBrk="1" hangingPunct="1"/>
            <a:r>
              <a:rPr lang="zh-CN" altLang="en-US" b="1" dirty="0">
                <a:solidFill>
                  <a:schemeClr val="hlink"/>
                </a:solidFill>
                <a:cs typeface="Arial" panose="020B0604020202020204" pitchFamily="34" charset="0"/>
              </a:rPr>
              <a:t>该算法选择这样的请求，其要求访问的磁道与当前磁头所在的磁道距离最近，以使每次的寻道时间最短。</a:t>
            </a:r>
            <a:endParaRPr lang="zh-CN" altLang="en-US" b="1" dirty="0">
              <a:solidFill>
                <a:schemeClr val="hlink"/>
              </a:solidFill>
              <a:cs typeface="Arial" panose="020B0604020202020204" pitchFamily="34" charset="0"/>
            </a:endParaRPr>
          </a:p>
          <a:p>
            <a:pPr lvl="0" indent="0" eaLnBrk="1" hangingPunct="1"/>
            <a:r>
              <a:rPr lang="zh-CN" altLang="en-US" b="1" dirty="0">
                <a:solidFill>
                  <a:schemeClr val="hlink"/>
                </a:solidFill>
                <a:cs typeface="Arial" panose="020B0604020202020204" pitchFamily="34" charset="0"/>
              </a:rPr>
              <a:t>优点：比</a:t>
            </a:r>
            <a:r>
              <a:rPr lang="en-US" altLang="zh-CN" b="1" dirty="0">
                <a:solidFill>
                  <a:schemeClr val="hlink"/>
                </a:solidFill>
              </a:rPr>
              <a:t>FCFS</a:t>
            </a:r>
            <a:r>
              <a:rPr lang="zh-CN" altLang="en-US" b="1" dirty="0">
                <a:solidFill>
                  <a:schemeClr val="hlink"/>
                </a:solidFill>
                <a:cs typeface="Arial" panose="020B0604020202020204" pitchFamily="34" charset="0"/>
              </a:rPr>
              <a:t>有更好的寻道性能。</a:t>
            </a:r>
            <a:endParaRPr lang="zh-CN" altLang="en-US" b="1" dirty="0">
              <a:solidFill>
                <a:schemeClr val="hlink"/>
              </a:solidFill>
              <a:cs typeface="Arial" panose="020B0604020202020204" pitchFamily="34" charset="0"/>
            </a:endParaRPr>
          </a:p>
          <a:p>
            <a:pPr lvl="0" indent="0" eaLnBrk="1" hangingPunct="1"/>
            <a:r>
              <a:rPr lang="zh-CN" altLang="en-US" b="1" dirty="0">
                <a:solidFill>
                  <a:schemeClr val="hlink"/>
                </a:solidFill>
                <a:cs typeface="Arial" panose="020B0604020202020204" pitchFamily="34" charset="0"/>
              </a:rPr>
              <a:t>缺点：每次的寻道时间最短，并不能保证平均寻道时间最短；</a:t>
            </a:r>
            <a:endParaRPr lang="zh-CN" altLang="en-US" b="1" dirty="0">
              <a:solidFill>
                <a:schemeClr val="hlink"/>
              </a:solidFill>
              <a:cs typeface="Arial" panose="020B0604020202020204" pitchFamily="34" charset="0"/>
            </a:endParaRPr>
          </a:p>
          <a:p>
            <a:pPr lvl="0" indent="0" eaLnBrk="1" hangingPunct="1"/>
            <a:r>
              <a:rPr lang="zh-CN" altLang="en-US" b="1" dirty="0">
                <a:solidFill>
                  <a:schemeClr val="hlink"/>
                </a:solidFill>
                <a:cs typeface="Arial" panose="020B0604020202020204" pitchFamily="34" charset="0"/>
              </a:rPr>
              <a:t>在当前磁盘附近不断有新的</a:t>
            </a:r>
            <a:r>
              <a:rPr lang="en-US" altLang="zh-CN" b="1" dirty="0">
                <a:solidFill>
                  <a:schemeClr val="hlink"/>
                </a:solidFill>
              </a:rPr>
              <a:t>I/O</a:t>
            </a:r>
            <a:r>
              <a:rPr lang="zh-CN" altLang="en-US" b="1" dirty="0">
                <a:solidFill>
                  <a:schemeClr val="hlink"/>
                </a:solidFill>
                <a:cs typeface="Arial" panose="020B0604020202020204" pitchFamily="34" charset="0"/>
              </a:rPr>
              <a:t>请求到来时，还可能使要求较远磁道的进程产生饥饿现象（</a:t>
            </a:r>
            <a:r>
              <a:rPr lang="en-US" altLang="zh-CN" dirty="0"/>
              <a:t>Starvation)</a:t>
            </a:r>
            <a:endParaRPr lang="en-US" altLang="zh-CN" dirty="0"/>
          </a:p>
          <a:p>
            <a:pPr lvl="0" indent="0" eaLnBrk="1" hangingPunct="1"/>
            <a:r>
              <a:rPr lang="en-US" altLang="zh-CN">
                <a:latin typeface="楷体_GB2312" charset="-122"/>
                <a:ea typeface="楷体_GB2312" charset="-122"/>
              </a:rPr>
              <a:t>SSTF</a:t>
            </a:r>
            <a:r>
              <a:rPr lang="zh-CN" altLang="x-none" dirty="0">
                <a:latin typeface="楷体_GB2312" charset="-122"/>
                <a:ea typeface="楷体_GB2312" charset="-122"/>
              </a:rPr>
              <a:t>算法虽然能获得较好的寻道性能， 但却可能导致某个进程发生“饥饿”</a:t>
            </a:r>
            <a:r>
              <a:rPr lang="en-US" altLang="zh-CN">
                <a:latin typeface="楷体_GB2312" charset="-122"/>
                <a:ea typeface="楷体_GB2312" charset="-122"/>
              </a:rPr>
              <a:t>(Starvation)</a:t>
            </a:r>
            <a:r>
              <a:rPr lang="zh-CN" altLang="x-none" dirty="0">
                <a:latin typeface="楷体_GB2312" charset="-122"/>
                <a:ea typeface="楷体_GB2312" charset="-122"/>
              </a:rPr>
              <a:t>现象。因为只要不断有新进程的请求到达，且其所要访问的磁道与磁头当前所在磁道的距离较近，这种新进程的</a:t>
            </a:r>
            <a:r>
              <a:rPr lang="en-US" altLang="zh-CN">
                <a:latin typeface="楷体_GB2312" charset="-122"/>
                <a:ea typeface="楷体_GB2312" charset="-122"/>
              </a:rPr>
              <a:t>I/O</a:t>
            </a:r>
            <a:r>
              <a:rPr lang="zh-CN" altLang="x-none" dirty="0">
                <a:latin typeface="楷体_GB2312" charset="-122"/>
                <a:ea typeface="楷体_GB2312" charset="-122"/>
              </a:rPr>
              <a:t>请求必须优先满足。对</a:t>
            </a:r>
            <a:r>
              <a:rPr lang="en-US" altLang="zh-CN">
                <a:latin typeface="楷体_GB2312" charset="-122"/>
                <a:ea typeface="楷体_GB2312" charset="-122"/>
              </a:rPr>
              <a:t>SSTF</a:t>
            </a:r>
            <a:r>
              <a:rPr lang="zh-CN" altLang="x-none" dirty="0">
                <a:latin typeface="楷体_GB2312" charset="-122"/>
                <a:ea typeface="楷体_GB2312" charset="-122"/>
              </a:rPr>
              <a:t>算法略加修改后所形成的</a:t>
            </a:r>
            <a:r>
              <a:rPr lang="en-US" altLang="zh-CN">
                <a:latin typeface="楷体_GB2312" charset="-122"/>
                <a:ea typeface="楷体_GB2312" charset="-122"/>
              </a:rPr>
              <a:t>SCAN</a:t>
            </a:r>
            <a:r>
              <a:rPr lang="zh-CN" altLang="x-none" dirty="0">
                <a:latin typeface="楷体_GB2312" charset="-122"/>
                <a:ea typeface="楷体_GB2312" charset="-122"/>
              </a:rPr>
              <a:t>算法，即可防止老进程出现“饥饿”现象。</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p:cNvSpPr>
          <p:nvPr>
            <p:ph type="sldImg"/>
          </p:nvPr>
        </p:nvSpPr>
        <p:spPr/>
      </p:sp>
      <p:sp>
        <p:nvSpPr>
          <p:cNvPr id="19458" name="文本占位符 2"/>
          <p:cNvSpPr>
            <a:spLocks noGrp="1"/>
          </p:cNvSpPr>
          <p:nvPr>
            <p:ph type="body"/>
          </p:nvPr>
        </p:nvSpPr>
        <p:spPr/>
        <p:txBody>
          <a:bodyPr anchor="ctr"/>
          <a:p>
            <a:pPr lvl="0" indent="0"/>
            <a:r>
              <a:rPr lang="zh-CN" altLang="en-US" dirty="0">
                <a:latin typeface="宋体" panose="02010600030101010101" pitchFamily="2" charset="-122"/>
                <a:ea typeface="宋体" panose="02010600030101010101" pitchFamily="2" charset="-122"/>
              </a:rPr>
              <a:t>　为了能更清晰地描述I/O系统中主要模块之间的关系，我们进一步介绍I/O系统中各种I/O模块之间的层次视图。见图6-2所示。</a:t>
            </a:r>
            <a:endParaRPr lang="zh-CN" altLang="en-US">
              <a:ea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17090" name="Rectangle 2"/>
          <p:cNvSpPr>
            <a:spLocks noGrp="1" noRot="1" noTextEdit="1"/>
          </p:cNvSpPr>
          <p:nvPr>
            <p:ph type="sldImg"/>
          </p:nvPr>
        </p:nvSpPr>
        <p:spPr/>
      </p:sp>
      <p:sp>
        <p:nvSpPr>
          <p:cNvPr id="217091" name="Rectangle 3"/>
          <p:cNvSpPr>
            <a:spLocks noGrp="1"/>
          </p:cNvSpPr>
          <p:nvPr>
            <p:ph type="body"/>
          </p:nvPr>
        </p:nvSpPr>
        <p:spPr/>
        <p:txBody>
          <a:bodyPr wrap="square" lIns="91440" tIns="45720" rIns="91440" bIns="45720" anchor="t"/>
          <a:p>
            <a:pPr lvl="0" indent="0" eaLnBrk="1" hangingPunct="1"/>
            <a:r>
              <a:rPr lang="en-US" altLang="zh-CN" sz="800" b="1" dirty="0">
                <a:latin typeface="宋体" panose="02010600030101010101" pitchFamily="2" charset="-122"/>
              </a:rPr>
              <a:t>3. </a:t>
            </a:r>
            <a:r>
              <a:rPr lang="zh-CN" altLang="en-US" sz="800" b="1" dirty="0">
                <a:latin typeface="宋体" panose="02010600030101010101" pitchFamily="2" charset="-122"/>
                <a:cs typeface="Arial" panose="020B0604020202020204" pitchFamily="34" charset="0"/>
              </a:rPr>
              <a:t>扫描</a:t>
            </a:r>
            <a:r>
              <a:rPr lang="en-US" altLang="zh-CN" sz="800" b="1" dirty="0">
                <a:latin typeface="宋体" panose="02010600030101010101" pitchFamily="2" charset="-122"/>
              </a:rPr>
              <a:t>(SCAN)</a:t>
            </a:r>
            <a:r>
              <a:rPr lang="zh-CN" altLang="en-US" sz="800" b="1" dirty="0">
                <a:latin typeface="宋体" panose="02010600030101010101" pitchFamily="2" charset="-122"/>
                <a:cs typeface="Arial" panose="020B0604020202020204" pitchFamily="34" charset="0"/>
              </a:rPr>
              <a:t>算法</a:t>
            </a:r>
            <a:endParaRPr lang="zh-CN" altLang="en-US" sz="800" b="1" dirty="0">
              <a:latin typeface="宋体" panose="02010600030101010101" pitchFamily="2" charset="-122"/>
              <a:cs typeface="Arial" panose="020B0604020202020204" pitchFamily="34" charset="0"/>
            </a:endParaRPr>
          </a:p>
          <a:p>
            <a:pPr lvl="0" indent="0" eaLnBrk="1" hangingPunct="1"/>
            <a:r>
              <a:rPr lang="zh-CN" altLang="en-US" sz="800" b="1" dirty="0">
                <a:solidFill>
                  <a:schemeClr val="hlink"/>
                </a:solidFill>
                <a:latin typeface="宋体" panose="02010600030101010101" pitchFamily="2" charset="-122"/>
                <a:cs typeface="Arial" panose="020B0604020202020204" pitchFamily="34" charset="0"/>
              </a:rPr>
              <a:t>该算法不仅考虑到欲访问的磁道与当前磁道间的距离，还考虑到磁头的移动方向</a:t>
            </a:r>
            <a:endParaRPr lang="zh-CN" altLang="en-US" sz="800" b="1" dirty="0">
              <a:solidFill>
                <a:schemeClr val="hlink"/>
              </a:solidFill>
              <a:latin typeface="宋体" panose="02010600030101010101" pitchFamily="2" charset="-122"/>
              <a:cs typeface="Arial" panose="020B0604020202020204" pitchFamily="34" charset="0"/>
            </a:endParaRPr>
          </a:p>
          <a:p>
            <a:pPr lvl="0" indent="0" eaLnBrk="1" hangingPunct="1"/>
            <a:r>
              <a:rPr lang="zh-CN" altLang="en-US" sz="800" b="1" dirty="0">
                <a:latin typeface="宋体" panose="02010600030101010101" pitchFamily="2" charset="-122"/>
                <a:cs typeface="Arial" panose="020B0604020202020204" pitchFamily="34" charset="0"/>
              </a:rPr>
              <a:t>当磁头自里向外移动时，在当前磁道之外的磁道上的请求按自里向外的次序依次得到服务，然后换为反方向扫描，并依次为当前磁道之内的请求服务。</a:t>
            </a:r>
            <a:endParaRPr lang="zh-CN" altLang="en-US" sz="800" b="1" dirty="0">
              <a:latin typeface="宋体" panose="02010600030101010101" pitchFamily="2" charset="-122"/>
              <a:cs typeface="Arial" panose="020B0604020202020204" pitchFamily="34" charset="0"/>
            </a:endParaRPr>
          </a:p>
          <a:p>
            <a:pPr lvl="0" indent="0" eaLnBrk="1" hangingPunct="1"/>
            <a:r>
              <a:rPr lang="zh-CN" altLang="en-US" sz="800" b="1" dirty="0">
                <a:solidFill>
                  <a:schemeClr val="hlink"/>
                </a:solidFill>
                <a:latin typeface="宋体" panose="02010600030101010101" pitchFamily="2" charset="-122"/>
                <a:cs typeface="Arial" panose="020B0604020202020204" pitchFamily="34" charset="0"/>
              </a:rPr>
              <a:t>优点：能避免饥饿现象</a:t>
            </a:r>
            <a:endParaRPr lang="zh-CN" altLang="en-US" sz="800" b="1" dirty="0">
              <a:solidFill>
                <a:schemeClr val="hlink"/>
              </a:solidFill>
              <a:latin typeface="宋体" panose="02010600030101010101" pitchFamily="2" charset="-122"/>
              <a:cs typeface="Arial" panose="020B0604020202020204" pitchFamily="34" charset="0"/>
            </a:endParaRPr>
          </a:p>
          <a:p>
            <a:pPr lvl="0" indent="0" eaLnBrk="1" hangingPunct="1"/>
            <a:r>
              <a:rPr lang="zh-CN" altLang="en-US" sz="800" b="1" dirty="0">
                <a:solidFill>
                  <a:schemeClr val="hlink"/>
                </a:solidFill>
                <a:latin typeface="宋体" panose="02010600030101010101" pitchFamily="2" charset="-122"/>
                <a:cs typeface="Arial" panose="020B0604020202020204" pitchFamily="34" charset="0"/>
              </a:rPr>
              <a:t>缺点：比</a:t>
            </a:r>
            <a:r>
              <a:rPr lang="en-US" altLang="zh-CN" sz="800" b="1" dirty="0">
                <a:solidFill>
                  <a:schemeClr val="hlink"/>
                </a:solidFill>
                <a:latin typeface="宋体" panose="02010600030101010101" pitchFamily="2" charset="-122"/>
              </a:rPr>
              <a:t>SSTF</a:t>
            </a:r>
            <a:r>
              <a:rPr lang="zh-CN" altLang="en-US" sz="800" b="1" dirty="0">
                <a:solidFill>
                  <a:schemeClr val="hlink"/>
                </a:solidFill>
                <a:latin typeface="宋体" panose="02010600030101010101" pitchFamily="2" charset="-122"/>
                <a:cs typeface="Arial" panose="020B0604020202020204" pitchFamily="34" charset="0"/>
              </a:rPr>
              <a:t>寻道性能要稍差些，</a:t>
            </a:r>
            <a:endParaRPr lang="zh-CN" altLang="en-US" sz="800" b="1" dirty="0">
              <a:solidFill>
                <a:schemeClr val="hlink"/>
              </a:solidFill>
              <a:latin typeface="宋体" panose="02010600030101010101" pitchFamily="2" charset="-122"/>
              <a:cs typeface="Arial" panose="020B0604020202020204" pitchFamily="34" charset="0"/>
            </a:endParaRPr>
          </a:p>
          <a:p>
            <a:pPr lvl="0" indent="0" eaLnBrk="1" hangingPunct="1"/>
            <a:r>
              <a:rPr lang="zh-CN" altLang="en-US" sz="800" b="1" dirty="0">
                <a:latin typeface="宋体" panose="02010600030101010101" pitchFamily="2" charset="-122"/>
                <a:cs typeface="Arial" panose="020B0604020202020204" pitchFamily="34" charset="0"/>
              </a:rPr>
              <a:t>问题：当磁头当从里向外移动而越过了某一磁道时，恰好又有一进程请求访问此磁道，这时该进程必须等待，待磁头继续从里向外，然后再从外向里扫描完所要访问的磁道后</a:t>
            </a:r>
            <a:r>
              <a:rPr lang="zh-CN" altLang="en-US" sz="800" b="1" dirty="0">
                <a:solidFill>
                  <a:schemeClr val="hlink"/>
                </a:solidFill>
                <a:latin typeface="宋体" panose="02010600030101010101" pitchFamily="2" charset="-122"/>
                <a:cs typeface="Arial" panose="020B0604020202020204" pitchFamily="34" charset="0"/>
              </a:rPr>
              <a:t>才处理该进程的请求，致使该进程的请求被大大地推迟</a:t>
            </a:r>
            <a:endParaRPr lang="zh-CN" altLang="en-US" sz="800" b="1" dirty="0">
              <a:solidFill>
                <a:schemeClr val="hlink"/>
              </a:solidFill>
              <a:latin typeface="宋体" panose="02010600030101010101" pitchFamily="2" charset="-122"/>
              <a:ea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20162" name="Rectangle 2"/>
          <p:cNvSpPr>
            <a:spLocks noGrp="1" noRot="1" noTextEdit="1"/>
          </p:cNvSpPr>
          <p:nvPr>
            <p:ph type="sldImg"/>
          </p:nvPr>
        </p:nvSpPr>
        <p:spPr/>
      </p:sp>
      <p:sp>
        <p:nvSpPr>
          <p:cNvPr id="220163" name="Rectangle 3"/>
          <p:cNvSpPr>
            <a:spLocks noGrp="1"/>
          </p:cNvSpPr>
          <p:nvPr>
            <p:ph type="body"/>
          </p:nvPr>
        </p:nvSpPr>
        <p:spPr/>
        <p:txBody>
          <a:bodyPr wrap="square" lIns="91440" tIns="45720" rIns="91440" bIns="45720" anchor="t"/>
          <a:p>
            <a:pPr lvl="0" indent="0" eaLnBrk="1" hangingPunct="1"/>
            <a:r>
              <a:rPr lang="en-US" altLang="zh-CN" dirty="0"/>
              <a:t>110</a:t>
            </a:r>
            <a:r>
              <a:rPr lang="zh-CN" altLang="en-US" dirty="0">
                <a:cs typeface="Arial" panose="020B0604020202020204" pitchFamily="34" charset="0"/>
              </a:rPr>
              <a:t>，</a:t>
            </a:r>
            <a:r>
              <a:rPr lang="en-US" altLang="zh-CN" dirty="0"/>
              <a:t>170</a:t>
            </a:r>
            <a:r>
              <a:rPr lang="zh-CN" altLang="en-US" dirty="0">
                <a:cs typeface="Arial" panose="020B0604020202020204" pitchFamily="34" charset="0"/>
              </a:rPr>
              <a:t>，</a:t>
            </a:r>
            <a:r>
              <a:rPr lang="en-US" altLang="zh-CN" dirty="0"/>
              <a:t>180</a:t>
            </a:r>
            <a:r>
              <a:rPr lang="zh-CN" altLang="en-US" dirty="0">
                <a:cs typeface="Arial" panose="020B0604020202020204" pitchFamily="34" charset="0"/>
              </a:rPr>
              <a:t>，</a:t>
            </a:r>
            <a:r>
              <a:rPr lang="en-US" altLang="zh-CN" dirty="0"/>
              <a:t>195</a:t>
            </a:r>
            <a:r>
              <a:rPr lang="zh-CN" altLang="en-US" dirty="0">
                <a:cs typeface="Arial" panose="020B0604020202020204" pitchFamily="34" charset="0"/>
              </a:rPr>
              <a:t>，</a:t>
            </a:r>
            <a:r>
              <a:rPr lang="en-US" altLang="zh-CN" dirty="0"/>
              <a:t>68</a:t>
            </a:r>
            <a:r>
              <a:rPr lang="zh-CN" altLang="en-US" dirty="0">
                <a:cs typeface="Arial" panose="020B0604020202020204" pitchFamily="34" charset="0"/>
              </a:rPr>
              <a:t>，</a:t>
            </a:r>
            <a:r>
              <a:rPr lang="en-US" altLang="zh-CN" dirty="0"/>
              <a:t>45</a:t>
            </a:r>
            <a:r>
              <a:rPr lang="zh-CN" altLang="en-US" dirty="0">
                <a:cs typeface="Arial" panose="020B0604020202020204" pitchFamily="34" charset="0"/>
              </a:rPr>
              <a:t>，</a:t>
            </a:r>
            <a:r>
              <a:rPr lang="en-US" altLang="zh-CN" dirty="0"/>
              <a:t>35</a:t>
            </a:r>
            <a:r>
              <a:rPr lang="zh-CN" altLang="en-US" dirty="0">
                <a:cs typeface="Arial" panose="020B0604020202020204" pitchFamily="34" charset="0"/>
              </a:rPr>
              <a:t>，</a:t>
            </a:r>
            <a:r>
              <a:rPr lang="en-US" altLang="zh-CN" dirty="0"/>
              <a:t>12 </a:t>
            </a:r>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22210" name="Rectangle 2"/>
          <p:cNvSpPr>
            <a:spLocks noGrp="1" noRot="1" noTextEdit="1"/>
          </p:cNvSpPr>
          <p:nvPr>
            <p:ph type="sldImg"/>
          </p:nvPr>
        </p:nvSpPr>
        <p:spPr/>
      </p:sp>
      <p:sp>
        <p:nvSpPr>
          <p:cNvPr id="222211" name="Rectangle 3"/>
          <p:cNvSpPr>
            <a:spLocks noGrp="1"/>
          </p:cNvSpPr>
          <p:nvPr>
            <p:ph type="body"/>
          </p:nvPr>
        </p:nvSpPr>
        <p:spPr/>
        <p:txBody>
          <a:bodyPr wrap="square" lIns="91440" tIns="45720" rIns="91440" bIns="45720" anchor="t"/>
          <a:p>
            <a:pPr lvl="0" indent="0" eaLnBrk="1" hangingPunct="1"/>
            <a:r>
              <a:rPr lang="en-US" altLang="zh-CN" b="1" dirty="0">
                <a:solidFill>
                  <a:schemeClr val="tx2"/>
                </a:solidFill>
              </a:rPr>
              <a:t>4. </a:t>
            </a:r>
            <a:r>
              <a:rPr lang="zh-CN" altLang="en-US" b="1" dirty="0">
                <a:solidFill>
                  <a:schemeClr val="tx2"/>
                </a:solidFill>
                <a:cs typeface="Arial" panose="020B0604020202020204" pitchFamily="34" charset="0"/>
              </a:rPr>
              <a:t>循环扫描</a:t>
            </a:r>
            <a:r>
              <a:rPr lang="en-US" altLang="zh-CN" b="1" dirty="0">
                <a:solidFill>
                  <a:schemeClr val="tx2"/>
                </a:solidFill>
              </a:rPr>
              <a:t>(CSCAN)</a:t>
            </a:r>
            <a:r>
              <a:rPr lang="zh-CN" altLang="en-US" b="1" dirty="0">
                <a:solidFill>
                  <a:schemeClr val="tx2"/>
                </a:solidFill>
                <a:cs typeface="Arial" panose="020B0604020202020204" pitchFamily="34" charset="0"/>
              </a:rPr>
              <a:t>算法</a:t>
            </a:r>
            <a:endParaRPr lang="zh-CN" altLang="en-US" b="1" dirty="0">
              <a:solidFill>
                <a:schemeClr val="tx2"/>
              </a:solidFill>
              <a:cs typeface="Arial" panose="020B0604020202020204" pitchFamily="34" charset="0"/>
            </a:endParaRPr>
          </a:p>
          <a:p>
            <a:pPr lvl="0" indent="0" eaLnBrk="1" hangingPunct="1">
              <a:spcBef>
                <a:spcPct val="0"/>
              </a:spcBef>
            </a:pPr>
            <a:r>
              <a:rPr lang="zh-CN" altLang="en-US" b="1" dirty="0">
                <a:solidFill>
                  <a:schemeClr val="hlink"/>
                </a:solidFill>
                <a:cs typeface="Arial" panose="020B0604020202020204" pitchFamily="34" charset="0"/>
              </a:rPr>
              <a:t>该算法一个规定磁头只能作单向移动，当沿某个方向访问道最后磁道时，磁臂立即返回到磁盘的另一端进行循环扫描</a:t>
            </a:r>
            <a:endParaRPr lang="zh-CN" altLang="en-US" b="1" dirty="0">
              <a:solidFill>
                <a:schemeClr val="hlink"/>
              </a:solidFill>
              <a:cs typeface="Arial" panose="020B0604020202020204" pitchFamily="34" charset="0"/>
            </a:endParaRPr>
          </a:p>
          <a:p>
            <a:pPr lvl="0" indent="0" eaLnBrk="1" hangingPunct="1"/>
            <a:r>
              <a:rPr lang="zh-CN" altLang="en-US" b="1" dirty="0">
                <a:solidFill>
                  <a:schemeClr val="hlink"/>
                </a:solidFill>
                <a:cs typeface="Arial" panose="020B0604020202020204" pitchFamily="34" charset="0"/>
              </a:rPr>
              <a:t>优点：比</a:t>
            </a:r>
            <a:r>
              <a:rPr lang="en-US" altLang="zh-CN" b="1" dirty="0">
                <a:solidFill>
                  <a:schemeClr val="hlink"/>
                </a:solidFill>
              </a:rPr>
              <a:t>SCAN</a:t>
            </a:r>
            <a:r>
              <a:rPr lang="zh-CN" altLang="en-US" b="1" dirty="0">
                <a:solidFill>
                  <a:schemeClr val="hlink"/>
                </a:solidFill>
                <a:cs typeface="Arial" panose="020B0604020202020204" pitchFamily="34" charset="0"/>
              </a:rPr>
              <a:t>算法更公平</a:t>
            </a:r>
            <a:endParaRPr lang="zh-CN" altLang="en-US" b="1" dirty="0">
              <a:solidFill>
                <a:schemeClr val="hlink"/>
              </a:solidFill>
              <a:ea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25282" name="Rectangle 2"/>
          <p:cNvSpPr>
            <a:spLocks noGrp="1" noRot="1" noTextEdit="1"/>
          </p:cNvSpPr>
          <p:nvPr>
            <p:ph type="sldImg"/>
          </p:nvPr>
        </p:nvSpPr>
        <p:spPr/>
      </p:sp>
      <p:sp>
        <p:nvSpPr>
          <p:cNvPr id="225283" name="Rectangle 3"/>
          <p:cNvSpPr>
            <a:spLocks noGrp="1"/>
          </p:cNvSpPr>
          <p:nvPr>
            <p:ph type="body"/>
          </p:nvPr>
        </p:nvSpPr>
        <p:spPr/>
        <p:txBody>
          <a:bodyPr wrap="square" lIns="91440" tIns="45720" rIns="91440" bIns="45720" anchor="t"/>
          <a:p>
            <a:pPr lvl="0" indent="0" eaLnBrk="1" hangingPunct="1"/>
            <a:endParaRPr lang="en-US" altLang="zh-CN" dirty="0">
              <a:latin typeface="宋体" panose="02010600030101010101" pitchFamily="2" charset="-122"/>
            </a:endParaRPr>
          </a:p>
          <a:p>
            <a:pPr lvl="0" indent="0" eaLnBrk="1" hangingPunct="1"/>
            <a:r>
              <a:rPr lang="en-US" altLang="zh-CN" dirty="0">
                <a:latin typeface="宋体" panose="02010600030101010101" pitchFamily="2" charset="-122"/>
              </a:rPr>
              <a:t>1) N-Step-SCAN</a:t>
            </a:r>
            <a:r>
              <a:rPr lang="zh-CN" altLang="en-US" dirty="0">
                <a:latin typeface="宋体" panose="02010600030101010101" pitchFamily="2" charset="-122"/>
                <a:cs typeface="Arial" panose="020B0604020202020204" pitchFamily="34" charset="0"/>
              </a:rPr>
              <a:t>算法</a:t>
            </a:r>
            <a:endParaRPr lang="zh-CN" altLang="en-US" dirty="0">
              <a:latin typeface="宋体" panose="02010600030101010101" pitchFamily="2" charset="-122"/>
              <a:cs typeface="Arial" panose="020B0604020202020204" pitchFamily="34" charset="0"/>
            </a:endParaRPr>
          </a:p>
          <a:p>
            <a:pPr lvl="0" indent="0" algn="just" eaLnBrk="1" hangingPunct="1">
              <a:spcBef>
                <a:spcPct val="50000"/>
              </a:spcBef>
            </a:pPr>
            <a:r>
              <a:rPr lang="zh-CN" altLang="en-US" dirty="0">
                <a:latin typeface="宋体" panose="02010600030101010101" pitchFamily="2" charset="-122"/>
                <a:cs typeface="Arial" panose="020B0604020202020204" pitchFamily="34" charset="0"/>
              </a:rPr>
              <a:t>      在</a:t>
            </a:r>
            <a:r>
              <a:rPr lang="en-US" altLang="zh-CN" dirty="0">
                <a:latin typeface="宋体" panose="02010600030101010101" pitchFamily="2" charset="-122"/>
              </a:rPr>
              <a:t>SSTF</a:t>
            </a:r>
            <a:r>
              <a:rPr lang="zh-CN" altLang="en-US" dirty="0">
                <a:latin typeface="宋体" panose="02010600030101010101" pitchFamily="2" charset="-122"/>
                <a:cs typeface="Arial" panose="020B0604020202020204" pitchFamily="34" charset="0"/>
              </a:rPr>
              <a:t>、</a:t>
            </a:r>
            <a:r>
              <a:rPr lang="en-US" altLang="zh-CN" dirty="0">
                <a:latin typeface="宋体" panose="02010600030101010101" pitchFamily="2" charset="-122"/>
              </a:rPr>
              <a:t>SCAN</a:t>
            </a:r>
            <a:r>
              <a:rPr lang="zh-CN" altLang="en-US" dirty="0">
                <a:latin typeface="宋体" panose="02010600030101010101" pitchFamily="2" charset="-122"/>
                <a:cs typeface="Arial" panose="020B0604020202020204" pitchFamily="34" charset="0"/>
              </a:rPr>
              <a:t>及</a:t>
            </a:r>
            <a:r>
              <a:rPr lang="en-US" altLang="zh-CN" dirty="0">
                <a:latin typeface="宋体" panose="02010600030101010101" pitchFamily="2" charset="-122"/>
              </a:rPr>
              <a:t>CSCAN</a:t>
            </a:r>
            <a:r>
              <a:rPr lang="zh-CN" altLang="en-US" dirty="0">
                <a:latin typeface="宋体" panose="02010600030101010101" pitchFamily="2" charset="-122"/>
                <a:cs typeface="Arial" panose="020B0604020202020204" pitchFamily="34" charset="0"/>
              </a:rPr>
              <a:t>几种调度算法中，都可能出现磁臂停留在某处不动的情况，例如，有一个或几个进程对某一磁道有较高的访问频率，即这个</a:t>
            </a:r>
            <a:r>
              <a:rPr lang="en-US" altLang="zh-CN" dirty="0">
                <a:latin typeface="宋体" panose="02010600030101010101" pitchFamily="2" charset="-122"/>
              </a:rPr>
              <a:t>(</a:t>
            </a:r>
            <a:r>
              <a:rPr lang="zh-CN" altLang="en-US" dirty="0">
                <a:latin typeface="宋体" panose="02010600030101010101" pitchFamily="2" charset="-122"/>
                <a:cs typeface="Arial" panose="020B0604020202020204" pitchFamily="34" charset="0"/>
              </a:rPr>
              <a:t>些</a:t>
            </a:r>
            <a:r>
              <a:rPr lang="en-US" altLang="zh-CN" dirty="0">
                <a:latin typeface="宋体" panose="02010600030101010101" pitchFamily="2" charset="-122"/>
              </a:rPr>
              <a:t>)</a:t>
            </a:r>
            <a:r>
              <a:rPr lang="zh-CN" altLang="en-US" dirty="0">
                <a:latin typeface="宋体" panose="02010600030101010101" pitchFamily="2" charset="-122"/>
                <a:cs typeface="Arial" panose="020B0604020202020204" pitchFamily="34" charset="0"/>
              </a:rPr>
              <a:t>进程反复请求对某一磁道的</a:t>
            </a:r>
            <a:r>
              <a:rPr lang="en-US" altLang="zh-CN" dirty="0">
                <a:latin typeface="宋体" panose="02010600030101010101" pitchFamily="2" charset="-122"/>
              </a:rPr>
              <a:t>I/O</a:t>
            </a:r>
            <a:r>
              <a:rPr lang="zh-CN" altLang="en-US" dirty="0">
                <a:latin typeface="宋体" panose="02010600030101010101" pitchFamily="2" charset="-122"/>
                <a:cs typeface="Arial" panose="020B0604020202020204" pitchFamily="34" charset="0"/>
              </a:rPr>
              <a:t>操作，从而垄断了整个磁盘设备。我们把这一现象称为</a:t>
            </a:r>
            <a:r>
              <a:rPr lang="zh-CN" altLang="en-US" dirty="0">
                <a:latin typeface="Courier New" panose="02070309020205020404" pitchFamily="1" charset="0"/>
                <a:cs typeface="Arial" panose="020B0604020202020204" pitchFamily="34" charset="0"/>
              </a:rPr>
              <a:t>“</a:t>
            </a:r>
            <a:r>
              <a:rPr lang="zh-CN" altLang="en-US" dirty="0">
                <a:latin typeface="宋体" panose="02010600030101010101" pitchFamily="2" charset="-122"/>
                <a:cs typeface="Arial" panose="020B0604020202020204" pitchFamily="34" charset="0"/>
              </a:rPr>
              <a:t>磁臂粘着</a:t>
            </a:r>
            <a:r>
              <a:rPr lang="zh-CN" altLang="en-US" dirty="0">
                <a:latin typeface="Courier New" panose="02070309020205020404" pitchFamily="1" charset="0"/>
                <a:cs typeface="Arial" panose="020B0604020202020204" pitchFamily="34" charset="0"/>
              </a:rPr>
              <a:t>”</a:t>
            </a:r>
            <a:r>
              <a:rPr lang="en-US" altLang="zh-CN" dirty="0">
                <a:latin typeface="宋体" panose="02010600030101010101" pitchFamily="2" charset="-122"/>
              </a:rPr>
              <a:t>(Armstickiness)</a:t>
            </a:r>
            <a:r>
              <a:rPr lang="zh-CN" altLang="en-US" dirty="0">
                <a:latin typeface="宋体" panose="02010600030101010101" pitchFamily="2" charset="-122"/>
                <a:cs typeface="Arial" panose="020B0604020202020204" pitchFamily="34" charset="0"/>
              </a:rPr>
              <a:t>。在高密度磁盘上容易出现此情况。</a:t>
            </a:r>
            <a:r>
              <a:rPr lang="en-US" altLang="zh-CN" dirty="0">
                <a:latin typeface="宋体" panose="02010600030101010101" pitchFamily="2" charset="-122"/>
              </a:rPr>
              <a:t>N</a:t>
            </a:r>
            <a:r>
              <a:rPr lang="zh-CN" altLang="en-US" dirty="0">
                <a:latin typeface="宋体" panose="02010600030101010101" pitchFamily="2" charset="-122"/>
                <a:cs typeface="Arial" panose="020B0604020202020204" pitchFamily="34" charset="0"/>
              </a:rPr>
              <a:t>步</a:t>
            </a:r>
            <a:r>
              <a:rPr lang="en-US" altLang="zh-CN" dirty="0">
                <a:latin typeface="宋体" panose="02010600030101010101" pitchFamily="2" charset="-122"/>
              </a:rPr>
              <a:t>SCAN</a:t>
            </a:r>
            <a:r>
              <a:rPr lang="zh-CN" altLang="en-US" dirty="0">
                <a:latin typeface="宋体" panose="02010600030101010101" pitchFamily="2" charset="-122"/>
                <a:cs typeface="Arial" panose="020B0604020202020204" pitchFamily="34" charset="0"/>
              </a:rPr>
              <a:t>算法是将磁盘请求队列分成若干个长度为</a:t>
            </a:r>
            <a:r>
              <a:rPr lang="en-US" altLang="zh-CN" dirty="0">
                <a:latin typeface="宋体" panose="02010600030101010101" pitchFamily="2" charset="-122"/>
              </a:rPr>
              <a:t>N</a:t>
            </a:r>
            <a:r>
              <a:rPr lang="zh-CN" altLang="en-US" dirty="0">
                <a:latin typeface="宋体" panose="02010600030101010101" pitchFamily="2" charset="-122"/>
                <a:cs typeface="Arial" panose="020B0604020202020204" pitchFamily="34" charset="0"/>
              </a:rPr>
              <a:t>的子队列，磁盘调度将按</a:t>
            </a:r>
            <a:r>
              <a:rPr lang="en-US" altLang="zh-CN" dirty="0">
                <a:latin typeface="宋体" panose="02010600030101010101" pitchFamily="2" charset="-122"/>
              </a:rPr>
              <a:t>FCFS</a:t>
            </a:r>
            <a:r>
              <a:rPr lang="zh-CN" altLang="en-US" dirty="0">
                <a:latin typeface="宋体" panose="02010600030101010101" pitchFamily="2" charset="-122"/>
                <a:cs typeface="Arial" panose="020B0604020202020204" pitchFamily="34" charset="0"/>
              </a:rPr>
              <a:t>算法依次处理这些子队列。而每处理一个队列时又是按</a:t>
            </a:r>
            <a:r>
              <a:rPr lang="en-US" altLang="zh-CN" dirty="0">
                <a:latin typeface="宋体" panose="02010600030101010101" pitchFamily="2" charset="-122"/>
              </a:rPr>
              <a:t>SCAN</a:t>
            </a:r>
            <a:r>
              <a:rPr lang="zh-CN" altLang="en-US" dirty="0">
                <a:latin typeface="宋体" panose="02010600030101010101" pitchFamily="2" charset="-122"/>
                <a:cs typeface="Arial" panose="020B0604020202020204" pitchFamily="34" charset="0"/>
              </a:rPr>
              <a:t>算法，对一个队列处理完后，再处理其他队列。当正在处理某子队列时，如果又出现新的磁盘</a:t>
            </a:r>
            <a:r>
              <a:rPr lang="en-US" altLang="zh-CN" dirty="0">
                <a:latin typeface="宋体" panose="02010600030101010101" pitchFamily="2" charset="-122"/>
              </a:rPr>
              <a:t>I/O</a:t>
            </a:r>
            <a:r>
              <a:rPr lang="zh-CN" altLang="en-US" dirty="0">
                <a:latin typeface="宋体" panose="02010600030101010101" pitchFamily="2" charset="-122"/>
                <a:cs typeface="Arial" panose="020B0604020202020204" pitchFamily="34" charset="0"/>
              </a:rPr>
              <a:t>请求，便将新请求进程放入其他队列，这样就可避免出现粘着现象。 当</a:t>
            </a:r>
            <a:r>
              <a:rPr lang="en-US" altLang="zh-CN" dirty="0">
                <a:latin typeface="宋体" panose="02010600030101010101" pitchFamily="2" charset="-122"/>
              </a:rPr>
              <a:t>N</a:t>
            </a:r>
            <a:r>
              <a:rPr lang="zh-CN" altLang="en-US" dirty="0">
                <a:latin typeface="宋体" panose="02010600030101010101" pitchFamily="2" charset="-122"/>
                <a:cs typeface="Arial" panose="020B0604020202020204" pitchFamily="34" charset="0"/>
              </a:rPr>
              <a:t>值取得很大时，会使</a:t>
            </a:r>
            <a:r>
              <a:rPr lang="en-US" altLang="zh-CN" dirty="0">
                <a:latin typeface="宋体" panose="02010600030101010101" pitchFamily="2" charset="-122"/>
              </a:rPr>
              <a:t>N</a:t>
            </a:r>
            <a:r>
              <a:rPr lang="zh-CN" altLang="en-US" dirty="0">
                <a:latin typeface="宋体" panose="02010600030101010101" pitchFamily="2" charset="-122"/>
                <a:cs typeface="Arial" panose="020B0604020202020204" pitchFamily="34" charset="0"/>
              </a:rPr>
              <a:t>步扫描法的性能接近于</a:t>
            </a:r>
            <a:r>
              <a:rPr lang="en-US" altLang="zh-CN" dirty="0">
                <a:latin typeface="宋体" panose="02010600030101010101" pitchFamily="2" charset="-122"/>
              </a:rPr>
              <a:t>SCAN</a:t>
            </a:r>
            <a:r>
              <a:rPr lang="zh-CN" altLang="en-US" dirty="0">
                <a:latin typeface="宋体" panose="02010600030101010101" pitchFamily="2" charset="-122"/>
                <a:cs typeface="Arial" panose="020B0604020202020204" pitchFamily="34" charset="0"/>
              </a:rPr>
              <a:t>算法的性能；当</a:t>
            </a:r>
            <a:r>
              <a:rPr lang="en-US" altLang="zh-CN" dirty="0">
                <a:latin typeface="宋体" panose="02010600030101010101" pitchFamily="2" charset="-122"/>
              </a:rPr>
              <a:t>N=1</a:t>
            </a:r>
            <a:r>
              <a:rPr lang="zh-CN" altLang="en-US" dirty="0">
                <a:latin typeface="宋体" panose="02010600030101010101" pitchFamily="2" charset="-122"/>
                <a:cs typeface="Arial" panose="020B0604020202020204" pitchFamily="34" charset="0"/>
              </a:rPr>
              <a:t>时， </a:t>
            </a:r>
            <a:r>
              <a:rPr lang="en-US" altLang="zh-CN" dirty="0">
                <a:latin typeface="宋体" panose="02010600030101010101" pitchFamily="2" charset="-122"/>
              </a:rPr>
              <a:t>N</a:t>
            </a:r>
            <a:r>
              <a:rPr lang="zh-CN" altLang="en-US" dirty="0">
                <a:latin typeface="宋体" panose="02010600030101010101" pitchFamily="2" charset="-122"/>
                <a:cs typeface="Arial" panose="020B0604020202020204" pitchFamily="34" charset="0"/>
              </a:rPr>
              <a:t>步</a:t>
            </a:r>
            <a:r>
              <a:rPr lang="en-US" altLang="zh-CN" dirty="0">
                <a:latin typeface="宋体" panose="02010600030101010101" pitchFamily="2" charset="-122"/>
              </a:rPr>
              <a:t>SCAN</a:t>
            </a:r>
            <a:r>
              <a:rPr lang="zh-CN" altLang="en-US" dirty="0">
                <a:latin typeface="宋体" panose="02010600030101010101" pitchFamily="2" charset="-122"/>
                <a:cs typeface="Arial" panose="020B0604020202020204" pitchFamily="34" charset="0"/>
              </a:rPr>
              <a:t>算法便蜕化为</a:t>
            </a:r>
            <a:r>
              <a:rPr lang="en-US" altLang="zh-CN" dirty="0">
                <a:latin typeface="宋体" panose="02010600030101010101" pitchFamily="2" charset="-122"/>
              </a:rPr>
              <a:t>FCFS</a:t>
            </a:r>
            <a:r>
              <a:rPr lang="zh-CN" altLang="en-US" dirty="0">
                <a:latin typeface="宋体" panose="02010600030101010101" pitchFamily="2" charset="-122"/>
                <a:cs typeface="Arial" panose="020B0604020202020204" pitchFamily="34" charset="0"/>
              </a:rPr>
              <a:t>算法。</a:t>
            </a:r>
            <a:r>
              <a:rPr lang="zh-CN" altLang="en-US" sz="1000" dirty="0">
                <a:latin typeface="宋体" panose="02010600030101010101" pitchFamily="2" charset="-122"/>
                <a:cs typeface="Arial" panose="020B0604020202020204" pitchFamily="34" charset="0"/>
              </a:rPr>
              <a:t> </a:t>
            </a:r>
            <a:endParaRPr lang="zh-CN" altLang="en-US" sz="1000" dirty="0">
              <a:latin typeface="宋体" panose="02010600030101010101" pitchFamily="2" charset="-122"/>
              <a:cs typeface="Arial" panose="020B0604020202020204" pitchFamily="34" charset="0"/>
            </a:endParaRPr>
          </a:p>
          <a:p>
            <a:pPr lvl="0" indent="0" eaLnBrk="1" hangingPunct="1"/>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227330" name="Rectangle 2"/>
          <p:cNvSpPr>
            <a:spLocks noGrp="1" noRot="1" noTextEdit="1"/>
          </p:cNvSpPr>
          <p:nvPr>
            <p:ph type="sldImg"/>
          </p:nvPr>
        </p:nvSpPr>
        <p:spPr/>
      </p:sp>
      <p:sp>
        <p:nvSpPr>
          <p:cNvPr id="227331" name="Rectangle 3"/>
          <p:cNvSpPr>
            <a:spLocks noGrp="1"/>
          </p:cNvSpPr>
          <p:nvPr>
            <p:ph type="body"/>
          </p:nvPr>
        </p:nvSpPr>
        <p:spPr/>
        <p:txBody>
          <a:bodyPr wrap="square" lIns="91440" tIns="45720" rIns="91440" bIns="45720" anchor="t"/>
          <a:p>
            <a:pPr lvl="0" indent="0" eaLnBrk="1" hangingPunct="1"/>
            <a:r>
              <a:rPr lang="en-US" altLang="zh-CN" dirty="0"/>
              <a:t>2) FSCAN</a:t>
            </a:r>
            <a:r>
              <a:rPr lang="zh-CN" altLang="en-US" dirty="0">
                <a:cs typeface="Arial" panose="020B0604020202020204" pitchFamily="34" charset="0"/>
              </a:rPr>
              <a:t>算法</a:t>
            </a:r>
            <a:endParaRPr lang="zh-CN" altLang="en-US" dirty="0">
              <a:cs typeface="Arial" panose="020B0604020202020204" pitchFamily="34" charset="0"/>
            </a:endParaRPr>
          </a:p>
          <a:p>
            <a:pPr lvl="0" indent="0" algn="just" eaLnBrk="1" hangingPunct="1">
              <a:lnSpc>
                <a:spcPct val="155000"/>
              </a:lnSpc>
              <a:spcBef>
                <a:spcPct val="50000"/>
              </a:spcBef>
            </a:pPr>
            <a:r>
              <a:rPr lang="zh-CN" altLang="en-US" dirty="0">
                <a:cs typeface="Arial" panose="020B0604020202020204" pitchFamily="34" charset="0"/>
              </a:rPr>
              <a:t>        </a:t>
            </a:r>
            <a:r>
              <a:rPr lang="en-US" altLang="zh-CN" dirty="0"/>
              <a:t>FSCAN</a:t>
            </a:r>
            <a:r>
              <a:rPr lang="zh-CN" altLang="en-US" dirty="0">
                <a:cs typeface="Arial" panose="020B0604020202020204" pitchFamily="34" charset="0"/>
              </a:rPr>
              <a:t>算法实质上是</a:t>
            </a:r>
            <a:r>
              <a:rPr lang="en-US" altLang="zh-CN" dirty="0"/>
              <a:t>N</a:t>
            </a:r>
            <a:r>
              <a:rPr lang="zh-CN" altLang="en-US" dirty="0">
                <a:cs typeface="Arial" panose="020B0604020202020204" pitchFamily="34" charset="0"/>
              </a:rPr>
              <a:t>步</a:t>
            </a:r>
            <a:r>
              <a:rPr lang="en-US" altLang="zh-CN" dirty="0"/>
              <a:t>SCAN</a:t>
            </a:r>
            <a:r>
              <a:rPr lang="zh-CN" altLang="en-US" dirty="0">
                <a:cs typeface="Arial" panose="020B0604020202020204" pitchFamily="34" charset="0"/>
              </a:rPr>
              <a:t>算法的简化， 即</a:t>
            </a:r>
            <a:r>
              <a:rPr lang="en-US" altLang="zh-CN" dirty="0"/>
              <a:t>FSCAN</a:t>
            </a:r>
            <a:r>
              <a:rPr lang="zh-CN" altLang="en-US" dirty="0">
                <a:cs typeface="Arial" panose="020B0604020202020204" pitchFamily="34" charset="0"/>
              </a:rPr>
              <a:t>只将磁盘请求队列分成两个子队列。一个是由当前所有请求磁盘</a:t>
            </a:r>
            <a:r>
              <a:rPr lang="en-US" altLang="zh-CN" dirty="0"/>
              <a:t>I/O</a:t>
            </a:r>
            <a:r>
              <a:rPr lang="zh-CN" altLang="en-US" dirty="0">
                <a:cs typeface="Arial" panose="020B0604020202020204" pitchFamily="34" charset="0"/>
              </a:rPr>
              <a:t>的进程形成的队列，由磁盘调度按</a:t>
            </a:r>
            <a:r>
              <a:rPr lang="en-US" altLang="zh-CN" dirty="0"/>
              <a:t>SCAN</a:t>
            </a:r>
            <a:r>
              <a:rPr lang="zh-CN" altLang="en-US" dirty="0">
                <a:cs typeface="Arial" panose="020B0604020202020204" pitchFamily="34" charset="0"/>
              </a:rPr>
              <a:t>算法进行处理。在扫描期间，将新出现的所有请求磁盘</a:t>
            </a:r>
            <a:r>
              <a:rPr lang="en-US" altLang="zh-CN" dirty="0"/>
              <a:t>I/O</a:t>
            </a:r>
            <a:r>
              <a:rPr lang="zh-CN" altLang="en-US" dirty="0">
                <a:cs typeface="Arial" panose="020B0604020202020204" pitchFamily="34" charset="0"/>
              </a:rPr>
              <a:t>的进程， 放入另一个等待处理的请求队列。这样，所有的新请求都将被推迟到下一次扫描时处理。 </a:t>
            </a:r>
            <a:endParaRPr lang="zh-CN" altLang="en-US" dirty="0">
              <a:cs typeface="Arial" panose="020B0604020202020204" pitchFamily="34" charset="0"/>
            </a:endParaRPr>
          </a:p>
          <a:p>
            <a:pPr lvl="0" indent="0" eaLnBrk="1" hangingPunct="1"/>
            <a:endParaRPr lang="zh-CN" altLang="en-US" dirty="0">
              <a:cs typeface="Arial" panose="020B0604020202020204" pitchFamily="34" charset="0"/>
            </a:endParaRPr>
          </a:p>
          <a:p>
            <a:pPr lvl="0" indent="0" eaLnBrk="1" hangingPunct="1"/>
            <a:endParaRPr lang="zh-CN" altLang="en-US" dirty="0">
              <a:cs typeface="Arial" panose="020B0604020202020204" pitchFamily="34" charset="0"/>
            </a:endParaRPr>
          </a:p>
          <a:p>
            <a:pPr lvl="0" indent="0" eaLnBrk="1" hangingPunct="1"/>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p:cNvSpPr>
          <p:nvPr>
            <p:ph type="sldImg"/>
          </p:nvPr>
        </p:nvSpPr>
        <p:spPr/>
      </p:sp>
      <p:sp>
        <p:nvSpPr>
          <p:cNvPr id="21506" name="文本占位符 2"/>
          <p:cNvSpPr>
            <a:spLocks noGrp="1"/>
          </p:cNvSpPr>
          <p:nvPr>
            <p:ph type="body"/>
          </p:nvPr>
        </p:nvSpPr>
        <p:spPr/>
        <p:txBody>
          <a:bodyPr anchor="ctr"/>
          <a:p>
            <a:pPr lvl="0" indent="0"/>
            <a:r>
              <a:rPr lang="en-US" altLang="zh-CN" b="1" dirty="0">
                <a:latin typeface="宋体" panose="02010600030101010101" pitchFamily="2" charset="-122"/>
                <a:ea typeface="宋体" panose="02010600030101010101" pitchFamily="2" charset="-122"/>
              </a:rPr>
              <a:t>I/O</a:t>
            </a:r>
            <a:r>
              <a:rPr lang="zh-CN" altLang="en-US" b="1" dirty="0">
                <a:latin typeface="宋体" panose="02010600030101010101" pitchFamily="2" charset="-122"/>
                <a:ea typeface="宋体" panose="02010600030101010101" pitchFamily="2" charset="-122"/>
              </a:rPr>
              <a:t>系统的分层：</a:t>
            </a:r>
            <a:endParaRPr lang="zh-CN" altLang="en-US" b="1"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）中断处理程序：当有</a:t>
            </a:r>
            <a:r>
              <a:rPr lang="en-US" altLang="zh-CN" b="1" dirty="0">
                <a:latin typeface="宋体" panose="02010600030101010101" pitchFamily="2" charset="-122"/>
                <a:ea typeface="宋体" panose="02010600030101010101" pitchFamily="2" charset="-122"/>
              </a:rPr>
              <a:t>I/O</a:t>
            </a:r>
            <a:r>
              <a:rPr lang="zh-CN" altLang="en-US" b="1" dirty="0">
                <a:latin typeface="宋体" panose="02010600030101010101" pitchFamily="2" charset="-122"/>
                <a:ea typeface="宋体" panose="02010600030101010101" pitchFamily="2" charset="-122"/>
              </a:rPr>
              <a:t>设备发来中断请求信号时，在中断硬件做了初步处理后，便转向中断处理程序。</a:t>
            </a:r>
            <a:endParaRPr lang="zh-CN" altLang="en-US" b="1"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）设备驱动程序：是进程和设备控制器之间的通信程序，其主要功能是将上层发来的抽象</a:t>
            </a:r>
            <a:r>
              <a:rPr lang="en-US" altLang="zh-CN" b="1" dirty="0">
                <a:latin typeface="宋体" panose="02010600030101010101" pitchFamily="2" charset="-122"/>
                <a:ea typeface="宋体" panose="02010600030101010101" pitchFamily="2" charset="-122"/>
              </a:rPr>
              <a:t>I/O</a:t>
            </a:r>
            <a:r>
              <a:rPr lang="zh-CN" altLang="en-US" b="1" dirty="0">
                <a:latin typeface="宋体" panose="02010600030101010101" pitchFamily="2" charset="-122"/>
                <a:ea typeface="宋体" panose="02010600030101010101" pitchFamily="2" charset="-122"/>
              </a:rPr>
              <a:t>请求转换为对</a:t>
            </a:r>
            <a:r>
              <a:rPr lang="en-US" altLang="zh-CN" b="1" dirty="0">
                <a:latin typeface="宋体" panose="02010600030101010101" pitchFamily="2" charset="-122"/>
                <a:ea typeface="宋体" panose="02010600030101010101" pitchFamily="2" charset="-122"/>
              </a:rPr>
              <a:t>I/O</a:t>
            </a:r>
            <a:r>
              <a:rPr lang="zh-CN" altLang="en-US" b="1" dirty="0">
                <a:latin typeface="宋体" panose="02010600030101010101" pitchFamily="2" charset="-122"/>
                <a:ea typeface="宋体" panose="02010600030101010101" pitchFamily="2" charset="-122"/>
              </a:rPr>
              <a:t>设备的具体命令和参数，并把它装入到设备控制器中的命令和参数寄存器中。</a:t>
            </a:r>
            <a:endParaRPr lang="zh-CN" altLang="en-US" b="1" dirty="0">
              <a:latin typeface="宋体" panose="02010600030101010101" pitchFamily="2" charset="-122"/>
              <a:ea typeface="宋体" panose="02010600030101010101" pitchFamily="2" charset="-122"/>
            </a:endParaRPr>
          </a:p>
          <a:p>
            <a:pPr lvl="0" indent="0"/>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）设备独立性软件：</a:t>
            </a:r>
            <a:r>
              <a:rPr lang="en-US" altLang="zh-CN" b="1" dirty="0">
                <a:latin typeface="宋体" panose="02010600030101010101" pitchFamily="2" charset="-122"/>
                <a:ea typeface="宋体" panose="02010600030101010101" pitchFamily="2" charset="-122"/>
              </a:rPr>
              <a:t>I/O</a:t>
            </a:r>
            <a:r>
              <a:rPr lang="zh-CN" altLang="en-US" b="1" dirty="0">
                <a:latin typeface="宋体" panose="02010600030101010101" pitchFamily="2" charset="-122"/>
                <a:ea typeface="宋体" panose="02010600030101010101" pitchFamily="2" charset="-122"/>
              </a:rPr>
              <a:t>软件独立于具体使用的物理设备，提高了</a:t>
            </a:r>
            <a:r>
              <a:rPr lang="en-US" altLang="zh-CN" b="1" dirty="0">
                <a:latin typeface="宋体" panose="02010600030101010101" pitchFamily="2" charset="-122"/>
                <a:ea typeface="宋体" panose="02010600030101010101" pitchFamily="2" charset="-122"/>
              </a:rPr>
              <a:t>I/O</a:t>
            </a:r>
            <a:r>
              <a:rPr lang="zh-CN" altLang="en-US" b="1" dirty="0">
                <a:latin typeface="宋体" panose="02010600030101010101" pitchFamily="2" charset="-122"/>
                <a:ea typeface="宋体" panose="02010600030101010101" pitchFamily="2" charset="-122"/>
              </a:rPr>
              <a:t>系统的可适应性和可扩展性。</a:t>
            </a:r>
            <a:endParaRPr lang="zh-CN" altLang="en-US" b="1" dirty="0">
              <a:latin typeface="宋体" panose="02010600030101010101" pitchFamily="2" charset="-122"/>
              <a:ea typeface="宋体" panose="02010600030101010101" pitchFamily="2" charset="-122"/>
            </a:endParaRPr>
          </a:p>
          <a:p>
            <a:pPr lvl="0" indent="0"/>
            <a:endParaRPr lang="zh-CN" altLang="en-US">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p:cNvSpPr>
          <p:nvPr>
            <p:ph type="sldImg"/>
          </p:nvPr>
        </p:nvSpPr>
        <p:spPr/>
      </p:sp>
      <p:sp>
        <p:nvSpPr>
          <p:cNvPr id="23554" name="文本占位符 2"/>
          <p:cNvSpPr>
            <a:spLocks noGrp="1"/>
          </p:cNvSpPr>
          <p:nvPr>
            <p:ph type="body"/>
          </p:nvPr>
        </p:nvSpPr>
        <p:spPr/>
        <p:txBody>
          <a:bodyPr anchor="ctr"/>
          <a:p>
            <a:pPr lvl="0" indent="0"/>
            <a:r>
              <a:rPr lang="zh-CN" altLang="en-US" dirty="0">
                <a:ea typeface="宋体" panose="02010600030101010101" pitchFamily="2" charset="-122"/>
              </a:rPr>
              <a:t>    </a:t>
            </a:r>
            <a:r>
              <a:rPr lang="zh-CN" altLang="en-US" dirty="0">
                <a:latin typeface="宋体" panose="02010600030101010101" pitchFamily="2" charset="-122"/>
                <a:ea typeface="宋体" panose="02010600030101010101" pitchFamily="2" charset="-122"/>
              </a:rPr>
              <a:t>在I/O系统与高层之间的接口中，根据设备类型的不同，又进一步分为若干个接口。在图6-2中示出了块设备接口、流设备接口和网络接口。</a:t>
            </a:r>
            <a:endParaRPr lang="zh-CN" altLang="en-US">
              <a:ea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en-US" altLang="zh-CN" dirty="0"/>
            </a:fld>
            <a:endParaRPr lang="en-US" altLang="zh-CN" dirty="0"/>
          </a:p>
        </p:txBody>
      </p:sp>
      <p:sp>
        <p:nvSpPr>
          <p:cNvPr id="34818" name="Rectangle 2"/>
          <p:cNvSpPr>
            <a:spLocks noGrp="1" noRot="1" noTextEdit="1"/>
          </p:cNvSpPr>
          <p:nvPr>
            <p:ph type="sldImg"/>
          </p:nvPr>
        </p:nvSpPr>
        <p:spPr/>
      </p:sp>
      <p:sp>
        <p:nvSpPr>
          <p:cNvPr id="34819" name="Rectangle 3"/>
          <p:cNvSpPr>
            <a:spLocks noGrp="1"/>
          </p:cNvSpPr>
          <p:nvPr>
            <p:ph type="body"/>
          </p:nvPr>
        </p:nvSpPr>
        <p:spPr/>
        <p:txBody>
          <a:bodyPr wrap="square" lIns="91440" tIns="45720" rIns="91440" bIns="45720" anchor="t"/>
          <a:p>
            <a:pPr lvl="0" indent="0" eaLnBrk="1" hangingPunct="1"/>
            <a:r>
              <a:rPr lang="zh-CN" altLang="en-US" dirty="0">
                <a:solidFill>
                  <a:srgbClr val="006600"/>
                </a:solidFill>
                <a:cs typeface="Arial" panose="020B0604020202020204" pitchFamily="34" charset="0"/>
              </a:rPr>
              <a:t>设备控制器位于</a:t>
            </a:r>
            <a:r>
              <a:rPr lang="en-US" altLang="zh-CN" dirty="0">
                <a:solidFill>
                  <a:srgbClr val="006600"/>
                </a:solidFill>
              </a:rPr>
              <a:t>CPU</a:t>
            </a:r>
            <a:r>
              <a:rPr lang="zh-CN" altLang="en-US" dirty="0">
                <a:solidFill>
                  <a:srgbClr val="006600"/>
                </a:solidFill>
                <a:cs typeface="Arial" panose="020B0604020202020204" pitchFamily="34" charset="0"/>
              </a:rPr>
              <a:t>与设备之间，它既要与</a:t>
            </a:r>
            <a:r>
              <a:rPr lang="en-US" altLang="zh-CN" dirty="0">
                <a:solidFill>
                  <a:srgbClr val="006600"/>
                </a:solidFill>
              </a:rPr>
              <a:t>CPU</a:t>
            </a:r>
            <a:r>
              <a:rPr lang="zh-CN" altLang="en-US" dirty="0">
                <a:solidFill>
                  <a:srgbClr val="006600"/>
                </a:solidFill>
                <a:cs typeface="Arial" panose="020B0604020202020204" pitchFamily="34" charset="0"/>
              </a:rPr>
              <a:t>通信，又要与设备通信，还应具有按照</a:t>
            </a:r>
            <a:r>
              <a:rPr lang="en-US" altLang="zh-CN" dirty="0">
                <a:solidFill>
                  <a:srgbClr val="006600"/>
                </a:solidFill>
              </a:rPr>
              <a:t>CPU</a:t>
            </a:r>
            <a:r>
              <a:rPr lang="zh-CN" altLang="en-US" dirty="0">
                <a:solidFill>
                  <a:srgbClr val="006600"/>
                </a:solidFill>
                <a:cs typeface="Arial" panose="020B0604020202020204" pitchFamily="34" charset="0"/>
              </a:rPr>
              <a:t>所发来的命令去控制设备工作的功能，因此大部分控制器有以下三部分组成。（见下页图）</a:t>
            </a:r>
            <a:endParaRPr lang="zh-CN" altLang="en-US" dirty="0">
              <a:solidFill>
                <a:srgbClr val="006600"/>
              </a:solidFill>
              <a:cs typeface="Arial" panose="020B0604020202020204" pitchFamily="34" charset="0"/>
            </a:endParaRPr>
          </a:p>
          <a:p>
            <a:pPr lvl="0" indent="0" eaLnBrk="1" hangingPunct="1"/>
            <a:r>
              <a:rPr lang="zh-CN" altLang="en-US" b="1" dirty="0">
                <a:cs typeface="Arial" panose="020B0604020202020204" pitchFamily="34" charset="0"/>
              </a:rPr>
              <a:t>设备控制器与处理机的接口</a:t>
            </a:r>
            <a:endParaRPr lang="zh-CN" altLang="en-US" b="1" dirty="0">
              <a:cs typeface="Arial" panose="020B0604020202020204" pitchFamily="34" charset="0"/>
            </a:endParaRPr>
          </a:p>
          <a:p>
            <a:pPr lvl="0" indent="0" eaLnBrk="1" hangingPunct="1"/>
            <a:r>
              <a:rPr lang="zh-CN" altLang="en-US" b="1" dirty="0">
                <a:cs typeface="Arial" panose="020B0604020202020204" pitchFamily="34" charset="0"/>
              </a:rPr>
              <a:t>该接口用于实现</a:t>
            </a:r>
            <a:r>
              <a:rPr lang="en-US" altLang="zh-CN" b="1" dirty="0"/>
              <a:t>CPU</a:t>
            </a:r>
            <a:r>
              <a:rPr lang="zh-CN" altLang="en-US" b="1" dirty="0">
                <a:cs typeface="Arial" panose="020B0604020202020204" pitchFamily="34" charset="0"/>
              </a:rPr>
              <a:t>与设备控制器之间的通信。共有三类信号线：</a:t>
            </a:r>
            <a:r>
              <a:rPr lang="zh-CN" altLang="en-US" b="1" dirty="0">
                <a:solidFill>
                  <a:srgbClr val="0000CC"/>
                </a:solidFill>
                <a:cs typeface="Arial" panose="020B0604020202020204" pitchFamily="34" charset="0"/>
              </a:rPr>
              <a:t>数据线、地址线和控制线</a:t>
            </a:r>
            <a:r>
              <a:rPr lang="zh-CN" altLang="en-US" b="1" dirty="0">
                <a:cs typeface="Arial" panose="020B0604020202020204" pitchFamily="34" charset="0"/>
              </a:rPr>
              <a:t>。数据线通常与两类寄存器相连接，第一类是</a:t>
            </a:r>
            <a:r>
              <a:rPr lang="zh-CN" altLang="en-US" b="1" dirty="0">
                <a:solidFill>
                  <a:srgbClr val="0000CC"/>
                </a:solidFill>
                <a:cs typeface="Arial" panose="020B0604020202020204" pitchFamily="34" charset="0"/>
              </a:rPr>
              <a:t>数据寄存器</a:t>
            </a:r>
            <a:r>
              <a:rPr lang="zh-CN" altLang="en-US" b="1" dirty="0">
                <a:cs typeface="Arial" panose="020B0604020202020204" pitchFamily="34" charset="0"/>
              </a:rPr>
              <a:t>；第二类是</a:t>
            </a:r>
            <a:r>
              <a:rPr lang="zh-CN" altLang="en-US" b="1" dirty="0">
                <a:solidFill>
                  <a:srgbClr val="0000CC"/>
                </a:solidFill>
                <a:cs typeface="Arial" panose="020B0604020202020204" pitchFamily="34" charset="0"/>
              </a:rPr>
              <a:t>控制</a:t>
            </a:r>
            <a:r>
              <a:rPr lang="en-US" altLang="zh-CN" b="1" dirty="0">
                <a:solidFill>
                  <a:srgbClr val="0000CC"/>
                </a:solidFill>
              </a:rPr>
              <a:t>/</a:t>
            </a:r>
            <a:r>
              <a:rPr lang="zh-CN" altLang="en-US" b="1" dirty="0">
                <a:solidFill>
                  <a:srgbClr val="0000CC"/>
                </a:solidFill>
                <a:cs typeface="Arial" panose="020B0604020202020204" pitchFamily="34" charset="0"/>
              </a:rPr>
              <a:t>状态寄存器</a:t>
            </a:r>
            <a:r>
              <a:rPr lang="zh-CN" altLang="en-US" b="1" dirty="0">
                <a:cs typeface="Arial" panose="020B0604020202020204" pitchFamily="34" charset="0"/>
              </a:rPr>
              <a:t>。</a:t>
            </a:r>
            <a:endParaRPr lang="zh-CN" altLang="en-US" b="1" dirty="0">
              <a:cs typeface="Arial" panose="020B0604020202020204" pitchFamily="34" charset="0"/>
            </a:endParaRPr>
          </a:p>
          <a:p>
            <a:pPr lvl="0" indent="0" eaLnBrk="1" hangingPunct="1"/>
            <a:r>
              <a:rPr lang="zh-CN" altLang="en-US" b="1" dirty="0">
                <a:cs typeface="Arial" panose="020B0604020202020204" pitchFamily="34" charset="0"/>
              </a:rPr>
              <a:t>设备控制器与设备的接口</a:t>
            </a:r>
            <a:endParaRPr lang="zh-CN" altLang="en-US" b="1" dirty="0">
              <a:cs typeface="Arial" panose="020B0604020202020204" pitchFamily="34" charset="0"/>
            </a:endParaRPr>
          </a:p>
          <a:p>
            <a:pPr lvl="0" indent="0" eaLnBrk="1" hangingPunct="1"/>
            <a:r>
              <a:rPr lang="zh-CN" altLang="en-US" b="1" dirty="0">
                <a:solidFill>
                  <a:schemeClr val="hlink"/>
                </a:solidFill>
                <a:cs typeface="Arial" panose="020B0604020202020204" pitchFamily="34" charset="0"/>
              </a:rPr>
              <a:t>在一个设备控制器上，可以连接一个或多个设备。相应地，在控制器中便有一个或多个设备接口，一个接口连接一个设备。在每个接口中都存在数据、控制和状态三种类型的信号。控制器中的</a:t>
            </a:r>
            <a:r>
              <a:rPr lang="en-US" altLang="zh-CN" b="1" dirty="0">
                <a:solidFill>
                  <a:schemeClr val="hlink"/>
                </a:solidFill>
              </a:rPr>
              <a:t>I/O</a:t>
            </a:r>
            <a:r>
              <a:rPr lang="zh-CN" altLang="en-US" b="1" dirty="0">
                <a:solidFill>
                  <a:schemeClr val="hlink"/>
                </a:solidFill>
                <a:cs typeface="Arial" panose="020B0604020202020204" pitchFamily="34" charset="0"/>
              </a:rPr>
              <a:t>逻辑根据处理机发来的地址信号，去选择一个设备接口。</a:t>
            </a:r>
            <a:endParaRPr lang="zh-CN" altLang="en-US" b="1" dirty="0">
              <a:solidFill>
                <a:schemeClr val="hlink"/>
              </a:solidFill>
              <a:cs typeface="Arial" panose="020B0604020202020204" pitchFamily="34" charset="0"/>
            </a:endParaRPr>
          </a:p>
          <a:p>
            <a:pPr lvl="0" indent="0" eaLnBrk="1" hangingPunct="1"/>
            <a:r>
              <a:rPr lang="en-US" altLang="zh-CN" b="1" dirty="0"/>
              <a:t>I/O</a:t>
            </a:r>
            <a:r>
              <a:rPr lang="zh-CN" altLang="en-US" b="1" dirty="0">
                <a:cs typeface="Arial" panose="020B0604020202020204" pitchFamily="34" charset="0"/>
              </a:rPr>
              <a:t>逻辑：</a:t>
            </a:r>
            <a:r>
              <a:rPr lang="zh-CN" altLang="en-US" b="1" dirty="0">
                <a:solidFill>
                  <a:srgbClr val="336600"/>
                </a:solidFill>
                <a:cs typeface="Arial" panose="020B0604020202020204" pitchFamily="34" charset="0"/>
              </a:rPr>
              <a:t>用于实现对设备的控制。它通过一组控制线与处理机交互，处理机利用该逻辑向控制器发送</a:t>
            </a:r>
            <a:r>
              <a:rPr lang="en-US" altLang="zh-CN" b="1" dirty="0">
                <a:solidFill>
                  <a:srgbClr val="336600"/>
                </a:solidFill>
              </a:rPr>
              <a:t>I/O</a:t>
            </a:r>
            <a:r>
              <a:rPr lang="zh-CN" altLang="en-US" b="1" dirty="0">
                <a:solidFill>
                  <a:srgbClr val="336600"/>
                </a:solidFill>
                <a:cs typeface="Arial" panose="020B0604020202020204" pitchFamily="34" charset="0"/>
              </a:rPr>
              <a:t>命令，</a:t>
            </a:r>
            <a:r>
              <a:rPr lang="en-US" altLang="zh-CN" b="1" dirty="0">
                <a:solidFill>
                  <a:srgbClr val="336600"/>
                </a:solidFill>
              </a:rPr>
              <a:t>I/O</a:t>
            </a:r>
            <a:r>
              <a:rPr lang="zh-CN" altLang="en-US" b="1" dirty="0">
                <a:solidFill>
                  <a:srgbClr val="336600"/>
                </a:solidFill>
                <a:cs typeface="Arial" panose="020B0604020202020204" pitchFamily="34" charset="0"/>
              </a:rPr>
              <a:t>逻辑对收到的命令进行译码。每当</a:t>
            </a:r>
            <a:r>
              <a:rPr lang="en-US" altLang="zh-CN" b="1" dirty="0">
                <a:solidFill>
                  <a:srgbClr val="336600"/>
                </a:solidFill>
              </a:rPr>
              <a:t>CPU</a:t>
            </a:r>
            <a:r>
              <a:rPr lang="zh-CN" altLang="en-US" b="1" dirty="0">
                <a:solidFill>
                  <a:srgbClr val="336600"/>
                </a:solidFill>
                <a:cs typeface="Arial" panose="020B0604020202020204" pitchFamily="34" charset="0"/>
              </a:rPr>
              <a:t>要启动一个设备时，一方面将启动命令发送给控制器；另一方面又同时通过地址线把地址发送给控制器，由控制器的</a:t>
            </a:r>
            <a:r>
              <a:rPr lang="en-US" altLang="zh-CN" b="1" dirty="0">
                <a:solidFill>
                  <a:srgbClr val="336600"/>
                </a:solidFill>
              </a:rPr>
              <a:t>I/O</a:t>
            </a:r>
            <a:r>
              <a:rPr lang="zh-CN" altLang="en-US" b="1" dirty="0">
                <a:solidFill>
                  <a:srgbClr val="336600"/>
                </a:solidFill>
                <a:cs typeface="Arial" panose="020B0604020202020204" pitchFamily="34" charset="0"/>
              </a:rPr>
              <a:t>逻辑对收到的地址进行译码，再根据所译出的命令对所选设备进行控制。</a:t>
            </a:r>
            <a:endParaRPr lang="zh-CN" altLang="en-US" b="1" dirty="0">
              <a:solidFill>
                <a:srgbClr val="336600"/>
              </a:solidFill>
              <a:cs typeface="Arial" panose="020B0604020202020204" pitchFamily="34" charset="0"/>
            </a:endParaRPr>
          </a:p>
          <a:p>
            <a:pPr lvl="0" indent="0" eaLnBrk="1" hangingPunct="1"/>
            <a:endParaRPr lang="en-US" altLang="zh-CN" b="1" dirty="0">
              <a:solidFill>
                <a:schemeClr val="hlin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p:cNvSpPr>
          <p:nvPr>
            <p:ph type="sldImg"/>
          </p:nvPr>
        </p:nvSpPr>
        <p:spPr/>
      </p:sp>
      <p:sp>
        <p:nvSpPr>
          <p:cNvPr id="43010" name="文本占位符 2"/>
          <p:cNvSpPr>
            <a:spLocks noGrp="1"/>
          </p:cNvSpPr>
          <p:nvPr>
            <p:ph type="body"/>
          </p:nvPr>
        </p:nvSpPr>
        <p:spPr/>
        <p:txBody>
          <a:bodyPr anchor="ctr"/>
          <a:p>
            <a:pPr lvl="0" indent="0"/>
            <a:r>
              <a:rPr lang="zh-CN" altLang="en-US" dirty="0">
                <a:latin typeface="宋体" panose="02010600030101010101" pitchFamily="2" charset="-122"/>
                <a:ea typeface="宋体" panose="02010600030101010101" pitchFamily="2" charset="-122"/>
              </a:rPr>
              <a:t>1) 字节多路通道(Byte Multiplexor Channel)</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这是一种按字节交叉方式工作的通道。它通常都含有许多非分配型子通道，其数量可从几十到数百个，每一个子通道连接一台I/O设备，并控制该设备的I/O操作。这些子通道按时间片轮转方式共享主通道。</a:t>
            </a:r>
            <a:endParaRPr lang="zh-CN" altLang="en-US" dirty="0">
              <a:latin typeface="宋体" panose="02010600030101010101" pitchFamily="2" charset="-122"/>
              <a:ea typeface="宋体" panose="02010600030101010101" pitchFamily="2" charset="-122"/>
            </a:endParaRPr>
          </a:p>
          <a:p>
            <a:pPr lvl="0" indent="0"/>
            <a:r>
              <a:rPr lang="zh-CN" altLang="en-US" dirty="0">
                <a:latin typeface="宋体" panose="02010600030101010101" pitchFamily="2" charset="-122"/>
                <a:ea typeface="宋体" panose="02010600030101010101" pitchFamily="2" charset="-122"/>
              </a:rPr>
              <a:t>2) 数组选择通道(Block Selector Channel)</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　　字节多路通道不适于连接高速设备，这推动了按数组方式进行数据传送的数组选择通道的形成。 </a:t>
            </a:r>
            <a:endParaRPr lang="zh-CN" altLang="en-US">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6096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457200" y="6537325"/>
            <a:ext cx="2133600" cy="244475"/>
          </a:xfrm>
          <a:prstGeom prst="rect">
            <a:avLst/>
          </a:prstGeom>
          <a:noFill/>
          <a:ln w="9525">
            <a:noFill/>
          </a:ln>
        </p:spPr>
        <p:txBody>
          <a:bodyPr/>
          <a:lstStyle/>
          <a:p>
            <a:pPr fontAlgn="base">
              <a:buClrTx/>
            </a:pPr>
            <a:endParaRPr lang="en-US" altLang="x-none" strike="noStrike" noProof="1"/>
          </a:p>
        </p:txBody>
      </p:sp>
      <p:sp>
        <p:nvSpPr>
          <p:cNvPr id="4" name="页脚占位符 3"/>
          <p:cNvSpPr>
            <a:spLocks noGrp="1"/>
          </p:cNvSpPr>
          <p:nvPr>
            <p:ph type="ftr" sz="quarter" idx="11"/>
          </p:nvPr>
        </p:nvSpPr>
        <p:spPr>
          <a:xfrm>
            <a:off x="3124200" y="6537325"/>
            <a:ext cx="2895600" cy="244475"/>
          </a:xfrm>
          <a:prstGeom prst="rect">
            <a:avLst/>
          </a:prstGeom>
          <a:noFill/>
          <a:ln w="9525">
            <a:noFill/>
          </a:ln>
        </p:spPr>
        <p:txBody>
          <a:bodyPr/>
          <a:lstStyle/>
          <a:p>
            <a:pPr fontAlgn="base">
              <a:buClrTx/>
            </a:pPr>
            <a:r>
              <a:rPr lang="zh-CN" altLang="en-US" sz="1400" strike="noStrike" noProof="1" dirty="0">
                <a:latin typeface="Times New Roman" panose="02020603050405020304" pitchFamily="2" charset="0"/>
                <a:ea typeface="宋体" panose="02010600030101010101" pitchFamily="2" charset="-122"/>
                <a:cs typeface="+mn-ea"/>
              </a:rPr>
              <a:t>辽东学院信息技术学院</a:t>
            </a:r>
            <a:endParaRPr lang="zh-CN" altLang="en-US" sz="1400" strike="noStrike" noProof="1">
              <a:latin typeface="Times New Roman" panose="02020603050405020304" pitchFamily="2" charset="0"/>
            </a:endParaRPr>
          </a:p>
        </p:txBody>
      </p:sp>
      <p:sp>
        <p:nvSpPr>
          <p:cNvPr id="5" name="灯片编号占位符 4"/>
          <p:cNvSpPr>
            <a:spLocks noGrp="1"/>
          </p:cNvSpPr>
          <p:nvPr>
            <p:ph type="sldNum" sz="quarter" idx="12"/>
          </p:nvPr>
        </p:nvSpPr>
        <p:spPr>
          <a:xfrm>
            <a:off x="6553200" y="6537325"/>
            <a:ext cx="2133600" cy="244475"/>
          </a:xfrm>
          <a:prstGeom prst="rect">
            <a:avLst/>
          </a:prstGeom>
          <a:noFill/>
          <a:ln w="9525">
            <a:noFill/>
          </a:ln>
        </p:spPr>
        <p:txBody>
          <a:bodyPr/>
          <a:lstStyle/>
          <a:p>
            <a:pPr fontAlgn="base">
              <a:buClrTx/>
            </a:pPr>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95400"/>
            <a:ext cx="4032504" cy="5029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95400"/>
            <a:ext cx="4032504" cy="5029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6096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95400"/>
            <a:ext cx="4032504" cy="5029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95400"/>
            <a:ext cx="4032504" cy="5029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10.png"/><Relationship Id="rId21" Type="http://schemas.openxmlformats.org/officeDocument/2006/relationships/image" Target="../media/image9.png"/><Relationship Id="rId20" Type="http://schemas.openxmlformats.org/officeDocument/2006/relationships/image" Target="../media/image8.png"/><Relationship Id="rId2" Type="http://schemas.openxmlformats.org/officeDocument/2006/relationships/slideLayout" Target="../slideLayouts/slideLayout2.xml"/><Relationship Id="rId19" Type="http://schemas.openxmlformats.org/officeDocument/2006/relationships/image" Target="../media/image7.png"/><Relationship Id="rId18" Type="http://schemas.openxmlformats.org/officeDocument/2006/relationships/image" Target="../media/image6.png"/><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2" Type="http://schemas.openxmlformats.org/officeDocument/2006/relationships/theme" Target="../theme/theme3.xml"/><Relationship Id="rId21" Type="http://schemas.openxmlformats.org/officeDocument/2006/relationships/image" Target="../media/image10.png"/><Relationship Id="rId20" Type="http://schemas.openxmlformats.org/officeDocument/2006/relationships/image" Target="../media/image9.png"/><Relationship Id="rId2" Type="http://schemas.openxmlformats.org/officeDocument/2006/relationships/slideLayout" Target="../slideLayouts/slideLayout25.xml"/><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9" descr="1"/>
          <p:cNvPicPr>
            <a:picLocks noChangeAspect="1"/>
          </p:cNvPicPr>
          <p:nvPr/>
        </p:nvPicPr>
        <p:blipFill>
          <a:blip r:embed="rId13"/>
          <a:srcRect b="38461"/>
          <a:stretch>
            <a:fillRect/>
          </a:stretch>
        </p:blipFill>
        <p:spPr>
          <a:xfrm>
            <a:off x="0" y="6324600"/>
            <a:ext cx="9144000" cy="542925"/>
          </a:xfrm>
          <a:prstGeom prst="rect">
            <a:avLst/>
          </a:prstGeom>
          <a:noFill/>
          <a:ln w="9525">
            <a:noFill/>
          </a:ln>
        </p:spPr>
      </p:pic>
      <p:sp>
        <p:nvSpPr>
          <p:cNvPr id="1027" name="Rectangle 17"/>
          <p:cNvSpPr/>
          <p:nvPr/>
        </p:nvSpPr>
        <p:spPr>
          <a:xfrm>
            <a:off x="0" y="0"/>
            <a:ext cx="9144000" cy="1219200"/>
          </a:xfrm>
          <a:prstGeom prst="rect">
            <a:avLst/>
          </a:prstGeom>
          <a:gradFill rotWithShape="1">
            <a:gsLst>
              <a:gs pos="0">
                <a:schemeClr val="accent1"/>
              </a:gs>
              <a:gs pos="100000">
                <a:srgbClr val="FFFFFF"/>
              </a:gs>
            </a:gsLst>
            <a:lin ang="5400000" scaled="1"/>
            <a:tileRect/>
          </a:gradFill>
          <a:ln w="9525">
            <a:noFill/>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028" name="Rectangle 3"/>
          <p:cNvSpPr>
            <a:spLocks noGrp="1"/>
          </p:cNvSpPr>
          <p:nvPr>
            <p:ph type="body"/>
          </p:nvPr>
        </p:nvSpPr>
        <p:spPr>
          <a:xfrm>
            <a:off x="457200" y="1295400"/>
            <a:ext cx="8229600" cy="5029200"/>
          </a:xfrm>
          <a:prstGeom prst="rect">
            <a:avLst/>
          </a:prstGeom>
          <a:noFill/>
          <a:ln w="9525">
            <a:noFill/>
          </a:ln>
        </p:spPr>
        <p:txBody>
          <a:bodyPr anchor="t"/>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9" name="Rectangle 4"/>
          <p:cNvSpPr>
            <a:spLocks noGrp="1"/>
          </p:cNvSpPr>
          <p:nvPr>
            <p:ph type="dt" sz="half" idx="2"/>
          </p:nvPr>
        </p:nvSpPr>
        <p:spPr>
          <a:xfrm>
            <a:off x="457200" y="6537325"/>
            <a:ext cx="2133600" cy="244475"/>
          </a:xfrm>
          <a:prstGeom prst="rect">
            <a:avLst/>
          </a:prstGeom>
          <a:noFill/>
          <a:ln w="9525">
            <a:noFill/>
          </a:ln>
        </p:spPr>
        <p:txBody>
          <a:bodyPr/>
          <a:lstStyle>
            <a:lvl1pPr>
              <a:defRPr sz="1200">
                <a:solidFill>
                  <a:schemeClr val="bg1"/>
                </a:solidFill>
                <a:ea typeface="宋体" panose="02010600030101010101" pitchFamily="2" charset="-122"/>
              </a:defRPr>
            </a:lvl1pPr>
          </a:lstStyle>
          <a:p>
            <a:pPr lvl="0" eaLnBrk="1" fontAlgn="base" hangingPunct="1"/>
            <a:endParaRPr lang="en-US" altLang="x-none" strike="noStrike" noProof="1" dirty="0"/>
          </a:p>
        </p:txBody>
      </p:sp>
      <p:sp>
        <p:nvSpPr>
          <p:cNvPr id="1030" name="Rectangle 5"/>
          <p:cNvSpPr>
            <a:spLocks noGrp="1"/>
          </p:cNvSpPr>
          <p:nvPr>
            <p:ph type="ftr" sz="quarter" idx="3"/>
          </p:nvPr>
        </p:nvSpPr>
        <p:spPr>
          <a:xfrm>
            <a:off x="3124200" y="6537325"/>
            <a:ext cx="2895600" cy="244475"/>
          </a:xfrm>
          <a:prstGeom prst="rect">
            <a:avLst/>
          </a:prstGeom>
          <a:noFill/>
          <a:ln w="9525">
            <a:noFill/>
          </a:ln>
        </p:spPr>
        <p:txBody>
          <a:bodyPr/>
          <a:lstStyle>
            <a:lvl1pPr algn="ctr">
              <a:defRPr sz="1200">
                <a:solidFill>
                  <a:schemeClr val="bg1"/>
                </a:solidFill>
                <a:ea typeface="宋体" panose="02010600030101010101" pitchFamily="2" charset="-122"/>
              </a:defRPr>
            </a:lvl1pPr>
          </a:lstStyle>
          <a:p>
            <a:pPr lvl="0" eaLnBrk="1" fontAlgn="base" hangingPunct="1"/>
            <a:endParaRPr lang="en-US" altLang="x-none" strike="noStrike" noProof="1" dirty="0"/>
          </a:p>
        </p:txBody>
      </p:sp>
      <p:sp>
        <p:nvSpPr>
          <p:cNvPr id="1031" name="Rectangle 6"/>
          <p:cNvSpPr>
            <a:spLocks noGrp="1"/>
          </p:cNvSpPr>
          <p:nvPr>
            <p:ph type="sldNum" sz="quarter" idx="4"/>
          </p:nvPr>
        </p:nvSpPr>
        <p:spPr>
          <a:xfrm>
            <a:off x="6553200" y="6537325"/>
            <a:ext cx="2133600" cy="244475"/>
          </a:xfrm>
          <a:prstGeom prst="rect">
            <a:avLst/>
          </a:prstGeom>
          <a:noFill/>
          <a:ln w="9525">
            <a:noFill/>
          </a:ln>
        </p:spPr>
        <p:txBody>
          <a:bodyPr/>
          <a:lstStyle>
            <a:lvl1pPr algn="r">
              <a:defRPr sz="1200">
                <a:solidFill>
                  <a:schemeClr val="bg1"/>
                </a:solidFill>
                <a:ea typeface="宋体" panose="02010600030101010101"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pic>
        <p:nvPicPr>
          <p:cNvPr id="1032" name="Picture 9" descr="artplus_nature_naturalcity42_a"/>
          <p:cNvPicPr>
            <a:picLocks noChangeAspect="1"/>
          </p:cNvPicPr>
          <p:nvPr/>
        </p:nvPicPr>
        <p:blipFill>
          <a:blip r:embed="rId14"/>
          <a:stretch>
            <a:fillRect/>
          </a:stretch>
        </p:blipFill>
        <p:spPr>
          <a:xfrm>
            <a:off x="7891463" y="5935663"/>
            <a:ext cx="1235075" cy="833437"/>
          </a:xfrm>
          <a:prstGeom prst="rect">
            <a:avLst/>
          </a:prstGeom>
          <a:noFill/>
          <a:ln w="9525">
            <a:noFill/>
          </a:ln>
        </p:spPr>
      </p:pic>
      <p:pic>
        <p:nvPicPr>
          <p:cNvPr id="1033" name="Picture 10" descr="artplus_nature_naturalcity42_b"/>
          <p:cNvPicPr>
            <a:picLocks noChangeAspect="1"/>
          </p:cNvPicPr>
          <p:nvPr/>
        </p:nvPicPr>
        <p:blipFill>
          <a:blip r:embed="rId15"/>
          <a:stretch>
            <a:fillRect/>
          </a:stretch>
        </p:blipFill>
        <p:spPr>
          <a:xfrm>
            <a:off x="7981950" y="5916613"/>
            <a:ext cx="828675" cy="158750"/>
          </a:xfrm>
          <a:prstGeom prst="rect">
            <a:avLst/>
          </a:prstGeom>
          <a:noFill/>
          <a:ln w="9525">
            <a:noFill/>
          </a:ln>
        </p:spPr>
      </p:pic>
      <p:pic>
        <p:nvPicPr>
          <p:cNvPr id="1034" name="Picture 11" descr="artplus_nature_naturalcity42_e"/>
          <p:cNvPicPr>
            <a:picLocks noChangeAspect="1"/>
          </p:cNvPicPr>
          <p:nvPr/>
        </p:nvPicPr>
        <p:blipFill>
          <a:blip r:embed="rId16"/>
          <a:stretch>
            <a:fillRect/>
          </a:stretch>
        </p:blipFill>
        <p:spPr>
          <a:xfrm>
            <a:off x="8161338" y="5608638"/>
            <a:ext cx="430212" cy="463550"/>
          </a:xfrm>
          <a:prstGeom prst="rect">
            <a:avLst/>
          </a:prstGeom>
          <a:noFill/>
          <a:ln w="9525">
            <a:noFill/>
          </a:ln>
        </p:spPr>
      </p:pic>
      <p:pic>
        <p:nvPicPr>
          <p:cNvPr id="1035" name="Picture 12" descr="artplus_nature_naturalcity42_d"/>
          <p:cNvPicPr>
            <a:picLocks noChangeAspect="1"/>
          </p:cNvPicPr>
          <p:nvPr/>
        </p:nvPicPr>
        <p:blipFill>
          <a:blip r:embed="rId17"/>
          <a:stretch>
            <a:fillRect/>
          </a:stretch>
        </p:blipFill>
        <p:spPr>
          <a:xfrm>
            <a:off x="8102600" y="5849938"/>
            <a:ext cx="173038" cy="161925"/>
          </a:xfrm>
          <a:prstGeom prst="rect">
            <a:avLst/>
          </a:prstGeom>
          <a:noFill/>
          <a:ln w="9525">
            <a:noFill/>
          </a:ln>
        </p:spPr>
      </p:pic>
      <p:pic>
        <p:nvPicPr>
          <p:cNvPr id="1036" name="Picture 13" descr="artplus_nature_naturalcity42_i"/>
          <p:cNvPicPr>
            <a:picLocks noChangeAspect="1"/>
          </p:cNvPicPr>
          <p:nvPr/>
        </p:nvPicPr>
        <p:blipFill>
          <a:blip r:embed="rId18"/>
          <a:stretch>
            <a:fillRect/>
          </a:stretch>
        </p:blipFill>
        <p:spPr>
          <a:xfrm>
            <a:off x="8469313" y="5969000"/>
            <a:ext cx="461962" cy="244475"/>
          </a:xfrm>
          <a:prstGeom prst="rect">
            <a:avLst/>
          </a:prstGeom>
          <a:noFill/>
          <a:ln w="9525">
            <a:noFill/>
          </a:ln>
        </p:spPr>
      </p:pic>
      <p:pic>
        <p:nvPicPr>
          <p:cNvPr id="1037" name="Picture 14" descr="artplus_nature_naturalcity42_c"/>
          <p:cNvPicPr>
            <a:picLocks noChangeAspect="1"/>
          </p:cNvPicPr>
          <p:nvPr/>
        </p:nvPicPr>
        <p:blipFill>
          <a:blip r:embed="rId19"/>
          <a:stretch>
            <a:fillRect/>
          </a:stretch>
        </p:blipFill>
        <p:spPr>
          <a:xfrm>
            <a:off x="8562975" y="5943600"/>
            <a:ext cx="309563" cy="241300"/>
          </a:xfrm>
          <a:prstGeom prst="rect">
            <a:avLst/>
          </a:prstGeom>
          <a:noFill/>
          <a:ln w="9525">
            <a:noFill/>
          </a:ln>
        </p:spPr>
      </p:pic>
      <p:pic>
        <p:nvPicPr>
          <p:cNvPr id="1038" name="Picture 15" descr="artplus_nature_naturalcity42_f"/>
          <p:cNvPicPr>
            <a:picLocks noChangeAspect="1"/>
          </p:cNvPicPr>
          <p:nvPr/>
        </p:nvPicPr>
        <p:blipFill>
          <a:blip r:embed="rId20"/>
          <a:stretch>
            <a:fillRect/>
          </a:stretch>
        </p:blipFill>
        <p:spPr>
          <a:xfrm>
            <a:off x="7926388" y="6334125"/>
            <a:ext cx="1370012" cy="523875"/>
          </a:xfrm>
          <a:prstGeom prst="rect">
            <a:avLst/>
          </a:prstGeom>
          <a:noFill/>
          <a:ln w="9525">
            <a:noFill/>
          </a:ln>
        </p:spPr>
      </p:pic>
      <p:sp>
        <p:nvSpPr>
          <p:cNvPr id="1039" name="Rectangle 2"/>
          <p:cNvSpPr>
            <a:spLocks noGrp="1"/>
          </p:cNvSpPr>
          <p:nvPr>
            <p:ph type="title"/>
          </p:nvPr>
        </p:nvSpPr>
        <p:spPr>
          <a:xfrm>
            <a:off x="457200" y="228600"/>
            <a:ext cx="8229600" cy="868363"/>
          </a:xfrm>
          <a:prstGeom prst="rect">
            <a:avLst/>
          </a:prstGeom>
          <a:noFill/>
          <a:ln w="9525">
            <a:noFill/>
          </a:ln>
        </p:spPr>
        <p:txBody>
          <a:bodyPr anchor="ctr"/>
          <a:p>
            <a:pPr lvl="0" indent="0"/>
            <a:r>
              <a:rPr lang="en-US" altLang="zh-CN"/>
              <a:t>Click to edit Master title style</a:t>
            </a:r>
            <a:endParaRPr lang="en-US" altLang="zh-CN"/>
          </a:p>
        </p:txBody>
      </p:sp>
      <p:pic>
        <p:nvPicPr>
          <p:cNvPr id="1040" name="Picture 20" descr="a1"/>
          <p:cNvPicPr>
            <a:picLocks noChangeAspect="1"/>
          </p:cNvPicPr>
          <p:nvPr userDrawn="1"/>
        </p:nvPicPr>
        <p:blipFill>
          <a:blip r:embed="rId21"/>
          <a:stretch>
            <a:fillRect/>
          </a:stretch>
        </p:blipFill>
        <p:spPr>
          <a:xfrm>
            <a:off x="9625013" y="328613"/>
            <a:ext cx="942975" cy="1082675"/>
          </a:xfrm>
          <a:prstGeom prst="rect">
            <a:avLst/>
          </a:prstGeom>
          <a:noFill/>
          <a:ln w="9525">
            <a:noFill/>
          </a:ln>
        </p:spPr>
      </p:pic>
      <p:pic>
        <p:nvPicPr>
          <p:cNvPr id="1041" name="Picture 21" descr="b_1"/>
          <p:cNvPicPr>
            <a:picLocks noChangeAspect="1"/>
          </p:cNvPicPr>
          <p:nvPr userDrawn="1"/>
        </p:nvPicPr>
        <p:blipFill>
          <a:blip r:embed="rId22"/>
          <a:stretch>
            <a:fillRect/>
          </a:stretch>
        </p:blipFill>
        <p:spPr>
          <a:xfrm>
            <a:off x="-989012" y="1371600"/>
            <a:ext cx="825500" cy="358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wipe(down)">
                                      <p:cBhvr>
                                        <p:cTn id="7" dur="1000"/>
                                        <p:tgtEl>
                                          <p:spTgt spid="1038"/>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0"/>
                                        </p:tgtEl>
                                        <p:attrNameLst>
                                          <p:attrName>ppt_x</p:attrName>
                                          <p:attrName>ppt_y</p:attrName>
                                        </p:attrNameLst>
                                      </p:cBhvr>
                                      <p:rCtr x="-52000" y="-5100"/>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1"/>
                                        </p:tgtEl>
                                        <p:attrNameLst>
                                          <p:attrName>ppt_x</p:attrName>
                                          <p:attrName>ppt_y</p:attrName>
                                        </p:attrNameLst>
                                      </p:cBhvr>
                                      <p:rCtr x="5800" y="-4700"/>
                                    </p:animMotion>
                                  </p:childTnLst>
                                </p:cTn>
                              </p:par>
                              <p:par>
                                <p:cTn id="14" presetID="22" presetClass="entr" presetSubtype="8" fill="hold" grpId="0" nodeType="withEffect">
                                  <p:stCondLst>
                                    <p:cond delay="900"/>
                                  </p:stCondLst>
                                  <p:childTnLst>
                                    <p:set>
                                      <p:cBhvr>
                                        <p:cTn id="15" dur="1" fill="hold">
                                          <p:stCondLst>
                                            <p:cond delay="0"/>
                                          </p:stCondLst>
                                        </p:cTn>
                                        <p:tgtEl>
                                          <p:spTgt spid="1039"/>
                                        </p:tgtEl>
                                        <p:attrNameLst>
                                          <p:attrName>style.visibility</p:attrName>
                                        </p:attrNameLst>
                                      </p:cBhvr>
                                      <p:to>
                                        <p:strVal val="visible"/>
                                      </p:to>
                                    </p:set>
                                    <p:animEffect transition="in" filter="wipe(left)">
                                      <p:cBhvr>
                                        <p:cTn id="16" dur="10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p:bldLst>
  </p:timing>
  <p:hf sldNum="0" hdr="0" ftr="0" dt="0"/>
  <p:txStyles>
    <p:titleStyle>
      <a:lvl1pPr marL="0" lvl="0" indent="0" algn="ctr" defTabSz="914400" eaLnBrk="0" fontAlgn="base" latinLnBrk="0" hangingPunct="0">
        <a:lnSpc>
          <a:spcPct val="100000"/>
        </a:lnSpc>
        <a:spcBef>
          <a:spcPct val="0"/>
        </a:spcBef>
        <a:spcAft>
          <a:spcPct val="0"/>
        </a:spcAft>
        <a:buNone/>
        <a:defRPr sz="4200" b="1"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v"/>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Wingdings" panose="05000000000000000000" pitchFamily="2" charset="2"/>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日期占位符 3"/>
          <p:cNvSpPr>
            <a:spLocks noGrp="1"/>
          </p:cNvSpPr>
          <p:nvPr>
            <p:ph type="dt" sz="half" idx="2"/>
          </p:nvPr>
        </p:nvSpPr>
        <p:spPr>
          <a:xfrm>
            <a:off x="457200" y="6356350"/>
            <a:ext cx="2133600" cy="365125"/>
          </a:xfrm>
          <a:prstGeom prst="rect">
            <a:avLst/>
          </a:prstGeom>
          <a:noFill/>
          <a:ln w="9525">
            <a:noFill/>
          </a:ln>
        </p:spPr>
        <p:txBody>
          <a:bodyPr anchor="ctr"/>
          <a:lstStyle>
            <a:lvl1pPr>
              <a:defRPr sz="1200">
                <a:solidFill>
                  <a:srgbClr val="898989"/>
                </a:solidFill>
                <a:ea typeface="宋体" panose="02010600030101010101" pitchFamily="2" charset="-122"/>
              </a:defRPr>
            </a:lvl1pPr>
          </a:lstStyle>
          <a:p>
            <a:pPr lvl="0" eaLnBrk="1" fontAlgn="base" hangingPunct="1"/>
            <a:endParaRPr lang="zh-CN" altLang="en-US" strike="noStrike" noProof="1" dirty="0"/>
          </a:p>
        </p:txBody>
      </p:sp>
      <p:sp>
        <p:nvSpPr>
          <p:cNvPr id="2053" name="页脚占位符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98989"/>
                </a:solidFill>
                <a:ea typeface="宋体" panose="02010600030101010101" pitchFamily="2" charset="-122"/>
              </a:defRPr>
            </a:lvl1pPr>
          </a:lstStyle>
          <a:p>
            <a:pPr lvl="0" eaLnBrk="1" fontAlgn="base" hangingPunct="1"/>
            <a:endParaRPr lang="zh-CN" altLang="en-US" strike="noStrike" noProof="1" dirty="0"/>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ln>
        </p:spPr>
        <p:txBody>
          <a:bodyPr anchor="ctr"/>
          <a:lstStyle>
            <a:lvl1pPr algn="r">
              <a:defRPr sz="1200">
                <a:solidFill>
                  <a:srgbClr val="898989"/>
                </a:solidFill>
                <a:ea typeface="宋体" panose="02010600030101010101" pitchFamily="2" charset="-122"/>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Rectangle 127"/>
          <p:cNvSpPr/>
          <p:nvPr/>
        </p:nvSpPr>
        <p:spPr>
          <a:xfrm>
            <a:off x="0" y="0"/>
            <a:ext cx="9144000" cy="1828800"/>
          </a:xfrm>
          <a:prstGeom prst="rect">
            <a:avLst/>
          </a:prstGeom>
          <a:gradFill rotWithShape="1">
            <a:gsLst>
              <a:gs pos="0">
                <a:schemeClr val="accent1"/>
              </a:gs>
              <a:gs pos="100000">
                <a:srgbClr val="FFFFFF">
                  <a:alpha val="0"/>
                </a:srgbClr>
              </a:gs>
            </a:gsLst>
            <a:lin ang="5400000" scaled="1"/>
            <a:tileRect/>
          </a:gradFill>
          <a:ln w="9525">
            <a:noFill/>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nvGrpSpPr>
          <p:cNvPr id="3075" name="组合 3074"/>
          <p:cNvGrpSpPr/>
          <p:nvPr/>
        </p:nvGrpSpPr>
        <p:grpSpPr>
          <a:xfrm>
            <a:off x="152400" y="381000"/>
            <a:ext cx="6838950" cy="3365500"/>
            <a:chOff x="0" y="0"/>
            <a:chExt cx="4308" cy="2120"/>
          </a:xfrm>
        </p:grpSpPr>
        <p:sp>
          <p:nvSpPr>
            <p:cNvPr id="3076" name="Freeform 16"/>
            <p:cNvSpPr/>
            <p:nvPr/>
          </p:nvSpPr>
          <p:spPr>
            <a:xfrm>
              <a:off x="79" y="94"/>
              <a:ext cx="1267" cy="1938"/>
            </a:xfrm>
            <a:custGeom>
              <a:avLst/>
              <a:gdLst/>
              <a:ahLst/>
              <a:cxnLst>
                <a:cxn ang="0">
                  <a:pos x="1" y="1"/>
                </a:cxn>
                <a:cxn ang="0">
                  <a:pos x="2" y="1"/>
                </a:cxn>
                <a:cxn ang="0">
                  <a:pos x="3" y="1"/>
                </a:cxn>
                <a:cxn ang="0">
                  <a:pos x="3" y="3"/>
                </a:cxn>
                <a:cxn ang="0">
                  <a:pos x="1" y="4"/>
                </a:cxn>
                <a:cxn ang="0">
                  <a:pos x="1" y="5"/>
                </a:cxn>
                <a:cxn ang="0">
                  <a:pos x="2" y="7"/>
                </a:cxn>
                <a:cxn ang="0">
                  <a:pos x="2" y="7"/>
                </a:cxn>
                <a:cxn ang="0">
                  <a:pos x="2" y="7"/>
                </a:cxn>
                <a:cxn ang="0">
                  <a:pos x="3" y="8"/>
                </a:cxn>
                <a:cxn ang="0">
                  <a:pos x="4" y="9"/>
                </a:cxn>
                <a:cxn ang="0">
                  <a:pos x="5" y="10"/>
                </a:cxn>
                <a:cxn ang="0">
                  <a:pos x="6" y="10"/>
                </a:cxn>
                <a:cxn ang="0">
                  <a:pos x="5" y="12"/>
                </a:cxn>
                <a:cxn ang="0">
                  <a:pos x="7" y="13"/>
                </a:cxn>
                <a:cxn ang="0">
                  <a:pos x="7" y="15"/>
                </a:cxn>
                <a:cxn ang="0">
                  <a:pos x="7" y="17"/>
                </a:cxn>
                <a:cxn ang="0">
                  <a:pos x="9" y="19"/>
                </a:cxn>
                <a:cxn ang="0">
                  <a:pos x="9" y="19"/>
                </a:cxn>
                <a:cxn ang="0">
                  <a:pos x="9" y="17"/>
                </a:cxn>
                <a:cxn ang="0">
                  <a:pos x="9" y="17"/>
                </a:cxn>
                <a:cxn ang="0">
                  <a:pos x="10" y="16"/>
                </a:cxn>
                <a:cxn ang="0">
                  <a:pos x="10" y="16"/>
                </a:cxn>
                <a:cxn ang="0">
                  <a:pos x="12" y="14"/>
                </a:cxn>
                <a:cxn ang="0">
                  <a:pos x="12" y="13"/>
                </a:cxn>
                <a:cxn ang="0">
                  <a:pos x="11" y="11"/>
                </a:cxn>
                <a:cxn ang="0">
                  <a:pos x="10" y="10"/>
                </a:cxn>
                <a:cxn ang="0">
                  <a:pos x="7" y="9"/>
                </a:cxn>
                <a:cxn ang="0">
                  <a:pos x="7" y="9"/>
                </a:cxn>
                <a:cxn ang="0">
                  <a:pos x="7" y="9"/>
                </a:cxn>
                <a:cxn ang="0">
                  <a:pos x="5" y="10"/>
                </a:cxn>
                <a:cxn ang="0">
                  <a:pos x="5" y="9"/>
                </a:cxn>
                <a:cxn ang="0">
                  <a:pos x="5" y="7"/>
                </a:cxn>
                <a:cxn ang="0">
                  <a:pos x="4" y="7"/>
                </a:cxn>
                <a:cxn ang="0">
                  <a:pos x="4" y="7"/>
                </a:cxn>
                <a:cxn ang="0">
                  <a:pos x="5" y="7"/>
                </a:cxn>
                <a:cxn ang="0">
                  <a:pos x="5" y="7"/>
                </a:cxn>
                <a:cxn ang="0">
                  <a:pos x="7" y="7"/>
                </a:cxn>
                <a:cxn ang="0">
                  <a:pos x="7" y="5"/>
                </a:cxn>
                <a:cxn ang="0">
                  <a:pos x="9" y="5"/>
                </a:cxn>
                <a:cxn ang="0">
                  <a:pos x="9" y="4"/>
                </a:cxn>
                <a:cxn ang="0">
                  <a:pos x="10" y="4"/>
                </a:cxn>
                <a:cxn ang="0">
                  <a:pos x="9" y="4"/>
                </a:cxn>
                <a:cxn ang="0">
                  <a:pos x="11" y="3"/>
                </a:cxn>
                <a:cxn ang="0">
                  <a:pos x="10" y="2"/>
                </a:cxn>
                <a:cxn ang="0">
                  <a:pos x="10" y="1"/>
                </a:cxn>
                <a:cxn ang="0">
                  <a:pos x="9" y="2"/>
                </a:cxn>
                <a:cxn ang="0">
                  <a:pos x="7" y="3"/>
                </a:cxn>
                <a:cxn ang="0">
                  <a:pos x="7" y="2"/>
                </a:cxn>
                <a:cxn ang="0">
                  <a:pos x="9" y="1"/>
                </a:cxn>
                <a:cxn ang="0">
                  <a:pos x="9" y="1"/>
                </a:cxn>
                <a:cxn ang="0">
                  <a:pos x="10" y="1"/>
                </a:cxn>
                <a:cxn ang="0">
                  <a:pos x="9" y="1"/>
                </a:cxn>
                <a:cxn ang="0">
                  <a:pos x="9" y="1"/>
                </a:cxn>
                <a:cxn ang="0">
                  <a:pos x="9" y="1"/>
                </a:cxn>
                <a:cxn ang="0">
                  <a:pos x="7" y="1"/>
                </a:cxn>
                <a:cxn ang="0">
                  <a:pos x="7" y="1"/>
                </a:cxn>
                <a:cxn ang="0">
                  <a:pos x="4" y="0"/>
                </a:cxn>
                <a:cxn ang="0">
                  <a:pos x="2" y="1"/>
                </a:cxn>
                <a:cxn ang="0">
                  <a:pos x="2" y="1"/>
                </a:cxn>
                <a:cxn ang="0">
                  <a:pos x="1" y="1"/>
                </a:cxn>
                <a:cxn ang="0">
                  <a:pos x="1" y="1"/>
                </a:cxn>
                <a:cxn ang="0">
                  <a:pos x="1" y="1"/>
                </a:cxn>
              </a:cxnLst>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29999"/>
              </a:srgbClr>
            </a:solidFill>
            <a:ln w="9525">
              <a:noFill/>
            </a:ln>
          </p:spPr>
          <p:txBody>
            <a:bodyPr/>
            <a:p>
              <a:endParaRPr lang="zh-CN" altLang="en-US"/>
            </a:p>
          </p:txBody>
        </p:sp>
        <p:sp>
          <p:nvSpPr>
            <p:cNvPr id="3077" name="Freeform 17"/>
            <p:cNvSpPr/>
            <p:nvPr/>
          </p:nvSpPr>
          <p:spPr>
            <a:xfrm>
              <a:off x="39" y="279"/>
              <a:ext cx="34" cy="28"/>
            </a:xfrm>
            <a:custGeom>
              <a:avLst/>
              <a:gdLst/>
              <a:ahLst/>
              <a:cxnLst>
                <a:cxn ang="0">
                  <a:pos x="1" y="1"/>
                </a:cxn>
                <a:cxn ang="0">
                  <a:pos x="0" y="1"/>
                </a:cxn>
                <a:cxn ang="0">
                  <a:pos x="1" y="1"/>
                </a:cxn>
                <a:cxn ang="0">
                  <a:pos x="1" y="1"/>
                </a:cxn>
                <a:cxn ang="0">
                  <a:pos x="1" y="0"/>
                </a:cxn>
                <a:cxn ang="0">
                  <a:pos x="1" y="1"/>
                </a:cxn>
              </a:cxnLst>
              <a:pathLst>
                <a:path w="46" h="38">
                  <a:moveTo>
                    <a:pt x="16" y="4"/>
                  </a:moveTo>
                  <a:lnTo>
                    <a:pt x="0" y="22"/>
                  </a:lnTo>
                  <a:lnTo>
                    <a:pt x="22" y="38"/>
                  </a:lnTo>
                  <a:lnTo>
                    <a:pt x="46" y="26"/>
                  </a:lnTo>
                  <a:lnTo>
                    <a:pt x="30" y="0"/>
                  </a:lnTo>
                  <a:lnTo>
                    <a:pt x="16" y="4"/>
                  </a:lnTo>
                  <a:close/>
                </a:path>
              </a:pathLst>
            </a:custGeom>
            <a:solidFill>
              <a:srgbClr val="FEFEFE">
                <a:alpha val="29999"/>
              </a:srgbClr>
            </a:solidFill>
            <a:ln w="9525">
              <a:noFill/>
            </a:ln>
          </p:spPr>
          <p:txBody>
            <a:bodyPr/>
            <a:p>
              <a:endParaRPr lang="zh-CN" altLang="en-US"/>
            </a:p>
          </p:txBody>
        </p:sp>
        <p:sp>
          <p:nvSpPr>
            <p:cNvPr id="3078" name="Freeform 18"/>
            <p:cNvSpPr/>
            <p:nvPr/>
          </p:nvSpPr>
          <p:spPr>
            <a:xfrm>
              <a:off x="346" y="402"/>
              <a:ext cx="39" cy="32"/>
            </a:xfrm>
            <a:custGeom>
              <a:avLst/>
              <a:gdLst/>
              <a:ahLst/>
              <a:cxnLst>
                <a:cxn ang="0">
                  <a:pos x="2" y="0"/>
                </a:cxn>
                <a:cxn ang="0">
                  <a:pos x="2" y="1"/>
                </a:cxn>
                <a:cxn ang="0">
                  <a:pos x="2" y="1"/>
                </a:cxn>
                <a:cxn ang="0">
                  <a:pos x="2" y="1"/>
                </a:cxn>
                <a:cxn ang="0">
                  <a:pos x="2" y="1"/>
                </a:cxn>
                <a:cxn ang="0">
                  <a:pos x="2" y="0"/>
                </a:cxn>
              </a:cxnLst>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29999"/>
              </a:srgbClr>
            </a:solidFill>
            <a:ln w="9525">
              <a:noFill/>
            </a:ln>
          </p:spPr>
          <p:txBody>
            <a:bodyPr/>
            <a:p>
              <a:endParaRPr lang="zh-CN" altLang="en-US"/>
            </a:p>
          </p:txBody>
        </p:sp>
        <p:sp>
          <p:nvSpPr>
            <p:cNvPr id="3079" name="Freeform 19"/>
            <p:cNvSpPr/>
            <p:nvPr/>
          </p:nvSpPr>
          <p:spPr>
            <a:xfrm>
              <a:off x="1128" y="458"/>
              <a:ext cx="98" cy="74"/>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29999"/>
              </a:srgbClr>
            </a:solidFill>
            <a:ln w="9525">
              <a:noFill/>
            </a:ln>
          </p:spPr>
          <p:txBody>
            <a:bodyPr/>
            <a:p>
              <a:endParaRPr lang="zh-CN" altLang="en-US"/>
            </a:p>
          </p:txBody>
        </p:sp>
        <p:sp>
          <p:nvSpPr>
            <p:cNvPr id="3080" name="Freeform 20"/>
            <p:cNvSpPr/>
            <p:nvPr/>
          </p:nvSpPr>
          <p:spPr>
            <a:xfrm>
              <a:off x="654" y="842"/>
              <a:ext cx="158" cy="84"/>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29999"/>
              </a:srgbClr>
            </a:solidFill>
            <a:ln w="9525">
              <a:noFill/>
            </a:ln>
          </p:spPr>
          <p:txBody>
            <a:bodyPr/>
            <a:p>
              <a:endParaRPr lang="zh-CN" altLang="en-US"/>
            </a:p>
          </p:txBody>
        </p:sp>
        <p:sp>
          <p:nvSpPr>
            <p:cNvPr id="3081" name="Freeform 21"/>
            <p:cNvSpPr/>
            <p:nvPr/>
          </p:nvSpPr>
          <p:spPr>
            <a:xfrm>
              <a:off x="784" y="906"/>
              <a:ext cx="99" cy="41"/>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29999"/>
              </a:srgbClr>
            </a:solidFill>
            <a:ln w="9525">
              <a:noFill/>
            </a:ln>
          </p:spPr>
          <p:txBody>
            <a:bodyPr/>
            <a:p>
              <a:endParaRPr lang="zh-CN" altLang="en-US"/>
            </a:p>
          </p:txBody>
        </p:sp>
        <p:sp>
          <p:nvSpPr>
            <p:cNvPr id="3082" name="Freeform 22"/>
            <p:cNvSpPr/>
            <p:nvPr/>
          </p:nvSpPr>
          <p:spPr>
            <a:xfrm>
              <a:off x="889" y="932"/>
              <a:ext cx="38" cy="18"/>
            </a:xfrm>
            <a:custGeom>
              <a:avLst/>
              <a:gdLst/>
              <a:ahLst/>
              <a:cxnLst>
                <a:cxn ang="0">
                  <a:pos x="1" y="0"/>
                </a:cxn>
                <a:cxn ang="0">
                  <a:pos x="1" y="2"/>
                </a:cxn>
                <a:cxn ang="0">
                  <a:pos x="1" y="2"/>
                </a:cxn>
                <a:cxn ang="0">
                  <a:pos x="1" y="2"/>
                </a:cxn>
                <a:cxn ang="0">
                  <a:pos x="1" y="0"/>
                </a:cxn>
              </a:cxnLst>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999"/>
              </a:srgbClr>
            </a:solidFill>
            <a:ln w="9525">
              <a:noFill/>
            </a:ln>
          </p:spPr>
          <p:txBody>
            <a:bodyPr/>
            <a:p>
              <a:endParaRPr lang="zh-CN" altLang="en-US"/>
            </a:p>
          </p:txBody>
        </p:sp>
        <p:sp>
          <p:nvSpPr>
            <p:cNvPr id="3083" name="Freeform 23"/>
            <p:cNvSpPr/>
            <p:nvPr/>
          </p:nvSpPr>
          <p:spPr>
            <a:xfrm>
              <a:off x="945" y="935"/>
              <a:ext cx="12" cy="25"/>
            </a:xfrm>
            <a:custGeom>
              <a:avLst/>
              <a:gdLst/>
              <a:ahLst/>
              <a:cxnLst>
                <a:cxn ang="0">
                  <a:pos x="2" y="0"/>
                </a:cxn>
                <a:cxn ang="0">
                  <a:pos x="0" y="1"/>
                </a:cxn>
                <a:cxn ang="0">
                  <a:pos x="2" y="1"/>
                </a:cxn>
                <a:cxn ang="0">
                  <a:pos x="2" y="1"/>
                </a:cxn>
                <a:cxn ang="0">
                  <a:pos x="2" y="1"/>
                </a:cxn>
                <a:cxn ang="0">
                  <a:pos x="2" y="0"/>
                </a:cxn>
              </a:cxnLst>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29999"/>
              </a:srgbClr>
            </a:solidFill>
            <a:ln w="9525">
              <a:noFill/>
            </a:ln>
          </p:spPr>
          <p:txBody>
            <a:bodyPr/>
            <a:p>
              <a:endParaRPr lang="zh-CN" altLang="en-US"/>
            </a:p>
          </p:txBody>
        </p:sp>
        <p:sp>
          <p:nvSpPr>
            <p:cNvPr id="3084" name="Freeform 24"/>
            <p:cNvSpPr/>
            <p:nvPr/>
          </p:nvSpPr>
          <p:spPr>
            <a:xfrm>
              <a:off x="762" y="89"/>
              <a:ext cx="180" cy="88"/>
            </a:xfrm>
            <a:custGeom>
              <a:avLst/>
              <a:gdLst/>
              <a:ahLst/>
              <a:cxnLst>
                <a:cxn ang="0">
                  <a:pos x="2" y="1"/>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1"/>
                </a:cxn>
                <a:cxn ang="0">
                  <a:pos x="2" y="1"/>
                </a:cxn>
              </a:cxnLst>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29999"/>
              </a:srgbClr>
            </a:solidFill>
            <a:ln w="9525">
              <a:noFill/>
            </a:ln>
          </p:spPr>
          <p:txBody>
            <a:bodyPr/>
            <a:p>
              <a:endParaRPr lang="zh-CN" altLang="en-US"/>
            </a:p>
          </p:txBody>
        </p:sp>
        <p:sp>
          <p:nvSpPr>
            <p:cNvPr id="3085" name="Freeform 25"/>
            <p:cNvSpPr/>
            <p:nvPr/>
          </p:nvSpPr>
          <p:spPr>
            <a:xfrm>
              <a:off x="842" y="48"/>
              <a:ext cx="146" cy="60"/>
            </a:xfrm>
            <a:custGeom>
              <a:avLst/>
              <a:gdLst/>
              <a:ahLst/>
              <a:cxnLst>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Lst>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29999"/>
              </a:srgbClr>
            </a:solidFill>
            <a:ln w="9525">
              <a:noFill/>
            </a:ln>
          </p:spPr>
          <p:txBody>
            <a:bodyPr/>
            <a:p>
              <a:endParaRPr lang="zh-CN" altLang="en-US"/>
            </a:p>
          </p:txBody>
        </p:sp>
        <p:sp>
          <p:nvSpPr>
            <p:cNvPr id="3086" name="Freeform 26"/>
            <p:cNvSpPr/>
            <p:nvPr/>
          </p:nvSpPr>
          <p:spPr>
            <a:xfrm>
              <a:off x="1047" y="118"/>
              <a:ext cx="233" cy="19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3" y="1"/>
                </a:cxn>
                <a:cxn ang="0">
                  <a:pos x="3" y="1"/>
                </a:cxn>
                <a:cxn ang="0">
                  <a:pos x="2" y="1"/>
                </a:cxn>
                <a:cxn ang="0">
                  <a:pos x="2" y="1"/>
                </a:cxn>
                <a:cxn ang="0">
                  <a:pos x="3" y="1"/>
                </a:cxn>
                <a:cxn ang="0">
                  <a:pos x="2" y="1"/>
                </a:cxn>
                <a:cxn ang="0">
                  <a:pos x="2" y="1"/>
                </a:cxn>
                <a:cxn ang="0">
                  <a:pos x="2" y="1"/>
                </a:cxn>
                <a:cxn ang="0">
                  <a:pos x="2" y="1"/>
                </a:cxn>
                <a:cxn ang="0">
                  <a:pos x="2" y="1"/>
                </a:cxn>
                <a:cxn ang="0">
                  <a:pos x="2" y="1"/>
                </a:cxn>
                <a:cxn ang="0">
                  <a:pos x="2" y="1"/>
                </a:cxn>
                <a:cxn ang="0">
                  <a:pos x="2" y="1"/>
                </a:cxn>
                <a:cxn ang="0">
                  <a:pos x="2" y="1"/>
                </a:cxn>
              </a:cxnLst>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29999"/>
              </a:srgbClr>
            </a:solidFill>
            <a:ln w="9525">
              <a:noFill/>
            </a:ln>
          </p:spPr>
          <p:txBody>
            <a:bodyPr/>
            <a:p>
              <a:endParaRPr lang="zh-CN" altLang="en-US"/>
            </a:p>
          </p:txBody>
        </p:sp>
        <p:sp>
          <p:nvSpPr>
            <p:cNvPr id="3087" name="Freeform 27"/>
            <p:cNvSpPr/>
            <p:nvPr/>
          </p:nvSpPr>
          <p:spPr>
            <a:xfrm>
              <a:off x="1045" y="36"/>
              <a:ext cx="44" cy="37"/>
            </a:xfrm>
            <a:custGeom>
              <a:avLst/>
              <a:gdLst/>
              <a:ahLst/>
              <a:cxnLst>
                <a:cxn ang="0">
                  <a:pos x="1" y="0"/>
                </a:cxn>
                <a:cxn ang="0">
                  <a:pos x="0" y="1"/>
                </a:cxn>
                <a:cxn ang="0">
                  <a:pos x="1" y="1"/>
                </a:cxn>
                <a:cxn ang="0">
                  <a:pos x="1" y="1"/>
                </a:cxn>
                <a:cxn ang="0">
                  <a:pos x="1" y="1"/>
                </a:cxn>
                <a:cxn ang="0">
                  <a:pos x="1" y="1"/>
                </a:cxn>
                <a:cxn ang="0">
                  <a:pos x="1" y="0"/>
                </a:cxn>
              </a:cxnLst>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29999"/>
              </a:srgbClr>
            </a:solidFill>
            <a:ln w="9525">
              <a:noFill/>
            </a:ln>
          </p:spPr>
          <p:txBody>
            <a:bodyPr/>
            <a:p>
              <a:endParaRPr lang="zh-CN" altLang="en-US"/>
            </a:p>
          </p:txBody>
        </p:sp>
        <p:sp>
          <p:nvSpPr>
            <p:cNvPr id="3088" name="Freeform 28"/>
            <p:cNvSpPr/>
            <p:nvPr/>
          </p:nvSpPr>
          <p:spPr>
            <a:xfrm>
              <a:off x="961" y="106"/>
              <a:ext cx="65" cy="42"/>
            </a:xfrm>
            <a:custGeom>
              <a:avLst/>
              <a:gdLst/>
              <a:ahLst/>
              <a:cxnLst>
                <a:cxn ang="0">
                  <a:pos x="2" y="1"/>
                </a:cxn>
                <a:cxn ang="0">
                  <a:pos x="2" y="1"/>
                </a:cxn>
                <a:cxn ang="0">
                  <a:pos x="2" y="1"/>
                </a:cxn>
                <a:cxn ang="0">
                  <a:pos x="2" y="1"/>
                </a:cxn>
                <a:cxn ang="0">
                  <a:pos x="2" y="1"/>
                </a:cxn>
                <a:cxn ang="0">
                  <a:pos x="2" y="1"/>
                </a:cxn>
                <a:cxn ang="0">
                  <a:pos x="2" y="1"/>
                </a:cxn>
                <a:cxn ang="0">
                  <a:pos x="2" y="1"/>
                </a:cxn>
              </a:cxnLst>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29999"/>
              </a:srgbClr>
            </a:solidFill>
            <a:ln w="9525">
              <a:noFill/>
            </a:ln>
          </p:spPr>
          <p:txBody>
            <a:bodyPr/>
            <a:p>
              <a:endParaRPr lang="zh-CN" altLang="en-US"/>
            </a:p>
          </p:txBody>
        </p:sp>
        <p:sp>
          <p:nvSpPr>
            <p:cNvPr id="3089" name="Freeform 29"/>
            <p:cNvSpPr/>
            <p:nvPr/>
          </p:nvSpPr>
          <p:spPr>
            <a:xfrm>
              <a:off x="1029" y="114"/>
              <a:ext cx="54" cy="25"/>
            </a:xfrm>
            <a:custGeom>
              <a:avLst/>
              <a:gdLst/>
              <a:ahLst/>
              <a:cxnLst>
                <a:cxn ang="0">
                  <a:pos x="1" y="0"/>
                </a:cxn>
                <a:cxn ang="0">
                  <a:pos x="1" y="1"/>
                </a:cxn>
                <a:cxn ang="0">
                  <a:pos x="1" y="1"/>
                </a:cxn>
                <a:cxn ang="0">
                  <a:pos x="1" y="1"/>
                </a:cxn>
                <a:cxn ang="0">
                  <a:pos x="1" y="1"/>
                </a:cxn>
                <a:cxn ang="0">
                  <a:pos x="1" y="0"/>
                </a:cxn>
              </a:cxnLst>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29999"/>
              </a:srgbClr>
            </a:solidFill>
            <a:ln w="9525">
              <a:noFill/>
            </a:ln>
          </p:spPr>
          <p:txBody>
            <a:bodyPr/>
            <a:p>
              <a:endParaRPr lang="zh-CN" altLang="en-US"/>
            </a:p>
          </p:txBody>
        </p:sp>
        <p:sp>
          <p:nvSpPr>
            <p:cNvPr id="3090" name="Freeform 30"/>
            <p:cNvSpPr/>
            <p:nvPr/>
          </p:nvSpPr>
          <p:spPr>
            <a:xfrm>
              <a:off x="1000" y="78"/>
              <a:ext cx="64" cy="34"/>
            </a:xfrm>
            <a:custGeom>
              <a:avLst/>
              <a:gdLst/>
              <a:ahLst/>
              <a:cxnLst>
                <a:cxn ang="0">
                  <a:pos x="2" y="2"/>
                </a:cxn>
                <a:cxn ang="0">
                  <a:pos x="2" y="2"/>
                </a:cxn>
                <a:cxn ang="0">
                  <a:pos x="0" y="2"/>
                </a:cxn>
                <a:cxn ang="0">
                  <a:pos x="2" y="2"/>
                </a:cxn>
                <a:cxn ang="0">
                  <a:pos x="2" y="2"/>
                </a:cxn>
                <a:cxn ang="0">
                  <a:pos x="2" y="2"/>
                </a:cxn>
                <a:cxn ang="0">
                  <a:pos x="2" y="2"/>
                </a:cxn>
                <a:cxn ang="0">
                  <a:pos x="2" y="0"/>
                </a:cxn>
                <a:cxn ang="0">
                  <a:pos x="2" y="2"/>
                </a:cxn>
              </a:cxnLst>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29999"/>
              </a:srgbClr>
            </a:solidFill>
            <a:ln w="9525">
              <a:noFill/>
            </a:ln>
          </p:spPr>
          <p:txBody>
            <a:bodyPr/>
            <a:p>
              <a:endParaRPr lang="zh-CN" altLang="en-US"/>
            </a:p>
          </p:txBody>
        </p:sp>
        <p:sp>
          <p:nvSpPr>
            <p:cNvPr id="3091" name="Freeform 31"/>
            <p:cNvSpPr/>
            <p:nvPr/>
          </p:nvSpPr>
          <p:spPr>
            <a:xfrm>
              <a:off x="973" y="46"/>
              <a:ext cx="44" cy="24"/>
            </a:xfrm>
            <a:custGeom>
              <a:avLst/>
              <a:gdLst/>
              <a:ahLst/>
              <a:cxnLst>
                <a:cxn ang="0">
                  <a:pos x="2" y="2"/>
                </a:cxn>
                <a:cxn ang="0">
                  <a:pos x="0" y="2"/>
                </a:cxn>
                <a:cxn ang="0">
                  <a:pos x="2" y="2"/>
                </a:cxn>
                <a:cxn ang="0">
                  <a:pos x="2" y="2"/>
                </a:cxn>
                <a:cxn ang="0">
                  <a:pos x="2" y="2"/>
                </a:cxn>
                <a:cxn ang="0">
                  <a:pos x="2" y="0"/>
                </a:cxn>
                <a:cxn ang="0">
                  <a:pos x="2" y="2"/>
                </a:cxn>
              </a:cxnLst>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29999"/>
              </a:srgbClr>
            </a:solidFill>
            <a:ln w="9525">
              <a:noFill/>
            </a:ln>
          </p:spPr>
          <p:txBody>
            <a:bodyPr/>
            <a:p>
              <a:endParaRPr lang="zh-CN" altLang="en-US"/>
            </a:p>
          </p:txBody>
        </p:sp>
        <p:sp>
          <p:nvSpPr>
            <p:cNvPr id="3092" name="Freeform 32"/>
            <p:cNvSpPr/>
            <p:nvPr/>
          </p:nvSpPr>
          <p:spPr>
            <a:xfrm>
              <a:off x="1087" y="49"/>
              <a:ext cx="114" cy="77"/>
            </a:xfrm>
            <a:custGeom>
              <a:avLst/>
              <a:gdLst/>
              <a:ahLst/>
              <a:cxnLst>
                <a:cxn ang="0">
                  <a:pos x="2" y="0"/>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29999"/>
              </a:srgbClr>
            </a:solidFill>
            <a:ln w="9525">
              <a:noFill/>
            </a:ln>
          </p:spPr>
          <p:txBody>
            <a:bodyPr/>
            <a:p>
              <a:endParaRPr lang="zh-CN" altLang="en-US"/>
            </a:p>
          </p:txBody>
        </p:sp>
        <p:sp>
          <p:nvSpPr>
            <p:cNvPr id="3093" name="Freeform 33"/>
            <p:cNvSpPr/>
            <p:nvPr/>
          </p:nvSpPr>
          <p:spPr>
            <a:xfrm>
              <a:off x="0" y="294"/>
              <a:ext cx="25" cy="15"/>
            </a:xfrm>
            <a:custGeom>
              <a:avLst/>
              <a:gdLst/>
              <a:ahLst/>
              <a:cxnLst>
                <a:cxn ang="0">
                  <a:pos x="1" y="0"/>
                </a:cxn>
                <a:cxn ang="0">
                  <a:pos x="1" y="2"/>
                </a:cxn>
                <a:cxn ang="0">
                  <a:pos x="1" y="2"/>
                </a:cxn>
                <a:cxn ang="0">
                  <a:pos x="1" y="2"/>
                </a:cxn>
                <a:cxn ang="0">
                  <a:pos x="1" y="0"/>
                </a:cxn>
              </a:cxnLst>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29999"/>
              </a:srgbClr>
            </a:solidFill>
            <a:ln w="9525">
              <a:noFill/>
            </a:ln>
          </p:spPr>
          <p:txBody>
            <a:bodyPr/>
            <a:p>
              <a:endParaRPr lang="zh-CN" altLang="en-US"/>
            </a:p>
          </p:txBody>
        </p:sp>
        <p:sp>
          <p:nvSpPr>
            <p:cNvPr id="3094" name="Freeform 34"/>
            <p:cNvSpPr/>
            <p:nvPr/>
          </p:nvSpPr>
          <p:spPr>
            <a:xfrm>
              <a:off x="757" y="805"/>
              <a:ext cx="16" cy="12"/>
            </a:xfrm>
            <a:custGeom>
              <a:avLst/>
              <a:gdLst/>
              <a:ahLst/>
              <a:cxnLst>
                <a:cxn ang="0">
                  <a:pos x="2" y="0"/>
                </a:cxn>
                <a:cxn ang="0">
                  <a:pos x="2" y="2"/>
                </a:cxn>
                <a:cxn ang="0">
                  <a:pos x="2" y="0"/>
                </a:cxn>
              </a:cxnLst>
              <a:pathLst>
                <a:path w="21" h="16">
                  <a:moveTo>
                    <a:pt x="3" y="0"/>
                  </a:moveTo>
                  <a:cubicBezTo>
                    <a:pt x="0" y="9"/>
                    <a:pt x="6" y="11"/>
                    <a:pt x="13" y="16"/>
                  </a:cubicBezTo>
                  <a:cubicBezTo>
                    <a:pt x="21" y="4"/>
                    <a:pt x="16" y="2"/>
                    <a:pt x="3" y="0"/>
                  </a:cubicBezTo>
                  <a:close/>
                </a:path>
              </a:pathLst>
            </a:custGeom>
            <a:solidFill>
              <a:srgbClr val="FEFEFE">
                <a:alpha val="29999"/>
              </a:srgbClr>
            </a:solidFill>
            <a:ln w="9525">
              <a:noFill/>
            </a:ln>
          </p:spPr>
          <p:txBody>
            <a:bodyPr/>
            <a:p>
              <a:endParaRPr lang="zh-CN" altLang="en-US"/>
            </a:p>
          </p:txBody>
        </p:sp>
        <p:sp>
          <p:nvSpPr>
            <p:cNvPr id="3095" name="Freeform 35"/>
            <p:cNvSpPr/>
            <p:nvPr/>
          </p:nvSpPr>
          <p:spPr>
            <a:xfrm>
              <a:off x="760" y="830"/>
              <a:ext cx="16" cy="12"/>
            </a:xfrm>
            <a:custGeom>
              <a:avLst/>
              <a:gdLst/>
              <a:ahLst/>
              <a:cxnLst>
                <a:cxn ang="0">
                  <a:pos x="2" y="0"/>
                </a:cxn>
                <a:cxn ang="0">
                  <a:pos x="2" y="2"/>
                </a:cxn>
                <a:cxn ang="0">
                  <a:pos x="2" y="0"/>
                </a:cxn>
              </a:cxnLst>
              <a:pathLst>
                <a:path w="21" h="16">
                  <a:moveTo>
                    <a:pt x="3" y="0"/>
                  </a:moveTo>
                  <a:cubicBezTo>
                    <a:pt x="0" y="9"/>
                    <a:pt x="6" y="11"/>
                    <a:pt x="13" y="16"/>
                  </a:cubicBezTo>
                  <a:cubicBezTo>
                    <a:pt x="21" y="4"/>
                    <a:pt x="16" y="2"/>
                    <a:pt x="3" y="0"/>
                  </a:cubicBezTo>
                  <a:close/>
                </a:path>
              </a:pathLst>
            </a:custGeom>
            <a:solidFill>
              <a:srgbClr val="FEFEFE">
                <a:alpha val="29999"/>
              </a:srgbClr>
            </a:solidFill>
            <a:ln w="9525">
              <a:noFill/>
            </a:ln>
          </p:spPr>
          <p:txBody>
            <a:bodyPr/>
            <a:p>
              <a:endParaRPr lang="zh-CN" altLang="en-US"/>
            </a:p>
          </p:txBody>
        </p:sp>
        <p:sp>
          <p:nvSpPr>
            <p:cNvPr id="3096" name="Freeform 36"/>
            <p:cNvSpPr/>
            <p:nvPr/>
          </p:nvSpPr>
          <p:spPr>
            <a:xfrm>
              <a:off x="964" y="962"/>
              <a:ext cx="15" cy="12"/>
            </a:xfrm>
            <a:custGeom>
              <a:avLst/>
              <a:gdLst/>
              <a:ahLst/>
              <a:cxnLst>
                <a:cxn ang="0">
                  <a:pos x="1" y="0"/>
                </a:cxn>
                <a:cxn ang="0">
                  <a:pos x="1" y="2"/>
                </a:cxn>
                <a:cxn ang="0">
                  <a:pos x="1" y="0"/>
                </a:cxn>
              </a:cxnLst>
              <a:pathLst>
                <a:path w="21" h="16">
                  <a:moveTo>
                    <a:pt x="3" y="0"/>
                  </a:moveTo>
                  <a:cubicBezTo>
                    <a:pt x="0" y="9"/>
                    <a:pt x="6" y="11"/>
                    <a:pt x="13" y="16"/>
                  </a:cubicBezTo>
                  <a:cubicBezTo>
                    <a:pt x="21" y="4"/>
                    <a:pt x="16" y="2"/>
                    <a:pt x="3" y="0"/>
                  </a:cubicBezTo>
                  <a:close/>
                </a:path>
              </a:pathLst>
            </a:custGeom>
            <a:solidFill>
              <a:srgbClr val="FEFEFE">
                <a:alpha val="29999"/>
              </a:srgbClr>
            </a:solidFill>
            <a:ln w="9525">
              <a:noFill/>
            </a:ln>
          </p:spPr>
          <p:txBody>
            <a:bodyPr/>
            <a:p>
              <a:endParaRPr lang="zh-CN" altLang="en-US"/>
            </a:p>
          </p:txBody>
        </p:sp>
        <p:sp>
          <p:nvSpPr>
            <p:cNvPr id="3097" name="Freeform 37"/>
            <p:cNvSpPr/>
            <p:nvPr/>
          </p:nvSpPr>
          <p:spPr>
            <a:xfrm>
              <a:off x="1088" y="478"/>
              <a:ext cx="38" cy="18"/>
            </a:xfrm>
            <a:custGeom>
              <a:avLst/>
              <a:gdLst/>
              <a:ahLst/>
              <a:cxnLst>
                <a:cxn ang="0">
                  <a:pos x="1" y="0"/>
                </a:cxn>
                <a:cxn ang="0">
                  <a:pos x="1" y="2"/>
                </a:cxn>
                <a:cxn ang="0">
                  <a:pos x="1" y="2"/>
                </a:cxn>
                <a:cxn ang="0">
                  <a:pos x="1" y="2"/>
                </a:cxn>
                <a:cxn ang="0">
                  <a:pos x="1" y="0"/>
                </a:cxn>
              </a:cxnLst>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999"/>
              </a:srgbClr>
            </a:solidFill>
            <a:ln w="9525">
              <a:noFill/>
            </a:ln>
          </p:spPr>
          <p:txBody>
            <a:bodyPr/>
            <a:p>
              <a:endParaRPr lang="zh-CN" altLang="en-US"/>
            </a:p>
          </p:txBody>
        </p:sp>
        <p:sp>
          <p:nvSpPr>
            <p:cNvPr id="3098" name="Freeform 38"/>
            <p:cNvSpPr/>
            <p:nvPr/>
          </p:nvSpPr>
          <p:spPr>
            <a:xfrm>
              <a:off x="988" y="273"/>
              <a:ext cx="38" cy="18"/>
            </a:xfrm>
            <a:custGeom>
              <a:avLst/>
              <a:gdLst/>
              <a:ahLst/>
              <a:cxnLst>
                <a:cxn ang="0">
                  <a:pos x="1" y="0"/>
                </a:cxn>
                <a:cxn ang="0">
                  <a:pos x="1" y="2"/>
                </a:cxn>
                <a:cxn ang="0">
                  <a:pos x="1" y="2"/>
                </a:cxn>
                <a:cxn ang="0">
                  <a:pos x="1" y="2"/>
                </a:cxn>
                <a:cxn ang="0">
                  <a:pos x="1" y="0"/>
                </a:cxn>
              </a:cxnLst>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999"/>
              </a:srgbClr>
            </a:solidFill>
            <a:ln w="9525">
              <a:noFill/>
            </a:ln>
          </p:spPr>
          <p:txBody>
            <a:bodyPr/>
            <a:p>
              <a:endParaRPr lang="zh-CN" altLang="en-US"/>
            </a:p>
          </p:txBody>
        </p:sp>
        <p:sp>
          <p:nvSpPr>
            <p:cNvPr id="3099" name="Freeform 39"/>
            <p:cNvSpPr/>
            <p:nvPr/>
          </p:nvSpPr>
          <p:spPr>
            <a:xfrm>
              <a:off x="1053" y="94"/>
              <a:ext cx="39" cy="18"/>
            </a:xfrm>
            <a:custGeom>
              <a:avLst/>
              <a:gdLst/>
              <a:ahLst/>
              <a:cxnLst>
                <a:cxn ang="0">
                  <a:pos x="2" y="0"/>
                </a:cxn>
                <a:cxn ang="0">
                  <a:pos x="2" y="2"/>
                </a:cxn>
                <a:cxn ang="0">
                  <a:pos x="2" y="2"/>
                </a:cxn>
                <a:cxn ang="0">
                  <a:pos x="2" y="2"/>
                </a:cxn>
                <a:cxn ang="0">
                  <a:pos x="2" y="0"/>
                </a:cxn>
              </a:cxnLst>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999"/>
              </a:srgbClr>
            </a:solidFill>
            <a:ln w="9525">
              <a:noFill/>
            </a:ln>
          </p:spPr>
          <p:txBody>
            <a:bodyPr/>
            <a:p>
              <a:endParaRPr lang="zh-CN" altLang="en-US"/>
            </a:p>
          </p:txBody>
        </p:sp>
        <p:sp>
          <p:nvSpPr>
            <p:cNvPr id="3100" name="Freeform 40"/>
            <p:cNvSpPr/>
            <p:nvPr/>
          </p:nvSpPr>
          <p:spPr>
            <a:xfrm>
              <a:off x="1116" y="202"/>
              <a:ext cx="38" cy="18"/>
            </a:xfrm>
            <a:custGeom>
              <a:avLst/>
              <a:gdLst/>
              <a:ahLst/>
              <a:cxnLst>
                <a:cxn ang="0">
                  <a:pos x="1" y="0"/>
                </a:cxn>
                <a:cxn ang="0">
                  <a:pos x="1" y="2"/>
                </a:cxn>
                <a:cxn ang="0">
                  <a:pos x="1" y="2"/>
                </a:cxn>
                <a:cxn ang="0">
                  <a:pos x="1" y="2"/>
                </a:cxn>
                <a:cxn ang="0">
                  <a:pos x="1" y="0"/>
                </a:cxn>
              </a:cxnLst>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999"/>
              </a:srgbClr>
            </a:solidFill>
            <a:ln w="9525">
              <a:noFill/>
            </a:ln>
          </p:spPr>
          <p:txBody>
            <a:bodyPr/>
            <a:p>
              <a:endParaRPr lang="zh-CN" altLang="en-US"/>
            </a:p>
          </p:txBody>
        </p:sp>
        <p:sp>
          <p:nvSpPr>
            <p:cNvPr id="3101" name="Freeform 41"/>
            <p:cNvSpPr/>
            <p:nvPr/>
          </p:nvSpPr>
          <p:spPr>
            <a:xfrm>
              <a:off x="1132" y="0"/>
              <a:ext cx="696" cy="346"/>
            </a:xfrm>
            <a:custGeom>
              <a:avLst/>
              <a:gdLst/>
              <a:ahLst/>
              <a:cxnLst>
                <a:cxn ang="0">
                  <a:pos x="1" y="1"/>
                </a:cxn>
                <a:cxn ang="0">
                  <a:pos x="1" y="1"/>
                </a:cxn>
                <a:cxn ang="0">
                  <a:pos x="1" y="1"/>
                </a:cxn>
                <a:cxn ang="0">
                  <a:pos x="1" y="1"/>
                </a:cxn>
                <a:cxn ang="0">
                  <a:pos x="1" y="1"/>
                </a:cxn>
                <a:cxn ang="0">
                  <a:pos x="1" y="1"/>
                </a:cxn>
                <a:cxn ang="0">
                  <a:pos x="1" y="1"/>
                </a:cxn>
                <a:cxn ang="0">
                  <a:pos x="2" y="1"/>
                </a:cxn>
                <a:cxn ang="0">
                  <a:pos x="2" y="1"/>
                </a:cxn>
                <a:cxn ang="0">
                  <a:pos x="1" y="1"/>
                </a:cxn>
                <a:cxn ang="0">
                  <a:pos x="1" y="1"/>
                </a:cxn>
                <a:cxn ang="0">
                  <a:pos x="1" y="1"/>
                </a:cxn>
                <a:cxn ang="0">
                  <a:pos x="1" y="1"/>
                </a:cxn>
                <a:cxn ang="0">
                  <a:pos x="2" y="1"/>
                </a:cxn>
                <a:cxn ang="0">
                  <a:pos x="2" y="1"/>
                </a:cxn>
                <a:cxn ang="0">
                  <a:pos x="3" y="1"/>
                </a:cxn>
                <a:cxn ang="0">
                  <a:pos x="2" y="1"/>
                </a:cxn>
                <a:cxn ang="0">
                  <a:pos x="2" y="2"/>
                </a:cxn>
                <a:cxn ang="0">
                  <a:pos x="2" y="2"/>
                </a:cxn>
                <a:cxn ang="0">
                  <a:pos x="2" y="3"/>
                </a:cxn>
                <a:cxn ang="0">
                  <a:pos x="2" y="3"/>
                </a:cxn>
                <a:cxn ang="0">
                  <a:pos x="3" y="3"/>
                </a:cxn>
                <a:cxn ang="0">
                  <a:pos x="3" y="3"/>
                </a:cxn>
                <a:cxn ang="0">
                  <a:pos x="4" y="2"/>
                </a:cxn>
                <a:cxn ang="0">
                  <a:pos x="4" y="2"/>
                </a:cxn>
                <a:cxn ang="0">
                  <a:pos x="4" y="2"/>
                </a:cxn>
                <a:cxn ang="0">
                  <a:pos x="5" y="2"/>
                </a:cxn>
                <a:cxn ang="0">
                  <a:pos x="5" y="1"/>
                </a:cxn>
                <a:cxn ang="0">
                  <a:pos x="5" y="1"/>
                </a:cxn>
                <a:cxn ang="0">
                  <a:pos x="5" y="1"/>
                </a:cxn>
                <a:cxn ang="0">
                  <a:pos x="5" y="1"/>
                </a:cxn>
                <a:cxn ang="0">
                  <a:pos x="5" y="1"/>
                </a:cxn>
                <a:cxn ang="0">
                  <a:pos x="7" y="1"/>
                </a:cxn>
                <a:cxn ang="0">
                  <a:pos x="7" y="1"/>
                </a:cxn>
                <a:cxn ang="0">
                  <a:pos x="7" y="1"/>
                </a:cxn>
                <a:cxn ang="0">
                  <a:pos x="5" y="1"/>
                </a:cxn>
                <a:cxn ang="0">
                  <a:pos x="5" y="1"/>
                </a:cxn>
                <a:cxn ang="0">
                  <a:pos x="4" y="1"/>
                </a:cxn>
                <a:cxn ang="0">
                  <a:pos x="4" y="1"/>
                </a:cxn>
                <a:cxn ang="0">
                  <a:pos x="4" y="1"/>
                </a:cxn>
                <a:cxn ang="0">
                  <a:pos x="4" y="1"/>
                </a:cxn>
                <a:cxn ang="0">
                  <a:pos x="3" y="1"/>
                </a:cxn>
                <a:cxn ang="0">
                  <a:pos x="3" y="1"/>
                </a:cxn>
                <a:cxn ang="0">
                  <a:pos x="2" y="1"/>
                </a:cxn>
                <a:cxn ang="0">
                  <a:pos x="3" y="1"/>
                </a:cxn>
                <a:cxn ang="0">
                  <a:pos x="2" y="1"/>
                </a:cxn>
                <a:cxn ang="0">
                  <a:pos x="2" y="1"/>
                </a:cxn>
                <a:cxn ang="0">
                  <a:pos x="2" y="1"/>
                </a:cxn>
                <a:cxn ang="0">
                  <a:pos x="1" y="1"/>
                </a:cxn>
                <a:cxn ang="0">
                  <a:pos x="1" y="1"/>
                </a:cxn>
                <a:cxn ang="0">
                  <a:pos x="1" y="1"/>
                </a:cxn>
                <a:cxn ang="0">
                  <a:pos x="1" y="1"/>
                </a:cxn>
                <a:cxn ang="0">
                  <a:pos x="1" y="1"/>
                </a:cxn>
                <a:cxn ang="0">
                  <a:pos x="1" y="1"/>
                </a:cxn>
              </a:cxnLst>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29999"/>
              </a:srgbClr>
            </a:solidFill>
            <a:ln w="9525">
              <a:noFill/>
            </a:ln>
          </p:spPr>
          <p:txBody>
            <a:bodyPr/>
            <a:p>
              <a:endParaRPr lang="zh-CN" altLang="en-US"/>
            </a:p>
          </p:txBody>
        </p:sp>
        <p:sp>
          <p:nvSpPr>
            <p:cNvPr id="3102" name="Freeform 42"/>
            <p:cNvSpPr/>
            <p:nvPr/>
          </p:nvSpPr>
          <p:spPr>
            <a:xfrm>
              <a:off x="1345" y="184"/>
              <a:ext cx="39" cy="24"/>
            </a:xfrm>
            <a:custGeom>
              <a:avLst/>
              <a:gdLst/>
              <a:ahLst/>
              <a:cxnLst>
                <a:cxn ang="0">
                  <a:pos x="2" y="0"/>
                </a:cxn>
                <a:cxn ang="0">
                  <a:pos x="2" y="2"/>
                </a:cxn>
                <a:cxn ang="0">
                  <a:pos x="2" y="2"/>
                </a:cxn>
                <a:cxn ang="0">
                  <a:pos x="2" y="2"/>
                </a:cxn>
                <a:cxn ang="0">
                  <a:pos x="2" y="0"/>
                </a:cxn>
              </a:cxnLst>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29999"/>
              </a:srgbClr>
            </a:solidFill>
            <a:ln w="9525">
              <a:noFill/>
            </a:ln>
          </p:spPr>
          <p:txBody>
            <a:bodyPr/>
            <a:p>
              <a:endParaRPr lang="zh-CN" altLang="en-US"/>
            </a:p>
          </p:txBody>
        </p:sp>
        <p:sp>
          <p:nvSpPr>
            <p:cNvPr id="3103" name="Freeform 43"/>
            <p:cNvSpPr/>
            <p:nvPr/>
          </p:nvSpPr>
          <p:spPr>
            <a:xfrm>
              <a:off x="1628" y="250"/>
              <a:ext cx="128" cy="54"/>
            </a:xfrm>
            <a:custGeom>
              <a:avLst/>
              <a:gdLst/>
              <a:ahLst/>
              <a:cxnLst>
                <a:cxn ang="0">
                  <a:pos x="1" y="2"/>
                </a:cxn>
                <a:cxn ang="0">
                  <a:pos x="1" y="2"/>
                </a:cxn>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Lst>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29999"/>
              </a:srgbClr>
            </a:solidFill>
            <a:ln w="9525">
              <a:noFill/>
            </a:ln>
          </p:spPr>
          <p:txBody>
            <a:bodyPr/>
            <a:p>
              <a:endParaRPr lang="zh-CN" altLang="en-US"/>
            </a:p>
          </p:txBody>
        </p:sp>
        <p:sp>
          <p:nvSpPr>
            <p:cNvPr id="3104" name="Freeform 44"/>
            <p:cNvSpPr/>
            <p:nvPr/>
          </p:nvSpPr>
          <p:spPr>
            <a:xfrm>
              <a:off x="1729" y="87"/>
              <a:ext cx="39" cy="24"/>
            </a:xfrm>
            <a:custGeom>
              <a:avLst/>
              <a:gdLst/>
              <a:ahLst/>
              <a:cxnLst>
                <a:cxn ang="0">
                  <a:pos x="2" y="0"/>
                </a:cxn>
                <a:cxn ang="0">
                  <a:pos x="2" y="2"/>
                </a:cxn>
                <a:cxn ang="0">
                  <a:pos x="2" y="2"/>
                </a:cxn>
                <a:cxn ang="0">
                  <a:pos x="2" y="2"/>
                </a:cxn>
                <a:cxn ang="0">
                  <a:pos x="2" y="0"/>
                </a:cxn>
              </a:cxnLst>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29999"/>
              </a:srgbClr>
            </a:solidFill>
            <a:ln w="9525">
              <a:noFill/>
            </a:ln>
          </p:spPr>
          <p:txBody>
            <a:bodyPr/>
            <a:p>
              <a:endParaRPr lang="zh-CN" altLang="en-US"/>
            </a:p>
          </p:txBody>
        </p:sp>
        <p:sp>
          <p:nvSpPr>
            <p:cNvPr id="3105" name="Freeform 45"/>
            <p:cNvSpPr/>
            <p:nvPr/>
          </p:nvSpPr>
          <p:spPr>
            <a:xfrm>
              <a:off x="1998" y="55"/>
              <a:ext cx="155" cy="63"/>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29999"/>
              </a:srgbClr>
            </a:solidFill>
            <a:ln w="9525">
              <a:noFill/>
            </a:ln>
          </p:spPr>
          <p:txBody>
            <a:bodyPr/>
            <a:p>
              <a:endParaRPr lang="zh-CN" altLang="en-US"/>
            </a:p>
          </p:txBody>
        </p:sp>
        <p:sp>
          <p:nvSpPr>
            <p:cNvPr id="3106" name="Freeform 46"/>
            <p:cNvSpPr/>
            <p:nvPr/>
          </p:nvSpPr>
          <p:spPr>
            <a:xfrm>
              <a:off x="2095" y="88"/>
              <a:ext cx="48" cy="21"/>
            </a:xfrm>
            <a:custGeom>
              <a:avLst/>
              <a:gdLst/>
              <a:ahLst/>
              <a:cxnLst>
                <a:cxn ang="0">
                  <a:pos x="2" y="2"/>
                </a:cxn>
                <a:cxn ang="0">
                  <a:pos x="2" y="2"/>
                </a:cxn>
                <a:cxn ang="0">
                  <a:pos x="2" y="2"/>
                </a:cxn>
                <a:cxn ang="0">
                  <a:pos x="2" y="2"/>
                </a:cxn>
                <a:cxn ang="0">
                  <a:pos x="2" y="2"/>
                </a:cxn>
              </a:cxnLst>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29999"/>
              </a:srgbClr>
            </a:solidFill>
            <a:ln w="9525">
              <a:noFill/>
            </a:ln>
          </p:spPr>
          <p:txBody>
            <a:bodyPr/>
            <a:p>
              <a:endParaRPr lang="zh-CN" altLang="en-US"/>
            </a:p>
          </p:txBody>
        </p:sp>
        <p:sp>
          <p:nvSpPr>
            <p:cNvPr id="3107" name="Freeform 47"/>
            <p:cNvSpPr/>
            <p:nvPr/>
          </p:nvSpPr>
          <p:spPr>
            <a:xfrm>
              <a:off x="1803" y="360"/>
              <a:ext cx="109" cy="132"/>
            </a:xfrm>
            <a:custGeom>
              <a:avLst/>
              <a:gdLst/>
              <a:ahLst/>
              <a:cxnLst>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1"/>
                </a:cxn>
                <a:cxn ang="0">
                  <a:pos x="1" y="2"/>
                </a:cxn>
                <a:cxn ang="0">
                  <a:pos x="1" y="2"/>
                </a:cxn>
              </a:cxnLst>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29999"/>
              </a:srgbClr>
            </a:solidFill>
            <a:ln w="9525">
              <a:noFill/>
            </a:ln>
          </p:spPr>
          <p:txBody>
            <a:bodyPr/>
            <a:p>
              <a:endParaRPr lang="zh-CN" altLang="en-US"/>
            </a:p>
          </p:txBody>
        </p:sp>
        <p:sp>
          <p:nvSpPr>
            <p:cNvPr id="3108" name="Freeform 48"/>
            <p:cNvSpPr/>
            <p:nvPr/>
          </p:nvSpPr>
          <p:spPr>
            <a:xfrm>
              <a:off x="1749" y="408"/>
              <a:ext cx="69" cy="68"/>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29999"/>
              </a:srgbClr>
            </a:solidFill>
            <a:ln w="9525">
              <a:noFill/>
            </a:ln>
          </p:spPr>
          <p:txBody>
            <a:bodyPr/>
            <a:p>
              <a:endParaRPr lang="zh-CN" altLang="en-US"/>
            </a:p>
          </p:txBody>
        </p:sp>
        <p:sp>
          <p:nvSpPr>
            <p:cNvPr id="3109" name="Freeform 49"/>
            <p:cNvSpPr/>
            <p:nvPr/>
          </p:nvSpPr>
          <p:spPr>
            <a:xfrm>
              <a:off x="3435" y="1551"/>
              <a:ext cx="474" cy="495"/>
            </a:xfrm>
            <a:custGeom>
              <a:avLst/>
              <a:gdLst/>
              <a:ahLst/>
              <a:cxnLst>
                <a:cxn ang="0">
                  <a:pos x="1" y="2"/>
                </a:cxn>
                <a:cxn ang="0">
                  <a:pos x="1" y="2"/>
                </a:cxn>
                <a:cxn ang="0">
                  <a:pos x="1" y="2"/>
                </a:cxn>
                <a:cxn ang="0">
                  <a:pos x="1" y="2"/>
                </a:cxn>
                <a:cxn ang="0">
                  <a:pos x="1" y="2"/>
                </a:cxn>
                <a:cxn ang="0">
                  <a:pos x="1" y="2"/>
                </a:cxn>
                <a:cxn ang="0">
                  <a:pos x="1" y="2"/>
                </a:cxn>
                <a:cxn ang="0">
                  <a:pos x="0" y="2"/>
                </a:cxn>
                <a:cxn ang="0">
                  <a:pos x="1" y="3"/>
                </a:cxn>
                <a:cxn ang="0">
                  <a:pos x="1" y="4"/>
                </a:cxn>
                <a:cxn ang="0">
                  <a:pos x="1" y="4"/>
                </a:cxn>
                <a:cxn ang="0">
                  <a:pos x="1" y="4"/>
                </a:cxn>
                <a:cxn ang="0">
                  <a:pos x="1" y="4"/>
                </a:cxn>
                <a:cxn ang="0">
                  <a:pos x="1" y="4"/>
                </a:cxn>
                <a:cxn ang="0">
                  <a:pos x="2" y="4"/>
                </a:cxn>
                <a:cxn ang="0">
                  <a:pos x="2" y="5"/>
                </a:cxn>
                <a:cxn ang="0">
                  <a:pos x="2" y="5"/>
                </a:cxn>
                <a:cxn ang="0">
                  <a:pos x="2" y="5"/>
                </a:cxn>
                <a:cxn ang="0">
                  <a:pos x="3" y="5"/>
                </a:cxn>
                <a:cxn ang="0">
                  <a:pos x="3" y="5"/>
                </a:cxn>
                <a:cxn ang="0">
                  <a:pos x="3" y="5"/>
                </a:cxn>
                <a:cxn ang="0">
                  <a:pos x="3" y="5"/>
                </a:cxn>
                <a:cxn ang="0">
                  <a:pos x="3" y="5"/>
                </a:cxn>
                <a:cxn ang="0">
                  <a:pos x="3" y="5"/>
                </a:cxn>
                <a:cxn ang="0">
                  <a:pos x="4" y="5"/>
                </a:cxn>
                <a:cxn ang="0">
                  <a:pos x="4" y="6"/>
                </a:cxn>
                <a:cxn ang="0">
                  <a:pos x="4" y="5"/>
                </a:cxn>
                <a:cxn ang="0">
                  <a:pos x="4" y="5"/>
                </a:cxn>
                <a:cxn ang="0">
                  <a:pos x="4" y="4"/>
                </a:cxn>
                <a:cxn ang="0">
                  <a:pos x="4" y="3"/>
                </a:cxn>
                <a:cxn ang="0">
                  <a:pos x="4" y="2"/>
                </a:cxn>
                <a:cxn ang="0">
                  <a:pos x="4" y="2"/>
                </a:cxn>
                <a:cxn ang="0">
                  <a:pos x="3" y="2"/>
                </a:cxn>
                <a:cxn ang="0">
                  <a:pos x="3" y="2"/>
                </a:cxn>
                <a:cxn ang="0">
                  <a:pos x="3" y="2"/>
                </a:cxn>
                <a:cxn ang="0">
                  <a:pos x="3" y="2"/>
                </a:cxn>
                <a:cxn ang="0">
                  <a:pos x="3" y="2"/>
                </a:cxn>
                <a:cxn ang="0">
                  <a:pos x="3" y="2"/>
                </a:cxn>
                <a:cxn ang="0">
                  <a:pos x="2" y="2"/>
                </a:cxn>
                <a:cxn ang="0">
                  <a:pos x="2" y="2"/>
                </a:cxn>
                <a:cxn ang="0">
                  <a:pos x="2" y="2"/>
                </a:cxn>
                <a:cxn ang="0">
                  <a:pos x="1" y="2"/>
                </a:cxn>
                <a:cxn ang="0">
                  <a:pos x="1" y="2"/>
                </a:cxn>
                <a:cxn ang="0">
                  <a:pos x="2" y="2"/>
                </a:cxn>
                <a:cxn ang="0">
                  <a:pos x="1" y="2"/>
                </a:cxn>
                <a:cxn ang="0">
                  <a:pos x="1" y="2"/>
                </a:cxn>
                <a:cxn ang="0">
                  <a:pos x="1" y="2"/>
                </a:cxn>
                <a:cxn ang="0">
                  <a:pos x="1" y="2"/>
                </a:cxn>
              </a:cxnLst>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29999"/>
              </a:srgbClr>
            </a:solidFill>
            <a:ln w="9525">
              <a:noFill/>
            </a:ln>
          </p:spPr>
          <p:txBody>
            <a:bodyPr/>
            <a:p>
              <a:endParaRPr lang="zh-CN" altLang="en-US"/>
            </a:p>
          </p:txBody>
        </p:sp>
        <p:sp>
          <p:nvSpPr>
            <p:cNvPr id="3110" name="Freeform 50"/>
            <p:cNvSpPr/>
            <p:nvPr/>
          </p:nvSpPr>
          <p:spPr>
            <a:xfrm>
              <a:off x="3582" y="1290"/>
              <a:ext cx="319" cy="21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2" y="2"/>
                </a:cxn>
                <a:cxn ang="0">
                  <a:pos x="2" y="2"/>
                </a:cxn>
                <a:cxn ang="0">
                  <a:pos x="2" y="3"/>
                </a:cxn>
                <a:cxn ang="0">
                  <a:pos x="2" y="2"/>
                </a:cxn>
                <a:cxn ang="0">
                  <a:pos x="2" y="2"/>
                </a:cxn>
                <a:cxn ang="0">
                  <a:pos x="3" y="2"/>
                </a:cxn>
                <a:cxn ang="0">
                  <a:pos x="3" y="2"/>
                </a:cxn>
                <a:cxn ang="0">
                  <a:pos x="3" y="2"/>
                </a:cxn>
                <a:cxn ang="0">
                  <a:pos x="3" y="2"/>
                </a:cxn>
                <a:cxn ang="0">
                  <a:pos x="2" y="2"/>
                </a:cxn>
                <a:cxn ang="0">
                  <a:pos x="2" y="2"/>
                </a:cxn>
                <a:cxn ang="0">
                  <a:pos x="2" y="2"/>
                </a:cxn>
                <a:cxn ang="0">
                  <a:pos x="2" y="2"/>
                </a:cxn>
                <a:cxn ang="0">
                  <a:pos x="1" y="2"/>
                </a:cxn>
                <a:cxn ang="0">
                  <a:pos x="1" y="2"/>
                </a:cxn>
                <a:cxn ang="0">
                  <a:pos x="1" y="2"/>
                </a:cxn>
                <a:cxn ang="0">
                  <a:pos x="1" y="2"/>
                </a:cxn>
                <a:cxn ang="0">
                  <a:pos x="1" y="2"/>
                </a:cxn>
                <a:cxn ang="0">
                  <a:pos x="1" y="0"/>
                </a:cxn>
              </a:cxnLst>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29999"/>
              </a:srgbClr>
            </a:solidFill>
            <a:ln w="9525">
              <a:noFill/>
            </a:ln>
          </p:spPr>
          <p:txBody>
            <a:bodyPr/>
            <a:p>
              <a:endParaRPr lang="zh-CN" altLang="en-US"/>
            </a:p>
          </p:txBody>
        </p:sp>
        <p:sp>
          <p:nvSpPr>
            <p:cNvPr id="3111" name="Freeform 51"/>
            <p:cNvSpPr/>
            <p:nvPr/>
          </p:nvSpPr>
          <p:spPr>
            <a:xfrm>
              <a:off x="3591" y="1292"/>
              <a:ext cx="311" cy="211"/>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2" y="1"/>
                </a:cxn>
                <a:cxn ang="0">
                  <a:pos x="2" y="2"/>
                </a:cxn>
                <a:cxn ang="0">
                  <a:pos x="2" y="2"/>
                </a:cxn>
                <a:cxn ang="0">
                  <a:pos x="2" y="1"/>
                </a:cxn>
                <a:cxn ang="0">
                  <a:pos x="2" y="1"/>
                </a:cxn>
                <a:cxn ang="0">
                  <a:pos x="2" y="1"/>
                </a:cxn>
                <a:cxn ang="0">
                  <a:pos x="3" y="1"/>
                </a:cxn>
                <a:cxn ang="0">
                  <a:pos x="3" y="1"/>
                </a:cxn>
                <a:cxn ang="0">
                  <a:pos x="2" y="1"/>
                </a:cxn>
                <a:cxn ang="0">
                  <a:pos x="2" y="1"/>
                </a:cxn>
                <a:cxn ang="0">
                  <a:pos x="1" y="1"/>
                </a:cxn>
                <a:cxn ang="0">
                  <a:pos x="1" y="1"/>
                </a:cxn>
                <a:cxn ang="0">
                  <a:pos x="1" y="1"/>
                </a:cxn>
                <a:cxn ang="0">
                  <a:pos x="1" y="1"/>
                </a:cxn>
                <a:cxn ang="0">
                  <a:pos x="1" y="1"/>
                </a:cxn>
                <a:cxn ang="0">
                  <a:pos x="1" y="1"/>
                </a:cxn>
                <a:cxn ang="0">
                  <a:pos x="0" y="1"/>
                </a:cxn>
              </a:cxnLst>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29999"/>
              </a:srgbClr>
            </a:solidFill>
            <a:ln w="9525">
              <a:noFill/>
            </a:ln>
          </p:spPr>
          <p:txBody>
            <a:bodyPr/>
            <a:p>
              <a:endParaRPr lang="zh-CN" altLang="en-US"/>
            </a:p>
          </p:txBody>
        </p:sp>
        <p:sp>
          <p:nvSpPr>
            <p:cNvPr id="3112" name="Freeform 52"/>
            <p:cNvSpPr/>
            <p:nvPr/>
          </p:nvSpPr>
          <p:spPr>
            <a:xfrm>
              <a:off x="3821" y="2062"/>
              <a:ext cx="45" cy="58"/>
            </a:xfrm>
            <a:custGeom>
              <a:avLst/>
              <a:gdLst/>
              <a:ahLst/>
              <a:cxnLst>
                <a:cxn ang="0">
                  <a:pos x="2" y="1"/>
                </a:cxn>
                <a:cxn ang="0">
                  <a:pos x="0" y="1"/>
                </a:cxn>
                <a:cxn ang="0">
                  <a:pos x="2" y="1"/>
                </a:cxn>
                <a:cxn ang="0">
                  <a:pos x="2" y="1"/>
                </a:cxn>
                <a:cxn ang="0">
                  <a:pos x="2" y="1"/>
                </a:cxn>
                <a:cxn ang="0">
                  <a:pos x="2" y="1"/>
                </a:cxn>
                <a:cxn ang="0">
                  <a:pos x="2" y="1"/>
                </a:cxn>
              </a:cxnLst>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29999"/>
              </a:srgbClr>
            </a:solidFill>
            <a:ln w="9525">
              <a:noFill/>
            </a:ln>
          </p:spPr>
          <p:txBody>
            <a:bodyPr/>
            <a:p>
              <a:endParaRPr lang="zh-CN" altLang="en-US"/>
            </a:p>
          </p:txBody>
        </p:sp>
        <p:sp>
          <p:nvSpPr>
            <p:cNvPr id="3113" name="Freeform 53"/>
            <p:cNvSpPr/>
            <p:nvPr/>
          </p:nvSpPr>
          <p:spPr>
            <a:xfrm>
              <a:off x="3957" y="1972"/>
              <a:ext cx="164" cy="85"/>
            </a:xfrm>
            <a:custGeom>
              <a:avLst/>
              <a:gdLst/>
              <a:ahLst/>
              <a:cxnLst>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 ang="0">
                  <a:pos x="1" y="2"/>
                </a:cxn>
              </a:cxnLst>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29999"/>
              </a:srgbClr>
            </a:solidFill>
            <a:ln w="9525">
              <a:noFill/>
            </a:ln>
          </p:spPr>
          <p:txBody>
            <a:bodyPr/>
            <a:p>
              <a:endParaRPr lang="zh-CN" altLang="en-US"/>
            </a:p>
          </p:txBody>
        </p:sp>
        <p:sp>
          <p:nvSpPr>
            <p:cNvPr id="3114" name="Freeform 54"/>
            <p:cNvSpPr/>
            <p:nvPr/>
          </p:nvSpPr>
          <p:spPr>
            <a:xfrm>
              <a:off x="4127" y="1922"/>
              <a:ext cx="104" cy="92"/>
            </a:xfrm>
            <a:custGeom>
              <a:avLst/>
              <a:gdLst/>
              <a:ahLst/>
              <a:cxnLst>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Lst>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29999"/>
              </a:srgbClr>
            </a:solidFill>
            <a:ln w="9525">
              <a:noFill/>
            </a:ln>
          </p:spPr>
          <p:txBody>
            <a:bodyPr/>
            <a:p>
              <a:endParaRPr lang="zh-CN" altLang="en-US"/>
            </a:p>
          </p:txBody>
        </p:sp>
        <p:sp>
          <p:nvSpPr>
            <p:cNvPr id="3115" name="Freeform 55"/>
            <p:cNvSpPr/>
            <p:nvPr/>
          </p:nvSpPr>
          <p:spPr>
            <a:xfrm>
              <a:off x="4182" y="1881"/>
              <a:ext cx="37" cy="26"/>
            </a:xfrm>
            <a:custGeom>
              <a:avLst/>
              <a:gdLst/>
              <a:ahLst/>
              <a:cxnLst>
                <a:cxn ang="0">
                  <a:pos x="2" y="0"/>
                </a:cxn>
                <a:cxn ang="0">
                  <a:pos x="2" y="1"/>
                </a:cxn>
                <a:cxn ang="0">
                  <a:pos x="2" y="1"/>
                </a:cxn>
                <a:cxn ang="0">
                  <a:pos x="2" y="1"/>
                </a:cxn>
                <a:cxn ang="0">
                  <a:pos x="2" y="0"/>
                </a:cxn>
              </a:cxnLst>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29999"/>
              </a:srgbClr>
            </a:solidFill>
            <a:ln w="9525">
              <a:noFill/>
            </a:ln>
          </p:spPr>
          <p:txBody>
            <a:bodyPr/>
            <a:p>
              <a:endParaRPr lang="zh-CN" altLang="en-US"/>
            </a:p>
          </p:txBody>
        </p:sp>
        <p:sp>
          <p:nvSpPr>
            <p:cNvPr id="3116" name="Freeform 56"/>
            <p:cNvSpPr/>
            <p:nvPr/>
          </p:nvSpPr>
          <p:spPr>
            <a:xfrm>
              <a:off x="2459" y="1395"/>
              <a:ext cx="123" cy="201"/>
            </a:xfrm>
            <a:custGeom>
              <a:avLst/>
              <a:gdLst/>
              <a:ahLst/>
              <a:cxnLst>
                <a:cxn ang="0">
                  <a:pos x="2" y="0"/>
                </a:cxn>
                <a:cxn ang="0">
                  <a:pos x="2" y="2"/>
                </a:cxn>
                <a:cxn ang="0">
                  <a:pos x="2" y="2"/>
                </a:cxn>
                <a:cxn ang="0">
                  <a:pos x="2" y="2"/>
                </a:cxn>
                <a:cxn ang="0">
                  <a:pos x="2" y="2"/>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29999"/>
              </a:srgbClr>
            </a:solidFill>
            <a:ln w="9525">
              <a:noFill/>
            </a:ln>
          </p:spPr>
          <p:txBody>
            <a:bodyPr/>
            <a:p>
              <a:endParaRPr lang="zh-CN" altLang="en-US"/>
            </a:p>
          </p:txBody>
        </p:sp>
        <p:sp>
          <p:nvSpPr>
            <p:cNvPr id="3117" name="Freeform 57"/>
            <p:cNvSpPr/>
            <p:nvPr/>
          </p:nvSpPr>
          <p:spPr>
            <a:xfrm>
              <a:off x="2991" y="1083"/>
              <a:ext cx="49" cy="61"/>
            </a:xfrm>
            <a:custGeom>
              <a:avLst/>
              <a:gdLst/>
              <a:ahLst/>
              <a:cxnLst>
                <a:cxn ang="0">
                  <a:pos x="1" y="0"/>
                </a:cxn>
                <a:cxn ang="0">
                  <a:pos x="1" y="2"/>
                </a:cxn>
                <a:cxn ang="0">
                  <a:pos x="1" y="2"/>
                </a:cxn>
                <a:cxn ang="0">
                  <a:pos x="1" y="2"/>
                </a:cxn>
                <a:cxn ang="0">
                  <a:pos x="1" y="2"/>
                </a:cxn>
                <a:cxn ang="0">
                  <a:pos x="1" y="0"/>
                </a:cxn>
              </a:cxnLst>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29999"/>
              </a:srgbClr>
            </a:solidFill>
            <a:ln w="9525">
              <a:noFill/>
            </a:ln>
          </p:spPr>
          <p:txBody>
            <a:bodyPr/>
            <a:p>
              <a:endParaRPr lang="zh-CN" altLang="en-US"/>
            </a:p>
          </p:txBody>
        </p:sp>
        <p:sp>
          <p:nvSpPr>
            <p:cNvPr id="3118" name="Freeform 58"/>
            <p:cNvSpPr/>
            <p:nvPr/>
          </p:nvSpPr>
          <p:spPr>
            <a:xfrm>
              <a:off x="3324" y="1149"/>
              <a:ext cx="111" cy="183"/>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29999"/>
              </a:srgbClr>
            </a:solidFill>
            <a:ln w="9525">
              <a:noFill/>
            </a:ln>
          </p:spPr>
          <p:txBody>
            <a:bodyPr/>
            <a:p>
              <a:endParaRPr lang="zh-CN" altLang="en-US"/>
            </a:p>
          </p:txBody>
        </p:sp>
        <p:sp>
          <p:nvSpPr>
            <p:cNvPr id="3119" name="Freeform 59"/>
            <p:cNvSpPr/>
            <p:nvPr/>
          </p:nvSpPr>
          <p:spPr>
            <a:xfrm>
              <a:off x="3230" y="1092"/>
              <a:ext cx="72" cy="137"/>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29999"/>
              </a:srgbClr>
            </a:solidFill>
            <a:ln w="9525">
              <a:noFill/>
            </a:ln>
          </p:spPr>
          <p:txBody>
            <a:bodyPr/>
            <a:p>
              <a:endParaRPr lang="zh-CN" altLang="en-US"/>
            </a:p>
          </p:txBody>
        </p:sp>
        <p:sp>
          <p:nvSpPr>
            <p:cNvPr id="3120" name="Freeform 60"/>
            <p:cNvSpPr/>
            <p:nvPr/>
          </p:nvSpPr>
          <p:spPr>
            <a:xfrm>
              <a:off x="3279" y="1202"/>
              <a:ext cx="40" cy="131"/>
            </a:xfrm>
            <a:custGeom>
              <a:avLst/>
              <a:gdLst/>
              <a:ahLst/>
              <a:cxnLst>
                <a:cxn ang="0">
                  <a:pos x="1" y="0"/>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0"/>
                </a:cxn>
              </a:cxnLst>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29999"/>
              </a:srgbClr>
            </a:solidFill>
            <a:ln w="9525">
              <a:noFill/>
            </a:ln>
          </p:spPr>
          <p:txBody>
            <a:bodyPr/>
            <a:p>
              <a:endParaRPr lang="zh-CN" altLang="en-US"/>
            </a:p>
          </p:txBody>
        </p:sp>
        <p:sp>
          <p:nvSpPr>
            <p:cNvPr id="3121" name="Freeform 61"/>
            <p:cNvSpPr/>
            <p:nvPr/>
          </p:nvSpPr>
          <p:spPr>
            <a:xfrm>
              <a:off x="3324" y="1339"/>
              <a:ext cx="65" cy="54"/>
            </a:xfrm>
            <a:custGeom>
              <a:avLst/>
              <a:gdLst/>
              <a:ahLst/>
              <a:cxnLst>
                <a:cxn ang="0">
                  <a:pos x="2" y="0"/>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0"/>
                </a:cxn>
                <a:cxn ang="0">
                  <a:pos x="2" y="0"/>
                </a:cxn>
              </a:cxnLst>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29999"/>
              </a:srgbClr>
            </a:solidFill>
            <a:ln w="9525">
              <a:noFill/>
            </a:ln>
          </p:spPr>
          <p:txBody>
            <a:bodyPr/>
            <a:p>
              <a:endParaRPr lang="zh-CN" altLang="en-US"/>
            </a:p>
          </p:txBody>
        </p:sp>
        <p:sp>
          <p:nvSpPr>
            <p:cNvPr id="3122" name="Freeform 62"/>
            <p:cNvSpPr/>
            <p:nvPr/>
          </p:nvSpPr>
          <p:spPr>
            <a:xfrm>
              <a:off x="3428" y="1244"/>
              <a:ext cx="83" cy="117"/>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29999"/>
              </a:srgbClr>
            </a:solidFill>
            <a:ln w="9525">
              <a:noFill/>
            </a:ln>
          </p:spPr>
          <p:txBody>
            <a:bodyPr/>
            <a:p>
              <a:endParaRPr lang="zh-CN" altLang="en-US"/>
            </a:p>
          </p:txBody>
        </p:sp>
        <p:sp>
          <p:nvSpPr>
            <p:cNvPr id="3123" name="Freeform 63"/>
            <p:cNvSpPr/>
            <p:nvPr/>
          </p:nvSpPr>
          <p:spPr>
            <a:xfrm>
              <a:off x="3400" y="826"/>
              <a:ext cx="22" cy="71"/>
            </a:xfrm>
            <a:custGeom>
              <a:avLst/>
              <a:gdLst/>
              <a:ahLst/>
              <a:cxnLst>
                <a:cxn ang="0">
                  <a:pos x="1" y="0"/>
                </a:cxn>
                <a:cxn ang="0">
                  <a:pos x="0" y="2"/>
                </a:cxn>
                <a:cxn ang="0">
                  <a:pos x="1" y="2"/>
                </a:cxn>
                <a:cxn ang="0">
                  <a:pos x="1" y="2"/>
                </a:cxn>
                <a:cxn ang="0">
                  <a:pos x="1" y="2"/>
                </a:cxn>
                <a:cxn ang="0">
                  <a:pos x="1" y="2"/>
                </a:cxn>
                <a:cxn ang="0">
                  <a:pos x="1" y="2"/>
                </a:cxn>
                <a:cxn ang="0">
                  <a:pos x="1" y="0"/>
                </a:cxn>
              </a:cxnLst>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29999"/>
              </a:srgbClr>
            </a:solidFill>
            <a:ln w="9525">
              <a:noFill/>
            </a:ln>
          </p:spPr>
          <p:txBody>
            <a:bodyPr/>
            <a:p>
              <a:endParaRPr lang="zh-CN" altLang="en-US"/>
            </a:p>
          </p:txBody>
        </p:sp>
        <p:sp>
          <p:nvSpPr>
            <p:cNvPr id="3124" name="Freeform 64"/>
            <p:cNvSpPr/>
            <p:nvPr/>
          </p:nvSpPr>
          <p:spPr>
            <a:xfrm>
              <a:off x="3414" y="945"/>
              <a:ext cx="61" cy="118"/>
            </a:xfrm>
            <a:custGeom>
              <a:avLst/>
              <a:gdLst/>
              <a:ahLst/>
              <a:cxnLst>
                <a:cxn ang="0">
                  <a:pos x="2" y="1"/>
                </a:cxn>
                <a:cxn ang="0">
                  <a:pos x="0"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29999"/>
              </a:srgbClr>
            </a:solidFill>
            <a:ln w="9525">
              <a:noFill/>
            </a:ln>
          </p:spPr>
          <p:txBody>
            <a:bodyPr/>
            <a:p>
              <a:endParaRPr lang="zh-CN" altLang="en-US"/>
            </a:p>
          </p:txBody>
        </p:sp>
        <p:sp>
          <p:nvSpPr>
            <p:cNvPr id="3125" name="Freeform 65"/>
            <p:cNvSpPr/>
            <p:nvPr/>
          </p:nvSpPr>
          <p:spPr>
            <a:xfrm>
              <a:off x="3457" y="1101"/>
              <a:ext cx="64" cy="79"/>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29999"/>
              </a:srgbClr>
            </a:solidFill>
            <a:ln w="9525">
              <a:noFill/>
            </a:ln>
          </p:spPr>
          <p:txBody>
            <a:bodyPr/>
            <a:p>
              <a:endParaRPr lang="zh-CN" altLang="en-US"/>
            </a:p>
          </p:txBody>
        </p:sp>
        <p:sp>
          <p:nvSpPr>
            <p:cNvPr id="3126" name="Freeform 66"/>
            <p:cNvSpPr/>
            <p:nvPr/>
          </p:nvSpPr>
          <p:spPr>
            <a:xfrm>
              <a:off x="3533" y="1242"/>
              <a:ext cx="29" cy="49"/>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Lst>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29999"/>
              </a:srgbClr>
            </a:solidFill>
            <a:ln w="9525">
              <a:noFill/>
            </a:ln>
          </p:spPr>
          <p:txBody>
            <a:bodyPr/>
            <a:p>
              <a:endParaRPr lang="zh-CN" altLang="en-US"/>
            </a:p>
          </p:txBody>
        </p:sp>
        <p:sp>
          <p:nvSpPr>
            <p:cNvPr id="3127" name="Freeform 67"/>
            <p:cNvSpPr/>
            <p:nvPr/>
          </p:nvSpPr>
          <p:spPr>
            <a:xfrm>
              <a:off x="3517" y="1324"/>
              <a:ext cx="18" cy="17"/>
            </a:xfrm>
            <a:custGeom>
              <a:avLst/>
              <a:gdLst/>
              <a:ahLst/>
              <a:cxnLst>
                <a:cxn ang="0">
                  <a:pos x="0" y="0"/>
                </a:cxn>
                <a:cxn ang="0">
                  <a:pos x="2" y="1"/>
                </a:cxn>
                <a:cxn ang="0">
                  <a:pos x="2" y="1"/>
                </a:cxn>
                <a:cxn ang="0">
                  <a:pos x="0" y="0"/>
                </a:cxn>
              </a:cxnLst>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29999"/>
              </a:srgbClr>
            </a:solidFill>
            <a:ln w="9525">
              <a:noFill/>
            </a:ln>
          </p:spPr>
          <p:txBody>
            <a:bodyPr/>
            <a:p>
              <a:endParaRPr lang="zh-CN" altLang="en-US"/>
            </a:p>
          </p:txBody>
        </p:sp>
        <p:sp>
          <p:nvSpPr>
            <p:cNvPr id="3128" name="Freeform 68"/>
            <p:cNvSpPr/>
            <p:nvPr/>
          </p:nvSpPr>
          <p:spPr>
            <a:xfrm>
              <a:off x="3544" y="1314"/>
              <a:ext cx="45" cy="37"/>
            </a:xfrm>
            <a:custGeom>
              <a:avLst/>
              <a:gdLst/>
              <a:ahLst/>
              <a:cxnLst>
                <a:cxn ang="0">
                  <a:pos x="2" y="0"/>
                </a:cxn>
                <a:cxn ang="0">
                  <a:pos x="0" y="2"/>
                </a:cxn>
                <a:cxn ang="0">
                  <a:pos x="2" y="2"/>
                </a:cxn>
                <a:cxn ang="0">
                  <a:pos x="2" y="2"/>
                </a:cxn>
                <a:cxn ang="0">
                  <a:pos x="2" y="2"/>
                </a:cxn>
                <a:cxn ang="0">
                  <a:pos x="2" y="2"/>
                </a:cxn>
                <a:cxn ang="0">
                  <a:pos x="2" y="2"/>
                </a:cxn>
                <a:cxn ang="0">
                  <a:pos x="2" y="2"/>
                </a:cxn>
                <a:cxn ang="0">
                  <a:pos x="2" y="0"/>
                </a:cxn>
              </a:cxnLst>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29999"/>
              </a:srgbClr>
            </a:solidFill>
            <a:ln w="9525">
              <a:noFill/>
            </a:ln>
          </p:spPr>
          <p:txBody>
            <a:bodyPr/>
            <a:p>
              <a:endParaRPr lang="zh-CN" altLang="en-US"/>
            </a:p>
          </p:txBody>
        </p:sp>
        <p:sp>
          <p:nvSpPr>
            <p:cNvPr id="3129" name="Freeform 69"/>
            <p:cNvSpPr/>
            <p:nvPr/>
          </p:nvSpPr>
          <p:spPr>
            <a:xfrm>
              <a:off x="3613" y="1384"/>
              <a:ext cx="24" cy="33"/>
            </a:xfrm>
            <a:custGeom>
              <a:avLst/>
              <a:gdLst/>
              <a:ahLst/>
              <a:cxnLst>
                <a:cxn ang="0">
                  <a:pos x="2" y="0"/>
                </a:cxn>
                <a:cxn ang="0">
                  <a:pos x="2" y="2"/>
                </a:cxn>
                <a:cxn ang="0">
                  <a:pos x="2" y="2"/>
                </a:cxn>
                <a:cxn ang="0">
                  <a:pos x="2" y="2"/>
                </a:cxn>
                <a:cxn ang="0">
                  <a:pos x="2" y="0"/>
                </a:cxn>
              </a:cxnLst>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29999"/>
              </a:srgbClr>
            </a:solidFill>
            <a:ln w="9525">
              <a:noFill/>
            </a:ln>
          </p:spPr>
          <p:txBody>
            <a:bodyPr/>
            <a:p>
              <a:endParaRPr lang="zh-CN" altLang="en-US"/>
            </a:p>
          </p:txBody>
        </p:sp>
        <p:sp>
          <p:nvSpPr>
            <p:cNvPr id="3130" name="Freeform 70"/>
            <p:cNvSpPr/>
            <p:nvPr/>
          </p:nvSpPr>
          <p:spPr>
            <a:xfrm>
              <a:off x="3880" y="1342"/>
              <a:ext cx="46" cy="47"/>
            </a:xfrm>
            <a:custGeom>
              <a:avLst/>
              <a:gdLst/>
              <a:ahLst/>
              <a:cxnLst>
                <a:cxn ang="0">
                  <a:pos x="2" y="0"/>
                </a:cxn>
                <a:cxn ang="0">
                  <a:pos x="0" y="1"/>
                </a:cxn>
                <a:cxn ang="0">
                  <a:pos x="2" y="1"/>
                </a:cxn>
                <a:cxn ang="0">
                  <a:pos x="2" y="1"/>
                </a:cxn>
                <a:cxn ang="0">
                  <a:pos x="2" y="1"/>
                </a:cxn>
                <a:cxn ang="0">
                  <a:pos x="2" y="1"/>
                </a:cxn>
                <a:cxn ang="0">
                  <a:pos x="2" y="1"/>
                </a:cxn>
                <a:cxn ang="0">
                  <a:pos x="2" y="0"/>
                </a:cxn>
              </a:cxnLst>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29999"/>
              </a:srgbClr>
            </a:solidFill>
            <a:ln w="9525">
              <a:noFill/>
            </a:ln>
          </p:spPr>
          <p:txBody>
            <a:bodyPr/>
            <a:p>
              <a:endParaRPr lang="zh-CN" altLang="en-US"/>
            </a:p>
          </p:txBody>
        </p:sp>
        <p:sp>
          <p:nvSpPr>
            <p:cNvPr id="3131" name="Freeform 71"/>
            <p:cNvSpPr/>
            <p:nvPr/>
          </p:nvSpPr>
          <p:spPr>
            <a:xfrm>
              <a:off x="3483" y="1401"/>
              <a:ext cx="46" cy="5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29999"/>
              </a:srgbClr>
            </a:solidFill>
            <a:ln w="9525">
              <a:noFill/>
            </a:ln>
          </p:spPr>
          <p:txBody>
            <a:bodyPr/>
            <a:p>
              <a:endParaRPr lang="zh-CN" altLang="en-US"/>
            </a:p>
          </p:txBody>
        </p:sp>
        <p:sp>
          <p:nvSpPr>
            <p:cNvPr id="3132" name="Freeform 72"/>
            <p:cNvSpPr/>
            <p:nvPr/>
          </p:nvSpPr>
          <p:spPr>
            <a:xfrm>
              <a:off x="3434" y="1420"/>
              <a:ext cx="32" cy="27"/>
            </a:xfrm>
            <a:custGeom>
              <a:avLst/>
              <a:gdLst/>
              <a:ahLst/>
              <a:cxnLst>
                <a:cxn ang="0">
                  <a:pos x="1" y="2"/>
                </a:cxn>
                <a:cxn ang="0">
                  <a:pos x="1" y="2"/>
                </a:cxn>
                <a:cxn ang="0">
                  <a:pos x="1" y="2"/>
                </a:cxn>
                <a:cxn ang="0">
                  <a:pos x="1" y="2"/>
                </a:cxn>
                <a:cxn ang="0">
                  <a:pos x="1" y="2"/>
                </a:cxn>
              </a:cxnLst>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29999"/>
              </a:srgbClr>
            </a:solidFill>
            <a:ln w="9525">
              <a:noFill/>
            </a:ln>
          </p:spPr>
          <p:txBody>
            <a:bodyPr/>
            <a:p>
              <a:endParaRPr lang="zh-CN" altLang="en-US"/>
            </a:p>
          </p:txBody>
        </p:sp>
        <p:sp>
          <p:nvSpPr>
            <p:cNvPr id="3133" name="Freeform 73"/>
            <p:cNvSpPr/>
            <p:nvPr/>
          </p:nvSpPr>
          <p:spPr>
            <a:xfrm>
              <a:off x="3413" y="1391"/>
              <a:ext cx="24" cy="31"/>
            </a:xfrm>
            <a:custGeom>
              <a:avLst/>
              <a:gdLst/>
              <a:ahLst/>
              <a:cxnLst>
                <a:cxn ang="0">
                  <a:pos x="2" y="0"/>
                </a:cxn>
                <a:cxn ang="0">
                  <a:pos x="0" y="2"/>
                </a:cxn>
                <a:cxn ang="0">
                  <a:pos x="2" y="2"/>
                </a:cxn>
                <a:cxn ang="0">
                  <a:pos x="2" y="2"/>
                </a:cxn>
                <a:cxn ang="0">
                  <a:pos x="2" y="2"/>
                </a:cxn>
                <a:cxn ang="0">
                  <a:pos x="2" y="2"/>
                </a:cxn>
                <a:cxn ang="0">
                  <a:pos x="2" y="2"/>
                </a:cxn>
                <a:cxn ang="0">
                  <a:pos x="2" y="0"/>
                </a:cxn>
              </a:cxnLst>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29999"/>
              </a:srgbClr>
            </a:solidFill>
            <a:ln w="9525">
              <a:noFill/>
            </a:ln>
          </p:spPr>
          <p:txBody>
            <a:bodyPr/>
            <a:p>
              <a:endParaRPr lang="zh-CN" altLang="en-US"/>
            </a:p>
          </p:txBody>
        </p:sp>
        <p:sp>
          <p:nvSpPr>
            <p:cNvPr id="3134" name="Freeform 74"/>
            <p:cNvSpPr/>
            <p:nvPr/>
          </p:nvSpPr>
          <p:spPr>
            <a:xfrm>
              <a:off x="3447" y="1402"/>
              <a:ext cx="34" cy="24"/>
            </a:xfrm>
            <a:custGeom>
              <a:avLst/>
              <a:gdLst/>
              <a:ahLst/>
              <a:cxnLst>
                <a:cxn ang="0">
                  <a:pos x="2" y="0"/>
                </a:cxn>
                <a:cxn ang="0">
                  <a:pos x="0" y="2"/>
                </a:cxn>
                <a:cxn ang="0">
                  <a:pos x="2" y="2"/>
                </a:cxn>
                <a:cxn ang="0">
                  <a:pos x="2" y="2"/>
                </a:cxn>
                <a:cxn ang="0">
                  <a:pos x="2" y="2"/>
                </a:cxn>
                <a:cxn ang="0">
                  <a:pos x="2" y="0"/>
                </a:cxn>
              </a:cxnLst>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29999"/>
              </a:srgbClr>
            </a:solidFill>
            <a:ln w="9525">
              <a:noFill/>
            </a:ln>
          </p:spPr>
          <p:txBody>
            <a:bodyPr/>
            <a:p>
              <a:endParaRPr lang="zh-CN" altLang="en-US"/>
            </a:p>
          </p:txBody>
        </p:sp>
        <p:sp>
          <p:nvSpPr>
            <p:cNvPr id="3135" name="Freeform 75"/>
            <p:cNvSpPr/>
            <p:nvPr/>
          </p:nvSpPr>
          <p:spPr>
            <a:xfrm>
              <a:off x="3398" y="1070"/>
              <a:ext cx="27" cy="55"/>
            </a:xfrm>
            <a:custGeom>
              <a:avLst/>
              <a:gdLst/>
              <a:ahLst/>
              <a:cxnLst>
                <a:cxn ang="0">
                  <a:pos x="2" y="0"/>
                </a:cxn>
                <a:cxn ang="0">
                  <a:pos x="2" y="1"/>
                </a:cxn>
                <a:cxn ang="0">
                  <a:pos x="2" y="1"/>
                </a:cxn>
                <a:cxn ang="0">
                  <a:pos x="0" y="1"/>
                </a:cxn>
                <a:cxn ang="0">
                  <a:pos x="2" y="1"/>
                </a:cxn>
                <a:cxn ang="0">
                  <a:pos x="2" y="1"/>
                </a:cxn>
                <a:cxn ang="0">
                  <a:pos x="2" y="1"/>
                </a:cxn>
                <a:cxn ang="0">
                  <a:pos x="2" y="0"/>
                </a:cxn>
              </a:cxnLst>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29999"/>
              </a:srgbClr>
            </a:solidFill>
            <a:ln w="9525">
              <a:noFill/>
            </a:ln>
          </p:spPr>
          <p:txBody>
            <a:bodyPr/>
            <a:p>
              <a:endParaRPr lang="zh-CN" altLang="en-US"/>
            </a:p>
          </p:txBody>
        </p:sp>
        <p:sp>
          <p:nvSpPr>
            <p:cNvPr id="3136" name="Freeform 76"/>
            <p:cNvSpPr/>
            <p:nvPr/>
          </p:nvSpPr>
          <p:spPr>
            <a:xfrm>
              <a:off x="3449" y="1061"/>
              <a:ext cx="19" cy="55"/>
            </a:xfrm>
            <a:custGeom>
              <a:avLst/>
              <a:gdLst/>
              <a:ahLst/>
              <a:cxnLst>
                <a:cxn ang="0">
                  <a:pos x="2" y="2"/>
                </a:cxn>
                <a:cxn ang="0">
                  <a:pos x="2" y="2"/>
                </a:cxn>
                <a:cxn ang="0">
                  <a:pos x="0" y="2"/>
                </a:cxn>
                <a:cxn ang="0">
                  <a:pos x="2" y="2"/>
                </a:cxn>
                <a:cxn ang="0">
                  <a:pos x="2" y="2"/>
                </a:cxn>
                <a:cxn ang="0">
                  <a:pos x="2" y="2"/>
                </a:cxn>
                <a:cxn ang="0">
                  <a:pos x="2" y="2"/>
                </a:cxn>
              </a:cxnLst>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29999"/>
              </a:srgbClr>
            </a:solidFill>
            <a:ln w="9525">
              <a:noFill/>
            </a:ln>
          </p:spPr>
          <p:txBody>
            <a:bodyPr/>
            <a:p>
              <a:endParaRPr lang="zh-CN" altLang="en-US"/>
            </a:p>
          </p:txBody>
        </p:sp>
        <p:sp>
          <p:nvSpPr>
            <p:cNvPr id="3137" name="Freeform 77"/>
            <p:cNvSpPr/>
            <p:nvPr/>
          </p:nvSpPr>
          <p:spPr>
            <a:xfrm>
              <a:off x="3471" y="1044"/>
              <a:ext cx="10" cy="25"/>
            </a:xfrm>
            <a:custGeom>
              <a:avLst/>
              <a:gdLst/>
              <a:ahLst/>
              <a:cxnLst>
                <a:cxn ang="0">
                  <a:pos x="1" y="0"/>
                </a:cxn>
                <a:cxn ang="0">
                  <a:pos x="1" y="2"/>
                </a:cxn>
                <a:cxn ang="0">
                  <a:pos x="1" y="2"/>
                </a:cxn>
                <a:cxn ang="0">
                  <a:pos x="1" y="0"/>
                </a:cxn>
              </a:cxnLst>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29999"/>
              </a:srgbClr>
            </a:solidFill>
            <a:ln w="9525">
              <a:noFill/>
            </a:ln>
          </p:spPr>
          <p:txBody>
            <a:bodyPr/>
            <a:p>
              <a:endParaRPr lang="zh-CN" altLang="en-US"/>
            </a:p>
          </p:txBody>
        </p:sp>
        <p:sp>
          <p:nvSpPr>
            <p:cNvPr id="3138" name="Freeform 78"/>
            <p:cNvSpPr/>
            <p:nvPr/>
          </p:nvSpPr>
          <p:spPr>
            <a:xfrm>
              <a:off x="3481" y="1056"/>
              <a:ext cx="21" cy="48"/>
            </a:xfrm>
            <a:custGeom>
              <a:avLst/>
              <a:gdLst/>
              <a:ahLst/>
              <a:cxnLst>
                <a:cxn ang="0">
                  <a:pos x="2" y="0"/>
                </a:cxn>
                <a:cxn ang="0">
                  <a:pos x="2" y="2"/>
                </a:cxn>
                <a:cxn ang="0">
                  <a:pos x="2" y="2"/>
                </a:cxn>
                <a:cxn ang="0">
                  <a:pos x="2" y="2"/>
                </a:cxn>
                <a:cxn ang="0">
                  <a:pos x="0" y="2"/>
                </a:cxn>
                <a:cxn ang="0">
                  <a:pos x="2" y="2"/>
                </a:cxn>
                <a:cxn ang="0">
                  <a:pos x="2" y="2"/>
                </a:cxn>
                <a:cxn ang="0">
                  <a:pos x="2" y="0"/>
                </a:cxn>
              </a:cxnLst>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29999"/>
              </a:srgbClr>
            </a:solidFill>
            <a:ln w="9525">
              <a:noFill/>
            </a:ln>
          </p:spPr>
          <p:txBody>
            <a:bodyPr/>
            <a:p>
              <a:endParaRPr lang="zh-CN" altLang="en-US"/>
            </a:p>
          </p:txBody>
        </p:sp>
        <p:sp>
          <p:nvSpPr>
            <p:cNvPr id="3139" name="Freeform 79"/>
            <p:cNvSpPr/>
            <p:nvPr/>
          </p:nvSpPr>
          <p:spPr>
            <a:xfrm>
              <a:off x="3212" y="1125"/>
              <a:ext cx="12" cy="27"/>
            </a:xfrm>
            <a:custGeom>
              <a:avLst/>
              <a:gdLst/>
              <a:ahLst/>
              <a:cxnLst>
                <a:cxn ang="0">
                  <a:pos x="2" y="2"/>
                </a:cxn>
                <a:cxn ang="0">
                  <a:pos x="0" y="2"/>
                </a:cxn>
                <a:cxn ang="0">
                  <a:pos x="2" y="2"/>
                </a:cxn>
                <a:cxn ang="0">
                  <a:pos x="2" y="2"/>
                </a:cxn>
              </a:cxnLst>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29999"/>
              </a:srgbClr>
            </a:solidFill>
            <a:ln w="9525">
              <a:noFill/>
            </a:ln>
          </p:spPr>
          <p:txBody>
            <a:bodyPr/>
            <a:p>
              <a:endParaRPr lang="zh-CN" altLang="en-US"/>
            </a:p>
          </p:txBody>
        </p:sp>
        <p:sp>
          <p:nvSpPr>
            <p:cNvPr id="3140" name="Freeform 80"/>
            <p:cNvSpPr/>
            <p:nvPr/>
          </p:nvSpPr>
          <p:spPr>
            <a:xfrm>
              <a:off x="3202" y="1102"/>
              <a:ext cx="10" cy="15"/>
            </a:xfrm>
            <a:custGeom>
              <a:avLst/>
              <a:gdLst/>
              <a:ahLst/>
              <a:cxnLst>
                <a:cxn ang="0">
                  <a:pos x="2" y="2"/>
                </a:cxn>
                <a:cxn ang="0">
                  <a:pos x="1" y="2"/>
                </a:cxn>
                <a:cxn ang="0">
                  <a:pos x="2" y="2"/>
                </a:cxn>
                <a:cxn ang="0">
                  <a:pos x="2"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41" name="Freeform 81"/>
            <p:cNvSpPr/>
            <p:nvPr/>
          </p:nvSpPr>
          <p:spPr>
            <a:xfrm>
              <a:off x="3198" y="1084"/>
              <a:ext cx="12" cy="14"/>
            </a:xfrm>
            <a:custGeom>
              <a:avLst/>
              <a:gdLst/>
              <a:ahLst/>
              <a:cxnLst>
                <a:cxn ang="0">
                  <a:pos x="2" y="1"/>
                </a:cxn>
                <a:cxn ang="0">
                  <a:pos x="0" y="1"/>
                </a:cxn>
                <a:cxn ang="0">
                  <a:pos x="2" y="1"/>
                </a:cxn>
                <a:cxn ang="0">
                  <a:pos x="2" y="1"/>
                </a:cxn>
              </a:cxnLst>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29999"/>
              </a:srgbClr>
            </a:solidFill>
            <a:ln w="9525">
              <a:noFill/>
            </a:ln>
          </p:spPr>
          <p:txBody>
            <a:bodyPr/>
            <a:p>
              <a:endParaRPr lang="zh-CN" altLang="en-US"/>
            </a:p>
          </p:txBody>
        </p:sp>
        <p:sp>
          <p:nvSpPr>
            <p:cNvPr id="3142" name="Freeform 82"/>
            <p:cNvSpPr/>
            <p:nvPr/>
          </p:nvSpPr>
          <p:spPr>
            <a:xfrm>
              <a:off x="3186" y="1044"/>
              <a:ext cx="11" cy="19"/>
            </a:xfrm>
            <a:custGeom>
              <a:avLst/>
              <a:gdLst/>
              <a:ahLst/>
              <a:cxnLst>
                <a:cxn ang="0">
                  <a:pos x="2" y="0"/>
                </a:cxn>
                <a:cxn ang="0">
                  <a:pos x="0" y="2"/>
                </a:cxn>
                <a:cxn ang="0">
                  <a:pos x="2" y="2"/>
                </a:cxn>
                <a:cxn ang="0">
                  <a:pos x="2" y="0"/>
                </a:cxn>
              </a:cxnLst>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29999"/>
              </a:srgbClr>
            </a:solidFill>
            <a:ln w="9525">
              <a:noFill/>
            </a:ln>
          </p:spPr>
          <p:txBody>
            <a:bodyPr/>
            <a:p>
              <a:endParaRPr lang="zh-CN" altLang="en-US"/>
            </a:p>
          </p:txBody>
        </p:sp>
        <p:sp>
          <p:nvSpPr>
            <p:cNvPr id="3143" name="Freeform 83"/>
            <p:cNvSpPr/>
            <p:nvPr/>
          </p:nvSpPr>
          <p:spPr>
            <a:xfrm>
              <a:off x="3188" y="1069"/>
              <a:ext cx="16" cy="13"/>
            </a:xfrm>
            <a:custGeom>
              <a:avLst/>
              <a:gdLst/>
              <a:ahLst/>
              <a:cxnLst>
                <a:cxn ang="0">
                  <a:pos x="1" y="0"/>
                </a:cxn>
                <a:cxn ang="0">
                  <a:pos x="1" y="1"/>
                </a:cxn>
                <a:cxn ang="0">
                  <a:pos x="1" y="1"/>
                </a:cxn>
                <a:cxn ang="0">
                  <a:pos x="1" y="0"/>
                </a:cxn>
              </a:cxnLst>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29999"/>
              </a:srgbClr>
            </a:solidFill>
            <a:ln w="9525">
              <a:noFill/>
            </a:ln>
          </p:spPr>
          <p:txBody>
            <a:bodyPr/>
            <a:p>
              <a:endParaRPr lang="zh-CN" altLang="en-US"/>
            </a:p>
          </p:txBody>
        </p:sp>
        <p:sp>
          <p:nvSpPr>
            <p:cNvPr id="3144" name="Freeform 84"/>
            <p:cNvSpPr/>
            <p:nvPr/>
          </p:nvSpPr>
          <p:spPr>
            <a:xfrm>
              <a:off x="4024" y="1692"/>
              <a:ext cx="45" cy="6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Lst>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29999"/>
              </a:srgbClr>
            </a:solidFill>
            <a:ln w="9525">
              <a:noFill/>
            </a:ln>
          </p:spPr>
          <p:txBody>
            <a:bodyPr/>
            <a:p>
              <a:endParaRPr lang="zh-CN" altLang="en-US"/>
            </a:p>
          </p:txBody>
        </p:sp>
        <p:sp>
          <p:nvSpPr>
            <p:cNvPr id="3145" name="Freeform 85"/>
            <p:cNvSpPr/>
            <p:nvPr/>
          </p:nvSpPr>
          <p:spPr>
            <a:xfrm>
              <a:off x="4255" y="1643"/>
              <a:ext cx="53" cy="46"/>
            </a:xfrm>
            <a:custGeom>
              <a:avLst/>
              <a:gdLst/>
              <a:ahLst/>
              <a:cxnLst>
                <a:cxn ang="0">
                  <a:pos x="1" y="2"/>
                </a:cxn>
                <a:cxn ang="0">
                  <a:pos x="1" y="2"/>
                </a:cxn>
                <a:cxn ang="0">
                  <a:pos x="1" y="2"/>
                </a:cxn>
                <a:cxn ang="0">
                  <a:pos x="1" y="2"/>
                </a:cxn>
                <a:cxn ang="0">
                  <a:pos x="1" y="2"/>
                </a:cxn>
                <a:cxn ang="0">
                  <a:pos x="1" y="2"/>
                </a:cxn>
                <a:cxn ang="0">
                  <a:pos x="1" y="0"/>
                </a:cxn>
                <a:cxn ang="0">
                  <a:pos x="1" y="2"/>
                </a:cxn>
                <a:cxn ang="0">
                  <a:pos x="1" y="2"/>
                </a:cxn>
                <a:cxn ang="0">
                  <a:pos x="1" y="2"/>
                </a:cxn>
              </a:cxnLst>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29999"/>
              </a:srgbClr>
            </a:solidFill>
            <a:ln w="9525">
              <a:noFill/>
            </a:ln>
          </p:spPr>
          <p:txBody>
            <a:bodyPr/>
            <a:p>
              <a:endParaRPr lang="zh-CN" altLang="en-US"/>
            </a:p>
          </p:txBody>
        </p:sp>
        <p:sp>
          <p:nvSpPr>
            <p:cNvPr id="3146" name="Freeform 86"/>
            <p:cNvSpPr/>
            <p:nvPr/>
          </p:nvSpPr>
          <p:spPr>
            <a:xfrm>
              <a:off x="4095" y="1618"/>
              <a:ext cx="17" cy="23"/>
            </a:xfrm>
            <a:custGeom>
              <a:avLst/>
              <a:gdLst/>
              <a:ahLst/>
              <a:cxnLst>
                <a:cxn ang="0">
                  <a:pos x="1" y="0"/>
                </a:cxn>
                <a:cxn ang="0">
                  <a:pos x="0" y="2"/>
                </a:cxn>
                <a:cxn ang="0">
                  <a:pos x="1" y="2"/>
                </a:cxn>
                <a:cxn ang="0">
                  <a:pos x="1" y="0"/>
                </a:cxn>
              </a:cxnLst>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29999"/>
              </a:srgbClr>
            </a:solidFill>
            <a:ln w="9525">
              <a:noFill/>
            </a:ln>
          </p:spPr>
          <p:txBody>
            <a:bodyPr/>
            <a:p>
              <a:endParaRPr lang="zh-CN" altLang="en-US"/>
            </a:p>
          </p:txBody>
        </p:sp>
        <p:sp>
          <p:nvSpPr>
            <p:cNvPr id="3147" name="Freeform 87"/>
            <p:cNvSpPr/>
            <p:nvPr/>
          </p:nvSpPr>
          <p:spPr>
            <a:xfrm>
              <a:off x="4087" y="1596"/>
              <a:ext cx="20" cy="17"/>
            </a:xfrm>
            <a:custGeom>
              <a:avLst/>
              <a:gdLst/>
              <a:ahLst/>
              <a:cxnLst>
                <a:cxn ang="0">
                  <a:pos x="2" y="0"/>
                </a:cxn>
                <a:cxn ang="0">
                  <a:pos x="0" y="1"/>
                </a:cxn>
                <a:cxn ang="0">
                  <a:pos x="2" y="1"/>
                </a:cxn>
                <a:cxn ang="0">
                  <a:pos x="2" y="0"/>
                </a:cxn>
              </a:cxnLst>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29999"/>
              </a:srgbClr>
            </a:solidFill>
            <a:ln w="9525">
              <a:noFill/>
            </a:ln>
          </p:spPr>
          <p:txBody>
            <a:bodyPr/>
            <a:p>
              <a:endParaRPr lang="zh-CN" altLang="en-US"/>
            </a:p>
          </p:txBody>
        </p:sp>
        <p:sp>
          <p:nvSpPr>
            <p:cNvPr id="3148" name="Freeform 88"/>
            <p:cNvSpPr/>
            <p:nvPr/>
          </p:nvSpPr>
          <p:spPr>
            <a:xfrm>
              <a:off x="3934" y="1402"/>
              <a:ext cx="24" cy="33"/>
            </a:xfrm>
            <a:custGeom>
              <a:avLst/>
              <a:gdLst/>
              <a:ahLst/>
              <a:cxnLst>
                <a:cxn ang="0">
                  <a:pos x="2" y="0"/>
                </a:cxn>
                <a:cxn ang="0">
                  <a:pos x="2" y="2"/>
                </a:cxn>
                <a:cxn ang="0">
                  <a:pos x="2" y="2"/>
                </a:cxn>
                <a:cxn ang="0">
                  <a:pos x="2" y="2"/>
                </a:cxn>
                <a:cxn ang="0">
                  <a:pos x="2" y="0"/>
                </a:cxn>
              </a:cxnLst>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29999"/>
              </a:srgbClr>
            </a:solidFill>
            <a:ln w="9525">
              <a:noFill/>
            </a:ln>
          </p:spPr>
          <p:txBody>
            <a:bodyPr/>
            <a:p>
              <a:endParaRPr lang="zh-CN" altLang="en-US"/>
            </a:p>
          </p:txBody>
        </p:sp>
        <p:sp>
          <p:nvSpPr>
            <p:cNvPr id="3149" name="Freeform 89"/>
            <p:cNvSpPr/>
            <p:nvPr/>
          </p:nvSpPr>
          <p:spPr>
            <a:xfrm>
              <a:off x="3968" y="1445"/>
              <a:ext cx="26" cy="33"/>
            </a:xfrm>
            <a:custGeom>
              <a:avLst/>
              <a:gdLst/>
              <a:ahLst/>
              <a:cxnLst>
                <a:cxn ang="0">
                  <a:pos x="2" y="0"/>
                </a:cxn>
                <a:cxn ang="0">
                  <a:pos x="2" y="2"/>
                </a:cxn>
                <a:cxn ang="0">
                  <a:pos x="2" y="2"/>
                </a:cxn>
                <a:cxn ang="0">
                  <a:pos x="2" y="2"/>
                </a:cxn>
                <a:cxn ang="0">
                  <a:pos x="2" y="0"/>
                </a:cxn>
              </a:cxnLst>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29999"/>
              </a:srgbClr>
            </a:solidFill>
            <a:ln w="9525">
              <a:noFill/>
            </a:ln>
          </p:spPr>
          <p:txBody>
            <a:bodyPr/>
            <a:p>
              <a:endParaRPr lang="zh-CN" altLang="en-US"/>
            </a:p>
          </p:txBody>
        </p:sp>
        <p:sp>
          <p:nvSpPr>
            <p:cNvPr id="3150" name="Freeform 90"/>
            <p:cNvSpPr/>
            <p:nvPr/>
          </p:nvSpPr>
          <p:spPr>
            <a:xfrm>
              <a:off x="3995" y="1508"/>
              <a:ext cx="28" cy="28"/>
            </a:xfrm>
            <a:custGeom>
              <a:avLst/>
              <a:gdLst/>
              <a:ahLst/>
              <a:cxnLst>
                <a:cxn ang="0">
                  <a:pos x="1" y="2"/>
                </a:cxn>
                <a:cxn ang="0">
                  <a:pos x="1" y="2"/>
                </a:cxn>
                <a:cxn ang="0">
                  <a:pos x="1" y="2"/>
                </a:cxn>
                <a:cxn ang="0">
                  <a:pos x="1" y="2"/>
                </a:cxn>
                <a:cxn ang="0">
                  <a:pos x="1" y="2"/>
                </a:cxn>
              </a:cxnLst>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29999"/>
              </a:srgbClr>
            </a:solidFill>
            <a:ln w="9525">
              <a:noFill/>
            </a:ln>
          </p:spPr>
          <p:txBody>
            <a:bodyPr/>
            <a:p>
              <a:endParaRPr lang="zh-CN" altLang="en-US"/>
            </a:p>
          </p:txBody>
        </p:sp>
        <p:sp>
          <p:nvSpPr>
            <p:cNvPr id="3151" name="Freeform 91"/>
            <p:cNvSpPr/>
            <p:nvPr/>
          </p:nvSpPr>
          <p:spPr>
            <a:xfrm>
              <a:off x="4029" y="1498"/>
              <a:ext cx="28" cy="26"/>
            </a:xfrm>
            <a:custGeom>
              <a:avLst/>
              <a:gdLst/>
              <a:ahLst/>
              <a:cxnLst>
                <a:cxn ang="0">
                  <a:pos x="1" y="2"/>
                </a:cxn>
                <a:cxn ang="0">
                  <a:pos x="1" y="2"/>
                </a:cxn>
                <a:cxn ang="0">
                  <a:pos x="1" y="2"/>
                </a:cxn>
                <a:cxn ang="0">
                  <a:pos x="1" y="2"/>
                </a:cxn>
                <a:cxn ang="0">
                  <a:pos x="1" y="2"/>
                </a:cxn>
              </a:cxnLst>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29999"/>
              </a:srgbClr>
            </a:solidFill>
            <a:ln w="9525">
              <a:noFill/>
            </a:ln>
          </p:spPr>
          <p:txBody>
            <a:bodyPr/>
            <a:p>
              <a:endParaRPr lang="zh-CN" altLang="en-US"/>
            </a:p>
          </p:txBody>
        </p:sp>
        <p:sp>
          <p:nvSpPr>
            <p:cNvPr id="3152" name="Freeform 92"/>
            <p:cNvSpPr/>
            <p:nvPr/>
          </p:nvSpPr>
          <p:spPr>
            <a:xfrm>
              <a:off x="4019" y="1462"/>
              <a:ext cx="26" cy="20"/>
            </a:xfrm>
            <a:custGeom>
              <a:avLst/>
              <a:gdLst/>
              <a:ahLst/>
              <a:cxnLst>
                <a:cxn ang="0">
                  <a:pos x="1" y="1"/>
                </a:cxn>
                <a:cxn ang="0">
                  <a:pos x="1" y="1"/>
                </a:cxn>
                <a:cxn ang="0">
                  <a:pos x="1" y="1"/>
                </a:cxn>
                <a:cxn ang="0">
                  <a:pos x="1" y="1"/>
                </a:cxn>
                <a:cxn ang="0">
                  <a:pos x="1" y="1"/>
                </a:cxn>
              </a:cxnLst>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29999"/>
              </a:srgbClr>
            </a:solidFill>
            <a:ln w="9525">
              <a:noFill/>
            </a:ln>
          </p:spPr>
          <p:txBody>
            <a:bodyPr/>
            <a:p>
              <a:endParaRPr lang="zh-CN" altLang="en-US"/>
            </a:p>
          </p:txBody>
        </p:sp>
        <p:sp>
          <p:nvSpPr>
            <p:cNvPr id="3153" name="Freeform 93"/>
            <p:cNvSpPr/>
            <p:nvPr/>
          </p:nvSpPr>
          <p:spPr>
            <a:xfrm>
              <a:off x="3993" y="1437"/>
              <a:ext cx="26" cy="35"/>
            </a:xfrm>
            <a:custGeom>
              <a:avLst/>
              <a:gdLst/>
              <a:ahLst/>
              <a:cxnLst>
                <a:cxn ang="0">
                  <a:pos x="1" y="1"/>
                </a:cxn>
                <a:cxn ang="0">
                  <a:pos x="1" y="1"/>
                </a:cxn>
                <a:cxn ang="0">
                  <a:pos x="1" y="1"/>
                </a:cxn>
                <a:cxn ang="0">
                  <a:pos x="1" y="1"/>
                </a:cxn>
                <a:cxn ang="0">
                  <a:pos x="1" y="1"/>
                </a:cxn>
                <a:cxn ang="0">
                  <a:pos x="1" y="1"/>
                </a:cxn>
              </a:cxnLst>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29999"/>
              </a:srgbClr>
            </a:solidFill>
            <a:ln w="9525">
              <a:noFill/>
            </a:ln>
          </p:spPr>
          <p:txBody>
            <a:bodyPr/>
            <a:p>
              <a:endParaRPr lang="zh-CN" altLang="en-US"/>
            </a:p>
          </p:txBody>
        </p:sp>
        <p:sp>
          <p:nvSpPr>
            <p:cNvPr id="3154" name="Freeform 94"/>
            <p:cNvSpPr/>
            <p:nvPr/>
          </p:nvSpPr>
          <p:spPr>
            <a:xfrm>
              <a:off x="3961" y="1421"/>
              <a:ext cx="24" cy="26"/>
            </a:xfrm>
            <a:custGeom>
              <a:avLst/>
              <a:gdLst/>
              <a:ahLst/>
              <a:cxnLst>
                <a:cxn ang="0">
                  <a:pos x="2" y="1"/>
                </a:cxn>
                <a:cxn ang="0">
                  <a:pos x="2" y="1"/>
                </a:cxn>
                <a:cxn ang="0">
                  <a:pos x="2" y="1"/>
                </a:cxn>
                <a:cxn ang="0">
                  <a:pos x="2" y="1"/>
                </a:cxn>
                <a:cxn ang="0">
                  <a:pos x="2" y="1"/>
                </a:cxn>
              </a:cxnLst>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29999"/>
              </a:srgbClr>
            </a:solidFill>
            <a:ln w="9525">
              <a:noFill/>
            </a:ln>
          </p:spPr>
          <p:txBody>
            <a:bodyPr/>
            <a:p>
              <a:endParaRPr lang="zh-CN" altLang="en-US"/>
            </a:p>
          </p:txBody>
        </p:sp>
        <p:sp>
          <p:nvSpPr>
            <p:cNvPr id="3155" name="Freeform 95"/>
            <p:cNvSpPr/>
            <p:nvPr/>
          </p:nvSpPr>
          <p:spPr>
            <a:xfrm>
              <a:off x="4001" y="1474"/>
              <a:ext cx="24" cy="26"/>
            </a:xfrm>
            <a:custGeom>
              <a:avLst/>
              <a:gdLst/>
              <a:ahLst/>
              <a:cxnLst>
                <a:cxn ang="0">
                  <a:pos x="2" y="1"/>
                </a:cxn>
                <a:cxn ang="0">
                  <a:pos x="2" y="1"/>
                </a:cxn>
                <a:cxn ang="0">
                  <a:pos x="2" y="1"/>
                </a:cxn>
                <a:cxn ang="0">
                  <a:pos x="2" y="1"/>
                </a:cxn>
                <a:cxn ang="0">
                  <a:pos x="2" y="1"/>
                </a:cxn>
              </a:cxnLst>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29999"/>
              </a:srgbClr>
            </a:solidFill>
            <a:ln w="9525">
              <a:noFill/>
            </a:ln>
          </p:spPr>
          <p:txBody>
            <a:bodyPr/>
            <a:p>
              <a:endParaRPr lang="zh-CN" altLang="en-US"/>
            </a:p>
          </p:txBody>
        </p:sp>
        <p:sp>
          <p:nvSpPr>
            <p:cNvPr id="3156" name="Freeform 96"/>
            <p:cNvSpPr/>
            <p:nvPr/>
          </p:nvSpPr>
          <p:spPr>
            <a:xfrm>
              <a:off x="2391" y="100"/>
              <a:ext cx="141" cy="108"/>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29999"/>
              </a:srgbClr>
            </a:solidFill>
            <a:ln w="9525">
              <a:noFill/>
            </a:ln>
          </p:spPr>
          <p:txBody>
            <a:bodyPr/>
            <a:p>
              <a:endParaRPr lang="zh-CN" altLang="en-US"/>
            </a:p>
          </p:txBody>
        </p:sp>
        <p:sp>
          <p:nvSpPr>
            <p:cNvPr id="3157" name="Freeform 97"/>
            <p:cNvSpPr/>
            <p:nvPr/>
          </p:nvSpPr>
          <p:spPr>
            <a:xfrm>
              <a:off x="2475" y="204"/>
              <a:ext cx="40" cy="12"/>
            </a:xfrm>
            <a:custGeom>
              <a:avLst/>
              <a:gdLst/>
              <a:ahLst/>
              <a:cxnLst>
                <a:cxn ang="0">
                  <a:pos x="2" y="0"/>
                </a:cxn>
                <a:cxn ang="0">
                  <a:pos x="2" y="1"/>
                </a:cxn>
                <a:cxn ang="0">
                  <a:pos x="2" y="1"/>
                </a:cxn>
                <a:cxn ang="0">
                  <a:pos x="2" y="1"/>
                </a:cxn>
                <a:cxn ang="0">
                  <a:pos x="2" y="0"/>
                </a:cxn>
              </a:cxnLst>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29999"/>
              </a:srgbClr>
            </a:solidFill>
            <a:ln w="9525">
              <a:noFill/>
            </a:ln>
          </p:spPr>
          <p:txBody>
            <a:bodyPr/>
            <a:p>
              <a:endParaRPr lang="zh-CN" altLang="en-US"/>
            </a:p>
          </p:txBody>
        </p:sp>
        <p:sp>
          <p:nvSpPr>
            <p:cNvPr id="3158" name="Freeform 98"/>
            <p:cNvSpPr/>
            <p:nvPr/>
          </p:nvSpPr>
          <p:spPr>
            <a:xfrm>
              <a:off x="2680" y="48"/>
              <a:ext cx="42" cy="28"/>
            </a:xfrm>
            <a:custGeom>
              <a:avLst/>
              <a:gdLst/>
              <a:ahLst/>
              <a:cxnLst>
                <a:cxn ang="0">
                  <a:pos x="1" y="2"/>
                </a:cxn>
                <a:cxn ang="0">
                  <a:pos x="1" y="2"/>
                </a:cxn>
                <a:cxn ang="0">
                  <a:pos x="1" y="2"/>
                </a:cxn>
                <a:cxn ang="0">
                  <a:pos x="1" y="2"/>
                </a:cxn>
                <a:cxn ang="0">
                  <a:pos x="1" y="0"/>
                </a:cxn>
                <a:cxn ang="0">
                  <a:pos x="1" y="2"/>
                </a:cxn>
              </a:cxnLst>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29999"/>
              </a:srgbClr>
            </a:solidFill>
            <a:ln w="9525">
              <a:noFill/>
            </a:ln>
          </p:spPr>
          <p:txBody>
            <a:bodyPr/>
            <a:p>
              <a:endParaRPr lang="zh-CN" altLang="en-US"/>
            </a:p>
          </p:txBody>
        </p:sp>
        <p:sp>
          <p:nvSpPr>
            <p:cNvPr id="3159" name="Freeform 99"/>
            <p:cNvSpPr/>
            <p:nvPr/>
          </p:nvSpPr>
          <p:spPr>
            <a:xfrm>
              <a:off x="2710" y="61"/>
              <a:ext cx="50" cy="20"/>
            </a:xfrm>
            <a:custGeom>
              <a:avLst/>
              <a:gdLst/>
              <a:ahLst/>
              <a:cxnLst>
                <a:cxn ang="0">
                  <a:pos x="1" y="0"/>
                </a:cxn>
                <a:cxn ang="0">
                  <a:pos x="1" y="2"/>
                </a:cxn>
                <a:cxn ang="0">
                  <a:pos x="1" y="2"/>
                </a:cxn>
                <a:cxn ang="0">
                  <a:pos x="1" y="2"/>
                </a:cxn>
                <a:cxn ang="0">
                  <a:pos x="1" y="0"/>
                </a:cxn>
              </a:cxnLst>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29999"/>
              </a:srgbClr>
            </a:solidFill>
            <a:ln w="9525">
              <a:noFill/>
            </a:ln>
          </p:spPr>
          <p:txBody>
            <a:bodyPr/>
            <a:p>
              <a:endParaRPr lang="zh-CN" altLang="en-US"/>
            </a:p>
          </p:txBody>
        </p:sp>
        <p:sp>
          <p:nvSpPr>
            <p:cNvPr id="3160" name="Freeform 100"/>
            <p:cNvSpPr/>
            <p:nvPr/>
          </p:nvSpPr>
          <p:spPr>
            <a:xfrm>
              <a:off x="2764" y="64"/>
              <a:ext cx="50" cy="32"/>
            </a:xfrm>
            <a:custGeom>
              <a:avLst/>
              <a:gdLst/>
              <a:ahLst/>
              <a:cxnLst>
                <a:cxn ang="0">
                  <a:pos x="2" y="1"/>
                </a:cxn>
                <a:cxn ang="0">
                  <a:pos x="2" y="1"/>
                </a:cxn>
                <a:cxn ang="0">
                  <a:pos x="2" y="1"/>
                </a:cxn>
                <a:cxn ang="0">
                  <a:pos x="2" y="1"/>
                </a:cxn>
                <a:cxn ang="0">
                  <a:pos x="2" y="1"/>
                </a:cxn>
                <a:cxn ang="0">
                  <a:pos x="2" y="1"/>
                </a:cxn>
                <a:cxn ang="0">
                  <a:pos x="2" y="1"/>
                </a:cxn>
              </a:cxnLst>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29999"/>
              </a:srgbClr>
            </a:solidFill>
            <a:ln w="9525">
              <a:noFill/>
            </a:ln>
          </p:spPr>
          <p:txBody>
            <a:bodyPr/>
            <a:p>
              <a:endParaRPr lang="zh-CN" altLang="en-US"/>
            </a:p>
          </p:txBody>
        </p:sp>
        <p:sp>
          <p:nvSpPr>
            <p:cNvPr id="3161" name="Freeform 101"/>
            <p:cNvSpPr/>
            <p:nvPr/>
          </p:nvSpPr>
          <p:spPr>
            <a:xfrm>
              <a:off x="3113" y="91"/>
              <a:ext cx="88" cy="31"/>
            </a:xfrm>
            <a:custGeom>
              <a:avLst/>
              <a:gdLst/>
              <a:ahLst/>
              <a:cxnLst>
                <a:cxn ang="0">
                  <a:pos x="2" y="0"/>
                </a:cxn>
                <a:cxn ang="0">
                  <a:pos x="2" y="2"/>
                </a:cxn>
                <a:cxn ang="0">
                  <a:pos x="2" y="2"/>
                </a:cxn>
                <a:cxn ang="0">
                  <a:pos x="2" y="2"/>
                </a:cxn>
                <a:cxn ang="0">
                  <a:pos x="2" y="2"/>
                </a:cxn>
                <a:cxn ang="0">
                  <a:pos x="2" y="2"/>
                </a:cxn>
                <a:cxn ang="0">
                  <a:pos x="2" y="0"/>
                </a:cxn>
              </a:cxnLst>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29999"/>
              </a:srgbClr>
            </a:solidFill>
            <a:ln w="9525">
              <a:noFill/>
            </a:ln>
          </p:spPr>
          <p:txBody>
            <a:bodyPr/>
            <a:p>
              <a:endParaRPr lang="zh-CN" altLang="en-US"/>
            </a:p>
          </p:txBody>
        </p:sp>
        <p:sp>
          <p:nvSpPr>
            <p:cNvPr id="3162" name="Freeform 102"/>
            <p:cNvSpPr/>
            <p:nvPr/>
          </p:nvSpPr>
          <p:spPr>
            <a:xfrm>
              <a:off x="3203" y="90"/>
              <a:ext cx="46" cy="24"/>
            </a:xfrm>
            <a:custGeom>
              <a:avLst/>
              <a:gdLst/>
              <a:ahLst/>
              <a:cxnLst>
                <a:cxn ang="0">
                  <a:pos x="1" y="2"/>
                </a:cxn>
                <a:cxn ang="0">
                  <a:pos x="1" y="2"/>
                </a:cxn>
                <a:cxn ang="0">
                  <a:pos x="1" y="2"/>
                </a:cxn>
                <a:cxn ang="0">
                  <a:pos x="1" y="2"/>
                </a:cxn>
                <a:cxn ang="0">
                  <a:pos x="1" y="2"/>
                </a:cxn>
              </a:cxnLst>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29999"/>
              </a:srgbClr>
            </a:solidFill>
            <a:ln w="9525">
              <a:noFill/>
            </a:ln>
          </p:spPr>
          <p:txBody>
            <a:bodyPr/>
            <a:p>
              <a:endParaRPr lang="zh-CN" altLang="en-US"/>
            </a:p>
          </p:txBody>
        </p:sp>
        <p:sp>
          <p:nvSpPr>
            <p:cNvPr id="3163" name="Freeform 103"/>
            <p:cNvSpPr/>
            <p:nvPr/>
          </p:nvSpPr>
          <p:spPr>
            <a:xfrm>
              <a:off x="3182" y="119"/>
              <a:ext cx="37" cy="17"/>
            </a:xfrm>
            <a:custGeom>
              <a:avLst/>
              <a:gdLst/>
              <a:ahLst/>
              <a:cxnLst>
                <a:cxn ang="0">
                  <a:pos x="2" y="1"/>
                </a:cxn>
                <a:cxn ang="0">
                  <a:pos x="2" y="1"/>
                </a:cxn>
                <a:cxn ang="0">
                  <a:pos x="2" y="1"/>
                </a:cxn>
                <a:cxn ang="0">
                  <a:pos x="2" y="1"/>
                </a:cxn>
              </a:cxnLst>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29999"/>
              </a:srgbClr>
            </a:solidFill>
            <a:ln w="9525">
              <a:noFill/>
            </a:ln>
          </p:spPr>
          <p:txBody>
            <a:bodyPr/>
            <a:p>
              <a:endParaRPr lang="zh-CN" altLang="en-US"/>
            </a:p>
          </p:txBody>
        </p:sp>
        <p:sp>
          <p:nvSpPr>
            <p:cNvPr id="3164" name="Freeform 104"/>
            <p:cNvSpPr/>
            <p:nvPr/>
          </p:nvSpPr>
          <p:spPr>
            <a:xfrm>
              <a:off x="3434" y="343"/>
              <a:ext cx="76" cy="114"/>
            </a:xfrm>
            <a:custGeom>
              <a:avLst/>
              <a:gdLst/>
              <a:ahLst/>
              <a:cxnLst>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29999"/>
              </a:srgbClr>
            </a:solidFill>
            <a:ln w="9525">
              <a:noFill/>
            </a:ln>
          </p:spPr>
          <p:txBody>
            <a:bodyPr/>
            <a:p>
              <a:endParaRPr lang="zh-CN" altLang="en-US"/>
            </a:p>
          </p:txBody>
        </p:sp>
        <p:sp>
          <p:nvSpPr>
            <p:cNvPr id="3165" name="Freeform 105"/>
            <p:cNvSpPr/>
            <p:nvPr/>
          </p:nvSpPr>
          <p:spPr>
            <a:xfrm>
              <a:off x="3495" y="461"/>
              <a:ext cx="55" cy="78"/>
            </a:xfrm>
            <a:custGeom>
              <a:avLst/>
              <a:gdLst/>
              <a:ahLst/>
              <a:cxnLst>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Lst>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29999"/>
              </a:srgbClr>
            </a:solidFill>
            <a:ln w="9525">
              <a:noFill/>
            </a:ln>
          </p:spPr>
          <p:txBody>
            <a:bodyPr/>
            <a:p>
              <a:endParaRPr lang="zh-CN" altLang="en-US"/>
            </a:p>
          </p:txBody>
        </p:sp>
        <p:sp>
          <p:nvSpPr>
            <p:cNvPr id="3166" name="Freeform 106"/>
            <p:cNvSpPr/>
            <p:nvPr/>
          </p:nvSpPr>
          <p:spPr>
            <a:xfrm>
              <a:off x="3459" y="541"/>
              <a:ext cx="109" cy="189"/>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Lst>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29999"/>
              </a:srgbClr>
            </a:solidFill>
            <a:ln w="9525">
              <a:noFill/>
            </a:ln>
          </p:spPr>
          <p:txBody>
            <a:bodyPr/>
            <a:p>
              <a:endParaRPr lang="zh-CN" altLang="en-US"/>
            </a:p>
          </p:txBody>
        </p:sp>
        <p:sp>
          <p:nvSpPr>
            <p:cNvPr id="3167" name="Freeform 107"/>
            <p:cNvSpPr/>
            <p:nvPr/>
          </p:nvSpPr>
          <p:spPr>
            <a:xfrm>
              <a:off x="2398" y="37"/>
              <a:ext cx="52" cy="30"/>
            </a:xfrm>
            <a:custGeom>
              <a:avLst/>
              <a:gdLst/>
              <a:ahLst/>
              <a:cxnLst>
                <a:cxn ang="0">
                  <a:pos x="1" y="0"/>
                </a:cxn>
                <a:cxn ang="0">
                  <a:pos x="1" y="2"/>
                </a:cxn>
                <a:cxn ang="0">
                  <a:pos x="1" y="2"/>
                </a:cxn>
                <a:cxn ang="0">
                  <a:pos x="1" y="2"/>
                </a:cxn>
                <a:cxn ang="0">
                  <a:pos x="1" y="2"/>
                </a:cxn>
                <a:cxn ang="0">
                  <a:pos x="1" y="2"/>
                </a:cxn>
                <a:cxn ang="0">
                  <a:pos x="1" y="2"/>
                </a:cxn>
                <a:cxn ang="0">
                  <a:pos x="1" y="0"/>
                </a:cxn>
              </a:cxnLst>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29999"/>
              </a:srgbClr>
            </a:solidFill>
            <a:ln w="9525">
              <a:noFill/>
            </a:ln>
          </p:spPr>
          <p:txBody>
            <a:bodyPr/>
            <a:p>
              <a:endParaRPr lang="zh-CN" altLang="en-US"/>
            </a:p>
          </p:txBody>
        </p:sp>
        <p:sp>
          <p:nvSpPr>
            <p:cNvPr id="3168" name="Freeform 108"/>
            <p:cNvSpPr/>
            <p:nvPr/>
          </p:nvSpPr>
          <p:spPr>
            <a:xfrm>
              <a:off x="2291" y="46"/>
              <a:ext cx="19" cy="22"/>
            </a:xfrm>
            <a:custGeom>
              <a:avLst/>
              <a:gdLst/>
              <a:ahLst/>
              <a:cxnLst>
                <a:cxn ang="0">
                  <a:pos x="1" y="0"/>
                </a:cxn>
                <a:cxn ang="0">
                  <a:pos x="0" y="2"/>
                </a:cxn>
                <a:cxn ang="0">
                  <a:pos x="1" y="2"/>
                </a:cxn>
                <a:cxn ang="0">
                  <a:pos x="1" y="0"/>
                </a:cxn>
              </a:cxnLst>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29999"/>
              </a:srgbClr>
            </a:solidFill>
            <a:ln w="9525">
              <a:noFill/>
            </a:ln>
          </p:spPr>
          <p:txBody>
            <a:bodyPr/>
            <a:p>
              <a:endParaRPr lang="zh-CN" altLang="en-US"/>
            </a:p>
          </p:txBody>
        </p:sp>
        <p:sp>
          <p:nvSpPr>
            <p:cNvPr id="3169" name="Freeform 109"/>
            <p:cNvSpPr/>
            <p:nvPr/>
          </p:nvSpPr>
          <p:spPr>
            <a:xfrm>
              <a:off x="2315" y="45"/>
              <a:ext cx="37" cy="27"/>
            </a:xfrm>
            <a:custGeom>
              <a:avLst/>
              <a:gdLst/>
              <a:ahLst/>
              <a:cxnLst>
                <a:cxn ang="0">
                  <a:pos x="2" y="2"/>
                </a:cxn>
                <a:cxn ang="0">
                  <a:pos x="0" y="2"/>
                </a:cxn>
                <a:cxn ang="0">
                  <a:pos x="2" y="2"/>
                </a:cxn>
                <a:cxn ang="0">
                  <a:pos x="2" y="2"/>
                </a:cxn>
                <a:cxn ang="0">
                  <a:pos x="2" y="2"/>
                </a:cxn>
                <a:cxn ang="0">
                  <a:pos x="2" y="2"/>
                </a:cxn>
              </a:cxnLst>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29999"/>
              </a:srgbClr>
            </a:solidFill>
            <a:ln w="9525">
              <a:noFill/>
            </a:ln>
          </p:spPr>
          <p:txBody>
            <a:bodyPr/>
            <a:p>
              <a:endParaRPr lang="zh-CN" altLang="en-US"/>
            </a:p>
          </p:txBody>
        </p:sp>
        <p:sp>
          <p:nvSpPr>
            <p:cNvPr id="3170" name="Freeform 110"/>
            <p:cNvSpPr/>
            <p:nvPr/>
          </p:nvSpPr>
          <p:spPr>
            <a:xfrm>
              <a:off x="2376" y="36"/>
              <a:ext cx="20" cy="16"/>
            </a:xfrm>
            <a:custGeom>
              <a:avLst/>
              <a:gdLst/>
              <a:ahLst/>
              <a:cxnLst>
                <a:cxn ang="0">
                  <a:pos x="1" y="0"/>
                </a:cxn>
                <a:cxn ang="0">
                  <a:pos x="1" y="1"/>
                </a:cxn>
                <a:cxn ang="0">
                  <a:pos x="1" y="1"/>
                </a:cxn>
                <a:cxn ang="0">
                  <a:pos x="1" y="0"/>
                </a:cxn>
              </a:cxnLst>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29999"/>
              </a:srgbClr>
            </a:solidFill>
            <a:ln w="9525">
              <a:noFill/>
            </a:ln>
          </p:spPr>
          <p:txBody>
            <a:bodyPr/>
            <a:p>
              <a:endParaRPr lang="zh-CN" altLang="en-US"/>
            </a:p>
          </p:txBody>
        </p:sp>
        <p:sp>
          <p:nvSpPr>
            <p:cNvPr id="3171" name="Freeform 111"/>
            <p:cNvSpPr/>
            <p:nvPr/>
          </p:nvSpPr>
          <p:spPr>
            <a:xfrm>
              <a:off x="2358" y="54"/>
              <a:ext cx="15" cy="13"/>
            </a:xfrm>
            <a:custGeom>
              <a:avLst/>
              <a:gdLst/>
              <a:ahLst/>
              <a:cxnLst>
                <a:cxn ang="0">
                  <a:pos x="2" y="0"/>
                </a:cxn>
                <a:cxn ang="0">
                  <a:pos x="2" y="1"/>
                </a:cxn>
                <a:cxn ang="0">
                  <a:pos x="2" y="0"/>
                </a:cxn>
              </a:cxnLst>
              <a:pathLst>
                <a:path w="20" h="18">
                  <a:moveTo>
                    <a:pt x="11" y="0"/>
                  </a:moveTo>
                  <a:cubicBezTo>
                    <a:pt x="1" y="14"/>
                    <a:pt x="0" y="9"/>
                    <a:pt x="9" y="18"/>
                  </a:cubicBezTo>
                  <a:cubicBezTo>
                    <a:pt x="20" y="14"/>
                    <a:pt x="16" y="18"/>
                    <a:pt x="11" y="0"/>
                  </a:cubicBezTo>
                  <a:close/>
                </a:path>
              </a:pathLst>
            </a:custGeom>
            <a:solidFill>
              <a:srgbClr val="FEFEFE">
                <a:alpha val="29999"/>
              </a:srgbClr>
            </a:solidFill>
            <a:ln w="9525">
              <a:noFill/>
            </a:ln>
          </p:spPr>
          <p:txBody>
            <a:bodyPr/>
            <a:p>
              <a:endParaRPr lang="zh-CN" altLang="en-US"/>
            </a:p>
          </p:txBody>
        </p:sp>
        <p:sp>
          <p:nvSpPr>
            <p:cNvPr id="3172" name="Freeform 112"/>
            <p:cNvSpPr/>
            <p:nvPr/>
          </p:nvSpPr>
          <p:spPr>
            <a:xfrm>
              <a:off x="3498" y="70"/>
              <a:ext cx="18" cy="33"/>
            </a:xfrm>
            <a:custGeom>
              <a:avLst/>
              <a:gdLst/>
              <a:ahLst/>
              <a:cxnLst>
                <a:cxn ang="0">
                  <a:pos x="2" y="0"/>
                </a:cxn>
                <a:cxn ang="0">
                  <a:pos x="2" y="2"/>
                </a:cxn>
                <a:cxn ang="0">
                  <a:pos x="0" y="2"/>
                </a:cxn>
                <a:cxn ang="0">
                  <a:pos x="2" y="2"/>
                </a:cxn>
                <a:cxn ang="0">
                  <a:pos x="2" y="0"/>
                </a:cxn>
              </a:cxnLst>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29999"/>
              </a:srgbClr>
            </a:solidFill>
            <a:ln w="9525">
              <a:noFill/>
            </a:ln>
          </p:spPr>
          <p:txBody>
            <a:bodyPr/>
            <a:p>
              <a:endParaRPr lang="zh-CN" altLang="en-US"/>
            </a:p>
          </p:txBody>
        </p:sp>
        <p:sp>
          <p:nvSpPr>
            <p:cNvPr id="3173" name="Freeform 113"/>
            <p:cNvSpPr/>
            <p:nvPr/>
          </p:nvSpPr>
          <p:spPr>
            <a:xfrm>
              <a:off x="2614" y="1522"/>
              <a:ext cx="31" cy="18"/>
            </a:xfrm>
            <a:custGeom>
              <a:avLst/>
              <a:gdLst/>
              <a:ahLst/>
              <a:cxnLst>
                <a:cxn ang="0">
                  <a:pos x="2" y="0"/>
                </a:cxn>
                <a:cxn ang="0">
                  <a:pos x="2" y="2"/>
                </a:cxn>
                <a:cxn ang="0">
                  <a:pos x="2" y="0"/>
                </a:cxn>
              </a:cxnLst>
              <a:pathLst>
                <a:path w="41" h="24">
                  <a:moveTo>
                    <a:pt x="30" y="0"/>
                  </a:moveTo>
                  <a:cubicBezTo>
                    <a:pt x="4" y="4"/>
                    <a:pt x="0" y="17"/>
                    <a:pt x="26" y="24"/>
                  </a:cubicBezTo>
                  <a:cubicBezTo>
                    <a:pt x="41" y="19"/>
                    <a:pt x="38" y="10"/>
                    <a:pt x="30" y="0"/>
                  </a:cubicBezTo>
                  <a:close/>
                </a:path>
              </a:pathLst>
            </a:custGeom>
            <a:solidFill>
              <a:srgbClr val="FEFEFE">
                <a:alpha val="29999"/>
              </a:srgbClr>
            </a:solidFill>
            <a:ln w="9525">
              <a:noFill/>
            </a:ln>
          </p:spPr>
          <p:txBody>
            <a:bodyPr/>
            <a:p>
              <a:endParaRPr lang="zh-CN" altLang="en-US"/>
            </a:p>
          </p:txBody>
        </p:sp>
        <p:sp>
          <p:nvSpPr>
            <p:cNvPr id="3174" name="Freeform 114"/>
            <p:cNvSpPr/>
            <p:nvPr/>
          </p:nvSpPr>
          <p:spPr>
            <a:xfrm>
              <a:off x="2654" y="1515"/>
              <a:ext cx="10" cy="15"/>
            </a:xfrm>
            <a:custGeom>
              <a:avLst/>
              <a:gdLst/>
              <a:ahLst/>
              <a:cxnLst>
                <a:cxn ang="0">
                  <a:pos x="2" y="2"/>
                </a:cxn>
                <a:cxn ang="0">
                  <a:pos x="1" y="2"/>
                </a:cxn>
                <a:cxn ang="0">
                  <a:pos x="2" y="2"/>
                </a:cxn>
                <a:cxn ang="0">
                  <a:pos x="2"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75" name="Freeform 115"/>
            <p:cNvSpPr/>
            <p:nvPr/>
          </p:nvSpPr>
          <p:spPr>
            <a:xfrm>
              <a:off x="2587" y="1361"/>
              <a:ext cx="9" cy="15"/>
            </a:xfrm>
            <a:custGeom>
              <a:avLst/>
              <a:gdLst/>
              <a:ahLst/>
              <a:cxnLst>
                <a:cxn ang="0">
                  <a:pos x="1" y="2"/>
                </a:cxn>
                <a:cxn ang="0">
                  <a:pos x="1" y="2"/>
                </a:cxn>
                <a:cxn ang="0">
                  <a:pos x="1" y="2"/>
                </a:cxn>
                <a:cxn ang="0">
                  <a:pos x="1"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76" name="Freeform 116"/>
            <p:cNvSpPr/>
            <p:nvPr/>
          </p:nvSpPr>
          <p:spPr>
            <a:xfrm>
              <a:off x="2647" y="1288"/>
              <a:ext cx="11" cy="19"/>
            </a:xfrm>
            <a:custGeom>
              <a:avLst/>
              <a:gdLst/>
              <a:ahLst/>
              <a:cxnLst>
                <a:cxn ang="0">
                  <a:pos x="2" y="0"/>
                </a:cxn>
                <a:cxn ang="0">
                  <a:pos x="0" y="2"/>
                </a:cxn>
                <a:cxn ang="0">
                  <a:pos x="2" y="2"/>
                </a:cxn>
                <a:cxn ang="0">
                  <a:pos x="2" y="0"/>
                </a:cxn>
              </a:cxnLst>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29999"/>
              </a:srgbClr>
            </a:solidFill>
            <a:ln w="9525">
              <a:noFill/>
            </a:ln>
          </p:spPr>
          <p:txBody>
            <a:bodyPr/>
            <a:p>
              <a:endParaRPr lang="zh-CN" altLang="en-US"/>
            </a:p>
          </p:txBody>
        </p:sp>
        <p:sp>
          <p:nvSpPr>
            <p:cNvPr id="3177" name="Freeform 117"/>
            <p:cNvSpPr/>
            <p:nvPr/>
          </p:nvSpPr>
          <p:spPr>
            <a:xfrm>
              <a:off x="2623" y="1287"/>
              <a:ext cx="11" cy="19"/>
            </a:xfrm>
            <a:custGeom>
              <a:avLst/>
              <a:gdLst/>
              <a:ahLst/>
              <a:cxnLst>
                <a:cxn ang="0">
                  <a:pos x="2" y="0"/>
                </a:cxn>
                <a:cxn ang="0">
                  <a:pos x="0" y="2"/>
                </a:cxn>
                <a:cxn ang="0">
                  <a:pos x="2" y="2"/>
                </a:cxn>
                <a:cxn ang="0">
                  <a:pos x="2" y="0"/>
                </a:cxn>
              </a:cxnLst>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29999"/>
              </a:srgbClr>
            </a:solidFill>
            <a:ln w="9525">
              <a:noFill/>
            </a:ln>
          </p:spPr>
          <p:txBody>
            <a:bodyPr/>
            <a:p>
              <a:endParaRPr lang="zh-CN" altLang="en-US"/>
            </a:p>
          </p:txBody>
        </p:sp>
        <p:sp>
          <p:nvSpPr>
            <p:cNvPr id="3178" name="Freeform 118"/>
            <p:cNvSpPr/>
            <p:nvPr/>
          </p:nvSpPr>
          <p:spPr>
            <a:xfrm>
              <a:off x="2612" y="1309"/>
              <a:ext cx="10" cy="15"/>
            </a:xfrm>
            <a:custGeom>
              <a:avLst/>
              <a:gdLst/>
              <a:ahLst/>
              <a:cxnLst>
                <a:cxn ang="0">
                  <a:pos x="2" y="2"/>
                </a:cxn>
                <a:cxn ang="0">
                  <a:pos x="1" y="2"/>
                </a:cxn>
                <a:cxn ang="0">
                  <a:pos x="2" y="2"/>
                </a:cxn>
                <a:cxn ang="0">
                  <a:pos x="2"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79" name="Freeform 119"/>
            <p:cNvSpPr/>
            <p:nvPr/>
          </p:nvSpPr>
          <p:spPr>
            <a:xfrm>
              <a:off x="2587" y="1343"/>
              <a:ext cx="9" cy="15"/>
            </a:xfrm>
            <a:custGeom>
              <a:avLst/>
              <a:gdLst/>
              <a:ahLst/>
              <a:cxnLst>
                <a:cxn ang="0">
                  <a:pos x="1" y="2"/>
                </a:cxn>
                <a:cxn ang="0">
                  <a:pos x="1" y="2"/>
                </a:cxn>
                <a:cxn ang="0">
                  <a:pos x="1" y="2"/>
                </a:cxn>
                <a:cxn ang="0">
                  <a:pos x="1"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80" name="Freeform 120"/>
            <p:cNvSpPr/>
            <p:nvPr/>
          </p:nvSpPr>
          <p:spPr>
            <a:xfrm>
              <a:off x="2606" y="1330"/>
              <a:ext cx="10" cy="15"/>
            </a:xfrm>
            <a:custGeom>
              <a:avLst/>
              <a:gdLst/>
              <a:ahLst/>
              <a:cxnLst>
                <a:cxn ang="0">
                  <a:pos x="2" y="2"/>
                </a:cxn>
                <a:cxn ang="0">
                  <a:pos x="1" y="2"/>
                </a:cxn>
                <a:cxn ang="0">
                  <a:pos x="2" y="2"/>
                </a:cxn>
                <a:cxn ang="0">
                  <a:pos x="2"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81" name="Freeform 121"/>
            <p:cNvSpPr/>
            <p:nvPr/>
          </p:nvSpPr>
          <p:spPr>
            <a:xfrm>
              <a:off x="1873" y="342"/>
              <a:ext cx="10" cy="15"/>
            </a:xfrm>
            <a:custGeom>
              <a:avLst/>
              <a:gdLst/>
              <a:ahLst/>
              <a:cxnLst>
                <a:cxn ang="0">
                  <a:pos x="2" y="2"/>
                </a:cxn>
                <a:cxn ang="0">
                  <a:pos x="1" y="2"/>
                </a:cxn>
                <a:cxn ang="0">
                  <a:pos x="2" y="2"/>
                </a:cxn>
                <a:cxn ang="0">
                  <a:pos x="2"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82" name="Freeform 122"/>
            <p:cNvSpPr/>
            <p:nvPr/>
          </p:nvSpPr>
          <p:spPr>
            <a:xfrm>
              <a:off x="1812" y="308"/>
              <a:ext cx="10" cy="15"/>
            </a:xfrm>
            <a:custGeom>
              <a:avLst/>
              <a:gdLst/>
              <a:ahLst/>
              <a:cxnLst>
                <a:cxn ang="0">
                  <a:pos x="2" y="2"/>
                </a:cxn>
                <a:cxn ang="0">
                  <a:pos x="1" y="2"/>
                </a:cxn>
                <a:cxn ang="0">
                  <a:pos x="2" y="2"/>
                </a:cxn>
                <a:cxn ang="0">
                  <a:pos x="2" y="2"/>
                </a:cxn>
              </a:cxnLst>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29999"/>
              </a:srgbClr>
            </a:solidFill>
            <a:ln w="9525">
              <a:noFill/>
            </a:ln>
          </p:spPr>
          <p:txBody>
            <a:bodyPr/>
            <a:p>
              <a:endParaRPr lang="zh-CN" altLang="en-US"/>
            </a:p>
          </p:txBody>
        </p:sp>
        <p:sp>
          <p:nvSpPr>
            <p:cNvPr id="3183" name="Freeform 123"/>
            <p:cNvSpPr/>
            <p:nvPr/>
          </p:nvSpPr>
          <p:spPr>
            <a:xfrm>
              <a:off x="1574" y="91"/>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29999"/>
              </a:srgbClr>
            </a:solidFill>
            <a:ln w="9525">
              <a:noFill/>
            </a:ln>
          </p:spPr>
          <p:txBody>
            <a:bodyPr/>
            <a:p>
              <a:endParaRPr lang="zh-CN" altLang="en-US"/>
            </a:p>
          </p:txBody>
        </p:sp>
      </p:grpSp>
      <p:pic>
        <p:nvPicPr>
          <p:cNvPr id="3184" name="Picture 7" descr="artplus_nature_naturalcity42_a"/>
          <p:cNvPicPr>
            <a:picLocks noChangeAspect="1"/>
          </p:cNvPicPr>
          <p:nvPr/>
        </p:nvPicPr>
        <p:blipFill>
          <a:blip r:embed="rId13"/>
          <a:stretch>
            <a:fillRect/>
          </a:stretch>
        </p:blipFill>
        <p:spPr>
          <a:xfrm>
            <a:off x="4870450" y="3167063"/>
            <a:ext cx="4425950" cy="2989262"/>
          </a:xfrm>
          <a:prstGeom prst="rect">
            <a:avLst/>
          </a:prstGeom>
          <a:noFill/>
          <a:ln w="9525">
            <a:noFill/>
          </a:ln>
        </p:spPr>
      </p:pic>
      <p:pic>
        <p:nvPicPr>
          <p:cNvPr id="3185" name="Picture 12" descr="artplus_nature_naturalcity42_i"/>
          <p:cNvPicPr>
            <a:picLocks noChangeAspect="1"/>
          </p:cNvPicPr>
          <p:nvPr/>
        </p:nvPicPr>
        <p:blipFill>
          <a:blip r:embed="rId14"/>
          <a:stretch>
            <a:fillRect/>
          </a:stretch>
        </p:blipFill>
        <p:spPr>
          <a:xfrm>
            <a:off x="6956425" y="3352800"/>
            <a:ext cx="1654175" cy="877888"/>
          </a:xfrm>
          <a:prstGeom prst="rect">
            <a:avLst/>
          </a:prstGeom>
          <a:noFill/>
          <a:ln w="9525">
            <a:noFill/>
          </a:ln>
        </p:spPr>
      </p:pic>
      <p:pic>
        <p:nvPicPr>
          <p:cNvPr id="3186" name="Picture 10" descr="artplus_nature_naturalcity42_c"/>
          <p:cNvPicPr>
            <a:picLocks noChangeAspect="1"/>
          </p:cNvPicPr>
          <p:nvPr/>
        </p:nvPicPr>
        <p:blipFill>
          <a:blip r:embed="rId15"/>
          <a:stretch>
            <a:fillRect/>
          </a:stretch>
        </p:blipFill>
        <p:spPr>
          <a:xfrm>
            <a:off x="9296400" y="2895600"/>
            <a:ext cx="1112838" cy="866775"/>
          </a:xfrm>
          <a:prstGeom prst="rect">
            <a:avLst/>
          </a:prstGeom>
          <a:noFill/>
          <a:ln w="9525">
            <a:noFill/>
          </a:ln>
        </p:spPr>
      </p:pic>
      <p:pic>
        <p:nvPicPr>
          <p:cNvPr id="3187" name="Picture 13" descr="artplus_nature_naturalcity42_f"/>
          <p:cNvPicPr>
            <a:picLocks noChangeAspect="1"/>
          </p:cNvPicPr>
          <p:nvPr/>
        </p:nvPicPr>
        <p:blipFill>
          <a:blip r:embed="rId16"/>
          <a:stretch>
            <a:fillRect/>
          </a:stretch>
        </p:blipFill>
        <p:spPr>
          <a:xfrm>
            <a:off x="4994275" y="4594225"/>
            <a:ext cx="4911725" cy="1882775"/>
          </a:xfrm>
          <a:prstGeom prst="rect">
            <a:avLst/>
          </a:prstGeom>
          <a:noFill/>
          <a:ln w="9525">
            <a:noFill/>
          </a:ln>
        </p:spPr>
      </p:pic>
      <p:sp>
        <p:nvSpPr>
          <p:cNvPr id="3188" name="Text Box 126"/>
          <p:cNvSpPr txBox="1"/>
          <p:nvPr/>
        </p:nvSpPr>
        <p:spPr>
          <a:xfrm>
            <a:off x="8007350" y="152400"/>
            <a:ext cx="984250" cy="396875"/>
          </a:xfrm>
          <a:prstGeom prst="rect">
            <a:avLst/>
          </a:prstGeom>
          <a:noFill/>
          <a:ln w="9525">
            <a:noFill/>
          </a:ln>
        </p:spPr>
        <p:txBody>
          <a:bodyPr wrap="none" anchor="t">
            <a:spAutoFit/>
          </a:bodyPr>
          <a:p>
            <a:pPr lvl="0" indent="0" algn="r"/>
            <a:r>
              <a:rPr lang="en-US" altLang="zh-CN" sz="2000" b="1" dirty="0">
                <a:solidFill>
                  <a:srgbClr val="000000"/>
                </a:solidFill>
                <a:latin typeface="Verdana" panose="020B0604030504040204" pitchFamily="2" charset="0"/>
                <a:ea typeface="宋体" panose="02010600030101010101" pitchFamily="2" charset="-122"/>
              </a:rPr>
              <a:t>LOGO</a:t>
            </a:r>
            <a:endParaRPr lang="en-US" altLang="zh-CN" sz="2000" b="1" dirty="0">
              <a:solidFill>
                <a:srgbClr val="000000"/>
              </a:solidFill>
              <a:latin typeface="Verdana" panose="020B0604030504040204" pitchFamily="2" charset="0"/>
              <a:ea typeface="宋体" panose="02010600030101010101" pitchFamily="2" charset="-122"/>
            </a:endParaRPr>
          </a:p>
        </p:txBody>
      </p:sp>
      <p:pic>
        <p:nvPicPr>
          <p:cNvPr id="3189" name="Picture 9" descr="artplus_nature_naturalcity42_b"/>
          <p:cNvPicPr>
            <a:picLocks noChangeAspect="1"/>
          </p:cNvPicPr>
          <p:nvPr/>
        </p:nvPicPr>
        <p:blipFill>
          <a:blip r:embed="rId17"/>
          <a:stretch>
            <a:fillRect/>
          </a:stretch>
        </p:blipFill>
        <p:spPr>
          <a:xfrm>
            <a:off x="5195888" y="3097213"/>
            <a:ext cx="2971800" cy="571500"/>
          </a:xfrm>
          <a:prstGeom prst="rect">
            <a:avLst/>
          </a:prstGeom>
          <a:noFill/>
          <a:ln w="9525">
            <a:noFill/>
          </a:ln>
        </p:spPr>
      </p:pic>
      <p:pic>
        <p:nvPicPr>
          <p:cNvPr id="3190" name="Picture 8" descr="artplus_nature_naturalcity42_e"/>
          <p:cNvPicPr>
            <a:picLocks noChangeAspect="1"/>
          </p:cNvPicPr>
          <p:nvPr/>
        </p:nvPicPr>
        <p:blipFill>
          <a:blip r:embed="rId18"/>
          <a:stretch>
            <a:fillRect/>
          </a:stretch>
        </p:blipFill>
        <p:spPr>
          <a:xfrm>
            <a:off x="5943600" y="1993900"/>
            <a:ext cx="1546225" cy="1663700"/>
          </a:xfrm>
          <a:prstGeom prst="rect">
            <a:avLst/>
          </a:prstGeom>
          <a:noFill/>
          <a:ln w="9525">
            <a:noFill/>
          </a:ln>
        </p:spPr>
      </p:pic>
      <p:pic>
        <p:nvPicPr>
          <p:cNvPr id="3191" name="Picture 11" descr="artplus_nature_naturalcity42_d"/>
          <p:cNvPicPr>
            <a:picLocks noChangeAspect="1"/>
          </p:cNvPicPr>
          <p:nvPr/>
        </p:nvPicPr>
        <p:blipFill>
          <a:blip r:embed="rId19"/>
          <a:stretch>
            <a:fillRect/>
          </a:stretch>
        </p:blipFill>
        <p:spPr>
          <a:xfrm>
            <a:off x="5626100" y="2862263"/>
            <a:ext cx="623888" cy="579437"/>
          </a:xfrm>
          <a:prstGeom prst="rect">
            <a:avLst/>
          </a:prstGeom>
          <a:noFill/>
          <a:ln w="9525">
            <a:noFill/>
          </a:ln>
        </p:spPr>
      </p:pic>
      <p:pic>
        <p:nvPicPr>
          <p:cNvPr id="3192" name="Picture 128" descr="a1"/>
          <p:cNvPicPr>
            <a:picLocks noChangeAspect="1"/>
          </p:cNvPicPr>
          <p:nvPr userDrawn="1"/>
        </p:nvPicPr>
        <p:blipFill>
          <a:blip r:embed="rId20"/>
          <a:stretch>
            <a:fillRect/>
          </a:stretch>
        </p:blipFill>
        <p:spPr>
          <a:xfrm>
            <a:off x="9359900" y="95250"/>
            <a:ext cx="1803400" cy="2070100"/>
          </a:xfrm>
          <a:prstGeom prst="rect">
            <a:avLst/>
          </a:prstGeom>
          <a:noFill/>
          <a:ln w="9525">
            <a:noFill/>
          </a:ln>
        </p:spPr>
      </p:pic>
      <p:pic>
        <p:nvPicPr>
          <p:cNvPr id="3193" name="Picture 129" descr="b_1"/>
          <p:cNvPicPr>
            <a:picLocks noChangeAspect="1"/>
          </p:cNvPicPr>
          <p:nvPr userDrawn="1"/>
        </p:nvPicPr>
        <p:blipFill>
          <a:blip r:embed="rId21"/>
          <a:stretch>
            <a:fillRect/>
          </a:stretch>
        </p:blipFill>
        <p:spPr>
          <a:xfrm>
            <a:off x="10204450" y="1968500"/>
            <a:ext cx="1079500" cy="469900"/>
          </a:xfrm>
          <a:prstGeom prst="rect">
            <a:avLst/>
          </a:prstGeom>
          <a:noFill/>
          <a:ln w="9525">
            <a:noFill/>
          </a:ln>
        </p:spPr>
      </p:pic>
      <p:sp>
        <p:nvSpPr>
          <p:cNvPr id="3194" name="Rectangle 3"/>
          <p:cNvSpPr>
            <a:spLocks noGrp="1"/>
          </p:cNvSpPr>
          <p:nvPr>
            <p:ph type="body"/>
          </p:nvPr>
        </p:nvSpPr>
        <p:spPr>
          <a:xfrm>
            <a:off x="457200" y="1295400"/>
            <a:ext cx="8229600" cy="5029200"/>
          </a:xfrm>
          <a:prstGeom prst="rect">
            <a:avLst/>
          </a:prstGeom>
          <a:noFill/>
          <a:ln w="9525">
            <a:noFill/>
          </a:ln>
        </p:spPr>
        <p:txBody>
          <a:bodyPr anchor="t"/>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3195" name="Rectangle 2"/>
          <p:cNvSpPr>
            <a:spLocks noGrp="1"/>
          </p:cNvSpPr>
          <p:nvPr>
            <p:ph type="title"/>
          </p:nvPr>
        </p:nvSpPr>
        <p:spPr>
          <a:xfrm>
            <a:off x="457200" y="228600"/>
            <a:ext cx="8229600" cy="868363"/>
          </a:xfrm>
          <a:prstGeom prst="rect">
            <a:avLst/>
          </a:prstGeom>
          <a:noFill/>
          <a:ln w="9525">
            <a:noFill/>
          </a:ln>
        </p:spPr>
        <p:txBody>
          <a:bodyPr anchor="ctr"/>
          <a:p>
            <a:pPr lvl="0" indent="0"/>
            <a:r>
              <a:rPr lang="en-US" altLang="zh-CN"/>
              <a:t>Click to edit Master title style</a:t>
            </a:r>
            <a:endParaRPr lang="en-US" altLang="zh-CN"/>
          </a:p>
        </p:txBody>
      </p:sp>
      <p:sp>
        <p:nvSpPr>
          <p:cNvPr id="3196" name="Rectangle 4"/>
          <p:cNvSpPr>
            <a:spLocks noGrp="1"/>
          </p:cNvSpPr>
          <p:nvPr>
            <p:ph type="dt" sz="half" idx="2"/>
          </p:nvPr>
        </p:nvSpPr>
        <p:spPr>
          <a:xfrm>
            <a:off x="304800" y="6477000"/>
            <a:ext cx="2133600" cy="168275"/>
          </a:xfrm>
          <a:prstGeom prst="rect">
            <a:avLst/>
          </a:prstGeom>
          <a:noFill/>
          <a:ln w="9525">
            <a:noFill/>
          </a:ln>
        </p:spPr>
        <p:txBody>
          <a:bodyPr/>
          <a:lstStyle>
            <a:lvl1pPr>
              <a:defRPr sz="1200">
                <a:solidFill>
                  <a:schemeClr val="bg1"/>
                </a:solidFill>
                <a:ea typeface="宋体" panose="02010600030101010101" pitchFamily="2" charset="-122"/>
              </a:defRPr>
            </a:lvl1pPr>
          </a:lstStyle>
          <a:p>
            <a:pPr lvl="0" eaLnBrk="1" fontAlgn="base" hangingPunct="1"/>
            <a:endParaRPr lang="en-US" altLang="x-none" strike="noStrike" noProof="1" dirty="0"/>
          </a:p>
        </p:txBody>
      </p:sp>
      <p:sp>
        <p:nvSpPr>
          <p:cNvPr id="3197" name="Rectangle 5"/>
          <p:cNvSpPr>
            <a:spLocks noGrp="1"/>
          </p:cNvSpPr>
          <p:nvPr>
            <p:ph type="ftr" sz="quarter" idx="3"/>
          </p:nvPr>
        </p:nvSpPr>
        <p:spPr>
          <a:xfrm>
            <a:off x="6705600" y="6477000"/>
            <a:ext cx="2286000" cy="168275"/>
          </a:xfrm>
          <a:prstGeom prst="rect">
            <a:avLst/>
          </a:prstGeom>
          <a:noFill/>
          <a:ln w="9525">
            <a:noFill/>
          </a:ln>
        </p:spPr>
        <p:txBody>
          <a:bodyPr/>
          <a:lstStyle>
            <a:lvl1pPr algn="r">
              <a:defRPr sz="1200">
                <a:solidFill>
                  <a:schemeClr val="bg1"/>
                </a:solidFill>
                <a:ea typeface="宋体" panose="02010600030101010101" pitchFamily="2" charset="-122"/>
              </a:defRPr>
            </a:lvl1pPr>
          </a:lstStyle>
          <a:p>
            <a:pPr lvl="0" eaLnBrk="1" fontAlgn="base" hangingPunct="1"/>
            <a:r>
              <a:rPr lang="en-US" altLang="x-none" strike="noStrike" noProof="1" dirty="0">
                <a:latin typeface="Arial" panose="020B0604020202020204" pitchFamily="34" charset="0"/>
                <a:ea typeface="宋体" panose="02010600030101010101" pitchFamily="2" charset="-122"/>
                <a:cs typeface="+mn-ea"/>
              </a:rPr>
              <a:t>www.themegallery.com</a:t>
            </a:r>
            <a:endParaRPr lang="en-US" altLang="x-none" strike="noStrike" noProof="1" dirty="0"/>
          </a:p>
        </p:txBody>
      </p:sp>
      <p:sp>
        <p:nvSpPr>
          <p:cNvPr id="3198" name="Rectangle 6"/>
          <p:cNvSpPr>
            <a:spLocks noGrp="1"/>
          </p:cNvSpPr>
          <p:nvPr>
            <p:ph type="sldNum" sz="quarter" idx="4"/>
          </p:nvPr>
        </p:nvSpPr>
        <p:spPr>
          <a:xfrm>
            <a:off x="3657600" y="6477000"/>
            <a:ext cx="2133600" cy="168275"/>
          </a:xfrm>
          <a:prstGeom prst="rect">
            <a:avLst/>
          </a:prstGeom>
          <a:noFill/>
          <a:ln w="9525">
            <a:noFill/>
          </a:ln>
        </p:spPr>
        <p:txBody>
          <a:bodyPr/>
          <a:lstStyle>
            <a:lvl1pPr algn="ctr">
              <a:defRPr sz="1200">
                <a:solidFill>
                  <a:schemeClr val="bg1"/>
                </a:solidFill>
                <a:ea typeface="宋体" panose="02010600030101010101"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par>
                                <p:cTn id="8" presetID="10" presetClass="entr" presetSubtype="0" fill="hold" nodeType="withEffect">
                                  <p:stCondLst>
                                    <p:cond delay="0"/>
                                  </p:stCondLst>
                                  <p:childTnLst>
                                    <p:set>
                                      <p:cBhvr>
                                        <p:cTn id="9" dur="1" fill="hold">
                                          <p:stCondLst>
                                            <p:cond delay="0"/>
                                          </p:stCondLst>
                                        </p:cTn>
                                        <p:tgtEl>
                                          <p:spTgt spid="3184"/>
                                        </p:tgtEl>
                                        <p:attrNameLst>
                                          <p:attrName>style.visibility</p:attrName>
                                        </p:attrNameLst>
                                      </p:cBhvr>
                                      <p:to>
                                        <p:strVal val="visible"/>
                                      </p:to>
                                    </p:set>
                                    <p:animEffect transition="in" filter="fade">
                                      <p:cBhvr>
                                        <p:cTn id="10" dur="2000"/>
                                        <p:tgtEl>
                                          <p:spTgt spid="318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189"/>
                                        </p:tgtEl>
                                        <p:attrNameLst>
                                          <p:attrName>style.visibility</p:attrName>
                                        </p:attrNameLst>
                                      </p:cBhvr>
                                      <p:to>
                                        <p:strVal val="visible"/>
                                      </p:to>
                                    </p:set>
                                    <p:animEffect transition="in" filter="fade">
                                      <p:cBhvr>
                                        <p:cTn id="14" dur="1000"/>
                                        <p:tgtEl>
                                          <p:spTgt spid="3189"/>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3191"/>
                                        </p:tgtEl>
                                        <p:attrNameLst>
                                          <p:attrName>style.visibility</p:attrName>
                                        </p:attrNameLst>
                                      </p:cBhvr>
                                      <p:to>
                                        <p:strVal val="visible"/>
                                      </p:to>
                                    </p:set>
                                    <p:animEffect transition="in" filter="wipe(down)">
                                      <p:cBhvr>
                                        <p:cTn id="18" dur="500"/>
                                        <p:tgtEl>
                                          <p:spTgt spid="3191"/>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3190"/>
                                        </p:tgtEl>
                                        <p:attrNameLst>
                                          <p:attrName>style.visibility</p:attrName>
                                        </p:attrNameLst>
                                      </p:cBhvr>
                                      <p:to>
                                        <p:strVal val="visible"/>
                                      </p:to>
                                    </p:set>
                                    <p:animEffect transition="in" filter="wipe(down)">
                                      <p:cBhvr>
                                        <p:cTn id="22" dur="500"/>
                                        <p:tgtEl>
                                          <p:spTgt spid="3190"/>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3186"/>
                                        </p:tgtEl>
                                        <p:attrNameLst>
                                          <p:attrName>ppt_x</p:attrName>
                                          <p:attrName>ppt_y</p:attrName>
                                        </p:attrNameLst>
                                      </p:cBhvr>
                                      <p:rCtr x="-1053700" y="238200"/>
                                    </p:animMotion>
                                  </p:childTnLst>
                                </p:cTn>
                              </p:par>
                              <p:par>
                                <p:cTn id="26" presetID="10" presetClass="entr" presetSubtype="0" fill="hold" nodeType="withEffect">
                                  <p:stCondLst>
                                    <p:cond delay="0"/>
                                  </p:stCondLst>
                                  <p:childTnLst>
                                    <p:set>
                                      <p:cBhvr>
                                        <p:cTn id="27" dur="1" fill="hold">
                                          <p:stCondLst>
                                            <p:cond delay="0"/>
                                          </p:stCondLst>
                                        </p:cTn>
                                        <p:tgtEl>
                                          <p:spTgt spid="3186"/>
                                        </p:tgtEl>
                                        <p:attrNameLst>
                                          <p:attrName>style.visibility</p:attrName>
                                        </p:attrNameLst>
                                      </p:cBhvr>
                                      <p:to>
                                        <p:strVal val="visible"/>
                                      </p:to>
                                    </p:set>
                                    <p:animEffect transition="in" filter="fade">
                                      <p:cBhvr>
                                        <p:cTn id="28" dur="1000"/>
                                        <p:tgtEl>
                                          <p:spTgt spid="318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3185"/>
                                        </p:tgtEl>
                                        <p:attrNameLst>
                                          <p:attrName>style.visibility</p:attrName>
                                        </p:attrNameLst>
                                      </p:cBhvr>
                                      <p:to>
                                        <p:strVal val="visible"/>
                                      </p:to>
                                    </p:set>
                                    <p:animEffect transition="in" filter="wipe(down)">
                                      <p:cBhvr>
                                        <p:cTn id="32" dur="500"/>
                                        <p:tgtEl>
                                          <p:spTgt spid="3185"/>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3187"/>
                                        </p:tgtEl>
                                        <p:attrNameLst>
                                          <p:attrName>style.visibility</p:attrName>
                                        </p:attrNameLst>
                                      </p:cBhvr>
                                      <p:to>
                                        <p:strVal val="visible"/>
                                      </p:to>
                                    </p:set>
                                    <p:animEffect transition="in" filter="wipe(down)">
                                      <p:cBhvr>
                                        <p:cTn id="36" dur="1000"/>
                                        <p:tgtEl>
                                          <p:spTgt spid="3187"/>
                                        </p:tgtEl>
                                      </p:cBhvr>
                                    </p:animEffect>
                                  </p:childTnLst>
                                </p:cTn>
                              </p:par>
                              <p:par>
                                <p:cTn id="37" presetID="10" presetClass="entr" presetSubtype="0" fill="hold" nodeType="withEffect">
                                  <p:stCondLst>
                                    <p:cond delay="800"/>
                                  </p:stCondLst>
                                  <p:childTnLst>
                                    <p:set>
                                      <p:cBhvr>
                                        <p:cTn id="38" dur="1" fill="hold">
                                          <p:stCondLst>
                                            <p:cond delay="0"/>
                                          </p:stCondLst>
                                        </p:cTn>
                                        <p:tgtEl>
                                          <p:spTgt spid="3075"/>
                                        </p:tgtEl>
                                        <p:attrNameLst>
                                          <p:attrName>style.visibility</p:attrName>
                                        </p:attrNameLst>
                                      </p:cBhvr>
                                      <p:to>
                                        <p:strVal val="visible"/>
                                      </p:to>
                                    </p:set>
                                    <p:animEffect transition="in" filter="fade">
                                      <p:cBhvr>
                                        <p:cTn id="39" dur="2000"/>
                                        <p:tgtEl>
                                          <p:spTgt spid="3075"/>
                                        </p:tgtEl>
                                      </p:cBhvr>
                                    </p:animEffect>
                                  </p:childTnLst>
                                </p:cTn>
                              </p:par>
                            </p:childTnLst>
                          </p:cTn>
                        </p:par>
                        <p:par>
                          <p:cTn id="40" fill="hold">
                            <p:stCondLst>
                              <p:cond delay="75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3192"/>
                                        </p:tgtEl>
                                        <p:attrNameLst>
                                          <p:attrName>ppt_x</p:attrName>
                                          <p:attrName>ppt_y</p:attrName>
                                        </p:attrNameLst>
                                      </p:cBhvr>
                                      <p:rCtr x="-4746400" y="20185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3193"/>
                                        </p:tgtEl>
                                        <p:attrNameLst>
                                          <p:attrName>ppt_x</p:attrName>
                                          <p:attrName>ppt_y</p:attrName>
                                        </p:attrNameLst>
                                      </p:cBhvr>
                                      <p:rCtr x="-4333200" y="703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hf sldNum="0" hdr="0" ftr="0" dt="0"/>
  <p:txStyles>
    <p:titleStyle>
      <a:lvl1pPr marL="0" lvl="0" indent="0" algn="ctr" defTabSz="914400" eaLnBrk="0" fontAlgn="base" latinLnBrk="0" hangingPunct="0">
        <a:lnSpc>
          <a:spcPct val="100000"/>
        </a:lnSpc>
        <a:spcBef>
          <a:spcPct val="0"/>
        </a:spcBef>
        <a:spcAft>
          <a:spcPct val="0"/>
        </a:spcAft>
        <a:buNone/>
        <a:defRPr sz="4200" b="1" i="1"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v"/>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Wingdings" panose="05000000000000000000" pitchFamily="2" charset="2"/>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1.wmf"/><Relationship Id="rId1" Type="http://schemas.openxmlformats.org/officeDocument/2006/relationships/oleObject" Target="../embeddings/oleObject2.bin"/></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3.bin"/></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oleObject" Target="../embeddings/oleObject4.bin"/></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4.wmf"/><Relationship Id="rId1" Type="http://schemas.openxmlformats.org/officeDocument/2006/relationships/oleObject" Target="../embeddings/oleObject5.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57.emf"/><Relationship Id="rId1" Type="http://schemas.openxmlformats.org/officeDocument/2006/relationships/oleObject" Target="../embeddings/oleObject6.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58.wmf"/><Relationship Id="rId1" Type="http://schemas.openxmlformats.org/officeDocument/2006/relationships/oleObject" Target="../embeddings/oleObject7.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59.emf"/><Relationship Id="rId1" Type="http://schemas.openxmlformats.org/officeDocument/2006/relationships/oleObject" Target="../embeddings/oleObject8.bin"/></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jpe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jpe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62.wmf"/><Relationship Id="rId1" Type="http://schemas.openxmlformats.org/officeDocument/2006/relationships/oleObject" Target="../embeddings/oleObject9.bin"/></Relationships>
</file>

<file path=ppt/slides/_rels/slide13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62.wmf"/><Relationship Id="rId1" Type="http://schemas.openxmlformats.org/officeDocument/2006/relationships/oleObject" Target="../embeddings/oleObject10.bin"/></Relationships>
</file>

<file path=ppt/slides/_rels/slide13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62.wmf"/><Relationship Id="rId1" Type="http://schemas.openxmlformats.org/officeDocument/2006/relationships/oleObject" Target="../embeddings/oleObject11.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64.wmf"/><Relationship Id="rId1" Type="http://schemas.openxmlformats.org/officeDocument/2006/relationships/oleObject" Target="../embeddings/oleObject12.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oleObject" Target="../embeddings/oleObject13.bin"/></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6.jpeg"/></Relationships>
</file>

<file path=ppt/slides/_rels/slide155.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67.png"/><Relationship Id="rId1" Type="http://schemas.openxmlformats.org/officeDocument/2006/relationships/oleObject" Target="../embeddings/oleObject14.bin"/></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6.jpeg"/></Relationships>
</file>

<file path=ppt/slides/_rels/slide157.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oleObject" Target="../embeddings/oleObject15.bin"/></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6.jpe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oleObject" Target="../embeddings/oleObject16.bin"/></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6.jpeg"/></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71.jpe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7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3.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2" Type="http://schemas.openxmlformats.org/officeDocument/2006/relationships/slideLayout" Target="../slideLayouts/slideLayout7.xml"/><Relationship Id="rId11" Type="http://schemas.openxmlformats.org/officeDocument/2006/relationships/image" Target="../media/image30.png"/><Relationship Id="rId10" Type="http://schemas.openxmlformats.org/officeDocument/2006/relationships/image" Target="../media/image29.png"/><Relationship Id="rId1" Type="http://schemas.openxmlformats.org/officeDocument/2006/relationships/image" Target="../media/image20.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4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7.jpeg"/><Relationship Id="rId3" Type="http://schemas.openxmlformats.org/officeDocument/2006/relationships/hyperlink" Target="http://image.baidu.com/i?ct=503316480&amp;z=0&amp;tn=baiduimagedetail&amp;word=%C9%A8%C3%E8%D2%C7&amp;in=1&amp;cl=2&amp;cm=1&amp;sc=0&amp;lm=-1&amp;pn=0&amp;rn=1" TargetMode="External"/><Relationship Id="rId2" Type="http://schemas.openxmlformats.org/officeDocument/2006/relationships/image" Target="../media/image46.jpeg"/><Relationship Id="rId1" Type="http://schemas.openxmlformats.org/officeDocument/2006/relationships/hyperlink" Target="http://image.baidu.com/i?ct=503316480&amp;z=195527300&amp;tn=baiduimagedetail&amp;word=&#25171;&#21360;&#26426;&amp;in=2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46.jpeg"/><Relationship Id="rId1" Type="http://schemas.openxmlformats.org/officeDocument/2006/relationships/hyperlink" Target="http://image.baidu.com/i?ct=503316480&amp;z=195527300&amp;tn=baiduimagedetail&amp;word=&#25171;&#21360;&#26426;&amp;in=24"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6.jpeg"/><Relationship Id="rId1" Type="http://schemas.openxmlformats.org/officeDocument/2006/relationships/hyperlink" Target="http://image.baidu.com/i?ct=503316480&amp;z=195527300&amp;tn=baiduimagedetail&amp;word=&#25171;&#21360;&#26426;&amp;in=24"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ctrTitle"/>
          </p:nvPr>
        </p:nvSpPr>
        <p:spPr>
          <a:xfrm>
            <a:off x="1066800" y="4648200"/>
            <a:ext cx="4724400" cy="1143000"/>
          </a:xfrm>
        </p:spPr>
        <p:txBody>
          <a:bodyPr wrap="square" anchor="ctr"/>
          <a:lstStyle>
            <a:lvl1pPr lvl="0">
              <a:buClrTx/>
              <a:buSzTx/>
              <a:buFontTx/>
              <a:defRPr/>
            </a:lvl1pPr>
          </a:lstStyle>
          <a:p>
            <a:pPr lvl="0" indent="0" algn="l" eaLnBrk="1" hangingPunct="1"/>
            <a:r>
              <a:rPr lang="zh-CN" altLang="en-US" sz="6600" dirty="0">
                <a:solidFill>
                  <a:schemeClr val="bg1"/>
                </a:solidFill>
                <a:ea typeface="宋体" panose="02010600030101010101" pitchFamily="2" charset="-122"/>
              </a:rPr>
              <a:t>操作系统</a:t>
            </a:r>
            <a:endParaRPr lang="zh-CN" altLang="en-US" sz="6600" dirty="0">
              <a:solidFill>
                <a:schemeClr val="bg1"/>
              </a:solidFill>
              <a:ea typeface="宋体" panose="02010600030101010101" pitchFamily="2" charset="-122"/>
            </a:endParaRPr>
          </a:p>
        </p:txBody>
      </p:sp>
      <p:sp>
        <p:nvSpPr>
          <p:cNvPr id="6146" name="Rectangle 3"/>
          <p:cNvSpPr>
            <a:spLocks noGrp="1"/>
          </p:cNvSpPr>
          <p:nvPr>
            <p:ph type="subTitle"/>
          </p:nvPr>
        </p:nvSpPr>
        <p:spPr>
          <a:xfrm>
            <a:off x="2971800" y="5791200"/>
            <a:ext cx="3733800" cy="381000"/>
          </a:xfrm>
        </p:spPr>
        <p:txBody>
          <a:bodyPr wrap="square" anchor="t"/>
          <a:lstStyle>
            <a:lvl1pPr marL="0" lvl="0" indent="0" algn="ctr">
              <a:buClr>
                <a:schemeClr val="folHlink"/>
              </a:buClr>
              <a:buSzTx/>
              <a:buFont typeface="Wingdings" panose="05000000000000000000" pitchFamily="2" charset="2"/>
              <a:defRPr/>
            </a:lvl1pPr>
            <a:lvl2pPr marL="457200" lvl="1" indent="0" algn="ctr">
              <a:buClr>
                <a:schemeClr val="folHlink"/>
              </a:buClr>
              <a:buSzTx/>
              <a:buFont typeface="Wingdings" panose="05000000000000000000" pitchFamily="2" charset="2"/>
              <a:defRPr/>
            </a:lvl2pPr>
            <a:lvl3pPr marL="914400" lvl="2" indent="0" algn="ctr">
              <a:buClrTx/>
              <a:buSzTx/>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l" eaLnBrk="1" hangingPunct="1">
              <a:buNone/>
            </a:pPr>
            <a:r>
              <a:rPr lang="zh-CN" altLang="en-US" sz="1800" b="1" i="1" dirty="0">
                <a:solidFill>
                  <a:schemeClr val="bg1"/>
                </a:solidFill>
                <a:ea typeface="宋体" panose="02010600030101010101" pitchFamily="2" charset="-122"/>
              </a:rPr>
              <a:t>信息学院计算机大类</a:t>
            </a:r>
            <a:endParaRPr lang="zh-CN" altLang="en-US" sz="1800" b="1" i="1" dirty="0">
              <a:solidFill>
                <a:schemeClr val="bg1"/>
              </a:solidFill>
              <a:ea typeface="宋体" panose="02010600030101010101" pitchFamily="2" charset="-122"/>
            </a:endParaRPr>
          </a:p>
        </p:txBody>
      </p:sp>
      <p:pic>
        <p:nvPicPr>
          <p:cNvPr id="6147" name="Picture 4" descr="C:\Users\Administrator\Desktop\Index_r1_c1.jpg"/>
          <p:cNvPicPr>
            <a:picLocks noChangeAspect="1"/>
          </p:cNvPicPr>
          <p:nvPr/>
        </p:nvPicPr>
        <p:blipFill>
          <a:blip r:embed="rId1"/>
          <a:stretch>
            <a:fillRect/>
          </a:stretch>
        </p:blipFill>
        <p:spPr>
          <a:xfrm>
            <a:off x="7010400" y="152400"/>
            <a:ext cx="2032000" cy="4064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20482" name="Rectangle 3"/>
          <p:cNvSpPr>
            <a:spLocks noGrp="1"/>
          </p:cNvSpPr>
          <p:nvPr>
            <p:ph type="body"/>
          </p:nvPr>
        </p:nvSpPr>
        <p:spPr>
          <a:xfrm>
            <a:off x="2790825" y="5267325"/>
            <a:ext cx="6137275" cy="838200"/>
          </a:xfrm>
        </p:spPr>
        <p:txBody>
          <a:bodyPr wrap="square" anchor="t"/>
          <a:p>
            <a:pPr marL="0" indent="0">
              <a:buNone/>
            </a:pPr>
            <a:r>
              <a:rPr lang="zh-CN" altLang="en-US" sz="2400" dirty="0">
                <a:latin typeface="宋体" panose="02010600030101010101" pitchFamily="2" charset="-122"/>
                <a:ea typeface="宋体" panose="02010600030101010101" pitchFamily="2" charset="-122"/>
              </a:rPr>
              <a:t>图6-2  I/O系统中各种模块之间的层次视图</a:t>
            </a:r>
            <a:endParaRPr lang="zh-CN" altLang="en-US" sz="2400" dirty="0">
              <a:latin typeface="宋体" panose="02010600030101010101" pitchFamily="2" charset="-122"/>
              <a:ea typeface="宋体" panose="02010600030101010101" pitchFamily="2" charset="-122"/>
            </a:endParaRPr>
          </a:p>
        </p:txBody>
      </p:sp>
      <p:pic>
        <p:nvPicPr>
          <p:cNvPr id="20483" name="Picture 4" descr="6-2"/>
          <p:cNvPicPr>
            <a:picLocks noChangeAspect="1"/>
          </p:cNvPicPr>
          <p:nvPr/>
        </p:nvPicPr>
        <p:blipFill>
          <a:blip r:embed="rId1"/>
          <a:stretch>
            <a:fillRect/>
          </a:stretch>
        </p:blipFill>
        <p:spPr>
          <a:xfrm>
            <a:off x="457200" y="1096963"/>
            <a:ext cx="8362950" cy="5437187"/>
          </a:xfrm>
          <a:prstGeom prst="rect">
            <a:avLst/>
          </a:prstGeom>
          <a:noFill/>
          <a:ln w="9525">
            <a:noFill/>
          </a:ln>
        </p:spPr>
      </p:pic>
      <p:sp>
        <p:nvSpPr>
          <p:cNvPr id="2048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41314" name="Rectangle 3"/>
          <p:cNvSpPr>
            <a:spLocks noGrp="1"/>
          </p:cNvSpPr>
          <p:nvPr>
            <p:ph type="body"/>
          </p:nvPr>
        </p:nvSpPr>
        <p:spPr>
          <a:xfrm>
            <a:off x="461963" y="1295400"/>
            <a:ext cx="8424862" cy="1905000"/>
          </a:xfrm>
        </p:spPr>
        <p:txBody>
          <a:bodyPr wrap="square" anchor="t"/>
          <a:p>
            <a:pPr marL="0" indent="0">
              <a:buNone/>
            </a:pPr>
            <a:r>
              <a:rPr lang="zh-CN" altLang="en-US" sz="2800" b="1" dirty="0">
                <a:latin typeface="宋体" panose="02010600030101010101" pitchFamily="2" charset="-122"/>
                <a:ea typeface="宋体" panose="02010600030101010101" pitchFamily="2" charset="-122"/>
              </a:rPr>
              <a:t>6.5.4  逻辑设备名到物理设备名映射的实现</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 逻辑设备表LUT(Logical Unit Table)</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在逻辑设备表的每个表目中包含了三项：逻辑设备名、物理设备名和设备驱动程序的入口地址，如图6-19(a)所示。 </a:t>
            </a:r>
            <a:endParaRPr lang="zh-CN" altLang="en-US" sz="2400" dirty="0">
              <a:latin typeface="宋体" panose="02010600030101010101" pitchFamily="2" charset="-122"/>
              <a:ea typeface="宋体" panose="02010600030101010101" pitchFamily="2" charset="-122"/>
            </a:endParaRPr>
          </a:p>
        </p:txBody>
      </p:sp>
      <p:sp>
        <p:nvSpPr>
          <p:cNvPr id="14131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aphicFrame>
        <p:nvGraphicFramePr>
          <p:cNvPr id="647215" name="Group 47"/>
          <p:cNvGraphicFramePr>
            <a:graphicFrameLocks noGrp="1"/>
          </p:cNvGraphicFramePr>
          <p:nvPr/>
        </p:nvGraphicFramePr>
        <p:xfrm>
          <a:off x="971550" y="3005138"/>
          <a:ext cx="7488238" cy="1676400"/>
        </p:xfrm>
        <a:graphic>
          <a:graphicData uri="http://schemas.openxmlformats.org/drawingml/2006/table">
            <a:tbl>
              <a:tblPr/>
              <a:tblGrid>
                <a:gridCol w="2765425"/>
                <a:gridCol w="1755775"/>
                <a:gridCol w="2967038"/>
              </a:tblGrid>
              <a:tr h="373063">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逻辑设备名</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物理设备名</a:t>
                      </a: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驱动程序入口地址</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2000"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dev</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 </a:t>
                      </a:r>
                      <a:r>
                        <a:rPr kumimoji="0" lang="en-US" altLang="zh-CN" sz="2000"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tty</a:t>
                      </a:r>
                      <a:endPar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1024</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dev / printer</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2046</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p>
                      <a:pPr marL="0" marR="0" lvl="0" indent="0" algn="ctr" defTabSz="914400" rtl="0" eaLnBrk="1" fontAlgn="base" latinLnBrk="0" hangingPunct="1">
                        <a:lnSpc>
                          <a:spcPct val="15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2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5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2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5000"/>
                        </a:lnSpc>
                        <a:spcBef>
                          <a:spcPct val="20000"/>
                        </a:spcBef>
                        <a:spcAft>
                          <a:spcPct val="0"/>
                        </a:spcAft>
                        <a:buClr>
                          <a:schemeClr val="accent2"/>
                        </a:buClr>
                        <a:buSzTx/>
                        <a:buFont typeface="Wingdings" panose="05000000000000000000" pitchFamily="2" charset="2"/>
                        <a:buNone/>
                      </a:pPr>
                      <a:endParaRPr kumimoji="0" lang="en-US" altLang="zh-CN" sz="2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37" name="Rectangle 38"/>
          <p:cNvSpPr/>
          <p:nvPr/>
        </p:nvSpPr>
        <p:spPr>
          <a:xfrm>
            <a:off x="900113" y="4754563"/>
            <a:ext cx="7488237" cy="1727200"/>
          </a:xfrm>
          <a:prstGeom prst="rect">
            <a:avLst/>
          </a:prstGeom>
          <a:noFill/>
          <a:ln w="9525">
            <a:noFill/>
          </a:ln>
        </p:spPr>
        <p:txBody>
          <a:bodyPr lIns="129600" tIns="64800" rIns="129600" bIns="64800" anchor="t">
            <a:spAutoFit/>
          </a:bodyPr>
          <a:p>
            <a:pPr>
              <a:lnSpc>
                <a:spcPct val="150000"/>
              </a:lnSpc>
              <a:buFont typeface="Wingdings" panose="05000000000000000000" pitchFamily="2" charset="2"/>
              <a:buChar char="p"/>
            </a:pPr>
            <a:r>
              <a:rPr lang="en-US"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hlink"/>
                </a:solidFill>
                <a:latin typeface="宋体" panose="02010600030101010101" pitchFamily="2" charset="-122"/>
                <a:ea typeface="宋体" panose="02010600030101010101" pitchFamily="2" charset="-122"/>
              </a:rPr>
              <a:t>系统必须设置一张</a:t>
            </a:r>
            <a:r>
              <a:rPr lang="zh-CN" altLang="en-US" sz="2400" b="1" dirty="0">
                <a:solidFill>
                  <a:srgbClr val="FF00FF"/>
                </a:solidFill>
                <a:latin typeface="宋体" panose="02010600030101010101" pitchFamily="2" charset="-122"/>
                <a:ea typeface="宋体" panose="02010600030101010101" pitchFamily="2" charset="-122"/>
              </a:rPr>
              <a:t>逻辑设备表</a:t>
            </a:r>
            <a:r>
              <a:rPr lang="en-US" altLang="zh-CN" sz="2400" b="1" dirty="0">
                <a:solidFill>
                  <a:srgbClr val="FF00FF"/>
                </a:solidFill>
                <a:latin typeface="宋体" panose="02010600030101010101" pitchFamily="2" charset="-122"/>
                <a:ea typeface="宋体" panose="02010600030101010101" pitchFamily="2" charset="-122"/>
              </a:rPr>
              <a:t>LUT</a:t>
            </a:r>
            <a:r>
              <a:rPr lang="zh-CN" altLang="en-US" sz="2400" b="1" dirty="0">
                <a:solidFill>
                  <a:schemeClr val="hlink"/>
                </a:solidFill>
                <a:latin typeface="宋体" panose="02010600030101010101" pitchFamily="2" charset="-122"/>
                <a:ea typeface="宋体" panose="02010600030101010101" pitchFamily="2" charset="-122"/>
              </a:rPr>
              <a:t>，包括三项</a:t>
            </a:r>
            <a:endParaRPr lang="zh-CN" altLang="en-US" sz="2400" b="1" dirty="0">
              <a:solidFill>
                <a:schemeClr val="hlink"/>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p"/>
            </a:pPr>
            <a:r>
              <a:rPr lang="zh-CN" altLang="en-US"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hlink"/>
                </a:solidFill>
                <a:latin typeface="宋体" panose="02010600030101010101" pitchFamily="2" charset="-122"/>
                <a:ea typeface="宋体" panose="02010600030101010101" pitchFamily="2" charset="-122"/>
              </a:rPr>
              <a:t>进程利用逻辑设备名请求</a:t>
            </a:r>
            <a:r>
              <a:rPr lang="en-US" altLang="zh-CN" sz="2400" b="1" dirty="0">
                <a:solidFill>
                  <a:schemeClr val="hlink"/>
                </a:solidFill>
                <a:latin typeface="宋体" panose="02010600030101010101" pitchFamily="2" charset="-122"/>
                <a:ea typeface="宋体" panose="02010600030101010101" pitchFamily="2" charset="-122"/>
              </a:rPr>
              <a:t>I/O</a:t>
            </a:r>
            <a:r>
              <a:rPr lang="zh-CN" altLang="en-US" sz="2400" b="1" dirty="0">
                <a:solidFill>
                  <a:schemeClr val="hlink"/>
                </a:solidFill>
                <a:latin typeface="宋体" panose="02010600030101010101" pitchFamily="2" charset="-122"/>
                <a:ea typeface="宋体" panose="02010600030101010101" pitchFamily="2" charset="-122"/>
              </a:rPr>
              <a:t>操作时，便可从</a:t>
            </a:r>
            <a:r>
              <a:rPr lang="en-US" altLang="zh-CN" sz="2400" b="1" dirty="0">
                <a:solidFill>
                  <a:schemeClr val="hlink"/>
                </a:solidFill>
                <a:latin typeface="宋体" panose="02010600030101010101" pitchFamily="2" charset="-122"/>
                <a:ea typeface="宋体" panose="02010600030101010101" pitchFamily="2" charset="-122"/>
              </a:rPr>
              <a:t>LUT</a:t>
            </a:r>
            <a:r>
              <a:rPr lang="zh-CN" altLang="en-US" sz="2400" b="1" dirty="0">
                <a:solidFill>
                  <a:schemeClr val="hlink"/>
                </a:solidFill>
                <a:latin typeface="宋体" panose="02010600030101010101" pitchFamily="2" charset="-122"/>
                <a:ea typeface="宋体" panose="02010600030101010101" pitchFamily="2" charset="-122"/>
              </a:rPr>
              <a:t>中得到物理设备名和驱动程序入口地址。</a:t>
            </a:r>
            <a:endParaRPr lang="zh-CN" altLang="en-US" sz="2400" b="1" dirty="0">
              <a:solidFill>
                <a:schemeClr val="hlink"/>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7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42338" name="Rectangle 3"/>
          <p:cNvSpPr>
            <a:spLocks noGrp="1"/>
          </p:cNvSpPr>
          <p:nvPr>
            <p:ph type="body"/>
          </p:nvPr>
        </p:nvSpPr>
        <p:spPr/>
        <p:txBody>
          <a:bodyPr wrap="square" anchor="t"/>
          <a:p>
            <a:pPr marL="457200" lvl="1" indent="0" eaLnBrk="1" hangingPunct="1">
              <a:spcBef>
                <a:spcPct val="50000"/>
              </a:spcBef>
              <a:buNone/>
            </a:pPr>
            <a:r>
              <a:rPr lang="zh-CN" altLang="en-US" b="1" dirty="0">
                <a:latin typeface="宋体" panose="02010600030101010101" pitchFamily="2" charset="-122"/>
                <a:ea typeface="宋体" panose="02010600030101010101" pitchFamily="2" charset="-122"/>
              </a:rPr>
              <a:t>2. 逻辑设备表的设置问题</a:t>
            </a:r>
            <a:endParaRPr lang="zh-CN" altLang="en-US" b="1" dirty="0">
              <a:latin typeface="宋体" panose="02010600030101010101" pitchFamily="2" charset="-122"/>
              <a:ea typeface="宋体" panose="02010600030101010101" pitchFamily="2" charset="-122"/>
            </a:endParaRPr>
          </a:p>
          <a:p>
            <a:pPr lvl="2" eaLnBrk="1" hangingPunct="1">
              <a:lnSpc>
                <a:spcPct val="110000"/>
              </a:lnSpc>
            </a:pPr>
            <a:r>
              <a:rPr lang="zh-CN" altLang="en-US" sz="2200" dirty="0">
                <a:latin typeface="宋体" panose="02010600030101010101" pitchFamily="2" charset="-122"/>
                <a:ea typeface="宋体" panose="02010600030101010101" pitchFamily="2" charset="-122"/>
              </a:rPr>
              <a:t>整个系统中只设置一张</a:t>
            </a:r>
            <a:r>
              <a:rPr lang="en-US" altLang="zh-CN" sz="2200" dirty="0">
                <a:latin typeface="宋体" panose="02010600030101010101" pitchFamily="2" charset="-122"/>
                <a:ea typeface="宋体" panose="02010600030101010101" pitchFamily="2" charset="-122"/>
              </a:rPr>
              <a:t>LUT</a:t>
            </a:r>
            <a:endParaRPr lang="en-US" altLang="zh-CN" sz="2200" dirty="0">
              <a:latin typeface="宋体" panose="02010600030101010101" pitchFamily="2" charset="-122"/>
              <a:ea typeface="宋体" panose="02010600030101010101" pitchFamily="2" charset="-122"/>
            </a:endParaRPr>
          </a:p>
          <a:p>
            <a:pPr lvl="3" eaLnBrk="1" hangingPunct="1">
              <a:lnSpc>
                <a:spcPct val="110000"/>
              </a:lnSpc>
            </a:pPr>
            <a:r>
              <a:rPr lang="zh-CN" altLang="en-US" sz="2200" dirty="0">
                <a:latin typeface="宋体" panose="02010600030101010101" pitchFamily="2" charset="-122"/>
                <a:ea typeface="宋体" panose="02010600030101010101" pitchFamily="2" charset="-122"/>
              </a:rPr>
              <a:t>要求所有用户都不使用相同的逻辑设备名</a:t>
            </a:r>
            <a:endParaRPr lang="zh-CN" altLang="en-US" sz="2200" dirty="0">
              <a:latin typeface="宋体" panose="02010600030101010101" pitchFamily="2" charset="-122"/>
              <a:ea typeface="宋体" panose="02010600030101010101" pitchFamily="2" charset="-122"/>
            </a:endParaRPr>
          </a:p>
          <a:p>
            <a:pPr lvl="3" eaLnBrk="1" hangingPunct="1">
              <a:lnSpc>
                <a:spcPct val="110000"/>
              </a:lnSpc>
            </a:pPr>
            <a:r>
              <a:rPr lang="zh-CN" altLang="en-US" sz="2200" dirty="0">
                <a:latin typeface="宋体" panose="02010600030101010101" pitchFamily="2" charset="-122"/>
                <a:ea typeface="宋体" panose="02010600030101010101" pitchFamily="2" charset="-122"/>
              </a:rPr>
              <a:t>主要用于单用户系统中</a:t>
            </a:r>
            <a:endParaRPr lang="zh-CN" altLang="en-US" sz="2200" dirty="0">
              <a:latin typeface="宋体" panose="02010600030101010101" pitchFamily="2" charset="-122"/>
              <a:ea typeface="宋体" panose="02010600030101010101" pitchFamily="2" charset="-122"/>
            </a:endParaRPr>
          </a:p>
          <a:p>
            <a:pPr lvl="2" eaLnBrk="1" hangingPunct="1">
              <a:lnSpc>
                <a:spcPct val="110000"/>
              </a:lnSpc>
            </a:pPr>
            <a:r>
              <a:rPr lang="zh-CN" altLang="en-US" sz="2200" dirty="0">
                <a:latin typeface="宋体" panose="02010600030101010101" pitchFamily="2" charset="-122"/>
                <a:ea typeface="宋体" panose="02010600030101010101" pitchFamily="2" charset="-122"/>
              </a:rPr>
              <a:t>为每个用户设置一张</a:t>
            </a:r>
            <a:r>
              <a:rPr lang="en-US" altLang="zh-CN" sz="2200" dirty="0">
                <a:latin typeface="宋体" panose="02010600030101010101" pitchFamily="2" charset="-122"/>
                <a:ea typeface="宋体" panose="02010600030101010101" pitchFamily="2" charset="-122"/>
              </a:rPr>
              <a:t>LUT</a:t>
            </a:r>
            <a:endParaRPr lang="en-US" altLang="zh-CN" sz="2200" dirty="0">
              <a:latin typeface="宋体" panose="02010600030101010101" pitchFamily="2" charset="-122"/>
              <a:ea typeface="宋体" panose="02010600030101010101" pitchFamily="2" charset="-122"/>
            </a:endParaRPr>
          </a:p>
          <a:p>
            <a:pPr lvl="3" eaLnBrk="1" hangingPunct="1">
              <a:lnSpc>
                <a:spcPct val="110000"/>
              </a:lnSpc>
            </a:pPr>
            <a:r>
              <a:rPr lang="zh-CN" altLang="en-US" sz="2200" dirty="0">
                <a:latin typeface="宋体" panose="02010600030101010101" pitchFamily="2" charset="-122"/>
                <a:ea typeface="宋体" panose="02010600030101010101" pitchFamily="2" charset="-122"/>
              </a:rPr>
              <a:t>每当用户登录时，便为该用户建立一个进程，同时也为之建立一张</a:t>
            </a:r>
            <a:r>
              <a:rPr lang="en-US" altLang="zh-CN" sz="2200" dirty="0">
                <a:latin typeface="宋体" panose="02010600030101010101" pitchFamily="2" charset="-122"/>
                <a:ea typeface="宋体" panose="02010600030101010101" pitchFamily="2" charset="-122"/>
              </a:rPr>
              <a:t>LUT</a:t>
            </a:r>
            <a:r>
              <a:rPr lang="zh-CN" altLang="en-US" sz="2200" dirty="0">
                <a:latin typeface="宋体" panose="02010600030101010101" pitchFamily="2" charset="-122"/>
                <a:ea typeface="宋体" panose="02010600030101010101" pitchFamily="2" charset="-122"/>
              </a:rPr>
              <a:t>，并将该表放入进程的</a:t>
            </a:r>
            <a:r>
              <a:rPr lang="en-US" altLang="zh-CN" sz="2200" dirty="0">
                <a:latin typeface="宋体" panose="02010600030101010101" pitchFamily="2" charset="-122"/>
                <a:ea typeface="宋体" panose="02010600030101010101" pitchFamily="2" charset="-122"/>
              </a:rPr>
              <a:t>PCB</a:t>
            </a:r>
            <a:r>
              <a:rPr lang="zh-CN" altLang="en-US" sz="2200" dirty="0">
                <a:latin typeface="宋体" panose="02010600030101010101" pitchFamily="2" charset="-122"/>
                <a:ea typeface="宋体" panose="02010600030101010101" pitchFamily="2" charset="-122"/>
              </a:rPr>
              <a:t>中</a:t>
            </a:r>
            <a:endParaRPr lang="zh-CN" altLang="en-US" sz="2200" dirty="0">
              <a:latin typeface="宋体" panose="02010600030101010101" pitchFamily="2" charset="-122"/>
              <a:ea typeface="宋体" panose="02010600030101010101" pitchFamily="2" charset="-122"/>
            </a:endParaRPr>
          </a:p>
          <a:p>
            <a:pPr marL="457200" lvl="1" indent="0" eaLnBrk="1" hangingPunct="1">
              <a:spcBef>
                <a:spcPct val="50000"/>
              </a:spcBef>
              <a:buNone/>
            </a:pP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42339" name="AutoShape 4">
            <a:hlinkClick r:id="" action="ppaction://hlinkshowjump?jump=firstslide"/>
          </p:cNvPr>
          <p:cNvSpPr/>
          <p:nvPr/>
        </p:nvSpPr>
        <p:spPr>
          <a:xfrm>
            <a:off x="8591550" y="6540500"/>
            <a:ext cx="527050" cy="304800"/>
          </a:xfrm>
          <a:prstGeom prst="actionButtonBackPrevious">
            <a:avLst/>
          </a:prstGeom>
          <a:solidFill>
            <a:schemeClr val="hlink"/>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234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aphicFrame>
        <p:nvGraphicFramePr>
          <p:cNvPr id="648196" name="Group 4"/>
          <p:cNvGraphicFramePr>
            <a:graphicFrameLocks noGrp="1"/>
          </p:cNvGraphicFramePr>
          <p:nvPr/>
        </p:nvGraphicFramePr>
        <p:xfrm>
          <a:off x="1524000" y="4311650"/>
          <a:ext cx="6096000" cy="2228851"/>
        </p:xfrm>
        <a:graphic>
          <a:graphicData uri="http://schemas.openxmlformats.org/drawingml/2006/table">
            <a:tbl>
              <a:tblPr/>
              <a:tblGrid>
                <a:gridCol w="3048000"/>
                <a:gridCol w="3048000"/>
              </a:tblGrid>
              <a:tr h="685800">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宋体" panose="02010600030101010101" pitchFamily="2" charset="-122"/>
                        </a:rPr>
                        <a:t>逻辑设备名</a:t>
                      </a:r>
                      <a:endParaRPr kumimoji="0" lang="zh-CN" altLang="en-US" sz="2200" b="1" i="0" u="none" strike="noStrike" cap="none" normalizeH="0" baseline="0" dirty="0" smtClean="0">
                        <a:ln>
                          <a:noFill/>
                        </a:ln>
                        <a:solidFill>
                          <a:schemeClr val="tx1"/>
                        </a:solidFill>
                        <a:effectLst/>
                        <a:latin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宋体" panose="02010600030101010101" pitchFamily="2" charset="-122"/>
                        </a:rPr>
                        <a:t>系统设备表指针</a:t>
                      </a:r>
                      <a:endParaRPr kumimoji="0" lang="zh-CN" altLang="en-US" sz="2200" b="1" i="0" u="none" strike="noStrike" cap="none" normalizeH="0" baseline="0" smtClean="0">
                        <a:ln>
                          <a:noFill/>
                        </a:ln>
                        <a:solidFill>
                          <a:schemeClr val="tx1"/>
                        </a:solidFill>
                        <a:effectLst/>
                        <a:latin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宋体" panose="02010600030101010101" pitchFamily="2" charset="-122"/>
                        </a:rPr>
                        <a:t>/ dev / tty</a:t>
                      </a:r>
                      <a:endParaRPr kumimoji="0" lang="en-US" altLang="zh-CN" sz="2200" b="1" i="0" u="none" strike="noStrike" cap="none" normalizeH="0" baseline="0" smtClean="0">
                        <a:ln>
                          <a:noFill/>
                        </a:ln>
                        <a:solidFill>
                          <a:schemeClr val="tx1"/>
                        </a:solidFill>
                        <a:effectLst/>
                        <a:latin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宋体" panose="02010600030101010101" pitchFamily="2" charset="-122"/>
                        </a:rPr>
                        <a:t>3</a:t>
                      </a:r>
                      <a:endParaRPr kumimoji="0" lang="en-US" altLang="zh-CN" sz="2200" b="1" i="0" u="none" strike="noStrike" cap="none" normalizeH="0" baseline="0" smtClean="0">
                        <a:ln>
                          <a:noFill/>
                        </a:ln>
                        <a:solidFill>
                          <a:schemeClr val="tx1"/>
                        </a:solidFill>
                        <a:effectLst/>
                        <a:latin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宋体" panose="02010600030101010101" pitchFamily="2" charset="-122"/>
                        </a:rPr>
                        <a:t>/ dev / printer</a:t>
                      </a:r>
                      <a:endParaRPr kumimoji="0" lang="en-US" altLang="zh-CN" sz="2200" b="1" i="0" u="none" strike="noStrike" cap="none" normalizeH="0" baseline="0" smtClean="0">
                        <a:ln>
                          <a:noFill/>
                        </a:ln>
                        <a:solidFill>
                          <a:schemeClr val="tx1"/>
                        </a:solidFill>
                        <a:effectLst/>
                        <a:latin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宋体" panose="02010600030101010101" pitchFamily="2" charset="-122"/>
                        </a:rPr>
                        <a:t>5</a:t>
                      </a:r>
                      <a:endParaRPr kumimoji="0" lang="en-US" altLang="zh-CN" sz="2200" b="1" i="0" u="none" strike="noStrike" cap="none" normalizeH="0" baseline="0" smtClean="0">
                        <a:ln>
                          <a:noFill/>
                        </a:ln>
                        <a:solidFill>
                          <a:schemeClr val="tx1"/>
                        </a:solidFill>
                        <a:effectLst/>
                        <a:latin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5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宋体" panose="02010600030101010101" pitchFamily="2" charset="-122"/>
                        </a:rPr>
                        <a:t>．</a:t>
                      </a:r>
                      <a:endParaRPr kumimoji="0" lang="zh-CN" altLang="en-US" sz="2200" b="1" i="0" u="none" strike="noStrike" cap="none" normalizeH="0" baseline="0" smtClean="0">
                        <a:ln>
                          <a:noFill/>
                        </a:ln>
                        <a:solidFill>
                          <a:schemeClr val="tx1"/>
                        </a:solidFill>
                        <a:effectLst/>
                        <a:latin typeface="宋体" panose="02010600030101010101" pitchFamily="2" charset="-122"/>
                      </a:endParaRPr>
                    </a:p>
                    <a:p>
                      <a:pPr marL="0" marR="0" lvl="0" indent="0" algn="ctr" defTabSz="914400" rtl="0" eaLnBrk="1" fontAlgn="base" latinLnBrk="0" hangingPunct="1">
                        <a:lnSpc>
                          <a:spcPct val="15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宋体" panose="02010600030101010101" pitchFamily="2" charset="-122"/>
                        </a:rPr>
                        <a:t>．</a:t>
                      </a:r>
                      <a:endParaRPr kumimoji="0" lang="zh-CN" altLang="en-US" sz="2200" b="1" i="0" u="none" strike="noStrike" cap="none" normalizeH="0" baseline="0" smtClean="0">
                        <a:ln>
                          <a:noFill/>
                        </a:ln>
                        <a:solidFill>
                          <a:schemeClr val="tx1"/>
                        </a:solidFill>
                        <a:effectLst/>
                        <a:latin typeface="宋体" panose="02010600030101010101" pitchFamily="2" charset="-122"/>
                      </a:endParaRPr>
                    </a:p>
                    <a:p>
                      <a:pPr marL="0" marR="0" lvl="0" indent="0" algn="ctr" defTabSz="914400" rtl="0" eaLnBrk="1" fontAlgn="base" latinLnBrk="0" hangingPunct="1">
                        <a:lnSpc>
                          <a:spcPct val="15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宋体" panose="02010600030101010101" pitchFamily="2" charset="-122"/>
                        </a:rPr>
                        <a:t>．</a:t>
                      </a:r>
                      <a:endParaRPr kumimoji="0" lang="zh-CN" altLang="en-US" sz="2200" b="1" i="0" u="none" strike="noStrike" cap="none" normalizeH="0" baseline="0" smtClean="0">
                        <a:ln>
                          <a:noFill/>
                        </a:ln>
                        <a:solidFill>
                          <a:schemeClr val="tx1"/>
                        </a:solidFill>
                        <a:effectLst/>
                        <a:latin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2" charset="0"/>
                          <a:ea typeface="宋体" panose="02010600030101010101" pitchFamily="2" charset="-122"/>
                        </a:defRPr>
                      </a:lvl1pPr>
                      <a:lvl2pPr algn="l">
                        <a:spcBef>
                          <a:spcPct val="20000"/>
                        </a:spcBef>
                        <a:buClr>
                          <a:schemeClr val="accent2"/>
                        </a:buClr>
                        <a:buFont typeface="Wingdings" panose="05000000000000000000" pitchFamily="2" charset="2"/>
                        <a:defRPr sz="2200">
                          <a:solidFill>
                            <a:schemeClr val="tx1"/>
                          </a:solidFill>
                          <a:latin typeface="Verdana" panose="020B0604030504040204" pitchFamily="2" charset="0"/>
                          <a:ea typeface="宋体" panose="02010600030101010101" pitchFamily="2" charset="-122"/>
                        </a:defRPr>
                      </a:lvl2pPr>
                      <a:lvl3pPr algn="l">
                        <a:spcBef>
                          <a:spcPct val="20000"/>
                        </a:spcBef>
                        <a:buClr>
                          <a:schemeClr val="accent2"/>
                        </a:buClr>
                        <a:buFont typeface="Wingdings" panose="05000000000000000000" pitchFamily="2" charset="2"/>
                        <a:defRPr sz="2100">
                          <a:solidFill>
                            <a:schemeClr val="tx1"/>
                          </a:solidFill>
                          <a:latin typeface="Verdana" panose="020B0604030504040204" pitchFamily="2" charset="0"/>
                          <a:ea typeface="宋体" panose="02010600030101010101" pitchFamily="2" charset="-122"/>
                        </a:defRPr>
                      </a:lvl3pPr>
                      <a:lvl4pPr algn="l">
                        <a:spcBef>
                          <a:spcPct val="20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4pPr>
                      <a:lvl5pPr algn="l">
                        <a:spcBef>
                          <a:spcPct val="25000"/>
                        </a:spcBef>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6.6  用户层的I/O软件</a:t>
            </a:r>
            <a:endParaRPr lang="zh-CN" altLang="en-US" sz="4000" dirty="0">
              <a:latin typeface="宋体" panose="02010600030101010101" pitchFamily="2" charset="-122"/>
              <a:ea typeface="宋体" panose="02010600030101010101" pitchFamily="2" charset="-122"/>
            </a:endParaRPr>
          </a:p>
        </p:txBody>
      </p:sp>
      <p:sp>
        <p:nvSpPr>
          <p:cNvPr id="14336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43363" name="文本占位符 795650"/>
          <p:cNvSpPr>
            <a:spLocks noGrp="1"/>
          </p:cNvSpPr>
          <p:nvPr/>
        </p:nvSpPr>
        <p:spPr>
          <a:xfrm>
            <a:off x="261938" y="1316038"/>
            <a:ext cx="8424862" cy="4897437"/>
          </a:xfrm>
          <a:prstGeom prst="rect">
            <a:avLst/>
          </a:prstGeom>
          <a:noFill/>
          <a:ln w="9525">
            <a:noFill/>
          </a:ln>
        </p:spPr>
        <p:txBody>
          <a:bodyPr anchor="t"/>
          <a:p>
            <a:pPr marL="342900" indent="-342900">
              <a:lnSpc>
                <a:spcPct val="130000"/>
              </a:lnSpc>
              <a:spcBef>
                <a:spcPct val="50000"/>
              </a:spcBef>
              <a:buFont typeface="Wingdings" panose="05000000000000000000" pitchFamily="2" charset="2"/>
              <a:buChar char="n"/>
            </a:pPr>
            <a:r>
              <a:rPr lang="zh-CN" altLang="en-US" sz="2400" b="1" dirty="0">
                <a:solidFill>
                  <a:srgbClr val="000000"/>
                </a:solidFill>
                <a:latin typeface="宋体" panose="02010600030101010101" pitchFamily="2" charset="-122"/>
                <a:ea typeface="宋体" panose="02010600030101010101" pitchFamily="2" charset="-122"/>
              </a:rPr>
              <a:t>大部分的</a:t>
            </a:r>
            <a:r>
              <a:rPr lang="en-US" altLang="zh-CN" sz="2400" b="1" dirty="0">
                <a:solidFill>
                  <a:srgbClr val="000000"/>
                </a:solidFill>
                <a:latin typeface="宋体" panose="02010600030101010101" pitchFamily="2" charset="-122"/>
                <a:ea typeface="宋体" panose="02010600030101010101" pitchFamily="2" charset="-122"/>
              </a:rPr>
              <a:t>I/O</a:t>
            </a:r>
            <a:r>
              <a:rPr lang="zh-CN" altLang="en-US" sz="2400" b="1" dirty="0">
                <a:solidFill>
                  <a:srgbClr val="000000"/>
                </a:solidFill>
                <a:latin typeface="宋体" panose="02010600030101010101" pitchFamily="2" charset="-122"/>
                <a:ea typeface="宋体" panose="02010600030101010101" pitchFamily="2" charset="-122"/>
              </a:rPr>
              <a:t>软件都在操作系统内部</a:t>
            </a:r>
            <a:endParaRPr lang="zh-CN" altLang="en-US" sz="2400" b="1" dirty="0">
              <a:solidFill>
                <a:srgbClr val="000000"/>
              </a:solidFill>
              <a:latin typeface="宋体" panose="02010600030101010101" pitchFamily="2" charset="-122"/>
              <a:ea typeface="宋体" panose="02010600030101010101" pitchFamily="2" charset="-122"/>
            </a:endParaRPr>
          </a:p>
          <a:p>
            <a:pPr marL="342900" indent="-342900">
              <a:lnSpc>
                <a:spcPct val="130000"/>
              </a:lnSpc>
              <a:spcBef>
                <a:spcPct val="50000"/>
              </a:spcBef>
              <a:buFont typeface="Wingdings" panose="05000000000000000000" pitchFamily="2" charset="2"/>
              <a:buChar char="n"/>
            </a:pPr>
            <a:r>
              <a:rPr lang="zh-CN" altLang="en-US" sz="2400" b="1" dirty="0">
                <a:solidFill>
                  <a:srgbClr val="000000"/>
                </a:solidFill>
                <a:latin typeface="宋体" panose="02010600030101010101" pitchFamily="2" charset="-122"/>
                <a:ea typeface="宋体" panose="02010600030101010101" pitchFamily="2" charset="-122"/>
              </a:rPr>
              <a:t> </a:t>
            </a:r>
            <a:r>
              <a:rPr lang="zh-CN" altLang="en-US" sz="2400" b="1" dirty="0">
                <a:solidFill>
                  <a:srgbClr val="7030A0"/>
                </a:solidFill>
                <a:latin typeface="宋体" panose="02010600030101010101" pitchFamily="2" charset="-122"/>
                <a:ea typeface="宋体" panose="02010600030101010101" pitchFamily="2" charset="-122"/>
              </a:rPr>
              <a:t>有一小部分在用户层</a:t>
            </a:r>
            <a:r>
              <a:rPr lang="zh-CN" altLang="en-US" sz="2400" b="1" dirty="0">
                <a:solidFill>
                  <a:srgbClr val="000000"/>
                </a:solidFill>
                <a:latin typeface="宋体" panose="02010600030101010101" pitchFamily="2" charset="-122"/>
                <a:ea typeface="宋体" panose="02010600030101010101" pitchFamily="2" charset="-122"/>
              </a:rPr>
              <a:t>（与用户程序链接在一起的库函数等）</a:t>
            </a:r>
            <a:endParaRPr lang="zh-CN" altLang="en-US" sz="2400" b="1" dirty="0">
              <a:solidFill>
                <a:srgbClr val="000000"/>
              </a:solidFill>
              <a:latin typeface="宋体" panose="02010600030101010101" pitchFamily="2" charset="-122"/>
              <a:ea typeface="宋体" panose="02010600030101010101" pitchFamily="2" charset="-122"/>
            </a:endParaRPr>
          </a:p>
          <a:p>
            <a:pPr marL="342900" indent="-342900">
              <a:lnSpc>
                <a:spcPct val="130000"/>
              </a:lnSpc>
              <a:spcBef>
                <a:spcPct val="50000"/>
              </a:spcBef>
              <a:buFont typeface="Wingdings" panose="05000000000000000000" pitchFamily="2" charset="2"/>
              <a:buChar char="n"/>
            </a:pPr>
            <a:r>
              <a:rPr lang="zh-CN" altLang="en-US" sz="2400" b="1" dirty="0">
                <a:solidFill>
                  <a:srgbClr val="000000"/>
                </a:solidFill>
                <a:latin typeface="宋体" panose="02010600030101010101" pitchFamily="2" charset="-122"/>
                <a:ea typeface="宋体" panose="02010600030101010101" pitchFamily="2" charset="-122"/>
              </a:rPr>
              <a:t> 用户层软件必须</a:t>
            </a:r>
            <a:r>
              <a:rPr lang="zh-CN" altLang="en-US" sz="2400" b="1" dirty="0">
                <a:solidFill>
                  <a:srgbClr val="C00000"/>
                </a:solidFill>
                <a:latin typeface="宋体" panose="02010600030101010101" pitchFamily="2" charset="-122"/>
                <a:ea typeface="宋体" panose="02010600030101010101" pitchFamily="2" charset="-122"/>
              </a:rPr>
              <a:t>通过一组系统调用</a:t>
            </a:r>
            <a:r>
              <a:rPr lang="zh-CN" altLang="en-US" sz="2400" b="1" dirty="0">
                <a:solidFill>
                  <a:srgbClr val="000000"/>
                </a:solidFill>
                <a:latin typeface="宋体" panose="02010600030101010101" pitchFamily="2" charset="-122"/>
                <a:ea typeface="宋体" panose="02010600030101010101" pitchFamily="2" charset="-122"/>
              </a:rPr>
              <a:t>来取得操作系统服务</a:t>
            </a:r>
            <a:endParaRPr lang="zh-CN" altLang="en-US" sz="2400" b="1" dirty="0">
              <a:solidFill>
                <a:srgbClr val="000000"/>
              </a:solidFill>
              <a:latin typeface="宋体" panose="02010600030101010101" pitchFamily="2" charset="-122"/>
              <a:ea typeface="宋体" panose="02010600030101010101" pitchFamily="2" charset="-122"/>
            </a:endParaRPr>
          </a:p>
          <a:p>
            <a:pPr marL="342900" indent="-342900">
              <a:lnSpc>
                <a:spcPct val="130000"/>
              </a:lnSpc>
              <a:spcBef>
                <a:spcPct val="50000"/>
              </a:spcBef>
              <a:buFont typeface="Wingdings" panose="05000000000000000000" pitchFamily="2" charset="2"/>
              <a:buChar char="n"/>
            </a:pPr>
            <a:r>
              <a:rPr lang="zh-CN" altLang="en-US" sz="2400" b="1" dirty="0">
                <a:solidFill>
                  <a:srgbClr val="000000"/>
                </a:solidFill>
                <a:latin typeface="宋体" panose="02010600030101010101" pitchFamily="2" charset="-122"/>
                <a:ea typeface="宋体" panose="02010600030101010101" pitchFamily="2" charset="-122"/>
              </a:rPr>
              <a:t> 在现代的高级语言以及</a:t>
            </a:r>
            <a:r>
              <a:rPr lang="en-US" altLang="zh-CN" sz="2400" b="1" dirty="0">
                <a:solidFill>
                  <a:srgbClr val="000000"/>
                </a:solidFill>
                <a:latin typeface="宋体" panose="02010600030101010101" pitchFamily="2" charset="-122"/>
                <a:ea typeface="宋体" panose="02010600030101010101" pitchFamily="2" charset="-122"/>
              </a:rPr>
              <a:t>C</a:t>
            </a:r>
            <a:r>
              <a:rPr lang="zh-CN" altLang="en-US" sz="2400" b="1" dirty="0">
                <a:solidFill>
                  <a:srgbClr val="000000"/>
                </a:solidFill>
                <a:latin typeface="宋体" panose="02010600030101010101" pitchFamily="2" charset="-122"/>
                <a:ea typeface="宋体" panose="02010600030101010101" pitchFamily="2" charset="-122"/>
              </a:rPr>
              <a:t>语言中，通常提供了与各系统调用一一对应的库函数，用户程序通过调用对应的库函数使用系统调用（如</a:t>
            </a:r>
            <a:r>
              <a:rPr lang="en-US" altLang="zh-CN" sz="2400" b="1" dirty="0">
                <a:solidFill>
                  <a:srgbClr val="000000"/>
                </a:solidFill>
                <a:latin typeface="宋体" panose="02010600030101010101" pitchFamily="2" charset="-122"/>
                <a:ea typeface="宋体" panose="02010600030101010101" pitchFamily="2" charset="-122"/>
              </a:rPr>
              <a:t>C</a:t>
            </a:r>
            <a:r>
              <a:rPr lang="zh-CN" altLang="en-US" sz="2400" b="1" dirty="0">
                <a:solidFill>
                  <a:srgbClr val="000000"/>
                </a:solidFill>
                <a:latin typeface="宋体" panose="02010600030101010101" pitchFamily="2" charset="-122"/>
                <a:ea typeface="宋体" panose="02010600030101010101" pitchFamily="2" charset="-122"/>
              </a:rPr>
              <a:t>语言中的库函数</a:t>
            </a:r>
            <a:r>
              <a:rPr lang="en-US" altLang="zh-CN" sz="2400" b="1" dirty="0">
                <a:solidFill>
                  <a:srgbClr val="000000"/>
                </a:solidFill>
                <a:latin typeface="宋体" panose="02010600030101010101" pitchFamily="2" charset="-122"/>
                <a:ea typeface="宋体" panose="02010600030101010101" pitchFamily="2" charset="-122"/>
              </a:rPr>
              <a:t>write</a:t>
            </a:r>
            <a:r>
              <a:rPr lang="zh-CN" altLang="en-US" sz="2400" b="1" dirty="0">
                <a:solidFill>
                  <a:srgbClr val="000000"/>
                </a:solidFill>
                <a:latin typeface="宋体" panose="02010600030101010101" pitchFamily="2" charset="-122"/>
                <a:ea typeface="宋体" panose="02010600030101010101" pitchFamily="2" charset="-122"/>
              </a:rPr>
              <a:t>等）</a:t>
            </a:r>
            <a:endParaRPr lang="zh-CN" altLang="en-US" sz="2400" b="1" dirty="0">
              <a:solidFill>
                <a:srgbClr val="000000"/>
              </a:solidFill>
              <a:latin typeface="宋体" panose="02010600030101010101" pitchFamily="2" charset="-122"/>
              <a:ea typeface="宋体" panose="02010600030101010101" pitchFamily="2" charset="-122"/>
            </a:endParaRPr>
          </a:p>
          <a:p>
            <a:pPr marL="342900" indent="-342900">
              <a:lnSpc>
                <a:spcPct val="130000"/>
              </a:lnSpc>
              <a:spcBef>
                <a:spcPct val="50000"/>
              </a:spcBef>
              <a:buFont typeface="Wingdings" panose="05000000000000000000" pitchFamily="2" charset="2"/>
              <a:buChar char="n"/>
            </a:pPr>
            <a:r>
              <a:rPr lang="zh-CN" altLang="en-US" sz="2400" b="1" dirty="0">
                <a:solidFill>
                  <a:srgbClr val="000000"/>
                </a:solidFill>
                <a:latin typeface="宋体" panose="02010600030101010101" pitchFamily="2" charset="-122"/>
                <a:ea typeface="宋体" panose="02010600030101010101" pitchFamily="2" charset="-122"/>
              </a:rPr>
              <a:t> </a:t>
            </a:r>
            <a:r>
              <a:rPr lang="en-US" altLang="zh-CN" sz="2400" b="1" dirty="0">
                <a:solidFill>
                  <a:srgbClr val="000000"/>
                </a:solidFill>
                <a:latin typeface="宋体" panose="02010600030101010101" pitchFamily="2" charset="-122"/>
                <a:ea typeface="宋体" panose="02010600030101010101" pitchFamily="2" charset="-122"/>
              </a:rPr>
              <a:t>Spooling</a:t>
            </a:r>
            <a:r>
              <a:rPr lang="zh-CN" altLang="en-US" sz="2400" b="1" dirty="0">
                <a:solidFill>
                  <a:srgbClr val="000000"/>
                </a:solidFill>
                <a:latin typeface="宋体" panose="02010600030101010101" pitchFamily="2" charset="-122"/>
                <a:ea typeface="宋体" panose="02010600030101010101" pitchFamily="2" charset="-122"/>
              </a:rPr>
              <a:t>系统及网络传输文件时使用的守护进程等，运行在内核之外，归属于</a:t>
            </a:r>
            <a:r>
              <a:rPr lang="en-US" altLang="zh-CN" sz="2400" b="1" dirty="0">
                <a:solidFill>
                  <a:srgbClr val="000000"/>
                </a:solidFill>
                <a:latin typeface="宋体" panose="02010600030101010101" pitchFamily="2" charset="-122"/>
                <a:ea typeface="宋体" panose="02010600030101010101" pitchFamily="2" charset="-122"/>
              </a:rPr>
              <a:t>I/O</a:t>
            </a:r>
            <a:r>
              <a:rPr lang="zh-CN" altLang="en-US" sz="2400" b="1" dirty="0">
                <a:solidFill>
                  <a:srgbClr val="000000"/>
                </a:solidFill>
                <a:latin typeface="宋体" panose="02010600030101010101" pitchFamily="2" charset="-122"/>
                <a:ea typeface="宋体" panose="02010600030101010101" pitchFamily="2" charset="-122"/>
              </a:rPr>
              <a:t>系统</a:t>
            </a:r>
            <a:endParaRPr lang="zh-CN" altLang="en-US" sz="2400" b="1" dirty="0">
              <a:solidFill>
                <a:srgbClr val="000000"/>
              </a:solidFill>
              <a:latin typeface="宋体" panose="02010600030101010101" pitchFamily="2" charset="-122"/>
              <a:ea typeface="宋体" panose="02010600030101010101" pitchFamily="2" charset="-122"/>
            </a:endParaRPr>
          </a:p>
          <a:p>
            <a:pPr marL="342900" indent="-342900">
              <a:lnSpc>
                <a:spcPct val="120000"/>
              </a:lnSpc>
            </a:pPr>
            <a:endParaRPr lang="zh-CN" altLang="en-US" sz="2500" dirty="0">
              <a:latin typeface="Arial" panose="020B0604020202020204" pitchFamily="34" charset="0"/>
              <a:ea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4385" name="Text Box 4"/>
          <p:cNvSpPr txBox="1"/>
          <p:nvPr/>
        </p:nvSpPr>
        <p:spPr>
          <a:xfrm>
            <a:off x="2438400" y="6172200"/>
            <a:ext cx="2754313" cy="368300"/>
          </a:xfrm>
          <a:prstGeom prst="rect">
            <a:avLst/>
          </a:prstGeom>
          <a:noFill/>
          <a:ln w="9525">
            <a:noFill/>
          </a:ln>
        </p:spPr>
        <p:txBody>
          <a:bodyPr wrap="none" anchor="t">
            <a:spAutoFit/>
          </a:bodyPr>
          <a:p>
            <a:r>
              <a:rPr lang="zh-CN" altLang="en-US" dirty="0">
                <a:latin typeface="Times New Roman" panose="02020603050405020304" pitchFamily="2" charset="0"/>
                <a:ea typeface="宋体" panose="02010600030101010101" pitchFamily="2" charset="-122"/>
              </a:rPr>
              <a:t>设备管理中的三种控制块 </a:t>
            </a:r>
            <a:endParaRPr lang="zh-CN" altLang="en-US" dirty="0">
              <a:latin typeface="Times New Roman" panose="02020603050405020304" pitchFamily="2" charset="0"/>
              <a:ea typeface="宋体" panose="02010600030101010101" pitchFamily="2" charset="-122"/>
            </a:endParaRPr>
          </a:p>
        </p:txBody>
      </p:sp>
      <p:pic>
        <p:nvPicPr>
          <p:cNvPr id="144386" name="Picture 6"/>
          <p:cNvPicPr>
            <a:picLocks noChangeAspect="1"/>
          </p:cNvPicPr>
          <p:nvPr/>
        </p:nvPicPr>
        <p:blipFill>
          <a:blip r:embed="rId1"/>
          <a:stretch>
            <a:fillRect/>
          </a:stretch>
        </p:blipFill>
        <p:spPr>
          <a:xfrm>
            <a:off x="419100" y="719138"/>
            <a:ext cx="8307388" cy="5419725"/>
          </a:xfrm>
          <a:prstGeom prst="rect">
            <a:avLst/>
          </a:prstGeom>
          <a:noFill/>
          <a:ln w="9525">
            <a:noFill/>
          </a:ln>
        </p:spPr>
      </p:pic>
    </p:spTree>
  </p:cSld>
  <p:clrMapOvr>
    <a:masterClrMapping/>
  </p:clrMapOvr>
  <p:transition>
    <p:checke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5409" name="Text Box 4"/>
          <p:cNvSpPr txBox="1"/>
          <p:nvPr/>
        </p:nvSpPr>
        <p:spPr>
          <a:xfrm>
            <a:off x="2819400" y="6400800"/>
            <a:ext cx="3289300" cy="368300"/>
          </a:xfrm>
          <a:prstGeom prst="rect">
            <a:avLst/>
          </a:prstGeom>
          <a:noFill/>
          <a:ln w="9525">
            <a:noFill/>
          </a:ln>
        </p:spPr>
        <p:txBody>
          <a:bodyPr wrap="none" anchor="t">
            <a:spAutoFit/>
          </a:bodyPr>
          <a:p>
            <a:r>
              <a:rPr lang="en-US" altLang="zh-CN" b="1" dirty="0">
                <a:latin typeface="Times New Roman" panose="02020603050405020304" pitchFamily="2" charset="0"/>
                <a:ea typeface="宋体" panose="02010600030101010101" pitchFamily="2" charset="-122"/>
              </a:rPr>
              <a:t>UCB</a:t>
            </a:r>
            <a:r>
              <a:rPr lang="zh-CN" altLang="en-US" b="1" dirty="0">
                <a:latin typeface="Times New Roman" panose="02020603050405020304" pitchFamily="2" charset="0"/>
                <a:ea typeface="宋体" panose="02010600030101010101" pitchFamily="2" charset="-122"/>
              </a:rPr>
              <a:t>， </a:t>
            </a:r>
            <a:r>
              <a:rPr lang="en-US" altLang="zh-CN" b="1" dirty="0">
                <a:latin typeface="Times New Roman" panose="02020603050405020304" pitchFamily="2" charset="0"/>
                <a:ea typeface="宋体" panose="02010600030101010101" pitchFamily="2" charset="-122"/>
              </a:rPr>
              <a:t>CUCB</a:t>
            </a:r>
            <a:r>
              <a:rPr lang="zh-CN" altLang="en-US" b="1" dirty="0">
                <a:latin typeface="Times New Roman" panose="02020603050405020304" pitchFamily="2" charset="0"/>
                <a:ea typeface="宋体" panose="02010600030101010101" pitchFamily="2" charset="-122"/>
              </a:rPr>
              <a:t>， </a:t>
            </a:r>
            <a:r>
              <a:rPr lang="en-US" altLang="zh-CN" b="1" dirty="0">
                <a:latin typeface="Times New Roman" panose="02020603050405020304" pitchFamily="2" charset="0"/>
                <a:ea typeface="宋体" panose="02010600030101010101" pitchFamily="2" charset="-122"/>
              </a:rPr>
              <a:t>CCB</a:t>
            </a:r>
            <a:r>
              <a:rPr lang="zh-CN" altLang="en-US" b="1" dirty="0">
                <a:latin typeface="Times New Roman" panose="02020603050405020304" pitchFamily="2" charset="0"/>
                <a:ea typeface="宋体" panose="02010600030101010101" pitchFamily="2" charset="-122"/>
              </a:rPr>
              <a:t>间的连接</a:t>
            </a:r>
            <a:endParaRPr lang="zh-CN" altLang="en-US" b="1" dirty="0">
              <a:latin typeface="Times New Roman" panose="02020603050405020304" pitchFamily="2" charset="0"/>
              <a:ea typeface="宋体" panose="02010600030101010101" pitchFamily="2" charset="-122"/>
            </a:endParaRPr>
          </a:p>
        </p:txBody>
      </p:sp>
      <p:graphicFrame>
        <p:nvGraphicFramePr>
          <p:cNvPr id="145410" name="Object 5"/>
          <p:cNvGraphicFramePr/>
          <p:nvPr/>
        </p:nvGraphicFramePr>
        <p:xfrm>
          <a:off x="395288" y="685800"/>
          <a:ext cx="8353425" cy="5830888"/>
        </p:xfrm>
        <a:graphic>
          <a:graphicData uri="http://schemas.openxmlformats.org/presentationml/2006/ole">
            <mc:AlternateContent xmlns:mc="http://schemas.openxmlformats.org/markup-compatibility/2006">
              <mc:Choice xmlns:v="urn:schemas-microsoft-com:vml" Requires="v">
                <p:oleObj spid="_x0000_s3077" name="" r:id="rId1" imgW="2583180" imgH="2438400" progId="Visio.Drawing.4">
                  <p:embed/>
                </p:oleObj>
              </mc:Choice>
              <mc:Fallback>
                <p:oleObj name="" r:id="rId1" imgW="2583180" imgH="2438400" progId="Visio.Drawing.4">
                  <p:embed/>
                  <p:pic>
                    <p:nvPicPr>
                      <p:cNvPr id="0" name="图片 3076"/>
                      <p:cNvPicPr/>
                      <p:nvPr/>
                    </p:nvPicPr>
                    <p:blipFill>
                      <a:blip r:embed="rId2"/>
                      <a:stretch>
                        <a:fillRect/>
                      </a:stretch>
                    </p:blipFill>
                    <p:spPr>
                      <a:xfrm>
                        <a:off x="395288" y="685800"/>
                        <a:ext cx="8353425" cy="5830888"/>
                      </a:xfrm>
                      <a:prstGeom prst="rect">
                        <a:avLst/>
                      </a:prstGeom>
                      <a:noFill/>
                      <a:ln w="38100">
                        <a:noFill/>
                        <a:miter/>
                      </a:ln>
                    </p:spPr>
                  </p:pic>
                </p:oleObj>
              </mc:Fallback>
            </mc:AlternateContent>
          </a:graphicData>
        </a:graphic>
      </p:graphicFrame>
    </p:spTree>
  </p:cSld>
  <p:clrMapOvr>
    <a:masterClrMapping/>
  </p:clrMapOvr>
  <p:transition>
    <p:checke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146433" name="Object 4"/>
          <p:cNvGraphicFramePr/>
          <p:nvPr/>
        </p:nvGraphicFramePr>
        <p:xfrm>
          <a:off x="230188" y="649288"/>
          <a:ext cx="8351837" cy="4676775"/>
        </p:xfrm>
        <a:graphic>
          <a:graphicData uri="http://schemas.openxmlformats.org/presentationml/2006/ole">
            <mc:AlternateContent xmlns:mc="http://schemas.openxmlformats.org/markup-compatibility/2006">
              <mc:Choice xmlns:v="urn:schemas-microsoft-com:vml" Requires="v">
                <p:oleObj spid="_x0000_s3078" name="" r:id="rId1" imgW="2766060" imgH="1866900" progId="Visio.Drawing.4">
                  <p:embed/>
                </p:oleObj>
              </mc:Choice>
              <mc:Fallback>
                <p:oleObj name="" r:id="rId1" imgW="2766060" imgH="1866900" progId="Visio.Drawing.4">
                  <p:embed/>
                  <p:pic>
                    <p:nvPicPr>
                      <p:cNvPr id="0" name="图片 3077"/>
                      <p:cNvPicPr/>
                      <p:nvPr/>
                    </p:nvPicPr>
                    <p:blipFill>
                      <a:blip r:embed="rId2"/>
                      <a:stretch>
                        <a:fillRect/>
                      </a:stretch>
                    </p:blipFill>
                    <p:spPr>
                      <a:xfrm>
                        <a:off x="230188" y="649288"/>
                        <a:ext cx="8351837" cy="4676775"/>
                      </a:xfrm>
                      <a:prstGeom prst="rect">
                        <a:avLst/>
                      </a:prstGeom>
                      <a:noFill/>
                      <a:ln w="38100">
                        <a:noFill/>
                        <a:miter/>
                      </a:ln>
                    </p:spPr>
                  </p:pic>
                </p:oleObj>
              </mc:Fallback>
            </mc:AlternateContent>
          </a:graphicData>
        </a:graphic>
      </p:graphicFrame>
      <p:sp>
        <p:nvSpPr>
          <p:cNvPr id="146434" name="Text Box 5"/>
          <p:cNvSpPr txBox="1"/>
          <p:nvPr/>
        </p:nvSpPr>
        <p:spPr>
          <a:xfrm>
            <a:off x="3087688" y="5949950"/>
            <a:ext cx="2055812" cy="368300"/>
          </a:xfrm>
          <a:prstGeom prst="rect">
            <a:avLst/>
          </a:prstGeom>
          <a:noFill/>
          <a:ln w="9525">
            <a:noFill/>
          </a:ln>
        </p:spPr>
        <p:txBody>
          <a:bodyPr wrap="none" anchor="t">
            <a:spAutoFit/>
          </a:bodyPr>
          <a:p>
            <a:r>
              <a:rPr lang="en-US" altLang="zh-CN" dirty="0">
                <a:latin typeface="Times New Roman" panose="02020603050405020304" pitchFamily="2" charset="0"/>
                <a:ea typeface="宋体" panose="02010600030101010101" pitchFamily="2" charset="-122"/>
              </a:rPr>
              <a:t>UCB</a:t>
            </a:r>
            <a:r>
              <a:rPr lang="zh-CN" altLang="en-US" dirty="0">
                <a:latin typeface="Times New Roman" panose="02020603050405020304" pitchFamily="2" charset="0"/>
                <a:ea typeface="宋体" panose="02010600030101010101" pitchFamily="2" charset="-122"/>
              </a:rPr>
              <a:t>和</a:t>
            </a:r>
            <a:r>
              <a:rPr lang="en-US" altLang="zh-CN" dirty="0">
                <a:latin typeface="Times New Roman" panose="02020603050405020304" pitchFamily="2" charset="0"/>
                <a:ea typeface="宋体" panose="02010600030101010101" pitchFamily="2" charset="-122"/>
              </a:rPr>
              <a:t>PCB</a:t>
            </a:r>
            <a:r>
              <a:rPr lang="zh-CN" altLang="en-US" dirty="0">
                <a:latin typeface="Times New Roman" panose="02020603050405020304" pitchFamily="2" charset="0"/>
                <a:ea typeface="宋体" panose="02010600030101010101" pitchFamily="2" charset="-122"/>
              </a:rPr>
              <a:t>的连接</a:t>
            </a:r>
            <a:r>
              <a:rPr lang="zh-CN" altLang="en-US" b="1" dirty="0">
                <a:latin typeface="Times New Roman" panose="02020603050405020304" pitchFamily="2" charset="0"/>
                <a:ea typeface="宋体" panose="02010600030101010101" pitchFamily="2" charset="-122"/>
              </a:rPr>
              <a:t> </a:t>
            </a:r>
            <a:endParaRPr lang="zh-CN" altLang="en-US" b="1" dirty="0">
              <a:latin typeface="Times New Roman" panose="02020603050405020304" pitchFamily="2" charset="0"/>
              <a:ea typeface="宋体" panose="02010600030101010101" pitchFamily="2" charset="-122"/>
            </a:endParaRPr>
          </a:p>
        </p:txBody>
      </p:sp>
    </p:spTree>
  </p:cSld>
  <p:clrMapOvr>
    <a:masterClrMapping/>
  </p:clrMapOvr>
  <p:transition>
    <p:checke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7457" name="Text Box 4"/>
          <p:cNvSpPr txBox="1"/>
          <p:nvPr/>
        </p:nvSpPr>
        <p:spPr>
          <a:xfrm>
            <a:off x="2438400" y="6400800"/>
            <a:ext cx="2824163" cy="368300"/>
          </a:xfrm>
          <a:prstGeom prst="rect">
            <a:avLst/>
          </a:prstGeom>
          <a:noFill/>
          <a:ln w="9525">
            <a:noFill/>
          </a:ln>
        </p:spPr>
        <p:txBody>
          <a:bodyPr wrap="none" anchor="t">
            <a:spAutoFit/>
          </a:bodyPr>
          <a:p>
            <a:r>
              <a:rPr lang="en-US" altLang="zh-CN" dirty="0">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宋体" panose="02010600030101010101" pitchFamily="2" charset="-122"/>
              </a:rPr>
              <a:t>系统设备表与</a:t>
            </a:r>
            <a:r>
              <a:rPr lang="en-US" altLang="zh-CN" dirty="0">
                <a:latin typeface="Times New Roman" panose="02020603050405020304" pitchFamily="2" charset="0"/>
                <a:ea typeface="宋体" panose="02010600030101010101" pitchFamily="2" charset="-122"/>
              </a:rPr>
              <a:t>UCB</a:t>
            </a:r>
            <a:r>
              <a:rPr lang="zh-CN" altLang="en-US" dirty="0">
                <a:latin typeface="Times New Roman" panose="02020603050405020304" pitchFamily="2" charset="0"/>
                <a:ea typeface="宋体" panose="02010600030101010101" pitchFamily="2" charset="-122"/>
              </a:rPr>
              <a:t>的关系 </a:t>
            </a:r>
            <a:endParaRPr lang="zh-CN" altLang="en-US" dirty="0">
              <a:latin typeface="Times New Roman" panose="02020603050405020304" pitchFamily="2" charset="0"/>
              <a:ea typeface="宋体" panose="02010600030101010101" pitchFamily="2" charset="-122"/>
            </a:endParaRPr>
          </a:p>
        </p:txBody>
      </p:sp>
      <p:graphicFrame>
        <p:nvGraphicFramePr>
          <p:cNvPr id="147458" name="Object 5"/>
          <p:cNvGraphicFramePr/>
          <p:nvPr/>
        </p:nvGraphicFramePr>
        <p:xfrm>
          <a:off x="323850" y="838200"/>
          <a:ext cx="8424863" cy="5715000"/>
        </p:xfrm>
        <a:graphic>
          <a:graphicData uri="http://schemas.openxmlformats.org/presentationml/2006/ole">
            <mc:AlternateContent xmlns:mc="http://schemas.openxmlformats.org/markup-compatibility/2006">
              <mc:Choice xmlns:v="urn:schemas-microsoft-com:vml" Requires="v">
                <p:oleObj spid="_x0000_s3079" name="" r:id="rId1" imgW="2042160" imgH="2156460" progId="Visio.Drawing.4">
                  <p:embed/>
                </p:oleObj>
              </mc:Choice>
              <mc:Fallback>
                <p:oleObj name="" r:id="rId1" imgW="2042160" imgH="2156460" progId="Visio.Drawing.4">
                  <p:embed/>
                  <p:pic>
                    <p:nvPicPr>
                      <p:cNvPr id="0" name="图片 3078"/>
                      <p:cNvPicPr/>
                      <p:nvPr/>
                    </p:nvPicPr>
                    <p:blipFill>
                      <a:blip r:embed="rId2"/>
                      <a:stretch>
                        <a:fillRect/>
                      </a:stretch>
                    </p:blipFill>
                    <p:spPr>
                      <a:xfrm>
                        <a:off x="323850" y="838200"/>
                        <a:ext cx="8424863" cy="5715000"/>
                      </a:xfrm>
                      <a:prstGeom prst="rect">
                        <a:avLst/>
                      </a:prstGeom>
                      <a:noFill/>
                      <a:ln w="38100">
                        <a:noFill/>
                        <a:miter/>
                      </a:ln>
                    </p:spPr>
                  </p:pic>
                </p:oleObj>
              </mc:Fallback>
            </mc:AlternateContent>
          </a:graphicData>
        </a:graphic>
      </p:graphicFrame>
    </p:spTree>
  </p:cSld>
  <p:clrMapOvr>
    <a:masterClrMapping/>
  </p:clrMapOvr>
  <p:transition>
    <p:check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Text Box 5"/>
          <p:cNvSpPr txBox="1"/>
          <p:nvPr/>
        </p:nvSpPr>
        <p:spPr>
          <a:xfrm>
            <a:off x="3606800" y="5610225"/>
            <a:ext cx="2201863" cy="368300"/>
          </a:xfrm>
          <a:prstGeom prst="rect">
            <a:avLst/>
          </a:prstGeom>
          <a:noFill/>
          <a:ln w="9525">
            <a:noFill/>
          </a:ln>
        </p:spPr>
        <p:txBody>
          <a:bodyPr wrap="none" anchor="t">
            <a:spAutoFit/>
          </a:bodyPr>
          <a:p>
            <a:r>
              <a:rPr lang="en-US" altLang="zh-CN" dirty="0">
                <a:latin typeface="Times New Roman" panose="02020603050405020304" pitchFamily="2" charset="0"/>
                <a:ea typeface="宋体" panose="02010600030101010101" pitchFamily="2" charset="-122"/>
              </a:rPr>
              <a:t> I/O</a:t>
            </a:r>
            <a:r>
              <a:rPr lang="zh-CN" altLang="en-US" dirty="0">
                <a:latin typeface="Times New Roman" panose="02020603050405020304" pitchFamily="2" charset="0"/>
                <a:ea typeface="宋体" panose="02010600030101010101" pitchFamily="2" charset="-122"/>
              </a:rPr>
              <a:t>系统的层次结构 </a:t>
            </a:r>
            <a:endParaRPr lang="zh-CN" altLang="en-US" dirty="0">
              <a:latin typeface="Times New Roman" panose="02020603050405020304" pitchFamily="2" charset="0"/>
              <a:ea typeface="宋体" panose="02010600030101010101" pitchFamily="2" charset="-122"/>
            </a:endParaRPr>
          </a:p>
        </p:txBody>
      </p:sp>
      <p:graphicFrame>
        <p:nvGraphicFramePr>
          <p:cNvPr id="148482" name="Object 6"/>
          <p:cNvGraphicFramePr/>
          <p:nvPr/>
        </p:nvGraphicFramePr>
        <p:xfrm>
          <a:off x="0" y="920750"/>
          <a:ext cx="9144000" cy="4564063"/>
        </p:xfrm>
        <a:graphic>
          <a:graphicData uri="http://schemas.openxmlformats.org/presentationml/2006/ole">
            <mc:AlternateContent xmlns:mc="http://schemas.openxmlformats.org/markup-compatibility/2006">
              <mc:Choice xmlns:v="urn:schemas-microsoft-com:vml" Requires="v">
                <p:oleObj spid="_x0000_s3080" name="" r:id="rId1" imgW="3413760" imgH="1706880" progId="Visio.Drawing.4">
                  <p:embed/>
                </p:oleObj>
              </mc:Choice>
              <mc:Fallback>
                <p:oleObj name="" r:id="rId1" imgW="3413760" imgH="1706880" progId="Visio.Drawing.4">
                  <p:embed/>
                  <p:pic>
                    <p:nvPicPr>
                      <p:cNvPr id="0" name="图片 3079"/>
                      <p:cNvPicPr/>
                      <p:nvPr/>
                    </p:nvPicPr>
                    <p:blipFill>
                      <a:blip r:embed="rId2"/>
                      <a:stretch>
                        <a:fillRect/>
                      </a:stretch>
                    </p:blipFill>
                    <p:spPr>
                      <a:xfrm>
                        <a:off x="0" y="920750"/>
                        <a:ext cx="9144000" cy="4564063"/>
                      </a:xfrm>
                      <a:prstGeom prst="rect">
                        <a:avLst/>
                      </a:prstGeom>
                      <a:noFill/>
                      <a:ln w="38100">
                        <a:noFill/>
                        <a:miter/>
                      </a:ln>
                    </p:spPr>
                  </p:pic>
                </p:oleObj>
              </mc:Fallback>
            </mc:AlternateContent>
          </a:graphicData>
        </a:graphic>
      </p:graphicFrame>
    </p:spTree>
  </p:cSld>
  <p:clrMapOvr>
    <a:masterClrMapping/>
  </p:clrMapOvr>
  <p:transition>
    <p:checke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4" name="表格 3"/>
          <p:cNvGraphicFramePr>
            <a:graphicFrameLocks noGrp="1"/>
          </p:cNvGraphicFramePr>
          <p:nvPr/>
        </p:nvGraphicFramePr>
        <p:xfrm>
          <a:off x="0" y="1214438"/>
          <a:ext cx="9144000" cy="4302125"/>
        </p:xfrm>
        <a:graphic>
          <a:graphicData uri="http://schemas.openxmlformats.org/drawingml/2006/table">
            <a:tbl>
              <a:tblPr firstRow="1" bandRow="1">
                <a:tableStyleId>{5C22544A-7EE6-4342-B048-85BDC9FD1C3A}</a:tableStyleId>
              </a:tblPr>
              <a:tblGrid>
                <a:gridCol w="3048000"/>
                <a:gridCol w="3524264"/>
                <a:gridCol w="2571736"/>
              </a:tblGrid>
              <a:tr h="642942">
                <a:tc>
                  <a:txBody>
                    <a:bodyPr/>
                    <a:lstStyle/>
                    <a:p>
                      <a:pPr algn="ctr"/>
                      <a:r>
                        <a:rPr lang="zh-CN" altLang="en-US" dirty="0" smtClean="0">
                          <a:solidFill>
                            <a:schemeClr val="tx1"/>
                          </a:solidFill>
                        </a:rPr>
                        <a:t>用户进程</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count=read(</a:t>
                      </a:r>
                      <a:r>
                        <a:rPr lang="en-US" altLang="zh-CN" dirty="0" err="1" smtClean="0">
                          <a:solidFill>
                            <a:schemeClr val="tx1"/>
                          </a:solidFill>
                        </a:rPr>
                        <a:t>fd</a:t>
                      </a:r>
                      <a:r>
                        <a:rPr lang="en-US" altLang="zh-CN" dirty="0" smtClean="0">
                          <a:solidFill>
                            <a:schemeClr val="tx1"/>
                          </a:solidFill>
                        </a:rPr>
                        <a:t>, buffer, </a:t>
                      </a:r>
                      <a:r>
                        <a:rPr lang="en-US" altLang="zh-CN" dirty="0" err="1" smtClean="0">
                          <a:solidFill>
                            <a:schemeClr val="tx1"/>
                          </a:solidFill>
                        </a:rPr>
                        <a:t>nbytes</a:t>
                      </a:r>
                      <a:r>
                        <a:rPr lang="en-US" altLang="zh-CN" dirty="0" smtClean="0">
                          <a:solidFill>
                            <a:schemeClr val="tx1"/>
                          </a:solidFill>
                        </a:rPr>
                        <a:t>)</a:t>
                      </a:r>
                      <a:endParaRPr lang="en-US" altLang="zh-CN" dirty="0" smtClean="0">
                        <a:solidFill>
                          <a:schemeClr val="tx1"/>
                        </a:solidFill>
                      </a:endParaRPr>
                    </a:p>
                    <a:p>
                      <a:r>
                        <a:rPr lang="en-US" altLang="zh-CN" dirty="0" smtClean="0">
                          <a:solidFill>
                            <a:schemeClr val="tx1"/>
                          </a:solidFill>
                        </a:rPr>
                        <a:t>if(count= =</a:t>
                      </a:r>
                      <a:r>
                        <a:rPr lang="en-US" altLang="zh-CN" dirty="0" err="1" smtClean="0">
                          <a:solidFill>
                            <a:schemeClr val="tx1"/>
                          </a:solidFill>
                        </a:rPr>
                        <a:t>nbytes</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唤醒用户进程继续执行</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0132">
                <a:tc>
                  <a:txBody>
                    <a:bodyPr/>
                    <a:lstStyle/>
                    <a:p>
                      <a:pPr algn="ctr"/>
                      <a:r>
                        <a:rPr lang="zh-CN" altLang="en-US" b="1" dirty="0" smtClean="0">
                          <a:solidFill>
                            <a:schemeClr val="tx1"/>
                          </a:solidFill>
                        </a:rPr>
                        <a:t>设备无关软件</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dirty="0" smtClean="0">
                        <a:solidFill>
                          <a:schemeClr val="tx1"/>
                        </a:solidFill>
                      </a:endParaRPr>
                    </a:p>
                    <a:p>
                      <a:r>
                        <a:rPr lang="zh-CN" altLang="en-US" dirty="0" smtClean="0">
                          <a:solidFill>
                            <a:schemeClr val="tx1"/>
                          </a:solidFill>
                        </a:rPr>
                        <a:t>通过</a:t>
                      </a:r>
                      <a:r>
                        <a:rPr lang="en-US" altLang="zh-CN" dirty="0" err="1" smtClean="0">
                          <a:solidFill>
                            <a:schemeClr val="tx1"/>
                          </a:solidFill>
                        </a:rPr>
                        <a:t>fd</a:t>
                      </a:r>
                      <a:r>
                        <a:rPr lang="zh-CN" altLang="en-US" dirty="0" smtClean="0">
                          <a:solidFill>
                            <a:schemeClr val="tx1"/>
                          </a:solidFill>
                        </a:rPr>
                        <a:t>找到对应的文件</a:t>
                      </a:r>
                      <a:r>
                        <a:rPr lang="en-US" altLang="zh-CN" dirty="0" smtClean="0">
                          <a:solidFill>
                            <a:schemeClr val="tx1"/>
                          </a:solidFill>
                        </a:rPr>
                        <a:t>file</a:t>
                      </a:r>
                      <a:r>
                        <a:rPr lang="zh-CN" altLang="en-US" dirty="0" smtClean="0">
                          <a:solidFill>
                            <a:schemeClr val="tx1"/>
                          </a:solidFill>
                        </a:rPr>
                        <a:t>结构和数据缓冲区，并在缓冲区中查看数据；</a:t>
                      </a:r>
                      <a:endParaRPr lang="en-US" altLang="zh-CN" dirty="0" smtClean="0">
                        <a:solidFill>
                          <a:schemeClr val="tx1"/>
                        </a:solidFill>
                      </a:endParaRPr>
                    </a:p>
                    <a:p>
                      <a:r>
                        <a:rPr lang="zh-CN" altLang="en-US" dirty="0" smtClean="0">
                          <a:solidFill>
                            <a:schemeClr val="tx1"/>
                          </a:solidFill>
                        </a:rPr>
                        <a:t>若没有数据，则调用驱动程序读数据。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dirty="0" smtClean="0">
                        <a:solidFill>
                          <a:schemeClr val="tx1"/>
                        </a:solidFill>
                      </a:endParaRPr>
                    </a:p>
                    <a:p>
                      <a:r>
                        <a:rPr lang="en-US" altLang="zh-CN" dirty="0" smtClean="0">
                          <a:solidFill>
                            <a:schemeClr val="tx1"/>
                          </a:solidFill>
                        </a:rPr>
                        <a:t>count=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613">
                <a:tc>
                  <a:txBody>
                    <a:bodyPr/>
                    <a:lstStyle/>
                    <a:p>
                      <a:pPr algn="ctr"/>
                      <a:r>
                        <a:rPr lang="zh-CN" altLang="en-US" b="1" dirty="0" smtClean="0">
                          <a:solidFill>
                            <a:schemeClr val="tx1"/>
                          </a:solidFill>
                        </a:rPr>
                        <a:t>设备驱动程序</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实施设备读控制所需的一系列操作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613">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613">
                <a:tc>
                  <a:txBody>
                    <a:bodyPr/>
                    <a:lstStyle/>
                    <a:p>
                      <a:pPr algn="ctr"/>
                      <a:r>
                        <a:rPr lang="zh-CN" altLang="en-US" b="1" dirty="0" smtClean="0">
                          <a:solidFill>
                            <a:schemeClr val="tx1"/>
                          </a:solidFill>
                        </a:rPr>
                        <a:t>硬件</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dirty="0" smtClean="0">
                        <a:solidFill>
                          <a:schemeClr val="tx1"/>
                        </a:solidFill>
                      </a:endParaRPr>
                    </a:p>
                    <a:p>
                      <a:r>
                        <a:rPr lang="en-US" altLang="zh-CN" dirty="0" smtClean="0">
                          <a:solidFill>
                            <a:schemeClr val="tx1"/>
                          </a:solidFill>
                        </a:rPr>
                        <a:t>        </a:t>
                      </a:r>
                      <a:r>
                        <a:rPr lang="zh-CN" altLang="en-US" dirty="0" smtClean="0">
                          <a:solidFill>
                            <a:schemeClr val="tx1"/>
                          </a:solidFill>
                        </a:rPr>
                        <a:t>磁盘设备控制器</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dirty="0" smtClean="0">
                        <a:solidFill>
                          <a:schemeClr val="tx1"/>
                        </a:solidFill>
                      </a:endParaRPr>
                    </a:p>
                    <a:p>
                      <a:r>
                        <a:rPr lang="en-US" altLang="zh-CN" dirty="0" smtClean="0">
                          <a:solidFill>
                            <a:schemeClr val="tx1"/>
                          </a:solidFill>
                        </a:rPr>
                        <a:t>         </a:t>
                      </a:r>
                      <a:r>
                        <a:rPr lang="zh-CN" altLang="en-US" dirty="0" smtClean="0">
                          <a:solidFill>
                            <a:schemeClr val="tx1"/>
                          </a:solidFill>
                        </a:rPr>
                        <a:t>读取数据完毕</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49531" name="直接箭头连接符 5"/>
          <p:cNvCxnSpPr/>
          <p:nvPr/>
        </p:nvCxnSpPr>
        <p:spPr>
          <a:xfrm rot="5400000">
            <a:off x="4179888" y="1820863"/>
            <a:ext cx="500062" cy="1587"/>
          </a:xfrm>
          <a:prstGeom prst="straightConnector1">
            <a:avLst/>
          </a:prstGeom>
          <a:ln w="38100" cap="flat" cmpd="sng">
            <a:solidFill>
              <a:schemeClr val="tx1"/>
            </a:solidFill>
            <a:prstDash val="solid"/>
            <a:round/>
            <a:headEnd type="none" w="med" len="med"/>
            <a:tailEnd type="arrow" w="med" len="med"/>
          </a:ln>
        </p:spPr>
      </p:cxnSp>
      <p:cxnSp>
        <p:nvCxnSpPr>
          <p:cNvPr id="149532" name="直接箭头连接符 7"/>
          <p:cNvCxnSpPr/>
          <p:nvPr/>
        </p:nvCxnSpPr>
        <p:spPr>
          <a:xfrm rot="5400000">
            <a:off x="4213225" y="3571875"/>
            <a:ext cx="430213" cy="1588"/>
          </a:xfrm>
          <a:prstGeom prst="straightConnector1">
            <a:avLst/>
          </a:prstGeom>
          <a:ln w="38100" cap="flat" cmpd="sng">
            <a:solidFill>
              <a:schemeClr val="tx1"/>
            </a:solidFill>
            <a:prstDash val="solid"/>
            <a:round/>
            <a:headEnd type="none" w="med" len="med"/>
            <a:tailEnd type="arrow" w="med" len="med"/>
          </a:ln>
        </p:spPr>
      </p:cxnSp>
      <p:cxnSp>
        <p:nvCxnSpPr>
          <p:cNvPr id="149533" name="直接箭头连接符 9"/>
          <p:cNvCxnSpPr/>
          <p:nvPr/>
        </p:nvCxnSpPr>
        <p:spPr>
          <a:xfrm rot="5400000">
            <a:off x="3892550" y="4608513"/>
            <a:ext cx="1071563" cy="1587"/>
          </a:xfrm>
          <a:prstGeom prst="straightConnector1">
            <a:avLst/>
          </a:prstGeom>
          <a:ln w="38100" cap="flat" cmpd="sng">
            <a:solidFill>
              <a:schemeClr val="tx1"/>
            </a:solidFill>
            <a:prstDash val="solid"/>
            <a:round/>
            <a:headEnd type="none" w="med" len="med"/>
            <a:tailEnd type="arrow" w="med" len="med"/>
          </a:ln>
        </p:spPr>
      </p:cxnSp>
      <p:cxnSp>
        <p:nvCxnSpPr>
          <p:cNvPr id="149534" name="直接箭头连接符 11"/>
          <p:cNvCxnSpPr/>
          <p:nvPr/>
        </p:nvCxnSpPr>
        <p:spPr>
          <a:xfrm>
            <a:off x="5500688" y="5286375"/>
            <a:ext cx="1500187" cy="1588"/>
          </a:xfrm>
          <a:prstGeom prst="straightConnector1">
            <a:avLst/>
          </a:prstGeom>
          <a:ln w="38100" cap="flat" cmpd="sng">
            <a:solidFill>
              <a:schemeClr val="tx1"/>
            </a:solidFill>
            <a:prstDash val="solid"/>
            <a:round/>
            <a:headEnd type="none" w="med" len="med"/>
            <a:tailEnd type="arrow" w="med" len="med"/>
          </a:ln>
        </p:spPr>
      </p:cxnSp>
      <p:cxnSp>
        <p:nvCxnSpPr>
          <p:cNvPr id="149535" name="直接箭头连接符 13"/>
          <p:cNvCxnSpPr/>
          <p:nvPr/>
        </p:nvCxnSpPr>
        <p:spPr>
          <a:xfrm rot="5400000" flipH="1" flipV="1">
            <a:off x="7278688" y="4564063"/>
            <a:ext cx="1000125" cy="1587"/>
          </a:xfrm>
          <a:prstGeom prst="straightConnector1">
            <a:avLst/>
          </a:prstGeom>
          <a:ln w="38100" cap="flat" cmpd="sng">
            <a:solidFill>
              <a:schemeClr val="tx1"/>
            </a:solidFill>
            <a:prstDash val="solid"/>
            <a:round/>
            <a:headEnd type="none" w="med" len="med"/>
            <a:tailEnd type="arrow" w="med" len="med"/>
          </a:ln>
        </p:spPr>
      </p:cxnSp>
      <p:cxnSp>
        <p:nvCxnSpPr>
          <p:cNvPr id="149536" name="直接箭头连接符 14"/>
          <p:cNvCxnSpPr/>
          <p:nvPr/>
        </p:nvCxnSpPr>
        <p:spPr>
          <a:xfrm rot="5400000" flipH="1" flipV="1">
            <a:off x="7456488" y="3598863"/>
            <a:ext cx="644525" cy="1587"/>
          </a:xfrm>
          <a:prstGeom prst="straightConnector1">
            <a:avLst/>
          </a:prstGeom>
          <a:ln w="38100" cap="flat" cmpd="sng">
            <a:solidFill>
              <a:schemeClr val="tx1"/>
            </a:solidFill>
            <a:prstDash val="solid"/>
            <a:round/>
            <a:headEnd type="none" w="med" len="med"/>
            <a:tailEnd type="arrow" w="med" len="med"/>
          </a:ln>
        </p:spPr>
      </p:cxnSp>
      <p:sp>
        <p:nvSpPr>
          <p:cNvPr id="149537" name="右大括号 16"/>
          <p:cNvSpPr/>
          <p:nvPr/>
        </p:nvSpPr>
        <p:spPr>
          <a:xfrm>
            <a:off x="8001000" y="2143125"/>
            <a:ext cx="428625" cy="2857500"/>
          </a:xfrm>
          <a:prstGeom prst="rightBrace">
            <a:avLst>
              <a:gd name="adj1" fmla="val 8179"/>
              <a:gd name="adj2" fmla="val 50000"/>
            </a:avLst>
          </a:prstGeom>
          <a:noFill/>
          <a:ln w="38100" cap="flat" cmpd="sng">
            <a:solidFill>
              <a:schemeClr val="tx1"/>
            </a:solidFill>
            <a:prstDash val="solid"/>
            <a:round/>
            <a:headEnd type="none" w="med" len="med"/>
            <a:tailEnd type="none" w="med" len="med"/>
          </a:ln>
        </p:spPr>
        <p:txBody>
          <a:bodyPr anchor="t"/>
          <a:p>
            <a:endParaRPr lang="zh-CN" altLang="en-US" dirty="0">
              <a:latin typeface="Times New Roman" panose="02020603050405020304" pitchFamily="2" charset="0"/>
              <a:ea typeface="宋体" panose="02010600030101010101" pitchFamily="2" charset="-122"/>
            </a:endParaRPr>
          </a:p>
        </p:txBody>
      </p:sp>
      <p:sp>
        <p:nvSpPr>
          <p:cNvPr id="149538" name="TextBox 17"/>
          <p:cNvSpPr txBox="1"/>
          <p:nvPr/>
        </p:nvSpPr>
        <p:spPr>
          <a:xfrm>
            <a:off x="8501063" y="2643188"/>
            <a:ext cx="441325" cy="1938337"/>
          </a:xfrm>
          <a:prstGeom prst="rect">
            <a:avLst/>
          </a:prstGeom>
          <a:noFill/>
          <a:ln w="9525">
            <a:noFill/>
          </a:ln>
        </p:spPr>
        <p:txBody>
          <a:bodyPr wrap="none" anchor="t">
            <a:spAutoFit/>
          </a:bodyPr>
          <a:p>
            <a:r>
              <a:rPr lang="zh-CN" altLang="en-US" sz="2000" dirty="0">
                <a:latin typeface="Times New Roman" panose="02020603050405020304" pitchFamily="2" charset="0"/>
                <a:ea typeface="宋体" panose="02010600030101010101" pitchFamily="2" charset="-122"/>
              </a:rPr>
              <a:t>中</a:t>
            </a:r>
            <a:endParaRPr lang="en-US" altLang="zh-CN" sz="2000" dirty="0">
              <a:latin typeface="Times New Roman" panose="02020603050405020304" pitchFamily="2" charset="0"/>
              <a:ea typeface="宋体" panose="02010600030101010101" pitchFamily="2" charset="-122"/>
            </a:endParaRPr>
          </a:p>
          <a:p>
            <a:r>
              <a:rPr lang="zh-CN" altLang="en-US" sz="2000" dirty="0">
                <a:latin typeface="Times New Roman" panose="02020603050405020304" pitchFamily="2" charset="0"/>
                <a:ea typeface="宋体" panose="02010600030101010101" pitchFamily="2" charset="-122"/>
              </a:rPr>
              <a:t>断</a:t>
            </a:r>
            <a:endParaRPr lang="en-US" altLang="zh-CN" sz="2000" dirty="0">
              <a:latin typeface="Times New Roman" panose="02020603050405020304" pitchFamily="2" charset="0"/>
              <a:ea typeface="宋体" panose="02010600030101010101" pitchFamily="2" charset="-122"/>
            </a:endParaRPr>
          </a:p>
          <a:p>
            <a:r>
              <a:rPr lang="zh-CN" altLang="en-US" sz="2000" dirty="0">
                <a:latin typeface="Times New Roman" panose="02020603050405020304" pitchFamily="2" charset="0"/>
                <a:ea typeface="宋体" panose="02010600030101010101" pitchFamily="2" charset="-122"/>
              </a:rPr>
              <a:t>处</a:t>
            </a:r>
            <a:endParaRPr lang="en-US" altLang="zh-CN" sz="2000" dirty="0">
              <a:latin typeface="Times New Roman" panose="02020603050405020304" pitchFamily="2" charset="0"/>
              <a:ea typeface="宋体" panose="02010600030101010101" pitchFamily="2" charset="-122"/>
            </a:endParaRPr>
          </a:p>
          <a:p>
            <a:r>
              <a:rPr lang="zh-CN" altLang="en-US" sz="2000" dirty="0">
                <a:latin typeface="Times New Roman" panose="02020603050405020304" pitchFamily="2" charset="0"/>
                <a:ea typeface="宋体" panose="02010600030101010101" pitchFamily="2" charset="-122"/>
              </a:rPr>
              <a:t>理</a:t>
            </a:r>
            <a:endParaRPr lang="en-US" altLang="zh-CN" sz="2000" dirty="0">
              <a:latin typeface="Times New Roman" panose="02020603050405020304" pitchFamily="2" charset="0"/>
              <a:ea typeface="宋体" panose="02010600030101010101" pitchFamily="2" charset="-122"/>
            </a:endParaRPr>
          </a:p>
          <a:p>
            <a:r>
              <a:rPr lang="zh-CN" altLang="en-US" sz="2000" dirty="0">
                <a:latin typeface="Times New Roman" panose="02020603050405020304" pitchFamily="2" charset="0"/>
                <a:ea typeface="宋体" panose="02010600030101010101" pitchFamily="2" charset="-122"/>
              </a:rPr>
              <a:t>程</a:t>
            </a:r>
            <a:endParaRPr lang="en-US" altLang="zh-CN" sz="2000" dirty="0">
              <a:latin typeface="Times New Roman" panose="02020603050405020304" pitchFamily="2" charset="0"/>
              <a:ea typeface="宋体" panose="02010600030101010101" pitchFamily="2" charset="-122"/>
            </a:endParaRPr>
          </a:p>
          <a:p>
            <a:r>
              <a:rPr lang="zh-CN" altLang="en-US" sz="2000" dirty="0">
                <a:latin typeface="Times New Roman" panose="02020603050405020304" pitchFamily="2" charset="0"/>
                <a:ea typeface="宋体" panose="02010600030101010101" pitchFamily="2" charset="-122"/>
              </a:rPr>
              <a:t>序</a:t>
            </a:r>
            <a:endParaRPr lang="zh-CN" altLang="en-US" sz="2000" dirty="0">
              <a:latin typeface="Times New Roman" panose="02020603050405020304" pitchFamily="2" charset="0"/>
              <a:ea typeface="宋体" panose="02010600030101010101" pitchFamily="2" charset="-122"/>
            </a:endParaRPr>
          </a:p>
        </p:txBody>
      </p:sp>
      <p:cxnSp>
        <p:nvCxnSpPr>
          <p:cNvPr id="149539" name="直接箭头连接符 18"/>
          <p:cNvCxnSpPr/>
          <p:nvPr/>
        </p:nvCxnSpPr>
        <p:spPr>
          <a:xfrm rot="5400000" flipH="1" flipV="1">
            <a:off x="7323138" y="1892300"/>
            <a:ext cx="642937" cy="1588"/>
          </a:xfrm>
          <a:prstGeom prst="straightConnector1">
            <a:avLst/>
          </a:prstGeom>
          <a:ln w="38100" cap="flat" cmpd="sng">
            <a:solidFill>
              <a:schemeClr val="tx1"/>
            </a:solidFill>
            <a:prstDash val="solid"/>
            <a:round/>
            <a:headEnd type="none" w="med" len="med"/>
            <a:tailEnd type="arrow" w="med" len="med"/>
          </a:ln>
        </p:spPr>
      </p:cxnSp>
    </p:spTree>
  </p:cSld>
  <p:clrMapOvr>
    <a:masterClrMapping/>
  </p:clrMapOvr>
  <p:transition>
    <p:check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6.6  用户层的I/O软件</a:t>
            </a:r>
            <a:endParaRPr lang="zh-CN" altLang="en-US" sz="4000" dirty="0">
              <a:latin typeface="宋体" panose="02010600030101010101" pitchFamily="2" charset="-122"/>
              <a:ea typeface="宋体" panose="02010600030101010101" pitchFamily="2" charset="-122"/>
            </a:endParaRPr>
          </a:p>
        </p:txBody>
      </p:sp>
      <p:sp>
        <p:nvSpPr>
          <p:cNvPr id="15053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3" name="内容占位符 2"/>
          <p:cNvSpPr>
            <a:spLocks noGrp="1"/>
          </p:cNvSpPr>
          <p:nvPr/>
        </p:nvSpPr>
        <p:spPr>
          <a:xfrm>
            <a:off x="250825" y="1473200"/>
            <a:ext cx="4645025" cy="432117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1</a:t>
            </a:r>
            <a:r>
              <a:rPr kumimoji="0" lang="zh-CN" altLang="en-US" sz="28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 系统调用</a:t>
            </a:r>
            <a:endParaRPr kumimoji="0" lang="en-US" altLang="zh-CN" sz="28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当应用程序需要执行某种</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I/O</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操作时，在应用程序中必须使用相应的系统调用</a:t>
            </a:r>
            <a:endPar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当</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OS</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捕获到该系统调用后，便将</a:t>
            </a:r>
            <a:r>
              <a:rPr kumimoji="0"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CPU</a:t>
            </a:r>
            <a:r>
              <a:rPr kumimoji="0"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的状态从用户态转换到核心态</a:t>
            </a:r>
            <a:endParaRPr kumimoji="0"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转向操作系统中相应过程，由该过程完成所需的</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I/O</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rPr>
              <a:t>操作</a:t>
            </a:r>
            <a:endPar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2800" b="1" i="0" u="none" strike="noStrike" kern="0" cap="none" spc="0" normalizeH="0" baseline="0" noProof="0" dirty="0">
              <a:ln>
                <a:noFill/>
              </a:ln>
              <a:solidFill>
                <a:srgbClr val="003258"/>
              </a:solidFill>
              <a:effectLst/>
              <a:uLnTx/>
              <a:uFillTx/>
              <a:latin typeface="宋体" panose="02010600030101010101" pitchFamily="2" charset="-122"/>
              <a:ea typeface="宋体" panose="02010600030101010101" pitchFamily="2" charset="-122"/>
              <a:cs typeface="+mn-cs"/>
            </a:endParaRPr>
          </a:p>
        </p:txBody>
      </p:sp>
      <p:pic>
        <p:nvPicPr>
          <p:cNvPr id="150532" name="图片 6"/>
          <p:cNvPicPr>
            <a:picLocks noChangeAspect="1"/>
          </p:cNvPicPr>
          <p:nvPr/>
        </p:nvPicPr>
        <p:blipFill>
          <a:blip r:embed="rId1"/>
          <a:srcRect l="2980" r="61186" b="17311"/>
          <a:stretch>
            <a:fillRect/>
          </a:stretch>
        </p:blipFill>
        <p:spPr>
          <a:xfrm>
            <a:off x="5040313" y="1473200"/>
            <a:ext cx="3276600" cy="4265613"/>
          </a:xfrm>
          <a:prstGeom prst="rect">
            <a:avLst/>
          </a:prstGeom>
          <a:solidFill>
            <a:schemeClr val="bg1"/>
          </a:solid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22530"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6.1.3  I/O系统接口 </a:t>
            </a:r>
            <a:br>
              <a:rPr lang="zh-CN" altLang="en-US" dirty="0">
                <a:latin typeface="黑体" panose="02010609060101010101" pitchFamily="1" charset="-122"/>
                <a:ea typeface="黑体" panose="02010609060101010101" pitchFamily="1" charset="-122"/>
              </a:rPr>
            </a:br>
            <a:r>
              <a:rPr lang="zh-CN" altLang="en-US" sz="2400" dirty="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1. 块设备接口</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  是块设备管理程序与高层之间的接口。该接口反映了大部分磁盘存储器和光盘存储器的本质特征，用于控制该类设备的输入或输出。</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(1) 块设备。 </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(2) 隐藏了磁盘的二维结构。</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(3) 将抽象命令映射为低层操作。</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2253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6.6  用户层的I/O软件</a:t>
            </a:r>
            <a:endParaRPr lang="zh-CN" altLang="en-US" sz="4000" dirty="0">
              <a:latin typeface="宋体" panose="02010600030101010101" pitchFamily="2" charset="-122"/>
              <a:ea typeface="宋体" panose="02010600030101010101" pitchFamily="2" charset="-122"/>
            </a:endParaRPr>
          </a:p>
        </p:txBody>
      </p:sp>
      <p:sp>
        <p:nvSpPr>
          <p:cNvPr id="151554" name="Rectangle 3"/>
          <p:cNvSpPr>
            <a:spLocks noGrp="1"/>
          </p:cNvSpPr>
          <p:nvPr>
            <p:ph type="body"/>
          </p:nvPr>
        </p:nvSpPr>
        <p:spPr/>
        <p:txBody>
          <a:bodyPr wrap="square" anchor="t"/>
          <a:p>
            <a:pPr marL="0" indent="0">
              <a:buNone/>
            </a:pPr>
            <a:r>
              <a:rPr lang="zh-CN" altLang="en-US" sz="2400" b="1" dirty="0">
                <a:latin typeface="宋体" panose="02010600030101010101" pitchFamily="2" charset="-122"/>
                <a:ea typeface="宋体" panose="02010600030101010101" pitchFamily="2" charset="-122"/>
              </a:rPr>
              <a:t>2. 库函数</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5155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3" name="内容占位符 2"/>
          <p:cNvSpPr>
            <a:spLocks noGrp="1"/>
          </p:cNvSpPr>
          <p:nvPr/>
        </p:nvSpPr>
        <p:spPr>
          <a:xfrm>
            <a:off x="342900" y="1154113"/>
            <a:ext cx="8459788" cy="3913188"/>
          </a:xfrm>
          <a:prstGeom prst="rect">
            <a:avLst/>
          </a:prstGeom>
        </p:spPr>
        <p:txBody>
          <a:bodyPr/>
          <a:lstStyle>
            <a:lvl1pPr marL="469900" indent="-469900" algn="l" rtl="0" eaLnBrk="0" fontAlgn="base" hangingPunct="0">
              <a:spcBef>
                <a:spcPct val="20000"/>
              </a:spcBef>
              <a:spcAft>
                <a:spcPct val="0"/>
              </a:spcAft>
              <a:buClr>
                <a:srgbClr val="CC0000"/>
              </a:buClr>
              <a:buFont typeface="Wingdings" panose="05000000000000000000" pitchFamily="2" charset="2"/>
              <a:buChar char="o"/>
              <a:defRPr sz="3000">
                <a:solidFill>
                  <a:srgbClr val="000000"/>
                </a:solidFill>
                <a:latin typeface="Verdana" panose="020B0604030504040204" pitchFamily="2" charset="0"/>
                <a:ea typeface="宋体" panose="02010600030101010101" pitchFamily="2" charset="-122"/>
                <a:cs typeface="+mn-ea"/>
              </a:defRPr>
            </a:lvl1pPr>
            <a:lvl2pPr marL="908050" indent="-436880" algn="l" rtl="0" eaLnBrk="0" fontAlgn="base" hangingPunct="0">
              <a:spcBef>
                <a:spcPct val="20000"/>
              </a:spcBef>
              <a:spcAft>
                <a:spcPct val="0"/>
              </a:spcAft>
              <a:buClr>
                <a:srgbClr val="CC0000"/>
              </a:buClr>
              <a:buFont typeface="Wingdings" panose="05000000000000000000" pitchFamily="2" charset="2"/>
              <a:buChar char="n"/>
              <a:defRPr sz="2600">
                <a:solidFill>
                  <a:srgbClr val="000000"/>
                </a:solidFill>
                <a:latin typeface="Verdana" panose="020B0604030504040204" pitchFamily="2" charset="0"/>
                <a:ea typeface="宋体" panose="02010600030101010101" pitchFamily="2" charset="-122"/>
              </a:defRPr>
            </a:lvl2pPr>
            <a:lvl3pPr marL="1304925" indent="-395605" algn="l" rtl="0" eaLnBrk="0" fontAlgn="base" hangingPunct="0">
              <a:spcBef>
                <a:spcPct val="20000"/>
              </a:spcBef>
              <a:spcAft>
                <a:spcPct val="0"/>
              </a:spcAft>
              <a:buClr>
                <a:srgbClr val="CC0000"/>
              </a:buClr>
              <a:buFont typeface="Wingdings" panose="05000000000000000000" pitchFamily="2" charset="2"/>
              <a:buChar char="o"/>
              <a:defRPr sz="2300">
                <a:solidFill>
                  <a:srgbClr val="000000"/>
                </a:solidFill>
                <a:latin typeface="Verdana" panose="020B0604030504040204" pitchFamily="2" charset="0"/>
                <a:ea typeface="宋体" panose="02010600030101010101" pitchFamily="2" charset="-122"/>
              </a:defRPr>
            </a:lvl3pPr>
            <a:lvl4pPr marL="1694180" indent="-387350" algn="l" rtl="0" eaLnBrk="0" fontAlgn="base" hangingPunct="0">
              <a:spcBef>
                <a:spcPct val="20000"/>
              </a:spcBef>
              <a:spcAft>
                <a:spcPct val="0"/>
              </a:spcAft>
              <a:buClr>
                <a:srgbClr val="CC0000"/>
              </a:buClr>
              <a:buFont typeface="Wingdings" panose="05000000000000000000" pitchFamily="2" charset="2"/>
              <a:buChar char="n"/>
              <a:defRPr sz="2000">
                <a:solidFill>
                  <a:srgbClr val="000000"/>
                </a:solidFill>
                <a:latin typeface="Verdana" panose="020B0604030504040204" pitchFamily="2" charset="0"/>
                <a:ea typeface="宋体" panose="02010600030101010101" pitchFamily="2" charset="-122"/>
              </a:defRPr>
            </a:lvl4pPr>
            <a:lvl5pPr marL="2094230" indent="-398780" algn="l" rtl="0" eaLnBrk="0" fontAlgn="base" hangingPunct="0">
              <a:spcBef>
                <a:spcPct val="25000"/>
              </a:spcBef>
              <a:spcAft>
                <a:spcPct val="0"/>
              </a:spcAft>
              <a:buClr>
                <a:srgbClr val="CC0000"/>
              </a:buClr>
              <a:buFont typeface="Wingdings" panose="05000000000000000000" pitchFamily="2" charset="2"/>
              <a:buChar char="§"/>
              <a:defRPr sz="2000">
                <a:solidFill>
                  <a:srgbClr val="000000"/>
                </a:solidFill>
                <a:latin typeface="Verdana" panose="020B0604030504040204" pitchFamily="2" charset="0"/>
                <a:ea typeface="宋体" panose="02010600030101010101" pitchFamily="2" charset="-122"/>
              </a:defRPr>
            </a:lvl5pPr>
            <a:lvl6pPr marL="2551430" indent="-398780" algn="l" rtl="0" fontAlgn="base">
              <a:spcBef>
                <a:spcPct val="25000"/>
              </a:spcBef>
              <a:spcAft>
                <a:spcPct val="0"/>
              </a:spcAft>
              <a:buClr>
                <a:srgbClr val="CC0000"/>
              </a:buClr>
              <a:buFont typeface="Wingdings" panose="05000000000000000000" pitchFamily="2" charset="2"/>
              <a:buChar char="§"/>
              <a:defRPr sz="2000">
                <a:solidFill>
                  <a:srgbClr val="000000"/>
                </a:solidFill>
                <a:latin typeface="Verdana" panose="020B0604030504040204" pitchFamily="2" charset="0"/>
                <a:ea typeface="宋体" panose="02010600030101010101" pitchFamily="2" charset="-122"/>
              </a:defRPr>
            </a:lvl6pPr>
            <a:lvl7pPr marL="3008630" indent="-398780" algn="l" rtl="0" fontAlgn="base">
              <a:spcBef>
                <a:spcPct val="25000"/>
              </a:spcBef>
              <a:spcAft>
                <a:spcPct val="0"/>
              </a:spcAft>
              <a:buClr>
                <a:srgbClr val="CC0000"/>
              </a:buClr>
              <a:buFont typeface="Wingdings" panose="05000000000000000000" pitchFamily="2" charset="2"/>
              <a:buChar char="§"/>
              <a:defRPr sz="2000">
                <a:solidFill>
                  <a:srgbClr val="000000"/>
                </a:solidFill>
                <a:latin typeface="Verdana" panose="020B0604030504040204" pitchFamily="2" charset="0"/>
                <a:ea typeface="宋体" panose="02010600030101010101" pitchFamily="2" charset="-122"/>
              </a:defRPr>
            </a:lvl7pPr>
            <a:lvl8pPr marL="3465830" indent="-398780" algn="l" rtl="0" fontAlgn="base">
              <a:spcBef>
                <a:spcPct val="25000"/>
              </a:spcBef>
              <a:spcAft>
                <a:spcPct val="0"/>
              </a:spcAft>
              <a:buClr>
                <a:srgbClr val="CC0000"/>
              </a:buClr>
              <a:buFont typeface="Wingdings" panose="05000000000000000000" pitchFamily="2" charset="2"/>
              <a:buChar char="§"/>
              <a:defRPr sz="2000">
                <a:solidFill>
                  <a:srgbClr val="000000"/>
                </a:solidFill>
                <a:latin typeface="Verdana" panose="020B0604030504040204" pitchFamily="2" charset="0"/>
                <a:ea typeface="宋体" panose="02010600030101010101" pitchFamily="2" charset="-122"/>
              </a:defRPr>
            </a:lvl8pPr>
            <a:lvl9pPr marL="3923030" indent="-398780" algn="l" rtl="0" fontAlgn="base">
              <a:spcBef>
                <a:spcPct val="25000"/>
              </a:spcBef>
              <a:spcAft>
                <a:spcPct val="0"/>
              </a:spcAft>
              <a:buClr>
                <a:srgbClr val="CC0000"/>
              </a:buClr>
              <a:buFont typeface="Wingdings" panose="05000000000000000000" pitchFamily="2" charset="2"/>
              <a:buChar char="§"/>
              <a:defRPr sz="2000">
                <a:solidFill>
                  <a:srgbClr val="000000"/>
                </a:solidFill>
                <a:latin typeface="Verdana" panose="020B0604030504040204" pitchFamily="2" charset="0"/>
                <a:ea typeface="宋体" panose="02010600030101010101" pitchFamily="2" charset="-122"/>
              </a:defRPr>
            </a:lvl9pPr>
          </a:lstStyle>
          <a:p>
            <a:pPr marL="0" marR="0" lvl="0" indent="0" algn="l" defTabSz="914400" rtl="0" eaLnBrk="0" fontAlgn="base" latinLnBrk="0" hangingPunct="0">
              <a:lnSpc>
                <a:spcPct val="130000"/>
              </a:lnSpc>
              <a:spcBef>
                <a:spcPct val="20000"/>
              </a:spcBef>
              <a:spcAft>
                <a:spcPct val="0"/>
              </a:spcAft>
              <a:buClr>
                <a:srgbClr val="CC0000"/>
              </a:buClr>
              <a:buSzTx/>
              <a:buFont typeface="Wingdings" panose="05000000000000000000" pitchFamily="2" charset="2"/>
              <a:buNone/>
              <a:defRPr/>
            </a:pPr>
            <a:endParaRPr kumimoji="0" lang="en-US" altLang="zh-CN" sz="2800" b="1" i="0" u="none" strike="noStrike" kern="0" cap="none" spc="0" normalizeH="0" baseline="0" noProof="0" dirty="0" smtClean="0">
              <a:ln>
                <a:noFill/>
              </a:ln>
              <a:solidFill>
                <a:srgbClr val="003258"/>
              </a:solidFill>
              <a:effectLst/>
              <a:uLnTx/>
              <a:uFillTx/>
              <a:latin typeface="微软雅黑" panose="020B0503020204020204" charset="-122"/>
              <a:ea typeface="微软雅黑" panose="020B0503020204020204" charset="-122"/>
              <a:cs typeface="+mn-ea"/>
            </a:endParaRPr>
          </a:p>
          <a:p>
            <a:pPr marL="469900" marR="0" lvl="0" indent="-469900" algn="l" defTabSz="914400" rtl="0" eaLnBrk="0" fontAlgn="base" latinLnBrk="0" hangingPunct="0">
              <a:lnSpc>
                <a:spcPct val="13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用户程序通过调用对应的库函数使用系统调用</a:t>
            </a:r>
            <a:endPar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cs typeface="+mn-ea"/>
            </a:endParaRPr>
          </a:p>
          <a:p>
            <a:pPr marL="469900" marR="0" lvl="0" indent="-469900" algn="l" defTabSz="914400" rtl="0" eaLnBrk="0" fontAlgn="base" latinLnBrk="0" hangingPunct="0">
              <a:lnSpc>
                <a:spcPct val="13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对于</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I/O</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方面，主要是对文件和设备进行读写，以及控制</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检查设备状态的库函数，其集合也是</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I/O</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系统的组成部分</a:t>
            </a:r>
            <a:endPar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cs typeface="+mn-ea"/>
            </a:endParaRPr>
          </a:p>
          <a:p>
            <a:pPr marL="469900" marR="0" lvl="0" indent="-469900" algn="l" defTabSz="914400" rtl="0" eaLnBrk="0" fontAlgn="base" latinLnBrk="0" hangingPunct="0">
              <a:lnSpc>
                <a:spcPct val="13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内核提供了</a:t>
            </a:r>
            <a:r>
              <a:rPr kumimoji="0" lang="en-US" altLang="zh-CN"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OS</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的基本功能，而</a:t>
            </a:r>
            <a:r>
              <a:rPr kumimoji="0"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ea"/>
              </a:rPr>
              <a:t>库函数扩展了</a:t>
            </a:r>
            <a:r>
              <a:rPr kumimoji="0" lang="en-US" altLang="zh-CN" sz="24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ea"/>
              </a:rPr>
              <a:t>OS</a:t>
            </a:r>
            <a:r>
              <a:rPr kumimoji="0" lang="zh-CN" altLang="en-US" sz="2400" b="1"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ea"/>
              </a:rPr>
              <a:t>内核</a:t>
            </a:r>
            <a:r>
              <a:rPr kumimoji="0" lang="zh-CN" altLang="en-US" sz="2400" b="1" i="0" u="none" strike="noStrike" kern="0" cap="none" spc="0" normalizeH="0" baseline="0" noProof="0" dirty="0" smtClean="0">
                <a:ln>
                  <a:noFill/>
                </a:ln>
                <a:solidFill>
                  <a:srgbClr val="003258"/>
                </a:solidFill>
                <a:effectLst/>
                <a:uLnTx/>
                <a:uFillTx/>
                <a:latin typeface="宋体" panose="02010600030101010101" pitchFamily="2" charset="-122"/>
                <a:ea typeface="宋体" panose="02010600030101010101" pitchFamily="2" charset="-122"/>
                <a:cs typeface="+mn-ea"/>
              </a:rPr>
              <a:t>，使用户能方便取得操作系统的服务</a:t>
            </a:r>
            <a:endParaRPr kumimoji="0" lang="zh-CN" altLang="en-US" sz="2800" b="1" i="0" u="none" strike="noStrike" kern="0" cap="none" spc="0" normalizeH="0" baseline="0" noProof="0" dirty="0">
              <a:ln>
                <a:noFill/>
              </a:ln>
              <a:solidFill>
                <a:srgbClr val="003258"/>
              </a:solidFill>
              <a:effectLst/>
              <a:uLnTx/>
              <a:uFillTx/>
              <a:latin typeface="宋体" panose="02010600030101010101" pitchFamily="2" charset="-122"/>
              <a:cs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2577" name="Picture 4"/>
          <p:cNvPicPr>
            <a:picLocks noChangeAspect="1"/>
          </p:cNvPicPr>
          <p:nvPr/>
        </p:nvPicPr>
        <p:blipFill>
          <a:blip r:embed="rId1"/>
          <a:stretch>
            <a:fillRect/>
          </a:stretch>
        </p:blipFill>
        <p:spPr>
          <a:xfrm>
            <a:off x="395288" y="1755775"/>
            <a:ext cx="8424862" cy="5329238"/>
          </a:xfrm>
          <a:prstGeom prst="rect">
            <a:avLst/>
          </a:prstGeom>
          <a:noFill/>
          <a:ln w="9525">
            <a:noFill/>
          </a:ln>
        </p:spPr>
      </p:pic>
      <p:sp>
        <p:nvSpPr>
          <p:cNvPr id="152578" name="AutoShape 5"/>
          <p:cNvSpPr/>
          <p:nvPr/>
        </p:nvSpPr>
        <p:spPr>
          <a:xfrm>
            <a:off x="1331913" y="1354138"/>
            <a:ext cx="2232025" cy="792162"/>
          </a:xfrm>
          <a:prstGeom prst="wedgeRoundRectCallout">
            <a:avLst>
              <a:gd name="adj1" fmla="val 75532"/>
              <a:gd name="adj2" fmla="val 262625"/>
              <a:gd name="adj3" fmla="val 16667"/>
            </a:avLst>
          </a:prstGeom>
          <a:solidFill>
            <a:schemeClr val="accent1"/>
          </a:solidFill>
          <a:ln w="9525" cap="flat" cmpd="sng">
            <a:solidFill>
              <a:srgbClr val="FF0066"/>
            </a:solidFill>
            <a:prstDash val="solid"/>
            <a:miter/>
            <a:headEnd type="none" w="med" len="med"/>
            <a:tailEnd type="none" w="med" len="med"/>
          </a:ln>
        </p:spPr>
        <p:txBody>
          <a:bodyPr anchor="t"/>
          <a:p>
            <a:pPr algn="ctr"/>
            <a:r>
              <a:rPr lang="zh-CN" altLang="en-US" dirty="0">
                <a:latin typeface="Times New Roman" panose="02020603050405020304" pitchFamily="2" charset="0"/>
                <a:ea typeface="宋体" panose="02010600030101010101" pitchFamily="2" charset="-122"/>
              </a:rPr>
              <a:t>系统功能调用</a:t>
            </a:r>
            <a:endParaRPr lang="zh-CN" altLang="en-US" dirty="0">
              <a:latin typeface="Times New Roman" panose="02020603050405020304" pitchFamily="2" charset="0"/>
              <a:ea typeface="宋体" panose="02010600030101010101" pitchFamily="2" charset="-122"/>
            </a:endParaRPr>
          </a:p>
        </p:txBody>
      </p:sp>
      <p:sp>
        <p:nvSpPr>
          <p:cNvPr id="15257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6.6  用户层的I/O软件</a:t>
            </a:r>
            <a:endParaRPr lang="zh-CN" altLang="en-US" sz="4000" dirty="0">
              <a:latin typeface="宋体" panose="02010600030101010101" pitchFamily="2" charset="-122"/>
              <a:ea typeface="宋体" panose="02010600030101010101" pitchFamily="2" charset="-122"/>
            </a:endParaRPr>
          </a:p>
        </p:txBody>
      </p:sp>
      <p:sp>
        <p:nvSpPr>
          <p:cNvPr id="152580" name="Rectangle 3"/>
          <p:cNvSpPr/>
          <p:nvPr/>
        </p:nvSpPr>
        <p:spPr>
          <a:xfrm>
            <a:off x="-149225"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check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2"/>
          <p:cNvSpPr/>
          <p:nvPr/>
        </p:nvSpPr>
        <p:spPr>
          <a:xfrm>
            <a:off x="533400" y="1227138"/>
            <a:ext cx="8359775" cy="1608137"/>
          </a:xfrm>
          <a:prstGeom prst="rect">
            <a:avLst/>
          </a:prstGeom>
          <a:noFill/>
          <a:ln w="9525">
            <a:noFill/>
          </a:ln>
        </p:spPr>
        <p:txBody>
          <a:bodyPr anchor="t"/>
          <a:p>
            <a:pPr marL="342900" indent="-342900">
              <a:lnSpc>
                <a:spcPct val="130000"/>
              </a:lnSpc>
              <a:spcBef>
                <a:spcPct val="20000"/>
              </a:spcBef>
              <a:buClr>
                <a:schemeClr val="hlink"/>
              </a:buClr>
              <a:buFont typeface="Wingdings" panose="05000000000000000000" pitchFamily="2" charset="2"/>
              <a:buChar char="§"/>
            </a:pPr>
            <a:r>
              <a:rPr lang="zh-CN" altLang="en-US" sz="2800" b="1" dirty="0">
                <a:solidFill>
                  <a:schemeClr val="accent2"/>
                </a:solidFill>
                <a:latin typeface="宋体" panose="02010600030101010101" pitchFamily="2" charset="-122"/>
                <a:ea typeface="宋体" panose="02010600030101010101" pitchFamily="2" charset="-122"/>
              </a:rPr>
              <a:t>引入：</a:t>
            </a:r>
            <a:r>
              <a:rPr lang="zh-CN" altLang="en-US" sz="2800" b="1" dirty="0">
                <a:latin typeface="宋体" panose="02010600030101010101" pitchFamily="2" charset="-122"/>
                <a:ea typeface="宋体" panose="02010600030101010101" pitchFamily="2" charset="-122"/>
              </a:rPr>
              <a:t>在多道程序系统中，利用专门程序（</a:t>
            </a:r>
            <a:r>
              <a:rPr lang="en-US" altLang="zh-CN" sz="2800" b="1" dirty="0">
                <a:latin typeface="宋体" panose="02010600030101010101" pitchFamily="2" charset="-122"/>
                <a:ea typeface="宋体" panose="02010600030101010101" pitchFamily="2" charset="-122"/>
              </a:rPr>
              <a:t>SPOOLing</a:t>
            </a:r>
            <a:r>
              <a:rPr lang="zh-CN" altLang="en-US" sz="2800" b="1" dirty="0">
                <a:latin typeface="宋体" panose="02010600030101010101" pitchFamily="2" charset="-122"/>
                <a:ea typeface="宋体" panose="02010600030101010101" pitchFamily="2" charset="-122"/>
              </a:rPr>
              <a:t>程序）来完成对设备的</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操作，无需使用外围</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处理机。</a:t>
            </a:r>
            <a:endParaRPr lang="zh-CN" altLang="en-US" sz="2800" b="1" dirty="0">
              <a:latin typeface="宋体" panose="02010600030101010101" pitchFamily="2" charset="-122"/>
              <a:ea typeface="宋体" panose="02010600030101010101" pitchFamily="2" charset="-122"/>
            </a:endParaRPr>
          </a:p>
        </p:txBody>
      </p:sp>
      <p:graphicFrame>
        <p:nvGraphicFramePr>
          <p:cNvPr id="153602" name="Object 3"/>
          <p:cNvGraphicFramePr>
            <a:graphicFrameLocks noChangeAspect="1"/>
          </p:cNvGraphicFramePr>
          <p:nvPr/>
        </p:nvGraphicFramePr>
        <p:xfrm>
          <a:off x="1028700" y="3260725"/>
          <a:ext cx="7086600" cy="2590800"/>
        </p:xfrm>
        <a:graphic>
          <a:graphicData uri="http://schemas.openxmlformats.org/presentationml/2006/ole">
            <mc:AlternateContent xmlns:mc="http://schemas.openxmlformats.org/markup-compatibility/2006">
              <mc:Choice xmlns:v="urn:schemas-microsoft-com:vml" Requires="v">
                <p:oleObj spid="_x0000_s3081" name="" r:id="rId1" imgW="3648710" imgH="1124585" progId="Visio.Drawing.6">
                  <p:embed/>
                </p:oleObj>
              </mc:Choice>
              <mc:Fallback>
                <p:oleObj name="" r:id="rId1" imgW="3648710" imgH="1124585" progId="Visio.Drawing.6">
                  <p:embed/>
                  <p:pic>
                    <p:nvPicPr>
                      <p:cNvPr id="0" name="图片 3080"/>
                      <p:cNvPicPr/>
                      <p:nvPr/>
                    </p:nvPicPr>
                    <p:blipFill>
                      <a:blip r:embed="rId2"/>
                      <a:stretch>
                        <a:fillRect/>
                      </a:stretch>
                    </p:blipFill>
                    <p:spPr>
                      <a:xfrm>
                        <a:off x="1028700" y="3260725"/>
                        <a:ext cx="7086600" cy="2590800"/>
                      </a:xfrm>
                      <a:prstGeom prst="rect">
                        <a:avLst/>
                      </a:prstGeom>
                      <a:solidFill>
                        <a:schemeClr val="bg2"/>
                      </a:solidFill>
                      <a:ln w="38100">
                        <a:noFill/>
                        <a:miter/>
                      </a:ln>
                    </p:spPr>
                  </p:pic>
                </p:oleObj>
              </mc:Fallback>
            </mc:AlternateContent>
          </a:graphicData>
        </a:graphic>
      </p:graphicFrame>
      <p:sp>
        <p:nvSpPr>
          <p:cNvPr id="86023" name="Rectangle 5"/>
          <p:cNvSpPr>
            <a:spLocks noChangeArrowheads="1"/>
          </p:cNvSpPr>
          <p:nvPr/>
        </p:nvSpPr>
        <p:spPr bwMode="auto">
          <a:xfrm>
            <a:off x="533400" y="11113"/>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Verdana" panose="020B0604030504040204" pitchFamily="2" charset="0"/>
                <a:ea typeface="宋体" panose="02010600030101010101" pitchFamily="2" charset="-122"/>
              </a:defRPr>
            </a:lvl1pPr>
            <a:lvl2pPr marL="742950" indent="-285750" eaLnBrk="0" hangingPunct="0">
              <a:defRPr>
                <a:solidFill>
                  <a:schemeClr val="tx1"/>
                </a:solidFill>
                <a:latin typeface="Verdana" panose="020B0604030504040204" pitchFamily="2" charset="0"/>
                <a:ea typeface="宋体" panose="02010600030101010101" pitchFamily="2" charset="-122"/>
              </a:defRPr>
            </a:lvl2pPr>
            <a:lvl3pPr marL="1143000" indent="-228600" eaLnBrk="0" hangingPunct="0">
              <a:defRPr>
                <a:solidFill>
                  <a:schemeClr val="tx1"/>
                </a:solidFill>
                <a:latin typeface="Verdana" panose="020B0604030504040204" pitchFamily="2" charset="0"/>
                <a:ea typeface="宋体" panose="02010600030101010101" pitchFamily="2" charset="-122"/>
              </a:defRPr>
            </a:lvl3pPr>
            <a:lvl4pPr marL="1600200" indent="-228600" eaLnBrk="0" hangingPunct="0">
              <a:defRPr>
                <a:solidFill>
                  <a:schemeClr val="tx1"/>
                </a:solidFill>
                <a:latin typeface="Verdana" panose="020B0604030504040204" pitchFamily="2" charset="0"/>
                <a:ea typeface="宋体" panose="02010600030101010101" pitchFamily="2" charset="-122"/>
              </a:defRPr>
            </a:lvl4pPr>
            <a:lvl5pPr marL="2057400" indent="-228600" eaLnBrk="0" hangingPunct="0">
              <a:defRPr>
                <a:solidFill>
                  <a:schemeClr val="tx1"/>
                </a:solidFill>
                <a:latin typeface="Verdana" panose="020B0604030504040204" pitchFamily="2"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1" dirty="0">
                <a:latin typeface="宋体" panose="02010600030101010101" pitchFamily="2" charset="-122"/>
                <a:ea typeface="宋体" panose="02010600030101010101" pitchFamily="2" charset="-122"/>
                <a:cs typeface="+mj-cs"/>
              </a:rPr>
              <a:t>6.6.2  SPOOLing技术</a:t>
            </a:r>
            <a:endParaRPr kumimoji="0" lang="zh-CN" altLang="en-US" sz="4000" b="1" i="0" u="none" strike="noStrike" kern="1200" cap="none" spc="0" normalizeH="0" baseline="0" noProof="0" dirty="0">
              <a:ln>
                <a:noFill/>
              </a:ln>
              <a:solidFill>
                <a:srgbClr val="FF9900"/>
              </a:solidFill>
              <a:effectLst/>
              <a:uLnTx/>
              <a:uFillTx/>
              <a:latin typeface="微软雅黑" panose="020B0503020204020204" charset="-122"/>
              <a:ea typeface="微软雅黑" panose="020B0503020204020204" charset="-122"/>
              <a:cs typeface="+mj-cs"/>
            </a:endParaRPr>
          </a:p>
        </p:txBody>
      </p:sp>
      <p:sp>
        <p:nvSpPr>
          <p:cNvPr id="15360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55650" name="Rectangle 2"/>
          <p:cNvSpPr>
            <a:spLocks noGrp="1"/>
          </p:cNvSpPr>
          <p:nvPr/>
        </p:nvSpPr>
        <p:spPr>
          <a:xfrm>
            <a:off x="611188" y="-74612"/>
            <a:ext cx="8001000" cy="1216025"/>
          </a:xfrm>
          <a:prstGeom prst="rect">
            <a:avLst/>
          </a:prstGeom>
          <a:noFill/>
          <a:ln w="9525">
            <a:noFill/>
          </a:ln>
        </p:spPr>
        <p:txBody>
          <a:bodyPr wrap="square" lIns="91440" tIns="45720" rIns="91440" bIns="45720" anchor="b"/>
          <a:p>
            <a:pPr algn="ctr"/>
            <a:r>
              <a:rPr lang="zh-CN" altLang="en-US" sz="3600" b="1" dirty="0">
                <a:solidFill>
                  <a:srgbClr val="FF9900"/>
                </a:solidFill>
                <a:latin typeface="宋体" panose="02010600030101010101" pitchFamily="2" charset="-122"/>
                <a:ea typeface="宋体" panose="02010600030101010101" pitchFamily="2" charset="-122"/>
              </a:rPr>
              <a:t>（</a:t>
            </a:r>
            <a:r>
              <a:rPr lang="en-US" altLang="zh-CN" sz="3600" b="1" dirty="0">
                <a:solidFill>
                  <a:srgbClr val="FF9900"/>
                </a:solidFill>
                <a:latin typeface="宋体" panose="02010600030101010101" pitchFamily="2" charset="-122"/>
                <a:ea typeface="宋体" panose="02010600030101010101" pitchFamily="2" charset="-122"/>
              </a:rPr>
              <a:t>1</a:t>
            </a:r>
            <a:r>
              <a:rPr lang="zh-CN" altLang="en-US" sz="3600" b="1" dirty="0">
                <a:solidFill>
                  <a:srgbClr val="FF9900"/>
                </a:solidFill>
                <a:latin typeface="宋体" panose="02010600030101010101" pitchFamily="2" charset="-122"/>
                <a:ea typeface="宋体" panose="02010600030101010101" pitchFamily="2" charset="-122"/>
              </a:rPr>
              <a:t>）什么是</a:t>
            </a:r>
            <a:r>
              <a:rPr lang="en-US" altLang="zh-CN" sz="3600" b="1" dirty="0">
                <a:solidFill>
                  <a:srgbClr val="FF9900"/>
                </a:solidFill>
                <a:latin typeface="宋体" panose="02010600030101010101" pitchFamily="2" charset="-122"/>
                <a:ea typeface="宋体" panose="02010600030101010101" pitchFamily="2" charset="-122"/>
              </a:rPr>
              <a:t>SPOOLing</a:t>
            </a:r>
            <a:endParaRPr lang="en-US" altLang="zh-CN" sz="3600" b="1" dirty="0">
              <a:solidFill>
                <a:srgbClr val="FF9900"/>
              </a:solidFill>
              <a:latin typeface="宋体" panose="02010600030101010101" pitchFamily="2" charset="-122"/>
              <a:ea typeface="宋体" panose="02010600030101010101" pitchFamily="2" charset="-122"/>
            </a:endParaRPr>
          </a:p>
        </p:txBody>
      </p:sp>
      <p:sp>
        <p:nvSpPr>
          <p:cNvPr id="75782" name="Rectangle 3"/>
          <p:cNvSpPr/>
          <p:nvPr/>
        </p:nvSpPr>
        <p:spPr>
          <a:xfrm>
            <a:off x="611188" y="1525588"/>
            <a:ext cx="7850187" cy="43926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469900" indent="-469900">
              <a:lnSpc>
                <a:spcPct val="120000"/>
              </a:lnSpc>
              <a:spcBef>
                <a:spcPct val="20000"/>
              </a:spcBef>
              <a:buClr>
                <a:schemeClr val="accent2"/>
              </a:buClr>
              <a:buFont typeface="Wingdings" panose="05000000000000000000" pitchFamily="2" charset="2"/>
              <a:buChar char="o"/>
            </a:pPr>
            <a:r>
              <a:rPr lang="zh-CN" altLang="en-US" sz="2800" b="1" dirty="0">
                <a:solidFill>
                  <a:schemeClr val="hlink"/>
                </a:solidFill>
                <a:latin typeface="宋体" panose="02010600030101010101" pitchFamily="2" charset="-122"/>
                <a:ea typeface="宋体" panose="02010600030101010101" pitchFamily="2" charset="-122"/>
              </a:rPr>
              <a:t>将独占设备改造成共享设备，从而提高了设备利用率和系统效率，这种技术被称为</a:t>
            </a:r>
            <a:r>
              <a:rPr lang="en-US" altLang="zh-CN" sz="2800" b="1" dirty="0">
                <a:solidFill>
                  <a:schemeClr val="hlink"/>
                </a:solidFill>
                <a:latin typeface="宋体" panose="02010600030101010101" pitchFamily="2" charset="-122"/>
                <a:ea typeface="宋体" panose="02010600030101010101" pitchFamily="2" charset="-122"/>
              </a:rPr>
              <a:t>SPOOLing</a:t>
            </a:r>
            <a:r>
              <a:rPr lang="zh-CN" altLang="en-US" sz="2800" b="1" dirty="0">
                <a:solidFill>
                  <a:schemeClr val="hlink"/>
                </a:solidFill>
                <a:latin typeface="宋体" panose="02010600030101010101" pitchFamily="2" charset="-122"/>
                <a:ea typeface="宋体" panose="02010600030101010101" pitchFamily="2" charset="-122"/>
              </a:rPr>
              <a:t>技术。</a:t>
            </a:r>
            <a:endParaRPr lang="zh-CN" altLang="en-US" sz="2800" b="1" dirty="0">
              <a:solidFill>
                <a:schemeClr val="hlink"/>
              </a:solidFill>
              <a:latin typeface="宋体" panose="02010600030101010101" pitchFamily="2" charset="-122"/>
              <a:ea typeface="宋体" panose="02010600030101010101" pitchFamily="2" charset="-122"/>
            </a:endParaRPr>
          </a:p>
          <a:p>
            <a:pPr marL="469900" indent="-469900">
              <a:lnSpc>
                <a:spcPct val="120000"/>
              </a:lnSpc>
              <a:spcBef>
                <a:spcPct val="20000"/>
              </a:spcBef>
              <a:buClr>
                <a:schemeClr val="accent2"/>
              </a:buClr>
              <a:buFont typeface="Wingdings" panose="05000000000000000000" pitchFamily="2" charset="2"/>
              <a:buChar char="o"/>
            </a:pPr>
            <a:r>
              <a:rPr lang="zh-CN" altLang="en-US" sz="2800" b="1" dirty="0">
                <a:solidFill>
                  <a:srgbClr val="336600"/>
                </a:solidFill>
                <a:latin typeface="宋体" panose="02010600030101010101" pitchFamily="2" charset="-122"/>
                <a:ea typeface="宋体" panose="02010600030101010101" pitchFamily="2" charset="-122"/>
              </a:rPr>
              <a:t>同时外围联机操作（</a:t>
            </a:r>
            <a:r>
              <a:rPr lang="en-US" altLang="zh-CN" sz="2800" b="1" dirty="0">
                <a:solidFill>
                  <a:srgbClr val="336600"/>
                </a:solidFill>
                <a:latin typeface="宋体" panose="02010600030101010101" pitchFamily="2" charset="-122"/>
                <a:ea typeface="宋体" panose="02010600030101010101" pitchFamily="2" charset="-122"/>
              </a:rPr>
              <a:t>Simultaneous Peripheral Operating On—Line</a:t>
            </a:r>
            <a:r>
              <a:rPr lang="zh-CN" altLang="en-US" sz="2800" b="1" dirty="0">
                <a:solidFill>
                  <a:srgbClr val="336600"/>
                </a:solidFill>
                <a:latin typeface="宋体" panose="02010600030101010101" pitchFamily="2" charset="-122"/>
                <a:ea typeface="宋体" panose="02010600030101010101" pitchFamily="2" charset="-122"/>
              </a:rPr>
              <a:t>），或称为假脱机操作。</a:t>
            </a:r>
            <a:endParaRPr lang="zh-CN" altLang="en-US" sz="2800" b="1" dirty="0">
              <a:solidFill>
                <a:srgbClr val="336600"/>
              </a:solidFill>
              <a:latin typeface="宋体" panose="02010600030101010101" pitchFamily="2" charset="-122"/>
              <a:ea typeface="宋体" panose="02010600030101010101" pitchFamily="2" charset="-122"/>
            </a:endParaRPr>
          </a:p>
          <a:p>
            <a:pPr marL="469900" indent="-469900">
              <a:lnSpc>
                <a:spcPct val="120000"/>
              </a:lnSpc>
              <a:spcBef>
                <a:spcPct val="20000"/>
              </a:spcBef>
              <a:buClr>
                <a:schemeClr val="accent2"/>
              </a:buClr>
              <a:buFont typeface="Wingdings" panose="05000000000000000000" pitchFamily="2" charset="2"/>
              <a:buChar char="o"/>
            </a:pPr>
            <a:r>
              <a:rPr lang="zh-CN" altLang="en-US" sz="2800" b="1" dirty="0">
                <a:solidFill>
                  <a:schemeClr val="hlink"/>
                </a:solidFill>
                <a:latin typeface="宋体" panose="02010600030101010101" pitchFamily="2" charset="-122"/>
                <a:ea typeface="宋体" panose="02010600030101010101" pitchFamily="2" charset="-122"/>
              </a:rPr>
              <a:t>应用程序进行</a:t>
            </a:r>
            <a:r>
              <a:rPr lang="en-US" altLang="zh-CN" sz="2800" b="1" dirty="0">
                <a:solidFill>
                  <a:schemeClr val="hlink"/>
                </a:solidFill>
                <a:latin typeface="宋体" panose="02010600030101010101" pitchFamily="2" charset="-122"/>
                <a:ea typeface="宋体" panose="02010600030101010101" pitchFamily="2" charset="-122"/>
              </a:rPr>
              <a:t>I/O</a:t>
            </a:r>
            <a:r>
              <a:rPr lang="zh-CN" altLang="en-US" sz="2800" b="1" dirty="0">
                <a:solidFill>
                  <a:schemeClr val="hlink"/>
                </a:solidFill>
                <a:latin typeface="宋体" panose="02010600030101010101" pitchFamily="2" charset="-122"/>
                <a:ea typeface="宋体" panose="02010600030101010101" pitchFamily="2" charset="-122"/>
              </a:rPr>
              <a:t>操作时，只是和</a:t>
            </a:r>
            <a:r>
              <a:rPr lang="en-US" altLang="zh-CN" sz="2800" b="1" dirty="0">
                <a:solidFill>
                  <a:schemeClr val="hlink"/>
                </a:solidFill>
                <a:latin typeface="宋体" panose="02010600030101010101" pitchFamily="2" charset="-122"/>
                <a:ea typeface="宋体" panose="02010600030101010101" pitchFamily="2" charset="-122"/>
              </a:rPr>
              <a:t>SPOOLing</a:t>
            </a:r>
            <a:r>
              <a:rPr lang="zh-CN" altLang="en-US" sz="2800" b="1" dirty="0">
                <a:solidFill>
                  <a:schemeClr val="hlink"/>
                </a:solidFill>
                <a:latin typeface="宋体" panose="02010600030101010101" pitchFamily="2" charset="-122"/>
                <a:ea typeface="宋体" panose="02010600030101010101" pitchFamily="2" charset="-122"/>
              </a:rPr>
              <a:t>程序交换数据，可以称为</a:t>
            </a:r>
            <a:r>
              <a:rPr lang="en-US" altLang="zh-CN" sz="2800" b="1" dirty="0">
                <a:solidFill>
                  <a:srgbClr val="CC0066"/>
                </a:solidFill>
                <a:latin typeface="宋体" panose="02010600030101010101" pitchFamily="2" charset="-122"/>
                <a:ea typeface="宋体" panose="02010600030101010101" pitchFamily="2" charset="-122"/>
              </a:rPr>
              <a:t>"</a:t>
            </a:r>
            <a:r>
              <a:rPr lang="zh-CN" altLang="en-US" sz="2800" b="1" dirty="0">
                <a:solidFill>
                  <a:srgbClr val="CC0066"/>
                </a:solidFill>
                <a:latin typeface="宋体" panose="02010600030101010101" pitchFamily="2" charset="-122"/>
                <a:ea typeface="宋体" panose="02010600030101010101" pitchFamily="2" charset="-122"/>
              </a:rPr>
              <a:t>虚拟</a:t>
            </a:r>
            <a:r>
              <a:rPr lang="en-US" altLang="zh-CN" sz="2800" b="1" dirty="0">
                <a:solidFill>
                  <a:srgbClr val="CC0066"/>
                </a:solidFill>
                <a:latin typeface="宋体" panose="02010600030101010101" pitchFamily="2" charset="-122"/>
                <a:ea typeface="宋体" panose="02010600030101010101" pitchFamily="2" charset="-122"/>
              </a:rPr>
              <a:t>I/O"</a:t>
            </a:r>
            <a:r>
              <a:rPr lang="zh-CN" altLang="en-US" sz="2800" b="1" dirty="0">
                <a:solidFill>
                  <a:schemeClr val="hlink"/>
                </a:solidFill>
                <a:latin typeface="宋体" panose="02010600030101010101" pitchFamily="2" charset="-122"/>
                <a:ea typeface="宋体" panose="02010600030101010101" pitchFamily="2" charset="-122"/>
              </a:rPr>
              <a:t>。</a:t>
            </a:r>
            <a:endParaRPr lang="zh-CN" altLang="en-US" sz="2800" b="1" dirty="0">
              <a:solidFill>
                <a:schemeClr val="hlink"/>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82">
                                            <p:txEl>
                                              <p:charRg st="0" end="4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82">
                                            <p:txEl>
                                              <p:charRg st="48" end="1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82">
                                            <p:txEl>
                                              <p:charRg st="110"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animBg="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2"/>
          <p:cNvSpPr>
            <a:spLocks noGrp="1"/>
          </p:cNvSpPr>
          <p:nvPr>
            <p:ph type="title"/>
          </p:nvPr>
        </p:nvSpPr>
        <p:spPr>
          <a:xfrm>
            <a:off x="395288" y="152400"/>
            <a:ext cx="8229600" cy="868363"/>
          </a:xfrm>
        </p:spPr>
        <p:txBody>
          <a:bodyPr wrap="square" lIns="91440" tIns="45720" rIns="91440" bIns="45720" anchor="b"/>
          <a:p>
            <a:pPr eaLnBrk="1" hangingPunct="1"/>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2</a:t>
            </a:r>
            <a:r>
              <a:rPr lang="zh-CN" altLang="en-US" sz="3600" dirty="0">
                <a:solidFill>
                  <a:srgbClr val="FF9900"/>
                </a:solidFill>
                <a:latin typeface="宋体" panose="02010600030101010101" pitchFamily="2" charset="-122"/>
                <a:ea typeface="宋体" panose="02010600030101010101" pitchFamily="2" charset="-122"/>
              </a:rPr>
              <a:t>） </a:t>
            </a:r>
            <a:r>
              <a:rPr lang="en-US" altLang="zh-CN" sz="3600" dirty="0">
                <a:solidFill>
                  <a:srgbClr val="FF9900"/>
                </a:solidFill>
                <a:latin typeface="宋体" panose="02010600030101010101" pitchFamily="2" charset="-122"/>
                <a:ea typeface="宋体" panose="02010600030101010101" pitchFamily="2" charset="-122"/>
              </a:rPr>
              <a:t>SPOOLing</a:t>
            </a:r>
            <a:r>
              <a:rPr lang="zh-CN" altLang="en-US" sz="3600" dirty="0">
                <a:solidFill>
                  <a:srgbClr val="FF9900"/>
                </a:solidFill>
                <a:latin typeface="宋体" panose="02010600030101010101" pitchFamily="2" charset="-122"/>
                <a:ea typeface="宋体" panose="02010600030101010101" pitchFamily="2" charset="-122"/>
              </a:rPr>
              <a:t>系统的组成</a:t>
            </a:r>
            <a:endParaRPr lang="zh-CN" altLang="en-US" sz="3600" dirty="0">
              <a:solidFill>
                <a:srgbClr val="FF9900"/>
              </a:solidFill>
              <a:latin typeface="宋体" panose="02010600030101010101" pitchFamily="2" charset="-122"/>
              <a:ea typeface="宋体" panose="02010600030101010101" pitchFamily="2" charset="-122"/>
            </a:endParaRPr>
          </a:p>
        </p:txBody>
      </p:sp>
      <p:sp>
        <p:nvSpPr>
          <p:cNvPr id="88070" name="Rectangle 3"/>
          <p:cNvSpPr>
            <a:spLocks noGrp="1" noChangeArrowheads="1"/>
          </p:cNvSpPr>
          <p:nvPr>
            <p:ph idx="1"/>
          </p:nvPr>
        </p:nvSpPr>
        <p:spPr bwMode="auto">
          <a:xfrm>
            <a:off x="550863" y="1287463"/>
            <a:ext cx="8135938" cy="4283075"/>
          </a:xfrm>
          <a:solidFill>
            <a:srgbClr val="FFFFFF"/>
          </a:solidFill>
          <a:ln>
            <a:solidFill>
              <a:srgbClr val="000000"/>
            </a:solidFill>
            <a:miter lim="800000"/>
          </a:ln>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主要有三大部分（如下页图）</a:t>
            </a:r>
            <a:endPar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输入井和输出井。</a:t>
            </a:r>
            <a:r>
              <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rPr>
              <a:t>是磁盘上开辟的两个大存储空间。输入井模拟脱机输入的磁盘设备，输出井模拟脱机输出时的磁盘。</a:t>
            </a:r>
            <a:endPar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输入缓冲区和输出缓冲区</a:t>
            </a:r>
            <a:r>
              <a:rPr kumimoji="0" lang="en-US" altLang="zh-CN"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内存中开辟的两个缓冲区</a:t>
            </a:r>
            <a:r>
              <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rPr>
              <a:t>。输入缓冲区暂存由输入设备送来的数据，后送输入井；输出缓冲区暂存从输出井送来的数据，后送输出设备。</a:t>
            </a:r>
            <a:endPar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输入进程和输出进程。</a:t>
            </a:r>
            <a:r>
              <a:rPr kumimoji="0" lang="en-US" altLang="zh-CN"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rPr>
              <a:t>内存中的两个进程</a:t>
            </a:r>
            <a:endParaRPr kumimoji="0" lang="zh-CN" altLang="en-US" sz="2400" b="1" i="0" u="none" strike="noStrike" kern="0" cap="none" spc="0" normalizeH="0" baseline="0" noProof="0" dirty="0" smtClean="0">
              <a:ln>
                <a:noFill/>
              </a:ln>
              <a:solidFill>
                <a:srgbClr val="CC0066"/>
              </a:solidFill>
              <a:effectLst/>
              <a:uLnTx/>
              <a:uFillTx/>
              <a:latin typeface="宋体" panose="02010600030101010101" pitchFamily="2" charset="-122"/>
              <a:ea typeface="宋体" panose="02010600030101010101" pitchFamily="2" charset="-122"/>
              <a:cs typeface="+mn-cs"/>
            </a:endParaRPr>
          </a:p>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rPr>
              <a:t>   利用两个进程模拟脱机</a:t>
            </a:r>
            <a:r>
              <a:rPr kumimoji="0" lang="en-US" altLang="zh-CN"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rPr>
              <a:t>I/O</a:t>
            </a:r>
            <a:r>
              <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rPr>
              <a:t>时的外围处理机。</a:t>
            </a:r>
            <a:endParaRPr kumimoji="0" lang="zh-CN" altLang="en-US" sz="2400" b="1" i="0" u="none" strike="noStrike" kern="0" cap="none" spc="0" normalizeH="0" baseline="0" noProof="0" dirty="0" smtClean="0">
              <a:ln>
                <a:noFill/>
              </a:ln>
              <a:solidFill>
                <a:schemeClr val="hlink"/>
              </a:solidFill>
              <a:effectLst/>
              <a:uLnTx/>
              <a:uFillTx/>
              <a:latin typeface="宋体" panose="02010600030101010101" pitchFamily="2" charset="-122"/>
              <a:ea typeface="宋体" panose="02010600030101010101" pitchFamily="2" charset="-122"/>
              <a:cs typeface="+mn-cs"/>
            </a:endParaRPr>
          </a:p>
        </p:txBody>
      </p:sp>
      <p:sp>
        <p:nvSpPr>
          <p:cNvPr id="15667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70">
                                            <p:txEl>
                                              <p:charRg st="0"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070">
                                            <p:txEl>
                                              <p:charRg st="14" end="6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70">
                                            <p:txEl>
                                              <p:charRg st="67" end="14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70">
                                            <p:txEl>
                                              <p:charRg st="141" end="16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70">
                                            <p:txEl>
                                              <p:charRg st="162"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animBg="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8721" name="Group 3"/>
          <p:cNvGrpSpPr/>
          <p:nvPr/>
        </p:nvGrpSpPr>
        <p:grpSpPr>
          <a:xfrm>
            <a:off x="539750" y="1773238"/>
            <a:ext cx="8064500" cy="4471987"/>
            <a:chOff x="340" y="1071"/>
            <a:chExt cx="5080" cy="2817"/>
          </a:xfrm>
        </p:grpSpPr>
        <p:grpSp>
          <p:nvGrpSpPr>
            <p:cNvPr id="158722" name="Group 4"/>
            <p:cNvGrpSpPr/>
            <p:nvPr/>
          </p:nvGrpSpPr>
          <p:grpSpPr>
            <a:xfrm>
              <a:off x="340" y="1071"/>
              <a:ext cx="5080" cy="2450"/>
              <a:chOff x="340" y="1071"/>
              <a:chExt cx="5080" cy="2450"/>
            </a:xfrm>
          </p:grpSpPr>
          <p:sp>
            <p:nvSpPr>
              <p:cNvPr id="158723" name="Rectangle 5"/>
              <p:cNvSpPr/>
              <p:nvPr/>
            </p:nvSpPr>
            <p:spPr>
              <a:xfrm>
                <a:off x="1429" y="1071"/>
                <a:ext cx="2540" cy="24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宋体" panose="02010600030101010101" pitchFamily="2" charset="-122"/>
                  <a:ea typeface="宋体" panose="02010600030101010101" pitchFamily="2" charset="-122"/>
                </a:endParaRPr>
              </a:p>
            </p:txBody>
          </p:sp>
          <p:sp>
            <p:nvSpPr>
              <p:cNvPr id="158724" name="Rectangle 6"/>
              <p:cNvSpPr/>
              <p:nvPr/>
            </p:nvSpPr>
            <p:spPr>
              <a:xfrm>
                <a:off x="1429" y="1071"/>
                <a:ext cx="2540" cy="40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输入进程</a:t>
                </a:r>
                <a:r>
                  <a:rPr lang="en-US" altLang="zh-CN" sz="2400" b="1" dirty="0">
                    <a:latin typeface="宋体" panose="02010600030101010101" pitchFamily="2" charset="-122"/>
                    <a:ea typeface="宋体" panose="02010600030101010101" pitchFamily="2" charset="-122"/>
                  </a:rPr>
                  <a:t>SP</a:t>
                </a:r>
                <a:r>
                  <a:rPr lang="en-US" altLang="zh-CN" sz="2400" b="1" baseline="-20000" dirty="0">
                    <a:latin typeface="宋体" panose="02010600030101010101" pitchFamily="2" charset="-122"/>
                    <a:ea typeface="宋体" panose="02010600030101010101" pitchFamily="2" charset="-122"/>
                  </a:rPr>
                  <a:t>i </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输出进程</a:t>
                </a:r>
                <a:r>
                  <a:rPr lang="en-US" altLang="zh-CN" sz="2400" b="1" dirty="0">
                    <a:latin typeface="宋体" panose="02010600030101010101" pitchFamily="2" charset="-122"/>
                    <a:ea typeface="宋体" panose="02010600030101010101" pitchFamily="2" charset="-122"/>
                  </a:rPr>
                  <a:t>SP</a:t>
                </a:r>
                <a:r>
                  <a:rPr lang="en-US" altLang="zh-CN" sz="2400" b="1" baseline="-20000" dirty="0">
                    <a:latin typeface="宋体" panose="02010600030101010101" pitchFamily="2" charset="-122"/>
                    <a:ea typeface="宋体" panose="02010600030101010101" pitchFamily="2" charset="-122"/>
                  </a:rPr>
                  <a:t>0</a:t>
                </a:r>
                <a:endParaRPr lang="en-US" altLang="zh-CN" sz="2400" b="1" baseline="-20000" dirty="0">
                  <a:latin typeface="宋体" panose="02010600030101010101" pitchFamily="2" charset="-122"/>
                  <a:ea typeface="宋体" panose="02010600030101010101" pitchFamily="2" charset="-122"/>
                </a:endParaRPr>
              </a:p>
            </p:txBody>
          </p:sp>
          <p:sp>
            <p:nvSpPr>
              <p:cNvPr id="158725" name="Rectangle 7"/>
              <p:cNvSpPr/>
              <p:nvPr/>
            </p:nvSpPr>
            <p:spPr>
              <a:xfrm>
                <a:off x="1927" y="2115"/>
                <a:ext cx="1543"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输入缓冲区</a:t>
                </a:r>
                <a:r>
                  <a:rPr lang="en-US" altLang="zh-CN" sz="2400" b="1" dirty="0">
                    <a:latin typeface="宋体" panose="02010600030101010101" pitchFamily="2" charset="-122"/>
                    <a:ea typeface="宋体" panose="02010600030101010101" pitchFamily="2" charset="-122"/>
                  </a:rPr>
                  <a:t>B</a:t>
                </a:r>
                <a:r>
                  <a:rPr lang="en-US" altLang="zh-CN" sz="2400" b="1" baseline="-20000" dirty="0">
                    <a:latin typeface="宋体" panose="02010600030101010101" pitchFamily="2" charset="-122"/>
                    <a:ea typeface="宋体" panose="02010600030101010101" pitchFamily="2" charset="-122"/>
                  </a:rPr>
                  <a:t>i</a:t>
                </a:r>
                <a:endParaRPr lang="en-US" altLang="zh-CN" sz="2400" b="1" baseline="-20000" dirty="0">
                  <a:latin typeface="宋体" panose="02010600030101010101" pitchFamily="2" charset="-122"/>
                  <a:ea typeface="宋体" panose="02010600030101010101" pitchFamily="2" charset="-122"/>
                </a:endParaRPr>
              </a:p>
            </p:txBody>
          </p:sp>
          <p:sp>
            <p:nvSpPr>
              <p:cNvPr id="158726" name="Rectangle 8"/>
              <p:cNvSpPr/>
              <p:nvPr/>
            </p:nvSpPr>
            <p:spPr>
              <a:xfrm>
                <a:off x="1927" y="2750"/>
                <a:ext cx="1543"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输出缓冲区</a:t>
                </a:r>
                <a:r>
                  <a:rPr lang="en-US" altLang="zh-CN" sz="2400" b="1" dirty="0">
                    <a:latin typeface="宋体" panose="02010600030101010101" pitchFamily="2" charset="-122"/>
                    <a:ea typeface="宋体" panose="02010600030101010101" pitchFamily="2" charset="-122"/>
                  </a:rPr>
                  <a:t>B</a:t>
                </a:r>
                <a:r>
                  <a:rPr lang="en-US" altLang="zh-CN" sz="2400" b="1" baseline="-20000" dirty="0">
                    <a:latin typeface="宋体" panose="02010600030101010101" pitchFamily="2" charset="-122"/>
                    <a:ea typeface="宋体" panose="02010600030101010101" pitchFamily="2" charset="-122"/>
                  </a:rPr>
                  <a:t>0</a:t>
                </a:r>
                <a:endParaRPr lang="en-US" altLang="zh-CN" sz="2400" b="1" baseline="-20000" dirty="0">
                  <a:latin typeface="宋体" panose="02010600030101010101" pitchFamily="2" charset="-122"/>
                  <a:ea typeface="宋体" panose="02010600030101010101" pitchFamily="2" charset="-122"/>
                </a:endParaRPr>
              </a:p>
            </p:txBody>
          </p:sp>
          <p:sp>
            <p:nvSpPr>
              <p:cNvPr id="158727" name="Rectangle 9"/>
              <p:cNvSpPr/>
              <p:nvPr/>
            </p:nvSpPr>
            <p:spPr>
              <a:xfrm>
                <a:off x="4241" y="1480"/>
                <a:ext cx="1179" cy="204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宋体" panose="02010600030101010101" pitchFamily="2" charset="-122"/>
                  <a:ea typeface="宋体" panose="02010600030101010101" pitchFamily="2" charset="-122"/>
                </a:endParaRPr>
              </a:p>
            </p:txBody>
          </p:sp>
          <p:sp>
            <p:nvSpPr>
              <p:cNvPr id="158728" name="AutoShape 10"/>
              <p:cNvSpPr/>
              <p:nvPr/>
            </p:nvSpPr>
            <p:spPr>
              <a:xfrm>
                <a:off x="657" y="2750"/>
                <a:ext cx="363" cy="453"/>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宋体" panose="02010600030101010101" pitchFamily="2" charset="-122"/>
                  <a:ea typeface="宋体" panose="02010600030101010101" pitchFamily="2" charset="-122"/>
                </a:endParaRPr>
              </a:p>
            </p:txBody>
          </p:sp>
          <p:sp>
            <p:nvSpPr>
              <p:cNvPr id="158729" name="AutoShape 11"/>
              <p:cNvSpPr/>
              <p:nvPr/>
            </p:nvSpPr>
            <p:spPr>
              <a:xfrm>
                <a:off x="521" y="2114"/>
                <a:ext cx="499" cy="409"/>
              </a:xfrm>
              <a:prstGeom prst="flowChartPunchedCard">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宋体" panose="02010600030101010101" pitchFamily="2" charset="-122"/>
                  <a:ea typeface="宋体" panose="02010600030101010101" pitchFamily="2" charset="-122"/>
                </a:endParaRPr>
              </a:p>
            </p:txBody>
          </p:sp>
          <p:sp>
            <p:nvSpPr>
              <p:cNvPr id="158730" name="Rectangle 12"/>
              <p:cNvSpPr/>
              <p:nvPr/>
            </p:nvSpPr>
            <p:spPr>
              <a:xfrm>
                <a:off x="4422" y="2115"/>
                <a:ext cx="817"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输入井</a:t>
                </a:r>
                <a:endParaRPr lang="zh-CN" altLang="en-US" sz="2400" b="1" dirty="0">
                  <a:latin typeface="宋体" panose="02010600030101010101" pitchFamily="2" charset="-122"/>
                  <a:ea typeface="宋体" panose="02010600030101010101" pitchFamily="2" charset="-122"/>
                </a:endParaRPr>
              </a:p>
            </p:txBody>
          </p:sp>
          <p:sp>
            <p:nvSpPr>
              <p:cNvPr id="158731" name="Rectangle 13"/>
              <p:cNvSpPr/>
              <p:nvPr/>
            </p:nvSpPr>
            <p:spPr>
              <a:xfrm>
                <a:off x="4422" y="2750"/>
                <a:ext cx="817"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输出井</a:t>
                </a:r>
                <a:endParaRPr lang="zh-CN" altLang="en-US" sz="2400" b="1" dirty="0">
                  <a:latin typeface="宋体" panose="02010600030101010101" pitchFamily="2" charset="-122"/>
                  <a:ea typeface="宋体" panose="02010600030101010101" pitchFamily="2" charset="-122"/>
                </a:endParaRPr>
              </a:p>
            </p:txBody>
          </p:sp>
          <p:sp>
            <p:nvSpPr>
              <p:cNvPr id="158732" name="Line 14"/>
              <p:cNvSpPr/>
              <p:nvPr/>
            </p:nvSpPr>
            <p:spPr>
              <a:xfrm>
                <a:off x="1020" y="2296"/>
                <a:ext cx="907" cy="0"/>
              </a:xfrm>
              <a:prstGeom prst="line">
                <a:avLst/>
              </a:prstGeom>
              <a:ln w="9525" cap="flat" cmpd="sng">
                <a:solidFill>
                  <a:schemeClr val="tx1"/>
                </a:solidFill>
                <a:prstDash val="solid"/>
                <a:round/>
                <a:headEnd type="none" w="med" len="med"/>
                <a:tailEnd type="none" w="med" len="med"/>
              </a:ln>
            </p:spPr>
          </p:sp>
          <p:sp>
            <p:nvSpPr>
              <p:cNvPr id="158733" name="Line 15"/>
              <p:cNvSpPr/>
              <p:nvPr/>
            </p:nvSpPr>
            <p:spPr>
              <a:xfrm>
                <a:off x="1020" y="2931"/>
                <a:ext cx="907" cy="0"/>
              </a:xfrm>
              <a:prstGeom prst="line">
                <a:avLst/>
              </a:prstGeom>
              <a:ln w="9525" cap="flat" cmpd="sng">
                <a:solidFill>
                  <a:schemeClr val="tx1"/>
                </a:solidFill>
                <a:prstDash val="solid"/>
                <a:round/>
                <a:headEnd type="none" w="med" len="med"/>
                <a:tailEnd type="none" w="med" len="med"/>
              </a:ln>
            </p:spPr>
          </p:sp>
          <p:sp>
            <p:nvSpPr>
              <p:cNvPr id="158734" name="Line 16"/>
              <p:cNvSpPr/>
              <p:nvPr/>
            </p:nvSpPr>
            <p:spPr>
              <a:xfrm>
                <a:off x="3470" y="2296"/>
                <a:ext cx="952" cy="0"/>
              </a:xfrm>
              <a:prstGeom prst="line">
                <a:avLst/>
              </a:prstGeom>
              <a:ln w="9525" cap="flat" cmpd="sng">
                <a:solidFill>
                  <a:schemeClr val="tx1"/>
                </a:solidFill>
                <a:prstDash val="solid"/>
                <a:round/>
                <a:headEnd type="none" w="med" len="med"/>
                <a:tailEnd type="none" w="med" len="med"/>
              </a:ln>
            </p:spPr>
          </p:sp>
          <p:sp>
            <p:nvSpPr>
              <p:cNvPr id="158735" name="Line 17"/>
              <p:cNvSpPr/>
              <p:nvPr/>
            </p:nvSpPr>
            <p:spPr>
              <a:xfrm>
                <a:off x="3470" y="2931"/>
                <a:ext cx="952" cy="0"/>
              </a:xfrm>
              <a:prstGeom prst="line">
                <a:avLst/>
              </a:prstGeom>
              <a:ln w="9525" cap="flat" cmpd="sng">
                <a:solidFill>
                  <a:schemeClr val="tx1"/>
                </a:solidFill>
                <a:prstDash val="solid"/>
                <a:round/>
                <a:headEnd type="none" w="med" len="med"/>
                <a:tailEnd type="none" w="med" len="med"/>
              </a:ln>
            </p:spPr>
          </p:sp>
          <p:sp>
            <p:nvSpPr>
              <p:cNvPr id="158736" name="Text Box 18"/>
              <p:cNvSpPr txBox="1"/>
              <p:nvPr/>
            </p:nvSpPr>
            <p:spPr>
              <a:xfrm>
                <a:off x="340" y="1781"/>
                <a:ext cx="952" cy="288"/>
              </a:xfrm>
              <a:prstGeom prst="rect">
                <a:avLst/>
              </a:prstGeom>
              <a:noFill/>
              <a:ln w="9525">
                <a:noFill/>
              </a:ln>
            </p:spPr>
            <p:txBody>
              <a:bodyPr anchor="t">
                <a:spAutoFit/>
              </a:bodyPr>
              <a:p>
                <a:pPr>
                  <a:spcBef>
                    <a:spcPct val="50000"/>
                  </a:spcBef>
                </a:pPr>
                <a:r>
                  <a:rPr lang="zh-CN" altLang="en-US" sz="2400" b="1" dirty="0">
                    <a:latin typeface="宋体" panose="02010600030101010101" pitchFamily="2" charset="-122"/>
                    <a:ea typeface="宋体" panose="02010600030101010101" pitchFamily="2" charset="-122"/>
                  </a:rPr>
                  <a:t>输入设备</a:t>
                </a:r>
                <a:endParaRPr lang="zh-CN" altLang="en-US" sz="2400" b="1" dirty="0">
                  <a:latin typeface="宋体" panose="02010600030101010101" pitchFamily="2" charset="-122"/>
                  <a:ea typeface="宋体" panose="02010600030101010101" pitchFamily="2" charset="-122"/>
                </a:endParaRPr>
              </a:p>
            </p:txBody>
          </p:sp>
          <p:sp>
            <p:nvSpPr>
              <p:cNvPr id="158737" name="Text Box 19"/>
              <p:cNvSpPr txBox="1"/>
              <p:nvPr/>
            </p:nvSpPr>
            <p:spPr>
              <a:xfrm>
                <a:off x="340" y="3158"/>
                <a:ext cx="952" cy="288"/>
              </a:xfrm>
              <a:prstGeom prst="rect">
                <a:avLst/>
              </a:prstGeom>
              <a:noFill/>
              <a:ln w="9525">
                <a:noFill/>
              </a:ln>
            </p:spPr>
            <p:txBody>
              <a:bodyPr anchor="t">
                <a:spAutoFit/>
              </a:bodyPr>
              <a:p>
                <a:pPr>
                  <a:spcBef>
                    <a:spcPct val="50000"/>
                  </a:spcBef>
                </a:pPr>
                <a:r>
                  <a:rPr lang="zh-CN" altLang="en-US" sz="2400" b="1" dirty="0">
                    <a:latin typeface="宋体" panose="02010600030101010101" pitchFamily="2" charset="-122"/>
                    <a:ea typeface="宋体" panose="02010600030101010101" pitchFamily="2" charset="-122"/>
                  </a:rPr>
                  <a:t>输出设备</a:t>
                </a:r>
                <a:endParaRPr lang="zh-CN" altLang="en-US" sz="2400" b="1" dirty="0">
                  <a:latin typeface="宋体" panose="02010600030101010101" pitchFamily="2" charset="-122"/>
                  <a:ea typeface="宋体" panose="02010600030101010101" pitchFamily="2" charset="-122"/>
                </a:endParaRPr>
              </a:p>
            </p:txBody>
          </p:sp>
          <p:sp>
            <p:nvSpPr>
              <p:cNvPr id="158738" name="Text Box 20"/>
              <p:cNvSpPr txBox="1"/>
              <p:nvPr/>
            </p:nvSpPr>
            <p:spPr>
              <a:xfrm>
                <a:off x="4513" y="1117"/>
                <a:ext cx="544" cy="288"/>
              </a:xfrm>
              <a:prstGeom prst="rect">
                <a:avLst/>
              </a:prstGeom>
              <a:noFill/>
              <a:ln w="9525">
                <a:noFill/>
              </a:ln>
            </p:spPr>
            <p:txBody>
              <a:bodyPr anchor="t">
                <a:spAutoFit/>
              </a:bodyPr>
              <a:p>
                <a:pPr>
                  <a:spcBef>
                    <a:spcPct val="50000"/>
                  </a:spcBef>
                </a:pPr>
                <a:endParaRPr lang="zh-CN" altLang="zh-CN" sz="2400" b="1" dirty="0">
                  <a:latin typeface="宋体" panose="02010600030101010101" pitchFamily="2" charset="-122"/>
                  <a:ea typeface="宋体" panose="02010600030101010101" pitchFamily="2" charset="-122"/>
                </a:endParaRPr>
              </a:p>
            </p:txBody>
          </p:sp>
          <p:sp>
            <p:nvSpPr>
              <p:cNvPr id="158739" name="Line 21"/>
              <p:cNvSpPr/>
              <p:nvPr/>
            </p:nvSpPr>
            <p:spPr>
              <a:xfrm>
                <a:off x="2699" y="1071"/>
                <a:ext cx="0" cy="409"/>
              </a:xfrm>
              <a:prstGeom prst="line">
                <a:avLst/>
              </a:prstGeom>
              <a:ln w="9525" cap="flat" cmpd="sng">
                <a:solidFill>
                  <a:schemeClr val="tx1"/>
                </a:solidFill>
                <a:prstDash val="solid"/>
                <a:round/>
                <a:headEnd type="none" w="med" len="med"/>
                <a:tailEnd type="none" w="med" len="med"/>
              </a:ln>
            </p:spPr>
          </p:sp>
        </p:grpSp>
        <p:sp>
          <p:nvSpPr>
            <p:cNvPr id="158740" name="Text Box 22"/>
            <p:cNvSpPr txBox="1"/>
            <p:nvPr/>
          </p:nvSpPr>
          <p:spPr>
            <a:xfrm>
              <a:off x="4464" y="3600"/>
              <a:ext cx="816" cy="288"/>
            </a:xfrm>
            <a:prstGeom prst="rect">
              <a:avLst/>
            </a:prstGeom>
            <a:noFill/>
            <a:ln w="9525">
              <a:noFill/>
            </a:ln>
          </p:spPr>
          <p:txBody>
            <a:bodyPr anchor="t">
              <a:spAutoFit/>
            </a:bodyPr>
            <a:p>
              <a:pPr>
                <a:spcBef>
                  <a:spcPct val="50000"/>
                </a:spcBef>
              </a:pPr>
              <a:r>
                <a:rPr lang="zh-CN" altLang="en-US" sz="2400" b="1" dirty="0">
                  <a:solidFill>
                    <a:schemeClr val="hlink"/>
                  </a:solidFill>
                  <a:latin typeface="宋体" panose="02010600030101010101" pitchFamily="2" charset="-122"/>
                  <a:ea typeface="宋体" panose="02010600030101010101" pitchFamily="2" charset="-122"/>
                </a:rPr>
                <a:t>磁盘</a:t>
              </a:r>
              <a:endParaRPr lang="zh-CN" altLang="en-US" sz="2400" b="1" dirty="0">
                <a:solidFill>
                  <a:schemeClr val="hlink"/>
                </a:solidFill>
                <a:latin typeface="宋体" panose="02010600030101010101" pitchFamily="2" charset="-122"/>
                <a:ea typeface="宋体" panose="02010600030101010101" pitchFamily="2" charset="-122"/>
              </a:endParaRPr>
            </a:p>
          </p:txBody>
        </p:sp>
        <p:sp>
          <p:nvSpPr>
            <p:cNvPr id="158741" name="Text Box 23"/>
            <p:cNvSpPr txBox="1"/>
            <p:nvPr/>
          </p:nvSpPr>
          <p:spPr>
            <a:xfrm>
              <a:off x="2352" y="3600"/>
              <a:ext cx="816" cy="288"/>
            </a:xfrm>
            <a:prstGeom prst="rect">
              <a:avLst/>
            </a:prstGeom>
            <a:noFill/>
            <a:ln w="9525">
              <a:noFill/>
            </a:ln>
          </p:spPr>
          <p:txBody>
            <a:bodyPr anchor="t">
              <a:spAutoFit/>
            </a:bodyPr>
            <a:p>
              <a:pPr>
                <a:spcBef>
                  <a:spcPct val="50000"/>
                </a:spcBef>
              </a:pPr>
              <a:r>
                <a:rPr lang="zh-CN" altLang="en-US" sz="2400" b="1" dirty="0">
                  <a:solidFill>
                    <a:schemeClr val="hlink"/>
                  </a:solidFill>
                  <a:latin typeface="宋体" panose="02010600030101010101" pitchFamily="2" charset="-122"/>
                  <a:ea typeface="宋体" panose="02010600030101010101" pitchFamily="2" charset="-122"/>
                </a:rPr>
                <a:t>内存</a:t>
              </a:r>
              <a:endParaRPr lang="zh-CN" altLang="en-US" sz="2400" b="1" dirty="0">
                <a:solidFill>
                  <a:schemeClr val="hlink"/>
                </a:solidFill>
                <a:latin typeface="宋体" panose="02010600030101010101" pitchFamily="2" charset="-122"/>
                <a:ea typeface="宋体" panose="02010600030101010101" pitchFamily="2" charset="-122"/>
              </a:endParaRPr>
            </a:p>
          </p:txBody>
        </p:sp>
      </p:grpSp>
      <p:sp>
        <p:nvSpPr>
          <p:cNvPr id="158742" name="Rectangle 26"/>
          <p:cNvSpPr>
            <a:spLocks noGrp="1"/>
          </p:cNvSpPr>
          <p:nvPr>
            <p:ph type="title"/>
          </p:nvPr>
        </p:nvSpPr>
        <p:spPr/>
        <p:txBody>
          <a:bodyPr wrap="square" lIns="91440" tIns="45720" rIns="91440" bIns="45720" anchor="b"/>
          <a:p>
            <a:pPr eaLnBrk="1" hangingPunct="1"/>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2</a:t>
            </a:r>
            <a:r>
              <a:rPr lang="zh-CN" altLang="en-US" sz="3600" dirty="0">
                <a:solidFill>
                  <a:srgbClr val="FF9900"/>
                </a:solidFill>
                <a:latin typeface="宋体" panose="02010600030101010101" pitchFamily="2" charset="-122"/>
                <a:ea typeface="宋体" panose="02010600030101010101" pitchFamily="2" charset="-122"/>
              </a:rPr>
              <a:t>） </a:t>
            </a:r>
            <a:r>
              <a:rPr lang="en-US" altLang="zh-CN" sz="3600" dirty="0">
                <a:solidFill>
                  <a:srgbClr val="FF9900"/>
                </a:solidFill>
                <a:latin typeface="宋体" panose="02010600030101010101" pitchFamily="2" charset="-122"/>
                <a:ea typeface="宋体" panose="02010600030101010101" pitchFamily="2" charset="-122"/>
              </a:rPr>
              <a:t>SPOOLing</a:t>
            </a:r>
            <a:r>
              <a:rPr lang="zh-CN" altLang="en-US" sz="3600" dirty="0">
                <a:solidFill>
                  <a:srgbClr val="FF9900"/>
                </a:solidFill>
                <a:latin typeface="宋体" panose="02010600030101010101" pitchFamily="2" charset="-122"/>
                <a:ea typeface="宋体" panose="02010600030101010101" pitchFamily="2" charset="-122"/>
              </a:rPr>
              <a:t>系统的组成</a:t>
            </a:r>
            <a:endParaRPr lang="zh-CN" altLang="en-US" sz="3600" dirty="0">
              <a:solidFill>
                <a:schemeClr val="hlink"/>
              </a:solidFill>
              <a:latin typeface="宋体" panose="02010600030101010101" pitchFamily="2" charset="-122"/>
              <a:ea typeface="宋体" panose="02010600030101010101" pitchFamily="2" charset="-122"/>
            </a:endParaRPr>
          </a:p>
        </p:txBody>
      </p:sp>
      <p:sp>
        <p:nvSpPr>
          <p:cNvPr id="15874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2"/>
          <p:cNvSpPr>
            <a:spLocks noGrp="1"/>
          </p:cNvSpPr>
          <p:nvPr>
            <p:ph type="title"/>
          </p:nvPr>
        </p:nvSpPr>
        <p:spPr/>
        <p:txBody>
          <a:bodyPr wrap="square" lIns="91440" tIns="45720" rIns="91440" bIns="45720" anchor="b"/>
          <a:p>
            <a:pPr eaLnBrk="1" hangingPunct="1"/>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3</a:t>
            </a:r>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SPOOLing</a:t>
            </a:r>
            <a:r>
              <a:rPr lang="zh-CN" altLang="en-US" sz="3600" dirty="0">
                <a:solidFill>
                  <a:srgbClr val="FF9900"/>
                </a:solidFill>
                <a:latin typeface="宋体" panose="02010600030101010101" pitchFamily="2" charset="-122"/>
                <a:ea typeface="宋体" panose="02010600030101010101" pitchFamily="2" charset="-122"/>
              </a:rPr>
              <a:t>系统的特点</a:t>
            </a:r>
            <a:endParaRPr lang="zh-CN" altLang="en-US" sz="3600" dirty="0">
              <a:solidFill>
                <a:srgbClr val="FF9900"/>
              </a:solidFill>
              <a:latin typeface="宋体" panose="02010600030101010101" pitchFamily="2" charset="-122"/>
              <a:ea typeface="宋体" panose="02010600030101010101" pitchFamily="2" charset="-122"/>
            </a:endParaRPr>
          </a:p>
        </p:txBody>
      </p:sp>
      <p:sp>
        <p:nvSpPr>
          <p:cNvPr id="78854" name="Rectangle 3"/>
          <p:cNvSpPr>
            <a:spLocks noGrp="1"/>
          </p:cNvSpPr>
          <p:nvPr>
            <p:ph idx="1"/>
          </p:nvPr>
        </p:nvSpPr>
        <p:spPr>
          <a:xfrm>
            <a:off x="641350" y="1423988"/>
            <a:ext cx="7859713" cy="4205287"/>
          </a:xfrm>
          <a:solidFill>
            <a:srgbClr val="FFFFFF"/>
          </a:solidFill>
          <a:ln>
            <a:solidFill>
              <a:srgbClr val="000000"/>
            </a:solidFill>
            <a:miter/>
          </a:ln>
        </p:spPr>
        <p:txBody>
          <a:bodyPr anchor="t"/>
          <a:p>
            <a:pPr eaLnBrk="1" hangingPunct="1">
              <a:lnSpc>
                <a:spcPct val="114000"/>
              </a:lnSpc>
              <a:buChar char="n"/>
            </a:pPr>
            <a:r>
              <a:rPr lang="zh-CN" altLang="en-US" sz="2800" b="1" dirty="0">
                <a:solidFill>
                  <a:srgbClr val="336600"/>
                </a:solidFill>
                <a:latin typeface="宋体" panose="02010600030101010101" pitchFamily="2" charset="-122"/>
                <a:ea typeface="宋体" panose="02010600030101010101" pitchFamily="2" charset="-122"/>
              </a:rPr>
              <a:t>提高了</a:t>
            </a:r>
            <a:r>
              <a:rPr lang="en-US" altLang="zh-CN" sz="2800" b="1" dirty="0">
                <a:solidFill>
                  <a:srgbClr val="336600"/>
                </a:solidFill>
                <a:latin typeface="宋体" panose="02010600030101010101" pitchFamily="2" charset="-122"/>
                <a:ea typeface="宋体" panose="02010600030101010101" pitchFamily="2" charset="-122"/>
              </a:rPr>
              <a:t>I/O</a:t>
            </a:r>
            <a:r>
              <a:rPr lang="zh-CN" altLang="en-US" sz="2800" b="1" dirty="0">
                <a:solidFill>
                  <a:srgbClr val="336600"/>
                </a:solidFill>
                <a:latin typeface="宋体" panose="02010600030101010101" pitchFamily="2" charset="-122"/>
                <a:ea typeface="宋体" panose="02010600030101010101" pitchFamily="2" charset="-122"/>
              </a:rPr>
              <a:t>的速度。</a:t>
            </a:r>
            <a:r>
              <a:rPr lang="zh-CN" altLang="en-US" sz="2800" b="1" dirty="0">
                <a:solidFill>
                  <a:schemeClr val="hlink"/>
                </a:solidFill>
                <a:latin typeface="宋体" panose="02010600030101010101" pitchFamily="2" charset="-122"/>
                <a:ea typeface="宋体" panose="02010600030101010101" pitchFamily="2" charset="-122"/>
              </a:rPr>
              <a:t>利用输入输出井模拟脱机输入输出，缓和了</a:t>
            </a:r>
            <a:r>
              <a:rPr lang="en-US" altLang="zh-CN" sz="2800" b="1" dirty="0">
                <a:solidFill>
                  <a:schemeClr val="hlink"/>
                </a:solidFill>
                <a:latin typeface="宋体" panose="02010600030101010101" pitchFamily="2" charset="-122"/>
                <a:ea typeface="宋体" panose="02010600030101010101" pitchFamily="2" charset="-122"/>
              </a:rPr>
              <a:t>CPU</a:t>
            </a:r>
            <a:r>
              <a:rPr lang="zh-CN" altLang="en-US" sz="2800" b="1" dirty="0">
                <a:solidFill>
                  <a:schemeClr val="hlink"/>
                </a:solidFill>
                <a:latin typeface="宋体" panose="02010600030101010101" pitchFamily="2" charset="-122"/>
                <a:ea typeface="宋体" panose="02010600030101010101" pitchFamily="2" charset="-122"/>
              </a:rPr>
              <a:t>和</a:t>
            </a:r>
            <a:r>
              <a:rPr lang="en-US" altLang="zh-CN" sz="2800" b="1" dirty="0">
                <a:solidFill>
                  <a:schemeClr val="hlink"/>
                </a:solidFill>
                <a:latin typeface="宋体" panose="02010600030101010101" pitchFamily="2" charset="-122"/>
                <a:ea typeface="宋体" panose="02010600030101010101" pitchFamily="2" charset="-122"/>
              </a:rPr>
              <a:t>I/O</a:t>
            </a:r>
            <a:r>
              <a:rPr lang="zh-CN" altLang="en-US" sz="2800" b="1" dirty="0">
                <a:solidFill>
                  <a:schemeClr val="hlink"/>
                </a:solidFill>
                <a:latin typeface="宋体" panose="02010600030101010101" pitchFamily="2" charset="-122"/>
                <a:ea typeface="宋体" panose="02010600030101010101" pitchFamily="2" charset="-122"/>
              </a:rPr>
              <a:t>设备速度不匹配的矛盾。</a:t>
            </a:r>
            <a:endParaRPr lang="zh-CN" altLang="en-US" sz="2800" b="1" dirty="0">
              <a:solidFill>
                <a:schemeClr val="hlink"/>
              </a:solidFill>
              <a:latin typeface="宋体" panose="02010600030101010101" pitchFamily="2" charset="-122"/>
              <a:ea typeface="宋体" panose="02010600030101010101" pitchFamily="2" charset="-122"/>
            </a:endParaRPr>
          </a:p>
          <a:p>
            <a:pPr eaLnBrk="1" hangingPunct="1">
              <a:lnSpc>
                <a:spcPct val="114000"/>
              </a:lnSpc>
              <a:buChar char="n"/>
            </a:pPr>
            <a:r>
              <a:rPr lang="zh-CN" altLang="en-US" sz="2800" b="1" dirty="0">
                <a:solidFill>
                  <a:srgbClr val="336600"/>
                </a:solidFill>
                <a:latin typeface="宋体" panose="02010600030101010101" pitchFamily="2" charset="-122"/>
                <a:ea typeface="宋体" panose="02010600030101010101" pitchFamily="2" charset="-122"/>
              </a:rPr>
              <a:t>将独占设备改造为共享设备。</a:t>
            </a:r>
            <a:r>
              <a:rPr lang="zh-CN" altLang="en-US" sz="2800" b="1" dirty="0">
                <a:solidFill>
                  <a:schemeClr val="hlink"/>
                </a:solidFill>
                <a:latin typeface="宋体" panose="02010600030101010101" pitchFamily="2" charset="-122"/>
                <a:ea typeface="宋体" panose="02010600030101010101" pitchFamily="2" charset="-122"/>
              </a:rPr>
              <a:t>并没有为进程分配设备，而是为进程分配一存储区和建立一张</a:t>
            </a:r>
            <a:r>
              <a:rPr lang="en-US" altLang="zh-CN" sz="2800" b="1" dirty="0">
                <a:solidFill>
                  <a:schemeClr val="hlink"/>
                </a:solidFill>
                <a:latin typeface="宋体" panose="02010600030101010101" pitchFamily="2" charset="-122"/>
                <a:ea typeface="宋体" panose="02010600030101010101" pitchFamily="2" charset="-122"/>
              </a:rPr>
              <a:t>I/O</a:t>
            </a:r>
            <a:r>
              <a:rPr lang="zh-CN" altLang="en-US" sz="2800" b="1" dirty="0">
                <a:solidFill>
                  <a:schemeClr val="hlink"/>
                </a:solidFill>
                <a:latin typeface="宋体" panose="02010600030101010101" pitchFamily="2" charset="-122"/>
                <a:ea typeface="宋体" panose="02010600030101010101" pitchFamily="2" charset="-122"/>
              </a:rPr>
              <a:t>请求表。</a:t>
            </a:r>
            <a:endParaRPr lang="zh-CN" altLang="en-US" sz="2800" b="1" dirty="0">
              <a:solidFill>
                <a:schemeClr val="hlink"/>
              </a:solidFill>
              <a:latin typeface="宋体" panose="02010600030101010101" pitchFamily="2" charset="-122"/>
              <a:ea typeface="宋体" panose="02010600030101010101" pitchFamily="2" charset="-122"/>
            </a:endParaRPr>
          </a:p>
          <a:p>
            <a:pPr eaLnBrk="1" hangingPunct="1">
              <a:lnSpc>
                <a:spcPct val="114000"/>
              </a:lnSpc>
              <a:buChar char="n"/>
            </a:pPr>
            <a:r>
              <a:rPr lang="zh-CN" altLang="en-US" sz="2800" b="1" dirty="0">
                <a:solidFill>
                  <a:srgbClr val="336600"/>
                </a:solidFill>
                <a:latin typeface="宋体" panose="02010600030101010101" pitchFamily="2" charset="-122"/>
                <a:ea typeface="宋体" panose="02010600030101010101" pitchFamily="2" charset="-122"/>
              </a:rPr>
              <a:t>实现了虚拟设备功能。</a:t>
            </a:r>
            <a:r>
              <a:rPr lang="zh-CN" altLang="en-US" sz="2800" b="1" dirty="0">
                <a:solidFill>
                  <a:schemeClr val="hlink"/>
                </a:solidFill>
                <a:latin typeface="宋体" panose="02010600030101010101" pitchFamily="2" charset="-122"/>
                <a:ea typeface="宋体" panose="02010600030101010101" pitchFamily="2" charset="-122"/>
              </a:rPr>
              <a:t>多个进程同时使用一台独占设备。</a:t>
            </a:r>
            <a:endParaRPr lang="zh-CN" altLang="en-US" sz="2800" b="1" dirty="0">
              <a:solidFill>
                <a:schemeClr val="hlink"/>
              </a:solidFill>
              <a:latin typeface="宋体" panose="02010600030101010101" pitchFamily="2" charset="-122"/>
              <a:ea typeface="宋体" panose="02010600030101010101" pitchFamily="2" charset="-122"/>
            </a:endParaRPr>
          </a:p>
        </p:txBody>
      </p:sp>
      <p:sp>
        <p:nvSpPr>
          <p:cNvPr id="15974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4">
                                            <p:txEl>
                                              <p:charRg st="0" end="4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4">
                                            <p:txEl>
                                              <p:charRg st="48" end="9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54">
                                            <p:txEl>
                                              <p:charRg st="96"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p:txBody>
          <a:bodyPr wrap="square" lIns="91440" tIns="45720" rIns="91440" bIns="45720" anchor="b"/>
          <a:p>
            <a:pPr eaLnBrk="1" hangingPunct="1"/>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4</a:t>
            </a:r>
            <a:r>
              <a:rPr lang="zh-CN" altLang="en-US" sz="3600" dirty="0">
                <a:solidFill>
                  <a:srgbClr val="FF9900"/>
                </a:solidFill>
                <a:latin typeface="宋体" panose="02010600030101010101" pitchFamily="2" charset="-122"/>
                <a:ea typeface="宋体" panose="02010600030101010101" pitchFamily="2" charset="-122"/>
              </a:rPr>
              <a:t>）假脱机打印机系统</a:t>
            </a:r>
            <a:endParaRPr lang="zh-CN" altLang="en-US" sz="3600" dirty="0">
              <a:solidFill>
                <a:srgbClr val="FF9900"/>
              </a:solidFill>
              <a:latin typeface="宋体" panose="02010600030101010101" pitchFamily="2" charset="-122"/>
              <a:ea typeface="宋体" panose="02010600030101010101" pitchFamily="2" charset="-122"/>
            </a:endParaRPr>
          </a:p>
        </p:txBody>
      </p:sp>
      <p:sp>
        <p:nvSpPr>
          <p:cNvPr id="79878" name="Rectangle 3"/>
          <p:cNvSpPr>
            <a:spLocks noGrp="1"/>
          </p:cNvSpPr>
          <p:nvPr>
            <p:ph idx="1"/>
          </p:nvPr>
        </p:nvSpPr>
        <p:spPr>
          <a:xfrm>
            <a:off x="749300" y="1366838"/>
            <a:ext cx="7643813" cy="4321175"/>
          </a:xfrm>
          <a:solidFill>
            <a:srgbClr val="FFFFFF"/>
          </a:solidFill>
          <a:ln>
            <a:solidFill>
              <a:srgbClr val="000000"/>
            </a:solidFill>
            <a:miter/>
          </a:ln>
        </p:spPr>
        <p:txBody>
          <a:bodyPr anchor="t"/>
          <a:p>
            <a:pPr eaLnBrk="1" hangingPunct="1">
              <a:lnSpc>
                <a:spcPct val="110000"/>
              </a:lnSpc>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打印机属于独占设备，利用</a:t>
            </a:r>
            <a:r>
              <a:rPr lang="en-US" altLang="zh-CN" sz="2400" b="1" dirty="0">
                <a:latin typeface="宋体" panose="02010600030101010101" pitchFamily="2" charset="-122"/>
                <a:ea typeface="宋体" panose="02010600030101010101" pitchFamily="2" charset="-122"/>
              </a:rPr>
              <a:t>SPOOLing</a:t>
            </a:r>
            <a:r>
              <a:rPr lang="zh-CN" altLang="en-US" sz="2400" b="1" dirty="0">
                <a:latin typeface="宋体" panose="02010600030101010101" pitchFamily="2" charset="-122"/>
                <a:ea typeface="宋体" panose="02010600030101010101" pitchFamily="2" charset="-122"/>
              </a:rPr>
              <a:t>技术可将其改造为一台可供多个用户共享的设备。</a:t>
            </a:r>
            <a:endParaRPr lang="zh-CN" altLang="en-US" sz="2400" b="1" dirty="0">
              <a:latin typeface="宋体" panose="02010600030101010101" pitchFamily="2" charset="-122"/>
              <a:ea typeface="宋体" panose="02010600030101010101" pitchFamily="2" charset="-122"/>
            </a:endParaRPr>
          </a:p>
          <a:p>
            <a:pPr eaLnBrk="1" hangingPunct="1">
              <a:lnSpc>
                <a:spcPct val="110000"/>
              </a:lnSpc>
              <a:buNone/>
            </a:pPr>
            <a:r>
              <a:rPr lang="zh-CN" altLang="en-US" sz="2400" b="1" dirty="0">
                <a:latin typeface="宋体" panose="02010600030101010101" pitchFamily="2" charset="-122"/>
                <a:ea typeface="宋体" panose="02010600030101010101" pitchFamily="2" charset="-122"/>
              </a:rPr>
              <a:t>    当用户进程请求打印输出时， </a:t>
            </a:r>
            <a:r>
              <a:rPr lang="en-US" altLang="zh-CN" sz="2400" b="1" dirty="0">
                <a:latin typeface="宋体" panose="02010600030101010101" pitchFamily="2" charset="-122"/>
                <a:ea typeface="宋体" panose="02010600030101010101" pitchFamily="2" charset="-122"/>
              </a:rPr>
              <a:t>SPOOLing</a:t>
            </a:r>
            <a:r>
              <a:rPr lang="zh-CN" altLang="en-US" sz="2400" b="1" dirty="0">
                <a:latin typeface="宋体" panose="02010600030101010101" pitchFamily="2" charset="-122"/>
                <a:ea typeface="宋体" panose="02010600030101010101" pitchFamily="2" charset="-122"/>
              </a:rPr>
              <a:t>系统立即同意为它打印输出，但不真正把打印机分配给它而只为它做两件事：</a:t>
            </a:r>
            <a:endParaRPr lang="zh-CN" altLang="en-US" sz="2400" b="1" dirty="0">
              <a:latin typeface="宋体" panose="02010600030101010101" pitchFamily="2" charset="-122"/>
              <a:ea typeface="宋体" panose="02010600030101010101" pitchFamily="2" charset="-122"/>
            </a:endParaRPr>
          </a:p>
          <a:p>
            <a:pPr eaLnBrk="1" hangingPunct="1">
              <a:lnSpc>
                <a:spcPct val="110000"/>
              </a:lnSpc>
              <a:buChar char="n"/>
            </a:pPr>
            <a:r>
              <a:rPr lang="zh-CN" altLang="en-US" sz="2400" b="1" dirty="0">
                <a:solidFill>
                  <a:schemeClr val="hlink"/>
                </a:solidFill>
                <a:latin typeface="宋体" panose="02010600030101010101" pitchFamily="2" charset="-122"/>
                <a:ea typeface="宋体" panose="02010600030101010101" pitchFamily="2" charset="-122"/>
              </a:rPr>
              <a:t>由输出进程</a:t>
            </a:r>
            <a:r>
              <a:rPr lang="en-US" altLang="zh-CN" sz="2400" b="1" dirty="0">
                <a:solidFill>
                  <a:schemeClr val="hlink"/>
                </a:solidFill>
                <a:latin typeface="宋体" panose="02010600030101010101" pitchFamily="2" charset="-122"/>
                <a:ea typeface="宋体" panose="02010600030101010101" pitchFamily="2" charset="-122"/>
              </a:rPr>
              <a:t>SP</a:t>
            </a:r>
            <a:r>
              <a:rPr lang="en-US" altLang="zh-CN" sz="2400" b="1" baseline="-25000" dirty="0">
                <a:solidFill>
                  <a:schemeClr val="hlink"/>
                </a:solidFill>
                <a:latin typeface="宋体" panose="02010600030101010101" pitchFamily="2" charset="-122"/>
                <a:ea typeface="宋体" panose="02010600030101010101" pitchFamily="2" charset="-122"/>
              </a:rPr>
              <a:t>0</a:t>
            </a:r>
            <a:r>
              <a:rPr lang="zh-CN" altLang="en-US" sz="2400" b="1" dirty="0">
                <a:solidFill>
                  <a:schemeClr val="hlink"/>
                </a:solidFill>
                <a:latin typeface="宋体" panose="02010600030101010101" pitchFamily="2" charset="-122"/>
                <a:ea typeface="宋体" panose="02010600030101010101" pitchFamily="2" charset="-122"/>
              </a:rPr>
              <a:t>在</a:t>
            </a:r>
            <a:r>
              <a:rPr lang="zh-CN" altLang="en-US" sz="2400" b="1" dirty="0">
                <a:solidFill>
                  <a:srgbClr val="FF0000"/>
                </a:solidFill>
                <a:latin typeface="宋体" panose="02010600030101010101" pitchFamily="2" charset="-122"/>
                <a:ea typeface="宋体" panose="02010600030101010101" pitchFamily="2" charset="-122"/>
              </a:rPr>
              <a:t>输出井</a:t>
            </a:r>
            <a:r>
              <a:rPr lang="zh-CN" altLang="en-US" sz="2400" b="1" dirty="0">
                <a:solidFill>
                  <a:schemeClr val="hlink"/>
                </a:solidFill>
                <a:latin typeface="宋体" panose="02010600030101010101" pitchFamily="2" charset="-122"/>
                <a:ea typeface="宋体" panose="02010600030101010101" pitchFamily="2" charset="-122"/>
              </a:rPr>
              <a:t>中为之申请一个</a:t>
            </a:r>
            <a:r>
              <a:rPr lang="zh-CN" altLang="en-US" sz="2400" b="1" dirty="0">
                <a:solidFill>
                  <a:schemeClr val="accent2"/>
                </a:solidFill>
                <a:latin typeface="宋体" panose="02010600030101010101" pitchFamily="2" charset="-122"/>
                <a:ea typeface="宋体" panose="02010600030101010101" pitchFamily="2" charset="-122"/>
              </a:rPr>
              <a:t>空闲的磁盘块区</a:t>
            </a:r>
            <a:r>
              <a:rPr lang="zh-CN" altLang="en-US" sz="2400" b="1" dirty="0">
                <a:solidFill>
                  <a:schemeClr val="hlink"/>
                </a:solidFill>
                <a:latin typeface="宋体" panose="02010600030101010101" pitchFamily="2" charset="-122"/>
                <a:ea typeface="宋体" panose="02010600030101010101" pitchFamily="2" charset="-122"/>
              </a:rPr>
              <a:t>，并将要打印的数据送入其中</a:t>
            </a:r>
            <a:endParaRPr lang="zh-CN" altLang="en-US" sz="2400" b="1" dirty="0">
              <a:solidFill>
                <a:schemeClr val="hlink"/>
              </a:solidFill>
              <a:latin typeface="宋体" panose="02010600030101010101" pitchFamily="2" charset="-122"/>
              <a:ea typeface="宋体" panose="02010600030101010101" pitchFamily="2" charset="-122"/>
            </a:endParaRPr>
          </a:p>
          <a:p>
            <a:pPr eaLnBrk="1" hangingPunct="1">
              <a:lnSpc>
                <a:spcPct val="110000"/>
              </a:lnSpc>
              <a:buChar char="n"/>
            </a:pPr>
            <a:r>
              <a:rPr lang="en-US" altLang="zh-CN" sz="2400" b="1" dirty="0">
                <a:solidFill>
                  <a:schemeClr val="hlink"/>
                </a:solidFill>
                <a:latin typeface="宋体" panose="02010600030101010101" pitchFamily="2" charset="-122"/>
                <a:ea typeface="宋体" panose="02010600030101010101" pitchFamily="2" charset="-122"/>
              </a:rPr>
              <a:t>SP</a:t>
            </a:r>
            <a:r>
              <a:rPr lang="en-US" altLang="zh-CN" sz="2400" b="1" baseline="-25000" dirty="0">
                <a:solidFill>
                  <a:schemeClr val="hlink"/>
                </a:solidFill>
                <a:latin typeface="宋体" panose="02010600030101010101" pitchFamily="2" charset="-122"/>
                <a:ea typeface="宋体" panose="02010600030101010101" pitchFamily="2" charset="-122"/>
              </a:rPr>
              <a:t>0</a:t>
            </a:r>
            <a:r>
              <a:rPr lang="zh-CN" altLang="en-US" sz="2400" b="1" dirty="0">
                <a:solidFill>
                  <a:schemeClr val="hlink"/>
                </a:solidFill>
                <a:latin typeface="宋体" panose="02010600030101010101" pitchFamily="2" charset="-122"/>
                <a:ea typeface="宋体" panose="02010600030101010101" pitchFamily="2" charset="-122"/>
              </a:rPr>
              <a:t>再为用户进程申请一张</a:t>
            </a:r>
            <a:r>
              <a:rPr lang="zh-CN" altLang="en-US" sz="2400" b="1" dirty="0">
                <a:solidFill>
                  <a:schemeClr val="accent2"/>
                </a:solidFill>
                <a:latin typeface="宋体" panose="02010600030101010101" pitchFamily="2" charset="-122"/>
                <a:ea typeface="宋体" panose="02010600030101010101" pitchFamily="2" charset="-122"/>
              </a:rPr>
              <a:t>空白的用户请求打印表</a:t>
            </a:r>
            <a:r>
              <a:rPr lang="zh-CN" altLang="en-US" sz="2400" b="1" dirty="0">
                <a:solidFill>
                  <a:schemeClr val="hlink"/>
                </a:solidFill>
                <a:latin typeface="宋体" panose="02010600030101010101" pitchFamily="2" charset="-122"/>
                <a:ea typeface="宋体" panose="02010600030101010101" pitchFamily="2" charset="-122"/>
              </a:rPr>
              <a:t>，并将用户的打印要求填入其中，然后将</a:t>
            </a:r>
            <a:r>
              <a:rPr lang="zh-CN" altLang="en-US" sz="2400" b="1" dirty="0">
                <a:solidFill>
                  <a:srgbClr val="FF0000"/>
                </a:solidFill>
                <a:latin typeface="宋体" panose="02010600030101010101" pitchFamily="2" charset="-122"/>
                <a:ea typeface="宋体" panose="02010600030101010101" pitchFamily="2" charset="-122"/>
              </a:rPr>
              <a:t>该表挂在打印机的请求打印队列</a:t>
            </a:r>
            <a:r>
              <a:rPr lang="zh-CN" altLang="en-US" sz="2400" b="1" dirty="0">
                <a:solidFill>
                  <a:schemeClr val="hlink"/>
                </a:solidFill>
                <a:latin typeface="宋体" panose="02010600030101010101" pitchFamily="2" charset="-122"/>
                <a:ea typeface="宋体" panose="02010600030101010101" pitchFamily="2" charset="-122"/>
              </a:rPr>
              <a:t>中</a:t>
            </a:r>
            <a:endParaRPr lang="zh-CN" altLang="en-US" sz="2400" b="1" dirty="0">
              <a:solidFill>
                <a:schemeClr val="hlink"/>
              </a:solidFill>
              <a:latin typeface="宋体" panose="02010600030101010101" pitchFamily="2" charset="-122"/>
              <a:ea typeface="宋体" panose="02010600030101010101" pitchFamily="2" charset="-122"/>
            </a:endParaRPr>
          </a:p>
        </p:txBody>
      </p:sp>
      <p:sp>
        <p:nvSpPr>
          <p:cNvPr id="16077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8">
                                            <p:txEl>
                                              <p:charRg st="0" end="5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8">
                                            <p:txEl>
                                              <p:charRg st="53" end="12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878">
                                            <p:txEl>
                                              <p:charRg st="120" end="16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8">
                                            <p:txEl>
                                              <p:charRg st="160" end="2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2"/>
          <p:cNvSpPr>
            <a:spLocks noGrp="1"/>
          </p:cNvSpPr>
          <p:nvPr>
            <p:ph type="title"/>
          </p:nvPr>
        </p:nvSpPr>
        <p:spPr/>
        <p:txBody>
          <a:bodyPr wrap="square" lIns="91440" tIns="45720" rIns="91440" bIns="45720" anchor="b"/>
          <a:p>
            <a:pPr eaLnBrk="1" hangingPunct="1"/>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4</a:t>
            </a:r>
            <a:r>
              <a:rPr lang="zh-CN" altLang="en-US" sz="3600" dirty="0">
                <a:solidFill>
                  <a:srgbClr val="FF9900"/>
                </a:solidFill>
                <a:latin typeface="宋体" panose="02010600030101010101" pitchFamily="2" charset="-122"/>
                <a:ea typeface="宋体" panose="02010600030101010101" pitchFamily="2" charset="-122"/>
              </a:rPr>
              <a:t>）假脱机打印机系统</a:t>
            </a:r>
            <a:endParaRPr lang="zh-CN" altLang="en-US" sz="3600" dirty="0">
              <a:solidFill>
                <a:srgbClr val="FF9900"/>
              </a:solidFill>
              <a:latin typeface="宋体" panose="02010600030101010101" pitchFamily="2" charset="-122"/>
              <a:ea typeface="宋体" panose="02010600030101010101" pitchFamily="2" charset="-122"/>
            </a:endParaRPr>
          </a:p>
        </p:txBody>
      </p:sp>
      <p:sp>
        <p:nvSpPr>
          <p:cNvPr id="16281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宋体" panose="02010600030101010101" pitchFamily="2" charset="-122"/>
              <a:ea typeface="宋体" panose="02010600030101010101" pitchFamily="2" charset="-122"/>
            </a:endParaRPr>
          </a:p>
        </p:txBody>
      </p:sp>
      <p:graphicFrame>
        <p:nvGraphicFramePr>
          <p:cNvPr id="162819" name="对象 2"/>
          <p:cNvGraphicFramePr/>
          <p:nvPr/>
        </p:nvGraphicFramePr>
        <p:xfrm>
          <a:off x="584200" y="1438275"/>
          <a:ext cx="8102600" cy="3981450"/>
        </p:xfrm>
        <a:graphic>
          <a:graphicData uri="http://schemas.openxmlformats.org/presentationml/2006/ole">
            <mc:AlternateContent xmlns:mc="http://schemas.openxmlformats.org/markup-compatibility/2006">
              <mc:Choice xmlns:v="urn:schemas-microsoft-com:vml" Requires="v">
                <p:oleObj spid="_x0000_s3082" name="" r:id="rId1" imgW="5857875" imgH="2628900" progId="Paint.Picture">
                  <p:embed/>
                </p:oleObj>
              </mc:Choice>
              <mc:Fallback>
                <p:oleObj name="" r:id="rId1" imgW="5857875" imgH="2628900" progId="Paint.Picture">
                  <p:embed/>
                  <p:pic>
                    <p:nvPicPr>
                      <p:cNvPr id="0" name="图片 3081"/>
                      <p:cNvPicPr/>
                      <p:nvPr/>
                    </p:nvPicPr>
                    <p:blipFill>
                      <a:blip r:embed="rId2"/>
                      <a:stretch>
                        <a:fillRect/>
                      </a:stretch>
                    </p:blipFill>
                    <p:spPr>
                      <a:xfrm>
                        <a:off x="584200" y="1438275"/>
                        <a:ext cx="8102600" cy="3981450"/>
                      </a:xfrm>
                      <a:prstGeom prst="rect">
                        <a:avLst/>
                      </a:prstGeom>
                      <a:noFill/>
                      <a:ln w="38100">
                        <a:noFill/>
                        <a:miter/>
                      </a:ln>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title"/>
          </p:nvPr>
        </p:nvSpPr>
        <p:spPr/>
        <p:txBody>
          <a:bodyPr wrap="square" lIns="91440" tIns="45720" rIns="91440" bIns="45720" anchor="b"/>
          <a:p>
            <a:r>
              <a:rPr lang="zh-CN" altLang="en-US" sz="3600" dirty="0">
                <a:solidFill>
                  <a:srgbClr val="FF9900"/>
                </a:solidFill>
                <a:latin typeface="宋体" panose="02010600030101010101" pitchFamily="2" charset="-122"/>
                <a:ea typeface="宋体" panose="02010600030101010101" pitchFamily="2" charset="-122"/>
              </a:rPr>
              <a:t>（</a:t>
            </a:r>
            <a:r>
              <a:rPr lang="en-US" altLang="zh-CN" sz="3600" dirty="0">
                <a:solidFill>
                  <a:srgbClr val="FF9900"/>
                </a:solidFill>
                <a:latin typeface="宋体" panose="02010600030101010101" pitchFamily="2" charset="-122"/>
                <a:ea typeface="宋体" panose="02010600030101010101" pitchFamily="2" charset="-122"/>
              </a:rPr>
              <a:t>5</a:t>
            </a:r>
            <a:r>
              <a:rPr lang="zh-CN" altLang="en-US" sz="3600" dirty="0">
                <a:solidFill>
                  <a:srgbClr val="FF9900"/>
                </a:solidFill>
                <a:latin typeface="宋体" panose="02010600030101010101" pitchFamily="2" charset="-122"/>
                <a:ea typeface="宋体" panose="02010600030101010101" pitchFamily="2" charset="-122"/>
              </a:rPr>
              <a:t>）守护进程（</a:t>
            </a:r>
            <a:r>
              <a:rPr lang="en-US" altLang="zh-CN" sz="3600" dirty="0">
                <a:solidFill>
                  <a:srgbClr val="FF9900"/>
                </a:solidFill>
                <a:latin typeface="宋体" panose="02010600030101010101" pitchFamily="2" charset="-122"/>
                <a:ea typeface="宋体" panose="02010600030101010101" pitchFamily="2" charset="-122"/>
              </a:rPr>
              <a:t>daemon</a:t>
            </a:r>
            <a:r>
              <a:rPr lang="zh-CN" altLang="en-US" sz="3600" dirty="0">
                <a:solidFill>
                  <a:srgbClr val="FF9900"/>
                </a:solidFill>
                <a:latin typeface="宋体" panose="02010600030101010101" pitchFamily="2" charset="-122"/>
                <a:ea typeface="宋体" panose="02010600030101010101" pitchFamily="2" charset="-122"/>
              </a:rPr>
              <a:t>）</a:t>
            </a:r>
            <a:endParaRPr lang="zh-CN" altLang="en-US" sz="3600" dirty="0">
              <a:solidFill>
                <a:srgbClr val="FF9900"/>
              </a:solidFill>
              <a:latin typeface="宋体" panose="02010600030101010101" pitchFamily="2" charset="-122"/>
              <a:ea typeface="宋体" panose="02010600030101010101" pitchFamily="2" charset="-122"/>
            </a:endParaRPr>
          </a:p>
        </p:txBody>
      </p:sp>
      <p:sp>
        <p:nvSpPr>
          <p:cNvPr id="80899" name="内容占位符 2"/>
          <p:cNvSpPr>
            <a:spLocks noGrp="1"/>
          </p:cNvSpPr>
          <p:nvPr>
            <p:ph idx="1"/>
          </p:nvPr>
        </p:nvSpPr>
        <p:spPr>
          <a:xfrm>
            <a:off x="228600" y="1408113"/>
            <a:ext cx="8686800" cy="4352925"/>
          </a:xfrm>
        </p:spPr>
        <p:txBody>
          <a:bodyPr anchor="t"/>
          <a:p>
            <a:pPr>
              <a:lnSpc>
                <a:spcPct val="114000"/>
              </a:lnSpc>
            </a:pPr>
            <a:r>
              <a:rPr lang="zh-CN" altLang="en-US" sz="2600" b="1" dirty="0">
                <a:solidFill>
                  <a:srgbClr val="003258"/>
                </a:solidFill>
                <a:latin typeface="宋体" panose="02010600030101010101" pitchFamily="2" charset="-122"/>
                <a:ea typeface="宋体" panose="02010600030101010101" pitchFamily="2" charset="-122"/>
              </a:rPr>
              <a:t>凡是需要将</a:t>
            </a:r>
            <a:r>
              <a:rPr lang="zh-CN" altLang="en-US" sz="2600" b="1" dirty="0">
                <a:solidFill>
                  <a:srgbClr val="FF9900"/>
                </a:solidFill>
                <a:latin typeface="宋体" panose="02010600030101010101" pitchFamily="2" charset="-122"/>
                <a:ea typeface="宋体" panose="02010600030101010101" pitchFamily="2" charset="-122"/>
              </a:rPr>
              <a:t>独占设备</a:t>
            </a:r>
            <a:r>
              <a:rPr lang="zh-CN" altLang="en-US" sz="2600" b="1" dirty="0">
                <a:solidFill>
                  <a:srgbClr val="003258"/>
                </a:solidFill>
                <a:latin typeface="宋体" panose="02010600030101010101" pitchFamily="2" charset="-122"/>
                <a:ea typeface="宋体" panose="02010600030101010101" pitchFamily="2" charset="-122"/>
              </a:rPr>
              <a:t>改造为可供多个进程共享的设备时，都要为该设备配置一个</a:t>
            </a:r>
            <a:r>
              <a:rPr lang="zh-CN" altLang="en-US" sz="2600" b="1" dirty="0">
                <a:solidFill>
                  <a:srgbClr val="FF9900"/>
                </a:solidFill>
                <a:latin typeface="宋体" panose="02010600030101010101" pitchFamily="2" charset="-122"/>
                <a:ea typeface="宋体" panose="02010600030101010101" pitchFamily="2" charset="-122"/>
              </a:rPr>
              <a:t>守护进程</a:t>
            </a:r>
            <a:r>
              <a:rPr lang="zh-CN" altLang="en-US" sz="2600" b="1" dirty="0">
                <a:solidFill>
                  <a:srgbClr val="003258"/>
                </a:solidFill>
                <a:latin typeface="宋体" panose="02010600030101010101" pitchFamily="2" charset="-122"/>
                <a:ea typeface="宋体" panose="02010600030101010101" pitchFamily="2" charset="-122"/>
              </a:rPr>
              <a:t>和一个</a:t>
            </a:r>
            <a:r>
              <a:rPr lang="zh-CN" altLang="en-US" sz="2600" b="1" dirty="0">
                <a:solidFill>
                  <a:srgbClr val="FF9900"/>
                </a:solidFill>
                <a:latin typeface="宋体" panose="02010600030101010101" pitchFamily="2" charset="-122"/>
                <a:ea typeface="宋体" panose="02010600030101010101" pitchFamily="2" charset="-122"/>
              </a:rPr>
              <a:t>假脱机文件队列</a:t>
            </a:r>
            <a:r>
              <a:rPr lang="zh-CN" altLang="en-US" sz="2600" b="1" dirty="0">
                <a:solidFill>
                  <a:srgbClr val="003258"/>
                </a:solidFill>
                <a:latin typeface="宋体" panose="02010600030101010101" pitchFamily="2" charset="-122"/>
                <a:ea typeface="宋体" panose="02010600030101010101" pitchFamily="2" charset="-122"/>
              </a:rPr>
              <a:t>（目录）</a:t>
            </a:r>
            <a:endParaRPr lang="en-US" altLang="zh-CN" sz="2600" b="1" dirty="0">
              <a:solidFill>
                <a:srgbClr val="003258"/>
              </a:solidFill>
              <a:latin typeface="宋体" panose="02010600030101010101" pitchFamily="2" charset="-122"/>
              <a:ea typeface="宋体" panose="02010600030101010101" pitchFamily="2" charset="-122"/>
            </a:endParaRPr>
          </a:p>
          <a:p>
            <a:pPr>
              <a:lnSpc>
                <a:spcPct val="114000"/>
              </a:lnSpc>
            </a:pPr>
            <a:r>
              <a:rPr lang="zh-CN" altLang="en-US" sz="2600" b="1" dirty="0">
                <a:solidFill>
                  <a:srgbClr val="003258"/>
                </a:solidFill>
                <a:latin typeface="宋体" panose="02010600030101010101" pitchFamily="2" charset="-122"/>
                <a:ea typeface="宋体" panose="02010600030101010101" pitchFamily="2" charset="-122"/>
              </a:rPr>
              <a:t>守护进程是允许使用</a:t>
            </a:r>
            <a:r>
              <a:rPr lang="zh-CN" altLang="en-US" sz="2600" b="1" dirty="0">
                <a:solidFill>
                  <a:srgbClr val="FF9900"/>
                </a:solidFill>
                <a:latin typeface="宋体" panose="02010600030101010101" pitchFamily="2" charset="-122"/>
                <a:ea typeface="宋体" panose="02010600030101010101" pitchFamily="2" charset="-122"/>
              </a:rPr>
              <a:t>该独占设备的唯一进程</a:t>
            </a:r>
            <a:r>
              <a:rPr lang="zh-CN" altLang="en-US" sz="2600" b="1" dirty="0">
                <a:solidFill>
                  <a:srgbClr val="003258"/>
                </a:solidFill>
                <a:latin typeface="宋体" panose="02010600030101010101" pitchFamily="2" charset="-122"/>
                <a:ea typeface="宋体" panose="02010600030101010101" pitchFamily="2" charset="-122"/>
              </a:rPr>
              <a:t>，所有其他进程都不能直接使用该设备，只能将对该设备的使用要求</a:t>
            </a:r>
            <a:r>
              <a:rPr lang="zh-CN" altLang="en-US" sz="2600" b="1" dirty="0">
                <a:solidFill>
                  <a:srgbClr val="FF9900"/>
                </a:solidFill>
                <a:latin typeface="宋体" panose="02010600030101010101" pitchFamily="2" charset="-122"/>
                <a:ea typeface="宋体" panose="02010600030101010101" pitchFamily="2" charset="-122"/>
              </a:rPr>
              <a:t>写入一份文件中</a:t>
            </a:r>
            <a:r>
              <a:rPr lang="zh-CN" altLang="en-US" sz="2600" b="1" dirty="0">
                <a:solidFill>
                  <a:srgbClr val="003258"/>
                </a:solidFill>
                <a:latin typeface="宋体" panose="02010600030101010101" pitchFamily="2" charset="-122"/>
                <a:ea typeface="宋体" panose="02010600030101010101" pitchFamily="2" charset="-122"/>
              </a:rPr>
              <a:t>，放在假脱机目录中</a:t>
            </a:r>
            <a:endParaRPr lang="en-US" altLang="zh-CN" sz="2600" b="1" dirty="0">
              <a:solidFill>
                <a:srgbClr val="003258"/>
              </a:solidFill>
              <a:latin typeface="宋体" panose="02010600030101010101" pitchFamily="2" charset="-122"/>
              <a:ea typeface="宋体" panose="02010600030101010101" pitchFamily="2" charset="-122"/>
            </a:endParaRPr>
          </a:p>
          <a:p>
            <a:pPr>
              <a:lnSpc>
                <a:spcPct val="114000"/>
              </a:lnSpc>
            </a:pPr>
            <a:r>
              <a:rPr lang="zh-CN" altLang="en-US" sz="2600" b="1" dirty="0">
                <a:solidFill>
                  <a:srgbClr val="003258"/>
                </a:solidFill>
                <a:latin typeface="宋体" panose="02010600030101010101" pitchFamily="2" charset="-122"/>
                <a:ea typeface="宋体" panose="02010600030101010101" pitchFamily="2" charset="-122"/>
              </a:rPr>
              <a:t>由守护进程按照</a:t>
            </a:r>
            <a:r>
              <a:rPr lang="zh-CN" altLang="en-US" sz="2600" b="1" dirty="0">
                <a:solidFill>
                  <a:srgbClr val="FF0000"/>
                </a:solidFill>
                <a:latin typeface="宋体" panose="02010600030101010101" pitchFamily="2" charset="-122"/>
                <a:ea typeface="宋体" panose="02010600030101010101" pitchFamily="2" charset="-122"/>
              </a:rPr>
              <a:t>目录中的文件</a:t>
            </a:r>
            <a:r>
              <a:rPr lang="zh-CN" altLang="en-US" sz="2600" b="1" dirty="0">
                <a:solidFill>
                  <a:srgbClr val="003258"/>
                </a:solidFill>
                <a:latin typeface="宋体" panose="02010600030101010101" pitchFamily="2" charset="-122"/>
                <a:ea typeface="宋体" panose="02010600030101010101" pitchFamily="2" charset="-122"/>
              </a:rPr>
              <a:t>依次来</a:t>
            </a:r>
            <a:r>
              <a:rPr lang="zh-CN" altLang="en-US" sz="2600" b="1" dirty="0">
                <a:solidFill>
                  <a:srgbClr val="FF0000"/>
                </a:solidFill>
                <a:latin typeface="宋体" panose="02010600030101010101" pitchFamily="2" charset="-122"/>
                <a:ea typeface="宋体" panose="02010600030101010101" pitchFamily="2" charset="-122"/>
              </a:rPr>
              <a:t>完成各进程对该设备的请求</a:t>
            </a:r>
            <a:r>
              <a:rPr lang="zh-CN" altLang="en-US" sz="2600" b="1" dirty="0">
                <a:solidFill>
                  <a:srgbClr val="003258"/>
                </a:solidFill>
                <a:latin typeface="宋体" panose="02010600030101010101" pitchFamily="2" charset="-122"/>
                <a:ea typeface="宋体" panose="02010600030101010101" pitchFamily="2" charset="-122"/>
              </a:rPr>
              <a:t>，就把一台独占设备改造为可为多个进程共享的设备</a:t>
            </a:r>
            <a:endParaRPr lang="zh-CN" altLang="en-US" sz="2600" b="1" dirty="0">
              <a:solidFill>
                <a:srgbClr val="003258"/>
              </a:solidFill>
              <a:latin typeface="宋体" panose="02010600030101010101" pitchFamily="2" charset="-122"/>
              <a:ea typeface="宋体" panose="02010600030101010101" pitchFamily="2" charset="-122"/>
            </a:endParaRPr>
          </a:p>
        </p:txBody>
      </p:sp>
      <p:sp>
        <p:nvSpPr>
          <p:cNvPr id="16486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charRg st="0"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charRg st="54" end="1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charRg st="120" end="1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24578" name="Rectangle 3"/>
          <p:cNvSpPr>
            <a:spLocks noGrp="1"/>
          </p:cNvSpPr>
          <p:nvPr>
            <p:ph type="body"/>
          </p:nvPr>
        </p:nvSpPr>
        <p:spPr/>
        <p:txBody>
          <a:bodyPr wrap="square" anchor="t"/>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2. 流设备接口</a:t>
            </a:r>
            <a:br>
              <a:rPr lang="zh-CN" altLang="en-US" sz="2400"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流设备接口是流设备管理程序与高层之间的接口。该接口又称为</a:t>
            </a:r>
            <a:r>
              <a:rPr lang="zh-CN" altLang="en-US" sz="2400" b="1" dirty="0">
                <a:solidFill>
                  <a:srgbClr val="FF0000"/>
                </a:solidFill>
                <a:latin typeface="宋体" panose="02010600030101010101" pitchFamily="2" charset="-122"/>
                <a:ea typeface="宋体" panose="02010600030101010101" pitchFamily="2" charset="-122"/>
              </a:rPr>
              <a:t>字符设备接口</a:t>
            </a:r>
            <a:r>
              <a:rPr lang="zh-CN" altLang="en-US" sz="2400" b="1" dirty="0">
                <a:latin typeface="宋体" panose="02010600030101010101" pitchFamily="2" charset="-122"/>
                <a:ea typeface="宋体" panose="02010600030101010101" pitchFamily="2" charset="-122"/>
              </a:rPr>
              <a:t>，它反映了大部分字符设备的本质特征，用于控制字符设备的输入或输出。</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(1) 字符设备。</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(2) get和put操作。</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a:t>
            </a:r>
            <a:r>
              <a:rPr lang="it-IT" altLang="en-US" sz="2400" b="1" dirty="0">
                <a:latin typeface="宋体" panose="02010600030101010101" pitchFamily="2" charset="-122"/>
                <a:ea typeface="宋体" panose="02010600030101010101" pitchFamily="2" charset="-122"/>
              </a:rPr>
              <a:t>(3) in-control</a:t>
            </a:r>
            <a:r>
              <a:rPr lang="zh-CN" altLang="en-US" sz="2400" b="1" dirty="0">
                <a:latin typeface="宋体" panose="02010600030101010101" pitchFamily="2" charset="-122"/>
                <a:ea typeface="宋体" panose="02010600030101010101" pitchFamily="2" charset="-122"/>
              </a:rPr>
              <a:t>指令。</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2457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66914" name="Rectangle 3"/>
          <p:cNvSpPr>
            <a:spLocks noGrp="1"/>
          </p:cNvSpPr>
          <p:nvPr>
            <p:ph type="body"/>
          </p:nvPr>
        </p:nvSpPr>
        <p:spPr>
          <a:xfrm>
            <a:off x="457200" y="1295400"/>
            <a:ext cx="8229600" cy="2200275"/>
          </a:xfrm>
        </p:spPr>
        <p:txBody>
          <a:bodyPr wrap="square" anchor="t"/>
          <a:p>
            <a:pPr marL="0" indent="0">
              <a:lnSpc>
                <a:spcPct val="150000"/>
              </a:lnSpc>
              <a:buNone/>
            </a:pPr>
            <a:r>
              <a:rPr lang="zh-CN" altLang="en-US" sz="2400" dirty="0">
                <a:latin typeface="宋体" panose="02010600030101010101" pitchFamily="2" charset="-122"/>
                <a:ea typeface="宋体" panose="02010600030101010101" pitchFamily="2" charset="-122"/>
              </a:rPr>
              <a:t>　　在现代操作系统中，几乎所有的I/O设备在与处理机交换数据时都用了缓冲区。缓冲区是一个存储区域，它可以由专门的硬件寄存器组成，但由于硬件的成本较高，容量也较小，一般仅用在对速度要求非常高的场合，如存储器管理中所用的联想存储器；设备控制器中用的数据缓冲区等。 </a:t>
            </a:r>
            <a:endParaRPr lang="zh-CN" altLang="en-US" sz="2400" dirty="0">
              <a:latin typeface="宋体" panose="02010600030101010101" pitchFamily="2" charset="-122"/>
              <a:ea typeface="宋体" panose="02010600030101010101" pitchFamily="2" charset="-122"/>
            </a:endParaRPr>
          </a:p>
        </p:txBody>
      </p:sp>
      <p:sp>
        <p:nvSpPr>
          <p:cNvPr id="16691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67938" name="Rectangle 3"/>
          <p:cNvSpPr>
            <a:spLocks noGrp="1"/>
          </p:cNvSpPr>
          <p:nvPr>
            <p:ph type="body"/>
          </p:nvPr>
        </p:nvSpPr>
        <p:spPr>
          <a:xfrm>
            <a:off x="457200" y="1295400"/>
            <a:ext cx="8305800" cy="5029200"/>
          </a:xfrm>
        </p:spPr>
        <p:txBody>
          <a:bodyPr wrap="square" anchor="t"/>
          <a:p>
            <a:pPr marL="0" indent="0">
              <a:lnSpc>
                <a:spcPct val="150000"/>
              </a:lnSpc>
              <a:buNone/>
            </a:pPr>
            <a:r>
              <a:rPr lang="zh-CN" altLang="en-US" sz="2800" b="1" dirty="0">
                <a:latin typeface="宋体" panose="02010600030101010101" pitchFamily="2" charset="-122"/>
                <a:ea typeface="宋体" panose="02010600030101010101" pitchFamily="2" charset="-122"/>
              </a:rPr>
              <a:t>6.7.1  缓冲的引入  </a:t>
            </a:r>
            <a:br>
              <a:rPr lang="zh-CN" altLang="en-US" dirty="0">
                <a:latin typeface="黑体" panose="02010609060101010101" pitchFamily="1" charset="-122"/>
                <a:ea typeface="黑体" panose="02010609060101010101" pitchFamily="1" charset="-122"/>
              </a:rPr>
            </a:br>
            <a:r>
              <a:rPr lang="zh-CN" altLang="en-US" dirty="0">
                <a:latin typeface="黑体" panose="02010609060101010101" pitchFamily="1" charset="-122"/>
                <a:ea typeface="黑体" panose="02010609060101010101" pitchFamily="1" charset="-122"/>
              </a:rPr>
              <a:t>　　</a:t>
            </a:r>
            <a:endParaRPr lang="zh-CN" altLang="en-US" sz="2400" dirty="0">
              <a:latin typeface="宋体" panose="02010600030101010101" pitchFamily="2" charset="-122"/>
              <a:ea typeface="宋体" panose="02010600030101010101" pitchFamily="2" charset="-122"/>
            </a:endParaRPr>
          </a:p>
        </p:txBody>
      </p:sp>
      <p:sp>
        <p:nvSpPr>
          <p:cNvPr id="16793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41990" name="Rectangle 3"/>
          <p:cNvSpPr>
            <a:spLocks noGrp="1" noChangeArrowheads="1"/>
          </p:cNvSpPr>
          <p:nvPr/>
        </p:nvSpPr>
        <p:spPr bwMode="auto">
          <a:xfrm>
            <a:off x="684213" y="1916113"/>
            <a:ext cx="8158163" cy="4127500"/>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609600" marR="0" lvl="0" indent="-60960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30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引入缓冲区的</a:t>
            </a:r>
            <a:r>
              <a:rPr kumimoji="0" lang="zh-CN" altLang="en-US" sz="30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主要原因</a:t>
            </a:r>
            <a:r>
              <a:rPr kumimoji="0" lang="zh-CN" altLang="en-US" sz="30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归结为以下几点：</a:t>
            </a:r>
            <a:endParaRPr kumimoji="0" lang="zh-CN" altLang="en-US" sz="30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缓和</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与</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设备间速度不匹配的矛盾</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2</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减少对</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的中断频率，放宽对</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中断响应时间的限制</a:t>
            </a:r>
            <a:endPar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3</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）解决数据粒度不匹配的问题</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4</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提高</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和</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设备之间的并行性</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90">
                                            <p:txEl>
                                              <p:charRg st="0" end="1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90">
                                            <p:txEl>
                                              <p:charRg st="19" end="4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0">
                                            <p:txEl>
                                              <p:charRg st="44" end="7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990">
                                            <p:txEl>
                                              <p:charRg st="76" end="9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990">
                                            <p:txEl>
                                              <p:charRg st="92" end="1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68962"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6.7.2  单缓冲区和双缓冲区  </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 单缓冲区(Single Buffer)</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6896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68964" name="文本框 936963"/>
          <p:cNvSpPr txBox="1"/>
          <p:nvPr/>
        </p:nvSpPr>
        <p:spPr>
          <a:xfrm>
            <a:off x="901700" y="2432050"/>
            <a:ext cx="1149350" cy="457200"/>
          </a:xfrm>
          <a:prstGeom prst="rect">
            <a:avLst/>
          </a:prstGeom>
          <a:noFill/>
          <a:ln w="12700">
            <a:noFill/>
          </a:ln>
          <a:effectLst>
            <a:outerShdw dist="53882" dir="2699999" algn="ctr" rotWithShape="0">
              <a:srgbClr val="CBCBCB">
                <a:alpha val="79999"/>
              </a:srgbClr>
            </a:outerShdw>
          </a:effectLst>
        </p:spPr>
        <p:txBody>
          <a:bodyPr lIns="0" tIns="45715" rIns="0" bIns="45715" anchor="ctr" anchorCtr="1">
            <a:spAutoFit/>
          </a:bodyPr>
          <a:p>
            <a:pPr>
              <a:spcBef>
                <a:spcPct val="50000"/>
              </a:spcBef>
            </a:pPr>
            <a:r>
              <a:rPr lang="en-US" altLang="zh-CN" sz="2400" b="1" dirty="0">
                <a:latin typeface="Times New Roman" panose="02020603050405020304" pitchFamily="2" charset="0"/>
                <a:ea typeface="宋体" panose="02010600030101010101" pitchFamily="2" charset="-122"/>
              </a:rPr>
              <a:t>I/O</a:t>
            </a:r>
            <a:r>
              <a:rPr lang="zh-CN" altLang="en-US" sz="2400" b="1" dirty="0">
                <a:latin typeface="Times New Roman" panose="02020603050405020304" pitchFamily="2" charset="0"/>
                <a:ea typeface="宋体" panose="02010600030101010101" pitchFamily="2" charset="-122"/>
              </a:rPr>
              <a:t>设备</a:t>
            </a:r>
            <a:endParaRPr lang="zh-CN" altLang="en-US" sz="2400" b="1" dirty="0">
              <a:latin typeface="Times New Roman" panose="02020603050405020304" pitchFamily="2" charset="0"/>
              <a:ea typeface="宋体" panose="02010600030101010101" pitchFamily="2" charset="-122"/>
            </a:endParaRPr>
          </a:p>
        </p:txBody>
      </p:sp>
      <p:sp>
        <p:nvSpPr>
          <p:cNvPr id="936965" name="文本框 936964"/>
          <p:cNvSpPr txBox="1"/>
          <p:nvPr/>
        </p:nvSpPr>
        <p:spPr>
          <a:xfrm>
            <a:off x="3276600" y="2447925"/>
            <a:ext cx="2160588" cy="835025"/>
          </a:xfrm>
          <a:prstGeom prst="rect">
            <a:avLst/>
          </a:prstGeom>
          <a:no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系统单缓冲</a:t>
            </a:r>
            <a:r>
              <a:rPr lang="en-US" altLang="zh-CN" sz="2400" b="1" err="1">
                <a:latin typeface="Times New Roman" panose="02020603050405020304" pitchFamily="2" charset="0"/>
                <a:ea typeface="宋体" panose="02010600030101010101" pitchFamily="2" charset="-122"/>
              </a:rPr>
              <a:t>buf</a:t>
            </a:r>
            <a:endParaRPr lang="en-US" altLang="zh-CN" sz="2400" b="1">
              <a:latin typeface="Times New Roman" panose="02020603050405020304" pitchFamily="2" charset="0"/>
              <a:ea typeface="宋体" panose="02010600030101010101" pitchFamily="2" charset="-122"/>
            </a:endParaRPr>
          </a:p>
        </p:txBody>
      </p:sp>
      <p:grpSp>
        <p:nvGrpSpPr>
          <p:cNvPr id="168966" name="组合 936965"/>
          <p:cNvGrpSpPr/>
          <p:nvPr/>
        </p:nvGrpSpPr>
        <p:grpSpPr>
          <a:xfrm>
            <a:off x="6731000" y="1493838"/>
            <a:ext cx="1657350" cy="1803400"/>
            <a:chOff x="4240" y="890"/>
            <a:chExt cx="1044" cy="1134"/>
          </a:xfrm>
        </p:grpSpPr>
        <p:sp>
          <p:nvSpPr>
            <p:cNvPr id="168967" name="文本框 936966"/>
            <p:cNvSpPr txBox="1"/>
            <p:nvPr/>
          </p:nvSpPr>
          <p:spPr>
            <a:xfrm>
              <a:off x="4240" y="1253"/>
              <a:ext cx="1044" cy="771"/>
            </a:xfrm>
            <a:prstGeom prst="rect">
              <a:avLst/>
            </a:prstGeom>
            <a:no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p>
              <a:pPr>
                <a:spcBef>
                  <a:spcPct val="50000"/>
                </a:spcBef>
              </a:pPr>
              <a:endParaRPr lang="en-US" altLang="en-US" sz="2400" b="1" dirty="0">
                <a:latin typeface="Times New Roman" panose="02020603050405020304" pitchFamily="2" charset="0"/>
                <a:ea typeface="宋体" panose="02010600030101010101" pitchFamily="2" charset="-122"/>
              </a:endParaRPr>
            </a:p>
          </p:txBody>
        </p:sp>
        <p:sp>
          <p:nvSpPr>
            <p:cNvPr id="168968" name="文本框 936967"/>
            <p:cNvSpPr txBox="1"/>
            <p:nvPr/>
          </p:nvSpPr>
          <p:spPr>
            <a:xfrm>
              <a:off x="4376" y="1480"/>
              <a:ext cx="772" cy="295"/>
            </a:xfrm>
            <a:prstGeom prst="rect">
              <a:avLst/>
            </a:prstGeom>
            <a:no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lIns="18000" tIns="45715" rIns="18000"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用户</a:t>
              </a:r>
              <a:r>
                <a:rPr lang="en-US" altLang="zh-CN" sz="2400" b="1" err="1">
                  <a:latin typeface="Times New Roman" panose="02020603050405020304" pitchFamily="2" charset="0"/>
                  <a:ea typeface="宋体" panose="02010600030101010101" pitchFamily="2" charset="-122"/>
                </a:rPr>
                <a:t>buf</a:t>
              </a:r>
              <a:endParaRPr lang="en-US" altLang="zh-CN" sz="2400" b="1">
                <a:latin typeface="Times New Roman" panose="02020603050405020304" pitchFamily="2" charset="0"/>
                <a:ea typeface="宋体" panose="02010600030101010101" pitchFamily="2" charset="-122"/>
              </a:endParaRPr>
            </a:p>
          </p:txBody>
        </p:sp>
        <p:sp>
          <p:nvSpPr>
            <p:cNvPr id="168969" name="文本框 936968"/>
            <p:cNvSpPr txBox="1"/>
            <p:nvPr/>
          </p:nvSpPr>
          <p:spPr>
            <a:xfrm>
              <a:off x="4286" y="890"/>
              <a:ext cx="997" cy="287"/>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用户进程</a:t>
              </a:r>
              <a:endParaRPr lang="zh-CN" altLang="en-US" sz="2400" b="1" dirty="0">
                <a:latin typeface="Times New Roman" panose="02020603050405020304" pitchFamily="2" charset="0"/>
                <a:ea typeface="宋体" panose="02010600030101010101" pitchFamily="2" charset="-122"/>
              </a:endParaRPr>
            </a:p>
          </p:txBody>
        </p:sp>
      </p:grpSp>
      <p:cxnSp>
        <p:nvCxnSpPr>
          <p:cNvPr id="936970" name="直接箭头连接符 936969"/>
          <p:cNvCxnSpPr>
            <a:stCxn id="168964" idx="3"/>
            <a:endCxn id="936965" idx="1"/>
          </p:cNvCxnSpPr>
          <p:nvPr/>
        </p:nvCxnSpPr>
        <p:spPr>
          <a:xfrm>
            <a:off x="2051050" y="2735263"/>
            <a:ext cx="1225550" cy="206375"/>
          </a:xfrm>
          <a:prstGeom prst="straightConnector1">
            <a:avLst/>
          </a:prstGeom>
          <a:ln w="28575" cap="flat" cmpd="sng">
            <a:solidFill>
              <a:srgbClr val="E6552E"/>
            </a:solidFill>
            <a:prstDash val="solid"/>
            <a:round/>
            <a:headEnd type="triangle" w="med" len="med"/>
            <a:tailEnd type="triangle" w="med" len="med"/>
          </a:ln>
        </p:spPr>
      </p:cxnSp>
      <p:cxnSp>
        <p:nvCxnSpPr>
          <p:cNvPr id="936971" name="直接箭头连接符 936970"/>
          <p:cNvCxnSpPr>
            <a:stCxn id="936965" idx="3"/>
            <a:endCxn id="168967" idx="1"/>
          </p:cNvCxnSpPr>
          <p:nvPr/>
        </p:nvCxnSpPr>
        <p:spPr>
          <a:xfrm flipV="1">
            <a:off x="5437188" y="2759075"/>
            <a:ext cx="1293812" cy="182563"/>
          </a:xfrm>
          <a:prstGeom prst="straightConnector1">
            <a:avLst/>
          </a:prstGeom>
          <a:ln w="28575" cap="flat" cmpd="sng">
            <a:solidFill>
              <a:srgbClr val="800080"/>
            </a:solidFill>
            <a:prstDash val="solid"/>
            <a:round/>
            <a:headEnd type="triangle" w="med" len="med"/>
            <a:tailEnd type="triangle" w="med" len="med"/>
          </a:ln>
          <a:effectLst>
            <a:outerShdw dist="53882" dir="2699999" algn="ctr" rotWithShape="0">
              <a:srgbClr val="CBCBCB">
                <a:alpha val="79999"/>
              </a:srgbClr>
            </a:outerShdw>
          </a:effectLst>
        </p:spPr>
      </p:cxnSp>
      <p:sp>
        <p:nvSpPr>
          <p:cNvPr id="936972" name="文本框 936971"/>
          <p:cNvSpPr txBox="1"/>
          <p:nvPr/>
        </p:nvSpPr>
        <p:spPr>
          <a:xfrm>
            <a:off x="1979613" y="2143125"/>
            <a:ext cx="1370012" cy="457200"/>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输入</a:t>
            </a:r>
            <a:r>
              <a:rPr lang="en-US" altLang="zh-CN" sz="2400" b="1">
                <a:latin typeface="Times New Roman" panose="02020603050405020304" pitchFamily="2" charset="0"/>
                <a:ea typeface="宋体" panose="02010600030101010101" pitchFamily="2" charset="-122"/>
              </a:rPr>
              <a:t>(T)</a:t>
            </a:r>
            <a:endParaRPr lang="en-US" altLang="zh-CN" sz="2400" b="1">
              <a:latin typeface="Times New Roman" panose="02020603050405020304" pitchFamily="2" charset="0"/>
              <a:ea typeface="宋体" panose="02010600030101010101" pitchFamily="2" charset="-122"/>
            </a:endParaRPr>
          </a:p>
        </p:txBody>
      </p:sp>
      <p:sp>
        <p:nvSpPr>
          <p:cNvPr id="936973" name="文本框 936972"/>
          <p:cNvSpPr txBox="1"/>
          <p:nvPr/>
        </p:nvSpPr>
        <p:spPr>
          <a:xfrm>
            <a:off x="5003800" y="2071688"/>
            <a:ext cx="1368425" cy="457200"/>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传送</a:t>
            </a:r>
            <a:r>
              <a:rPr lang="en-US" altLang="zh-CN" sz="2400" b="1">
                <a:latin typeface="Times New Roman" panose="02020603050405020304" pitchFamily="2" charset="0"/>
                <a:ea typeface="宋体" panose="02010600030101010101" pitchFamily="2" charset="-122"/>
              </a:rPr>
              <a:t>(M)</a:t>
            </a:r>
            <a:endParaRPr lang="en-US" altLang="zh-CN" sz="2400" b="1">
              <a:latin typeface="Times New Roman" panose="02020603050405020304" pitchFamily="2" charset="0"/>
              <a:ea typeface="宋体" panose="02010600030101010101" pitchFamily="2" charset="-122"/>
            </a:endParaRPr>
          </a:p>
        </p:txBody>
      </p:sp>
      <p:sp>
        <p:nvSpPr>
          <p:cNvPr id="936974" name="文本框 936973"/>
          <p:cNvSpPr txBox="1"/>
          <p:nvPr/>
        </p:nvSpPr>
        <p:spPr>
          <a:xfrm>
            <a:off x="6875463" y="2863850"/>
            <a:ext cx="1370012" cy="457200"/>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计算</a:t>
            </a:r>
            <a:r>
              <a:rPr lang="en-US" altLang="zh-CN" sz="2400" b="1">
                <a:latin typeface="Times New Roman" panose="02020603050405020304" pitchFamily="2" charset="0"/>
                <a:ea typeface="宋体" panose="02010600030101010101" pitchFamily="2" charset="-122"/>
              </a:rPr>
              <a:t>(C)</a:t>
            </a:r>
            <a:endParaRPr lang="en-US" altLang="zh-CN" sz="2400" b="1">
              <a:latin typeface="Times New Roman" panose="02020603050405020304" pitchFamily="2" charset="0"/>
              <a:ea typeface="宋体" panose="02010600030101010101" pitchFamily="2" charset="-122"/>
            </a:endParaRPr>
          </a:p>
        </p:txBody>
      </p:sp>
      <p:sp>
        <p:nvSpPr>
          <p:cNvPr id="168975" name="文本框 936974"/>
          <p:cNvSpPr txBox="1"/>
          <p:nvPr/>
        </p:nvSpPr>
        <p:spPr>
          <a:xfrm>
            <a:off x="107950" y="2892425"/>
            <a:ext cx="720725" cy="1917700"/>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zh-CN" altLang="en-US" sz="2400" b="1" dirty="0">
                <a:latin typeface="Times New Roman" panose="02020603050405020304" pitchFamily="2" charset="0"/>
                <a:ea typeface="宋体" panose="02010600030101010101" pitchFamily="2" charset="-122"/>
              </a:rPr>
              <a:t>工作示意图</a:t>
            </a:r>
            <a:endParaRPr lang="zh-CN" altLang="en-US" sz="2400" b="1" dirty="0">
              <a:latin typeface="Times New Roman" panose="02020603050405020304" pitchFamily="2" charset="0"/>
              <a:ea typeface="宋体" panose="02010600030101010101" pitchFamily="2" charset="-122"/>
            </a:endParaRPr>
          </a:p>
        </p:txBody>
      </p:sp>
      <p:grpSp>
        <p:nvGrpSpPr>
          <p:cNvPr id="936976" name="组合 936975"/>
          <p:cNvGrpSpPr/>
          <p:nvPr/>
        </p:nvGrpSpPr>
        <p:grpSpPr>
          <a:xfrm>
            <a:off x="1692275" y="3657600"/>
            <a:ext cx="647700" cy="517525"/>
            <a:chOff x="839" y="1933"/>
            <a:chExt cx="929" cy="397"/>
          </a:xfrm>
        </p:grpSpPr>
        <p:sp>
          <p:nvSpPr>
            <p:cNvPr id="168977" name="直接连接符 936976"/>
            <p:cNvSpPr/>
            <p:nvPr/>
          </p:nvSpPr>
          <p:spPr>
            <a:xfrm>
              <a:off x="839" y="2205"/>
              <a:ext cx="929" cy="0"/>
            </a:xfrm>
            <a:prstGeom prst="line">
              <a:avLst/>
            </a:prstGeom>
            <a:ln w="571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sp>
        <p:sp>
          <p:nvSpPr>
            <p:cNvPr id="168978" name="文本框 936977"/>
            <p:cNvSpPr txBox="1"/>
            <p:nvPr/>
          </p:nvSpPr>
          <p:spPr>
            <a:xfrm>
              <a:off x="1112" y="1933"/>
              <a:ext cx="319" cy="397"/>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T</a:t>
              </a:r>
              <a:endParaRPr lang="en-US" altLang="zh-CN" sz="2800" b="1">
                <a:latin typeface="Times New Roman" panose="02020603050405020304" pitchFamily="2" charset="0"/>
                <a:ea typeface="宋体" panose="02010600030101010101" pitchFamily="2" charset="-122"/>
              </a:endParaRPr>
            </a:p>
          </p:txBody>
        </p:sp>
      </p:grpSp>
      <p:grpSp>
        <p:nvGrpSpPr>
          <p:cNvPr id="936979" name="组合 936978"/>
          <p:cNvGrpSpPr/>
          <p:nvPr/>
        </p:nvGrpSpPr>
        <p:grpSpPr>
          <a:xfrm>
            <a:off x="2339975" y="3627438"/>
            <a:ext cx="576263" cy="519112"/>
            <a:chOff x="1791" y="1933"/>
            <a:chExt cx="929" cy="366"/>
          </a:xfrm>
        </p:grpSpPr>
        <p:sp>
          <p:nvSpPr>
            <p:cNvPr id="168980" name="直接连接符 936979"/>
            <p:cNvSpPr/>
            <p:nvPr/>
          </p:nvSpPr>
          <p:spPr>
            <a:xfrm>
              <a:off x="1791" y="2205"/>
              <a:ext cx="929" cy="0"/>
            </a:xfrm>
            <a:prstGeom prst="line">
              <a:avLst/>
            </a:prstGeom>
            <a:ln w="57150" cap="flat" cmpd="sng">
              <a:solidFill>
                <a:srgbClr val="800080"/>
              </a:solidFill>
              <a:prstDash val="solid"/>
              <a:round/>
              <a:headEnd type="none" w="med" len="med"/>
              <a:tailEnd type="none" w="med" len="med"/>
            </a:ln>
            <a:effectLst>
              <a:outerShdw dist="53882" dir="2699999" algn="ctr" rotWithShape="0">
                <a:srgbClr val="CBCBCB">
                  <a:alpha val="79999"/>
                </a:srgbClr>
              </a:outerShdw>
            </a:effectLst>
          </p:spPr>
        </p:sp>
        <p:sp>
          <p:nvSpPr>
            <p:cNvPr id="168981" name="文本框 936980"/>
            <p:cNvSpPr txBox="1"/>
            <p:nvPr/>
          </p:nvSpPr>
          <p:spPr>
            <a:xfrm>
              <a:off x="2065" y="1933"/>
              <a:ext cx="317" cy="366"/>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M</a:t>
              </a:r>
              <a:endParaRPr lang="en-US" altLang="zh-CN" sz="2800" b="1">
                <a:latin typeface="Times New Roman" panose="02020603050405020304" pitchFamily="2" charset="0"/>
                <a:ea typeface="宋体" panose="02010600030101010101" pitchFamily="2" charset="-122"/>
              </a:endParaRPr>
            </a:p>
          </p:txBody>
        </p:sp>
      </p:grpSp>
      <p:grpSp>
        <p:nvGrpSpPr>
          <p:cNvPr id="936982" name="组合 936981"/>
          <p:cNvGrpSpPr/>
          <p:nvPr/>
        </p:nvGrpSpPr>
        <p:grpSpPr>
          <a:xfrm>
            <a:off x="2916238" y="3584575"/>
            <a:ext cx="647700" cy="520700"/>
            <a:chOff x="2744" y="1933"/>
            <a:chExt cx="929" cy="342"/>
          </a:xfrm>
        </p:grpSpPr>
        <p:sp>
          <p:nvSpPr>
            <p:cNvPr id="168983" name="直接连接符 936982"/>
            <p:cNvSpPr/>
            <p:nvPr/>
          </p:nvSpPr>
          <p:spPr>
            <a:xfrm>
              <a:off x="2744" y="2205"/>
              <a:ext cx="929" cy="0"/>
            </a:xfrm>
            <a:prstGeom prst="line">
              <a:avLst/>
            </a:prstGeom>
            <a:ln w="571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sp>
        <p:sp>
          <p:nvSpPr>
            <p:cNvPr id="168984" name="文本框 936983"/>
            <p:cNvSpPr txBox="1"/>
            <p:nvPr/>
          </p:nvSpPr>
          <p:spPr>
            <a:xfrm>
              <a:off x="3001" y="1933"/>
              <a:ext cx="342" cy="342"/>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C</a:t>
              </a:r>
              <a:endParaRPr lang="en-US" altLang="zh-CN" sz="2800" b="1">
                <a:latin typeface="Times New Roman" panose="02020603050405020304" pitchFamily="2" charset="0"/>
                <a:ea typeface="宋体" panose="02010600030101010101" pitchFamily="2" charset="-122"/>
              </a:endParaRPr>
            </a:p>
          </p:txBody>
        </p:sp>
      </p:grpSp>
      <p:grpSp>
        <p:nvGrpSpPr>
          <p:cNvPr id="936985" name="组合 936984"/>
          <p:cNvGrpSpPr/>
          <p:nvPr/>
        </p:nvGrpSpPr>
        <p:grpSpPr>
          <a:xfrm>
            <a:off x="2916238" y="4375150"/>
            <a:ext cx="647700" cy="520700"/>
            <a:chOff x="839" y="1933"/>
            <a:chExt cx="929" cy="397"/>
          </a:xfrm>
        </p:grpSpPr>
        <p:sp>
          <p:nvSpPr>
            <p:cNvPr id="168986" name="直接连接符 936985"/>
            <p:cNvSpPr/>
            <p:nvPr/>
          </p:nvSpPr>
          <p:spPr>
            <a:xfrm>
              <a:off x="839" y="2205"/>
              <a:ext cx="929" cy="0"/>
            </a:xfrm>
            <a:prstGeom prst="line">
              <a:avLst/>
            </a:prstGeom>
            <a:ln w="571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sp>
        <p:sp>
          <p:nvSpPr>
            <p:cNvPr id="168987" name="文本框 936986"/>
            <p:cNvSpPr txBox="1"/>
            <p:nvPr/>
          </p:nvSpPr>
          <p:spPr>
            <a:xfrm>
              <a:off x="1112" y="1933"/>
              <a:ext cx="319" cy="397"/>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T</a:t>
              </a:r>
              <a:endParaRPr lang="en-US" altLang="zh-CN" sz="2800" b="1">
                <a:latin typeface="Times New Roman" panose="02020603050405020304" pitchFamily="2" charset="0"/>
                <a:ea typeface="宋体" panose="02010600030101010101" pitchFamily="2" charset="-122"/>
              </a:endParaRPr>
            </a:p>
          </p:txBody>
        </p:sp>
      </p:grpSp>
      <p:grpSp>
        <p:nvGrpSpPr>
          <p:cNvPr id="936988" name="组合 936987"/>
          <p:cNvGrpSpPr/>
          <p:nvPr/>
        </p:nvGrpSpPr>
        <p:grpSpPr>
          <a:xfrm>
            <a:off x="3563938" y="4348163"/>
            <a:ext cx="576262" cy="517525"/>
            <a:chOff x="1791" y="1933"/>
            <a:chExt cx="929" cy="366"/>
          </a:xfrm>
        </p:grpSpPr>
        <p:sp>
          <p:nvSpPr>
            <p:cNvPr id="168989" name="直接连接符 936988"/>
            <p:cNvSpPr/>
            <p:nvPr/>
          </p:nvSpPr>
          <p:spPr>
            <a:xfrm>
              <a:off x="1791" y="2205"/>
              <a:ext cx="929" cy="0"/>
            </a:xfrm>
            <a:prstGeom prst="line">
              <a:avLst/>
            </a:prstGeom>
            <a:ln w="57150" cap="flat" cmpd="sng">
              <a:solidFill>
                <a:srgbClr val="800080"/>
              </a:solidFill>
              <a:prstDash val="solid"/>
              <a:round/>
              <a:headEnd type="none" w="med" len="med"/>
              <a:tailEnd type="none" w="med" len="med"/>
            </a:ln>
            <a:effectLst>
              <a:outerShdw dist="53882" dir="2699999" algn="ctr" rotWithShape="0">
                <a:srgbClr val="CBCBCB">
                  <a:alpha val="79999"/>
                </a:srgbClr>
              </a:outerShdw>
            </a:effectLst>
          </p:spPr>
        </p:sp>
        <p:sp>
          <p:nvSpPr>
            <p:cNvPr id="168990" name="文本框 936989"/>
            <p:cNvSpPr txBox="1"/>
            <p:nvPr/>
          </p:nvSpPr>
          <p:spPr>
            <a:xfrm>
              <a:off x="2065" y="1933"/>
              <a:ext cx="317" cy="366"/>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M</a:t>
              </a:r>
              <a:endParaRPr lang="en-US" altLang="zh-CN" sz="2800" b="1">
                <a:latin typeface="Times New Roman" panose="02020603050405020304" pitchFamily="2" charset="0"/>
                <a:ea typeface="宋体" panose="02010600030101010101" pitchFamily="2" charset="-122"/>
              </a:endParaRPr>
            </a:p>
          </p:txBody>
        </p:sp>
      </p:grpSp>
      <p:grpSp>
        <p:nvGrpSpPr>
          <p:cNvPr id="936991" name="组合 936990"/>
          <p:cNvGrpSpPr/>
          <p:nvPr/>
        </p:nvGrpSpPr>
        <p:grpSpPr>
          <a:xfrm>
            <a:off x="4140200" y="4303713"/>
            <a:ext cx="647700" cy="519112"/>
            <a:chOff x="2744" y="1933"/>
            <a:chExt cx="929" cy="342"/>
          </a:xfrm>
        </p:grpSpPr>
        <p:sp>
          <p:nvSpPr>
            <p:cNvPr id="168992" name="直接连接符 936991"/>
            <p:cNvSpPr/>
            <p:nvPr/>
          </p:nvSpPr>
          <p:spPr>
            <a:xfrm>
              <a:off x="2744" y="2205"/>
              <a:ext cx="929" cy="0"/>
            </a:xfrm>
            <a:prstGeom prst="line">
              <a:avLst/>
            </a:prstGeom>
            <a:ln w="571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sp>
        <p:sp>
          <p:nvSpPr>
            <p:cNvPr id="168993" name="文本框 936992"/>
            <p:cNvSpPr txBox="1"/>
            <p:nvPr/>
          </p:nvSpPr>
          <p:spPr>
            <a:xfrm>
              <a:off x="3001" y="1933"/>
              <a:ext cx="342" cy="342"/>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C</a:t>
              </a:r>
              <a:endParaRPr lang="en-US" altLang="zh-CN" sz="2800" b="1">
                <a:latin typeface="Times New Roman" panose="02020603050405020304" pitchFamily="2" charset="0"/>
                <a:ea typeface="宋体" panose="02010600030101010101" pitchFamily="2" charset="-122"/>
              </a:endParaRPr>
            </a:p>
          </p:txBody>
        </p:sp>
      </p:grpSp>
      <p:grpSp>
        <p:nvGrpSpPr>
          <p:cNvPr id="936994" name="组合 936993"/>
          <p:cNvGrpSpPr/>
          <p:nvPr/>
        </p:nvGrpSpPr>
        <p:grpSpPr>
          <a:xfrm>
            <a:off x="4140200" y="5095875"/>
            <a:ext cx="647700" cy="519113"/>
            <a:chOff x="839" y="1933"/>
            <a:chExt cx="929" cy="397"/>
          </a:xfrm>
        </p:grpSpPr>
        <p:sp>
          <p:nvSpPr>
            <p:cNvPr id="168995" name="直接连接符 936994"/>
            <p:cNvSpPr/>
            <p:nvPr/>
          </p:nvSpPr>
          <p:spPr>
            <a:xfrm>
              <a:off x="839" y="2205"/>
              <a:ext cx="929" cy="0"/>
            </a:xfrm>
            <a:prstGeom prst="line">
              <a:avLst/>
            </a:prstGeom>
            <a:ln w="571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sp>
        <p:sp>
          <p:nvSpPr>
            <p:cNvPr id="168996" name="文本框 936995"/>
            <p:cNvSpPr txBox="1"/>
            <p:nvPr/>
          </p:nvSpPr>
          <p:spPr>
            <a:xfrm>
              <a:off x="1112" y="1933"/>
              <a:ext cx="319" cy="397"/>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T</a:t>
              </a:r>
              <a:endParaRPr lang="en-US" altLang="zh-CN" sz="2800" b="1">
                <a:latin typeface="Times New Roman" panose="02020603050405020304" pitchFamily="2" charset="0"/>
                <a:ea typeface="宋体" panose="02010600030101010101" pitchFamily="2" charset="-122"/>
              </a:endParaRPr>
            </a:p>
          </p:txBody>
        </p:sp>
      </p:grpSp>
      <p:grpSp>
        <p:nvGrpSpPr>
          <p:cNvPr id="936997" name="组合 936996"/>
          <p:cNvGrpSpPr/>
          <p:nvPr/>
        </p:nvGrpSpPr>
        <p:grpSpPr>
          <a:xfrm>
            <a:off x="4787900" y="5068888"/>
            <a:ext cx="576263" cy="517525"/>
            <a:chOff x="1791" y="1933"/>
            <a:chExt cx="929" cy="366"/>
          </a:xfrm>
        </p:grpSpPr>
        <p:sp>
          <p:nvSpPr>
            <p:cNvPr id="168998" name="直接连接符 936997"/>
            <p:cNvSpPr/>
            <p:nvPr/>
          </p:nvSpPr>
          <p:spPr>
            <a:xfrm>
              <a:off x="1791" y="2205"/>
              <a:ext cx="929" cy="0"/>
            </a:xfrm>
            <a:prstGeom prst="line">
              <a:avLst/>
            </a:prstGeom>
            <a:ln w="57150" cap="flat" cmpd="sng">
              <a:solidFill>
                <a:srgbClr val="800080"/>
              </a:solidFill>
              <a:prstDash val="solid"/>
              <a:round/>
              <a:headEnd type="none" w="med" len="med"/>
              <a:tailEnd type="none" w="med" len="med"/>
            </a:ln>
            <a:effectLst>
              <a:outerShdw dist="53882" dir="2699999" algn="ctr" rotWithShape="0">
                <a:srgbClr val="CBCBCB">
                  <a:alpha val="79999"/>
                </a:srgbClr>
              </a:outerShdw>
            </a:effectLst>
          </p:spPr>
        </p:sp>
        <p:sp>
          <p:nvSpPr>
            <p:cNvPr id="168999" name="文本框 936998"/>
            <p:cNvSpPr txBox="1"/>
            <p:nvPr/>
          </p:nvSpPr>
          <p:spPr>
            <a:xfrm>
              <a:off x="2065" y="1933"/>
              <a:ext cx="317" cy="366"/>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M</a:t>
              </a:r>
              <a:endParaRPr lang="en-US" altLang="zh-CN" sz="2800" b="1">
                <a:latin typeface="Times New Roman" panose="02020603050405020304" pitchFamily="2" charset="0"/>
                <a:ea typeface="宋体" panose="02010600030101010101" pitchFamily="2" charset="-122"/>
              </a:endParaRPr>
            </a:p>
          </p:txBody>
        </p:sp>
      </p:grpSp>
      <p:grpSp>
        <p:nvGrpSpPr>
          <p:cNvPr id="937000" name="组合 936999"/>
          <p:cNvGrpSpPr/>
          <p:nvPr/>
        </p:nvGrpSpPr>
        <p:grpSpPr>
          <a:xfrm>
            <a:off x="5364163" y="5038725"/>
            <a:ext cx="647700" cy="519113"/>
            <a:chOff x="2744" y="1933"/>
            <a:chExt cx="929" cy="342"/>
          </a:xfrm>
        </p:grpSpPr>
        <p:sp>
          <p:nvSpPr>
            <p:cNvPr id="169001" name="直接连接符 937000"/>
            <p:cNvSpPr/>
            <p:nvPr/>
          </p:nvSpPr>
          <p:spPr>
            <a:xfrm>
              <a:off x="2744" y="2205"/>
              <a:ext cx="929" cy="0"/>
            </a:xfrm>
            <a:prstGeom prst="line">
              <a:avLst/>
            </a:prstGeom>
            <a:ln w="571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sp>
        <p:sp>
          <p:nvSpPr>
            <p:cNvPr id="169002" name="文本框 937001"/>
            <p:cNvSpPr txBox="1"/>
            <p:nvPr/>
          </p:nvSpPr>
          <p:spPr>
            <a:xfrm>
              <a:off x="3001" y="1933"/>
              <a:ext cx="342" cy="342"/>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C</a:t>
              </a:r>
              <a:endParaRPr lang="en-US" altLang="zh-CN" sz="2800" b="1">
                <a:latin typeface="Times New Roman" panose="02020603050405020304" pitchFamily="2" charset="0"/>
                <a:ea typeface="宋体" panose="02010600030101010101" pitchFamily="2" charset="-122"/>
              </a:endParaRPr>
            </a:p>
          </p:txBody>
        </p:sp>
      </p:grpSp>
      <p:grpSp>
        <p:nvGrpSpPr>
          <p:cNvPr id="937003" name="组合 937002"/>
          <p:cNvGrpSpPr/>
          <p:nvPr/>
        </p:nvGrpSpPr>
        <p:grpSpPr>
          <a:xfrm>
            <a:off x="5364163" y="5741988"/>
            <a:ext cx="647700" cy="520700"/>
            <a:chOff x="839" y="1933"/>
            <a:chExt cx="929" cy="397"/>
          </a:xfrm>
        </p:grpSpPr>
        <p:sp>
          <p:nvSpPr>
            <p:cNvPr id="169004" name="直接连接符 937003"/>
            <p:cNvSpPr/>
            <p:nvPr/>
          </p:nvSpPr>
          <p:spPr>
            <a:xfrm>
              <a:off x="839" y="2205"/>
              <a:ext cx="929" cy="0"/>
            </a:xfrm>
            <a:prstGeom prst="line">
              <a:avLst/>
            </a:prstGeom>
            <a:ln w="571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sp>
        <p:sp>
          <p:nvSpPr>
            <p:cNvPr id="169005" name="文本框 937004"/>
            <p:cNvSpPr txBox="1"/>
            <p:nvPr/>
          </p:nvSpPr>
          <p:spPr>
            <a:xfrm>
              <a:off x="1112" y="1933"/>
              <a:ext cx="319" cy="397"/>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T</a:t>
              </a:r>
              <a:endParaRPr lang="en-US" altLang="zh-CN" sz="2800" b="1">
                <a:latin typeface="Times New Roman" panose="02020603050405020304" pitchFamily="2" charset="0"/>
                <a:ea typeface="宋体" panose="02010600030101010101" pitchFamily="2" charset="-122"/>
              </a:endParaRPr>
            </a:p>
          </p:txBody>
        </p:sp>
      </p:grpSp>
      <p:grpSp>
        <p:nvGrpSpPr>
          <p:cNvPr id="937006" name="组合 937005"/>
          <p:cNvGrpSpPr/>
          <p:nvPr/>
        </p:nvGrpSpPr>
        <p:grpSpPr>
          <a:xfrm>
            <a:off x="6011863" y="5715000"/>
            <a:ext cx="576262" cy="519113"/>
            <a:chOff x="1791" y="1933"/>
            <a:chExt cx="929" cy="366"/>
          </a:xfrm>
        </p:grpSpPr>
        <p:sp>
          <p:nvSpPr>
            <p:cNvPr id="169007" name="直接连接符 937006"/>
            <p:cNvSpPr/>
            <p:nvPr/>
          </p:nvSpPr>
          <p:spPr>
            <a:xfrm>
              <a:off x="1791" y="2205"/>
              <a:ext cx="929" cy="0"/>
            </a:xfrm>
            <a:prstGeom prst="line">
              <a:avLst/>
            </a:prstGeom>
            <a:ln w="57150" cap="flat" cmpd="sng">
              <a:solidFill>
                <a:srgbClr val="800080"/>
              </a:solidFill>
              <a:prstDash val="solid"/>
              <a:round/>
              <a:headEnd type="none" w="med" len="med"/>
              <a:tailEnd type="none" w="med" len="med"/>
            </a:ln>
            <a:effectLst>
              <a:outerShdw dist="53882" dir="2699999" algn="ctr" rotWithShape="0">
                <a:srgbClr val="CBCBCB">
                  <a:alpha val="79999"/>
                </a:srgbClr>
              </a:outerShdw>
            </a:effectLst>
          </p:spPr>
        </p:sp>
        <p:sp>
          <p:nvSpPr>
            <p:cNvPr id="169008" name="文本框 937007"/>
            <p:cNvSpPr txBox="1"/>
            <p:nvPr/>
          </p:nvSpPr>
          <p:spPr>
            <a:xfrm>
              <a:off x="2065" y="1933"/>
              <a:ext cx="317" cy="366"/>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M</a:t>
              </a:r>
              <a:endParaRPr lang="en-US" altLang="zh-CN" sz="2800" b="1">
                <a:latin typeface="Times New Roman" panose="02020603050405020304" pitchFamily="2" charset="0"/>
                <a:ea typeface="宋体" panose="02010600030101010101" pitchFamily="2" charset="-122"/>
              </a:endParaRPr>
            </a:p>
          </p:txBody>
        </p:sp>
      </p:grpSp>
      <p:grpSp>
        <p:nvGrpSpPr>
          <p:cNvPr id="937009" name="组合 937008"/>
          <p:cNvGrpSpPr/>
          <p:nvPr/>
        </p:nvGrpSpPr>
        <p:grpSpPr>
          <a:xfrm>
            <a:off x="6577013" y="5694363"/>
            <a:ext cx="647700" cy="520700"/>
            <a:chOff x="2744" y="1933"/>
            <a:chExt cx="929" cy="342"/>
          </a:xfrm>
        </p:grpSpPr>
        <p:sp>
          <p:nvSpPr>
            <p:cNvPr id="169010" name="直接连接符 937009"/>
            <p:cNvSpPr/>
            <p:nvPr/>
          </p:nvSpPr>
          <p:spPr>
            <a:xfrm>
              <a:off x="2744" y="2205"/>
              <a:ext cx="929" cy="0"/>
            </a:xfrm>
            <a:prstGeom prst="line">
              <a:avLst/>
            </a:prstGeom>
            <a:ln w="571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sp>
        <p:sp>
          <p:nvSpPr>
            <p:cNvPr id="169011" name="文本框 937010"/>
            <p:cNvSpPr txBox="1"/>
            <p:nvPr/>
          </p:nvSpPr>
          <p:spPr>
            <a:xfrm>
              <a:off x="3001" y="1933"/>
              <a:ext cx="342" cy="342"/>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800" b="1">
                  <a:latin typeface="Times New Roman" panose="02020603050405020304" pitchFamily="2" charset="0"/>
                  <a:ea typeface="宋体" panose="02010600030101010101" pitchFamily="2" charset="-122"/>
                </a:rPr>
                <a:t>C</a:t>
              </a:r>
              <a:endParaRPr lang="en-US" altLang="zh-CN" sz="2800" b="1">
                <a:latin typeface="Times New Roman" panose="02020603050405020304" pitchFamily="2" charset="0"/>
                <a:ea typeface="宋体" panose="02010600030101010101" pitchFamily="2" charset="-122"/>
              </a:endParaRPr>
            </a:p>
          </p:txBody>
        </p:sp>
      </p:grpSp>
      <p:sp>
        <p:nvSpPr>
          <p:cNvPr id="169012" name="直接连接符 937011"/>
          <p:cNvSpPr/>
          <p:nvPr/>
        </p:nvSpPr>
        <p:spPr>
          <a:xfrm rot="-5400000">
            <a:off x="4922838" y="192088"/>
            <a:ext cx="1587" cy="6772275"/>
          </a:xfrm>
          <a:prstGeom prst="line">
            <a:avLst/>
          </a:prstGeom>
          <a:ln w="12700" cap="flat" cmpd="sng">
            <a:solidFill>
              <a:schemeClr val="tx1"/>
            </a:solidFill>
            <a:prstDash val="solid"/>
            <a:round/>
            <a:headEnd type="none" w="med" len="med"/>
            <a:tailEnd type="triangle" w="med" len="med"/>
          </a:ln>
          <a:effectLst>
            <a:outerShdw dist="53882" dir="2699999" algn="ctr" rotWithShape="0">
              <a:srgbClr val="CBCBCB">
                <a:alpha val="79999"/>
              </a:srgbClr>
            </a:outerShdw>
          </a:effectLst>
        </p:spPr>
      </p:sp>
      <p:sp>
        <p:nvSpPr>
          <p:cNvPr id="169013" name="文本框 937012"/>
          <p:cNvSpPr txBox="1"/>
          <p:nvPr/>
        </p:nvSpPr>
        <p:spPr>
          <a:xfrm>
            <a:off x="8388350" y="3440113"/>
            <a:ext cx="504825" cy="457200"/>
          </a:xfrm>
          <a:prstGeom prst="rect">
            <a:avLst/>
          </a:prstGeom>
          <a:noFill/>
          <a:ln w="12700">
            <a:noFill/>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b="1">
                <a:latin typeface="Times New Roman" panose="02020603050405020304" pitchFamily="2" charset="0"/>
                <a:ea typeface="宋体" panose="02010600030101010101" pitchFamily="2" charset="-122"/>
              </a:rPr>
              <a:t>t</a:t>
            </a:r>
            <a:endParaRPr lang="en-US" altLang="zh-CN" sz="2400" b="1">
              <a:latin typeface="Times New Roman" panose="02020603050405020304" pitchFamily="2" charset="0"/>
              <a:ea typeface="宋体" panose="02010600030101010101" pitchFamily="2" charset="-122"/>
            </a:endParaRPr>
          </a:p>
        </p:txBody>
      </p:sp>
      <p:sp>
        <p:nvSpPr>
          <p:cNvPr id="169014" name="文本框 937013"/>
          <p:cNvSpPr txBox="1"/>
          <p:nvPr/>
        </p:nvSpPr>
        <p:spPr>
          <a:xfrm>
            <a:off x="1042988" y="3800475"/>
            <a:ext cx="431800" cy="365125"/>
          </a:xfrm>
          <a:prstGeom prst="rect">
            <a:avLst/>
          </a:prstGeom>
          <a:noFill/>
          <a:ln w="12700">
            <a:noFill/>
          </a:ln>
          <a:effectLst>
            <a:outerShdw dist="53882" dir="2699999" algn="ctr" rotWithShape="0">
              <a:srgbClr val="CBCBCB">
                <a:alpha val="79999"/>
              </a:srgbClr>
            </a:outerShdw>
          </a:effectLst>
        </p:spPr>
        <p:txBody>
          <a:bodyPr lIns="0" tIns="0" rIns="0" bIns="0" anchor="ctr" anchorCtr="1">
            <a:spAutoFit/>
          </a:bodyPr>
          <a:p>
            <a:pPr>
              <a:spcBef>
                <a:spcPct val="50000"/>
              </a:spcBef>
            </a:pPr>
            <a:r>
              <a:rPr lang="en-US" altLang="zh-CN" sz="2400" b="1" dirty="0">
                <a:latin typeface="Times New Roman" panose="02020603050405020304" pitchFamily="2" charset="0"/>
                <a:ea typeface="宋体" panose="02010600030101010101" pitchFamily="2" charset="-122"/>
              </a:rPr>
              <a:t>①</a:t>
            </a:r>
            <a:endParaRPr lang="en-US" altLang="zh-CN" sz="2400" b="1" dirty="0">
              <a:latin typeface="Times New Roman" panose="02020603050405020304" pitchFamily="2" charset="0"/>
              <a:ea typeface="宋体" panose="02010600030101010101" pitchFamily="2" charset="-122"/>
            </a:endParaRPr>
          </a:p>
        </p:txBody>
      </p:sp>
      <p:sp>
        <p:nvSpPr>
          <p:cNvPr id="169015" name="文本框 937014"/>
          <p:cNvSpPr txBox="1"/>
          <p:nvPr/>
        </p:nvSpPr>
        <p:spPr>
          <a:xfrm>
            <a:off x="1042988" y="4519613"/>
            <a:ext cx="431800" cy="365125"/>
          </a:xfrm>
          <a:prstGeom prst="rect">
            <a:avLst/>
          </a:prstGeom>
          <a:noFill/>
          <a:ln w="12700">
            <a:noFill/>
          </a:ln>
          <a:effectLst>
            <a:outerShdw dist="53882" dir="2699999" algn="ctr" rotWithShape="0">
              <a:srgbClr val="CBCBCB">
                <a:alpha val="79999"/>
              </a:srgbClr>
            </a:outerShdw>
          </a:effectLst>
        </p:spPr>
        <p:txBody>
          <a:bodyPr lIns="0" tIns="0" rIns="0" bIns="0" anchor="ctr" anchorCtr="1">
            <a:spAutoFit/>
          </a:bodyPr>
          <a:p>
            <a:pPr>
              <a:spcBef>
                <a:spcPct val="50000"/>
              </a:spcBef>
            </a:pPr>
            <a:r>
              <a:rPr lang="en-US" altLang="zh-CN" sz="2400" b="1" dirty="0">
                <a:latin typeface="Times New Roman" panose="02020603050405020304" pitchFamily="2" charset="0"/>
                <a:ea typeface="宋体" panose="02010600030101010101" pitchFamily="2" charset="-122"/>
              </a:rPr>
              <a:t>②</a:t>
            </a:r>
            <a:endParaRPr lang="en-US" altLang="zh-CN" sz="2400" b="1" dirty="0">
              <a:latin typeface="Times New Roman" panose="02020603050405020304" pitchFamily="2" charset="0"/>
              <a:ea typeface="宋体" panose="02010600030101010101" pitchFamily="2" charset="-122"/>
            </a:endParaRPr>
          </a:p>
        </p:txBody>
      </p:sp>
      <p:sp>
        <p:nvSpPr>
          <p:cNvPr id="169016" name="文本框 937015"/>
          <p:cNvSpPr txBox="1"/>
          <p:nvPr/>
        </p:nvSpPr>
        <p:spPr>
          <a:xfrm>
            <a:off x="1042988" y="5311775"/>
            <a:ext cx="431800" cy="366713"/>
          </a:xfrm>
          <a:prstGeom prst="rect">
            <a:avLst/>
          </a:prstGeom>
          <a:noFill/>
          <a:ln w="12700">
            <a:noFill/>
          </a:ln>
          <a:effectLst>
            <a:outerShdw dist="53882" dir="2699999" algn="ctr" rotWithShape="0">
              <a:srgbClr val="CBCBCB">
                <a:alpha val="79999"/>
              </a:srgbClr>
            </a:outerShdw>
          </a:effectLst>
        </p:spPr>
        <p:txBody>
          <a:bodyPr lIns="0" tIns="0" rIns="0" bIns="0" anchor="ctr" anchorCtr="1">
            <a:spAutoFit/>
          </a:bodyPr>
          <a:p>
            <a:pPr>
              <a:spcBef>
                <a:spcPct val="50000"/>
              </a:spcBef>
            </a:pPr>
            <a:r>
              <a:rPr lang="en-US" altLang="zh-CN" sz="2400" b="1" dirty="0">
                <a:latin typeface="Times New Roman" panose="02020603050405020304" pitchFamily="2" charset="0"/>
                <a:ea typeface="宋体" panose="02010600030101010101" pitchFamily="2" charset="-122"/>
              </a:rPr>
              <a:t>③</a:t>
            </a:r>
            <a:endParaRPr lang="en-US" altLang="zh-CN" sz="2400" b="1" dirty="0">
              <a:latin typeface="Times New Roman" panose="02020603050405020304" pitchFamily="2" charset="0"/>
              <a:ea typeface="宋体" panose="02010600030101010101" pitchFamily="2" charset="-122"/>
            </a:endParaRPr>
          </a:p>
        </p:txBody>
      </p:sp>
      <p:sp>
        <p:nvSpPr>
          <p:cNvPr id="169017" name="文本框 937016"/>
          <p:cNvSpPr txBox="1"/>
          <p:nvPr/>
        </p:nvSpPr>
        <p:spPr>
          <a:xfrm>
            <a:off x="1042988" y="6032500"/>
            <a:ext cx="431800" cy="366713"/>
          </a:xfrm>
          <a:prstGeom prst="rect">
            <a:avLst/>
          </a:prstGeom>
          <a:noFill/>
          <a:ln w="12700">
            <a:noFill/>
          </a:ln>
          <a:effectLst>
            <a:outerShdw dist="53882" dir="2699999" algn="ctr" rotWithShape="0">
              <a:srgbClr val="CBCBCB">
                <a:alpha val="79999"/>
              </a:srgbClr>
            </a:outerShdw>
          </a:effectLst>
        </p:spPr>
        <p:txBody>
          <a:bodyPr lIns="0" tIns="0" rIns="0" bIns="0" anchor="ctr" anchorCtr="1">
            <a:spAutoFit/>
          </a:bodyPr>
          <a:p>
            <a:pPr>
              <a:spcBef>
                <a:spcPct val="50000"/>
              </a:spcBef>
            </a:pPr>
            <a:r>
              <a:rPr lang="en-US" altLang="zh-CN" sz="2400" b="1" dirty="0">
                <a:latin typeface="Times New Roman" panose="02020603050405020304" pitchFamily="2" charset="0"/>
                <a:ea typeface="宋体" panose="02010600030101010101" pitchFamily="2" charset="-122"/>
              </a:rPr>
              <a:t>④</a:t>
            </a:r>
            <a:endParaRPr lang="en-US" altLang="zh-CN" sz="2400" b="1" dirty="0">
              <a:latin typeface="Times New Roman" panose="02020603050405020304" pitchFamily="2" charset="0"/>
              <a:ea typeface="宋体" panose="02010600030101010101" pitchFamily="2" charset="-122"/>
            </a:endParaRPr>
          </a:p>
        </p:txBody>
      </p:sp>
      <p:sp>
        <p:nvSpPr>
          <p:cNvPr id="937018" name="直接连接符 937017"/>
          <p:cNvSpPr/>
          <p:nvPr/>
        </p:nvSpPr>
        <p:spPr>
          <a:xfrm>
            <a:off x="1692275" y="3584575"/>
            <a:ext cx="0" cy="719138"/>
          </a:xfrm>
          <a:prstGeom prst="line">
            <a:avLst/>
          </a:prstGeom>
          <a:ln w="19050" cap="rnd" cmpd="sng">
            <a:solidFill>
              <a:schemeClr val="tx1"/>
            </a:solidFill>
            <a:prstDash val="sysDot"/>
            <a:round/>
            <a:headEnd type="none" w="med" len="med"/>
            <a:tailEnd type="none" w="med" len="med"/>
          </a:ln>
          <a:effectLst>
            <a:outerShdw dist="53882" dir="2699999" algn="ctr" rotWithShape="0">
              <a:srgbClr val="CBCBCB">
                <a:alpha val="79999"/>
              </a:srgbClr>
            </a:outerShdw>
          </a:effectLst>
        </p:spPr>
      </p:sp>
      <p:sp>
        <p:nvSpPr>
          <p:cNvPr id="937019" name="直接连接符 937018"/>
          <p:cNvSpPr/>
          <p:nvPr/>
        </p:nvSpPr>
        <p:spPr>
          <a:xfrm>
            <a:off x="2916238" y="4232275"/>
            <a:ext cx="0" cy="719138"/>
          </a:xfrm>
          <a:prstGeom prst="line">
            <a:avLst/>
          </a:prstGeom>
          <a:ln w="19050" cap="rnd" cmpd="sng">
            <a:solidFill>
              <a:schemeClr val="tx1"/>
            </a:solidFill>
            <a:prstDash val="sysDot"/>
            <a:round/>
            <a:headEnd type="none" w="med" len="med"/>
            <a:tailEnd type="none" w="med" len="med"/>
          </a:ln>
          <a:effectLst>
            <a:outerShdw dist="53882" dir="2699999" algn="ctr" rotWithShape="0">
              <a:srgbClr val="CBCBCB">
                <a:alpha val="79999"/>
              </a:srgbClr>
            </a:outerShdw>
          </a:effectLst>
        </p:spPr>
      </p:sp>
      <p:sp>
        <p:nvSpPr>
          <p:cNvPr id="937020" name="直接连接符 937019"/>
          <p:cNvSpPr/>
          <p:nvPr/>
        </p:nvSpPr>
        <p:spPr>
          <a:xfrm>
            <a:off x="4140200" y="4735513"/>
            <a:ext cx="0" cy="719137"/>
          </a:xfrm>
          <a:prstGeom prst="line">
            <a:avLst/>
          </a:prstGeom>
          <a:ln w="19050" cap="rnd" cmpd="sng">
            <a:solidFill>
              <a:schemeClr val="tx1"/>
            </a:solidFill>
            <a:prstDash val="sysDot"/>
            <a:round/>
            <a:headEnd type="none" w="med" len="med"/>
            <a:tailEnd type="none" w="med" len="med"/>
          </a:ln>
          <a:effectLst>
            <a:outerShdw dist="53882" dir="2699999" algn="ctr" rotWithShape="0">
              <a:srgbClr val="CBCBCB">
                <a:alpha val="79999"/>
              </a:srgbClr>
            </a:outerShdw>
          </a:effectLst>
        </p:spPr>
      </p:sp>
      <p:sp>
        <p:nvSpPr>
          <p:cNvPr id="937021" name="直接连接符 937020"/>
          <p:cNvSpPr/>
          <p:nvPr/>
        </p:nvSpPr>
        <p:spPr>
          <a:xfrm>
            <a:off x="5364163" y="5457825"/>
            <a:ext cx="0" cy="717550"/>
          </a:xfrm>
          <a:prstGeom prst="line">
            <a:avLst/>
          </a:prstGeom>
          <a:ln w="19050" cap="rnd" cmpd="sng">
            <a:solidFill>
              <a:schemeClr val="tx1"/>
            </a:solidFill>
            <a:prstDash val="sysDot"/>
            <a:round/>
            <a:headEnd type="none" w="med" len="med"/>
            <a:tailEnd type="none" w="med" len="med"/>
          </a:ln>
          <a:effectLst>
            <a:outerShdw dist="53882" dir="2699999" algn="ctr" rotWithShape="0">
              <a:srgbClr val="CBCBCB">
                <a:alpha val="79999"/>
              </a:srgbClr>
            </a:outerShdw>
          </a:effectLst>
        </p:spPr>
      </p:sp>
      <p:sp>
        <p:nvSpPr>
          <p:cNvPr id="169022" name="矩形 937021"/>
          <p:cNvSpPr/>
          <p:nvPr/>
        </p:nvSpPr>
        <p:spPr>
          <a:xfrm rot="-1678769">
            <a:off x="7164388" y="5935663"/>
            <a:ext cx="2055812" cy="673100"/>
          </a:xfrm>
          <a:prstGeom prst="rect">
            <a:avLst/>
          </a:prstGeom>
        </p:spPr>
        <p:txBody>
          <a:bodyPr wrap="none" fromWordArt="1">
            <a:prstTxWarp prst="textWave2">
              <a:avLst>
                <a:gd name="adj1" fmla="val 13005"/>
                <a:gd name="adj2" fmla="val 0"/>
              </a:avLst>
            </a:prstTxWarp>
            <a:normAutofit/>
          </a:bodyPr>
          <a:p>
            <a:pPr algn="ctr"/>
            <a:r>
              <a:rPr lang="zh-CN" altLang="en-US" sz="3600">
                <a:ln w="12700" cap="flat" cmpd="sng">
                  <a:solidFill>
                    <a:srgbClr val="FF99CC"/>
                  </a:solidFill>
                  <a:prstDash val="solid"/>
                  <a:round/>
                  <a:headEnd type="none" w="med" len="med"/>
                  <a:tailEnd type="none" w="med" len="med"/>
                </a:ln>
                <a:solidFill>
                  <a:srgbClr val="FFCC99">
                    <a:alpha val="50000"/>
                  </a:srgbClr>
                </a:solidFill>
                <a:effectLst>
                  <a:outerShdw dist="45791" dir="2021404" algn="ctr" rotWithShape="0">
                    <a:srgbClr val="9999FF"/>
                  </a:outerShdw>
                </a:effectLst>
                <a:latin typeface="隶书" panose="02010509060101010101" pitchFamily="1" charset="-122"/>
                <a:ea typeface="隶书" panose="02010509060101010101" pitchFamily="1" charset="-122"/>
              </a:rPr>
              <a:t>缓冲管理 </a:t>
            </a:r>
            <a:endParaRPr lang="zh-CN" altLang="en-US" sz="3600">
              <a:ln w="12700" cap="flat" cmpd="sng">
                <a:solidFill>
                  <a:srgbClr val="FF99CC"/>
                </a:solidFill>
                <a:prstDash val="solid"/>
                <a:round/>
                <a:headEnd type="none" w="med" len="med"/>
                <a:tailEnd type="none" w="med" len="med"/>
              </a:ln>
              <a:solidFill>
                <a:srgbClr val="FFCC99">
                  <a:alpha val="50000"/>
                </a:srgbClr>
              </a:solidFill>
              <a:effectLst>
                <a:outerShdw dist="45791" dir="2021404" algn="ctr" rotWithShape="0">
                  <a:srgbClr val="9999FF"/>
                </a:outerShdw>
              </a:effectLst>
              <a:latin typeface="隶书" panose="02010509060101010101" pitchFamily="1" charset="-122"/>
              <a:ea typeface="隶书" panose="02010509060101010101" pitchFamily="1" charset="-122"/>
            </a:endParaRPr>
          </a:p>
        </p:txBody>
      </p:sp>
      <p:sp>
        <p:nvSpPr>
          <p:cNvPr id="937023" name="矩形 937022"/>
          <p:cNvSpPr/>
          <p:nvPr/>
        </p:nvSpPr>
        <p:spPr>
          <a:xfrm>
            <a:off x="6819900" y="3370263"/>
            <a:ext cx="2289175" cy="2292350"/>
          </a:xfrm>
          <a:prstGeom prst="rect">
            <a:avLst/>
          </a:prstGeom>
          <a:gradFill rotWithShape="1">
            <a:gsLst>
              <a:gs pos="0">
                <a:srgbClr val="FFFFFF"/>
              </a:gs>
              <a:gs pos="100000">
                <a:srgbClr val="FFE2C5"/>
              </a:gs>
            </a:gsLst>
            <a:path path="shape">
              <a:fillToRect l="50000" t="50000" r="50000" b="50000"/>
            </a:path>
            <a:tileRect/>
          </a:gradFill>
          <a:ln w="9525" cap="flat" cmpd="sng">
            <a:solidFill>
              <a:srgbClr val="E6552E"/>
            </a:solidFill>
            <a:prstDash val="solid"/>
            <a:miter/>
            <a:headEnd type="none" w="med" len="med"/>
            <a:tailEnd type="none" w="med" len="med"/>
          </a:ln>
        </p:spPr>
        <p:txBody>
          <a:bodyPr lIns="53995" tIns="45715" rIns="53995" bIns="45715" anchor="t">
            <a:spAutoFit/>
          </a:bodyPr>
          <a:p>
            <a:pPr>
              <a:lnSpc>
                <a:spcPct val="120000"/>
              </a:lnSpc>
            </a:pPr>
            <a:r>
              <a:rPr lang="zh-CN" altLang="en-US" sz="2400" b="1" dirty="0">
                <a:solidFill>
                  <a:srgbClr val="CC0066"/>
                </a:solidFill>
                <a:latin typeface="华文宋体" panose="02010600040101010101" pitchFamily="2" charset="-122"/>
                <a:ea typeface="华文宋体" panose="02010600040101010101" pitchFamily="2" charset="-122"/>
              </a:rPr>
              <a:t>一个缓冲区，</a:t>
            </a:r>
            <a:r>
              <a:rPr lang="en-US" altLang="zh-CN" sz="2400" b="1" dirty="0">
                <a:solidFill>
                  <a:srgbClr val="CC0066"/>
                </a:solidFill>
                <a:latin typeface="华文宋体" panose="02010600040101010101" pitchFamily="2" charset="-122"/>
                <a:ea typeface="华文宋体" panose="02010600040101010101" pitchFamily="2" charset="-122"/>
              </a:rPr>
              <a:t>CPU</a:t>
            </a:r>
            <a:r>
              <a:rPr lang="zh-CN" altLang="en-US" sz="2400" b="1" dirty="0">
                <a:solidFill>
                  <a:srgbClr val="CC0066"/>
                </a:solidFill>
                <a:latin typeface="华文宋体" panose="02010600040101010101" pitchFamily="2" charset="-122"/>
                <a:ea typeface="华文宋体" panose="02010600040101010101" pitchFamily="2" charset="-122"/>
              </a:rPr>
              <a:t>和外设轮流使用，一方处理完之后接着等待对方处理。</a:t>
            </a:r>
            <a:endParaRPr lang="zh-CN" altLang="en-US" sz="2400" b="1" dirty="0">
              <a:solidFill>
                <a:srgbClr val="CC0066"/>
              </a:solidFill>
              <a:latin typeface="华文宋体" panose="02010600040101010101" pitchFamily="2" charset="-122"/>
              <a:ea typeface="华文宋体" panose="02010600040101010101" pitchFamily="2" charset="-122"/>
            </a:endParaRPr>
          </a:p>
        </p:txBody>
      </p:sp>
      <p:sp>
        <p:nvSpPr>
          <p:cNvPr id="937024" name="矩形 937023"/>
          <p:cNvSpPr/>
          <p:nvPr/>
        </p:nvSpPr>
        <p:spPr>
          <a:xfrm>
            <a:off x="1403350" y="5597525"/>
            <a:ext cx="3889375" cy="1306513"/>
          </a:xfrm>
          <a:prstGeom prst="rect">
            <a:avLst/>
          </a:prstGeom>
          <a:solidFill>
            <a:srgbClr val="FFFFCC"/>
          </a:solidFill>
          <a:ln w="9525" cap="flat" cmpd="sng">
            <a:solidFill>
              <a:srgbClr val="FFFF00"/>
            </a:solidFill>
            <a:prstDash val="solid"/>
            <a:miter/>
            <a:headEnd type="none" w="med" len="med"/>
            <a:tailEnd type="none" w="med" len="med"/>
          </a:ln>
        </p:spPr>
        <p:txBody>
          <a:bodyPr lIns="91432" tIns="45715" rIns="91432" bIns="45715" anchor="ctr">
            <a:spAutoFit/>
          </a:bodyPr>
          <a:p>
            <a:pPr indent="266700">
              <a:lnSpc>
                <a:spcPct val="110000"/>
              </a:lnSpc>
            </a:pPr>
            <a:r>
              <a:rPr lang="en-US" altLang="zh-CN" sz="2400" b="1" dirty="0">
                <a:solidFill>
                  <a:schemeClr val="folHlink"/>
                </a:solidFill>
                <a:latin typeface="楷体_GB2312" charset="-122"/>
                <a:ea typeface="楷体_GB2312" charset="-122"/>
              </a:rPr>
              <a:t>C</a:t>
            </a:r>
            <a:r>
              <a:rPr lang="zh-CN" altLang="en-US" sz="2400" b="1" dirty="0">
                <a:solidFill>
                  <a:schemeClr val="folHlink"/>
                </a:solidFill>
                <a:latin typeface="楷体_GB2312" charset="-122"/>
                <a:ea typeface="楷体_GB2312" charset="-122"/>
              </a:rPr>
              <a:t>和</a:t>
            </a:r>
            <a:r>
              <a:rPr lang="en-US" altLang="zh-CN" sz="2400" b="1" dirty="0">
                <a:solidFill>
                  <a:schemeClr val="folHlink"/>
                </a:solidFill>
                <a:latin typeface="楷体_GB2312" charset="-122"/>
                <a:ea typeface="楷体_GB2312" charset="-122"/>
              </a:rPr>
              <a:t>T</a:t>
            </a:r>
            <a:r>
              <a:rPr lang="zh-CN" altLang="en-US" sz="2400" b="1" dirty="0">
                <a:solidFill>
                  <a:schemeClr val="folHlink"/>
                </a:solidFill>
                <a:latin typeface="楷体_GB2312" charset="-122"/>
                <a:ea typeface="楷体_GB2312" charset="-122"/>
              </a:rPr>
              <a:t>可并行，</a:t>
            </a:r>
            <a:r>
              <a:rPr lang="en-US" altLang="zh-CN" sz="2400" b="1" dirty="0">
                <a:solidFill>
                  <a:schemeClr val="folHlink"/>
                </a:solidFill>
                <a:latin typeface="楷体_GB2312" charset="-122"/>
                <a:ea typeface="楷体_GB2312" charset="-122"/>
              </a:rPr>
              <a:t>M</a:t>
            </a:r>
            <a:r>
              <a:rPr lang="zh-CN" altLang="en-US" sz="2400" b="1" dirty="0">
                <a:solidFill>
                  <a:schemeClr val="folHlink"/>
                </a:solidFill>
                <a:latin typeface="楷体_GB2312" charset="-122"/>
                <a:ea typeface="楷体_GB2312" charset="-122"/>
              </a:rPr>
              <a:t>和</a:t>
            </a:r>
            <a:r>
              <a:rPr lang="en-US" altLang="zh-CN" sz="2400" b="1" dirty="0">
                <a:solidFill>
                  <a:schemeClr val="folHlink"/>
                </a:solidFill>
                <a:latin typeface="楷体_GB2312" charset="-122"/>
                <a:ea typeface="楷体_GB2312" charset="-122"/>
              </a:rPr>
              <a:t>C</a:t>
            </a:r>
            <a:r>
              <a:rPr lang="zh-CN" altLang="en-US" sz="2400" b="1" dirty="0">
                <a:solidFill>
                  <a:schemeClr val="folHlink"/>
                </a:solidFill>
                <a:latin typeface="楷体_GB2312" charset="-122"/>
                <a:ea typeface="楷体_GB2312" charset="-122"/>
              </a:rPr>
              <a:t>或</a:t>
            </a:r>
            <a:r>
              <a:rPr lang="en-US" altLang="zh-CN" sz="2400" b="1" dirty="0">
                <a:solidFill>
                  <a:schemeClr val="folHlink"/>
                </a:solidFill>
                <a:latin typeface="楷体_GB2312" charset="-122"/>
                <a:ea typeface="楷体_GB2312" charset="-122"/>
              </a:rPr>
              <a:t>M</a:t>
            </a:r>
            <a:r>
              <a:rPr lang="zh-CN" altLang="en-US" sz="2400" b="1" dirty="0">
                <a:solidFill>
                  <a:schemeClr val="folHlink"/>
                </a:solidFill>
                <a:latin typeface="楷体_GB2312" charset="-122"/>
                <a:ea typeface="楷体_GB2312" charset="-122"/>
              </a:rPr>
              <a:t>和</a:t>
            </a:r>
            <a:r>
              <a:rPr lang="en-US" altLang="zh-CN" sz="2400" b="1" dirty="0">
                <a:solidFill>
                  <a:schemeClr val="folHlink"/>
                </a:solidFill>
                <a:latin typeface="楷体_GB2312" charset="-122"/>
                <a:ea typeface="楷体_GB2312" charset="-122"/>
              </a:rPr>
              <a:t>T</a:t>
            </a:r>
            <a:r>
              <a:rPr lang="zh-CN" altLang="en-US" sz="2400" b="1" dirty="0">
                <a:solidFill>
                  <a:schemeClr val="folHlink"/>
                </a:solidFill>
                <a:latin typeface="楷体_GB2312" charset="-122"/>
                <a:ea typeface="楷体_GB2312" charset="-122"/>
              </a:rPr>
              <a:t>不能并行，  因此处理一块数据时间：</a:t>
            </a:r>
            <a:r>
              <a:rPr lang="en-US" altLang="zh-CN" sz="2400" b="1">
                <a:solidFill>
                  <a:schemeClr val="folHlink"/>
                </a:solidFill>
                <a:latin typeface="楷体_GB2312" charset="-122"/>
                <a:ea typeface="楷体_GB2312" charset="-122"/>
              </a:rPr>
              <a:t>Max(C,T)+M</a:t>
            </a:r>
            <a:endParaRPr lang="en-US" altLang="zh-CN" sz="2400" b="1">
              <a:solidFill>
                <a:schemeClr val="folHlink"/>
              </a:solidFill>
              <a:latin typeface="楷体_GB2312" charset="-122"/>
              <a:ea typeface="楷体_GB231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36970"/>
                                        </p:tgtEl>
                                        <p:attrNameLst>
                                          <p:attrName>style.visibility</p:attrName>
                                        </p:attrNameLst>
                                      </p:cBhvr>
                                      <p:to>
                                        <p:strVal val="visible"/>
                                      </p:to>
                                    </p:set>
                                    <p:anim calcmode="lin" valueType="num">
                                      <p:cBhvr>
                                        <p:cTn id="7" dur="500" fill="hold"/>
                                        <p:tgtEl>
                                          <p:spTgt spid="936970"/>
                                        </p:tgtEl>
                                        <p:attrNameLst>
                                          <p:attrName>ppt_x</p:attrName>
                                        </p:attrNameLst>
                                      </p:cBhvr>
                                      <p:tavLst>
                                        <p:tav tm="0">
                                          <p:val>
                                            <p:strVal val="#ppt_x-#ppt_w/2"/>
                                          </p:val>
                                        </p:tav>
                                        <p:tav tm="100000">
                                          <p:val>
                                            <p:strVal val="#ppt_x"/>
                                          </p:val>
                                        </p:tav>
                                      </p:tavLst>
                                    </p:anim>
                                    <p:anim calcmode="lin" valueType="num">
                                      <p:cBhvr>
                                        <p:cTn id="8" dur="500" fill="hold"/>
                                        <p:tgtEl>
                                          <p:spTgt spid="936970"/>
                                        </p:tgtEl>
                                        <p:attrNameLst>
                                          <p:attrName>ppt_y</p:attrName>
                                        </p:attrNameLst>
                                      </p:cBhvr>
                                      <p:tavLst>
                                        <p:tav tm="0">
                                          <p:val>
                                            <p:strVal val="#ppt_y"/>
                                          </p:val>
                                        </p:tav>
                                        <p:tav tm="100000">
                                          <p:val>
                                            <p:strVal val="#ppt_y"/>
                                          </p:val>
                                        </p:tav>
                                      </p:tavLst>
                                    </p:anim>
                                    <p:anim calcmode="lin" valueType="num">
                                      <p:cBhvr>
                                        <p:cTn id="9" dur="500" fill="hold"/>
                                        <p:tgtEl>
                                          <p:spTgt spid="936970"/>
                                        </p:tgtEl>
                                        <p:attrNameLst>
                                          <p:attrName>ppt_w</p:attrName>
                                        </p:attrNameLst>
                                      </p:cBhvr>
                                      <p:tavLst>
                                        <p:tav tm="0">
                                          <p:val>
                                            <p:fltVal val="0.000000"/>
                                          </p:val>
                                        </p:tav>
                                        <p:tav tm="100000">
                                          <p:val>
                                            <p:strVal val="#ppt_w"/>
                                          </p:val>
                                        </p:tav>
                                      </p:tavLst>
                                    </p:anim>
                                    <p:anim calcmode="lin" valueType="num">
                                      <p:cBhvr>
                                        <p:cTn id="10" dur="500" fill="hold"/>
                                        <p:tgtEl>
                                          <p:spTgt spid="93697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936965"/>
                                        </p:tgtEl>
                                        <p:attrNameLst>
                                          <p:attrName>style.visibility</p:attrName>
                                        </p:attrNameLst>
                                      </p:cBhvr>
                                      <p:to>
                                        <p:strVal val="visible"/>
                                      </p:to>
                                    </p:set>
                                    <p:anim calcmode="lin" valueType="num">
                                      <p:cBhvr>
                                        <p:cTn id="15" dur="1000" fill="hold"/>
                                        <p:tgtEl>
                                          <p:spTgt spid="936965"/>
                                        </p:tgtEl>
                                        <p:attrNameLst>
                                          <p:attrName>ppt_w</p:attrName>
                                        </p:attrNameLst>
                                      </p:cBhvr>
                                      <p:tavLst>
                                        <p:tav tm="0">
                                          <p:val>
                                            <p:strVal val="#ppt_w*0.70"/>
                                          </p:val>
                                        </p:tav>
                                        <p:tav tm="100000">
                                          <p:val>
                                            <p:strVal val="#ppt_w"/>
                                          </p:val>
                                        </p:tav>
                                      </p:tavLst>
                                    </p:anim>
                                    <p:anim calcmode="lin" valueType="num">
                                      <p:cBhvr>
                                        <p:cTn id="16" dur="1000" fill="hold"/>
                                        <p:tgtEl>
                                          <p:spTgt spid="936965"/>
                                        </p:tgtEl>
                                        <p:attrNameLst>
                                          <p:attrName>ppt_h</p:attrName>
                                        </p:attrNameLst>
                                      </p:cBhvr>
                                      <p:tavLst>
                                        <p:tav tm="0">
                                          <p:val>
                                            <p:strVal val="#ppt_h"/>
                                          </p:val>
                                        </p:tav>
                                        <p:tav tm="100000">
                                          <p:val>
                                            <p:strVal val="#ppt_h"/>
                                          </p:val>
                                        </p:tav>
                                      </p:tavLst>
                                    </p:anim>
                                    <p:animEffect transition="in" filter="fade">
                                      <p:cBhvr>
                                        <p:cTn id="17" dur="1000"/>
                                        <p:tgtEl>
                                          <p:spTgt spid="936965"/>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936971"/>
                                        </p:tgtEl>
                                        <p:attrNameLst>
                                          <p:attrName>style.visibility</p:attrName>
                                        </p:attrNameLst>
                                      </p:cBhvr>
                                      <p:to>
                                        <p:strVal val="visible"/>
                                      </p:to>
                                    </p:set>
                                    <p:anim calcmode="lin" valueType="num">
                                      <p:cBhvr>
                                        <p:cTn id="22" dur="500" fill="hold"/>
                                        <p:tgtEl>
                                          <p:spTgt spid="936971"/>
                                        </p:tgtEl>
                                        <p:attrNameLst>
                                          <p:attrName>ppt_x</p:attrName>
                                        </p:attrNameLst>
                                      </p:cBhvr>
                                      <p:tavLst>
                                        <p:tav tm="0">
                                          <p:val>
                                            <p:strVal val="#ppt_x-#ppt_w/2"/>
                                          </p:val>
                                        </p:tav>
                                        <p:tav tm="100000">
                                          <p:val>
                                            <p:strVal val="#ppt_x"/>
                                          </p:val>
                                        </p:tav>
                                      </p:tavLst>
                                    </p:anim>
                                    <p:anim calcmode="lin" valueType="num">
                                      <p:cBhvr>
                                        <p:cTn id="23" dur="500" fill="hold"/>
                                        <p:tgtEl>
                                          <p:spTgt spid="936971"/>
                                        </p:tgtEl>
                                        <p:attrNameLst>
                                          <p:attrName>ppt_y</p:attrName>
                                        </p:attrNameLst>
                                      </p:cBhvr>
                                      <p:tavLst>
                                        <p:tav tm="0">
                                          <p:val>
                                            <p:strVal val="#ppt_y"/>
                                          </p:val>
                                        </p:tav>
                                        <p:tav tm="100000">
                                          <p:val>
                                            <p:strVal val="#ppt_y"/>
                                          </p:val>
                                        </p:tav>
                                      </p:tavLst>
                                    </p:anim>
                                    <p:anim calcmode="lin" valueType="num">
                                      <p:cBhvr>
                                        <p:cTn id="24" dur="500" fill="hold"/>
                                        <p:tgtEl>
                                          <p:spTgt spid="936971"/>
                                        </p:tgtEl>
                                        <p:attrNameLst>
                                          <p:attrName>ppt_w</p:attrName>
                                        </p:attrNameLst>
                                      </p:cBhvr>
                                      <p:tavLst>
                                        <p:tav tm="0">
                                          <p:val>
                                            <p:fltVal val="0.000000"/>
                                          </p:val>
                                        </p:tav>
                                        <p:tav tm="100000">
                                          <p:val>
                                            <p:strVal val="#ppt_w"/>
                                          </p:val>
                                        </p:tav>
                                      </p:tavLst>
                                    </p:anim>
                                    <p:anim calcmode="lin" valueType="num">
                                      <p:cBhvr>
                                        <p:cTn id="25" dur="500" fill="hold"/>
                                        <p:tgtEl>
                                          <p:spTgt spid="93697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936972"/>
                                        </p:tgtEl>
                                        <p:attrNameLst>
                                          <p:attrName>style.visibility</p:attrName>
                                        </p:attrNameLst>
                                      </p:cBhvr>
                                      <p:to>
                                        <p:strVal val="visible"/>
                                      </p:to>
                                    </p:set>
                                    <p:anim calcmode="lin" valueType="num">
                                      <p:cBhvr>
                                        <p:cTn id="30" dur="1000" fill="hold"/>
                                        <p:tgtEl>
                                          <p:spTgt spid="936972"/>
                                        </p:tgtEl>
                                        <p:attrNameLst>
                                          <p:attrName>ppt_w</p:attrName>
                                        </p:attrNameLst>
                                      </p:cBhvr>
                                      <p:tavLst>
                                        <p:tav tm="0">
                                          <p:val>
                                            <p:strVal val="#ppt_w*0.70"/>
                                          </p:val>
                                        </p:tav>
                                        <p:tav tm="100000">
                                          <p:val>
                                            <p:strVal val="#ppt_w"/>
                                          </p:val>
                                        </p:tav>
                                      </p:tavLst>
                                    </p:anim>
                                    <p:anim calcmode="lin" valueType="num">
                                      <p:cBhvr>
                                        <p:cTn id="31" dur="1000" fill="hold"/>
                                        <p:tgtEl>
                                          <p:spTgt spid="936972"/>
                                        </p:tgtEl>
                                        <p:attrNameLst>
                                          <p:attrName>ppt_h</p:attrName>
                                        </p:attrNameLst>
                                      </p:cBhvr>
                                      <p:tavLst>
                                        <p:tav tm="0">
                                          <p:val>
                                            <p:strVal val="#ppt_h"/>
                                          </p:val>
                                        </p:tav>
                                        <p:tav tm="100000">
                                          <p:val>
                                            <p:strVal val="#ppt_h"/>
                                          </p:val>
                                        </p:tav>
                                      </p:tavLst>
                                    </p:anim>
                                    <p:animEffect transition="in" filter="fade">
                                      <p:cBhvr>
                                        <p:cTn id="32" dur="1000"/>
                                        <p:tgtEl>
                                          <p:spTgt spid="936972"/>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936973"/>
                                        </p:tgtEl>
                                        <p:attrNameLst>
                                          <p:attrName>style.visibility</p:attrName>
                                        </p:attrNameLst>
                                      </p:cBhvr>
                                      <p:to>
                                        <p:strVal val="visible"/>
                                      </p:to>
                                    </p:set>
                                    <p:anim calcmode="lin" valueType="num">
                                      <p:cBhvr>
                                        <p:cTn id="37" dur="1000" fill="hold"/>
                                        <p:tgtEl>
                                          <p:spTgt spid="936973"/>
                                        </p:tgtEl>
                                        <p:attrNameLst>
                                          <p:attrName>ppt_w</p:attrName>
                                        </p:attrNameLst>
                                      </p:cBhvr>
                                      <p:tavLst>
                                        <p:tav tm="0">
                                          <p:val>
                                            <p:strVal val="#ppt_w*0.70"/>
                                          </p:val>
                                        </p:tav>
                                        <p:tav tm="100000">
                                          <p:val>
                                            <p:strVal val="#ppt_w"/>
                                          </p:val>
                                        </p:tav>
                                      </p:tavLst>
                                    </p:anim>
                                    <p:anim calcmode="lin" valueType="num">
                                      <p:cBhvr>
                                        <p:cTn id="38" dur="1000" fill="hold"/>
                                        <p:tgtEl>
                                          <p:spTgt spid="936973"/>
                                        </p:tgtEl>
                                        <p:attrNameLst>
                                          <p:attrName>ppt_h</p:attrName>
                                        </p:attrNameLst>
                                      </p:cBhvr>
                                      <p:tavLst>
                                        <p:tav tm="0">
                                          <p:val>
                                            <p:strVal val="#ppt_h"/>
                                          </p:val>
                                        </p:tav>
                                        <p:tav tm="100000">
                                          <p:val>
                                            <p:strVal val="#ppt_h"/>
                                          </p:val>
                                        </p:tav>
                                      </p:tavLst>
                                    </p:anim>
                                    <p:animEffect transition="in" filter="fade">
                                      <p:cBhvr>
                                        <p:cTn id="39" dur="1000"/>
                                        <p:tgtEl>
                                          <p:spTgt spid="936973"/>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936974"/>
                                        </p:tgtEl>
                                        <p:attrNameLst>
                                          <p:attrName>style.visibility</p:attrName>
                                        </p:attrNameLst>
                                      </p:cBhvr>
                                      <p:to>
                                        <p:strVal val="visible"/>
                                      </p:to>
                                    </p:set>
                                    <p:anim calcmode="lin" valueType="num">
                                      <p:cBhvr>
                                        <p:cTn id="44" dur="1000" fill="hold"/>
                                        <p:tgtEl>
                                          <p:spTgt spid="936974"/>
                                        </p:tgtEl>
                                        <p:attrNameLst>
                                          <p:attrName>ppt_w</p:attrName>
                                        </p:attrNameLst>
                                      </p:cBhvr>
                                      <p:tavLst>
                                        <p:tav tm="0">
                                          <p:val>
                                            <p:strVal val="#ppt_w*0.70"/>
                                          </p:val>
                                        </p:tav>
                                        <p:tav tm="100000">
                                          <p:val>
                                            <p:strVal val="#ppt_w"/>
                                          </p:val>
                                        </p:tav>
                                      </p:tavLst>
                                    </p:anim>
                                    <p:anim calcmode="lin" valueType="num">
                                      <p:cBhvr>
                                        <p:cTn id="45" dur="1000" fill="hold"/>
                                        <p:tgtEl>
                                          <p:spTgt spid="936974"/>
                                        </p:tgtEl>
                                        <p:attrNameLst>
                                          <p:attrName>ppt_h</p:attrName>
                                        </p:attrNameLst>
                                      </p:cBhvr>
                                      <p:tavLst>
                                        <p:tav tm="0">
                                          <p:val>
                                            <p:strVal val="#ppt_h"/>
                                          </p:val>
                                        </p:tav>
                                        <p:tav tm="100000">
                                          <p:val>
                                            <p:strVal val="#ppt_h"/>
                                          </p:val>
                                        </p:tav>
                                      </p:tavLst>
                                    </p:anim>
                                    <p:animEffect transition="in" filter="fade">
                                      <p:cBhvr>
                                        <p:cTn id="46" dur="1000"/>
                                        <p:tgtEl>
                                          <p:spTgt spid="936974"/>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937018"/>
                                        </p:tgtEl>
                                        <p:attrNameLst>
                                          <p:attrName>style.visibility</p:attrName>
                                        </p:attrNameLst>
                                      </p:cBhvr>
                                      <p:to>
                                        <p:strVal val="visible"/>
                                      </p:to>
                                    </p:set>
                                    <p:anim calcmode="lin" valueType="num">
                                      <p:cBhvr>
                                        <p:cTn id="51" dur="1000" fill="hold"/>
                                        <p:tgtEl>
                                          <p:spTgt spid="937018"/>
                                        </p:tgtEl>
                                        <p:attrNameLst>
                                          <p:attrName>ppt_w</p:attrName>
                                        </p:attrNameLst>
                                      </p:cBhvr>
                                      <p:tavLst>
                                        <p:tav tm="0">
                                          <p:val>
                                            <p:strVal val="#ppt_w*0.70"/>
                                          </p:val>
                                        </p:tav>
                                        <p:tav tm="100000">
                                          <p:val>
                                            <p:strVal val="#ppt_w"/>
                                          </p:val>
                                        </p:tav>
                                      </p:tavLst>
                                    </p:anim>
                                    <p:anim calcmode="lin" valueType="num">
                                      <p:cBhvr>
                                        <p:cTn id="52" dur="1000" fill="hold"/>
                                        <p:tgtEl>
                                          <p:spTgt spid="937018"/>
                                        </p:tgtEl>
                                        <p:attrNameLst>
                                          <p:attrName>ppt_h</p:attrName>
                                        </p:attrNameLst>
                                      </p:cBhvr>
                                      <p:tavLst>
                                        <p:tav tm="0">
                                          <p:val>
                                            <p:strVal val="#ppt_h"/>
                                          </p:val>
                                        </p:tav>
                                        <p:tav tm="100000">
                                          <p:val>
                                            <p:strVal val="#ppt_h"/>
                                          </p:val>
                                        </p:tav>
                                      </p:tavLst>
                                    </p:anim>
                                    <p:animEffect transition="in" filter="fade">
                                      <p:cBhvr>
                                        <p:cTn id="53" dur="1000"/>
                                        <p:tgtEl>
                                          <p:spTgt spid="937018"/>
                                        </p:tgtEl>
                                      </p:cBhvr>
                                    </p:animEffect>
                                  </p:childTnLst>
                                </p:cTn>
                              </p:par>
                              <p:par>
                                <p:cTn id="54" presetID="17" presetClass="entr" presetSubtype="8" fill="hold" nodeType="withEffect">
                                  <p:stCondLst>
                                    <p:cond delay="0"/>
                                  </p:stCondLst>
                                  <p:childTnLst>
                                    <p:set>
                                      <p:cBhvr>
                                        <p:cTn id="55" dur="1" fill="hold">
                                          <p:stCondLst>
                                            <p:cond delay="0"/>
                                          </p:stCondLst>
                                        </p:cTn>
                                        <p:tgtEl>
                                          <p:spTgt spid="936976"/>
                                        </p:tgtEl>
                                        <p:attrNameLst>
                                          <p:attrName>style.visibility</p:attrName>
                                        </p:attrNameLst>
                                      </p:cBhvr>
                                      <p:to>
                                        <p:strVal val="visible"/>
                                      </p:to>
                                    </p:set>
                                    <p:anim calcmode="lin" valueType="num">
                                      <p:cBhvr>
                                        <p:cTn id="56" dur="500" fill="hold"/>
                                        <p:tgtEl>
                                          <p:spTgt spid="936976"/>
                                        </p:tgtEl>
                                        <p:attrNameLst>
                                          <p:attrName>ppt_x</p:attrName>
                                        </p:attrNameLst>
                                      </p:cBhvr>
                                      <p:tavLst>
                                        <p:tav tm="0">
                                          <p:val>
                                            <p:strVal val="#ppt_x-#ppt_w/2"/>
                                          </p:val>
                                        </p:tav>
                                        <p:tav tm="100000">
                                          <p:val>
                                            <p:strVal val="#ppt_x"/>
                                          </p:val>
                                        </p:tav>
                                      </p:tavLst>
                                    </p:anim>
                                    <p:anim calcmode="lin" valueType="num">
                                      <p:cBhvr>
                                        <p:cTn id="57" dur="500" fill="hold"/>
                                        <p:tgtEl>
                                          <p:spTgt spid="936976"/>
                                        </p:tgtEl>
                                        <p:attrNameLst>
                                          <p:attrName>ppt_y</p:attrName>
                                        </p:attrNameLst>
                                      </p:cBhvr>
                                      <p:tavLst>
                                        <p:tav tm="0">
                                          <p:val>
                                            <p:strVal val="#ppt_y"/>
                                          </p:val>
                                        </p:tav>
                                        <p:tav tm="100000">
                                          <p:val>
                                            <p:strVal val="#ppt_y"/>
                                          </p:val>
                                        </p:tav>
                                      </p:tavLst>
                                    </p:anim>
                                    <p:anim calcmode="lin" valueType="num">
                                      <p:cBhvr>
                                        <p:cTn id="58" dur="500" fill="hold"/>
                                        <p:tgtEl>
                                          <p:spTgt spid="936976"/>
                                        </p:tgtEl>
                                        <p:attrNameLst>
                                          <p:attrName>ppt_w</p:attrName>
                                        </p:attrNameLst>
                                      </p:cBhvr>
                                      <p:tavLst>
                                        <p:tav tm="0">
                                          <p:val>
                                            <p:fltVal val="0.000000"/>
                                          </p:val>
                                        </p:tav>
                                        <p:tav tm="100000">
                                          <p:val>
                                            <p:strVal val="#ppt_w"/>
                                          </p:val>
                                        </p:tav>
                                      </p:tavLst>
                                    </p:anim>
                                    <p:anim calcmode="lin" valueType="num">
                                      <p:cBhvr>
                                        <p:cTn id="59" dur="500" fill="hold"/>
                                        <p:tgtEl>
                                          <p:spTgt spid="936976"/>
                                        </p:tgtEl>
                                        <p:attrNameLst>
                                          <p:attrName>ppt_h</p:attrName>
                                        </p:attrNameLst>
                                      </p:cBhvr>
                                      <p:tavLst>
                                        <p:tav tm="0">
                                          <p:val>
                                            <p:strVal val="#ppt_h"/>
                                          </p:val>
                                        </p:tav>
                                        <p:tav tm="100000">
                                          <p:val>
                                            <p:strVal val="#ppt_h"/>
                                          </p:val>
                                        </p:tav>
                                      </p:tavLst>
                                    </p:anim>
                                  </p:childTnLst>
                                </p:cTn>
                              </p:par>
                              <p:par>
                                <p:cTn id="60" presetID="17" presetClass="entr" presetSubtype="8" fill="hold" nodeType="withEffect">
                                  <p:stCondLst>
                                    <p:cond delay="0"/>
                                  </p:stCondLst>
                                  <p:childTnLst>
                                    <p:set>
                                      <p:cBhvr>
                                        <p:cTn id="61" dur="1" fill="hold">
                                          <p:stCondLst>
                                            <p:cond delay="0"/>
                                          </p:stCondLst>
                                        </p:cTn>
                                        <p:tgtEl>
                                          <p:spTgt spid="936979"/>
                                        </p:tgtEl>
                                        <p:attrNameLst>
                                          <p:attrName>style.visibility</p:attrName>
                                        </p:attrNameLst>
                                      </p:cBhvr>
                                      <p:to>
                                        <p:strVal val="visible"/>
                                      </p:to>
                                    </p:set>
                                    <p:anim calcmode="lin" valueType="num">
                                      <p:cBhvr>
                                        <p:cTn id="62" dur="500" fill="hold"/>
                                        <p:tgtEl>
                                          <p:spTgt spid="936979"/>
                                        </p:tgtEl>
                                        <p:attrNameLst>
                                          <p:attrName>ppt_x</p:attrName>
                                        </p:attrNameLst>
                                      </p:cBhvr>
                                      <p:tavLst>
                                        <p:tav tm="0">
                                          <p:val>
                                            <p:strVal val="#ppt_x-#ppt_w/2"/>
                                          </p:val>
                                        </p:tav>
                                        <p:tav tm="100000">
                                          <p:val>
                                            <p:strVal val="#ppt_x"/>
                                          </p:val>
                                        </p:tav>
                                      </p:tavLst>
                                    </p:anim>
                                    <p:anim calcmode="lin" valueType="num">
                                      <p:cBhvr>
                                        <p:cTn id="63" dur="500" fill="hold"/>
                                        <p:tgtEl>
                                          <p:spTgt spid="936979"/>
                                        </p:tgtEl>
                                        <p:attrNameLst>
                                          <p:attrName>ppt_y</p:attrName>
                                        </p:attrNameLst>
                                      </p:cBhvr>
                                      <p:tavLst>
                                        <p:tav tm="0">
                                          <p:val>
                                            <p:strVal val="#ppt_y"/>
                                          </p:val>
                                        </p:tav>
                                        <p:tav tm="100000">
                                          <p:val>
                                            <p:strVal val="#ppt_y"/>
                                          </p:val>
                                        </p:tav>
                                      </p:tavLst>
                                    </p:anim>
                                    <p:anim calcmode="lin" valueType="num">
                                      <p:cBhvr>
                                        <p:cTn id="64" dur="500" fill="hold"/>
                                        <p:tgtEl>
                                          <p:spTgt spid="936979"/>
                                        </p:tgtEl>
                                        <p:attrNameLst>
                                          <p:attrName>ppt_w</p:attrName>
                                        </p:attrNameLst>
                                      </p:cBhvr>
                                      <p:tavLst>
                                        <p:tav tm="0">
                                          <p:val>
                                            <p:fltVal val="0.000000"/>
                                          </p:val>
                                        </p:tav>
                                        <p:tav tm="100000">
                                          <p:val>
                                            <p:strVal val="#ppt_w"/>
                                          </p:val>
                                        </p:tav>
                                      </p:tavLst>
                                    </p:anim>
                                    <p:anim calcmode="lin" valueType="num">
                                      <p:cBhvr>
                                        <p:cTn id="65" dur="500" fill="hold"/>
                                        <p:tgtEl>
                                          <p:spTgt spid="936979"/>
                                        </p:tgtEl>
                                        <p:attrNameLst>
                                          <p:attrName>ppt_h</p:attrName>
                                        </p:attrNameLst>
                                      </p:cBhvr>
                                      <p:tavLst>
                                        <p:tav tm="0">
                                          <p:val>
                                            <p:strVal val="#ppt_h"/>
                                          </p:val>
                                        </p:tav>
                                        <p:tav tm="100000">
                                          <p:val>
                                            <p:strVal val="#ppt_h"/>
                                          </p:val>
                                        </p:tav>
                                      </p:tavLst>
                                    </p:anim>
                                  </p:childTnLst>
                                </p:cTn>
                              </p:par>
                              <p:par>
                                <p:cTn id="66" presetID="17" presetClass="entr" presetSubtype="8" fill="hold" nodeType="withEffect">
                                  <p:stCondLst>
                                    <p:cond delay="0"/>
                                  </p:stCondLst>
                                  <p:childTnLst>
                                    <p:set>
                                      <p:cBhvr>
                                        <p:cTn id="67" dur="1" fill="hold">
                                          <p:stCondLst>
                                            <p:cond delay="0"/>
                                          </p:stCondLst>
                                        </p:cTn>
                                        <p:tgtEl>
                                          <p:spTgt spid="936982"/>
                                        </p:tgtEl>
                                        <p:attrNameLst>
                                          <p:attrName>style.visibility</p:attrName>
                                        </p:attrNameLst>
                                      </p:cBhvr>
                                      <p:to>
                                        <p:strVal val="visible"/>
                                      </p:to>
                                    </p:set>
                                    <p:anim calcmode="lin" valueType="num">
                                      <p:cBhvr>
                                        <p:cTn id="68" dur="500" fill="hold"/>
                                        <p:tgtEl>
                                          <p:spTgt spid="936982"/>
                                        </p:tgtEl>
                                        <p:attrNameLst>
                                          <p:attrName>ppt_x</p:attrName>
                                        </p:attrNameLst>
                                      </p:cBhvr>
                                      <p:tavLst>
                                        <p:tav tm="0">
                                          <p:val>
                                            <p:strVal val="#ppt_x-#ppt_w/2"/>
                                          </p:val>
                                        </p:tav>
                                        <p:tav tm="100000">
                                          <p:val>
                                            <p:strVal val="#ppt_x"/>
                                          </p:val>
                                        </p:tav>
                                      </p:tavLst>
                                    </p:anim>
                                    <p:anim calcmode="lin" valueType="num">
                                      <p:cBhvr>
                                        <p:cTn id="69" dur="500" fill="hold"/>
                                        <p:tgtEl>
                                          <p:spTgt spid="936982"/>
                                        </p:tgtEl>
                                        <p:attrNameLst>
                                          <p:attrName>ppt_y</p:attrName>
                                        </p:attrNameLst>
                                      </p:cBhvr>
                                      <p:tavLst>
                                        <p:tav tm="0">
                                          <p:val>
                                            <p:strVal val="#ppt_y"/>
                                          </p:val>
                                        </p:tav>
                                        <p:tav tm="100000">
                                          <p:val>
                                            <p:strVal val="#ppt_y"/>
                                          </p:val>
                                        </p:tav>
                                      </p:tavLst>
                                    </p:anim>
                                    <p:anim calcmode="lin" valueType="num">
                                      <p:cBhvr>
                                        <p:cTn id="70" dur="500" fill="hold"/>
                                        <p:tgtEl>
                                          <p:spTgt spid="936982"/>
                                        </p:tgtEl>
                                        <p:attrNameLst>
                                          <p:attrName>ppt_w</p:attrName>
                                        </p:attrNameLst>
                                      </p:cBhvr>
                                      <p:tavLst>
                                        <p:tav tm="0">
                                          <p:val>
                                            <p:fltVal val="0.000000"/>
                                          </p:val>
                                        </p:tav>
                                        <p:tav tm="100000">
                                          <p:val>
                                            <p:strVal val="#ppt_w"/>
                                          </p:val>
                                        </p:tav>
                                      </p:tavLst>
                                    </p:anim>
                                    <p:anim calcmode="lin" valueType="num">
                                      <p:cBhvr>
                                        <p:cTn id="71" dur="500" fill="hold"/>
                                        <p:tgtEl>
                                          <p:spTgt spid="936982"/>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936985"/>
                                        </p:tgtEl>
                                        <p:attrNameLst>
                                          <p:attrName>style.visibility</p:attrName>
                                        </p:attrNameLst>
                                      </p:cBhvr>
                                      <p:to>
                                        <p:strVal val="visible"/>
                                      </p:to>
                                    </p:set>
                                    <p:anim calcmode="lin" valueType="num">
                                      <p:cBhvr>
                                        <p:cTn id="76" dur="500" fill="hold"/>
                                        <p:tgtEl>
                                          <p:spTgt spid="936985"/>
                                        </p:tgtEl>
                                        <p:attrNameLst>
                                          <p:attrName>ppt_x</p:attrName>
                                        </p:attrNameLst>
                                      </p:cBhvr>
                                      <p:tavLst>
                                        <p:tav tm="0">
                                          <p:val>
                                            <p:strVal val="#ppt_x-#ppt_w/2"/>
                                          </p:val>
                                        </p:tav>
                                        <p:tav tm="100000">
                                          <p:val>
                                            <p:strVal val="#ppt_x"/>
                                          </p:val>
                                        </p:tav>
                                      </p:tavLst>
                                    </p:anim>
                                    <p:anim calcmode="lin" valueType="num">
                                      <p:cBhvr>
                                        <p:cTn id="77" dur="500" fill="hold"/>
                                        <p:tgtEl>
                                          <p:spTgt spid="936985"/>
                                        </p:tgtEl>
                                        <p:attrNameLst>
                                          <p:attrName>ppt_y</p:attrName>
                                        </p:attrNameLst>
                                      </p:cBhvr>
                                      <p:tavLst>
                                        <p:tav tm="0">
                                          <p:val>
                                            <p:strVal val="#ppt_y"/>
                                          </p:val>
                                        </p:tav>
                                        <p:tav tm="100000">
                                          <p:val>
                                            <p:strVal val="#ppt_y"/>
                                          </p:val>
                                        </p:tav>
                                      </p:tavLst>
                                    </p:anim>
                                    <p:anim calcmode="lin" valueType="num">
                                      <p:cBhvr>
                                        <p:cTn id="78" dur="500" fill="hold"/>
                                        <p:tgtEl>
                                          <p:spTgt spid="936985"/>
                                        </p:tgtEl>
                                        <p:attrNameLst>
                                          <p:attrName>ppt_w</p:attrName>
                                        </p:attrNameLst>
                                      </p:cBhvr>
                                      <p:tavLst>
                                        <p:tav tm="0">
                                          <p:val>
                                            <p:fltVal val="0.000000"/>
                                          </p:val>
                                        </p:tav>
                                        <p:tav tm="100000">
                                          <p:val>
                                            <p:strVal val="#ppt_w"/>
                                          </p:val>
                                        </p:tav>
                                      </p:tavLst>
                                    </p:anim>
                                    <p:anim calcmode="lin" valueType="num">
                                      <p:cBhvr>
                                        <p:cTn id="79" dur="500" fill="hold"/>
                                        <p:tgtEl>
                                          <p:spTgt spid="936985"/>
                                        </p:tgtEl>
                                        <p:attrNameLst>
                                          <p:attrName>ppt_h</p:attrName>
                                        </p:attrNameLst>
                                      </p:cBhvr>
                                      <p:tavLst>
                                        <p:tav tm="0">
                                          <p:val>
                                            <p:strVal val="#ppt_h"/>
                                          </p:val>
                                        </p:tav>
                                        <p:tav tm="100000">
                                          <p:val>
                                            <p:strVal val="#ppt_h"/>
                                          </p:val>
                                        </p:tav>
                                      </p:tavLst>
                                    </p:anim>
                                  </p:childTnLst>
                                </p:cTn>
                              </p:par>
                              <p:par>
                                <p:cTn id="80" presetID="55" presetClass="entr" presetSubtype="0" fill="hold" nodeType="withEffect">
                                  <p:stCondLst>
                                    <p:cond delay="0"/>
                                  </p:stCondLst>
                                  <p:childTnLst>
                                    <p:set>
                                      <p:cBhvr>
                                        <p:cTn id="81" dur="1" fill="hold">
                                          <p:stCondLst>
                                            <p:cond delay="0"/>
                                          </p:stCondLst>
                                        </p:cTn>
                                        <p:tgtEl>
                                          <p:spTgt spid="937019"/>
                                        </p:tgtEl>
                                        <p:attrNameLst>
                                          <p:attrName>style.visibility</p:attrName>
                                        </p:attrNameLst>
                                      </p:cBhvr>
                                      <p:to>
                                        <p:strVal val="visible"/>
                                      </p:to>
                                    </p:set>
                                    <p:anim calcmode="lin" valueType="num">
                                      <p:cBhvr>
                                        <p:cTn id="82" dur="1000" fill="hold"/>
                                        <p:tgtEl>
                                          <p:spTgt spid="937019"/>
                                        </p:tgtEl>
                                        <p:attrNameLst>
                                          <p:attrName>ppt_w</p:attrName>
                                        </p:attrNameLst>
                                      </p:cBhvr>
                                      <p:tavLst>
                                        <p:tav tm="0">
                                          <p:val>
                                            <p:strVal val="#ppt_w*0.70"/>
                                          </p:val>
                                        </p:tav>
                                        <p:tav tm="100000">
                                          <p:val>
                                            <p:strVal val="#ppt_w"/>
                                          </p:val>
                                        </p:tav>
                                      </p:tavLst>
                                    </p:anim>
                                    <p:anim calcmode="lin" valueType="num">
                                      <p:cBhvr>
                                        <p:cTn id="83" dur="1000" fill="hold"/>
                                        <p:tgtEl>
                                          <p:spTgt spid="937019"/>
                                        </p:tgtEl>
                                        <p:attrNameLst>
                                          <p:attrName>ppt_h</p:attrName>
                                        </p:attrNameLst>
                                      </p:cBhvr>
                                      <p:tavLst>
                                        <p:tav tm="0">
                                          <p:val>
                                            <p:strVal val="#ppt_h"/>
                                          </p:val>
                                        </p:tav>
                                        <p:tav tm="100000">
                                          <p:val>
                                            <p:strVal val="#ppt_h"/>
                                          </p:val>
                                        </p:tav>
                                      </p:tavLst>
                                    </p:anim>
                                    <p:animEffect transition="in" filter="fade">
                                      <p:cBhvr>
                                        <p:cTn id="84" dur="1000"/>
                                        <p:tgtEl>
                                          <p:spTgt spid="937019"/>
                                        </p:tgtEl>
                                      </p:cBhvr>
                                    </p:animEffect>
                                  </p:childTnLst>
                                </p:cTn>
                              </p:par>
                              <p:par>
                                <p:cTn id="85" presetID="17" presetClass="entr" presetSubtype="8" fill="hold" nodeType="withEffect">
                                  <p:stCondLst>
                                    <p:cond delay="0"/>
                                  </p:stCondLst>
                                  <p:childTnLst>
                                    <p:set>
                                      <p:cBhvr>
                                        <p:cTn id="86" dur="1" fill="hold">
                                          <p:stCondLst>
                                            <p:cond delay="0"/>
                                          </p:stCondLst>
                                        </p:cTn>
                                        <p:tgtEl>
                                          <p:spTgt spid="936988"/>
                                        </p:tgtEl>
                                        <p:attrNameLst>
                                          <p:attrName>style.visibility</p:attrName>
                                        </p:attrNameLst>
                                      </p:cBhvr>
                                      <p:to>
                                        <p:strVal val="visible"/>
                                      </p:to>
                                    </p:set>
                                    <p:anim calcmode="lin" valueType="num">
                                      <p:cBhvr>
                                        <p:cTn id="87" dur="500" fill="hold"/>
                                        <p:tgtEl>
                                          <p:spTgt spid="936988"/>
                                        </p:tgtEl>
                                        <p:attrNameLst>
                                          <p:attrName>ppt_x</p:attrName>
                                        </p:attrNameLst>
                                      </p:cBhvr>
                                      <p:tavLst>
                                        <p:tav tm="0">
                                          <p:val>
                                            <p:strVal val="#ppt_x-#ppt_w/2"/>
                                          </p:val>
                                        </p:tav>
                                        <p:tav tm="100000">
                                          <p:val>
                                            <p:strVal val="#ppt_x"/>
                                          </p:val>
                                        </p:tav>
                                      </p:tavLst>
                                    </p:anim>
                                    <p:anim calcmode="lin" valueType="num">
                                      <p:cBhvr>
                                        <p:cTn id="88" dur="500" fill="hold"/>
                                        <p:tgtEl>
                                          <p:spTgt spid="936988"/>
                                        </p:tgtEl>
                                        <p:attrNameLst>
                                          <p:attrName>ppt_y</p:attrName>
                                        </p:attrNameLst>
                                      </p:cBhvr>
                                      <p:tavLst>
                                        <p:tav tm="0">
                                          <p:val>
                                            <p:strVal val="#ppt_y"/>
                                          </p:val>
                                        </p:tav>
                                        <p:tav tm="100000">
                                          <p:val>
                                            <p:strVal val="#ppt_y"/>
                                          </p:val>
                                        </p:tav>
                                      </p:tavLst>
                                    </p:anim>
                                    <p:anim calcmode="lin" valueType="num">
                                      <p:cBhvr>
                                        <p:cTn id="89" dur="500" fill="hold"/>
                                        <p:tgtEl>
                                          <p:spTgt spid="936988"/>
                                        </p:tgtEl>
                                        <p:attrNameLst>
                                          <p:attrName>ppt_w</p:attrName>
                                        </p:attrNameLst>
                                      </p:cBhvr>
                                      <p:tavLst>
                                        <p:tav tm="0">
                                          <p:val>
                                            <p:fltVal val="0.000000"/>
                                          </p:val>
                                        </p:tav>
                                        <p:tav tm="100000">
                                          <p:val>
                                            <p:strVal val="#ppt_w"/>
                                          </p:val>
                                        </p:tav>
                                      </p:tavLst>
                                    </p:anim>
                                    <p:anim calcmode="lin" valueType="num">
                                      <p:cBhvr>
                                        <p:cTn id="90" dur="500" fill="hold"/>
                                        <p:tgtEl>
                                          <p:spTgt spid="936988"/>
                                        </p:tgtEl>
                                        <p:attrNameLst>
                                          <p:attrName>ppt_h</p:attrName>
                                        </p:attrNameLst>
                                      </p:cBhvr>
                                      <p:tavLst>
                                        <p:tav tm="0">
                                          <p:val>
                                            <p:strVal val="#ppt_h"/>
                                          </p:val>
                                        </p:tav>
                                        <p:tav tm="100000">
                                          <p:val>
                                            <p:strVal val="#ppt_h"/>
                                          </p:val>
                                        </p:tav>
                                      </p:tavLst>
                                    </p:anim>
                                  </p:childTnLst>
                                </p:cTn>
                              </p:par>
                              <p:par>
                                <p:cTn id="91" presetID="17" presetClass="entr" presetSubtype="8" fill="hold" nodeType="withEffect">
                                  <p:stCondLst>
                                    <p:cond delay="0"/>
                                  </p:stCondLst>
                                  <p:childTnLst>
                                    <p:set>
                                      <p:cBhvr>
                                        <p:cTn id="92" dur="1" fill="hold">
                                          <p:stCondLst>
                                            <p:cond delay="0"/>
                                          </p:stCondLst>
                                        </p:cTn>
                                        <p:tgtEl>
                                          <p:spTgt spid="936991"/>
                                        </p:tgtEl>
                                        <p:attrNameLst>
                                          <p:attrName>style.visibility</p:attrName>
                                        </p:attrNameLst>
                                      </p:cBhvr>
                                      <p:to>
                                        <p:strVal val="visible"/>
                                      </p:to>
                                    </p:set>
                                    <p:anim calcmode="lin" valueType="num">
                                      <p:cBhvr>
                                        <p:cTn id="93" dur="500" fill="hold"/>
                                        <p:tgtEl>
                                          <p:spTgt spid="936991"/>
                                        </p:tgtEl>
                                        <p:attrNameLst>
                                          <p:attrName>ppt_x</p:attrName>
                                        </p:attrNameLst>
                                      </p:cBhvr>
                                      <p:tavLst>
                                        <p:tav tm="0">
                                          <p:val>
                                            <p:strVal val="#ppt_x-#ppt_w/2"/>
                                          </p:val>
                                        </p:tav>
                                        <p:tav tm="100000">
                                          <p:val>
                                            <p:strVal val="#ppt_x"/>
                                          </p:val>
                                        </p:tav>
                                      </p:tavLst>
                                    </p:anim>
                                    <p:anim calcmode="lin" valueType="num">
                                      <p:cBhvr>
                                        <p:cTn id="94" dur="500" fill="hold"/>
                                        <p:tgtEl>
                                          <p:spTgt spid="936991"/>
                                        </p:tgtEl>
                                        <p:attrNameLst>
                                          <p:attrName>ppt_y</p:attrName>
                                        </p:attrNameLst>
                                      </p:cBhvr>
                                      <p:tavLst>
                                        <p:tav tm="0">
                                          <p:val>
                                            <p:strVal val="#ppt_y"/>
                                          </p:val>
                                        </p:tav>
                                        <p:tav tm="100000">
                                          <p:val>
                                            <p:strVal val="#ppt_y"/>
                                          </p:val>
                                        </p:tav>
                                      </p:tavLst>
                                    </p:anim>
                                    <p:anim calcmode="lin" valueType="num">
                                      <p:cBhvr>
                                        <p:cTn id="95" dur="500" fill="hold"/>
                                        <p:tgtEl>
                                          <p:spTgt spid="936991"/>
                                        </p:tgtEl>
                                        <p:attrNameLst>
                                          <p:attrName>ppt_w</p:attrName>
                                        </p:attrNameLst>
                                      </p:cBhvr>
                                      <p:tavLst>
                                        <p:tav tm="0">
                                          <p:val>
                                            <p:fltVal val="0.000000"/>
                                          </p:val>
                                        </p:tav>
                                        <p:tav tm="100000">
                                          <p:val>
                                            <p:strVal val="#ppt_w"/>
                                          </p:val>
                                        </p:tav>
                                      </p:tavLst>
                                    </p:anim>
                                    <p:anim calcmode="lin" valueType="num">
                                      <p:cBhvr>
                                        <p:cTn id="96" dur="500" fill="hold"/>
                                        <p:tgtEl>
                                          <p:spTgt spid="936991"/>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8" fill="hold" nodeType="clickEffect">
                                  <p:stCondLst>
                                    <p:cond delay="0"/>
                                  </p:stCondLst>
                                  <p:childTnLst>
                                    <p:set>
                                      <p:cBhvr>
                                        <p:cTn id="100" dur="1" fill="hold">
                                          <p:stCondLst>
                                            <p:cond delay="0"/>
                                          </p:stCondLst>
                                        </p:cTn>
                                        <p:tgtEl>
                                          <p:spTgt spid="936994"/>
                                        </p:tgtEl>
                                        <p:attrNameLst>
                                          <p:attrName>style.visibility</p:attrName>
                                        </p:attrNameLst>
                                      </p:cBhvr>
                                      <p:to>
                                        <p:strVal val="visible"/>
                                      </p:to>
                                    </p:set>
                                    <p:anim calcmode="lin" valueType="num">
                                      <p:cBhvr>
                                        <p:cTn id="101" dur="500" fill="hold"/>
                                        <p:tgtEl>
                                          <p:spTgt spid="936994"/>
                                        </p:tgtEl>
                                        <p:attrNameLst>
                                          <p:attrName>ppt_x</p:attrName>
                                        </p:attrNameLst>
                                      </p:cBhvr>
                                      <p:tavLst>
                                        <p:tav tm="0">
                                          <p:val>
                                            <p:strVal val="#ppt_x-#ppt_w/2"/>
                                          </p:val>
                                        </p:tav>
                                        <p:tav tm="100000">
                                          <p:val>
                                            <p:strVal val="#ppt_x"/>
                                          </p:val>
                                        </p:tav>
                                      </p:tavLst>
                                    </p:anim>
                                    <p:anim calcmode="lin" valueType="num">
                                      <p:cBhvr>
                                        <p:cTn id="102" dur="500" fill="hold"/>
                                        <p:tgtEl>
                                          <p:spTgt spid="936994"/>
                                        </p:tgtEl>
                                        <p:attrNameLst>
                                          <p:attrName>ppt_y</p:attrName>
                                        </p:attrNameLst>
                                      </p:cBhvr>
                                      <p:tavLst>
                                        <p:tav tm="0">
                                          <p:val>
                                            <p:strVal val="#ppt_y"/>
                                          </p:val>
                                        </p:tav>
                                        <p:tav tm="100000">
                                          <p:val>
                                            <p:strVal val="#ppt_y"/>
                                          </p:val>
                                        </p:tav>
                                      </p:tavLst>
                                    </p:anim>
                                    <p:anim calcmode="lin" valueType="num">
                                      <p:cBhvr>
                                        <p:cTn id="103" dur="500" fill="hold"/>
                                        <p:tgtEl>
                                          <p:spTgt spid="936994"/>
                                        </p:tgtEl>
                                        <p:attrNameLst>
                                          <p:attrName>ppt_w</p:attrName>
                                        </p:attrNameLst>
                                      </p:cBhvr>
                                      <p:tavLst>
                                        <p:tav tm="0">
                                          <p:val>
                                            <p:fltVal val="0.000000"/>
                                          </p:val>
                                        </p:tav>
                                        <p:tav tm="100000">
                                          <p:val>
                                            <p:strVal val="#ppt_w"/>
                                          </p:val>
                                        </p:tav>
                                      </p:tavLst>
                                    </p:anim>
                                    <p:anim calcmode="lin" valueType="num">
                                      <p:cBhvr>
                                        <p:cTn id="104" dur="500" fill="hold"/>
                                        <p:tgtEl>
                                          <p:spTgt spid="936994"/>
                                        </p:tgtEl>
                                        <p:attrNameLst>
                                          <p:attrName>ppt_h</p:attrName>
                                        </p:attrNameLst>
                                      </p:cBhvr>
                                      <p:tavLst>
                                        <p:tav tm="0">
                                          <p:val>
                                            <p:strVal val="#ppt_h"/>
                                          </p:val>
                                        </p:tav>
                                        <p:tav tm="100000">
                                          <p:val>
                                            <p:strVal val="#ppt_h"/>
                                          </p:val>
                                        </p:tav>
                                      </p:tavLst>
                                    </p:anim>
                                  </p:childTnLst>
                                </p:cTn>
                              </p:par>
                              <p:par>
                                <p:cTn id="105" presetID="55" presetClass="entr" presetSubtype="0" fill="hold" nodeType="withEffect">
                                  <p:stCondLst>
                                    <p:cond delay="0"/>
                                  </p:stCondLst>
                                  <p:childTnLst>
                                    <p:set>
                                      <p:cBhvr>
                                        <p:cTn id="106" dur="1" fill="hold">
                                          <p:stCondLst>
                                            <p:cond delay="0"/>
                                          </p:stCondLst>
                                        </p:cTn>
                                        <p:tgtEl>
                                          <p:spTgt spid="937020"/>
                                        </p:tgtEl>
                                        <p:attrNameLst>
                                          <p:attrName>style.visibility</p:attrName>
                                        </p:attrNameLst>
                                      </p:cBhvr>
                                      <p:to>
                                        <p:strVal val="visible"/>
                                      </p:to>
                                    </p:set>
                                    <p:anim calcmode="lin" valueType="num">
                                      <p:cBhvr>
                                        <p:cTn id="107" dur="1000" fill="hold"/>
                                        <p:tgtEl>
                                          <p:spTgt spid="937020"/>
                                        </p:tgtEl>
                                        <p:attrNameLst>
                                          <p:attrName>ppt_w</p:attrName>
                                        </p:attrNameLst>
                                      </p:cBhvr>
                                      <p:tavLst>
                                        <p:tav tm="0">
                                          <p:val>
                                            <p:strVal val="#ppt_w*0.70"/>
                                          </p:val>
                                        </p:tav>
                                        <p:tav tm="100000">
                                          <p:val>
                                            <p:strVal val="#ppt_w"/>
                                          </p:val>
                                        </p:tav>
                                      </p:tavLst>
                                    </p:anim>
                                    <p:anim calcmode="lin" valueType="num">
                                      <p:cBhvr>
                                        <p:cTn id="108" dur="1000" fill="hold"/>
                                        <p:tgtEl>
                                          <p:spTgt spid="937020"/>
                                        </p:tgtEl>
                                        <p:attrNameLst>
                                          <p:attrName>ppt_h</p:attrName>
                                        </p:attrNameLst>
                                      </p:cBhvr>
                                      <p:tavLst>
                                        <p:tav tm="0">
                                          <p:val>
                                            <p:strVal val="#ppt_h"/>
                                          </p:val>
                                        </p:tav>
                                        <p:tav tm="100000">
                                          <p:val>
                                            <p:strVal val="#ppt_h"/>
                                          </p:val>
                                        </p:tav>
                                      </p:tavLst>
                                    </p:anim>
                                    <p:animEffect transition="in" filter="fade">
                                      <p:cBhvr>
                                        <p:cTn id="109" dur="1000"/>
                                        <p:tgtEl>
                                          <p:spTgt spid="937020"/>
                                        </p:tgtEl>
                                      </p:cBhvr>
                                    </p:animEffect>
                                  </p:childTnLst>
                                </p:cTn>
                              </p:par>
                              <p:par>
                                <p:cTn id="110" presetID="17" presetClass="entr" presetSubtype="8" fill="hold" nodeType="withEffect">
                                  <p:stCondLst>
                                    <p:cond delay="0"/>
                                  </p:stCondLst>
                                  <p:childTnLst>
                                    <p:set>
                                      <p:cBhvr>
                                        <p:cTn id="111" dur="1" fill="hold">
                                          <p:stCondLst>
                                            <p:cond delay="0"/>
                                          </p:stCondLst>
                                        </p:cTn>
                                        <p:tgtEl>
                                          <p:spTgt spid="936997"/>
                                        </p:tgtEl>
                                        <p:attrNameLst>
                                          <p:attrName>style.visibility</p:attrName>
                                        </p:attrNameLst>
                                      </p:cBhvr>
                                      <p:to>
                                        <p:strVal val="visible"/>
                                      </p:to>
                                    </p:set>
                                    <p:anim calcmode="lin" valueType="num">
                                      <p:cBhvr>
                                        <p:cTn id="112" dur="500" fill="hold"/>
                                        <p:tgtEl>
                                          <p:spTgt spid="936997"/>
                                        </p:tgtEl>
                                        <p:attrNameLst>
                                          <p:attrName>ppt_x</p:attrName>
                                        </p:attrNameLst>
                                      </p:cBhvr>
                                      <p:tavLst>
                                        <p:tav tm="0">
                                          <p:val>
                                            <p:strVal val="#ppt_x-#ppt_w/2"/>
                                          </p:val>
                                        </p:tav>
                                        <p:tav tm="100000">
                                          <p:val>
                                            <p:strVal val="#ppt_x"/>
                                          </p:val>
                                        </p:tav>
                                      </p:tavLst>
                                    </p:anim>
                                    <p:anim calcmode="lin" valueType="num">
                                      <p:cBhvr>
                                        <p:cTn id="113" dur="500" fill="hold"/>
                                        <p:tgtEl>
                                          <p:spTgt spid="936997"/>
                                        </p:tgtEl>
                                        <p:attrNameLst>
                                          <p:attrName>ppt_y</p:attrName>
                                        </p:attrNameLst>
                                      </p:cBhvr>
                                      <p:tavLst>
                                        <p:tav tm="0">
                                          <p:val>
                                            <p:strVal val="#ppt_y"/>
                                          </p:val>
                                        </p:tav>
                                        <p:tav tm="100000">
                                          <p:val>
                                            <p:strVal val="#ppt_y"/>
                                          </p:val>
                                        </p:tav>
                                      </p:tavLst>
                                    </p:anim>
                                    <p:anim calcmode="lin" valueType="num">
                                      <p:cBhvr>
                                        <p:cTn id="114" dur="500" fill="hold"/>
                                        <p:tgtEl>
                                          <p:spTgt spid="936997"/>
                                        </p:tgtEl>
                                        <p:attrNameLst>
                                          <p:attrName>ppt_w</p:attrName>
                                        </p:attrNameLst>
                                      </p:cBhvr>
                                      <p:tavLst>
                                        <p:tav tm="0">
                                          <p:val>
                                            <p:fltVal val="0.000000"/>
                                          </p:val>
                                        </p:tav>
                                        <p:tav tm="100000">
                                          <p:val>
                                            <p:strVal val="#ppt_w"/>
                                          </p:val>
                                        </p:tav>
                                      </p:tavLst>
                                    </p:anim>
                                    <p:anim calcmode="lin" valueType="num">
                                      <p:cBhvr>
                                        <p:cTn id="115" dur="500" fill="hold"/>
                                        <p:tgtEl>
                                          <p:spTgt spid="936997"/>
                                        </p:tgtEl>
                                        <p:attrNameLst>
                                          <p:attrName>ppt_h</p:attrName>
                                        </p:attrNameLst>
                                      </p:cBhvr>
                                      <p:tavLst>
                                        <p:tav tm="0">
                                          <p:val>
                                            <p:strVal val="#ppt_h"/>
                                          </p:val>
                                        </p:tav>
                                        <p:tav tm="100000">
                                          <p:val>
                                            <p:strVal val="#ppt_h"/>
                                          </p:val>
                                        </p:tav>
                                      </p:tavLst>
                                    </p:anim>
                                  </p:childTnLst>
                                </p:cTn>
                              </p:par>
                              <p:par>
                                <p:cTn id="116" presetID="17" presetClass="entr" presetSubtype="8" fill="hold" nodeType="withEffect">
                                  <p:stCondLst>
                                    <p:cond delay="0"/>
                                  </p:stCondLst>
                                  <p:childTnLst>
                                    <p:set>
                                      <p:cBhvr>
                                        <p:cTn id="117" dur="1" fill="hold">
                                          <p:stCondLst>
                                            <p:cond delay="0"/>
                                          </p:stCondLst>
                                        </p:cTn>
                                        <p:tgtEl>
                                          <p:spTgt spid="937000"/>
                                        </p:tgtEl>
                                        <p:attrNameLst>
                                          <p:attrName>style.visibility</p:attrName>
                                        </p:attrNameLst>
                                      </p:cBhvr>
                                      <p:to>
                                        <p:strVal val="visible"/>
                                      </p:to>
                                    </p:set>
                                    <p:anim calcmode="lin" valueType="num">
                                      <p:cBhvr>
                                        <p:cTn id="118" dur="500" fill="hold"/>
                                        <p:tgtEl>
                                          <p:spTgt spid="937000"/>
                                        </p:tgtEl>
                                        <p:attrNameLst>
                                          <p:attrName>ppt_x</p:attrName>
                                        </p:attrNameLst>
                                      </p:cBhvr>
                                      <p:tavLst>
                                        <p:tav tm="0">
                                          <p:val>
                                            <p:strVal val="#ppt_x-#ppt_w/2"/>
                                          </p:val>
                                        </p:tav>
                                        <p:tav tm="100000">
                                          <p:val>
                                            <p:strVal val="#ppt_x"/>
                                          </p:val>
                                        </p:tav>
                                      </p:tavLst>
                                    </p:anim>
                                    <p:anim calcmode="lin" valueType="num">
                                      <p:cBhvr>
                                        <p:cTn id="119" dur="500" fill="hold"/>
                                        <p:tgtEl>
                                          <p:spTgt spid="937000"/>
                                        </p:tgtEl>
                                        <p:attrNameLst>
                                          <p:attrName>ppt_y</p:attrName>
                                        </p:attrNameLst>
                                      </p:cBhvr>
                                      <p:tavLst>
                                        <p:tav tm="0">
                                          <p:val>
                                            <p:strVal val="#ppt_y"/>
                                          </p:val>
                                        </p:tav>
                                        <p:tav tm="100000">
                                          <p:val>
                                            <p:strVal val="#ppt_y"/>
                                          </p:val>
                                        </p:tav>
                                      </p:tavLst>
                                    </p:anim>
                                    <p:anim calcmode="lin" valueType="num">
                                      <p:cBhvr>
                                        <p:cTn id="120" dur="500" fill="hold"/>
                                        <p:tgtEl>
                                          <p:spTgt spid="937000"/>
                                        </p:tgtEl>
                                        <p:attrNameLst>
                                          <p:attrName>ppt_w</p:attrName>
                                        </p:attrNameLst>
                                      </p:cBhvr>
                                      <p:tavLst>
                                        <p:tav tm="0">
                                          <p:val>
                                            <p:fltVal val="0.000000"/>
                                          </p:val>
                                        </p:tav>
                                        <p:tav tm="100000">
                                          <p:val>
                                            <p:strVal val="#ppt_w"/>
                                          </p:val>
                                        </p:tav>
                                      </p:tavLst>
                                    </p:anim>
                                    <p:anim calcmode="lin" valueType="num">
                                      <p:cBhvr>
                                        <p:cTn id="121" dur="500" fill="hold"/>
                                        <p:tgtEl>
                                          <p:spTgt spid="937000"/>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8" fill="hold" nodeType="clickEffect">
                                  <p:stCondLst>
                                    <p:cond delay="0"/>
                                  </p:stCondLst>
                                  <p:childTnLst>
                                    <p:set>
                                      <p:cBhvr>
                                        <p:cTn id="125" dur="1" fill="hold">
                                          <p:stCondLst>
                                            <p:cond delay="0"/>
                                          </p:stCondLst>
                                        </p:cTn>
                                        <p:tgtEl>
                                          <p:spTgt spid="937003"/>
                                        </p:tgtEl>
                                        <p:attrNameLst>
                                          <p:attrName>style.visibility</p:attrName>
                                        </p:attrNameLst>
                                      </p:cBhvr>
                                      <p:to>
                                        <p:strVal val="visible"/>
                                      </p:to>
                                    </p:set>
                                    <p:anim calcmode="lin" valueType="num">
                                      <p:cBhvr>
                                        <p:cTn id="126" dur="500" fill="hold"/>
                                        <p:tgtEl>
                                          <p:spTgt spid="937003"/>
                                        </p:tgtEl>
                                        <p:attrNameLst>
                                          <p:attrName>ppt_x</p:attrName>
                                        </p:attrNameLst>
                                      </p:cBhvr>
                                      <p:tavLst>
                                        <p:tav tm="0">
                                          <p:val>
                                            <p:strVal val="#ppt_x-#ppt_w/2"/>
                                          </p:val>
                                        </p:tav>
                                        <p:tav tm="100000">
                                          <p:val>
                                            <p:strVal val="#ppt_x"/>
                                          </p:val>
                                        </p:tav>
                                      </p:tavLst>
                                    </p:anim>
                                    <p:anim calcmode="lin" valueType="num">
                                      <p:cBhvr>
                                        <p:cTn id="127" dur="500" fill="hold"/>
                                        <p:tgtEl>
                                          <p:spTgt spid="937003"/>
                                        </p:tgtEl>
                                        <p:attrNameLst>
                                          <p:attrName>ppt_y</p:attrName>
                                        </p:attrNameLst>
                                      </p:cBhvr>
                                      <p:tavLst>
                                        <p:tav tm="0">
                                          <p:val>
                                            <p:strVal val="#ppt_y"/>
                                          </p:val>
                                        </p:tav>
                                        <p:tav tm="100000">
                                          <p:val>
                                            <p:strVal val="#ppt_y"/>
                                          </p:val>
                                        </p:tav>
                                      </p:tavLst>
                                    </p:anim>
                                    <p:anim calcmode="lin" valueType="num">
                                      <p:cBhvr>
                                        <p:cTn id="128" dur="500" fill="hold"/>
                                        <p:tgtEl>
                                          <p:spTgt spid="937003"/>
                                        </p:tgtEl>
                                        <p:attrNameLst>
                                          <p:attrName>ppt_w</p:attrName>
                                        </p:attrNameLst>
                                      </p:cBhvr>
                                      <p:tavLst>
                                        <p:tav tm="0">
                                          <p:val>
                                            <p:fltVal val="0.000000"/>
                                          </p:val>
                                        </p:tav>
                                        <p:tav tm="100000">
                                          <p:val>
                                            <p:strVal val="#ppt_w"/>
                                          </p:val>
                                        </p:tav>
                                      </p:tavLst>
                                    </p:anim>
                                    <p:anim calcmode="lin" valueType="num">
                                      <p:cBhvr>
                                        <p:cTn id="129" dur="500" fill="hold"/>
                                        <p:tgtEl>
                                          <p:spTgt spid="937003"/>
                                        </p:tgtEl>
                                        <p:attrNameLst>
                                          <p:attrName>ppt_h</p:attrName>
                                        </p:attrNameLst>
                                      </p:cBhvr>
                                      <p:tavLst>
                                        <p:tav tm="0">
                                          <p:val>
                                            <p:strVal val="#ppt_h"/>
                                          </p:val>
                                        </p:tav>
                                        <p:tav tm="100000">
                                          <p:val>
                                            <p:strVal val="#ppt_h"/>
                                          </p:val>
                                        </p:tav>
                                      </p:tavLst>
                                    </p:anim>
                                  </p:childTnLst>
                                </p:cTn>
                              </p:par>
                              <p:par>
                                <p:cTn id="130" presetID="55" presetClass="entr" presetSubtype="0" fill="hold" nodeType="withEffect">
                                  <p:stCondLst>
                                    <p:cond delay="0"/>
                                  </p:stCondLst>
                                  <p:childTnLst>
                                    <p:set>
                                      <p:cBhvr>
                                        <p:cTn id="131" dur="1" fill="hold">
                                          <p:stCondLst>
                                            <p:cond delay="0"/>
                                          </p:stCondLst>
                                        </p:cTn>
                                        <p:tgtEl>
                                          <p:spTgt spid="937021"/>
                                        </p:tgtEl>
                                        <p:attrNameLst>
                                          <p:attrName>style.visibility</p:attrName>
                                        </p:attrNameLst>
                                      </p:cBhvr>
                                      <p:to>
                                        <p:strVal val="visible"/>
                                      </p:to>
                                    </p:set>
                                    <p:anim calcmode="lin" valueType="num">
                                      <p:cBhvr>
                                        <p:cTn id="132" dur="1000" fill="hold"/>
                                        <p:tgtEl>
                                          <p:spTgt spid="937021"/>
                                        </p:tgtEl>
                                        <p:attrNameLst>
                                          <p:attrName>ppt_w</p:attrName>
                                        </p:attrNameLst>
                                      </p:cBhvr>
                                      <p:tavLst>
                                        <p:tav tm="0">
                                          <p:val>
                                            <p:strVal val="#ppt_w*0.70"/>
                                          </p:val>
                                        </p:tav>
                                        <p:tav tm="100000">
                                          <p:val>
                                            <p:strVal val="#ppt_w"/>
                                          </p:val>
                                        </p:tav>
                                      </p:tavLst>
                                    </p:anim>
                                    <p:anim calcmode="lin" valueType="num">
                                      <p:cBhvr>
                                        <p:cTn id="133" dur="1000" fill="hold"/>
                                        <p:tgtEl>
                                          <p:spTgt spid="937021"/>
                                        </p:tgtEl>
                                        <p:attrNameLst>
                                          <p:attrName>ppt_h</p:attrName>
                                        </p:attrNameLst>
                                      </p:cBhvr>
                                      <p:tavLst>
                                        <p:tav tm="0">
                                          <p:val>
                                            <p:strVal val="#ppt_h"/>
                                          </p:val>
                                        </p:tav>
                                        <p:tav tm="100000">
                                          <p:val>
                                            <p:strVal val="#ppt_h"/>
                                          </p:val>
                                        </p:tav>
                                      </p:tavLst>
                                    </p:anim>
                                    <p:animEffect transition="in" filter="fade">
                                      <p:cBhvr>
                                        <p:cTn id="134" dur="1000"/>
                                        <p:tgtEl>
                                          <p:spTgt spid="937021"/>
                                        </p:tgtEl>
                                      </p:cBhvr>
                                    </p:animEffect>
                                  </p:childTnLst>
                                </p:cTn>
                              </p:par>
                              <p:par>
                                <p:cTn id="135" presetID="17" presetClass="entr" presetSubtype="8" fill="hold" nodeType="withEffect">
                                  <p:stCondLst>
                                    <p:cond delay="0"/>
                                  </p:stCondLst>
                                  <p:childTnLst>
                                    <p:set>
                                      <p:cBhvr>
                                        <p:cTn id="136" dur="1" fill="hold">
                                          <p:stCondLst>
                                            <p:cond delay="0"/>
                                          </p:stCondLst>
                                        </p:cTn>
                                        <p:tgtEl>
                                          <p:spTgt spid="937006"/>
                                        </p:tgtEl>
                                        <p:attrNameLst>
                                          <p:attrName>style.visibility</p:attrName>
                                        </p:attrNameLst>
                                      </p:cBhvr>
                                      <p:to>
                                        <p:strVal val="visible"/>
                                      </p:to>
                                    </p:set>
                                    <p:anim calcmode="lin" valueType="num">
                                      <p:cBhvr>
                                        <p:cTn id="137" dur="500" fill="hold"/>
                                        <p:tgtEl>
                                          <p:spTgt spid="937006"/>
                                        </p:tgtEl>
                                        <p:attrNameLst>
                                          <p:attrName>ppt_x</p:attrName>
                                        </p:attrNameLst>
                                      </p:cBhvr>
                                      <p:tavLst>
                                        <p:tav tm="0">
                                          <p:val>
                                            <p:strVal val="#ppt_x-#ppt_w/2"/>
                                          </p:val>
                                        </p:tav>
                                        <p:tav tm="100000">
                                          <p:val>
                                            <p:strVal val="#ppt_x"/>
                                          </p:val>
                                        </p:tav>
                                      </p:tavLst>
                                    </p:anim>
                                    <p:anim calcmode="lin" valueType="num">
                                      <p:cBhvr>
                                        <p:cTn id="138" dur="500" fill="hold"/>
                                        <p:tgtEl>
                                          <p:spTgt spid="937006"/>
                                        </p:tgtEl>
                                        <p:attrNameLst>
                                          <p:attrName>ppt_y</p:attrName>
                                        </p:attrNameLst>
                                      </p:cBhvr>
                                      <p:tavLst>
                                        <p:tav tm="0">
                                          <p:val>
                                            <p:strVal val="#ppt_y"/>
                                          </p:val>
                                        </p:tav>
                                        <p:tav tm="100000">
                                          <p:val>
                                            <p:strVal val="#ppt_y"/>
                                          </p:val>
                                        </p:tav>
                                      </p:tavLst>
                                    </p:anim>
                                    <p:anim calcmode="lin" valueType="num">
                                      <p:cBhvr>
                                        <p:cTn id="139" dur="500" fill="hold"/>
                                        <p:tgtEl>
                                          <p:spTgt spid="937006"/>
                                        </p:tgtEl>
                                        <p:attrNameLst>
                                          <p:attrName>ppt_w</p:attrName>
                                        </p:attrNameLst>
                                      </p:cBhvr>
                                      <p:tavLst>
                                        <p:tav tm="0">
                                          <p:val>
                                            <p:fltVal val="0.000000"/>
                                          </p:val>
                                        </p:tav>
                                        <p:tav tm="100000">
                                          <p:val>
                                            <p:strVal val="#ppt_w"/>
                                          </p:val>
                                        </p:tav>
                                      </p:tavLst>
                                    </p:anim>
                                    <p:anim calcmode="lin" valueType="num">
                                      <p:cBhvr>
                                        <p:cTn id="140" dur="500" fill="hold"/>
                                        <p:tgtEl>
                                          <p:spTgt spid="937006"/>
                                        </p:tgtEl>
                                        <p:attrNameLst>
                                          <p:attrName>ppt_h</p:attrName>
                                        </p:attrNameLst>
                                      </p:cBhvr>
                                      <p:tavLst>
                                        <p:tav tm="0">
                                          <p:val>
                                            <p:strVal val="#ppt_h"/>
                                          </p:val>
                                        </p:tav>
                                        <p:tav tm="100000">
                                          <p:val>
                                            <p:strVal val="#ppt_h"/>
                                          </p:val>
                                        </p:tav>
                                      </p:tavLst>
                                    </p:anim>
                                  </p:childTnLst>
                                </p:cTn>
                              </p:par>
                              <p:par>
                                <p:cTn id="141" presetID="17" presetClass="entr" presetSubtype="8" fill="hold" nodeType="withEffect">
                                  <p:stCondLst>
                                    <p:cond delay="0"/>
                                  </p:stCondLst>
                                  <p:childTnLst>
                                    <p:set>
                                      <p:cBhvr>
                                        <p:cTn id="142" dur="1" fill="hold">
                                          <p:stCondLst>
                                            <p:cond delay="0"/>
                                          </p:stCondLst>
                                        </p:cTn>
                                        <p:tgtEl>
                                          <p:spTgt spid="937009"/>
                                        </p:tgtEl>
                                        <p:attrNameLst>
                                          <p:attrName>style.visibility</p:attrName>
                                        </p:attrNameLst>
                                      </p:cBhvr>
                                      <p:to>
                                        <p:strVal val="visible"/>
                                      </p:to>
                                    </p:set>
                                    <p:anim calcmode="lin" valueType="num">
                                      <p:cBhvr>
                                        <p:cTn id="143" dur="500" fill="hold"/>
                                        <p:tgtEl>
                                          <p:spTgt spid="937009"/>
                                        </p:tgtEl>
                                        <p:attrNameLst>
                                          <p:attrName>ppt_x</p:attrName>
                                        </p:attrNameLst>
                                      </p:cBhvr>
                                      <p:tavLst>
                                        <p:tav tm="0">
                                          <p:val>
                                            <p:strVal val="#ppt_x-#ppt_w/2"/>
                                          </p:val>
                                        </p:tav>
                                        <p:tav tm="100000">
                                          <p:val>
                                            <p:strVal val="#ppt_x"/>
                                          </p:val>
                                        </p:tav>
                                      </p:tavLst>
                                    </p:anim>
                                    <p:anim calcmode="lin" valueType="num">
                                      <p:cBhvr>
                                        <p:cTn id="144" dur="500" fill="hold"/>
                                        <p:tgtEl>
                                          <p:spTgt spid="937009"/>
                                        </p:tgtEl>
                                        <p:attrNameLst>
                                          <p:attrName>ppt_y</p:attrName>
                                        </p:attrNameLst>
                                      </p:cBhvr>
                                      <p:tavLst>
                                        <p:tav tm="0">
                                          <p:val>
                                            <p:strVal val="#ppt_y"/>
                                          </p:val>
                                        </p:tav>
                                        <p:tav tm="100000">
                                          <p:val>
                                            <p:strVal val="#ppt_y"/>
                                          </p:val>
                                        </p:tav>
                                      </p:tavLst>
                                    </p:anim>
                                    <p:anim calcmode="lin" valueType="num">
                                      <p:cBhvr>
                                        <p:cTn id="145" dur="500" fill="hold"/>
                                        <p:tgtEl>
                                          <p:spTgt spid="937009"/>
                                        </p:tgtEl>
                                        <p:attrNameLst>
                                          <p:attrName>ppt_w</p:attrName>
                                        </p:attrNameLst>
                                      </p:cBhvr>
                                      <p:tavLst>
                                        <p:tav tm="0">
                                          <p:val>
                                            <p:fltVal val="0.000000"/>
                                          </p:val>
                                        </p:tav>
                                        <p:tav tm="100000">
                                          <p:val>
                                            <p:strVal val="#ppt_w"/>
                                          </p:val>
                                        </p:tav>
                                      </p:tavLst>
                                    </p:anim>
                                    <p:anim calcmode="lin" valueType="num">
                                      <p:cBhvr>
                                        <p:cTn id="146" dur="500" fill="hold"/>
                                        <p:tgtEl>
                                          <p:spTgt spid="937009"/>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40" presetClass="entr" presetSubtype="0" fill="hold" grpId="0" nodeType="clickEffect">
                                  <p:stCondLst>
                                    <p:cond delay="0"/>
                                  </p:stCondLst>
                                  <p:iterate type="lt">
                                    <p:tmPct val="2000"/>
                                  </p:iterate>
                                  <p:childTnLst>
                                    <p:set>
                                      <p:cBhvr>
                                        <p:cTn id="150" dur="1" fill="hold">
                                          <p:stCondLst>
                                            <p:cond delay="0"/>
                                          </p:stCondLst>
                                        </p:cTn>
                                        <p:tgtEl>
                                          <p:spTgt spid="937024"/>
                                        </p:tgtEl>
                                        <p:attrNameLst>
                                          <p:attrName>style.visibility</p:attrName>
                                        </p:attrNameLst>
                                      </p:cBhvr>
                                      <p:to>
                                        <p:strVal val="visible"/>
                                      </p:to>
                                    </p:set>
                                    <p:animEffect transition="in" filter="fade">
                                      <p:cBhvr>
                                        <p:cTn id="151" dur="1000"/>
                                        <p:tgtEl>
                                          <p:spTgt spid="937024"/>
                                        </p:tgtEl>
                                      </p:cBhvr>
                                    </p:animEffect>
                                    <p:anim calcmode="lin" valueType="num">
                                      <p:cBhvr>
                                        <p:cTn id="152" dur="1000" fill="hold"/>
                                        <p:tgtEl>
                                          <p:spTgt spid="937024"/>
                                        </p:tgtEl>
                                        <p:attrNameLst>
                                          <p:attrName>ppt_x</p:attrName>
                                        </p:attrNameLst>
                                      </p:cBhvr>
                                      <p:tavLst>
                                        <p:tav tm="0">
                                          <p:val>
                                            <p:strVal val="#ppt_x-.1"/>
                                          </p:val>
                                        </p:tav>
                                        <p:tav tm="100000">
                                          <p:val>
                                            <p:strVal val="#ppt_x"/>
                                          </p:val>
                                        </p:tav>
                                      </p:tavLst>
                                    </p:anim>
                                    <p:anim calcmode="lin" valueType="num">
                                      <p:cBhvr>
                                        <p:cTn id="153" dur="1000" fill="hold"/>
                                        <p:tgtEl>
                                          <p:spTgt spid="937024"/>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0" presetClass="entr" presetSubtype="0" fill="hold" grpId="0" nodeType="clickEffect">
                                  <p:stCondLst>
                                    <p:cond delay="0"/>
                                  </p:stCondLst>
                                  <p:iterate type="lt">
                                    <p:tmPct val="2000"/>
                                  </p:iterate>
                                  <p:childTnLst>
                                    <p:set>
                                      <p:cBhvr>
                                        <p:cTn id="157" dur="1" fill="hold">
                                          <p:stCondLst>
                                            <p:cond delay="0"/>
                                          </p:stCondLst>
                                        </p:cTn>
                                        <p:tgtEl>
                                          <p:spTgt spid="937023"/>
                                        </p:tgtEl>
                                        <p:attrNameLst>
                                          <p:attrName>style.visibility</p:attrName>
                                        </p:attrNameLst>
                                      </p:cBhvr>
                                      <p:to>
                                        <p:strVal val="visible"/>
                                      </p:to>
                                    </p:set>
                                    <p:animEffect transition="in" filter="fade">
                                      <p:cBhvr>
                                        <p:cTn id="158" dur="1000"/>
                                        <p:tgtEl>
                                          <p:spTgt spid="937023"/>
                                        </p:tgtEl>
                                      </p:cBhvr>
                                    </p:animEffect>
                                    <p:anim calcmode="lin" valueType="num">
                                      <p:cBhvr>
                                        <p:cTn id="159" dur="1000" fill="hold"/>
                                        <p:tgtEl>
                                          <p:spTgt spid="937023"/>
                                        </p:tgtEl>
                                        <p:attrNameLst>
                                          <p:attrName>ppt_x</p:attrName>
                                        </p:attrNameLst>
                                      </p:cBhvr>
                                      <p:tavLst>
                                        <p:tav tm="0">
                                          <p:val>
                                            <p:strVal val="#ppt_x-.1"/>
                                          </p:val>
                                        </p:tav>
                                        <p:tav tm="100000">
                                          <p:val>
                                            <p:strVal val="#ppt_x"/>
                                          </p:val>
                                        </p:tav>
                                      </p:tavLst>
                                    </p:anim>
                                    <p:anim calcmode="lin" valueType="num">
                                      <p:cBhvr>
                                        <p:cTn id="160" dur="1000" fill="hold"/>
                                        <p:tgtEl>
                                          <p:spTgt spid="937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5" grpId="0" bldLvl="0" animBg="1"/>
      <p:bldP spid="936972" grpId="0" bldLvl="0" animBg="1"/>
      <p:bldP spid="936973" grpId="0" bldLvl="0" animBg="1"/>
      <p:bldP spid="936974" grpId="0" bldLvl="0" animBg="1"/>
      <p:bldP spid="937023" grpId="0" bldLvl="0" animBg="1"/>
      <p:bldP spid="937024"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例题3</a:t>
            </a:r>
            <a:endParaRPr lang="zh-CN" altLang="en-US" sz="4000" dirty="0">
              <a:latin typeface="宋体" panose="02010600030101010101" pitchFamily="2" charset="-122"/>
              <a:ea typeface="宋体" panose="02010600030101010101" pitchFamily="2" charset="-122"/>
            </a:endParaRPr>
          </a:p>
        </p:txBody>
      </p:sp>
      <p:sp>
        <p:nvSpPr>
          <p:cNvPr id="17101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71011" name="Rectangle 3"/>
          <p:cNvSpPr>
            <a:spLocks noGrp="1"/>
          </p:cNvSpPr>
          <p:nvPr/>
        </p:nvSpPr>
        <p:spPr>
          <a:xfrm>
            <a:off x="395288" y="1249363"/>
            <a:ext cx="8497887" cy="2449512"/>
          </a:xfrm>
          <a:prstGeom prst="rect">
            <a:avLst/>
          </a:prstGeom>
          <a:noFill/>
          <a:ln w="9525">
            <a:noFill/>
          </a:ln>
        </p:spPr>
        <p:txBody>
          <a:bodyPr anchor="t"/>
          <a:p>
            <a:pPr marL="469900" indent="-469900">
              <a:lnSpc>
                <a:spcPct val="114000"/>
              </a:lnSpc>
              <a:spcBef>
                <a:spcPct val="20000"/>
              </a:spcBef>
              <a:buClr>
                <a:schemeClr val="accent2"/>
              </a:buClr>
              <a:buFont typeface="Wingdings" panose="05000000000000000000" pitchFamily="2" charset="2"/>
              <a:buChar char="o"/>
            </a:pPr>
            <a:r>
              <a:rPr lang="zh-CN" altLang="en-US" sz="2600" b="1" dirty="0">
                <a:latin typeface="宋体" panose="02010600030101010101" pitchFamily="2" charset="-122"/>
                <a:ea typeface="宋体" panose="02010600030101010101" pitchFamily="2" charset="-122"/>
              </a:rPr>
              <a:t>设系统缓冲区和用户工作区均采用单缓冲，从外设读入</a:t>
            </a:r>
            <a:r>
              <a:rPr lang="en-US" altLang="zh-CN" sz="2600" b="1" dirty="0">
                <a:latin typeface="宋体" panose="02010600030101010101" pitchFamily="2" charset="-122"/>
                <a:ea typeface="宋体" panose="02010600030101010101" pitchFamily="2" charset="-122"/>
              </a:rPr>
              <a:t>1</a:t>
            </a:r>
            <a:r>
              <a:rPr lang="zh-CN" altLang="en-US" sz="2600" b="1" dirty="0">
                <a:latin typeface="宋体" panose="02010600030101010101" pitchFamily="2" charset="-122"/>
                <a:ea typeface="宋体" panose="02010600030101010101" pitchFamily="2" charset="-122"/>
              </a:rPr>
              <a:t>个数据块到系统缓冲区的时间为</a:t>
            </a:r>
            <a:r>
              <a:rPr lang="en-US" altLang="zh-CN" sz="2600" b="1" dirty="0">
                <a:latin typeface="宋体" panose="02010600030101010101" pitchFamily="2" charset="-122"/>
                <a:ea typeface="宋体" panose="02010600030101010101" pitchFamily="2" charset="-122"/>
              </a:rPr>
              <a:t>100</a:t>
            </a:r>
            <a:r>
              <a:rPr lang="zh-CN" altLang="en-US" sz="2600" b="1" dirty="0">
                <a:latin typeface="宋体" panose="02010600030101010101" pitchFamily="2" charset="-122"/>
                <a:ea typeface="宋体" panose="02010600030101010101" pitchFamily="2" charset="-122"/>
              </a:rPr>
              <a:t>，从系统缓冲区读入</a:t>
            </a:r>
            <a:r>
              <a:rPr lang="en-US" altLang="zh-CN" sz="2600" b="1" dirty="0">
                <a:latin typeface="宋体" panose="02010600030101010101" pitchFamily="2" charset="-122"/>
                <a:ea typeface="宋体" panose="02010600030101010101" pitchFamily="2" charset="-122"/>
              </a:rPr>
              <a:t>1</a:t>
            </a:r>
            <a:r>
              <a:rPr lang="zh-CN" altLang="en-US" sz="2600" b="1" dirty="0">
                <a:latin typeface="宋体" panose="02010600030101010101" pitchFamily="2" charset="-122"/>
                <a:ea typeface="宋体" panose="02010600030101010101" pitchFamily="2" charset="-122"/>
              </a:rPr>
              <a:t>个数据块到用户工作区的时间为</a:t>
            </a:r>
            <a:r>
              <a:rPr lang="en-US" altLang="zh-CN" sz="2600" b="1" dirty="0">
                <a:latin typeface="宋体" panose="02010600030101010101" pitchFamily="2" charset="-122"/>
                <a:ea typeface="宋体" panose="02010600030101010101" pitchFamily="2" charset="-122"/>
              </a:rPr>
              <a:t>5</a:t>
            </a:r>
            <a:r>
              <a:rPr lang="zh-CN" altLang="en-US" sz="2600" b="1" dirty="0">
                <a:latin typeface="宋体" panose="02010600030101010101" pitchFamily="2" charset="-122"/>
                <a:ea typeface="宋体" panose="02010600030101010101" pitchFamily="2" charset="-122"/>
              </a:rPr>
              <a:t>，对用户工作区中的</a:t>
            </a:r>
            <a:r>
              <a:rPr lang="en-US" altLang="zh-CN" sz="2600" b="1" dirty="0">
                <a:latin typeface="宋体" panose="02010600030101010101" pitchFamily="2" charset="-122"/>
                <a:ea typeface="宋体" panose="02010600030101010101" pitchFamily="2" charset="-122"/>
              </a:rPr>
              <a:t>1</a:t>
            </a:r>
            <a:r>
              <a:rPr lang="zh-CN" altLang="en-US" sz="2600" b="1" dirty="0">
                <a:latin typeface="宋体" panose="02010600030101010101" pitchFamily="2" charset="-122"/>
                <a:ea typeface="宋体" panose="02010600030101010101" pitchFamily="2" charset="-122"/>
              </a:rPr>
              <a:t>个数据块进行分析的时间为</a:t>
            </a:r>
            <a:r>
              <a:rPr lang="en-US" altLang="zh-CN" sz="2600" b="1" dirty="0">
                <a:latin typeface="宋体" panose="02010600030101010101" pitchFamily="2" charset="-122"/>
                <a:ea typeface="宋体" panose="02010600030101010101" pitchFamily="2" charset="-122"/>
              </a:rPr>
              <a:t>90</a:t>
            </a:r>
            <a:r>
              <a:rPr lang="zh-CN" altLang="en-US" sz="2600" b="1" dirty="0">
                <a:latin typeface="宋体" panose="02010600030101010101" pitchFamily="2" charset="-122"/>
                <a:ea typeface="宋体" panose="02010600030101010101" pitchFamily="2" charset="-122"/>
              </a:rPr>
              <a:t>，进程从外设读入并分析</a:t>
            </a:r>
            <a:r>
              <a:rPr lang="en-US" altLang="zh-CN" sz="2600" b="1" dirty="0">
                <a:latin typeface="宋体" panose="02010600030101010101" pitchFamily="2" charset="-122"/>
                <a:ea typeface="宋体" panose="02010600030101010101" pitchFamily="2" charset="-122"/>
              </a:rPr>
              <a:t>2</a:t>
            </a:r>
            <a:r>
              <a:rPr lang="zh-CN" altLang="en-US" sz="2600" b="1" dirty="0">
                <a:latin typeface="宋体" panose="02010600030101010101" pitchFamily="2" charset="-122"/>
                <a:ea typeface="宋体" panose="02010600030101010101" pitchFamily="2" charset="-122"/>
              </a:rPr>
              <a:t>个数据块的最短时间为：</a:t>
            </a:r>
            <a:endParaRPr lang="zh-CN" altLang="en-US" sz="3000" dirty="0">
              <a:latin typeface="宋体" panose="02010600030101010101" pitchFamily="2" charset="-122"/>
              <a:ea typeface="宋体" panose="02010600030101010101" pitchFamily="2" charset="-122"/>
            </a:endParaRPr>
          </a:p>
        </p:txBody>
      </p:sp>
      <p:grpSp>
        <p:nvGrpSpPr>
          <p:cNvPr id="171012" name="Group 15"/>
          <p:cNvGrpSpPr/>
          <p:nvPr/>
        </p:nvGrpSpPr>
        <p:grpSpPr>
          <a:xfrm>
            <a:off x="3635375" y="3716338"/>
            <a:ext cx="2016125" cy="1998662"/>
            <a:chOff x="1927" y="2352"/>
            <a:chExt cx="998" cy="1259"/>
          </a:xfrm>
        </p:grpSpPr>
        <p:sp>
          <p:nvSpPr>
            <p:cNvPr id="171013" name="Rectangle 4"/>
            <p:cNvSpPr/>
            <p:nvPr/>
          </p:nvSpPr>
          <p:spPr>
            <a:xfrm>
              <a:off x="1927" y="3385"/>
              <a:ext cx="998" cy="226"/>
            </a:xfrm>
            <a:prstGeom prst="rect">
              <a:avLst/>
            </a:prstGeom>
            <a:noFill/>
            <a:ln w="9525" cap="flat" cmpd="sng">
              <a:solidFill>
                <a:schemeClr val="tx1"/>
              </a:solidFill>
              <a:prstDash val="solid"/>
              <a:miter/>
              <a:headEnd type="none" w="med" len="med"/>
              <a:tailEnd type="none" w="med" len="med"/>
            </a:ln>
          </p:spPr>
          <p:txBody>
            <a:bodyPr wrap="none" lIns="129600" tIns="64800" rIns="129600" bIns="64800" anchor="ctr"/>
            <a:p>
              <a:r>
                <a:rPr lang="zh-CN" altLang="en-US" b="1" dirty="0">
                  <a:latin typeface="宋体" panose="02010600030101010101" pitchFamily="2" charset="-122"/>
                  <a:ea typeface="宋体" panose="02010600030101010101" pitchFamily="2" charset="-122"/>
                </a:rPr>
                <a:t>外设</a:t>
              </a:r>
              <a:endParaRPr lang="zh-CN" altLang="en-US" b="1" dirty="0">
                <a:latin typeface="宋体" panose="02010600030101010101" pitchFamily="2" charset="-122"/>
                <a:ea typeface="宋体" panose="02010600030101010101" pitchFamily="2" charset="-122"/>
              </a:endParaRPr>
            </a:p>
          </p:txBody>
        </p:sp>
        <p:sp>
          <p:nvSpPr>
            <p:cNvPr id="171014" name="Rectangle 5"/>
            <p:cNvSpPr/>
            <p:nvPr/>
          </p:nvSpPr>
          <p:spPr>
            <a:xfrm>
              <a:off x="1927" y="2976"/>
              <a:ext cx="998" cy="226"/>
            </a:xfrm>
            <a:prstGeom prst="rect">
              <a:avLst/>
            </a:prstGeom>
            <a:noFill/>
            <a:ln w="9525" cap="flat" cmpd="sng">
              <a:solidFill>
                <a:schemeClr val="tx1"/>
              </a:solidFill>
              <a:prstDash val="solid"/>
              <a:miter/>
              <a:headEnd type="none" w="med" len="med"/>
              <a:tailEnd type="none" w="med" len="med"/>
            </a:ln>
          </p:spPr>
          <p:txBody>
            <a:bodyPr wrap="none" lIns="129600" tIns="64800" rIns="129600" bIns="64800" anchor="ctr"/>
            <a:p>
              <a:r>
                <a:rPr lang="zh-CN" altLang="en-US" b="1" dirty="0">
                  <a:latin typeface="宋体" panose="02010600030101010101" pitchFamily="2" charset="-122"/>
                  <a:ea typeface="宋体" panose="02010600030101010101" pitchFamily="2" charset="-122"/>
                </a:rPr>
                <a:t>系统缓冲区</a:t>
              </a:r>
              <a:endParaRPr lang="zh-CN" altLang="en-US" b="1" dirty="0">
                <a:latin typeface="宋体" panose="02010600030101010101" pitchFamily="2" charset="-122"/>
                <a:ea typeface="宋体" panose="02010600030101010101" pitchFamily="2" charset="-122"/>
              </a:endParaRPr>
            </a:p>
          </p:txBody>
        </p:sp>
        <p:sp>
          <p:nvSpPr>
            <p:cNvPr id="171015" name="Rectangle 6"/>
            <p:cNvSpPr/>
            <p:nvPr/>
          </p:nvSpPr>
          <p:spPr>
            <a:xfrm>
              <a:off x="1927" y="2523"/>
              <a:ext cx="998" cy="226"/>
            </a:xfrm>
            <a:prstGeom prst="rect">
              <a:avLst/>
            </a:prstGeom>
            <a:noFill/>
            <a:ln w="9525" cap="flat" cmpd="sng">
              <a:solidFill>
                <a:schemeClr val="tx1"/>
              </a:solidFill>
              <a:prstDash val="solid"/>
              <a:miter/>
              <a:headEnd type="none" w="med" len="med"/>
              <a:tailEnd type="none" w="med" len="med"/>
            </a:ln>
          </p:spPr>
          <p:txBody>
            <a:bodyPr wrap="none" lIns="129600" tIns="64800" rIns="129600" bIns="64800" anchor="ctr"/>
            <a:p>
              <a:r>
                <a:rPr lang="zh-CN" altLang="en-US" b="1" dirty="0">
                  <a:latin typeface="宋体" panose="02010600030101010101" pitchFamily="2" charset="-122"/>
                  <a:ea typeface="宋体" panose="02010600030101010101" pitchFamily="2" charset="-122"/>
                </a:rPr>
                <a:t>用户工作区</a:t>
              </a:r>
              <a:endParaRPr lang="zh-CN" altLang="en-US" b="1" dirty="0">
                <a:latin typeface="宋体" panose="02010600030101010101" pitchFamily="2" charset="-122"/>
                <a:ea typeface="宋体" panose="02010600030101010101" pitchFamily="2" charset="-122"/>
              </a:endParaRPr>
            </a:p>
          </p:txBody>
        </p:sp>
        <p:sp>
          <p:nvSpPr>
            <p:cNvPr id="171016" name="Line 7"/>
            <p:cNvSpPr/>
            <p:nvPr/>
          </p:nvSpPr>
          <p:spPr>
            <a:xfrm flipV="1">
              <a:off x="2381" y="3203"/>
              <a:ext cx="0" cy="182"/>
            </a:xfrm>
            <a:prstGeom prst="line">
              <a:avLst/>
            </a:prstGeom>
            <a:ln w="9525" cap="flat" cmpd="sng">
              <a:solidFill>
                <a:schemeClr val="tx1"/>
              </a:solidFill>
              <a:prstDash val="solid"/>
              <a:round/>
              <a:headEnd type="none" w="med" len="med"/>
              <a:tailEnd type="triangle" w="med" len="med"/>
            </a:ln>
          </p:spPr>
        </p:sp>
        <p:sp>
          <p:nvSpPr>
            <p:cNvPr id="171017" name="Line 8"/>
            <p:cNvSpPr/>
            <p:nvPr/>
          </p:nvSpPr>
          <p:spPr>
            <a:xfrm flipV="1">
              <a:off x="2381" y="2750"/>
              <a:ext cx="0" cy="226"/>
            </a:xfrm>
            <a:prstGeom prst="line">
              <a:avLst/>
            </a:prstGeom>
            <a:ln w="9525" cap="flat" cmpd="sng">
              <a:solidFill>
                <a:schemeClr val="tx1"/>
              </a:solidFill>
              <a:prstDash val="solid"/>
              <a:round/>
              <a:headEnd type="none" w="med" len="med"/>
              <a:tailEnd type="triangle" w="med" len="med"/>
            </a:ln>
          </p:spPr>
        </p:sp>
        <p:sp>
          <p:nvSpPr>
            <p:cNvPr id="171018" name="Text Box 9"/>
            <p:cNvSpPr txBox="1"/>
            <p:nvPr/>
          </p:nvSpPr>
          <p:spPr>
            <a:xfrm>
              <a:off x="2426" y="3203"/>
              <a:ext cx="454" cy="218"/>
            </a:xfrm>
            <a:prstGeom prst="rect">
              <a:avLst/>
            </a:prstGeom>
            <a:noFill/>
            <a:ln w="9525">
              <a:noFill/>
            </a:ln>
          </p:spPr>
          <p:txBody>
            <a:bodyPr lIns="129600" tIns="64800" rIns="129600" bIns="64800" anchor="t">
              <a:spAutoFit/>
            </a:bodyPr>
            <a:p>
              <a:pPr>
                <a:spcBef>
                  <a:spcPct val="50000"/>
                </a:spcBef>
              </a:pPr>
              <a:r>
                <a:rPr lang="en-US" altLang="zh-CN" sz="1400" dirty="0">
                  <a:latin typeface="宋体" panose="02010600030101010101" pitchFamily="2" charset="-122"/>
                  <a:ea typeface="宋体" panose="02010600030101010101" pitchFamily="2" charset="-122"/>
                </a:rPr>
                <a:t>100</a:t>
              </a:r>
              <a:endParaRPr lang="en-US" altLang="zh-CN" sz="1400" dirty="0">
                <a:latin typeface="宋体" panose="02010600030101010101" pitchFamily="2" charset="-122"/>
                <a:ea typeface="宋体" panose="02010600030101010101" pitchFamily="2" charset="-122"/>
              </a:endParaRPr>
            </a:p>
          </p:txBody>
        </p:sp>
        <p:sp>
          <p:nvSpPr>
            <p:cNvPr id="171019" name="Text Box 10"/>
            <p:cNvSpPr txBox="1"/>
            <p:nvPr/>
          </p:nvSpPr>
          <p:spPr>
            <a:xfrm>
              <a:off x="2381" y="2750"/>
              <a:ext cx="454" cy="218"/>
            </a:xfrm>
            <a:prstGeom prst="rect">
              <a:avLst/>
            </a:prstGeom>
            <a:noFill/>
            <a:ln w="9525">
              <a:noFill/>
            </a:ln>
          </p:spPr>
          <p:txBody>
            <a:bodyPr lIns="129600" tIns="64800" rIns="129600" bIns="64800" anchor="t">
              <a:spAutoFit/>
            </a:bodyPr>
            <a:p>
              <a:pPr>
                <a:spcBef>
                  <a:spcPct val="50000"/>
                </a:spcBef>
              </a:pPr>
              <a:r>
                <a:rPr lang="en-US" altLang="zh-CN" sz="1400" dirty="0">
                  <a:latin typeface="宋体" panose="02010600030101010101" pitchFamily="2" charset="-122"/>
                  <a:ea typeface="宋体" panose="02010600030101010101" pitchFamily="2" charset="-122"/>
                </a:rPr>
                <a:t>5</a:t>
              </a:r>
              <a:endParaRPr lang="en-US" altLang="zh-CN" sz="1400" dirty="0">
                <a:latin typeface="宋体" panose="02010600030101010101" pitchFamily="2" charset="-122"/>
                <a:ea typeface="宋体" panose="02010600030101010101" pitchFamily="2" charset="-122"/>
              </a:endParaRPr>
            </a:p>
          </p:txBody>
        </p:sp>
        <p:sp>
          <p:nvSpPr>
            <p:cNvPr id="171020" name="Arc 13"/>
            <p:cNvSpPr/>
            <p:nvPr/>
          </p:nvSpPr>
          <p:spPr>
            <a:xfrm flipH="1">
              <a:off x="2018" y="2388"/>
              <a:ext cx="861" cy="135"/>
            </a:xfrm>
            <a:custGeom>
              <a:avLst/>
              <a:gdLst/>
              <a:ahLst/>
              <a:cxnLst>
                <a:cxn ang="0">
                  <a:pos x="0" y="0"/>
                </a:cxn>
                <a:cxn ang="0">
                  <a:pos x="0" y="0"/>
                </a:cxn>
                <a:cxn ang="0">
                  <a:pos x="0" y="0"/>
                </a:cxn>
              </a:cxnLst>
              <a:pathLst>
                <a:path w="43161" h="21600" fill="none">
                  <a:moveTo>
                    <a:pt x="-1" y="20303"/>
                  </a:moveTo>
                  <a:cubicBezTo>
                    <a:pt x="685" y="8898"/>
                    <a:pt x="10134" y="-1"/>
                    <a:pt x="21561" y="0"/>
                  </a:cubicBezTo>
                  <a:cubicBezTo>
                    <a:pt x="33490" y="0"/>
                    <a:pt x="43161" y="9670"/>
                    <a:pt x="43161" y="21600"/>
                  </a:cubicBezTo>
                </a:path>
                <a:path w="43161" h="21600" stroke="0">
                  <a:moveTo>
                    <a:pt x="-1" y="20303"/>
                  </a:moveTo>
                  <a:cubicBezTo>
                    <a:pt x="685" y="8898"/>
                    <a:pt x="10134" y="-1"/>
                    <a:pt x="21561" y="0"/>
                  </a:cubicBezTo>
                  <a:cubicBezTo>
                    <a:pt x="33490" y="0"/>
                    <a:pt x="43161" y="9670"/>
                    <a:pt x="43161" y="21600"/>
                  </a:cubicBezTo>
                  <a:lnTo>
                    <a:pt x="21561" y="21600"/>
                  </a:lnTo>
                  <a:lnTo>
                    <a:pt x="-1" y="20303"/>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71021" name="Text Box 14"/>
            <p:cNvSpPr txBox="1"/>
            <p:nvPr/>
          </p:nvSpPr>
          <p:spPr>
            <a:xfrm>
              <a:off x="2200" y="2352"/>
              <a:ext cx="454" cy="218"/>
            </a:xfrm>
            <a:prstGeom prst="rect">
              <a:avLst/>
            </a:prstGeom>
            <a:noFill/>
            <a:ln w="9525">
              <a:noFill/>
            </a:ln>
          </p:spPr>
          <p:txBody>
            <a:bodyPr lIns="129600" tIns="64800" rIns="129600" bIns="64800" anchor="t">
              <a:spAutoFit/>
            </a:bodyPr>
            <a:p>
              <a:pPr>
                <a:spcBef>
                  <a:spcPct val="50000"/>
                </a:spcBef>
              </a:pPr>
              <a:r>
                <a:rPr lang="en-US" altLang="zh-CN" sz="1400" dirty="0">
                  <a:latin typeface="宋体" panose="02010600030101010101" pitchFamily="2" charset="-122"/>
                  <a:ea typeface="宋体" panose="02010600030101010101" pitchFamily="2" charset="-122"/>
                </a:rPr>
                <a:t>90</a:t>
              </a:r>
              <a:endParaRPr lang="en-US" altLang="zh-CN" sz="1400" dirty="0">
                <a:latin typeface="宋体" panose="02010600030101010101" pitchFamily="2" charset="-122"/>
                <a:ea typeface="宋体" panose="02010600030101010101" pitchFamily="2" charset="-122"/>
              </a:endParaRPr>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分析</a:t>
            </a:r>
            <a:endParaRPr lang="zh-CN" altLang="en-US" sz="4000" dirty="0">
              <a:latin typeface="宋体" panose="02010600030101010101" pitchFamily="2" charset="-122"/>
              <a:ea typeface="宋体" panose="02010600030101010101" pitchFamily="2" charset="-122"/>
            </a:endParaRPr>
          </a:p>
        </p:txBody>
      </p:sp>
      <p:sp>
        <p:nvSpPr>
          <p:cNvPr id="17203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72035" name="Rectangle 3"/>
          <p:cNvSpPr>
            <a:spLocks noGrp="1"/>
          </p:cNvSpPr>
          <p:nvPr/>
        </p:nvSpPr>
        <p:spPr>
          <a:xfrm>
            <a:off x="457200" y="1309688"/>
            <a:ext cx="7931150" cy="3987800"/>
          </a:xfrm>
          <a:prstGeom prst="rect">
            <a:avLst/>
          </a:prstGeom>
          <a:noFill/>
          <a:ln w="9525">
            <a:noFill/>
          </a:ln>
        </p:spPr>
        <p:txBody>
          <a:bodyPr anchor="t"/>
          <a:p>
            <a:pPr marL="469900" indent="-469900">
              <a:lnSpc>
                <a:spcPct val="125000"/>
              </a:lnSpc>
              <a:spcBef>
                <a:spcPct val="20000"/>
              </a:spcBef>
              <a:buClr>
                <a:schemeClr val="accent2"/>
              </a:buClr>
              <a:buFont typeface="Wingdings" panose="05000000000000000000" pitchFamily="2" charset="2"/>
              <a:buChar char="o"/>
            </a:pPr>
            <a:r>
              <a:rPr lang="zh-CN" altLang="en-US" sz="2800" b="1" dirty="0">
                <a:latin typeface="宋体" panose="02010600030101010101" pitchFamily="2" charset="-122"/>
                <a:ea typeface="宋体" panose="02010600030101010101" pitchFamily="2" charset="-122"/>
              </a:rPr>
              <a:t>数据块</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从外设到用户工作区的总时间为</a:t>
            </a:r>
            <a:r>
              <a:rPr lang="en-US" altLang="zh-CN" sz="2800" b="1" dirty="0">
                <a:latin typeface="宋体" panose="02010600030101010101" pitchFamily="2" charset="-122"/>
                <a:ea typeface="宋体" panose="02010600030101010101" pitchFamily="2" charset="-122"/>
              </a:rPr>
              <a:t>105</a:t>
            </a:r>
            <a:r>
              <a:rPr lang="zh-CN" altLang="en-US" sz="2800" b="1" dirty="0">
                <a:latin typeface="宋体" panose="02010600030101010101" pitchFamily="2" charset="-122"/>
                <a:ea typeface="宋体" panose="02010600030101010101" pitchFamily="2" charset="-122"/>
              </a:rPr>
              <a:t>，在这段时间中，数据块</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没有进行操作。</a:t>
            </a:r>
            <a:endParaRPr lang="zh-CN" altLang="en-US" sz="2800" b="1" dirty="0">
              <a:latin typeface="宋体" panose="02010600030101010101" pitchFamily="2" charset="-122"/>
              <a:ea typeface="宋体" panose="02010600030101010101" pitchFamily="2" charset="-122"/>
            </a:endParaRPr>
          </a:p>
          <a:p>
            <a:pPr marL="469900" indent="-469900">
              <a:lnSpc>
                <a:spcPct val="125000"/>
              </a:lnSpc>
              <a:spcBef>
                <a:spcPct val="20000"/>
              </a:spcBef>
              <a:buClr>
                <a:schemeClr val="accent2"/>
              </a:buClr>
              <a:buFont typeface="Wingdings" panose="05000000000000000000" pitchFamily="2" charset="2"/>
              <a:buChar char="o"/>
            </a:pPr>
            <a:r>
              <a:rPr lang="zh-CN" altLang="en-US" sz="2800" b="1" dirty="0">
                <a:latin typeface="宋体" panose="02010600030101010101" pitchFamily="2" charset="-122"/>
                <a:ea typeface="宋体" panose="02010600030101010101" pitchFamily="2" charset="-122"/>
              </a:rPr>
              <a:t>在数据块</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进行分析处理时，数据块</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从外设到用户工作区的总时间为</a:t>
            </a:r>
            <a:r>
              <a:rPr lang="en-US" altLang="zh-CN" sz="2800" b="1" dirty="0">
                <a:latin typeface="宋体" panose="02010600030101010101" pitchFamily="2" charset="-122"/>
                <a:ea typeface="宋体" panose="02010600030101010101" pitchFamily="2" charset="-122"/>
              </a:rPr>
              <a:t>105</a:t>
            </a:r>
            <a:r>
              <a:rPr lang="zh-CN" altLang="en-US" sz="2800" b="1" dirty="0">
                <a:latin typeface="宋体" panose="02010600030101010101" pitchFamily="2" charset="-122"/>
                <a:ea typeface="宋体" panose="02010600030101010101" pitchFamily="2" charset="-122"/>
              </a:rPr>
              <a:t>，这段时间是并行的。</a:t>
            </a:r>
            <a:endParaRPr lang="zh-CN" altLang="en-US" sz="2800" b="1" dirty="0">
              <a:latin typeface="宋体" panose="02010600030101010101" pitchFamily="2" charset="-122"/>
              <a:ea typeface="宋体" panose="02010600030101010101" pitchFamily="2" charset="-122"/>
            </a:endParaRPr>
          </a:p>
          <a:p>
            <a:pPr marL="469900" indent="-469900">
              <a:lnSpc>
                <a:spcPct val="125000"/>
              </a:lnSpc>
              <a:spcBef>
                <a:spcPct val="20000"/>
              </a:spcBef>
              <a:buClr>
                <a:schemeClr val="accent2"/>
              </a:buClr>
              <a:buFont typeface="Wingdings" panose="05000000000000000000" pitchFamily="2" charset="2"/>
              <a:buChar char="o"/>
            </a:pPr>
            <a:r>
              <a:rPr lang="zh-CN" altLang="en-US" sz="2800" b="1" dirty="0">
                <a:latin typeface="宋体" panose="02010600030101010101" pitchFamily="2" charset="-122"/>
                <a:ea typeface="宋体" panose="02010600030101010101" pitchFamily="2" charset="-122"/>
              </a:rPr>
              <a:t>再加上数据块</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进行处理的时间</a:t>
            </a:r>
            <a:r>
              <a:rPr lang="en-US" altLang="zh-CN" sz="2800" b="1" dirty="0">
                <a:latin typeface="宋体" panose="02010600030101010101" pitchFamily="2" charset="-122"/>
                <a:ea typeface="宋体" panose="02010600030101010101" pitchFamily="2" charset="-122"/>
              </a:rPr>
              <a:t>90</a:t>
            </a:r>
            <a:r>
              <a:rPr lang="zh-CN" altLang="en-US" sz="2800" b="1" dirty="0">
                <a:latin typeface="宋体" panose="02010600030101010101" pitchFamily="2" charset="-122"/>
                <a:ea typeface="宋体" panose="02010600030101010101" pitchFamily="2" charset="-122"/>
              </a:rPr>
              <a:t>，总共为</a:t>
            </a:r>
            <a:r>
              <a:rPr lang="en-US" altLang="zh-CN" sz="2800" b="1" dirty="0">
                <a:latin typeface="宋体" panose="02010600030101010101" pitchFamily="2" charset="-122"/>
                <a:ea typeface="宋体" panose="02010600030101010101" pitchFamily="2" charset="-122"/>
              </a:rPr>
              <a:t>300</a:t>
            </a:r>
            <a:endParaRPr lang="en-US"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73058" name="Rectangle 3"/>
          <p:cNvSpPr>
            <a:spLocks noGrp="1"/>
          </p:cNvSpPr>
          <p:nvPr>
            <p:ph type="body"/>
          </p:nvPr>
        </p:nvSpPr>
        <p:spPr/>
        <p:txBody>
          <a:bodyPr wrap="square" anchor="t"/>
          <a:p>
            <a:pPr marL="0" indent="0">
              <a:buNone/>
            </a:pPr>
            <a:r>
              <a:rPr lang="zh-CN" altLang="en-US" sz="2400" b="1" dirty="0">
                <a:latin typeface="宋体" panose="02010600030101010101" pitchFamily="2" charset="-122"/>
                <a:ea typeface="宋体" panose="02010600030101010101" pitchFamily="2" charset="-122"/>
              </a:rPr>
              <a:t>2. 双缓冲区(Double Buffer)</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7305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aphicFrame>
        <p:nvGraphicFramePr>
          <p:cNvPr id="173060" name="对象 939010"/>
          <p:cNvGraphicFramePr/>
          <p:nvPr/>
        </p:nvGraphicFramePr>
        <p:xfrm>
          <a:off x="228600" y="1714500"/>
          <a:ext cx="8534400" cy="2017713"/>
        </p:xfrm>
        <a:graphic>
          <a:graphicData uri="http://schemas.openxmlformats.org/presentationml/2006/ole">
            <mc:AlternateContent xmlns:mc="http://schemas.openxmlformats.org/markup-compatibility/2006">
              <mc:Choice xmlns:v="urn:schemas-microsoft-com:vml" Requires="v">
                <p:oleObj spid="_x0000_s3083" name="" r:id="rId1" imgW="3646170" imgH="1004570" progId="Visio.Drawing.11">
                  <p:embed/>
                </p:oleObj>
              </mc:Choice>
              <mc:Fallback>
                <p:oleObj name="" r:id="rId1" imgW="3646170" imgH="1004570" progId="Visio.Drawing.11">
                  <p:embed/>
                  <p:pic>
                    <p:nvPicPr>
                      <p:cNvPr id="0" name="图片 3082"/>
                      <p:cNvPicPr/>
                      <p:nvPr/>
                    </p:nvPicPr>
                    <p:blipFill>
                      <a:blip r:embed="rId2"/>
                      <a:stretch>
                        <a:fillRect/>
                      </a:stretch>
                    </p:blipFill>
                    <p:spPr>
                      <a:xfrm>
                        <a:off x="228600" y="1714500"/>
                        <a:ext cx="8534400" cy="2017713"/>
                      </a:xfrm>
                      <a:prstGeom prst="rect">
                        <a:avLst/>
                      </a:prstGeom>
                      <a:noFill/>
                      <a:ln w="38100">
                        <a:noFill/>
                        <a:miter/>
                      </a:ln>
                    </p:spPr>
                  </p:pic>
                </p:oleObj>
              </mc:Fallback>
            </mc:AlternateContent>
          </a:graphicData>
        </a:graphic>
      </p:graphicFrame>
      <p:sp>
        <p:nvSpPr>
          <p:cNvPr id="939012" name="矩形 939011"/>
          <p:cNvSpPr/>
          <p:nvPr/>
        </p:nvSpPr>
        <p:spPr>
          <a:xfrm>
            <a:off x="915988" y="3800475"/>
            <a:ext cx="6767512" cy="1363663"/>
          </a:xfrm>
          <a:prstGeom prst="rect">
            <a:avLst/>
          </a:prstGeom>
          <a:solidFill>
            <a:srgbClr val="FFFFCC"/>
          </a:solidFill>
          <a:ln w="9525" cap="flat" cmpd="sng">
            <a:solidFill>
              <a:srgbClr val="FFFF00"/>
            </a:solidFill>
            <a:prstDash val="solid"/>
            <a:miter/>
            <a:headEnd type="none" w="med" len="med"/>
            <a:tailEnd type="none" w="med" len="med"/>
          </a:ln>
        </p:spPr>
        <p:txBody>
          <a:bodyPr lIns="91432" tIns="45715" rIns="91432" bIns="45715" anchor="ctr">
            <a:spAutoFit/>
          </a:bodyPr>
          <a:p>
            <a:pPr indent="266700">
              <a:lnSpc>
                <a:spcPct val="115000"/>
              </a:lnSpc>
              <a:buChar char="•"/>
            </a:pPr>
            <a:r>
              <a:rPr lang="zh-CN" altLang="en-US" sz="2400" b="1" dirty="0">
                <a:solidFill>
                  <a:schemeClr val="folHlink"/>
                </a:solidFill>
                <a:latin typeface="楷体_GB2312" charset="-122"/>
                <a:ea typeface="楷体_GB2312" charset="-122"/>
              </a:rPr>
              <a:t>效率有所提高，且进一步平滑了传输峰值。</a:t>
            </a:r>
            <a:endParaRPr lang="zh-CN" altLang="en-US" sz="2400" b="1" dirty="0">
              <a:solidFill>
                <a:schemeClr val="folHlink"/>
              </a:solidFill>
              <a:latin typeface="楷体_GB2312" charset="-122"/>
              <a:ea typeface="楷体_GB2312" charset="-122"/>
            </a:endParaRPr>
          </a:p>
          <a:p>
            <a:pPr indent="266700">
              <a:lnSpc>
                <a:spcPct val="115000"/>
              </a:lnSpc>
              <a:buChar char="•"/>
            </a:pPr>
            <a:r>
              <a:rPr lang="zh-CN" altLang="en-US" sz="2400" b="1" dirty="0">
                <a:solidFill>
                  <a:schemeClr val="folHlink"/>
                </a:solidFill>
                <a:latin typeface="楷体_GB2312" charset="-122"/>
                <a:ea typeface="楷体_GB2312" charset="-122"/>
              </a:rPr>
              <a:t>系统处理一块数据的时间约为：</a:t>
            </a:r>
            <a:r>
              <a:rPr lang="en-US" altLang="zh-CN" sz="2400" b="1">
                <a:solidFill>
                  <a:schemeClr val="folHlink"/>
                </a:solidFill>
                <a:latin typeface="楷体_GB2312" charset="-122"/>
                <a:ea typeface="楷体_GB2312" charset="-122"/>
              </a:rPr>
              <a:t>MAX(C,T)</a:t>
            </a:r>
            <a:endParaRPr lang="en-US" altLang="zh-CN" sz="2400" b="1">
              <a:solidFill>
                <a:schemeClr val="folHlink"/>
              </a:solidFill>
              <a:latin typeface="楷体_GB2312" charset="-122"/>
              <a:ea typeface="楷体_GB2312" charset="-122"/>
            </a:endParaRPr>
          </a:p>
          <a:p>
            <a:pPr indent="266700">
              <a:lnSpc>
                <a:spcPct val="115000"/>
              </a:lnSpc>
              <a:buChar char="•"/>
            </a:pPr>
            <a:r>
              <a:rPr lang="zh-CN" altLang="en-US" sz="2400" b="1" dirty="0">
                <a:solidFill>
                  <a:schemeClr val="folHlink"/>
                </a:solidFill>
                <a:latin typeface="楷体_GB2312" charset="-122"/>
                <a:ea typeface="楷体_GB2312" charset="-122"/>
              </a:rPr>
              <a:t>收发可双向同时传送。</a:t>
            </a:r>
            <a:endParaRPr lang="zh-CN" altLang="en-US" sz="2400" b="1" dirty="0">
              <a:solidFill>
                <a:schemeClr val="folHlink"/>
              </a:solidFill>
              <a:latin typeface="楷体_GB2312" charset="-122"/>
              <a:ea typeface="楷体_GB2312" charset="-122"/>
            </a:endParaRPr>
          </a:p>
        </p:txBody>
      </p:sp>
      <p:sp>
        <p:nvSpPr>
          <p:cNvPr id="939014" name="矩形 939013"/>
          <p:cNvSpPr/>
          <p:nvPr/>
        </p:nvSpPr>
        <p:spPr>
          <a:xfrm>
            <a:off x="395288" y="5459413"/>
            <a:ext cx="8424862" cy="977900"/>
          </a:xfrm>
          <a:prstGeom prst="rect">
            <a:avLst/>
          </a:prstGeom>
          <a:gradFill rotWithShape="1">
            <a:gsLst>
              <a:gs pos="0">
                <a:srgbClr val="FFFFFF"/>
              </a:gs>
              <a:gs pos="100000">
                <a:srgbClr val="FFE2C5"/>
              </a:gs>
            </a:gsLst>
            <a:path path="shape">
              <a:fillToRect l="50000" t="50000" r="50000" b="50000"/>
            </a:path>
            <a:tileRect/>
          </a:gradFill>
          <a:ln w="9525" cap="flat" cmpd="sng">
            <a:solidFill>
              <a:srgbClr val="E6552E"/>
            </a:solidFill>
            <a:prstDash val="solid"/>
            <a:miter/>
            <a:headEnd type="none" w="med" len="med"/>
            <a:tailEnd type="none" w="med" len="med"/>
          </a:ln>
        </p:spPr>
        <p:txBody>
          <a:bodyPr lIns="53995" tIns="45715" rIns="53995" bIns="45715" anchor="t">
            <a:spAutoFit/>
          </a:bodyPr>
          <a:p>
            <a:pPr>
              <a:lnSpc>
                <a:spcPct val="120000"/>
              </a:lnSpc>
            </a:pPr>
            <a:r>
              <a:rPr lang="zh-CN" altLang="en-US" sz="2400" b="1" dirty="0">
                <a:solidFill>
                  <a:srgbClr val="CC0066"/>
                </a:solidFill>
                <a:latin typeface="华文宋体" panose="02010600040101010101" pitchFamily="2" charset="-122"/>
                <a:ea typeface="华文宋体" panose="02010600040101010101" pitchFamily="2" charset="-122"/>
              </a:rPr>
              <a:t>两个缓冲区，</a:t>
            </a:r>
            <a:r>
              <a:rPr lang="en-US" altLang="zh-CN" sz="2400" b="1" dirty="0">
                <a:solidFill>
                  <a:srgbClr val="CC0066"/>
                </a:solidFill>
                <a:latin typeface="华文宋体" panose="02010600040101010101" pitchFamily="2" charset="-122"/>
                <a:ea typeface="华文宋体" panose="02010600040101010101" pitchFamily="2" charset="-122"/>
              </a:rPr>
              <a:t>CPU</a:t>
            </a:r>
            <a:r>
              <a:rPr lang="zh-CN" altLang="en-US" sz="2400" b="1" dirty="0">
                <a:solidFill>
                  <a:srgbClr val="CC0066"/>
                </a:solidFill>
                <a:latin typeface="华文宋体" panose="02010600040101010101" pitchFamily="2" charset="-122"/>
                <a:ea typeface="华文宋体" panose="02010600040101010101" pitchFamily="2" charset="-122"/>
              </a:rPr>
              <a:t>和外设都可以连续处理而无需等待对方。要求</a:t>
            </a:r>
            <a:r>
              <a:rPr lang="en-US" altLang="zh-CN" sz="2400" b="1" dirty="0">
                <a:solidFill>
                  <a:srgbClr val="CC0066"/>
                </a:solidFill>
                <a:latin typeface="华文宋体" panose="02010600040101010101" pitchFamily="2" charset="-122"/>
                <a:ea typeface="华文宋体" panose="02010600040101010101" pitchFamily="2" charset="-122"/>
              </a:rPr>
              <a:t>CPU</a:t>
            </a:r>
            <a:r>
              <a:rPr lang="zh-CN" altLang="en-US" sz="2400" b="1" dirty="0">
                <a:solidFill>
                  <a:srgbClr val="CC0066"/>
                </a:solidFill>
                <a:latin typeface="华文宋体" panose="02010600040101010101" pitchFamily="2" charset="-122"/>
                <a:ea typeface="华文宋体" panose="02010600040101010101" pitchFamily="2" charset="-122"/>
              </a:rPr>
              <a:t>和外设的速度相近。</a:t>
            </a:r>
            <a:endParaRPr lang="zh-CN" altLang="en-US" sz="2400" b="1" dirty="0">
              <a:solidFill>
                <a:srgbClr val="CC0066"/>
              </a:solidFill>
              <a:latin typeface="华文宋体" panose="02010600040101010101" pitchFamily="2" charset="-122"/>
              <a:ea typeface="华文宋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
                                  </p:iterate>
                                  <p:childTnLst>
                                    <p:set>
                                      <p:cBhvr>
                                        <p:cTn id="6" dur="1" fill="hold">
                                          <p:stCondLst>
                                            <p:cond delay="0"/>
                                          </p:stCondLst>
                                        </p:cTn>
                                        <p:tgtEl>
                                          <p:spTgt spid="939012"/>
                                        </p:tgtEl>
                                        <p:attrNameLst>
                                          <p:attrName>style.visibility</p:attrName>
                                        </p:attrNameLst>
                                      </p:cBhvr>
                                      <p:to>
                                        <p:strVal val="visible"/>
                                      </p:to>
                                    </p:set>
                                    <p:animEffect transition="in" filter="fade">
                                      <p:cBhvr>
                                        <p:cTn id="7" dur="1000"/>
                                        <p:tgtEl>
                                          <p:spTgt spid="939012"/>
                                        </p:tgtEl>
                                      </p:cBhvr>
                                    </p:animEffect>
                                    <p:anim calcmode="lin" valueType="num">
                                      <p:cBhvr>
                                        <p:cTn id="8" dur="1000" fill="hold"/>
                                        <p:tgtEl>
                                          <p:spTgt spid="939012"/>
                                        </p:tgtEl>
                                        <p:attrNameLst>
                                          <p:attrName>ppt_x</p:attrName>
                                        </p:attrNameLst>
                                      </p:cBhvr>
                                      <p:tavLst>
                                        <p:tav tm="0">
                                          <p:val>
                                            <p:strVal val="#ppt_x-.1"/>
                                          </p:val>
                                        </p:tav>
                                        <p:tav tm="100000">
                                          <p:val>
                                            <p:strVal val="#ppt_x"/>
                                          </p:val>
                                        </p:tav>
                                      </p:tavLst>
                                    </p:anim>
                                    <p:anim calcmode="lin" valueType="num">
                                      <p:cBhvr>
                                        <p:cTn id="9" dur="1000" fill="hold"/>
                                        <p:tgtEl>
                                          <p:spTgt spid="93901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
                                  </p:iterate>
                                  <p:childTnLst>
                                    <p:set>
                                      <p:cBhvr>
                                        <p:cTn id="13" dur="1" fill="hold">
                                          <p:stCondLst>
                                            <p:cond delay="0"/>
                                          </p:stCondLst>
                                        </p:cTn>
                                        <p:tgtEl>
                                          <p:spTgt spid="939012">
                                            <p:txEl>
                                              <p:charRg st="0" end="20"/>
                                            </p:txEl>
                                          </p:spTgt>
                                        </p:tgtEl>
                                        <p:attrNameLst>
                                          <p:attrName>style.visibility</p:attrName>
                                        </p:attrNameLst>
                                      </p:cBhvr>
                                      <p:to>
                                        <p:strVal val="visible"/>
                                      </p:to>
                                    </p:set>
                                    <p:animEffect transition="in" filter="fade">
                                      <p:cBhvr>
                                        <p:cTn id="14" dur="1000"/>
                                        <p:tgtEl>
                                          <p:spTgt spid="939012">
                                            <p:txEl>
                                              <p:charRg st="0" end="20"/>
                                            </p:txEl>
                                          </p:spTgt>
                                        </p:tgtEl>
                                      </p:cBhvr>
                                    </p:animEffect>
                                    <p:anim calcmode="lin" valueType="num">
                                      <p:cBhvr>
                                        <p:cTn id="15" dur="1000" fill="hold"/>
                                        <p:tgtEl>
                                          <p:spTgt spid="939012">
                                            <p:txEl>
                                              <p:charRg st="0" end="20"/>
                                            </p:txEl>
                                          </p:spTgt>
                                        </p:tgtEl>
                                        <p:attrNameLst>
                                          <p:attrName>ppt_x</p:attrName>
                                        </p:attrNameLst>
                                      </p:cBhvr>
                                      <p:tavLst>
                                        <p:tav tm="0">
                                          <p:val>
                                            <p:strVal val="#ppt_x-.1"/>
                                          </p:val>
                                        </p:tav>
                                        <p:tav tm="100000">
                                          <p:val>
                                            <p:strVal val="#ppt_x"/>
                                          </p:val>
                                        </p:tav>
                                      </p:tavLst>
                                    </p:anim>
                                    <p:anim calcmode="lin" valueType="num">
                                      <p:cBhvr>
                                        <p:cTn id="16" dur="1000" fill="hold"/>
                                        <p:tgtEl>
                                          <p:spTgt spid="93901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
                                  </p:iterate>
                                  <p:childTnLst>
                                    <p:set>
                                      <p:cBhvr>
                                        <p:cTn id="20" dur="1" fill="hold">
                                          <p:stCondLst>
                                            <p:cond delay="0"/>
                                          </p:stCondLst>
                                        </p:cTn>
                                        <p:tgtEl>
                                          <p:spTgt spid="939012">
                                            <p:txEl>
                                              <p:charRg st="20" end="43"/>
                                            </p:txEl>
                                          </p:spTgt>
                                        </p:tgtEl>
                                        <p:attrNameLst>
                                          <p:attrName>style.visibility</p:attrName>
                                        </p:attrNameLst>
                                      </p:cBhvr>
                                      <p:to>
                                        <p:strVal val="visible"/>
                                      </p:to>
                                    </p:set>
                                    <p:animEffect transition="in" filter="fade">
                                      <p:cBhvr>
                                        <p:cTn id="21" dur="1000"/>
                                        <p:tgtEl>
                                          <p:spTgt spid="939012">
                                            <p:txEl>
                                              <p:charRg st="20" end="43"/>
                                            </p:txEl>
                                          </p:spTgt>
                                        </p:tgtEl>
                                      </p:cBhvr>
                                    </p:animEffect>
                                    <p:anim calcmode="lin" valueType="num">
                                      <p:cBhvr>
                                        <p:cTn id="22" dur="1000" fill="hold"/>
                                        <p:tgtEl>
                                          <p:spTgt spid="939012">
                                            <p:txEl>
                                              <p:charRg st="20" end="43"/>
                                            </p:txEl>
                                          </p:spTgt>
                                        </p:tgtEl>
                                        <p:attrNameLst>
                                          <p:attrName>ppt_x</p:attrName>
                                        </p:attrNameLst>
                                      </p:cBhvr>
                                      <p:tavLst>
                                        <p:tav tm="0">
                                          <p:val>
                                            <p:strVal val="#ppt_x-.1"/>
                                          </p:val>
                                        </p:tav>
                                        <p:tav tm="100000">
                                          <p:val>
                                            <p:strVal val="#ppt_x"/>
                                          </p:val>
                                        </p:tav>
                                      </p:tavLst>
                                    </p:anim>
                                    <p:anim calcmode="lin" valueType="num">
                                      <p:cBhvr>
                                        <p:cTn id="23" dur="1000" fill="hold"/>
                                        <p:tgtEl>
                                          <p:spTgt spid="939012">
                                            <p:txEl>
                                              <p:charRg st="20" end="4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
                                  </p:iterate>
                                  <p:childTnLst>
                                    <p:set>
                                      <p:cBhvr>
                                        <p:cTn id="27" dur="1" fill="hold">
                                          <p:stCondLst>
                                            <p:cond delay="0"/>
                                          </p:stCondLst>
                                        </p:cTn>
                                        <p:tgtEl>
                                          <p:spTgt spid="939012">
                                            <p:txEl>
                                              <p:charRg st="43" end="54"/>
                                            </p:txEl>
                                          </p:spTgt>
                                        </p:tgtEl>
                                        <p:attrNameLst>
                                          <p:attrName>style.visibility</p:attrName>
                                        </p:attrNameLst>
                                      </p:cBhvr>
                                      <p:to>
                                        <p:strVal val="visible"/>
                                      </p:to>
                                    </p:set>
                                    <p:animEffect transition="in" filter="fade">
                                      <p:cBhvr>
                                        <p:cTn id="28" dur="1000"/>
                                        <p:tgtEl>
                                          <p:spTgt spid="939012">
                                            <p:txEl>
                                              <p:charRg st="43" end="54"/>
                                            </p:txEl>
                                          </p:spTgt>
                                        </p:tgtEl>
                                      </p:cBhvr>
                                    </p:animEffect>
                                    <p:anim calcmode="lin" valueType="num">
                                      <p:cBhvr>
                                        <p:cTn id="29" dur="1000" fill="hold"/>
                                        <p:tgtEl>
                                          <p:spTgt spid="939012">
                                            <p:txEl>
                                              <p:charRg st="43" end="54"/>
                                            </p:txEl>
                                          </p:spTgt>
                                        </p:tgtEl>
                                        <p:attrNameLst>
                                          <p:attrName>ppt_x</p:attrName>
                                        </p:attrNameLst>
                                      </p:cBhvr>
                                      <p:tavLst>
                                        <p:tav tm="0">
                                          <p:val>
                                            <p:strVal val="#ppt_x-.1"/>
                                          </p:val>
                                        </p:tav>
                                        <p:tav tm="100000">
                                          <p:val>
                                            <p:strVal val="#ppt_x"/>
                                          </p:val>
                                        </p:tav>
                                      </p:tavLst>
                                    </p:anim>
                                    <p:anim calcmode="lin" valueType="num">
                                      <p:cBhvr>
                                        <p:cTn id="30" dur="1000" fill="hold"/>
                                        <p:tgtEl>
                                          <p:spTgt spid="939012">
                                            <p:txEl>
                                              <p:charRg st="43" end="5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grpId="0" nodeType="clickEffect">
                                  <p:stCondLst>
                                    <p:cond delay="0"/>
                                  </p:stCondLst>
                                  <p:iterate type="lt">
                                    <p:tmPct val="2000"/>
                                  </p:iterate>
                                  <p:childTnLst>
                                    <p:set>
                                      <p:cBhvr>
                                        <p:cTn id="34" dur="1" fill="hold">
                                          <p:stCondLst>
                                            <p:cond delay="0"/>
                                          </p:stCondLst>
                                        </p:cTn>
                                        <p:tgtEl>
                                          <p:spTgt spid="939014"/>
                                        </p:tgtEl>
                                        <p:attrNameLst>
                                          <p:attrName>style.visibility</p:attrName>
                                        </p:attrNameLst>
                                      </p:cBhvr>
                                      <p:to>
                                        <p:strVal val="visible"/>
                                      </p:to>
                                    </p:set>
                                    <p:animEffect transition="in" filter="fade">
                                      <p:cBhvr>
                                        <p:cTn id="35" dur="1000"/>
                                        <p:tgtEl>
                                          <p:spTgt spid="939014"/>
                                        </p:tgtEl>
                                      </p:cBhvr>
                                    </p:animEffect>
                                    <p:anim calcmode="lin" valueType="num">
                                      <p:cBhvr>
                                        <p:cTn id="36" dur="1000" fill="hold"/>
                                        <p:tgtEl>
                                          <p:spTgt spid="939014"/>
                                        </p:tgtEl>
                                        <p:attrNameLst>
                                          <p:attrName>ppt_x</p:attrName>
                                        </p:attrNameLst>
                                      </p:cBhvr>
                                      <p:tavLst>
                                        <p:tav tm="0">
                                          <p:val>
                                            <p:strVal val="#ppt_x-.1"/>
                                          </p:val>
                                        </p:tav>
                                        <p:tav tm="100000">
                                          <p:val>
                                            <p:strVal val="#ppt_x"/>
                                          </p:val>
                                        </p:tav>
                                      </p:tavLst>
                                    </p:anim>
                                    <p:anim calcmode="lin" valueType="num">
                                      <p:cBhvr>
                                        <p:cTn id="37" dur="1000" fill="hold"/>
                                        <p:tgtEl>
                                          <p:spTgt spid="93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2" grpId="0" animBg="1" build="p"/>
      <p:bldP spid="939014"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74082" name="Rectangle 3"/>
          <p:cNvSpPr>
            <a:spLocks noGrp="1"/>
          </p:cNvSpPr>
          <p:nvPr>
            <p:ph type="body"/>
          </p:nvPr>
        </p:nvSpPr>
        <p:spPr>
          <a:xfrm>
            <a:off x="0" y="5373688"/>
            <a:ext cx="9144000" cy="476250"/>
          </a:xfrm>
        </p:spPr>
        <p:txBody>
          <a:bodyPr wrap="square" anchor="t"/>
          <a:p>
            <a:pPr marL="0" indent="0" algn="ctr">
              <a:buNone/>
            </a:pPr>
            <a:r>
              <a:rPr lang="zh-CN" altLang="en-US" sz="2400" dirty="0">
                <a:latin typeface="宋体" panose="02010600030101010101" pitchFamily="2" charset="-122"/>
                <a:ea typeface="宋体" panose="02010600030101010101" pitchFamily="2" charset="-122"/>
              </a:rPr>
              <a:t>图6-24  双缓冲工作示意图</a:t>
            </a:r>
            <a:endParaRPr lang="zh-CN" altLang="en-US" sz="2400" dirty="0">
              <a:latin typeface="宋体" panose="02010600030101010101" pitchFamily="2" charset="-122"/>
              <a:ea typeface="宋体" panose="02010600030101010101" pitchFamily="2" charset="-122"/>
            </a:endParaRPr>
          </a:p>
        </p:txBody>
      </p:sp>
      <p:pic>
        <p:nvPicPr>
          <p:cNvPr id="174083" name="Picture 4" descr="6-24"/>
          <p:cNvPicPr>
            <a:picLocks noChangeAspect="1"/>
          </p:cNvPicPr>
          <p:nvPr/>
        </p:nvPicPr>
        <p:blipFill>
          <a:blip r:embed="rId1"/>
          <a:stretch>
            <a:fillRect/>
          </a:stretch>
        </p:blipFill>
        <p:spPr>
          <a:xfrm>
            <a:off x="1403350" y="1557338"/>
            <a:ext cx="6386513" cy="3119437"/>
          </a:xfrm>
          <a:prstGeom prst="rect">
            <a:avLst/>
          </a:prstGeom>
          <a:noFill/>
          <a:ln w="9525">
            <a:noFill/>
          </a:ln>
        </p:spPr>
      </p:pic>
      <p:sp>
        <p:nvSpPr>
          <p:cNvPr id="17408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75106" name="Rectangle 3"/>
          <p:cNvSpPr>
            <a:spLocks noGrp="1"/>
          </p:cNvSpPr>
          <p:nvPr>
            <p:ph type="body"/>
          </p:nvPr>
        </p:nvSpPr>
        <p:spPr/>
        <p:txBody>
          <a:bodyPr wrap="square" anchor="t"/>
          <a:p>
            <a:pPr marL="0" indent="0">
              <a:buNone/>
            </a:pPr>
            <a:r>
              <a:rPr lang="zh-CN" altLang="en-US" sz="2400" dirty="0">
                <a:latin typeface="宋体" panose="02010600030101010101" pitchFamily="2" charset="-122"/>
                <a:ea typeface="宋体" panose="02010600030101010101" pitchFamily="2" charset="-122"/>
              </a:rPr>
              <a:t>    如果在实现两台机器之间的通信时仅为它们配置了单缓冲，如图6-25(a)所示，那么，它们之间在任一时刻都只能实现单方向的数据传输。例如，只允许把数据从A传送到B，或者从B传送到A，而绝不允许双方同时向对方发送数据。为了实现双向数据传输，必须在两台机器中都设置两个缓冲区，一个用作发送缓冲区，另一个用作接收缓冲区，如图6-25(b)所示。</a:t>
            </a:r>
            <a:endParaRPr lang="zh-CN" altLang="en-US" sz="2400" dirty="0">
              <a:latin typeface="宋体" panose="02010600030101010101" pitchFamily="2" charset="-122"/>
              <a:ea typeface="宋体" panose="02010600030101010101" pitchFamily="2" charset="-122"/>
            </a:endParaRPr>
          </a:p>
        </p:txBody>
      </p:sp>
      <p:sp>
        <p:nvSpPr>
          <p:cNvPr id="17510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76130" name="Rectangle 3"/>
          <p:cNvSpPr>
            <a:spLocks noGrp="1"/>
          </p:cNvSpPr>
          <p:nvPr>
            <p:ph type="body"/>
          </p:nvPr>
        </p:nvSpPr>
        <p:spPr>
          <a:xfrm>
            <a:off x="0" y="4941888"/>
            <a:ext cx="9144000" cy="476250"/>
          </a:xfrm>
        </p:spPr>
        <p:txBody>
          <a:bodyPr wrap="square" anchor="t"/>
          <a:p>
            <a:pPr marL="0" indent="0" algn="ctr">
              <a:buNone/>
            </a:pPr>
            <a:r>
              <a:rPr lang="zh-CN" altLang="en-US" sz="2400" dirty="0">
                <a:latin typeface="宋体" panose="02010600030101010101" pitchFamily="2" charset="-122"/>
                <a:ea typeface="宋体" panose="02010600030101010101" pitchFamily="2" charset="-122"/>
              </a:rPr>
              <a:t>图6-25  双机通信时缓冲区的设置</a:t>
            </a:r>
            <a:endParaRPr lang="zh-CN" altLang="en-US" sz="2400" dirty="0">
              <a:latin typeface="宋体" panose="02010600030101010101" pitchFamily="2" charset="-122"/>
              <a:ea typeface="宋体" panose="02010600030101010101" pitchFamily="2" charset="-122"/>
            </a:endParaRPr>
          </a:p>
        </p:txBody>
      </p:sp>
      <p:pic>
        <p:nvPicPr>
          <p:cNvPr id="176131" name="Picture 4" descr="6-25"/>
          <p:cNvPicPr>
            <a:picLocks noChangeAspect="1"/>
          </p:cNvPicPr>
          <p:nvPr/>
        </p:nvPicPr>
        <p:blipFill>
          <a:blip r:embed="rId1"/>
          <a:stretch>
            <a:fillRect/>
          </a:stretch>
        </p:blipFill>
        <p:spPr>
          <a:xfrm>
            <a:off x="971550" y="1700213"/>
            <a:ext cx="7200900" cy="2616200"/>
          </a:xfrm>
          <a:prstGeom prst="rect">
            <a:avLst/>
          </a:prstGeom>
          <a:noFill/>
          <a:ln w="9525">
            <a:noFill/>
          </a:ln>
        </p:spPr>
      </p:pic>
      <p:sp>
        <p:nvSpPr>
          <p:cNvPr id="17613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77154"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6.7.3  环形缓冲区 </a:t>
            </a:r>
            <a:br>
              <a:rPr lang="zh-CN" altLang="en-US" dirty="0">
                <a:latin typeface="黑体" panose="02010609060101010101" pitchFamily="1" charset="-122"/>
                <a:ea typeface="黑体" panose="02010609060101010101" pitchFamily="1" charset="-122"/>
              </a:rPr>
            </a:br>
            <a:endParaRPr lang="zh-CN" altLang="en-US"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p:sp>
        <p:nvSpPr>
          <p:cNvPr id="177155" name="Rectangle 3"/>
          <p:cNvSpPr/>
          <p:nvPr/>
        </p:nvSpPr>
        <p:spPr>
          <a:xfrm>
            <a:off x="0"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0118" name="Rectangle 3"/>
          <p:cNvSpPr/>
          <p:nvPr/>
        </p:nvSpPr>
        <p:spPr>
          <a:xfrm>
            <a:off x="611188" y="1989138"/>
            <a:ext cx="7931150" cy="24479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469900" indent="-469900">
              <a:lnSpc>
                <a:spcPct val="150000"/>
              </a:lnSpc>
              <a:spcBef>
                <a:spcPct val="20000"/>
              </a:spcBef>
              <a:buClr>
                <a:schemeClr val="accent2"/>
              </a:buClr>
              <a:buFont typeface="Wingdings" panose="05000000000000000000" pitchFamily="2" charset="2"/>
              <a:buChar char="o"/>
            </a:pPr>
            <a:r>
              <a:rPr lang="zh-CN" altLang="en-US" sz="2600" b="1" dirty="0">
                <a:latin typeface="宋体" panose="02010600030101010101" pitchFamily="2" charset="-122"/>
                <a:ea typeface="宋体" panose="02010600030101010101" pitchFamily="2" charset="-122"/>
              </a:rPr>
              <a:t>但若两者的速度相差甚远，双缓冲的效果不够理想，但随着缓冲区数量的增加，情况有所改善。因此，又引入了</a:t>
            </a:r>
            <a:r>
              <a:rPr lang="zh-CN" altLang="en-US" sz="2600" b="1" dirty="0">
                <a:solidFill>
                  <a:schemeClr val="accent2"/>
                </a:solidFill>
                <a:latin typeface="宋体" panose="02010600030101010101" pitchFamily="2" charset="-122"/>
                <a:ea typeface="宋体" panose="02010600030101010101" pitchFamily="2" charset="-122"/>
              </a:rPr>
              <a:t>多缓冲机制</a:t>
            </a:r>
            <a:r>
              <a:rPr lang="zh-CN" altLang="en-US" sz="2600" b="1" dirty="0">
                <a:latin typeface="宋体" panose="02010600030101010101" pitchFamily="2" charset="-122"/>
                <a:ea typeface="宋体" panose="02010600030101010101" pitchFamily="2" charset="-122"/>
              </a:rPr>
              <a:t>。可以将缓冲区组织成循环缓冲形式。</a:t>
            </a:r>
            <a:endParaRPr lang="zh-CN" altLang="en-US" sz="2600" b="1" dirty="0">
              <a:latin typeface="宋体" panose="02010600030101010101" pitchFamily="2" charset="-122"/>
              <a:ea typeface="宋体" panose="02010600030101010101" pitchFamily="2" charset="-122"/>
            </a:endParaRPr>
          </a:p>
        </p:txBody>
      </p:sp>
      <p:sp>
        <p:nvSpPr>
          <p:cNvPr id="90119" name="Rectangle 4"/>
          <p:cNvSpPr/>
          <p:nvPr/>
        </p:nvSpPr>
        <p:spPr>
          <a:xfrm>
            <a:off x="457200" y="4629150"/>
            <a:ext cx="8196263" cy="528638"/>
          </a:xfrm>
          <a:prstGeom prst="rect">
            <a:avLst/>
          </a:prstGeom>
          <a:solidFill>
            <a:schemeClr val="accent1"/>
          </a:solidFill>
          <a:ln w="9525" cap="flat" cmpd="sng">
            <a:solidFill>
              <a:schemeClr val="tx2"/>
            </a:solidFill>
            <a:prstDash val="solid"/>
            <a:miter/>
            <a:headEnd type="none" w="med" len="med"/>
            <a:tailEnd type="none" w="med" len="med"/>
          </a:ln>
        </p:spPr>
        <p:txBody>
          <a:bodyPr anchor="t">
            <a:spAutoFit/>
          </a:bodyPr>
          <a:p>
            <a:pPr>
              <a:spcBef>
                <a:spcPct val="20000"/>
              </a:spcBef>
            </a:pPr>
            <a:r>
              <a:rPr lang="zh-CN" altLang="en-US" sz="2800" b="1" dirty="0">
                <a:solidFill>
                  <a:srgbClr val="0000CC"/>
                </a:solidFill>
                <a:latin typeface="宋体" panose="02010600030101010101" pitchFamily="2" charset="-122"/>
                <a:ea typeface="宋体" panose="02010600030101010101" pitchFamily="2" charset="-122"/>
              </a:rPr>
              <a:t>多个缓冲区，</a:t>
            </a:r>
            <a:r>
              <a:rPr lang="en-US" altLang="zh-CN" sz="2800" b="1" dirty="0">
                <a:solidFill>
                  <a:srgbClr val="0000CC"/>
                </a:solidFill>
                <a:latin typeface="宋体" panose="02010600030101010101" pitchFamily="2" charset="-122"/>
                <a:ea typeface="宋体" panose="02010600030101010101" pitchFamily="2" charset="-122"/>
              </a:rPr>
              <a:t>CPU</a:t>
            </a:r>
            <a:r>
              <a:rPr lang="zh-CN" altLang="en-US" sz="2800" b="1" dirty="0">
                <a:solidFill>
                  <a:srgbClr val="0000CC"/>
                </a:solidFill>
                <a:latin typeface="宋体" panose="02010600030101010101" pitchFamily="2" charset="-122"/>
                <a:ea typeface="宋体" panose="02010600030101010101" pitchFamily="2" charset="-122"/>
              </a:rPr>
              <a:t>和外设的处理速度可以相差较大</a:t>
            </a:r>
            <a:endParaRPr lang="zh-CN" altLang="en-US" sz="2800" b="1" dirty="0">
              <a:solidFill>
                <a:srgbClr val="0000CC"/>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8">
                                            <p:txEl>
                                              <p:charRg st="0" end="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build="p"/>
      <p:bldP spid="9011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25602" name="Rectangle 3"/>
          <p:cNvSpPr>
            <a:spLocks noGrp="1"/>
          </p:cNvSpPr>
          <p:nvPr>
            <p:ph type="body"/>
          </p:nvPr>
        </p:nvSpPr>
        <p:spPr/>
        <p:txBody>
          <a:bodyPr wrap="square" anchor="t"/>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3. 网络通信接口</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现代OS中，都提供了面向网络的功能。但首先还需要通过某种方式把计算机连接到网络上。同时操作系统也必须提供相应的网络软件和网络通信接口，使计算机能通过网络与网络上的其它计算机进行通信或上网浏览。 </a:t>
            </a:r>
            <a:endParaRPr lang="zh-CN" altLang="en-US" sz="2400" b="1" dirty="0">
              <a:latin typeface="宋体" panose="02010600030101010101" pitchFamily="2" charset="-122"/>
              <a:ea typeface="宋体" panose="02010600030101010101" pitchFamily="2" charset="-122"/>
            </a:endParaRPr>
          </a:p>
        </p:txBody>
      </p:sp>
      <p:sp>
        <p:nvSpPr>
          <p:cNvPr id="25603" name="AutoShape 4">
            <a:hlinkClick r:id="" action="ppaction://hlinkshowjump?jump=firstslide"/>
          </p:cNvPr>
          <p:cNvSpPr/>
          <p:nvPr/>
        </p:nvSpPr>
        <p:spPr>
          <a:xfrm>
            <a:off x="8591550" y="6540500"/>
            <a:ext cx="527050" cy="304800"/>
          </a:xfrm>
          <a:prstGeom prst="actionButtonBackPrevious">
            <a:avLst/>
          </a:prstGeom>
          <a:solidFill>
            <a:schemeClr val="hlink"/>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0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817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50182" name="Rectangle 3"/>
          <p:cNvSpPr>
            <a:spLocks noGrp="1" noChangeArrowheads="1"/>
          </p:cNvSpPr>
          <p:nvPr/>
        </p:nvSpPr>
        <p:spPr bwMode="auto">
          <a:xfrm>
            <a:off x="684213" y="1989138"/>
            <a:ext cx="7848600" cy="3671888"/>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1</a:t>
            </a:r>
            <a:r>
              <a:rPr kumimoji="0" lang="zh-CN" altLang="en-US" sz="2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）多个缓冲区</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。循环缓冲有多个大小相同的缓冲区，作为输入的缓冲区有三种类型：</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R:</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空缓冲；</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G</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：满缓冲；</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：当前缓冲。</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2</a:t>
            </a:r>
            <a:r>
              <a:rPr kumimoji="0" lang="zh-CN" altLang="en-US" sz="2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）多个指针</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。作为输入的缓冲区可设置三个指针： </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6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mn-cs"/>
              </a:rPr>
              <a:t>next</a:t>
            </a:r>
            <a:r>
              <a:rPr kumimoji="0" lang="en-US" altLang="zh-CN" sz="26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mn-cs"/>
              </a:rPr>
              <a:t>g</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：指示下一个应取数据的</a:t>
            </a:r>
            <a:r>
              <a:rPr kumimoji="0" lang="en-US" altLang="zh-CN" sz="26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mn-cs"/>
              </a:rPr>
              <a:t>buf</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G</a:t>
            </a:r>
            <a:endPar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6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mn-cs"/>
              </a:rPr>
              <a:t>next</a:t>
            </a:r>
            <a:r>
              <a:rPr kumimoji="0" lang="en-US" altLang="zh-CN" sz="2600" b="1" i="0" u="none" strike="noStrike" kern="0" cap="none" spc="0" normalizeH="0" baseline="-25000" noProof="0" dirty="0" err="1" smtClean="0">
                <a:ln>
                  <a:noFill/>
                </a:ln>
                <a:solidFill>
                  <a:schemeClr val="tx1"/>
                </a:solidFill>
                <a:effectLst/>
                <a:uLnTx/>
                <a:uFillTx/>
                <a:latin typeface="宋体" panose="02010600030101010101" pitchFamily="2" charset="-122"/>
                <a:ea typeface="宋体" panose="02010600030101010101" pitchFamily="2" charset="-122"/>
                <a:cs typeface="+mn-cs"/>
              </a:rPr>
              <a:t>i</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：指示下一个空</a:t>
            </a:r>
            <a:r>
              <a:rPr kumimoji="0" lang="en-US" altLang="zh-CN" sz="2600" b="1" i="0" u="none" strike="noStrike" kern="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mn-cs"/>
              </a:rPr>
              <a:t>buf</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R</a:t>
            </a:r>
            <a:endParaRPr kumimoji="0" lang="en-US" altLang="zh-CN" sz="2600" b="1" i="0" u="none" strike="noStrike" kern="0" cap="none" spc="0" normalizeH="0" baseline="-2500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Current </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：正在使用的缓冲区</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的指针</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78179" name="Rectangle 2"/>
          <p:cNvSpPr>
            <a:spLocks noGrp="1"/>
          </p:cNvSpPr>
          <p:nvPr/>
        </p:nvSpPr>
        <p:spPr>
          <a:xfrm>
            <a:off x="574675" y="606425"/>
            <a:ext cx="8001000" cy="1216025"/>
          </a:xfrm>
          <a:prstGeom prst="rect">
            <a:avLst/>
          </a:prstGeom>
          <a:noFill/>
          <a:ln w="9525">
            <a:noFill/>
          </a:ln>
        </p:spPr>
        <p:txBody>
          <a:bodyPr wrap="square" lIns="91440" tIns="45720" rIns="91440" bIns="45720" anchor="b"/>
          <a:p>
            <a:pPr algn="ctr"/>
            <a:r>
              <a:rPr lang="zh-CN" altLang="en-US" sz="3200" b="1" dirty="0">
                <a:solidFill>
                  <a:srgbClr val="FF9900"/>
                </a:solidFill>
                <a:latin typeface="宋体" panose="02010600030101010101" pitchFamily="2" charset="-122"/>
                <a:ea typeface="宋体" panose="02010600030101010101" pitchFamily="2" charset="-122"/>
              </a:rPr>
              <a:t>循环缓冲的组成</a:t>
            </a:r>
            <a:endParaRPr lang="zh-CN" altLang="en-US" sz="3200" b="1" dirty="0">
              <a:solidFill>
                <a:srgbClr val="FF9900"/>
              </a:solidFill>
              <a:latin typeface="宋体" panose="02010600030101010101" pitchFamily="2" charset="-122"/>
              <a:ea typeface="宋体" panose="02010600030101010101" pitchFamily="2" charset="-122"/>
            </a:endParaRPr>
          </a:p>
        </p:txBody>
      </p:sp>
      <p:sp>
        <p:nvSpPr>
          <p:cNvPr id="178180" name="Rectangle 3"/>
          <p:cNvSpPr/>
          <p:nvPr/>
        </p:nvSpPr>
        <p:spPr>
          <a:xfrm>
            <a:off x="0"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82">
                                            <p:txEl>
                                              <p:charRg st="0" end="5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82">
                                            <p:txEl>
                                              <p:charRg st="59" end="8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82">
                                            <p:txEl>
                                              <p:charRg st="85" end="1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82">
                                            <p:txEl>
                                              <p:charRg st="111" end="13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82">
                                            <p:txEl>
                                              <p:charRg st="133"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build="p"/>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9201" name="文本框 943106"/>
          <p:cNvSpPr txBox="1"/>
          <p:nvPr/>
        </p:nvSpPr>
        <p:spPr>
          <a:xfrm>
            <a:off x="1127125" y="1565275"/>
            <a:ext cx="2400300" cy="458788"/>
          </a:xfrm>
          <a:prstGeom prst="rect">
            <a:avLst/>
          </a:prstGeom>
          <a:noFill/>
          <a:ln w="9525">
            <a:noFill/>
          </a:ln>
        </p:spPr>
        <p:txBody>
          <a:bodyPr wrap="none" lIns="91432" tIns="45715" rIns="91432" bIns="45715" anchor="t">
            <a:spAutoFit/>
          </a:bodyPr>
          <a:p>
            <a:r>
              <a:rPr lang="zh-CN" altLang="en-US" sz="2400" b="1" dirty="0">
                <a:latin typeface="Times New Roman" panose="02020603050405020304" pitchFamily="2" charset="0"/>
                <a:ea typeface="宋体" panose="02010600030101010101" pitchFamily="2" charset="-122"/>
              </a:rPr>
              <a:t>循环缓冲的组成 </a:t>
            </a:r>
            <a:endParaRPr lang="zh-CN" altLang="en-US" sz="2400" b="1">
              <a:latin typeface="Times New Roman" panose="02020603050405020304" pitchFamily="2" charset="0"/>
              <a:ea typeface="宋体" panose="02010600030101010101" pitchFamily="2" charset="-122"/>
            </a:endParaRPr>
          </a:p>
        </p:txBody>
      </p:sp>
      <p:graphicFrame>
        <p:nvGraphicFramePr>
          <p:cNvPr id="179202" name="对象 943107"/>
          <p:cNvGraphicFramePr/>
          <p:nvPr/>
        </p:nvGraphicFramePr>
        <p:xfrm>
          <a:off x="2195513" y="1989138"/>
          <a:ext cx="4319587" cy="4164012"/>
        </p:xfrm>
        <a:graphic>
          <a:graphicData uri="http://schemas.openxmlformats.org/presentationml/2006/ole">
            <mc:AlternateContent xmlns:mc="http://schemas.openxmlformats.org/markup-compatibility/2006">
              <mc:Choice xmlns:v="urn:schemas-microsoft-com:vml" Requires="v">
                <p:oleObj spid="_x0000_s3084" name="" r:id="rId1" imgW="3307080" imgH="1508760" progId="Visio.Drawing.4">
                  <p:embed/>
                </p:oleObj>
              </mc:Choice>
              <mc:Fallback>
                <p:oleObj name="" r:id="rId1" imgW="3307080" imgH="1508760" progId="Visio.Drawing.4">
                  <p:embed/>
                  <p:pic>
                    <p:nvPicPr>
                      <p:cNvPr id="0" name="图片 3083"/>
                      <p:cNvPicPr/>
                      <p:nvPr/>
                    </p:nvPicPr>
                    <p:blipFill>
                      <a:blip r:embed="rId2"/>
                      <a:srcRect r="52760"/>
                      <a:stretch>
                        <a:fillRect/>
                      </a:stretch>
                    </p:blipFill>
                    <p:spPr>
                      <a:xfrm>
                        <a:off x="2195513" y="1989138"/>
                        <a:ext cx="4319587" cy="4164012"/>
                      </a:xfrm>
                      <a:prstGeom prst="rect">
                        <a:avLst/>
                      </a:prstGeom>
                      <a:noFill/>
                      <a:ln w="38100">
                        <a:noFill/>
                        <a:miter/>
                      </a:ln>
                    </p:spPr>
                  </p:pic>
                </p:oleObj>
              </mc:Fallback>
            </mc:AlternateContent>
          </a:graphicData>
        </a:graphic>
      </p:graphicFrame>
      <p:sp>
        <p:nvSpPr>
          <p:cNvPr id="943110" name="椭圆形标注 943109"/>
          <p:cNvSpPr/>
          <p:nvPr/>
        </p:nvSpPr>
        <p:spPr>
          <a:xfrm>
            <a:off x="5834063" y="2781300"/>
            <a:ext cx="3128962" cy="1512888"/>
          </a:xfrm>
          <a:prstGeom prst="wedgeEllipseCallout">
            <a:avLst>
              <a:gd name="adj1" fmla="val -56185"/>
              <a:gd name="adj2" fmla="val 56296"/>
            </a:avLst>
          </a:prstGeom>
          <a:gradFill rotWithShape="0">
            <a:gsLst>
              <a:gs pos="0">
                <a:srgbClr val="CCCCFF">
                  <a:alpha val="100000"/>
                </a:srgbClr>
              </a:gs>
              <a:gs pos="17999">
                <a:srgbClr val="99CCFF">
                  <a:alpha val="100000"/>
                </a:srgbClr>
              </a:gs>
              <a:gs pos="39000">
                <a:srgbClr val="CC99FF">
                  <a:alpha val="100000"/>
                </a:srgbClr>
              </a:gs>
              <a:gs pos="64000">
                <a:srgbClr val="9966FF">
                  <a:alpha val="100000"/>
                </a:srgbClr>
              </a:gs>
              <a:gs pos="82001">
                <a:srgbClr val="99CCFF">
                  <a:alpha val="100000"/>
                </a:srgbClr>
              </a:gs>
              <a:gs pos="100000">
                <a:srgbClr val="CCCCFF">
                  <a:alpha val="100000"/>
                </a:srgbClr>
              </a:gs>
            </a:gsLst>
            <a:path path="rect">
              <a:fillToRect l="50000" t="50000" r="50000" b="50000"/>
            </a:path>
            <a:tileRect/>
          </a:gradFill>
          <a:ln w="12700" cap="flat" cmpd="sng">
            <a:solidFill>
              <a:srgbClr val="C4B596"/>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ctr" anchorCtr="1"/>
          <a:p>
            <a:r>
              <a:rPr lang="zh-CN" altLang="en-US" sz="2400" dirty="0">
                <a:latin typeface="Times New Roman" panose="02020603050405020304" pitchFamily="2" charset="0"/>
                <a:ea typeface="华文中宋" panose="02010600040101010101" pitchFamily="2" charset="-122"/>
              </a:rPr>
              <a:t>计算进程下一个可用缓冲区</a:t>
            </a:r>
            <a:r>
              <a:rPr lang="en-US" altLang="zh-CN" sz="2400">
                <a:latin typeface="Times New Roman" panose="02020603050405020304" pitchFamily="2" charset="0"/>
                <a:ea typeface="华文中宋" panose="02010600040101010101" pitchFamily="2" charset="-122"/>
              </a:rPr>
              <a:t>C</a:t>
            </a:r>
            <a:endParaRPr lang="en-US" altLang="zh-CN" sz="2400">
              <a:latin typeface="Times New Roman" panose="02020603050405020304" pitchFamily="2" charset="0"/>
              <a:ea typeface="华文中宋" panose="02010600040101010101" pitchFamily="2" charset="-122"/>
            </a:endParaRPr>
          </a:p>
        </p:txBody>
      </p:sp>
      <p:sp>
        <p:nvSpPr>
          <p:cNvPr id="179204" name="矩形 943110"/>
          <p:cNvSpPr/>
          <p:nvPr/>
        </p:nvSpPr>
        <p:spPr>
          <a:xfrm rot="-1678769">
            <a:off x="7164388" y="5708650"/>
            <a:ext cx="2055812" cy="673100"/>
          </a:xfrm>
          <a:prstGeom prst="rect">
            <a:avLst/>
          </a:prstGeom>
        </p:spPr>
        <p:txBody>
          <a:bodyPr wrap="none" fromWordArt="1">
            <a:prstTxWarp prst="textWave2">
              <a:avLst>
                <a:gd name="adj1" fmla="val 13005"/>
                <a:gd name="adj2" fmla="val 0"/>
              </a:avLst>
            </a:prstTxWarp>
            <a:normAutofit/>
          </a:bodyPr>
          <a:p>
            <a:pPr algn="ctr"/>
            <a:r>
              <a:rPr lang="zh-CN" altLang="en-US" sz="3600">
                <a:ln w="12700" cap="flat" cmpd="sng">
                  <a:solidFill>
                    <a:srgbClr val="FF99CC"/>
                  </a:solidFill>
                  <a:prstDash val="solid"/>
                  <a:round/>
                  <a:headEnd type="none" w="med" len="med"/>
                  <a:tailEnd type="none" w="med" len="med"/>
                </a:ln>
                <a:solidFill>
                  <a:srgbClr val="FFCC99">
                    <a:alpha val="50000"/>
                  </a:srgbClr>
                </a:solidFill>
                <a:effectLst>
                  <a:outerShdw dist="45791" dir="2021404" algn="ctr" rotWithShape="0">
                    <a:srgbClr val="9999FF"/>
                  </a:outerShdw>
                </a:effectLst>
                <a:latin typeface="隶书" panose="02010509060101010101" pitchFamily="1" charset="-122"/>
                <a:ea typeface="隶书" panose="02010509060101010101" pitchFamily="1" charset="-122"/>
              </a:rPr>
              <a:t>缓冲管理 </a:t>
            </a:r>
            <a:endParaRPr lang="zh-CN" altLang="en-US" sz="3600">
              <a:ln w="12700" cap="flat" cmpd="sng">
                <a:solidFill>
                  <a:srgbClr val="FF99CC"/>
                </a:solidFill>
                <a:prstDash val="solid"/>
                <a:round/>
                <a:headEnd type="none" w="med" len="med"/>
                <a:tailEnd type="none" w="med" len="med"/>
              </a:ln>
              <a:solidFill>
                <a:srgbClr val="FFCC99">
                  <a:alpha val="50000"/>
                </a:srgbClr>
              </a:solidFill>
              <a:effectLst>
                <a:outerShdw dist="45791" dir="2021404" algn="ctr" rotWithShape="0">
                  <a:srgbClr val="9999FF"/>
                </a:outerShdw>
              </a:effectLst>
              <a:latin typeface="隶书" panose="02010509060101010101" pitchFamily="1" charset="-122"/>
              <a:ea typeface="隶书" panose="02010509060101010101" pitchFamily="1" charset="-122"/>
            </a:endParaRPr>
          </a:p>
        </p:txBody>
      </p:sp>
      <p:sp>
        <p:nvSpPr>
          <p:cNvPr id="943112" name="线形标注 3(无边框) 943111"/>
          <p:cNvSpPr/>
          <p:nvPr/>
        </p:nvSpPr>
        <p:spPr>
          <a:xfrm>
            <a:off x="5003800" y="5373688"/>
            <a:ext cx="2719388" cy="1236662"/>
          </a:xfrm>
          <a:prstGeom prst="callout3">
            <a:avLst>
              <a:gd name="adj1" fmla="val 9231"/>
              <a:gd name="adj2" fmla="val 102806"/>
              <a:gd name="adj3" fmla="val 9231"/>
              <a:gd name="adj4" fmla="val 103565"/>
              <a:gd name="adj5" fmla="val -22694"/>
              <a:gd name="adj6" fmla="val 103565"/>
              <a:gd name="adj7" fmla="val -54745"/>
              <a:gd name="adj8" fmla="val 25819"/>
            </a:avLst>
          </a:prstGeom>
          <a:gradFill rotWithShape="0">
            <a:gsLst>
              <a:gs pos="0">
                <a:srgbClr val="FFEFD1">
                  <a:alpha val="100000"/>
                </a:srgbClr>
              </a:gs>
              <a:gs pos="64999">
                <a:srgbClr val="F0EBD5">
                  <a:alpha val="100000"/>
                </a:srgbClr>
              </a:gs>
              <a:gs pos="100000">
                <a:srgbClr val="D1C39F">
                  <a:alpha val="100000"/>
                </a:srgbClr>
              </a:gs>
            </a:gsLst>
            <a:path path="shape">
              <a:fillToRect l="50000" t="50000" r="50000" b="50000"/>
            </a:path>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p>
            <a:r>
              <a:rPr lang="zh-CN" altLang="en-US" sz="2400" b="1" dirty="0">
                <a:latin typeface="Times New Roman" panose="02020603050405020304" pitchFamily="2" charset="0"/>
                <a:ea typeface="宋体" panose="02010600030101010101" pitchFamily="2" charset="-122"/>
              </a:rPr>
              <a:t>计算进程当前正在使用缓冲区</a:t>
            </a:r>
            <a:r>
              <a:rPr lang="en-US" altLang="zh-CN" sz="2400" b="1">
                <a:latin typeface="Times New Roman" panose="02020603050405020304" pitchFamily="2" charset="0"/>
                <a:ea typeface="宋体" panose="02010600030101010101" pitchFamily="2" charset="-122"/>
              </a:rPr>
              <a:t>C</a:t>
            </a:r>
            <a:endParaRPr lang="en-US" altLang="zh-CN" sz="2400" b="1">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指针</a:t>
            </a:r>
            <a:r>
              <a:rPr lang="en-US" altLang="zh-CN" sz="2400" b="1">
                <a:latin typeface="Times New Roman" panose="02020603050405020304" pitchFamily="2" charset="0"/>
                <a:ea typeface="宋体" panose="02010600030101010101" pitchFamily="2" charset="-122"/>
              </a:rPr>
              <a:t>current</a:t>
            </a:r>
            <a:endParaRPr lang="en-US" altLang="zh-CN" sz="2400" b="1">
              <a:latin typeface="Times New Roman" panose="02020603050405020304" pitchFamily="2" charset="0"/>
              <a:ea typeface="宋体" panose="02010600030101010101" pitchFamily="2" charset="-122"/>
            </a:endParaRPr>
          </a:p>
        </p:txBody>
      </p:sp>
      <p:sp>
        <p:nvSpPr>
          <p:cNvPr id="179206" name="文本框 943112"/>
          <p:cNvSpPr txBox="1"/>
          <p:nvPr/>
        </p:nvSpPr>
        <p:spPr>
          <a:xfrm>
            <a:off x="180975" y="4292600"/>
            <a:ext cx="2016125" cy="1708150"/>
          </a:xfrm>
          <a:prstGeom prst="rect">
            <a:avLst/>
          </a:prstGeom>
          <a:solidFill>
            <a:srgbClr val="FFFFDD"/>
          </a:solidFill>
          <a:ln w="9525" cap="flat" cmpd="sng">
            <a:solidFill>
              <a:srgbClr val="FFFF00"/>
            </a:solidFill>
            <a:prstDash val="solid"/>
            <a:miter/>
            <a:headEnd type="none" w="med" len="med"/>
            <a:tailEnd type="none" w="med" len="med"/>
          </a:ln>
        </p:spPr>
        <p:txBody>
          <a:bodyPr lIns="91432" tIns="45715" rIns="91432" bIns="45715" anchor="t">
            <a:spAutoFit/>
          </a:bodyPr>
          <a:p>
            <a:pPr>
              <a:lnSpc>
                <a:spcPct val="110000"/>
              </a:lnSpc>
            </a:pPr>
            <a:r>
              <a:rPr lang="zh-CN" altLang="en-US" sz="2400" b="1" dirty="0">
                <a:solidFill>
                  <a:schemeClr val="hlink"/>
                </a:solidFill>
                <a:latin typeface="楷体_GB2312" charset="-122"/>
                <a:ea typeface="楷体_GB2312" charset="-122"/>
              </a:rPr>
              <a:t>类型：</a:t>
            </a:r>
            <a:endParaRPr lang="zh-CN" altLang="en-US" sz="2400" b="1" dirty="0">
              <a:solidFill>
                <a:schemeClr val="hlink"/>
              </a:solidFill>
              <a:latin typeface="楷体_GB2312" charset="-122"/>
              <a:ea typeface="楷体_GB2312" charset="-122"/>
            </a:endParaRPr>
          </a:p>
          <a:p>
            <a:pPr>
              <a:lnSpc>
                <a:spcPct val="110000"/>
              </a:lnSpc>
            </a:pPr>
            <a:r>
              <a:rPr lang="en-US" altLang="zh-CN" sz="2400" b="1" dirty="0">
                <a:solidFill>
                  <a:schemeClr val="hlink"/>
                </a:solidFill>
                <a:latin typeface="楷体_GB2312" charset="-122"/>
                <a:ea typeface="楷体_GB2312" charset="-122"/>
              </a:rPr>
              <a:t>R:</a:t>
            </a:r>
            <a:r>
              <a:rPr lang="zh-CN" altLang="en-US" sz="2400" b="1" dirty="0">
                <a:solidFill>
                  <a:schemeClr val="hlink"/>
                </a:solidFill>
                <a:latin typeface="楷体_GB2312" charset="-122"/>
                <a:ea typeface="楷体_GB2312" charset="-122"/>
              </a:rPr>
              <a:t>空缓冲；</a:t>
            </a:r>
            <a:endParaRPr lang="zh-CN" altLang="en-US" sz="2400" b="1" dirty="0">
              <a:solidFill>
                <a:schemeClr val="hlink"/>
              </a:solidFill>
              <a:latin typeface="楷体_GB2312" charset="-122"/>
              <a:ea typeface="楷体_GB2312" charset="-122"/>
            </a:endParaRPr>
          </a:p>
          <a:p>
            <a:pPr>
              <a:lnSpc>
                <a:spcPct val="110000"/>
              </a:lnSpc>
            </a:pPr>
            <a:r>
              <a:rPr lang="en-US" altLang="zh-CN" sz="2400" b="1" dirty="0">
                <a:solidFill>
                  <a:schemeClr val="hlink"/>
                </a:solidFill>
                <a:latin typeface="楷体_GB2312" charset="-122"/>
                <a:ea typeface="楷体_GB2312" charset="-122"/>
              </a:rPr>
              <a:t>G:</a:t>
            </a:r>
            <a:r>
              <a:rPr lang="zh-CN" altLang="en-US" sz="2400" b="1" dirty="0">
                <a:solidFill>
                  <a:schemeClr val="hlink"/>
                </a:solidFill>
                <a:latin typeface="楷体_GB2312" charset="-122"/>
                <a:ea typeface="楷体_GB2312" charset="-122"/>
              </a:rPr>
              <a:t>满缓冲；</a:t>
            </a:r>
            <a:endParaRPr lang="zh-CN" altLang="en-US" sz="2400" b="1" dirty="0">
              <a:solidFill>
                <a:schemeClr val="hlink"/>
              </a:solidFill>
              <a:latin typeface="楷体_GB2312" charset="-122"/>
              <a:ea typeface="楷体_GB2312" charset="-122"/>
            </a:endParaRPr>
          </a:p>
          <a:p>
            <a:pPr>
              <a:lnSpc>
                <a:spcPct val="110000"/>
              </a:lnSpc>
            </a:pPr>
            <a:r>
              <a:rPr lang="en-US" altLang="zh-CN" sz="2400" b="1" dirty="0">
                <a:solidFill>
                  <a:schemeClr val="hlink"/>
                </a:solidFill>
                <a:latin typeface="楷体_GB2312" charset="-122"/>
                <a:ea typeface="楷体_GB2312" charset="-122"/>
              </a:rPr>
              <a:t>C:</a:t>
            </a:r>
            <a:r>
              <a:rPr lang="zh-CN" altLang="en-US" sz="2400" b="1" dirty="0">
                <a:solidFill>
                  <a:schemeClr val="hlink"/>
                </a:solidFill>
                <a:latin typeface="楷体_GB2312" charset="-122"/>
                <a:ea typeface="楷体_GB2312" charset="-122"/>
              </a:rPr>
              <a:t>当前缓冲</a:t>
            </a:r>
            <a:endParaRPr lang="zh-CN" altLang="en-US" sz="2400" b="1" dirty="0">
              <a:solidFill>
                <a:schemeClr val="hlink"/>
              </a:solidFill>
              <a:latin typeface="楷体_GB2312" charset="-122"/>
              <a:ea typeface="楷体_GB2312" charset="-122"/>
            </a:endParaRPr>
          </a:p>
        </p:txBody>
      </p:sp>
      <p:sp>
        <p:nvSpPr>
          <p:cNvPr id="179207"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　6.7  缓 冲 区 管 理</a:t>
            </a:r>
            <a:endParaRPr lang="zh-CN" altLang="en-US" sz="4000" b="1" dirty="0">
              <a:latin typeface="宋体" panose="02010600030101010101" pitchFamily="2" charset="-122"/>
              <a:ea typeface="宋体" panose="02010600030101010101" pitchFamily="2" charset="-122"/>
            </a:endParaRPr>
          </a:p>
        </p:txBody>
      </p:sp>
      <p:sp>
        <p:nvSpPr>
          <p:cNvPr id="179208" name="Rectangle 3"/>
          <p:cNvSpPr/>
          <p:nvPr/>
        </p:nvSpPr>
        <p:spPr>
          <a:xfrm>
            <a:off x="0"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43109" name="椭圆形标注 943108"/>
          <p:cNvSpPr/>
          <p:nvPr/>
        </p:nvSpPr>
        <p:spPr>
          <a:xfrm>
            <a:off x="5076825" y="622300"/>
            <a:ext cx="3311525" cy="1511300"/>
          </a:xfrm>
          <a:prstGeom prst="wedgeEllipseCallout">
            <a:avLst>
              <a:gd name="adj1" fmla="val -55847"/>
              <a:gd name="adj2" fmla="val 56296"/>
            </a:avLst>
          </a:prstGeom>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path path="rect">
              <a:fillToRect l="50000" t="50000" r="50000" b="50000"/>
            </a:path>
            <a:tileRect/>
          </a:gradFill>
          <a:ln w="12700" cap="flat" cmpd="sng">
            <a:solidFill>
              <a:srgbClr val="C4B596"/>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ctr" anchorCtr="1"/>
          <a:p>
            <a:r>
              <a:rPr lang="zh-CN" altLang="en-US" sz="2400" dirty="0">
                <a:latin typeface="Times New Roman" panose="02020603050405020304" pitchFamily="2" charset="0"/>
                <a:ea typeface="华文中宋" panose="02010600040101010101" pitchFamily="2" charset="-122"/>
              </a:rPr>
              <a:t>输入进程下一个可用空缓冲区</a:t>
            </a:r>
            <a:r>
              <a:rPr lang="en-US" altLang="zh-CN" sz="2400">
                <a:latin typeface="Times New Roman" panose="02020603050405020304" pitchFamily="2" charset="0"/>
                <a:ea typeface="华文中宋" panose="02010600040101010101" pitchFamily="2" charset="-122"/>
              </a:rPr>
              <a:t>R</a:t>
            </a:r>
            <a:endParaRPr lang="en-US" altLang="zh-CN" sz="2400">
              <a:latin typeface="Times New Roman" panose="02020603050405020304" pitchFamily="2" charset="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3109"/>
                                        </p:tgtEl>
                                        <p:attrNameLst>
                                          <p:attrName>style.visibility</p:attrName>
                                        </p:attrNameLst>
                                      </p:cBhvr>
                                      <p:to>
                                        <p:strVal val="visible"/>
                                      </p:to>
                                    </p:set>
                                    <p:animEffect transition="in" filter="slide(fromBottom)">
                                      <p:cBhvr>
                                        <p:cTn id="7" dur="500"/>
                                        <p:tgtEl>
                                          <p:spTgt spid="94310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3110"/>
                                        </p:tgtEl>
                                        <p:attrNameLst>
                                          <p:attrName>style.visibility</p:attrName>
                                        </p:attrNameLst>
                                      </p:cBhvr>
                                      <p:to>
                                        <p:strVal val="visible"/>
                                      </p:to>
                                    </p:set>
                                    <p:animEffect transition="in" filter="slide(fromBottom)">
                                      <p:cBhvr>
                                        <p:cTn id="12" dur="500"/>
                                        <p:tgtEl>
                                          <p:spTgt spid="9431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943112"/>
                                        </p:tgtEl>
                                        <p:attrNameLst>
                                          <p:attrName>style.visibility</p:attrName>
                                        </p:attrNameLst>
                                      </p:cBhvr>
                                      <p:to>
                                        <p:strVal val="visible"/>
                                      </p:to>
                                    </p:set>
                                    <p:animEffect transition="in" filter="slide(fromTop)">
                                      <p:cBhvr>
                                        <p:cTn id="17" dur="500"/>
                                        <p:tgtEl>
                                          <p:spTgt spid="943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9" grpId="0" bldLvl="0" animBg="1"/>
      <p:bldP spid="943110" grpId="0" bldLvl="0" animBg="1"/>
      <p:bldP spid="943112"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文本框 945153"/>
          <p:cNvSpPr txBox="1"/>
          <p:nvPr/>
        </p:nvSpPr>
        <p:spPr>
          <a:xfrm>
            <a:off x="715963" y="1350963"/>
            <a:ext cx="3678237" cy="457200"/>
          </a:xfrm>
          <a:prstGeom prst="rect">
            <a:avLst/>
          </a:prstGeom>
          <a:noFill/>
          <a:ln w="9525">
            <a:noFill/>
          </a:ln>
        </p:spPr>
        <p:txBody>
          <a:bodyPr wrap="none" lIns="91432" tIns="45715" rIns="91432" bIns="45715" anchor="t">
            <a:spAutoFit/>
          </a:bodyPr>
          <a:p>
            <a:r>
              <a:rPr lang="en-US" altLang="zh-CN" sz="2400" b="1" dirty="0">
                <a:latin typeface="Times New Roman" panose="02020603050405020304" pitchFamily="2" charset="0"/>
                <a:ea typeface="宋体" panose="02010600030101010101" pitchFamily="2" charset="-122"/>
              </a:rPr>
              <a:t>2. </a:t>
            </a:r>
            <a:r>
              <a:rPr lang="zh-CN" altLang="en-US" sz="2400" b="1" dirty="0">
                <a:latin typeface="Times New Roman" panose="02020603050405020304" pitchFamily="2" charset="0"/>
                <a:ea typeface="宋体" panose="02010600030101010101" pitchFamily="2" charset="-122"/>
              </a:rPr>
              <a:t>循环缓冲区的使用</a:t>
            </a:r>
            <a:r>
              <a:rPr lang="en-US" altLang="zh-CN" sz="2400" b="1">
                <a:latin typeface="Times New Roman" panose="02020603050405020304" pitchFamily="2" charset="0"/>
                <a:ea typeface="宋体" panose="02010600030101010101" pitchFamily="2" charset="-122"/>
              </a:rPr>
              <a:t>(1)</a:t>
            </a:r>
            <a:r>
              <a:rPr lang="zh-CN" altLang="en-US" sz="2400" b="1">
                <a:latin typeface="Times New Roman" panose="02020603050405020304" pitchFamily="2" charset="0"/>
                <a:ea typeface="宋体" panose="02010600030101010101" pitchFamily="2" charset="-122"/>
              </a:rPr>
              <a:t> </a:t>
            </a:r>
            <a:endParaRPr lang="zh-CN" altLang="en-US" sz="2400" b="1">
              <a:latin typeface="Times New Roman" panose="02020603050405020304" pitchFamily="2" charset="0"/>
              <a:ea typeface="宋体" panose="02010600030101010101" pitchFamily="2" charset="-122"/>
            </a:endParaRPr>
          </a:p>
        </p:txBody>
      </p:sp>
      <p:sp>
        <p:nvSpPr>
          <p:cNvPr id="181250" name="文本框 945154"/>
          <p:cNvSpPr txBox="1"/>
          <p:nvPr/>
        </p:nvSpPr>
        <p:spPr>
          <a:xfrm>
            <a:off x="1676400" y="2209800"/>
            <a:ext cx="2401888" cy="2647950"/>
          </a:xfrm>
          <a:prstGeom prst="rect">
            <a:avLst/>
          </a:prstGeom>
          <a:noFill/>
          <a:ln w="9525">
            <a:noFill/>
          </a:ln>
        </p:spPr>
        <p:txBody>
          <a:bodyPr wrap="none" lIns="91432" tIns="45715" rIns="91432" bIns="45715" anchor="t">
            <a:spAutoFit/>
          </a:bodyPr>
          <a:p>
            <a:pPr marL="457200" indent="-457200">
              <a:buAutoNum type="arabicParenBoth"/>
            </a:pPr>
            <a:r>
              <a:rPr lang="en-US" altLang="zh-CN" sz="2400" err="1">
                <a:latin typeface="Times New Roman" panose="02020603050405020304" pitchFamily="2" charset="0"/>
                <a:ea typeface="宋体" panose="02010600030101010101" pitchFamily="2" charset="-122"/>
              </a:rPr>
              <a:t>Getbuf</a:t>
            </a:r>
            <a:r>
              <a:rPr lang="zh-CN" altLang="en-US" sz="2400" dirty="0">
                <a:latin typeface="Times New Roman" panose="02020603050405020304" pitchFamily="2" charset="0"/>
                <a:ea typeface="宋体" panose="02010600030101010101" pitchFamily="2" charset="-122"/>
              </a:rPr>
              <a:t>过程。</a:t>
            </a:r>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r>
              <a:rPr lang="zh-CN" altLang="en-US" sz="2400" dirty="0">
                <a:latin typeface="Times New Roman" panose="02020603050405020304" pitchFamily="2" charset="0"/>
                <a:ea typeface="宋体" panose="02010600030101010101" pitchFamily="2" charset="-122"/>
              </a:rPr>
              <a:t>输入进程</a:t>
            </a:r>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r>
              <a:rPr lang="zh-CN" altLang="en-US" sz="2400" dirty="0">
                <a:latin typeface="Times New Roman" panose="02020603050405020304" pitchFamily="2" charset="0"/>
                <a:ea typeface="宋体" panose="02010600030101010101" pitchFamily="2" charset="-122"/>
              </a:rPr>
              <a:t>计算进程 </a:t>
            </a:r>
            <a:endParaRPr lang="zh-CN" altLang="en-US" sz="2400" dirty="0">
              <a:latin typeface="Times New Roman" panose="02020603050405020304" pitchFamily="2" charset="0"/>
              <a:ea typeface="宋体" panose="02010600030101010101" pitchFamily="2" charset="-122"/>
            </a:endParaRPr>
          </a:p>
        </p:txBody>
      </p:sp>
      <p:sp>
        <p:nvSpPr>
          <p:cNvPr id="945156" name="下箭头 945155"/>
          <p:cNvSpPr/>
          <p:nvPr/>
        </p:nvSpPr>
        <p:spPr>
          <a:xfrm>
            <a:off x="5219700" y="1125538"/>
            <a:ext cx="865188" cy="1366837"/>
          </a:xfrm>
          <a:prstGeom prst="downArrow">
            <a:avLst>
              <a:gd name="adj1" fmla="val 50000"/>
              <a:gd name="adj2" fmla="val 39436"/>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nexti</a:t>
            </a:r>
            <a:endParaRPr lang="en-US" altLang="zh-CN" sz="2400">
              <a:latin typeface="Times New Roman" panose="02020603050405020304" pitchFamily="2" charset="0"/>
              <a:ea typeface="宋体" panose="02010600030101010101" pitchFamily="2" charset="-122"/>
            </a:endParaRPr>
          </a:p>
        </p:txBody>
      </p:sp>
      <p:grpSp>
        <p:nvGrpSpPr>
          <p:cNvPr id="181252" name="组合 945156"/>
          <p:cNvGrpSpPr/>
          <p:nvPr/>
        </p:nvGrpSpPr>
        <p:grpSpPr>
          <a:xfrm>
            <a:off x="3854450" y="2565400"/>
            <a:ext cx="3670300" cy="3887788"/>
            <a:chOff x="2428" y="1616"/>
            <a:chExt cx="2312" cy="2449"/>
          </a:xfrm>
        </p:grpSpPr>
        <p:graphicFrame>
          <p:nvGraphicFramePr>
            <p:cNvPr id="181253" name="对象 945157"/>
            <p:cNvGraphicFramePr/>
            <p:nvPr/>
          </p:nvGraphicFramePr>
          <p:xfrm>
            <a:off x="2428" y="1616"/>
            <a:ext cx="2176" cy="2449"/>
          </p:xfrm>
          <a:graphic>
            <a:graphicData uri="http://schemas.openxmlformats.org/presentationml/2006/ole">
              <mc:AlternateContent xmlns:mc="http://schemas.openxmlformats.org/markup-compatibility/2006">
                <mc:Choice xmlns:v="urn:schemas-microsoft-com:vml" Requires="v">
                  <p:oleObj spid="_x0000_s3085" name="" r:id="rId1" imgW="3307080" imgH="1508760" progId="Visio.Drawing.4">
                    <p:embed/>
                  </p:oleObj>
                </mc:Choice>
                <mc:Fallback>
                  <p:oleObj name="" r:id="rId1" imgW="3307080" imgH="1508760" progId="Visio.Drawing.4">
                    <p:embed/>
                    <p:pic>
                      <p:nvPicPr>
                        <p:cNvPr id="0" name="图片 3084"/>
                        <p:cNvPicPr/>
                        <p:nvPr/>
                      </p:nvPicPr>
                      <p:blipFill>
                        <a:blip r:embed="rId2"/>
                        <a:srcRect t="11493" r="64182"/>
                        <a:stretch>
                          <a:fillRect/>
                        </a:stretch>
                      </p:blipFill>
                      <p:spPr>
                        <a:xfrm>
                          <a:off x="2428" y="1616"/>
                          <a:ext cx="2176" cy="2449"/>
                        </a:xfrm>
                        <a:prstGeom prst="rect">
                          <a:avLst/>
                        </a:prstGeom>
                        <a:noFill/>
                        <a:ln w="38100">
                          <a:noFill/>
                          <a:miter/>
                        </a:ln>
                      </p:spPr>
                    </p:pic>
                  </p:oleObj>
                </mc:Fallback>
              </mc:AlternateContent>
            </a:graphicData>
          </a:graphic>
        </p:graphicFrame>
        <p:sp>
          <p:nvSpPr>
            <p:cNvPr id="181254" name="文本框 945158"/>
            <p:cNvSpPr txBox="1"/>
            <p:nvPr/>
          </p:nvSpPr>
          <p:spPr>
            <a:xfrm>
              <a:off x="4378" y="3203"/>
              <a:ext cx="362" cy="288"/>
            </a:xfrm>
            <a:prstGeom prst="rect">
              <a:avLst/>
            </a:prstGeom>
            <a:solidFill>
              <a:schemeClr val="bg1"/>
            </a:solidFill>
            <a:ln w="12700">
              <a:noFill/>
            </a:ln>
          </p:spPr>
          <p:txBody>
            <a:bodyPr lIns="91432" tIns="45715" rIns="91432" bIns="45715" anchor="t">
              <a:spAutoFit/>
            </a:bodyPr>
            <a:p>
              <a:pPr>
                <a:spcBef>
                  <a:spcPct val="50000"/>
                </a:spcBef>
              </a:pPr>
              <a:endParaRPr lang="en-US" altLang="en-US" sz="2400" dirty="0">
                <a:latin typeface="Times New Roman" panose="02020603050405020304" pitchFamily="2" charset="0"/>
                <a:ea typeface="宋体" panose="02010600030101010101" pitchFamily="2" charset="-122"/>
              </a:endParaRPr>
            </a:p>
          </p:txBody>
        </p:sp>
      </p:grpSp>
      <p:sp>
        <p:nvSpPr>
          <p:cNvPr id="945160" name="下箭头 945159"/>
          <p:cNvSpPr/>
          <p:nvPr/>
        </p:nvSpPr>
        <p:spPr>
          <a:xfrm rot="3336140">
            <a:off x="7415213" y="2457450"/>
            <a:ext cx="863600" cy="1366838"/>
          </a:xfrm>
          <a:prstGeom prst="downArrow">
            <a:avLst>
              <a:gd name="adj1" fmla="val 50000"/>
              <a:gd name="adj2" fmla="val 39509"/>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nexti</a:t>
            </a:r>
            <a:endParaRPr lang="en-US" altLang="zh-CN" sz="2400">
              <a:latin typeface="Times New Roman" panose="02020603050405020304" pitchFamily="2" charset="0"/>
              <a:ea typeface="宋体" panose="02010600030101010101" pitchFamily="2" charset="-122"/>
            </a:endParaRPr>
          </a:p>
        </p:txBody>
      </p:sp>
      <p:sp>
        <p:nvSpPr>
          <p:cNvPr id="945161" name="左箭头 945160"/>
          <p:cNvSpPr/>
          <p:nvPr/>
        </p:nvSpPr>
        <p:spPr>
          <a:xfrm>
            <a:off x="7308850" y="4292600"/>
            <a:ext cx="1476375" cy="938213"/>
          </a:xfrm>
          <a:prstGeom prst="leftArrow">
            <a:avLst>
              <a:gd name="adj1" fmla="val 50000"/>
              <a:gd name="adj2" fmla="val 39281"/>
            </a:avLst>
          </a:prstGeom>
          <a:gradFill rotWithShape="0">
            <a:gsLst>
              <a:gs pos="0">
                <a:srgbClr val="FFFFFF"/>
              </a:gs>
              <a:gs pos="50000">
                <a:schemeClr val="accent1"/>
              </a:gs>
              <a:gs pos="100000">
                <a:srgbClr val="FFFFFF"/>
              </a:gs>
            </a:gsLst>
            <a:lin ang="18900000" scaled="1"/>
            <a:tileRect/>
          </a:grad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nextg</a:t>
            </a:r>
            <a:endParaRPr lang="en-US" altLang="zh-CN" sz="2400">
              <a:latin typeface="Times New Roman" panose="02020603050405020304" pitchFamily="2" charset="0"/>
              <a:ea typeface="宋体" panose="02010600030101010101" pitchFamily="2" charset="-122"/>
            </a:endParaRPr>
          </a:p>
        </p:txBody>
      </p:sp>
      <p:sp>
        <p:nvSpPr>
          <p:cNvPr id="945162" name="左箭头 945161"/>
          <p:cNvSpPr/>
          <p:nvPr/>
        </p:nvSpPr>
        <p:spPr>
          <a:xfrm>
            <a:off x="7308850" y="4292600"/>
            <a:ext cx="1476375" cy="938213"/>
          </a:xfrm>
          <a:prstGeom prst="leftArrow">
            <a:avLst>
              <a:gd name="adj1" fmla="val 50000"/>
              <a:gd name="adj2" fmla="val 39281"/>
            </a:avLst>
          </a:prstGeom>
          <a:gradFill rotWithShape="0">
            <a:gsLst>
              <a:gs pos="0">
                <a:srgbClr val="FFFFFF"/>
              </a:gs>
              <a:gs pos="50000">
                <a:schemeClr val="accent1"/>
              </a:gs>
              <a:gs pos="100000">
                <a:srgbClr val="FFFFFF"/>
              </a:gs>
            </a:gsLst>
            <a:lin ang="18900000" scaled="1"/>
            <a:tileRect/>
          </a:grad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a:latin typeface="Times New Roman" panose="02020603050405020304" pitchFamily="2" charset="0"/>
                <a:ea typeface="宋体" panose="02010600030101010101" pitchFamily="2" charset="-122"/>
              </a:rPr>
              <a:t>current</a:t>
            </a:r>
            <a:endParaRPr lang="en-US" altLang="zh-CN" sz="2400">
              <a:latin typeface="Times New Roman" panose="02020603050405020304" pitchFamily="2" charset="0"/>
              <a:ea typeface="宋体" panose="02010600030101010101" pitchFamily="2" charset="-122"/>
            </a:endParaRPr>
          </a:p>
        </p:txBody>
      </p:sp>
      <p:sp>
        <p:nvSpPr>
          <p:cNvPr id="945163" name="左箭头 945162"/>
          <p:cNvSpPr/>
          <p:nvPr/>
        </p:nvSpPr>
        <p:spPr>
          <a:xfrm rot="969058">
            <a:off x="5940425" y="5661025"/>
            <a:ext cx="1476375" cy="935038"/>
          </a:xfrm>
          <a:prstGeom prst="leftArrow">
            <a:avLst>
              <a:gd name="adj1" fmla="val 50000"/>
              <a:gd name="adj2" fmla="val 39415"/>
            </a:avLst>
          </a:prstGeom>
          <a:gradFill rotWithShape="0">
            <a:gsLst>
              <a:gs pos="0">
                <a:srgbClr val="FFFFFF"/>
              </a:gs>
              <a:gs pos="50000">
                <a:schemeClr val="accent1"/>
              </a:gs>
              <a:gs pos="100000">
                <a:srgbClr val="FFFFFF"/>
              </a:gs>
            </a:gsLst>
            <a:lin ang="18900000" scaled="1"/>
            <a:tileRect/>
          </a:grad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nextg</a:t>
            </a:r>
            <a:endParaRPr lang="en-US" altLang="zh-CN" sz="2400">
              <a:latin typeface="Times New Roman" panose="02020603050405020304" pitchFamily="2" charset="0"/>
              <a:ea typeface="宋体" panose="02010600030101010101" pitchFamily="2" charset="-122"/>
            </a:endParaRPr>
          </a:p>
        </p:txBody>
      </p:sp>
      <p:sp>
        <p:nvSpPr>
          <p:cNvPr id="945164" name="文本框 945163"/>
          <p:cNvSpPr txBox="1"/>
          <p:nvPr/>
        </p:nvSpPr>
        <p:spPr>
          <a:xfrm>
            <a:off x="6732588" y="4508500"/>
            <a:ext cx="504825" cy="365125"/>
          </a:xfrm>
          <a:prstGeom prst="rect">
            <a:avLst/>
          </a:prstGeom>
          <a:gradFill rotWithShape="1">
            <a:gsLst>
              <a:gs pos="0">
                <a:srgbClr val="FFFFFF"/>
              </a:gs>
              <a:gs pos="50000">
                <a:schemeClr val="accent1"/>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C</a:t>
            </a:r>
            <a:endParaRPr lang="en-US" altLang="zh-CN" sz="2400">
              <a:latin typeface="Times New Roman" panose="02020603050405020304" pitchFamily="2" charset="0"/>
              <a:ea typeface="宋体" panose="02010600030101010101" pitchFamily="2" charset="-122"/>
            </a:endParaRPr>
          </a:p>
        </p:txBody>
      </p:sp>
      <p:sp>
        <p:nvSpPr>
          <p:cNvPr id="945166" name="文本框 945165"/>
          <p:cNvSpPr txBox="1"/>
          <p:nvPr/>
        </p:nvSpPr>
        <p:spPr>
          <a:xfrm>
            <a:off x="5364163" y="2565400"/>
            <a:ext cx="503237" cy="365125"/>
          </a:xfrm>
          <a:prstGeom prst="rect">
            <a:avLst/>
          </a:prstGeom>
          <a:gradFill rotWithShape="1">
            <a:gsLst>
              <a:gs pos="0">
                <a:srgbClr val="FFFFFF"/>
              </a:gs>
              <a:gs pos="50000">
                <a:srgbClr val="FFD685"/>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1261"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　6.7  缓 冲 区 管 理</a:t>
            </a:r>
            <a:endParaRPr lang="zh-CN" altLang="en-US" sz="4000" b="1" dirty="0">
              <a:latin typeface="宋体" panose="02010600030101010101" pitchFamily="2" charset="-122"/>
              <a:ea typeface="宋体" panose="02010600030101010101" pitchFamily="2" charset="-122"/>
            </a:endParaRPr>
          </a:p>
        </p:txBody>
      </p:sp>
      <p:sp>
        <p:nvSpPr>
          <p:cNvPr id="181262" name="Rectangle 3"/>
          <p:cNvSpPr/>
          <p:nvPr/>
        </p:nvSpPr>
        <p:spPr>
          <a:xfrm>
            <a:off x="0"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45156"/>
                                        </p:tgtEl>
                                        <p:attrNameLst>
                                          <p:attrName>style.visibility</p:attrName>
                                        </p:attrNameLst>
                                      </p:cBhvr>
                                      <p:to>
                                        <p:strVal val="hidden"/>
                                      </p:to>
                                    </p:set>
                                  </p:childTnLst>
                                </p:cTn>
                              </p:par>
                              <p:par>
                                <p:cTn id="7" presetID="17" presetClass="entr" presetSubtype="2" fill="hold" grpId="0" nodeType="withEffect">
                                  <p:stCondLst>
                                    <p:cond delay="0"/>
                                  </p:stCondLst>
                                  <p:childTnLst>
                                    <p:set>
                                      <p:cBhvr>
                                        <p:cTn id="8" dur="1" fill="hold">
                                          <p:stCondLst>
                                            <p:cond delay="0"/>
                                          </p:stCondLst>
                                        </p:cTn>
                                        <p:tgtEl>
                                          <p:spTgt spid="945160"/>
                                        </p:tgtEl>
                                        <p:attrNameLst>
                                          <p:attrName>style.visibility</p:attrName>
                                        </p:attrNameLst>
                                      </p:cBhvr>
                                      <p:to>
                                        <p:strVal val="visible"/>
                                      </p:to>
                                    </p:set>
                                    <p:anim calcmode="lin" valueType="num">
                                      <p:cBhvr>
                                        <p:cTn id="9" dur="500" fill="hold"/>
                                        <p:tgtEl>
                                          <p:spTgt spid="945160"/>
                                        </p:tgtEl>
                                        <p:attrNameLst>
                                          <p:attrName>ppt_x</p:attrName>
                                        </p:attrNameLst>
                                      </p:cBhvr>
                                      <p:tavLst>
                                        <p:tav tm="0">
                                          <p:val>
                                            <p:strVal val="#ppt_x+#ppt_w/2"/>
                                          </p:val>
                                        </p:tav>
                                        <p:tav tm="100000">
                                          <p:val>
                                            <p:strVal val="#ppt_x"/>
                                          </p:val>
                                        </p:tav>
                                      </p:tavLst>
                                    </p:anim>
                                    <p:anim calcmode="lin" valueType="num">
                                      <p:cBhvr>
                                        <p:cTn id="10" dur="500" fill="hold"/>
                                        <p:tgtEl>
                                          <p:spTgt spid="945160"/>
                                        </p:tgtEl>
                                        <p:attrNameLst>
                                          <p:attrName>ppt_y</p:attrName>
                                        </p:attrNameLst>
                                      </p:cBhvr>
                                      <p:tavLst>
                                        <p:tav tm="0">
                                          <p:val>
                                            <p:strVal val="#ppt_y"/>
                                          </p:val>
                                        </p:tav>
                                        <p:tav tm="100000">
                                          <p:val>
                                            <p:strVal val="#ppt_y"/>
                                          </p:val>
                                        </p:tav>
                                      </p:tavLst>
                                    </p:anim>
                                    <p:anim calcmode="lin" valueType="num">
                                      <p:cBhvr>
                                        <p:cTn id="11" dur="500" fill="hold"/>
                                        <p:tgtEl>
                                          <p:spTgt spid="945160"/>
                                        </p:tgtEl>
                                        <p:attrNameLst>
                                          <p:attrName>ppt_w</p:attrName>
                                        </p:attrNameLst>
                                      </p:cBhvr>
                                      <p:tavLst>
                                        <p:tav tm="0">
                                          <p:val>
                                            <p:fltVal val="0.000000"/>
                                          </p:val>
                                        </p:tav>
                                        <p:tav tm="100000">
                                          <p:val>
                                            <p:strVal val="#ppt_w"/>
                                          </p:val>
                                        </p:tav>
                                      </p:tavLst>
                                    </p:anim>
                                    <p:anim calcmode="lin" valueType="num">
                                      <p:cBhvr>
                                        <p:cTn id="12" dur="500" fill="hold"/>
                                        <p:tgtEl>
                                          <p:spTgt spid="94516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945166"/>
                                        </p:tgtEl>
                                        <p:attrNameLst>
                                          <p:attrName>style.visibility</p:attrName>
                                        </p:attrNameLst>
                                      </p:cBhvr>
                                      <p:to>
                                        <p:strVal val="visible"/>
                                      </p:to>
                                    </p:set>
                                    <p:anim calcmode="lin" valueType="num">
                                      <p:cBhvr>
                                        <p:cTn id="17" dur="1000" fill="hold"/>
                                        <p:tgtEl>
                                          <p:spTgt spid="945166"/>
                                        </p:tgtEl>
                                        <p:attrNameLst>
                                          <p:attrName>ppt_w</p:attrName>
                                        </p:attrNameLst>
                                      </p:cBhvr>
                                      <p:tavLst>
                                        <p:tav tm="0">
                                          <p:val>
                                            <p:strVal val="#ppt_w*0.70"/>
                                          </p:val>
                                        </p:tav>
                                        <p:tav tm="100000">
                                          <p:val>
                                            <p:strVal val="#ppt_w"/>
                                          </p:val>
                                        </p:tav>
                                      </p:tavLst>
                                    </p:anim>
                                    <p:anim calcmode="lin" valueType="num">
                                      <p:cBhvr>
                                        <p:cTn id="18" dur="1000" fill="hold"/>
                                        <p:tgtEl>
                                          <p:spTgt spid="945166"/>
                                        </p:tgtEl>
                                        <p:attrNameLst>
                                          <p:attrName>ppt_h</p:attrName>
                                        </p:attrNameLst>
                                      </p:cBhvr>
                                      <p:tavLst>
                                        <p:tav tm="0">
                                          <p:val>
                                            <p:strVal val="#ppt_h"/>
                                          </p:val>
                                        </p:tav>
                                        <p:tav tm="100000">
                                          <p:val>
                                            <p:strVal val="#ppt_h"/>
                                          </p:val>
                                        </p:tav>
                                      </p:tavLst>
                                    </p:anim>
                                    <p:animEffect transition="in" filter="fade">
                                      <p:cBhvr>
                                        <p:cTn id="19" dur="1000"/>
                                        <p:tgtEl>
                                          <p:spTgt spid="94516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94516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grpId="0" nodeType="clickEffect">
                                  <p:stCondLst>
                                    <p:cond delay="0"/>
                                  </p:stCondLst>
                                  <p:childTnLst>
                                    <p:set>
                                      <p:cBhvr>
                                        <p:cTn id="27" dur="1" fill="hold">
                                          <p:stCondLst>
                                            <p:cond delay="0"/>
                                          </p:stCondLst>
                                        </p:cTn>
                                        <p:tgtEl>
                                          <p:spTgt spid="945162"/>
                                        </p:tgtEl>
                                        <p:attrNameLst>
                                          <p:attrName>style.visibility</p:attrName>
                                        </p:attrNameLst>
                                      </p:cBhvr>
                                      <p:to>
                                        <p:strVal val="visible"/>
                                      </p:to>
                                    </p:set>
                                    <p:anim calcmode="lin" valueType="num">
                                      <p:cBhvr>
                                        <p:cTn id="28" dur="500" fill="hold"/>
                                        <p:tgtEl>
                                          <p:spTgt spid="945162"/>
                                        </p:tgtEl>
                                        <p:attrNameLst>
                                          <p:attrName>ppt_x</p:attrName>
                                        </p:attrNameLst>
                                      </p:cBhvr>
                                      <p:tavLst>
                                        <p:tav tm="0">
                                          <p:val>
                                            <p:strVal val="#ppt_x+#ppt_w/2"/>
                                          </p:val>
                                        </p:tav>
                                        <p:tav tm="100000">
                                          <p:val>
                                            <p:strVal val="#ppt_x"/>
                                          </p:val>
                                        </p:tav>
                                      </p:tavLst>
                                    </p:anim>
                                    <p:anim calcmode="lin" valueType="num">
                                      <p:cBhvr>
                                        <p:cTn id="29" dur="500" fill="hold"/>
                                        <p:tgtEl>
                                          <p:spTgt spid="945162"/>
                                        </p:tgtEl>
                                        <p:attrNameLst>
                                          <p:attrName>ppt_y</p:attrName>
                                        </p:attrNameLst>
                                      </p:cBhvr>
                                      <p:tavLst>
                                        <p:tav tm="0">
                                          <p:val>
                                            <p:strVal val="#ppt_y"/>
                                          </p:val>
                                        </p:tav>
                                        <p:tav tm="100000">
                                          <p:val>
                                            <p:strVal val="#ppt_y"/>
                                          </p:val>
                                        </p:tav>
                                      </p:tavLst>
                                    </p:anim>
                                    <p:anim calcmode="lin" valueType="num">
                                      <p:cBhvr>
                                        <p:cTn id="30" dur="500" fill="hold"/>
                                        <p:tgtEl>
                                          <p:spTgt spid="945162"/>
                                        </p:tgtEl>
                                        <p:attrNameLst>
                                          <p:attrName>ppt_w</p:attrName>
                                        </p:attrNameLst>
                                      </p:cBhvr>
                                      <p:tavLst>
                                        <p:tav tm="0">
                                          <p:val>
                                            <p:fltVal val="0.000000"/>
                                          </p:val>
                                        </p:tav>
                                        <p:tav tm="100000">
                                          <p:val>
                                            <p:strVal val="#ppt_w"/>
                                          </p:val>
                                        </p:tav>
                                      </p:tavLst>
                                    </p:anim>
                                    <p:anim calcmode="lin" valueType="num">
                                      <p:cBhvr>
                                        <p:cTn id="31" dur="500" fill="hold"/>
                                        <p:tgtEl>
                                          <p:spTgt spid="94516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945164"/>
                                        </p:tgtEl>
                                        <p:attrNameLst>
                                          <p:attrName>style.visibility</p:attrName>
                                        </p:attrNameLst>
                                      </p:cBhvr>
                                      <p:to>
                                        <p:strVal val="visible"/>
                                      </p:to>
                                    </p:set>
                                    <p:anim calcmode="lin" valueType="num">
                                      <p:cBhvr>
                                        <p:cTn id="36" dur="1000" fill="hold"/>
                                        <p:tgtEl>
                                          <p:spTgt spid="945164"/>
                                        </p:tgtEl>
                                        <p:attrNameLst>
                                          <p:attrName>ppt_w</p:attrName>
                                        </p:attrNameLst>
                                      </p:cBhvr>
                                      <p:tavLst>
                                        <p:tav tm="0">
                                          <p:val>
                                            <p:strVal val="#ppt_w*0.70"/>
                                          </p:val>
                                        </p:tav>
                                        <p:tav tm="100000">
                                          <p:val>
                                            <p:strVal val="#ppt_w"/>
                                          </p:val>
                                        </p:tav>
                                      </p:tavLst>
                                    </p:anim>
                                    <p:anim calcmode="lin" valueType="num">
                                      <p:cBhvr>
                                        <p:cTn id="37" dur="1000" fill="hold"/>
                                        <p:tgtEl>
                                          <p:spTgt spid="945164"/>
                                        </p:tgtEl>
                                        <p:attrNameLst>
                                          <p:attrName>ppt_h</p:attrName>
                                        </p:attrNameLst>
                                      </p:cBhvr>
                                      <p:tavLst>
                                        <p:tav tm="0">
                                          <p:val>
                                            <p:strVal val="#ppt_h"/>
                                          </p:val>
                                        </p:tav>
                                        <p:tav tm="100000">
                                          <p:val>
                                            <p:strVal val="#ppt_h"/>
                                          </p:val>
                                        </p:tav>
                                      </p:tavLst>
                                    </p:anim>
                                    <p:animEffect transition="in" filter="fade">
                                      <p:cBhvr>
                                        <p:cTn id="38" dur="1000"/>
                                        <p:tgtEl>
                                          <p:spTgt spid="945164"/>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2" fill="hold" grpId="0" nodeType="clickEffect">
                                  <p:stCondLst>
                                    <p:cond delay="0"/>
                                  </p:stCondLst>
                                  <p:childTnLst>
                                    <p:set>
                                      <p:cBhvr>
                                        <p:cTn id="42" dur="1" fill="hold">
                                          <p:stCondLst>
                                            <p:cond delay="0"/>
                                          </p:stCondLst>
                                        </p:cTn>
                                        <p:tgtEl>
                                          <p:spTgt spid="945163"/>
                                        </p:tgtEl>
                                        <p:attrNameLst>
                                          <p:attrName>style.visibility</p:attrName>
                                        </p:attrNameLst>
                                      </p:cBhvr>
                                      <p:to>
                                        <p:strVal val="visible"/>
                                      </p:to>
                                    </p:set>
                                    <p:anim calcmode="lin" valueType="num">
                                      <p:cBhvr>
                                        <p:cTn id="43" dur="500" fill="hold"/>
                                        <p:tgtEl>
                                          <p:spTgt spid="945163"/>
                                        </p:tgtEl>
                                        <p:attrNameLst>
                                          <p:attrName>ppt_x</p:attrName>
                                        </p:attrNameLst>
                                      </p:cBhvr>
                                      <p:tavLst>
                                        <p:tav tm="0">
                                          <p:val>
                                            <p:strVal val="#ppt_x+#ppt_w/2"/>
                                          </p:val>
                                        </p:tav>
                                        <p:tav tm="100000">
                                          <p:val>
                                            <p:strVal val="#ppt_x"/>
                                          </p:val>
                                        </p:tav>
                                      </p:tavLst>
                                    </p:anim>
                                    <p:anim calcmode="lin" valueType="num">
                                      <p:cBhvr>
                                        <p:cTn id="44" dur="500" fill="hold"/>
                                        <p:tgtEl>
                                          <p:spTgt spid="945163"/>
                                        </p:tgtEl>
                                        <p:attrNameLst>
                                          <p:attrName>ppt_y</p:attrName>
                                        </p:attrNameLst>
                                      </p:cBhvr>
                                      <p:tavLst>
                                        <p:tav tm="0">
                                          <p:val>
                                            <p:strVal val="#ppt_y"/>
                                          </p:val>
                                        </p:tav>
                                        <p:tav tm="100000">
                                          <p:val>
                                            <p:strVal val="#ppt_y"/>
                                          </p:val>
                                        </p:tav>
                                      </p:tavLst>
                                    </p:anim>
                                    <p:anim calcmode="lin" valueType="num">
                                      <p:cBhvr>
                                        <p:cTn id="45" dur="500" fill="hold"/>
                                        <p:tgtEl>
                                          <p:spTgt spid="945163"/>
                                        </p:tgtEl>
                                        <p:attrNameLst>
                                          <p:attrName>ppt_w</p:attrName>
                                        </p:attrNameLst>
                                      </p:cBhvr>
                                      <p:tavLst>
                                        <p:tav tm="0">
                                          <p:val>
                                            <p:fltVal val="0.000000"/>
                                          </p:val>
                                        </p:tav>
                                        <p:tav tm="100000">
                                          <p:val>
                                            <p:strVal val="#ppt_w"/>
                                          </p:val>
                                        </p:tav>
                                      </p:tavLst>
                                    </p:anim>
                                    <p:anim calcmode="lin" valueType="num">
                                      <p:cBhvr>
                                        <p:cTn id="46" dur="500" fill="hold"/>
                                        <p:tgtEl>
                                          <p:spTgt spid="9451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bldLvl="0" animBg="1"/>
      <p:bldP spid="945160" grpId="0" bldLvl="0" animBg="1"/>
      <p:bldP spid="945161" grpId="0" bldLvl="0" animBg="1"/>
      <p:bldP spid="945162" grpId="0" bldLvl="0" animBg="1"/>
      <p:bldP spid="945163" grpId="0" bldLvl="0" animBg="1"/>
      <p:bldP spid="945164" grpId="0" bldLvl="0" animBg="1"/>
      <p:bldP spid="945166"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3297" name="文本框 947201"/>
          <p:cNvSpPr txBox="1"/>
          <p:nvPr/>
        </p:nvSpPr>
        <p:spPr>
          <a:xfrm>
            <a:off x="1754188" y="1295400"/>
            <a:ext cx="3678237" cy="457200"/>
          </a:xfrm>
          <a:prstGeom prst="rect">
            <a:avLst/>
          </a:prstGeom>
          <a:noFill/>
          <a:ln w="9525">
            <a:noFill/>
          </a:ln>
        </p:spPr>
        <p:txBody>
          <a:bodyPr wrap="none" lIns="91432" tIns="45715" rIns="91432" bIns="45715" anchor="t">
            <a:spAutoFit/>
          </a:bodyPr>
          <a:p>
            <a:r>
              <a:rPr lang="en-US" altLang="zh-CN" sz="2400" b="1" dirty="0">
                <a:latin typeface="Times New Roman" panose="02020603050405020304" pitchFamily="2" charset="0"/>
                <a:ea typeface="宋体" panose="02010600030101010101" pitchFamily="2" charset="-122"/>
              </a:rPr>
              <a:t>2. </a:t>
            </a:r>
            <a:r>
              <a:rPr lang="zh-CN" altLang="en-US" sz="2400" b="1" dirty="0">
                <a:latin typeface="Times New Roman" panose="02020603050405020304" pitchFamily="2" charset="0"/>
                <a:ea typeface="宋体" panose="02010600030101010101" pitchFamily="2" charset="-122"/>
              </a:rPr>
              <a:t>循环缓冲区的使用</a:t>
            </a:r>
            <a:r>
              <a:rPr lang="en-US" altLang="zh-CN" sz="2400" b="1">
                <a:latin typeface="Times New Roman" panose="02020603050405020304" pitchFamily="2" charset="0"/>
                <a:ea typeface="宋体" panose="02010600030101010101" pitchFamily="2" charset="-122"/>
              </a:rPr>
              <a:t>(2)</a:t>
            </a:r>
            <a:r>
              <a:rPr lang="zh-CN" altLang="en-US" sz="2400" b="1">
                <a:latin typeface="Times New Roman" panose="02020603050405020304" pitchFamily="2" charset="0"/>
                <a:ea typeface="宋体" panose="02010600030101010101" pitchFamily="2" charset="-122"/>
              </a:rPr>
              <a:t> </a:t>
            </a:r>
            <a:endParaRPr lang="zh-CN" altLang="en-US" sz="2400" b="1">
              <a:latin typeface="Times New Roman" panose="02020603050405020304" pitchFamily="2" charset="0"/>
              <a:ea typeface="宋体" panose="02010600030101010101" pitchFamily="2" charset="-122"/>
            </a:endParaRPr>
          </a:p>
        </p:txBody>
      </p:sp>
      <p:sp>
        <p:nvSpPr>
          <p:cNvPr id="183298" name="文本框 947202"/>
          <p:cNvSpPr txBox="1"/>
          <p:nvPr/>
        </p:nvSpPr>
        <p:spPr>
          <a:xfrm>
            <a:off x="1676400" y="2209800"/>
            <a:ext cx="2959100" cy="2647950"/>
          </a:xfrm>
          <a:prstGeom prst="rect">
            <a:avLst/>
          </a:prstGeom>
          <a:noFill/>
          <a:ln w="9525">
            <a:noFill/>
          </a:ln>
        </p:spPr>
        <p:txBody>
          <a:bodyPr wrap="none" lIns="91432" tIns="45715" rIns="91432" bIns="45715" anchor="t">
            <a:spAutoFit/>
          </a:bodyPr>
          <a:p>
            <a:pPr marL="457200" indent="-457200"/>
            <a:r>
              <a:rPr lang="en-US" altLang="zh-CN" sz="2400" err="1">
                <a:latin typeface="Times New Roman" panose="02020603050405020304" pitchFamily="2" charset="0"/>
                <a:ea typeface="宋体" panose="02010600030101010101" pitchFamily="2" charset="-122"/>
              </a:rPr>
              <a:t>(2) Releasebuf</a:t>
            </a:r>
            <a:r>
              <a:rPr lang="zh-CN" altLang="en-US" sz="2400" dirty="0">
                <a:latin typeface="Times New Roman" panose="02020603050405020304" pitchFamily="2" charset="0"/>
                <a:ea typeface="宋体" panose="02010600030101010101" pitchFamily="2" charset="-122"/>
              </a:rPr>
              <a:t>过程。 </a:t>
            </a:r>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r>
              <a:rPr lang="zh-CN" altLang="en-US" sz="2400" dirty="0">
                <a:latin typeface="Times New Roman" panose="02020603050405020304" pitchFamily="2" charset="0"/>
                <a:ea typeface="宋体" panose="02010600030101010101" pitchFamily="2" charset="-122"/>
              </a:rPr>
              <a:t>输入进程</a:t>
            </a:r>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r>
              <a:rPr lang="zh-CN" altLang="en-US" sz="2400" dirty="0">
                <a:latin typeface="Times New Roman" panose="02020603050405020304" pitchFamily="2" charset="0"/>
                <a:ea typeface="宋体" panose="02010600030101010101" pitchFamily="2" charset="-122"/>
              </a:rPr>
              <a:t>计算进程 </a:t>
            </a:r>
            <a:endParaRPr lang="zh-CN" altLang="en-US" sz="2400">
              <a:latin typeface="Times New Roman" panose="02020603050405020304" pitchFamily="2" charset="0"/>
              <a:ea typeface="宋体" panose="02010600030101010101" pitchFamily="2" charset="-122"/>
            </a:endParaRPr>
          </a:p>
        </p:txBody>
      </p:sp>
      <p:grpSp>
        <p:nvGrpSpPr>
          <p:cNvPr id="183299" name="组合 947203"/>
          <p:cNvGrpSpPr/>
          <p:nvPr/>
        </p:nvGrpSpPr>
        <p:grpSpPr>
          <a:xfrm>
            <a:off x="3854450" y="2565400"/>
            <a:ext cx="3670300" cy="3887788"/>
            <a:chOff x="2428" y="1616"/>
            <a:chExt cx="2312" cy="2449"/>
          </a:xfrm>
        </p:grpSpPr>
        <p:graphicFrame>
          <p:nvGraphicFramePr>
            <p:cNvPr id="183300" name="对象 947204"/>
            <p:cNvGraphicFramePr/>
            <p:nvPr/>
          </p:nvGraphicFramePr>
          <p:xfrm>
            <a:off x="2428" y="1616"/>
            <a:ext cx="2176" cy="2449"/>
          </p:xfrm>
          <a:graphic>
            <a:graphicData uri="http://schemas.openxmlformats.org/presentationml/2006/ole">
              <mc:AlternateContent xmlns:mc="http://schemas.openxmlformats.org/markup-compatibility/2006">
                <mc:Choice xmlns:v="urn:schemas-microsoft-com:vml" Requires="v">
                  <p:oleObj spid="_x0000_s3086" name="" r:id="rId1" imgW="3307080" imgH="1508760" progId="Visio.Drawing.4">
                    <p:embed/>
                  </p:oleObj>
                </mc:Choice>
                <mc:Fallback>
                  <p:oleObj name="" r:id="rId1" imgW="3307080" imgH="1508760" progId="Visio.Drawing.4">
                    <p:embed/>
                    <p:pic>
                      <p:nvPicPr>
                        <p:cNvPr id="0" name="图片 3085"/>
                        <p:cNvPicPr/>
                        <p:nvPr/>
                      </p:nvPicPr>
                      <p:blipFill>
                        <a:blip r:embed="rId2"/>
                        <a:srcRect t="11493" r="64182"/>
                        <a:stretch>
                          <a:fillRect/>
                        </a:stretch>
                      </p:blipFill>
                      <p:spPr>
                        <a:xfrm>
                          <a:off x="2428" y="1616"/>
                          <a:ext cx="2176" cy="2449"/>
                        </a:xfrm>
                        <a:prstGeom prst="rect">
                          <a:avLst/>
                        </a:prstGeom>
                        <a:noFill/>
                        <a:ln w="38100">
                          <a:noFill/>
                          <a:miter/>
                        </a:ln>
                      </p:spPr>
                    </p:pic>
                  </p:oleObj>
                </mc:Fallback>
              </mc:AlternateContent>
            </a:graphicData>
          </a:graphic>
        </p:graphicFrame>
        <p:sp>
          <p:nvSpPr>
            <p:cNvPr id="183301" name="文本框 947205"/>
            <p:cNvSpPr txBox="1"/>
            <p:nvPr/>
          </p:nvSpPr>
          <p:spPr>
            <a:xfrm>
              <a:off x="4378" y="3203"/>
              <a:ext cx="362" cy="288"/>
            </a:xfrm>
            <a:prstGeom prst="rect">
              <a:avLst/>
            </a:prstGeom>
            <a:solidFill>
              <a:schemeClr val="bg1"/>
            </a:solidFill>
            <a:ln w="12700">
              <a:noFill/>
            </a:ln>
          </p:spPr>
          <p:txBody>
            <a:bodyPr lIns="91432" tIns="45715" rIns="91432" bIns="45715" anchor="t">
              <a:spAutoFit/>
            </a:bodyPr>
            <a:p>
              <a:pPr>
                <a:spcBef>
                  <a:spcPct val="50000"/>
                </a:spcBef>
              </a:pPr>
              <a:endParaRPr lang="en-US" altLang="en-US" sz="2400" dirty="0">
                <a:latin typeface="Times New Roman" panose="02020603050405020304" pitchFamily="2" charset="0"/>
                <a:ea typeface="宋体" panose="02010600030101010101" pitchFamily="2" charset="-122"/>
              </a:endParaRPr>
            </a:p>
          </p:txBody>
        </p:sp>
      </p:grpSp>
      <p:sp>
        <p:nvSpPr>
          <p:cNvPr id="183302" name="下箭头 947206"/>
          <p:cNvSpPr/>
          <p:nvPr/>
        </p:nvSpPr>
        <p:spPr>
          <a:xfrm rot="3336140">
            <a:off x="7415213" y="2457450"/>
            <a:ext cx="863600" cy="1366838"/>
          </a:xfrm>
          <a:prstGeom prst="downArrow">
            <a:avLst>
              <a:gd name="adj1" fmla="val 50000"/>
              <a:gd name="adj2" fmla="val 39509"/>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nexti</a:t>
            </a:r>
            <a:endParaRPr lang="en-US" altLang="zh-CN" sz="2400">
              <a:latin typeface="Times New Roman" panose="02020603050405020304" pitchFamily="2" charset="0"/>
              <a:ea typeface="宋体" panose="02010600030101010101" pitchFamily="2" charset="-122"/>
            </a:endParaRPr>
          </a:p>
        </p:txBody>
      </p:sp>
      <p:sp>
        <p:nvSpPr>
          <p:cNvPr id="947208" name="左箭头 947207"/>
          <p:cNvSpPr/>
          <p:nvPr/>
        </p:nvSpPr>
        <p:spPr>
          <a:xfrm>
            <a:off x="7308850" y="4292600"/>
            <a:ext cx="1476375" cy="938213"/>
          </a:xfrm>
          <a:prstGeom prst="leftArrow">
            <a:avLst>
              <a:gd name="adj1" fmla="val 50000"/>
              <a:gd name="adj2" fmla="val 39281"/>
            </a:avLst>
          </a:prstGeom>
          <a:gradFill rotWithShape="0">
            <a:gsLst>
              <a:gs pos="0">
                <a:srgbClr val="FFFFFF"/>
              </a:gs>
              <a:gs pos="50000">
                <a:schemeClr val="accent1"/>
              </a:gs>
              <a:gs pos="100000">
                <a:srgbClr val="FFFFFF"/>
              </a:gs>
            </a:gsLst>
            <a:lin ang="18900000" scaled="1"/>
            <a:tileRect/>
          </a:grad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a:latin typeface="Times New Roman" panose="02020603050405020304" pitchFamily="2" charset="0"/>
                <a:ea typeface="宋体" panose="02010600030101010101" pitchFamily="2" charset="-122"/>
              </a:rPr>
              <a:t>current</a:t>
            </a:r>
            <a:endParaRPr lang="en-US" altLang="zh-CN" sz="2400">
              <a:latin typeface="Times New Roman" panose="02020603050405020304" pitchFamily="2" charset="0"/>
              <a:ea typeface="宋体" panose="02010600030101010101" pitchFamily="2" charset="-122"/>
            </a:endParaRPr>
          </a:p>
        </p:txBody>
      </p:sp>
      <p:sp>
        <p:nvSpPr>
          <p:cNvPr id="183304" name="左箭头 947208"/>
          <p:cNvSpPr/>
          <p:nvPr/>
        </p:nvSpPr>
        <p:spPr>
          <a:xfrm rot="969058">
            <a:off x="5940425" y="5661025"/>
            <a:ext cx="1476375" cy="935038"/>
          </a:xfrm>
          <a:prstGeom prst="leftArrow">
            <a:avLst>
              <a:gd name="adj1" fmla="val 50000"/>
              <a:gd name="adj2" fmla="val 39415"/>
            </a:avLst>
          </a:prstGeom>
          <a:gradFill rotWithShape="0">
            <a:gsLst>
              <a:gs pos="0">
                <a:srgbClr val="FFFFFF"/>
              </a:gs>
              <a:gs pos="50000">
                <a:schemeClr val="accent1"/>
              </a:gs>
              <a:gs pos="100000">
                <a:srgbClr val="FFFFFF"/>
              </a:gs>
            </a:gsLst>
            <a:lin ang="18900000" scaled="1"/>
            <a:tileRect/>
          </a:grad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nextg</a:t>
            </a:r>
            <a:endParaRPr lang="en-US" altLang="zh-CN" sz="2400">
              <a:latin typeface="Times New Roman" panose="02020603050405020304" pitchFamily="2" charset="0"/>
              <a:ea typeface="宋体" panose="02010600030101010101" pitchFamily="2" charset="-122"/>
            </a:endParaRPr>
          </a:p>
        </p:txBody>
      </p:sp>
      <p:sp>
        <p:nvSpPr>
          <p:cNvPr id="183305" name="文本框 947209"/>
          <p:cNvSpPr txBox="1"/>
          <p:nvPr/>
        </p:nvSpPr>
        <p:spPr>
          <a:xfrm>
            <a:off x="6732588" y="4508500"/>
            <a:ext cx="504825" cy="365125"/>
          </a:xfrm>
          <a:prstGeom prst="rect">
            <a:avLst/>
          </a:prstGeom>
          <a:gradFill rotWithShape="1">
            <a:gsLst>
              <a:gs pos="0">
                <a:srgbClr val="FFFFFF"/>
              </a:gs>
              <a:gs pos="50000">
                <a:schemeClr val="accent1"/>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C</a:t>
            </a:r>
            <a:endParaRPr lang="en-US" altLang="zh-CN" sz="2400">
              <a:latin typeface="Times New Roman" panose="02020603050405020304" pitchFamily="2" charset="0"/>
              <a:ea typeface="宋体" panose="02010600030101010101" pitchFamily="2" charset="-122"/>
            </a:endParaRPr>
          </a:p>
        </p:txBody>
      </p:sp>
      <p:sp>
        <p:nvSpPr>
          <p:cNvPr id="947211" name="文本框 947210"/>
          <p:cNvSpPr txBox="1"/>
          <p:nvPr/>
        </p:nvSpPr>
        <p:spPr>
          <a:xfrm>
            <a:off x="6732588" y="4551363"/>
            <a:ext cx="504825" cy="365125"/>
          </a:xfrm>
          <a:prstGeom prst="rect">
            <a:avLst/>
          </a:prstGeom>
          <a:gradFill rotWithShape="1">
            <a:gsLst>
              <a:gs pos="0">
                <a:srgbClr val="FFFFFF"/>
              </a:gs>
              <a:gs pos="50000">
                <a:schemeClr val="accent1"/>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R</a:t>
            </a:r>
            <a:endParaRPr lang="en-US" altLang="zh-CN" sz="2400">
              <a:latin typeface="Times New Roman" panose="02020603050405020304" pitchFamily="2" charset="0"/>
              <a:ea typeface="宋体" panose="02010600030101010101" pitchFamily="2" charset="-122"/>
            </a:endParaRPr>
          </a:p>
        </p:txBody>
      </p:sp>
      <p:sp>
        <p:nvSpPr>
          <p:cNvPr id="947212" name="文本框 947211"/>
          <p:cNvSpPr txBox="1"/>
          <p:nvPr/>
        </p:nvSpPr>
        <p:spPr>
          <a:xfrm>
            <a:off x="5364163" y="2589213"/>
            <a:ext cx="503237" cy="365125"/>
          </a:xfrm>
          <a:prstGeom prst="rect">
            <a:avLst/>
          </a:prstGeom>
          <a:gradFill rotWithShape="1">
            <a:gsLst>
              <a:gs pos="0">
                <a:srgbClr val="FFFFFF"/>
              </a:gs>
              <a:gs pos="50000">
                <a:srgbClr val="FFCC99"/>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3308"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　6.7  缓 冲 区 管 理</a:t>
            </a:r>
            <a:endParaRPr lang="zh-CN" altLang="en-US" sz="4000" b="1" dirty="0">
              <a:latin typeface="宋体" panose="02010600030101010101" pitchFamily="2" charset="-122"/>
              <a:ea typeface="宋体" panose="02010600030101010101" pitchFamily="2" charset="-122"/>
            </a:endParaRPr>
          </a:p>
        </p:txBody>
      </p:sp>
      <p:sp>
        <p:nvSpPr>
          <p:cNvPr id="183309" name="Rectangle 3"/>
          <p:cNvSpPr/>
          <p:nvPr/>
        </p:nvSpPr>
        <p:spPr>
          <a:xfrm>
            <a:off x="0"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47212"/>
                                        </p:tgtEl>
                                        <p:attrNameLst>
                                          <p:attrName>style.visibility</p:attrName>
                                        </p:attrNameLst>
                                      </p:cBhvr>
                                      <p:to>
                                        <p:strVal val="visible"/>
                                      </p:to>
                                    </p:set>
                                    <p:anim calcmode="lin" valueType="num">
                                      <p:cBhvr>
                                        <p:cTn id="7" dur="1000" fill="hold"/>
                                        <p:tgtEl>
                                          <p:spTgt spid="947212"/>
                                        </p:tgtEl>
                                        <p:attrNameLst>
                                          <p:attrName>ppt_w</p:attrName>
                                        </p:attrNameLst>
                                      </p:cBhvr>
                                      <p:tavLst>
                                        <p:tav tm="0">
                                          <p:val>
                                            <p:strVal val="#ppt_w*0.70"/>
                                          </p:val>
                                        </p:tav>
                                        <p:tav tm="100000">
                                          <p:val>
                                            <p:strVal val="#ppt_w"/>
                                          </p:val>
                                        </p:tav>
                                      </p:tavLst>
                                    </p:anim>
                                    <p:anim calcmode="lin" valueType="num">
                                      <p:cBhvr>
                                        <p:cTn id="8" dur="1000" fill="hold"/>
                                        <p:tgtEl>
                                          <p:spTgt spid="947212"/>
                                        </p:tgtEl>
                                        <p:attrNameLst>
                                          <p:attrName>ppt_h</p:attrName>
                                        </p:attrNameLst>
                                      </p:cBhvr>
                                      <p:tavLst>
                                        <p:tav tm="0">
                                          <p:val>
                                            <p:strVal val="#ppt_h"/>
                                          </p:val>
                                        </p:tav>
                                        <p:tav tm="100000">
                                          <p:val>
                                            <p:strVal val="#ppt_h"/>
                                          </p:val>
                                        </p:tav>
                                      </p:tavLst>
                                    </p:anim>
                                    <p:animEffect transition="in" filter="fade">
                                      <p:cBhvr>
                                        <p:cTn id="9" dur="1000"/>
                                        <p:tgtEl>
                                          <p:spTgt spid="9472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94720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947211"/>
                                        </p:tgtEl>
                                        <p:attrNameLst>
                                          <p:attrName>style.visibility</p:attrName>
                                        </p:attrNameLst>
                                      </p:cBhvr>
                                      <p:to>
                                        <p:strVal val="visible"/>
                                      </p:to>
                                    </p:set>
                                    <p:anim calcmode="lin" valueType="num">
                                      <p:cBhvr>
                                        <p:cTn id="18" dur="1000" fill="hold"/>
                                        <p:tgtEl>
                                          <p:spTgt spid="947211"/>
                                        </p:tgtEl>
                                        <p:attrNameLst>
                                          <p:attrName>ppt_w</p:attrName>
                                        </p:attrNameLst>
                                      </p:cBhvr>
                                      <p:tavLst>
                                        <p:tav tm="0">
                                          <p:val>
                                            <p:strVal val="#ppt_w*0.70"/>
                                          </p:val>
                                        </p:tav>
                                        <p:tav tm="100000">
                                          <p:val>
                                            <p:strVal val="#ppt_w"/>
                                          </p:val>
                                        </p:tav>
                                      </p:tavLst>
                                    </p:anim>
                                    <p:anim calcmode="lin" valueType="num">
                                      <p:cBhvr>
                                        <p:cTn id="19" dur="1000" fill="hold"/>
                                        <p:tgtEl>
                                          <p:spTgt spid="947211"/>
                                        </p:tgtEl>
                                        <p:attrNameLst>
                                          <p:attrName>ppt_h</p:attrName>
                                        </p:attrNameLst>
                                      </p:cBhvr>
                                      <p:tavLst>
                                        <p:tav tm="0">
                                          <p:val>
                                            <p:strVal val="#ppt_h"/>
                                          </p:val>
                                        </p:tav>
                                        <p:tav tm="100000">
                                          <p:val>
                                            <p:strVal val="#ppt_h"/>
                                          </p:val>
                                        </p:tav>
                                      </p:tavLst>
                                    </p:anim>
                                    <p:animEffect transition="in" filter="fade">
                                      <p:cBhvr>
                                        <p:cTn id="20" dur="1000"/>
                                        <p:tgtEl>
                                          <p:spTgt spid="94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8" grpId="0" bldLvl="0" animBg="1"/>
      <p:bldP spid="947211" grpId="0" bldLvl="0" animBg="1"/>
      <p:bldP spid="947212"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5345" name="文本框 949249"/>
          <p:cNvSpPr txBox="1"/>
          <p:nvPr/>
        </p:nvSpPr>
        <p:spPr>
          <a:xfrm>
            <a:off x="323850" y="1196975"/>
            <a:ext cx="1790700" cy="457200"/>
          </a:xfrm>
          <a:prstGeom prst="rect">
            <a:avLst/>
          </a:prstGeom>
          <a:noFill/>
          <a:ln w="9525">
            <a:noFill/>
          </a:ln>
        </p:spPr>
        <p:txBody>
          <a:bodyPr wrap="none" lIns="91432" tIns="45715" rIns="91432" bIns="45715" anchor="t">
            <a:spAutoFit/>
          </a:bodyPr>
          <a:p>
            <a:r>
              <a:rPr lang="en-US" altLang="zh-CN" sz="2400" b="1" dirty="0">
                <a:latin typeface="Times New Roman" panose="02020603050405020304" pitchFamily="2" charset="0"/>
                <a:ea typeface="宋体" panose="02010600030101010101" pitchFamily="2" charset="-122"/>
              </a:rPr>
              <a:t>3. </a:t>
            </a:r>
            <a:r>
              <a:rPr lang="zh-CN" altLang="en-US" sz="2400" b="1" dirty="0">
                <a:latin typeface="Times New Roman" panose="02020603050405020304" pitchFamily="2" charset="0"/>
                <a:ea typeface="宋体" panose="02010600030101010101" pitchFamily="2" charset="-122"/>
              </a:rPr>
              <a:t>进程同步 </a:t>
            </a:r>
            <a:endParaRPr lang="zh-CN" altLang="en-US" sz="2400" b="1">
              <a:latin typeface="Times New Roman" panose="02020603050405020304" pitchFamily="2" charset="0"/>
              <a:ea typeface="宋体" panose="02010600030101010101" pitchFamily="2" charset="-122"/>
            </a:endParaRPr>
          </a:p>
        </p:txBody>
      </p:sp>
      <p:sp>
        <p:nvSpPr>
          <p:cNvPr id="185346" name="文本框 949250"/>
          <p:cNvSpPr txBox="1"/>
          <p:nvPr/>
        </p:nvSpPr>
        <p:spPr>
          <a:xfrm>
            <a:off x="180975" y="1989138"/>
            <a:ext cx="4627563" cy="1187450"/>
          </a:xfrm>
          <a:prstGeom prst="rect">
            <a:avLst/>
          </a:prstGeom>
          <a:noFill/>
          <a:ln w="9525">
            <a:noFill/>
          </a:ln>
        </p:spPr>
        <p:txBody>
          <a:bodyPr wrap="none" lIns="91432" tIns="45715" rIns="91432" bIns="45715" anchor="t">
            <a:spAutoFit/>
          </a:bodyPr>
          <a:p>
            <a:pPr marL="457200" indent="-457200">
              <a:buAutoNum type="arabicParenBoth"/>
            </a:pPr>
            <a:r>
              <a:rPr lang="en-US" altLang="zh-CN" sz="2400" err="1">
                <a:latin typeface="Times New Roman" panose="02020603050405020304" pitchFamily="2" charset="0"/>
                <a:ea typeface="宋体" panose="02010600030101010101" pitchFamily="2" charset="-122"/>
              </a:rPr>
              <a:t>Nexti</a:t>
            </a:r>
            <a:r>
              <a:rPr lang="zh-CN" altLang="en-US" sz="2400" dirty="0">
                <a:latin typeface="Times New Roman" panose="02020603050405020304" pitchFamily="2" charset="0"/>
                <a:ea typeface="宋体" panose="02010600030101010101" pitchFamily="2" charset="-122"/>
              </a:rPr>
              <a:t>指针追赶上</a:t>
            </a:r>
            <a:r>
              <a:rPr lang="en-US" altLang="zh-CN" sz="2400" err="1">
                <a:latin typeface="Times New Roman" panose="02020603050405020304" pitchFamily="2" charset="0"/>
                <a:ea typeface="宋体" panose="02010600030101010101" pitchFamily="2" charset="-122"/>
              </a:rPr>
              <a:t>Nextg</a:t>
            </a:r>
            <a:r>
              <a:rPr lang="zh-CN" altLang="en-US" sz="2400" dirty="0">
                <a:latin typeface="Times New Roman" panose="02020603050405020304" pitchFamily="2" charset="0"/>
                <a:ea typeface="宋体" panose="02010600030101010101" pitchFamily="2" charset="-122"/>
              </a:rPr>
              <a:t>指针。</a:t>
            </a:r>
            <a:endParaRPr lang="zh-CN" altLang="en-US" sz="2400" dirty="0">
              <a:latin typeface="Times New Roman" panose="02020603050405020304" pitchFamily="2" charset="0"/>
              <a:ea typeface="宋体" panose="02010600030101010101" pitchFamily="2" charset="-122"/>
            </a:endParaRPr>
          </a:p>
          <a:p>
            <a:pPr marL="457200" indent="-457200"/>
            <a:endParaRPr lang="zh-CN" altLang="en-US" sz="2400" dirty="0">
              <a:latin typeface="Times New Roman" panose="02020603050405020304" pitchFamily="2" charset="0"/>
              <a:ea typeface="宋体" panose="02010600030101010101" pitchFamily="2" charset="-122"/>
            </a:endParaRPr>
          </a:p>
          <a:p>
            <a:pPr marL="457200" indent="-457200"/>
            <a:r>
              <a:rPr lang="en-US" altLang="zh-CN" sz="2400" err="1">
                <a:latin typeface="Times New Roman" panose="02020603050405020304" pitchFamily="2" charset="0"/>
                <a:ea typeface="宋体" panose="02010600030101010101" pitchFamily="2" charset="-122"/>
              </a:rPr>
              <a:t>(2) Nextg</a:t>
            </a:r>
            <a:r>
              <a:rPr lang="zh-CN" altLang="en-US" sz="2400" dirty="0">
                <a:latin typeface="Times New Roman" panose="02020603050405020304" pitchFamily="2" charset="0"/>
                <a:ea typeface="宋体" panose="02010600030101010101" pitchFamily="2" charset="-122"/>
              </a:rPr>
              <a:t>指针追赶上</a:t>
            </a:r>
            <a:r>
              <a:rPr lang="en-US" altLang="zh-CN" sz="2400" err="1">
                <a:latin typeface="Times New Roman" panose="02020603050405020304" pitchFamily="2" charset="0"/>
                <a:ea typeface="宋体" panose="02010600030101010101" pitchFamily="2" charset="-122"/>
              </a:rPr>
              <a:t>Nexti</a:t>
            </a:r>
            <a:r>
              <a:rPr lang="zh-CN" altLang="en-US" sz="2400" dirty="0">
                <a:latin typeface="Times New Roman" panose="02020603050405020304" pitchFamily="2" charset="0"/>
                <a:ea typeface="宋体" panose="02010600030101010101" pitchFamily="2" charset="-122"/>
              </a:rPr>
              <a:t>指针。  </a:t>
            </a:r>
            <a:endParaRPr lang="zh-CN" altLang="en-US" sz="2400">
              <a:latin typeface="Times New Roman" panose="02020603050405020304" pitchFamily="2" charset="0"/>
              <a:ea typeface="宋体" panose="02010600030101010101" pitchFamily="2" charset="-122"/>
            </a:endParaRPr>
          </a:p>
        </p:txBody>
      </p:sp>
      <p:sp>
        <p:nvSpPr>
          <p:cNvPr id="185347" name="文本框 949251"/>
          <p:cNvSpPr txBox="1"/>
          <p:nvPr/>
        </p:nvSpPr>
        <p:spPr>
          <a:xfrm>
            <a:off x="7164388" y="4652963"/>
            <a:ext cx="576262" cy="457200"/>
          </a:xfrm>
          <a:prstGeom prst="rect">
            <a:avLst/>
          </a:prstGeom>
          <a:solidFill>
            <a:schemeClr val="bg1"/>
          </a:solidFill>
          <a:ln w="12700">
            <a:noFill/>
          </a:ln>
        </p:spPr>
        <p:txBody>
          <a:bodyPr lIns="91432" tIns="45715" rIns="91432" bIns="45715" anchor="t">
            <a:spAutoFit/>
          </a:bodyPr>
          <a:p>
            <a:pPr>
              <a:spcBef>
                <a:spcPct val="50000"/>
              </a:spcBef>
            </a:pPr>
            <a:endParaRPr lang="en-US" altLang="en-US" sz="2400" dirty="0">
              <a:latin typeface="Times New Roman" panose="02020603050405020304" pitchFamily="2" charset="0"/>
              <a:ea typeface="宋体" panose="02010600030101010101" pitchFamily="2" charset="-122"/>
            </a:endParaRPr>
          </a:p>
        </p:txBody>
      </p:sp>
      <p:sp>
        <p:nvSpPr>
          <p:cNvPr id="949253" name="下箭头 949252"/>
          <p:cNvSpPr/>
          <p:nvPr/>
        </p:nvSpPr>
        <p:spPr>
          <a:xfrm rot="3336140">
            <a:off x="7621588" y="2017713"/>
            <a:ext cx="866775" cy="1366837"/>
          </a:xfrm>
          <a:prstGeom prst="downArrow">
            <a:avLst>
              <a:gd name="adj1" fmla="val 50000"/>
              <a:gd name="adj2" fmla="val 39364"/>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nexti</a:t>
            </a:r>
            <a:endParaRPr lang="en-US" altLang="zh-CN" sz="2400">
              <a:latin typeface="Times New Roman" panose="02020603050405020304" pitchFamily="2" charset="0"/>
              <a:ea typeface="宋体" panose="02010600030101010101" pitchFamily="2" charset="-122"/>
            </a:endParaRPr>
          </a:p>
        </p:txBody>
      </p:sp>
      <p:sp>
        <p:nvSpPr>
          <p:cNvPr id="185349" name="左箭头 949253"/>
          <p:cNvSpPr/>
          <p:nvPr/>
        </p:nvSpPr>
        <p:spPr>
          <a:xfrm rot="3453247">
            <a:off x="5807075" y="5554663"/>
            <a:ext cx="1187450" cy="936625"/>
          </a:xfrm>
          <a:prstGeom prst="leftArrow">
            <a:avLst>
              <a:gd name="adj1" fmla="val 50000"/>
              <a:gd name="adj2" fmla="val 31647"/>
            </a:avLst>
          </a:prstGeom>
          <a:gradFill rotWithShape="0">
            <a:gsLst>
              <a:gs pos="0">
                <a:srgbClr val="FFFFFF"/>
              </a:gs>
              <a:gs pos="50000">
                <a:schemeClr val="accent1"/>
              </a:gs>
              <a:gs pos="100000">
                <a:srgbClr val="FFFFFF"/>
              </a:gs>
            </a:gsLst>
            <a:lin ang="18900000" scaled="1"/>
            <a:tileRect/>
          </a:gradFill>
          <a:ln w="1270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nextg</a:t>
            </a:r>
            <a:endParaRPr lang="en-US" altLang="zh-CN" sz="2400">
              <a:latin typeface="Times New Roman" panose="02020603050405020304" pitchFamily="2" charset="0"/>
              <a:ea typeface="宋体" panose="02010600030101010101" pitchFamily="2" charset="-122"/>
            </a:endParaRPr>
          </a:p>
        </p:txBody>
      </p:sp>
      <p:sp>
        <p:nvSpPr>
          <p:cNvPr id="185350" name="矩形 949254"/>
          <p:cNvSpPr>
            <a:spLocks noChangeAspect="1" noTextEdit="1"/>
          </p:cNvSpPr>
          <p:nvPr/>
        </p:nvSpPr>
        <p:spPr>
          <a:xfrm>
            <a:off x="4070350" y="2133600"/>
            <a:ext cx="3454400" cy="3887788"/>
          </a:xfrm>
          <a:prstGeom prst="rect">
            <a:avLst/>
          </a:prstGeom>
          <a:noFill/>
          <a:ln w="9525">
            <a:noFill/>
          </a:ln>
        </p:spPr>
        <p:txBody>
          <a:bodyPr anchor="t"/>
          <a:p>
            <a:endParaRPr lang="zh-CN" altLang="en-US">
              <a:latin typeface="Arial" panose="020B0604020202020204" pitchFamily="34" charset="0"/>
              <a:ea typeface="Arial" panose="020B0604020202020204" pitchFamily="34" charset="0"/>
            </a:endParaRPr>
          </a:p>
        </p:txBody>
      </p:sp>
      <p:sp>
        <p:nvSpPr>
          <p:cNvPr id="185351" name="任意多边形 949255"/>
          <p:cNvSpPr/>
          <p:nvPr/>
        </p:nvSpPr>
        <p:spPr>
          <a:xfrm>
            <a:off x="4381500" y="2360613"/>
            <a:ext cx="2933700" cy="2905125"/>
          </a:xfrm>
          <a:custGeom>
            <a:avLst/>
            <a:gdLst/>
            <a:ahLst/>
            <a:cxnLst/>
            <a:pathLst>
              <a:path w="1848" h="1831">
                <a:moveTo>
                  <a:pt x="0" y="923"/>
                </a:moveTo>
                <a:lnTo>
                  <a:pt x="28" y="699"/>
                </a:lnTo>
                <a:lnTo>
                  <a:pt x="98" y="489"/>
                </a:lnTo>
                <a:lnTo>
                  <a:pt x="224" y="308"/>
                </a:lnTo>
                <a:lnTo>
                  <a:pt x="392" y="154"/>
                </a:lnTo>
                <a:lnTo>
                  <a:pt x="588" y="56"/>
                </a:lnTo>
                <a:lnTo>
                  <a:pt x="812" y="0"/>
                </a:lnTo>
                <a:lnTo>
                  <a:pt x="1036" y="0"/>
                </a:lnTo>
                <a:lnTo>
                  <a:pt x="1246" y="56"/>
                </a:lnTo>
                <a:lnTo>
                  <a:pt x="1442" y="154"/>
                </a:lnTo>
                <a:lnTo>
                  <a:pt x="1610" y="308"/>
                </a:lnTo>
                <a:lnTo>
                  <a:pt x="1736" y="489"/>
                </a:lnTo>
                <a:lnTo>
                  <a:pt x="1820" y="699"/>
                </a:lnTo>
                <a:lnTo>
                  <a:pt x="1848" y="923"/>
                </a:lnTo>
                <a:lnTo>
                  <a:pt x="1820" y="1146"/>
                </a:lnTo>
                <a:lnTo>
                  <a:pt x="1736" y="1356"/>
                </a:lnTo>
                <a:lnTo>
                  <a:pt x="1610" y="1537"/>
                </a:lnTo>
                <a:lnTo>
                  <a:pt x="1442" y="1677"/>
                </a:lnTo>
                <a:lnTo>
                  <a:pt x="1246" y="1789"/>
                </a:lnTo>
                <a:lnTo>
                  <a:pt x="1036" y="1831"/>
                </a:lnTo>
                <a:lnTo>
                  <a:pt x="812" y="1831"/>
                </a:lnTo>
                <a:lnTo>
                  <a:pt x="588" y="1789"/>
                </a:lnTo>
                <a:lnTo>
                  <a:pt x="392" y="1677"/>
                </a:lnTo>
                <a:lnTo>
                  <a:pt x="224" y="1537"/>
                </a:lnTo>
                <a:lnTo>
                  <a:pt x="98" y="1356"/>
                </a:lnTo>
                <a:lnTo>
                  <a:pt x="28" y="1146"/>
                </a:lnTo>
                <a:lnTo>
                  <a:pt x="0" y="923"/>
                </a:lnTo>
              </a:path>
            </a:pathLst>
          </a:custGeom>
          <a:noFill/>
          <a:ln w="22225" cap="flat" cmpd="sng">
            <a:solidFill>
              <a:srgbClr val="000000"/>
            </a:solidFill>
            <a:prstDash val="solid"/>
            <a:round/>
            <a:headEnd type="none" w="med" len="med"/>
            <a:tailEnd type="none" w="med" len="med"/>
          </a:ln>
        </p:spPr>
        <p:txBody>
          <a:bodyPr/>
          <a:p>
            <a:endParaRPr lang="zh-CN" altLang="en-US"/>
          </a:p>
        </p:txBody>
      </p:sp>
      <p:sp>
        <p:nvSpPr>
          <p:cNvPr id="185352" name="矩形 949256"/>
          <p:cNvSpPr/>
          <p:nvPr/>
        </p:nvSpPr>
        <p:spPr>
          <a:xfrm>
            <a:off x="5537200" y="2138363"/>
            <a:ext cx="622300" cy="422275"/>
          </a:xfrm>
          <a:prstGeom prst="rect">
            <a:avLst/>
          </a:prstGeom>
          <a:solidFill>
            <a:srgbClr val="FFFFFF"/>
          </a:solidFill>
          <a:ln w="222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85353" name="矩形 949257"/>
          <p:cNvSpPr/>
          <p:nvPr/>
        </p:nvSpPr>
        <p:spPr>
          <a:xfrm>
            <a:off x="5789613" y="2182813"/>
            <a:ext cx="225425" cy="350837"/>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5354" name="矩形 949258"/>
          <p:cNvSpPr/>
          <p:nvPr/>
        </p:nvSpPr>
        <p:spPr>
          <a:xfrm>
            <a:off x="5537200" y="5067300"/>
            <a:ext cx="622300" cy="422275"/>
          </a:xfrm>
          <a:prstGeom prst="rect">
            <a:avLst/>
          </a:prstGeom>
          <a:solidFill>
            <a:srgbClr val="FFFFFF"/>
          </a:solidFill>
          <a:ln w="222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85355" name="矩形 949259"/>
          <p:cNvSpPr/>
          <p:nvPr/>
        </p:nvSpPr>
        <p:spPr>
          <a:xfrm>
            <a:off x="5789613" y="5113338"/>
            <a:ext cx="225425" cy="349250"/>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5356" name="矩形 949260"/>
          <p:cNvSpPr/>
          <p:nvPr/>
        </p:nvSpPr>
        <p:spPr>
          <a:xfrm>
            <a:off x="4159250" y="3114675"/>
            <a:ext cx="642938" cy="422275"/>
          </a:xfrm>
          <a:prstGeom prst="rect">
            <a:avLst/>
          </a:prstGeom>
          <a:solidFill>
            <a:srgbClr val="FFFFFF"/>
          </a:solidFill>
          <a:ln w="222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85357" name="矩形 949261"/>
          <p:cNvSpPr/>
          <p:nvPr/>
        </p:nvSpPr>
        <p:spPr>
          <a:xfrm>
            <a:off x="4411663" y="3159125"/>
            <a:ext cx="227012" cy="349250"/>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5358" name="矩形 949262"/>
          <p:cNvSpPr/>
          <p:nvPr/>
        </p:nvSpPr>
        <p:spPr>
          <a:xfrm>
            <a:off x="4159250" y="4089400"/>
            <a:ext cx="642938" cy="423863"/>
          </a:xfrm>
          <a:prstGeom prst="rect">
            <a:avLst/>
          </a:prstGeom>
          <a:solidFill>
            <a:srgbClr val="FFFFFF"/>
          </a:solidFill>
          <a:ln w="222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85359" name="矩形 949263"/>
          <p:cNvSpPr/>
          <p:nvPr/>
        </p:nvSpPr>
        <p:spPr>
          <a:xfrm>
            <a:off x="4411663" y="4133850"/>
            <a:ext cx="227012" cy="352425"/>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5360" name="矩形 949264"/>
          <p:cNvSpPr/>
          <p:nvPr/>
        </p:nvSpPr>
        <p:spPr>
          <a:xfrm>
            <a:off x="6892925" y="3114675"/>
            <a:ext cx="623888" cy="422275"/>
          </a:xfrm>
          <a:prstGeom prst="rect">
            <a:avLst/>
          </a:prstGeom>
          <a:solidFill>
            <a:srgbClr val="FFFFFF"/>
          </a:solidFill>
          <a:ln w="222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85361" name="矩形 949265"/>
          <p:cNvSpPr/>
          <p:nvPr/>
        </p:nvSpPr>
        <p:spPr>
          <a:xfrm>
            <a:off x="7153275" y="3159125"/>
            <a:ext cx="211138" cy="349250"/>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R</a:t>
            </a:r>
            <a:endParaRPr lang="en-US" altLang="zh-CN" sz="2400">
              <a:latin typeface="Times New Roman" panose="02020603050405020304" pitchFamily="2" charset="0"/>
              <a:ea typeface="宋体" panose="02010600030101010101" pitchFamily="2" charset="-122"/>
            </a:endParaRPr>
          </a:p>
        </p:txBody>
      </p:sp>
      <p:sp>
        <p:nvSpPr>
          <p:cNvPr id="185362" name="矩形 949266"/>
          <p:cNvSpPr/>
          <p:nvPr/>
        </p:nvSpPr>
        <p:spPr>
          <a:xfrm>
            <a:off x="6892925" y="4089400"/>
            <a:ext cx="623888" cy="423863"/>
          </a:xfrm>
          <a:prstGeom prst="rect">
            <a:avLst/>
          </a:prstGeom>
          <a:solidFill>
            <a:srgbClr val="FFFFFF"/>
          </a:solidFill>
          <a:ln w="222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85363" name="矩形 949267"/>
          <p:cNvSpPr/>
          <p:nvPr/>
        </p:nvSpPr>
        <p:spPr>
          <a:xfrm>
            <a:off x="7153275" y="4133850"/>
            <a:ext cx="211138" cy="352425"/>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R</a:t>
            </a:r>
            <a:endParaRPr lang="en-US" altLang="zh-CN" sz="2400">
              <a:latin typeface="Times New Roman" panose="02020603050405020304" pitchFamily="2" charset="0"/>
              <a:ea typeface="宋体" panose="02010600030101010101" pitchFamily="2" charset="-122"/>
            </a:endParaRPr>
          </a:p>
        </p:txBody>
      </p:sp>
      <p:sp>
        <p:nvSpPr>
          <p:cNvPr id="185364" name="矩形 949268"/>
          <p:cNvSpPr/>
          <p:nvPr/>
        </p:nvSpPr>
        <p:spPr>
          <a:xfrm>
            <a:off x="5822950" y="2606675"/>
            <a:ext cx="161925" cy="349250"/>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1</a:t>
            </a:r>
            <a:endParaRPr lang="en-US" altLang="zh-CN" sz="2400">
              <a:latin typeface="Times New Roman" panose="02020603050405020304" pitchFamily="2" charset="0"/>
              <a:ea typeface="宋体" panose="02010600030101010101" pitchFamily="2" charset="-122"/>
            </a:endParaRPr>
          </a:p>
        </p:txBody>
      </p:sp>
      <p:sp>
        <p:nvSpPr>
          <p:cNvPr id="185365" name="矩形 949269"/>
          <p:cNvSpPr/>
          <p:nvPr/>
        </p:nvSpPr>
        <p:spPr>
          <a:xfrm>
            <a:off x="4978400" y="3159125"/>
            <a:ext cx="161925" cy="349250"/>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6</a:t>
            </a:r>
            <a:endParaRPr lang="en-US" altLang="zh-CN" sz="2400">
              <a:latin typeface="Times New Roman" panose="02020603050405020304" pitchFamily="2" charset="0"/>
              <a:ea typeface="宋体" panose="02010600030101010101" pitchFamily="2" charset="-122"/>
            </a:endParaRPr>
          </a:p>
        </p:txBody>
      </p:sp>
      <p:sp>
        <p:nvSpPr>
          <p:cNvPr id="185366" name="矩形 949270"/>
          <p:cNvSpPr/>
          <p:nvPr/>
        </p:nvSpPr>
        <p:spPr>
          <a:xfrm>
            <a:off x="4978400" y="4133850"/>
            <a:ext cx="161925" cy="352425"/>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5</a:t>
            </a:r>
            <a:endParaRPr lang="en-US" altLang="zh-CN" sz="2400">
              <a:latin typeface="Times New Roman" panose="02020603050405020304" pitchFamily="2" charset="0"/>
              <a:ea typeface="宋体" panose="02010600030101010101" pitchFamily="2" charset="-122"/>
            </a:endParaRPr>
          </a:p>
        </p:txBody>
      </p:sp>
      <p:sp>
        <p:nvSpPr>
          <p:cNvPr id="185367" name="矩形 949271"/>
          <p:cNvSpPr/>
          <p:nvPr/>
        </p:nvSpPr>
        <p:spPr>
          <a:xfrm>
            <a:off x="5822950" y="4689475"/>
            <a:ext cx="161925" cy="350838"/>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4</a:t>
            </a:r>
            <a:endParaRPr lang="en-US" altLang="zh-CN" sz="2400">
              <a:latin typeface="Times New Roman" panose="02020603050405020304" pitchFamily="2" charset="0"/>
              <a:ea typeface="宋体" panose="02010600030101010101" pitchFamily="2" charset="-122"/>
            </a:endParaRPr>
          </a:p>
        </p:txBody>
      </p:sp>
      <p:sp>
        <p:nvSpPr>
          <p:cNvPr id="185368" name="矩形 949272"/>
          <p:cNvSpPr/>
          <p:nvPr/>
        </p:nvSpPr>
        <p:spPr>
          <a:xfrm>
            <a:off x="6645275" y="3159125"/>
            <a:ext cx="161925" cy="349250"/>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2</a:t>
            </a:r>
            <a:endParaRPr lang="en-US" altLang="zh-CN" sz="2400">
              <a:latin typeface="Times New Roman" panose="02020603050405020304" pitchFamily="2" charset="0"/>
              <a:ea typeface="宋体" panose="02010600030101010101" pitchFamily="2" charset="-122"/>
            </a:endParaRPr>
          </a:p>
        </p:txBody>
      </p:sp>
      <p:sp>
        <p:nvSpPr>
          <p:cNvPr id="185369" name="矩形 949273"/>
          <p:cNvSpPr/>
          <p:nvPr/>
        </p:nvSpPr>
        <p:spPr>
          <a:xfrm>
            <a:off x="6645275" y="4133850"/>
            <a:ext cx="161925" cy="352425"/>
          </a:xfrm>
          <a:prstGeom prst="rect">
            <a:avLst/>
          </a:prstGeom>
          <a:noFill/>
          <a:ln w="9525">
            <a:noFill/>
          </a:ln>
        </p:spPr>
        <p:txBody>
          <a:bodyPr wrap="none" lIns="0" tIns="0" rIns="0" bIns="0" anchor="t">
            <a:spAutoFit/>
          </a:bodyPr>
          <a:p>
            <a:r>
              <a:rPr lang="en-US" altLang="zh-CN" sz="2300">
                <a:solidFill>
                  <a:srgbClr val="000000"/>
                </a:solidFill>
                <a:latin typeface="Times" pitchFamily="2" charset="0"/>
                <a:ea typeface="宋体" panose="02010600030101010101" pitchFamily="2" charset="-122"/>
              </a:rPr>
              <a:t>3</a:t>
            </a:r>
            <a:endParaRPr lang="en-US" altLang="zh-CN" sz="2400">
              <a:latin typeface="Times New Roman" panose="02020603050405020304" pitchFamily="2" charset="0"/>
              <a:ea typeface="宋体" panose="02010600030101010101" pitchFamily="2" charset="-122"/>
            </a:endParaRPr>
          </a:p>
        </p:txBody>
      </p:sp>
      <p:sp>
        <p:nvSpPr>
          <p:cNvPr id="185370" name="任意多边形 949274"/>
          <p:cNvSpPr/>
          <p:nvPr/>
        </p:nvSpPr>
        <p:spPr>
          <a:xfrm>
            <a:off x="5735638" y="1828800"/>
            <a:ext cx="223837" cy="309563"/>
          </a:xfrm>
          <a:custGeom>
            <a:avLst/>
            <a:gdLst/>
            <a:ahLst/>
            <a:cxnLst/>
            <a:pathLst>
              <a:path w="140" h="195">
                <a:moveTo>
                  <a:pt x="112" y="0"/>
                </a:moveTo>
                <a:lnTo>
                  <a:pt x="112" y="126"/>
                </a:lnTo>
                <a:lnTo>
                  <a:pt x="140" y="126"/>
                </a:lnTo>
                <a:lnTo>
                  <a:pt x="70" y="195"/>
                </a:lnTo>
                <a:lnTo>
                  <a:pt x="0" y="126"/>
                </a:lnTo>
                <a:lnTo>
                  <a:pt x="28" y="126"/>
                </a:lnTo>
                <a:lnTo>
                  <a:pt x="28" y="0"/>
                </a:lnTo>
                <a:lnTo>
                  <a:pt x="112" y="0"/>
                </a:lnTo>
                <a:close/>
              </a:path>
            </a:pathLst>
          </a:custGeom>
          <a:solidFill>
            <a:srgbClr val="FFFFFF"/>
          </a:solidFill>
          <a:ln w="9525">
            <a:noFill/>
          </a:ln>
        </p:spPr>
        <p:txBody>
          <a:bodyPr/>
          <a:p>
            <a:endParaRPr lang="zh-CN" altLang="en-US"/>
          </a:p>
        </p:txBody>
      </p:sp>
      <p:sp>
        <p:nvSpPr>
          <p:cNvPr id="185371" name="任意多边形 949275"/>
          <p:cNvSpPr/>
          <p:nvPr/>
        </p:nvSpPr>
        <p:spPr>
          <a:xfrm>
            <a:off x="7516813" y="4202113"/>
            <a:ext cx="331787" cy="222250"/>
          </a:xfrm>
          <a:custGeom>
            <a:avLst/>
            <a:gdLst/>
            <a:ahLst/>
            <a:cxnLst/>
            <a:pathLst>
              <a:path w="210" h="140">
                <a:moveTo>
                  <a:pt x="210" y="112"/>
                </a:moveTo>
                <a:lnTo>
                  <a:pt x="70" y="112"/>
                </a:lnTo>
                <a:lnTo>
                  <a:pt x="70" y="140"/>
                </a:lnTo>
                <a:lnTo>
                  <a:pt x="0" y="70"/>
                </a:lnTo>
                <a:lnTo>
                  <a:pt x="70" y="0"/>
                </a:lnTo>
                <a:lnTo>
                  <a:pt x="70" y="28"/>
                </a:lnTo>
                <a:lnTo>
                  <a:pt x="210" y="28"/>
                </a:lnTo>
                <a:lnTo>
                  <a:pt x="210" y="112"/>
                </a:lnTo>
                <a:close/>
              </a:path>
            </a:pathLst>
          </a:custGeom>
          <a:solidFill>
            <a:srgbClr val="FFFFFF"/>
          </a:solidFill>
          <a:ln w="9525">
            <a:noFill/>
          </a:ln>
        </p:spPr>
        <p:txBody>
          <a:bodyPr/>
          <a:p>
            <a:endParaRPr lang="zh-CN" altLang="en-US"/>
          </a:p>
        </p:txBody>
      </p:sp>
      <p:sp>
        <p:nvSpPr>
          <p:cNvPr id="949277" name="下箭头 949276"/>
          <p:cNvSpPr/>
          <p:nvPr/>
        </p:nvSpPr>
        <p:spPr>
          <a:xfrm rot="5400000">
            <a:off x="7775575" y="3609975"/>
            <a:ext cx="865188" cy="1366838"/>
          </a:xfrm>
          <a:prstGeom prst="downArrow">
            <a:avLst>
              <a:gd name="adj1" fmla="val 50000"/>
              <a:gd name="adj2" fmla="val 39436"/>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nexti</a:t>
            </a:r>
            <a:endParaRPr lang="en-US" altLang="zh-CN" sz="2400">
              <a:latin typeface="Times New Roman" panose="02020603050405020304" pitchFamily="2" charset="0"/>
              <a:ea typeface="宋体" panose="02010600030101010101" pitchFamily="2" charset="-122"/>
            </a:endParaRPr>
          </a:p>
        </p:txBody>
      </p:sp>
      <p:sp>
        <p:nvSpPr>
          <p:cNvPr id="949278" name="下箭头 949277"/>
          <p:cNvSpPr/>
          <p:nvPr/>
        </p:nvSpPr>
        <p:spPr>
          <a:xfrm rot="5400000">
            <a:off x="7124700" y="4835525"/>
            <a:ext cx="866775" cy="1365250"/>
          </a:xfrm>
          <a:prstGeom prst="downArrow">
            <a:avLst>
              <a:gd name="adj1" fmla="val 50000"/>
              <a:gd name="adj2" fmla="val 39318"/>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en-US" altLang="zh-CN" sz="2400" err="1">
                <a:latin typeface="Times New Roman" panose="02020603050405020304" pitchFamily="2" charset="0"/>
                <a:ea typeface="宋体" panose="02010600030101010101" pitchFamily="2" charset="-122"/>
              </a:rPr>
              <a:t>nexti</a:t>
            </a:r>
            <a:endParaRPr lang="en-US" altLang="zh-CN" sz="2400">
              <a:latin typeface="Times New Roman" panose="02020603050405020304" pitchFamily="2" charset="0"/>
              <a:ea typeface="宋体" panose="02010600030101010101" pitchFamily="2" charset="-122"/>
            </a:endParaRPr>
          </a:p>
        </p:txBody>
      </p:sp>
      <p:sp>
        <p:nvSpPr>
          <p:cNvPr id="949279" name="文本框 949278"/>
          <p:cNvSpPr txBox="1"/>
          <p:nvPr/>
        </p:nvSpPr>
        <p:spPr>
          <a:xfrm>
            <a:off x="6948488" y="3143250"/>
            <a:ext cx="503237" cy="365125"/>
          </a:xfrm>
          <a:prstGeom prst="rect">
            <a:avLst/>
          </a:prstGeom>
          <a:gradFill rotWithShape="1">
            <a:gsLst>
              <a:gs pos="0">
                <a:srgbClr val="FFFFFF"/>
              </a:gs>
              <a:gs pos="50000">
                <a:schemeClr val="accent1"/>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949280" name="文本框 949279"/>
          <p:cNvSpPr txBox="1"/>
          <p:nvPr/>
        </p:nvSpPr>
        <p:spPr>
          <a:xfrm>
            <a:off x="6948488" y="4148138"/>
            <a:ext cx="503237" cy="366712"/>
          </a:xfrm>
          <a:prstGeom prst="rect">
            <a:avLst/>
          </a:prstGeom>
          <a:gradFill rotWithShape="1">
            <a:gsLst>
              <a:gs pos="0">
                <a:srgbClr val="FFFFFF"/>
              </a:gs>
              <a:gs pos="50000">
                <a:schemeClr val="accent1"/>
              </a:gs>
              <a:gs pos="100000">
                <a:srgbClr val="FFFFFF"/>
              </a:gs>
            </a:gsLst>
            <a:lin ang="18900000" scaled="1"/>
            <a:tileRect/>
          </a:gradFill>
          <a:ln w="12700">
            <a:noFill/>
          </a:ln>
          <a:effectLst>
            <a:outerShdw dist="53882" dir="2699999" algn="ctr" rotWithShape="0">
              <a:srgbClr val="CBCBCB">
                <a:alpha val="79999"/>
              </a:srgbClr>
            </a:outerShdw>
          </a:effectLst>
        </p:spPr>
        <p:txBody>
          <a:bodyPr lIns="0" tIns="0" rIns="0" bIns="0" anchor="t">
            <a:spAutoFit/>
          </a:bodyPr>
          <a:p>
            <a:pPr>
              <a:spcBef>
                <a:spcPct val="50000"/>
              </a:spcBef>
            </a:pPr>
            <a:r>
              <a:rPr lang="en-US" altLang="zh-CN" sz="2400">
                <a:latin typeface="Times New Roman" panose="02020603050405020304" pitchFamily="2" charset="0"/>
                <a:ea typeface="宋体" panose="02010600030101010101" pitchFamily="2" charset="-122"/>
              </a:rPr>
              <a:t>G</a:t>
            </a:r>
            <a:endParaRPr lang="en-US" altLang="zh-CN" sz="2400">
              <a:latin typeface="Times New Roman" panose="02020603050405020304" pitchFamily="2" charset="0"/>
              <a:ea typeface="宋体" panose="02010600030101010101" pitchFamily="2" charset="-122"/>
            </a:endParaRPr>
          </a:p>
        </p:txBody>
      </p:sp>
      <p:sp>
        <p:nvSpPr>
          <p:cNvPr id="185376" name="矩形 949280"/>
          <p:cNvSpPr/>
          <p:nvPr/>
        </p:nvSpPr>
        <p:spPr>
          <a:xfrm rot="-1678769">
            <a:off x="7164388" y="5708650"/>
            <a:ext cx="2055812" cy="673100"/>
          </a:xfrm>
          <a:prstGeom prst="rect">
            <a:avLst/>
          </a:prstGeom>
        </p:spPr>
        <p:txBody>
          <a:bodyPr wrap="none" fromWordArt="1">
            <a:prstTxWarp prst="textWave2">
              <a:avLst>
                <a:gd name="adj1" fmla="val 13005"/>
                <a:gd name="adj2" fmla="val 0"/>
              </a:avLst>
            </a:prstTxWarp>
            <a:normAutofit/>
          </a:bodyPr>
          <a:p>
            <a:pPr algn="ctr"/>
            <a:r>
              <a:rPr lang="zh-CN" altLang="en-US" sz="3600">
                <a:ln w="12700" cap="flat" cmpd="sng">
                  <a:solidFill>
                    <a:srgbClr val="FF99CC"/>
                  </a:solidFill>
                  <a:prstDash val="solid"/>
                  <a:round/>
                  <a:headEnd type="none" w="med" len="med"/>
                  <a:tailEnd type="none" w="med" len="med"/>
                </a:ln>
                <a:solidFill>
                  <a:srgbClr val="FFCC99">
                    <a:alpha val="50000"/>
                  </a:srgbClr>
                </a:solidFill>
                <a:effectLst>
                  <a:outerShdw dist="45791" dir="2021404" algn="ctr" rotWithShape="0">
                    <a:srgbClr val="9999FF"/>
                  </a:outerShdw>
                </a:effectLst>
                <a:latin typeface="隶书" panose="02010509060101010101" pitchFamily="1" charset="-122"/>
                <a:ea typeface="隶书" panose="02010509060101010101" pitchFamily="1" charset="-122"/>
              </a:rPr>
              <a:t>缓冲管理 </a:t>
            </a:r>
            <a:endParaRPr lang="zh-CN" altLang="en-US" sz="3600">
              <a:ln w="12700" cap="flat" cmpd="sng">
                <a:solidFill>
                  <a:srgbClr val="FF99CC"/>
                </a:solidFill>
                <a:prstDash val="solid"/>
                <a:round/>
                <a:headEnd type="none" w="med" len="med"/>
                <a:tailEnd type="none" w="med" len="med"/>
              </a:ln>
              <a:solidFill>
                <a:srgbClr val="FFCC99">
                  <a:alpha val="50000"/>
                </a:srgbClr>
              </a:solidFill>
              <a:effectLst>
                <a:outerShdw dist="45791" dir="2021404" algn="ctr" rotWithShape="0">
                  <a:srgbClr val="9999FF"/>
                </a:outerShdw>
              </a:effectLst>
              <a:latin typeface="隶书" panose="02010509060101010101" pitchFamily="1" charset="-122"/>
              <a:ea typeface="隶书" panose="02010509060101010101" pitchFamily="1" charset="-122"/>
            </a:endParaRPr>
          </a:p>
        </p:txBody>
      </p:sp>
      <p:sp>
        <p:nvSpPr>
          <p:cNvPr id="185377"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　6.7  缓 冲 区 管 理</a:t>
            </a:r>
            <a:endParaRPr lang="zh-CN" altLang="en-US" sz="4000" b="1" dirty="0">
              <a:latin typeface="宋体" panose="02010600030101010101" pitchFamily="2" charset="-122"/>
              <a:ea typeface="宋体" panose="02010600030101010101" pitchFamily="2" charset="-122"/>
            </a:endParaRPr>
          </a:p>
        </p:txBody>
      </p:sp>
      <p:sp>
        <p:nvSpPr>
          <p:cNvPr id="185378" name="Rectangle 3"/>
          <p:cNvSpPr/>
          <p:nvPr/>
        </p:nvSpPr>
        <p:spPr>
          <a:xfrm>
            <a:off x="0" y="1096963"/>
            <a:ext cx="9144000" cy="74612"/>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49253"/>
                                        </p:tgtEl>
                                        <p:attrNameLst>
                                          <p:attrName>style.visibility</p:attrName>
                                        </p:attrNameLst>
                                      </p:cBhvr>
                                      <p:to>
                                        <p:strVal val="hidden"/>
                                      </p:to>
                                    </p:set>
                                  </p:childTnLst>
                                </p:cTn>
                              </p:par>
                            </p:childTnLst>
                          </p:cTn>
                        </p:par>
                        <p:par>
                          <p:cTn id="7" fill="hold">
                            <p:stCondLst>
                              <p:cond delay="0"/>
                            </p:stCondLst>
                            <p:childTnLst>
                              <p:par>
                                <p:cTn id="8" presetID="17" presetClass="entr" presetSubtype="2" fill="hold" grpId="0" nodeType="afterEffect">
                                  <p:stCondLst>
                                    <p:cond delay="0"/>
                                  </p:stCondLst>
                                  <p:childTnLst>
                                    <p:set>
                                      <p:cBhvr>
                                        <p:cTn id="9" dur="1" fill="hold">
                                          <p:stCondLst>
                                            <p:cond delay="0"/>
                                          </p:stCondLst>
                                        </p:cTn>
                                        <p:tgtEl>
                                          <p:spTgt spid="949277"/>
                                        </p:tgtEl>
                                        <p:attrNameLst>
                                          <p:attrName>style.visibility</p:attrName>
                                        </p:attrNameLst>
                                      </p:cBhvr>
                                      <p:to>
                                        <p:strVal val="visible"/>
                                      </p:to>
                                    </p:set>
                                    <p:anim calcmode="lin" valueType="num">
                                      <p:cBhvr>
                                        <p:cTn id="10" dur="500" fill="hold"/>
                                        <p:tgtEl>
                                          <p:spTgt spid="949277"/>
                                        </p:tgtEl>
                                        <p:attrNameLst>
                                          <p:attrName>ppt_x</p:attrName>
                                        </p:attrNameLst>
                                      </p:cBhvr>
                                      <p:tavLst>
                                        <p:tav tm="0">
                                          <p:val>
                                            <p:strVal val="#ppt_x+#ppt_w/2"/>
                                          </p:val>
                                        </p:tav>
                                        <p:tav tm="100000">
                                          <p:val>
                                            <p:strVal val="#ppt_x"/>
                                          </p:val>
                                        </p:tav>
                                      </p:tavLst>
                                    </p:anim>
                                    <p:anim calcmode="lin" valueType="num">
                                      <p:cBhvr>
                                        <p:cTn id="11" dur="500" fill="hold"/>
                                        <p:tgtEl>
                                          <p:spTgt spid="949277"/>
                                        </p:tgtEl>
                                        <p:attrNameLst>
                                          <p:attrName>ppt_y</p:attrName>
                                        </p:attrNameLst>
                                      </p:cBhvr>
                                      <p:tavLst>
                                        <p:tav tm="0">
                                          <p:val>
                                            <p:strVal val="#ppt_y"/>
                                          </p:val>
                                        </p:tav>
                                        <p:tav tm="100000">
                                          <p:val>
                                            <p:strVal val="#ppt_y"/>
                                          </p:val>
                                        </p:tav>
                                      </p:tavLst>
                                    </p:anim>
                                    <p:anim calcmode="lin" valueType="num">
                                      <p:cBhvr>
                                        <p:cTn id="12" dur="500" fill="hold"/>
                                        <p:tgtEl>
                                          <p:spTgt spid="949277"/>
                                        </p:tgtEl>
                                        <p:attrNameLst>
                                          <p:attrName>ppt_w</p:attrName>
                                        </p:attrNameLst>
                                      </p:cBhvr>
                                      <p:tavLst>
                                        <p:tav tm="0">
                                          <p:val>
                                            <p:fltVal val="0.000000"/>
                                          </p:val>
                                        </p:tav>
                                        <p:tav tm="100000">
                                          <p:val>
                                            <p:strVal val="#ppt_w"/>
                                          </p:val>
                                        </p:tav>
                                      </p:tavLst>
                                    </p:anim>
                                    <p:anim calcmode="lin" valueType="num">
                                      <p:cBhvr>
                                        <p:cTn id="13" dur="500" fill="hold"/>
                                        <p:tgtEl>
                                          <p:spTgt spid="94927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949279"/>
                                        </p:tgtEl>
                                        <p:attrNameLst>
                                          <p:attrName>style.visibility</p:attrName>
                                        </p:attrNameLst>
                                      </p:cBhvr>
                                      <p:to>
                                        <p:strVal val="visible"/>
                                      </p:to>
                                    </p:set>
                                    <p:anim calcmode="lin" valueType="num">
                                      <p:cBhvr>
                                        <p:cTn id="18" dur="1000" fill="hold"/>
                                        <p:tgtEl>
                                          <p:spTgt spid="949279"/>
                                        </p:tgtEl>
                                        <p:attrNameLst>
                                          <p:attrName>ppt_w</p:attrName>
                                        </p:attrNameLst>
                                      </p:cBhvr>
                                      <p:tavLst>
                                        <p:tav tm="0">
                                          <p:val>
                                            <p:strVal val="#ppt_w*0.70"/>
                                          </p:val>
                                        </p:tav>
                                        <p:tav tm="100000">
                                          <p:val>
                                            <p:strVal val="#ppt_w"/>
                                          </p:val>
                                        </p:tav>
                                      </p:tavLst>
                                    </p:anim>
                                    <p:anim calcmode="lin" valueType="num">
                                      <p:cBhvr>
                                        <p:cTn id="19" dur="1000" fill="hold"/>
                                        <p:tgtEl>
                                          <p:spTgt spid="949279"/>
                                        </p:tgtEl>
                                        <p:attrNameLst>
                                          <p:attrName>ppt_h</p:attrName>
                                        </p:attrNameLst>
                                      </p:cBhvr>
                                      <p:tavLst>
                                        <p:tav tm="0">
                                          <p:val>
                                            <p:strVal val="#ppt_h"/>
                                          </p:val>
                                        </p:tav>
                                        <p:tav tm="100000">
                                          <p:val>
                                            <p:strVal val="#ppt_h"/>
                                          </p:val>
                                        </p:tav>
                                      </p:tavLst>
                                    </p:anim>
                                    <p:animEffect transition="in" filter="fade">
                                      <p:cBhvr>
                                        <p:cTn id="20" dur="1000"/>
                                        <p:tgtEl>
                                          <p:spTgt spid="94927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49277"/>
                                        </p:tgtEl>
                                        <p:attrNameLst>
                                          <p:attrName>style.visibility</p:attrName>
                                        </p:attrNameLst>
                                      </p:cBhvr>
                                      <p:to>
                                        <p:strVal val="hidden"/>
                                      </p:to>
                                    </p:set>
                                  </p:childTnLst>
                                </p:cTn>
                              </p:par>
                            </p:childTnLst>
                          </p:cTn>
                        </p:par>
                        <p:par>
                          <p:cTn id="25" fill="hold">
                            <p:stCondLst>
                              <p:cond delay="0"/>
                            </p:stCondLst>
                            <p:childTnLst>
                              <p:par>
                                <p:cTn id="26" presetID="17" presetClass="entr" presetSubtype="2" fill="hold" grpId="0" nodeType="afterEffect">
                                  <p:stCondLst>
                                    <p:cond delay="0"/>
                                  </p:stCondLst>
                                  <p:childTnLst>
                                    <p:set>
                                      <p:cBhvr>
                                        <p:cTn id="27" dur="1" fill="hold">
                                          <p:stCondLst>
                                            <p:cond delay="0"/>
                                          </p:stCondLst>
                                        </p:cTn>
                                        <p:tgtEl>
                                          <p:spTgt spid="949278"/>
                                        </p:tgtEl>
                                        <p:attrNameLst>
                                          <p:attrName>style.visibility</p:attrName>
                                        </p:attrNameLst>
                                      </p:cBhvr>
                                      <p:to>
                                        <p:strVal val="visible"/>
                                      </p:to>
                                    </p:set>
                                    <p:anim calcmode="lin" valueType="num">
                                      <p:cBhvr>
                                        <p:cTn id="28" dur="500" fill="hold"/>
                                        <p:tgtEl>
                                          <p:spTgt spid="949278"/>
                                        </p:tgtEl>
                                        <p:attrNameLst>
                                          <p:attrName>ppt_x</p:attrName>
                                        </p:attrNameLst>
                                      </p:cBhvr>
                                      <p:tavLst>
                                        <p:tav tm="0">
                                          <p:val>
                                            <p:strVal val="#ppt_x+#ppt_w/2"/>
                                          </p:val>
                                        </p:tav>
                                        <p:tav tm="100000">
                                          <p:val>
                                            <p:strVal val="#ppt_x"/>
                                          </p:val>
                                        </p:tav>
                                      </p:tavLst>
                                    </p:anim>
                                    <p:anim calcmode="lin" valueType="num">
                                      <p:cBhvr>
                                        <p:cTn id="29" dur="500" fill="hold"/>
                                        <p:tgtEl>
                                          <p:spTgt spid="949278"/>
                                        </p:tgtEl>
                                        <p:attrNameLst>
                                          <p:attrName>ppt_y</p:attrName>
                                        </p:attrNameLst>
                                      </p:cBhvr>
                                      <p:tavLst>
                                        <p:tav tm="0">
                                          <p:val>
                                            <p:strVal val="#ppt_y"/>
                                          </p:val>
                                        </p:tav>
                                        <p:tav tm="100000">
                                          <p:val>
                                            <p:strVal val="#ppt_y"/>
                                          </p:val>
                                        </p:tav>
                                      </p:tavLst>
                                    </p:anim>
                                    <p:anim calcmode="lin" valueType="num">
                                      <p:cBhvr>
                                        <p:cTn id="30" dur="500" fill="hold"/>
                                        <p:tgtEl>
                                          <p:spTgt spid="949278"/>
                                        </p:tgtEl>
                                        <p:attrNameLst>
                                          <p:attrName>ppt_w</p:attrName>
                                        </p:attrNameLst>
                                      </p:cBhvr>
                                      <p:tavLst>
                                        <p:tav tm="0">
                                          <p:val>
                                            <p:fltVal val="0.000000"/>
                                          </p:val>
                                        </p:tav>
                                        <p:tav tm="100000">
                                          <p:val>
                                            <p:strVal val="#ppt_w"/>
                                          </p:val>
                                        </p:tav>
                                      </p:tavLst>
                                    </p:anim>
                                    <p:anim calcmode="lin" valueType="num">
                                      <p:cBhvr>
                                        <p:cTn id="31" dur="500" fill="hold"/>
                                        <p:tgtEl>
                                          <p:spTgt spid="94927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949280"/>
                                        </p:tgtEl>
                                        <p:attrNameLst>
                                          <p:attrName>style.visibility</p:attrName>
                                        </p:attrNameLst>
                                      </p:cBhvr>
                                      <p:to>
                                        <p:strVal val="visible"/>
                                      </p:to>
                                    </p:set>
                                    <p:anim calcmode="lin" valueType="num">
                                      <p:cBhvr>
                                        <p:cTn id="36" dur="1000" fill="hold"/>
                                        <p:tgtEl>
                                          <p:spTgt spid="949280"/>
                                        </p:tgtEl>
                                        <p:attrNameLst>
                                          <p:attrName>ppt_w</p:attrName>
                                        </p:attrNameLst>
                                      </p:cBhvr>
                                      <p:tavLst>
                                        <p:tav tm="0">
                                          <p:val>
                                            <p:strVal val="#ppt_w*0.70"/>
                                          </p:val>
                                        </p:tav>
                                        <p:tav tm="100000">
                                          <p:val>
                                            <p:strVal val="#ppt_w"/>
                                          </p:val>
                                        </p:tav>
                                      </p:tavLst>
                                    </p:anim>
                                    <p:anim calcmode="lin" valueType="num">
                                      <p:cBhvr>
                                        <p:cTn id="37" dur="1000" fill="hold"/>
                                        <p:tgtEl>
                                          <p:spTgt spid="949280"/>
                                        </p:tgtEl>
                                        <p:attrNameLst>
                                          <p:attrName>ppt_h</p:attrName>
                                        </p:attrNameLst>
                                      </p:cBhvr>
                                      <p:tavLst>
                                        <p:tav tm="0">
                                          <p:val>
                                            <p:strVal val="#ppt_h"/>
                                          </p:val>
                                        </p:tav>
                                        <p:tav tm="100000">
                                          <p:val>
                                            <p:strVal val="#ppt_h"/>
                                          </p:val>
                                        </p:tav>
                                      </p:tavLst>
                                    </p:anim>
                                    <p:animEffect transition="in" filter="fade">
                                      <p:cBhvr>
                                        <p:cTn id="38" dur="1000"/>
                                        <p:tgtEl>
                                          <p:spTgt spid="94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3" grpId="0" bldLvl="0" animBg="1"/>
      <p:bldP spid="949277" grpId="0" bldLvl="0" animBg="1"/>
      <p:bldP spid="949277" grpId="1" bldLvl="0" animBg="1"/>
      <p:bldP spid="949278" grpId="0" bldLvl="0" animBg="1"/>
      <p:bldP spid="949279" grpId="0" bldLvl="0" animBg="1"/>
      <p:bldP spid="949280"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739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87394"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6.7.4  缓冲池(Buffer Pool)  </a:t>
            </a:r>
            <a:br>
              <a:rPr lang="zh-CN" altLang="en-US" dirty="0">
                <a:latin typeface="黑体" panose="02010609060101010101" pitchFamily="1" charset="-122"/>
                <a:ea typeface="黑体" panose="02010609060101010101" pitchFamily="1" charset="-122"/>
              </a:rPr>
            </a:br>
            <a:endParaRPr lang="zh-CN" altLang="en-US" sz="2400" dirty="0">
              <a:latin typeface="宋体" panose="02010600030101010101" pitchFamily="2" charset="-122"/>
              <a:ea typeface="宋体" panose="02010600030101010101" pitchFamily="2" charset="-122"/>
            </a:endParaRPr>
          </a:p>
        </p:txBody>
      </p:sp>
      <p:sp>
        <p:nvSpPr>
          <p:cNvPr id="18739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87396" name="灯片编号占位符 1"/>
          <p:cNvSpPr/>
          <p:nvPr>
            <p:ph type="sldNum" sz="quarter" idx="12"/>
          </p:nvPr>
        </p:nvSpPr>
        <p:spPr>
          <a:xfrm>
            <a:off x="6553200" y="7443788"/>
            <a:ext cx="2133600" cy="244475"/>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
        <p:nvSpPr>
          <p:cNvPr id="95238" name="Rectangle 3"/>
          <p:cNvSpPr>
            <a:spLocks noGrp="1"/>
          </p:cNvSpPr>
          <p:nvPr/>
        </p:nvSpPr>
        <p:spPr>
          <a:xfrm>
            <a:off x="395288" y="1882775"/>
            <a:ext cx="5018087" cy="661988"/>
          </a:xfrm>
          <a:prstGeom prst="rect">
            <a:avLst/>
          </a:prstGeom>
          <a:noFill/>
          <a:ln w="9525">
            <a:noFill/>
          </a:ln>
        </p:spPr>
        <p:txBody>
          <a:bodyPr anchor="t"/>
          <a:p>
            <a:pPr marL="469900" indent="-469900">
              <a:spcBef>
                <a:spcPct val="20000"/>
              </a:spcBef>
              <a:buClr>
                <a:schemeClr val="accent2"/>
              </a:buClr>
              <a:buFont typeface="Wingdings" panose="05000000000000000000" pitchFamily="2" charset="2"/>
              <a:buChar char="o"/>
            </a:pPr>
            <a:r>
              <a:rPr lang="zh-CN" altLang="en-US" sz="2600" b="1" dirty="0">
                <a:solidFill>
                  <a:schemeClr val="accent2"/>
                </a:solidFill>
                <a:latin typeface="宋体" panose="02010600030101010101" pitchFamily="2" charset="-122"/>
                <a:ea typeface="宋体" panose="02010600030101010101" pitchFamily="2" charset="-122"/>
              </a:rPr>
              <a:t>缓冲池：</a:t>
            </a:r>
            <a:r>
              <a:rPr lang="zh-CN" altLang="en-US" sz="2600" b="1" dirty="0">
                <a:latin typeface="宋体" panose="02010600030101010101" pitchFamily="2" charset="-122"/>
                <a:ea typeface="宋体" panose="02010600030101010101" pitchFamily="2" charset="-122"/>
              </a:rPr>
              <a:t>系统提供的公用缓冲 </a:t>
            </a:r>
            <a:endParaRPr lang="zh-CN" altLang="en-US" sz="2600" b="1" dirty="0">
              <a:latin typeface="宋体" panose="02010600030101010101" pitchFamily="2" charset="-122"/>
              <a:ea typeface="宋体" panose="02010600030101010101" pitchFamily="2" charset="-122"/>
            </a:endParaRPr>
          </a:p>
          <a:p>
            <a:pPr marL="469900" indent="-469900">
              <a:spcBef>
                <a:spcPct val="20000"/>
              </a:spcBef>
              <a:buClr>
                <a:schemeClr val="accent2"/>
              </a:buClr>
              <a:buFont typeface="Wingdings" panose="05000000000000000000" pitchFamily="2" charset="2"/>
            </a:pPr>
            <a:endParaRPr lang="en-US" altLang="zh-CN" sz="3000" b="1" dirty="0">
              <a:latin typeface="宋体" panose="02010600030101010101" pitchFamily="2" charset="-122"/>
              <a:ea typeface="宋体" panose="02010600030101010101" pitchFamily="2" charset="-122"/>
            </a:endParaRPr>
          </a:p>
        </p:txBody>
      </p:sp>
      <p:sp>
        <p:nvSpPr>
          <p:cNvPr id="96261" name="Rectangle 2"/>
          <p:cNvSpPr/>
          <p:nvPr/>
        </p:nvSpPr>
        <p:spPr>
          <a:xfrm>
            <a:off x="107950" y="2157413"/>
            <a:ext cx="9036050" cy="1944687"/>
          </a:xfrm>
          <a:prstGeom prst="rect">
            <a:avLst/>
          </a:prstGeom>
          <a:noFill/>
          <a:ln w="9525">
            <a:noFill/>
          </a:ln>
        </p:spPr>
        <p:txBody>
          <a:bodyPr anchor="t"/>
          <a:p>
            <a:pPr marL="457200" indent="-457200">
              <a:lnSpc>
                <a:spcPct val="150000"/>
              </a:lnSpc>
              <a:spcBef>
                <a:spcPct val="20000"/>
              </a:spcBef>
              <a:buClr>
                <a:schemeClr val="hlink"/>
              </a:buClr>
              <a:buFont typeface="Wingdings" panose="05000000000000000000" pitchFamily="2" charset="2"/>
              <a:buChar char="n"/>
            </a:pPr>
            <a:r>
              <a:rPr lang="zh-CN" altLang="en-US" sz="2800" b="1" dirty="0">
                <a:solidFill>
                  <a:schemeClr val="accent2"/>
                </a:solidFill>
                <a:latin typeface="宋体" panose="02010600030101010101" pitchFamily="2" charset="-122"/>
                <a:ea typeface="宋体" panose="02010600030101010101" pitchFamily="2" charset="-122"/>
              </a:rPr>
              <a:t>缓冲区队列</a:t>
            </a:r>
            <a:r>
              <a:rPr lang="zh-CN" altLang="en-US" sz="2400" b="1" dirty="0">
                <a:latin typeface="宋体" panose="02010600030101010101" pitchFamily="2" charset="-122"/>
                <a:ea typeface="宋体" panose="02010600030101010101" pitchFamily="2" charset="-122"/>
              </a:rPr>
              <a:t>：三种：空闲缓冲区，输入缓冲区，输出缓冲区</a:t>
            </a:r>
            <a:endParaRPr lang="zh-CN" altLang="en-US" sz="2400" b="1" dirty="0">
              <a:latin typeface="宋体" panose="02010600030101010101" pitchFamily="2" charset="-122"/>
              <a:ea typeface="宋体" panose="02010600030101010101" pitchFamily="2" charset="-122"/>
            </a:endParaRPr>
          </a:p>
          <a:p>
            <a:pPr marL="457200" indent="-457200">
              <a:lnSpc>
                <a:spcPct val="150000"/>
              </a:lnSpc>
              <a:spcBef>
                <a:spcPct val="20000"/>
              </a:spcBef>
              <a:buClr>
                <a:schemeClr val="hlink"/>
              </a:buClr>
              <a:buFont typeface="Wingdings" panose="05000000000000000000" pitchFamily="2" charset="2"/>
              <a:buChar char="n"/>
            </a:pPr>
            <a:r>
              <a:rPr lang="zh-CN" altLang="en-US" sz="2800" b="1" dirty="0">
                <a:solidFill>
                  <a:schemeClr val="accent2"/>
                </a:solidFill>
                <a:latin typeface="宋体" panose="02010600030101010101" pitchFamily="2" charset="-122"/>
                <a:ea typeface="宋体" panose="02010600030101010101" pitchFamily="2" charset="-122"/>
              </a:rPr>
              <a:t>操作</a:t>
            </a:r>
            <a:r>
              <a:rPr lang="zh-CN" altLang="en-US" sz="2400" b="1" dirty="0">
                <a:latin typeface="宋体" panose="02010600030101010101" pitchFamily="2" charset="-122"/>
                <a:ea typeface="宋体" panose="02010600030101010101" pitchFamily="2" charset="-122"/>
              </a:rPr>
              <a:t>：四种：设备输入，</a:t>
            </a:r>
            <a:r>
              <a:rPr lang="en-US" altLang="zh-CN" sz="2400" b="1" dirty="0">
                <a:latin typeface="宋体" panose="02010600030101010101" pitchFamily="2" charset="-122"/>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读入， </a:t>
            </a:r>
            <a:r>
              <a:rPr lang="en-US" altLang="zh-CN" sz="2400" b="1" dirty="0">
                <a:latin typeface="宋体" panose="02010600030101010101" pitchFamily="2" charset="-122"/>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写出，设备输出。上述操作访问各个缓冲区队列时，需要进行相应的互斥操作。</a:t>
            </a:r>
            <a:endParaRPr lang="zh-CN" altLang="en-US" sz="2400" b="1" dirty="0">
              <a:latin typeface="宋体" panose="02010600030101010101" pitchFamily="2" charset="-122"/>
              <a:ea typeface="宋体" panose="02010600030101010101" pitchFamily="2" charset="-122"/>
            </a:endParaRPr>
          </a:p>
        </p:txBody>
      </p:sp>
      <p:grpSp>
        <p:nvGrpSpPr>
          <p:cNvPr id="96263" name="Group 4"/>
          <p:cNvGrpSpPr>
            <a:grpSpLocks noChangeAspect="1"/>
          </p:cNvGrpSpPr>
          <p:nvPr/>
        </p:nvGrpSpPr>
        <p:grpSpPr>
          <a:xfrm>
            <a:off x="1331913" y="4173538"/>
            <a:ext cx="5562600" cy="2592387"/>
            <a:chOff x="1056" y="2496"/>
            <a:chExt cx="3504" cy="1610"/>
          </a:xfrm>
        </p:grpSpPr>
        <p:sp>
          <p:nvSpPr>
            <p:cNvPr id="187400" name="AutoShape 5"/>
            <p:cNvSpPr>
              <a:spLocks noChangeAspect="1" noTextEdit="1"/>
            </p:cNvSpPr>
            <p:nvPr/>
          </p:nvSpPr>
          <p:spPr>
            <a:xfrm>
              <a:off x="1056" y="2496"/>
              <a:ext cx="3504" cy="1610"/>
            </a:xfrm>
            <a:prstGeom prst="rect">
              <a:avLst/>
            </a:prstGeom>
            <a:solidFill>
              <a:srgbClr val="99CC00"/>
            </a:solidFill>
            <a:ln w="9525">
              <a:noFill/>
            </a:ln>
          </p:spPr>
          <p:txBody>
            <a:bodyPr anchor="t"/>
            <a:p>
              <a:endParaRPr lang="zh-CN" altLang="en-US">
                <a:latin typeface="宋体" panose="02010600030101010101" pitchFamily="2" charset="-122"/>
                <a:ea typeface="宋体" panose="02010600030101010101" pitchFamily="2" charset="-122"/>
              </a:endParaRPr>
            </a:p>
          </p:txBody>
        </p:sp>
        <p:grpSp>
          <p:nvGrpSpPr>
            <p:cNvPr id="187401" name="Group 6"/>
            <p:cNvGrpSpPr/>
            <p:nvPr/>
          </p:nvGrpSpPr>
          <p:grpSpPr>
            <a:xfrm>
              <a:off x="1671" y="2742"/>
              <a:ext cx="2276" cy="1227"/>
              <a:chOff x="1671" y="2742"/>
              <a:chExt cx="2276" cy="1227"/>
            </a:xfrm>
          </p:grpSpPr>
          <p:sp>
            <p:nvSpPr>
              <p:cNvPr id="187402" name="Rectangle 7"/>
              <p:cNvSpPr/>
              <p:nvPr/>
            </p:nvSpPr>
            <p:spPr>
              <a:xfrm>
                <a:off x="2269" y="2855"/>
                <a:ext cx="107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03" name="Rectangle 8"/>
              <p:cNvSpPr/>
              <p:nvPr/>
            </p:nvSpPr>
            <p:spPr>
              <a:xfrm>
                <a:off x="2586" y="2898"/>
                <a:ext cx="542" cy="153"/>
              </a:xfrm>
              <a:prstGeom prst="rect">
                <a:avLst/>
              </a:prstGeom>
              <a:noFill/>
              <a:ln w="9525">
                <a:noFill/>
              </a:ln>
            </p:spPr>
            <p:txBody>
              <a:bodyPr wrap="none" lIns="0" tIns="0" rIns="0" bIns="0" anchor="t">
                <a:spAutoFit/>
              </a:bodyPr>
              <a:p>
                <a:r>
                  <a:rPr lang="en-US" altLang="zh-CN" sz="1600" dirty="0">
                    <a:solidFill>
                      <a:srgbClr val="000000"/>
                    </a:solidFill>
                    <a:latin typeface="宋体" panose="02010600030101010101" pitchFamily="2" charset="-122"/>
                    <a:ea typeface="宋体" panose="02010600030101010101" pitchFamily="2" charset="-122"/>
                  </a:rPr>
                  <a:t>in queue</a:t>
                </a:r>
                <a:endParaRPr lang="en-US" altLang="zh-CN" sz="1600" b="1" dirty="0">
                  <a:solidFill>
                    <a:srgbClr val="000000"/>
                  </a:solidFill>
                  <a:latin typeface="宋体" panose="02010600030101010101" pitchFamily="2" charset="-122"/>
                  <a:ea typeface="宋体" panose="02010600030101010101" pitchFamily="2" charset="-122"/>
                </a:endParaRPr>
              </a:p>
            </p:txBody>
          </p:sp>
          <p:sp>
            <p:nvSpPr>
              <p:cNvPr id="187404" name="Rectangle 9"/>
              <p:cNvSpPr/>
              <p:nvPr/>
            </p:nvSpPr>
            <p:spPr>
              <a:xfrm>
                <a:off x="2009" y="2855"/>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05" name="Rectangle 10"/>
              <p:cNvSpPr/>
              <p:nvPr/>
            </p:nvSpPr>
            <p:spPr>
              <a:xfrm>
                <a:off x="2140" y="2855"/>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06" name="Rectangle 11"/>
              <p:cNvSpPr/>
              <p:nvPr/>
            </p:nvSpPr>
            <p:spPr>
              <a:xfrm>
                <a:off x="3348" y="2855"/>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07" name="Rectangle 12"/>
              <p:cNvSpPr/>
              <p:nvPr/>
            </p:nvSpPr>
            <p:spPr>
              <a:xfrm>
                <a:off x="3479" y="2855"/>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08" name="Rectangle 13"/>
              <p:cNvSpPr/>
              <p:nvPr/>
            </p:nvSpPr>
            <p:spPr>
              <a:xfrm>
                <a:off x="2269" y="3302"/>
                <a:ext cx="107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09" name="Rectangle 14"/>
              <p:cNvSpPr/>
              <p:nvPr/>
            </p:nvSpPr>
            <p:spPr>
              <a:xfrm>
                <a:off x="2474" y="3345"/>
                <a:ext cx="823" cy="153"/>
              </a:xfrm>
              <a:prstGeom prst="rect">
                <a:avLst/>
              </a:prstGeom>
              <a:noFill/>
              <a:ln w="9525">
                <a:noFill/>
              </a:ln>
            </p:spPr>
            <p:txBody>
              <a:bodyPr wrap="none" lIns="0" tIns="0" rIns="0" bIns="0" anchor="t">
                <a:spAutoFit/>
              </a:bodyPr>
              <a:p>
                <a:r>
                  <a:rPr lang="en-US" altLang="zh-CN" sz="1600" dirty="0">
                    <a:solidFill>
                      <a:srgbClr val="000000"/>
                    </a:solidFill>
                    <a:latin typeface="宋体" panose="02010600030101010101" pitchFamily="2" charset="-122"/>
                    <a:ea typeface="宋体" panose="02010600030101010101" pitchFamily="2" charset="-122"/>
                  </a:rPr>
                  <a:t>empty queue</a:t>
                </a:r>
                <a:endParaRPr lang="en-US" altLang="zh-CN" sz="1600" b="1" dirty="0">
                  <a:solidFill>
                    <a:srgbClr val="000000"/>
                  </a:solidFill>
                  <a:latin typeface="宋体" panose="02010600030101010101" pitchFamily="2" charset="-122"/>
                  <a:ea typeface="宋体" panose="02010600030101010101" pitchFamily="2" charset="-122"/>
                </a:endParaRPr>
              </a:p>
            </p:txBody>
          </p:sp>
          <p:sp>
            <p:nvSpPr>
              <p:cNvPr id="187410" name="Rectangle 15"/>
              <p:cNvSpPr/>
              <p:nvPr/>
            </p:nvSpPr>
            <p:spPr>
              <a:xfrm>
                <a:off x="2009" y="3302"/>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1" name="Rectangle 16"/>
              <p:cNvSpPr/>
              <p:nvPr/>
            </p:nvSpPr>
            <p:spPr>
              <a:xfrm>
                <a:off x="2140" y="3302"/>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2" name="Rectangle 17"/>
              <p:cNvSpPr/>
              <p:nvPr/>
            </p:nvSpPr>
            <p:spPr>
              <a:xfrm>
                <a:off x="3348" y="3302"/>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3" name="Rectangle 18"/>
              <p:cNvSpPr/>
              <p:nvPr/>
            </p:nvSpPr>
            <p:spPr>
              <a:xfrm>
                <a:off x="3479" y="3302"/>
                <a:ext cx="128" cy="220"/>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4" name="Rectangle 19"/>
              <p:cNvSpPr/>
              <p:nvPr/>
            </p:nvSpPr>
            <p:spPr>
              <a:xfrm>
                <a:off x="2269" y="3748"/>
                <a:ext cx="1078" cy="221"/>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5" name="Rectangle 20"/>
              <p:cNvSpPr/>
              <p:nvPr/>
            </p:nvSpPr>
            <p:spPr>
              <a:xfrm>
                <a:off x="2553" y="3791"/>
                <a:ext cx="638" cy="153"/>
              </a:xfrm>
              <a:prstGeom prst="rect">
                <a:avLst/>
              </a:prstGeom>
              <a:noFill/>
              <a:ln w="9525">
                <a:noFill/>
              </a:ln>
            </p:spPr>
            <p:txBody>
              <a:bodyPr wrap="none" lIns="0" tIns="0" rIns="0" bIns="0" anchor="t">
                <a:spAutoFit/>
              </a:bodyPr>
              <a:p>
                <a:r>
                  <a:rPr lang="en-US" altLang="zh-CN" sz="1600" dirty="0">
                    <a:solidFill>
                      <a:srgbClr val="000000"/>
                    </a:solidFill>
                    <a:latin typeface="宋体" panose="02010600030101010101" pitchFamily="2" charset="-122"/>
                    <a:ea typeface="宋体" panose="02010600030101010101" pitchFamily="2" charset="-122"/>
                  </a:rPr>
                  <a:t>out queue</a:t>
                </a:r>
                <a:endParaRPr lang="en-US" altLang="zh-CN" sz="1600" b="1" dirty="0">
                  <a:solidFill>
                    <a:srgbClr val="000000"/>
                  </a:solidFill>
                  <a:latin typeface="宋体" panose="02010600030101010101" pitchFamily="2" charset="-122"/>
                  <a:ea typeface="宋体" panose="02010600030101010101" pitchFamily="2" charset="-122"/>
                </a:endParaRPr>
              </a:p>
            </p:txBody>
          </p:sp>
          <p:sp>
            <p:nvSpPr>
              <p:cNvPr id="187416" name="Rectangle 21"/>
              <p:cNvSpPr/>
              <p:nvPr/>
            </p:nvSpPr>
            <p:spPr>
              <a:xfrm>
                <a:off x="2009" y="3748"/>
                <a:ext cx="128" cy="221"/>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7" name="Rectangle 22"/>
              <p:cNvSpPr/>
              <p:nvPr/>
            </p:nvSpPr>
            <p:spPr>
              <a:xfrm>
                <a:off x="2140" y="3748"/>
                <a:ext cx="128" cy="221"/>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8" name="Rectangle 23"/>
              <p:cNvSpPr/>
              <p:nvPr/>
            </p:nvSpPr>
            <p:spPr>
              <a:xfrm>
                <a:off x="3348" y="3748"/>
                <a:ext cx="128" cy="221"/>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19" name="Rectangle 24"/>
              <p:cNvSpPr/>
              <p:nvPr/>
            </p:nvSpPr>
            <p:spPr>
              <a:xfrm>
                <a:off x="3479" y="3748"/>
                <a:ext cx="128" cy="221"/>
              </a:xfrm>
              <a:prstGeom prst="rect">
                <a:avLst/>
              </a:prstGeom>
              <a:noFill/>
              <a:ln w="19050" cap="flat" cmpd="sng">
                <a:solidFill>
                  <a:srgbClr val="000000"/>
                </a:solidFill>
                <a:prstDash val="solid"/>
                <a:miter/>
                <a:headEnd type="none" w="med" len="med"/>
                <a:tailEnd type="none" w="med" len="med"/>
              </a:ln>
            </p:spPr>
            <p:txBody>
              <a:bodyPr anchor="t"/>
              <a:p>
                <a:endParaRPr lang="zh-CN" altLang="en-US" dirty="0">
                  <a:latin typeface="宋体" panose="02010600030101010101" pitchFamily="2" charset="-122"/>
                  <a:ea typeface="宋体" panose="02010600030101010101" pitchFamily="2" charset="-122"/>
                </a:endParaRPr>
              </a:p>
            </p:txBody>
          </p:sp>
          <p:sp>
            <p:nvSpPr>
              <p:cNvPr id="187420" name="Line 25"/>
              <p:cNvSpPr/>
              <p:nvPr/>
            </p:nvSpPr>
            <p:spPr>
              <a:xfrm flipV="1">
                <a:off x="2083" y="3136"/>
                <a:ext cx="1" cy="166"/>
              </a:xfrm>
              <a:prstGeom prst="line">
                <a:avLst/>
              </a:prstGeom>
              <a:ln w="14288" cap="flat" cmpd="sng">
                <a:solidFill>
                  <a:srgbClr val="000000"/>
                </a:solidFill>
                <a:prstDash val="solid"/>
                <a:round/>
                <a:headEnd type="none" w="med" len="med"/>
                <a:tailEnd type="none" w="med" len="med"/>
              </a:ln>
            </p:spPr>
          </p:sp>
          <p:sp>
            <p:nvSpPr>
              <p:cNvPr id="187421" name="Freeform 26"/>
              <p:cNvSpPr/>
              <p:nvPr/>
            </p:nvSpPr>
            <p:spPr>
              <a:xfrm>
                <a:off x="2052" y="3077"/>
                <a:ext cx="64" cy="62"/>
              </a:xfrm>
              <a:custGeom>
                <a:avLst/>
                <a:gdLst/>
                <a:ahLst/>
                <a:cxnLst>
                  <a:cxn ang="0">
                    <a:pos x="64" y="62"/>
                  </a:cxn>
                  <a:cxn ang="0">
                    <a:pos x="31" y="0"/>
                  </a:cxn>
                  <a:cxn ang="0">
                    <a:pos x="0" y="62"/>
                  </a:cxn>
                  <a:cxn ang="0">
                    <a:pos x="64" y="62"/>
                  </a:cxn>
                </a:cxnLst>
                <a:pathLst>
                  <a:path w="64" h="62">
                    <a:moveTo>
                      <a:pt x="64" y="62"/>
                    </a:moveTo>
                    <a:lnTo>
                      <a:pt x="31" y="0"/>
                    </a:lnTo>
                    <a:lnTo>
                      <a:pt x="0" y="62"/>
                    </a:lnTo>
                    <a:lnTo>
                      <a:pt x="64" y="62"/>
                    </a:lnTo>
                    <a:close/>
                  </a:path>
                </a:pathLst>
              </a:custGeom>
              <a:solidFill>
                <a:srgbClr val="000000"/>
              </a:solidFill>
              <a:ln w="9525">
                <a:noFill/>
              </a:ln>
            </p:spPr>
            <p:txBody>
              <a:bodyPr/>
              <a:p>
                <a:endParaRPr lang="zh-CN" altLang="en-US"/>
              </a:p>
            </p:txBody>
          </p:sp>
          <p:sp>
            <p:nvSpPr>
              <p:cNvPr id="187422" name="Line 27"/>
              <p:cNvSpPr/>
              <p:nvPr/>
            </p:nvSpPr>
            <p:spPr>
              <a:xfrm>
                <a:off x="3534" y="3077"/>
                <a:ext cx="1" cy="165"/>
              </a:xfrm>
              <a:prstGeom prst="line">
                <a:avLst/>
              </a:prstGeom>
              <a:ln w="14288" cap="flat" cmpd="sng">
                <a:solidFill>
                  <a:srgbClr val="000000"/>
                </a:solidFill>
                <a:prstDash val="solid"/>
                <a:round/>
                <a:headEnd type="none" w="med" len="med"/>
                <a:tailEnd type="none" w="med" len="med"/>
              </a:ln>
            </p:spPr>
          </p:sp>
          <p:sp>
            <p:nvSpPr>
              <p:cNvPr id="187423" name="Freeform 28"/>
              <p:cNvSpPr/>
              <p:nvPr/>
            </p:nvSpPr>
            <p:spPr>
              <a:xfrm>
                <a:off x="3502" y="3239"/>
                <a:ext cx="64" cy="63"/>
              </a:xfrm>
              <a:custGeom>
                <a:avLst/>
                <a:gdLst/>
                <a:ahLst/>
                <a:cxnLst>
                  <a:cxn ang="0">
                    <a:pos x="0" y="0"/>
                  </a:cxn>
                  <a:cxn ang="0">
                    <a:pos x="32" y="63"/>
                  </a:cxn>
                  <a:cxn ang="0">
                    <a:pos x="64" y="0"/>
                  </a:cxn>
                  <a:cxn ang="0">
                    <a:pos x="0" y="0"/>
                  </a:cxn>
                </a:cxnLst>
                <a:pathLst>
                  <a:path w="64" h="63">
                    <a:moveTo>
                      <a:pt x="0" y="0"/>
                    </a:moveTo>
                    <a:lnTo>
                      <a:pt x="32" y="63"/>
                    </a:lnTo>
                    <a:lnTo>
                      <a:pt x="64" y="0"/>
                    </a:lnTo>
                    <a:lnTo>
                      <a:pt x="0" y="0"/>
                    </a:lnTo>
                    <a:close/>
                  </a:path>
                </a:pathLst>
              </a:custGeom>
              <a:solidFill>
                <a:srgbClr val="000000"/>
              </a:solidFill>
              <a:ln w="9525">
                <a:noFill/>
              </a:ln>
            </p:spPr>
            <p:txBody>
              <a:bodyPr/>
              <a:p>
                <a:endParaRPr lang="zh-CN" altLang="en-US"/>
              </a:p>
            </p:txBody>
          </p:sp>
          <p:sp>
            <p:nvSpPr>
              <p:cNvPr id="187424" name="Line 29"/>
              <p:cNvSpPr/>
              <p:nvPr/>
            </p:nvSpPr>
            <p:spPr>
              <a:xfrm flipV="1">
                <a:off x="2083" y="3583"/>
                <a:ext cx="1" cy="165"/>
              </a:xfrm>
              <a:prstGeom prst="line">
                <a:avLst/>
              </a:prstGeom>
              <a:ln w="14288" cap="flat" cmpd="sng">
                <a:solidFill>
                  <a:srgbClr val="000000"/>
                </a:solidFill>
                <a:prstDash val="solid"/>
                <a:round/>
                <a:headEnd type="none" w="med" len="med"/>
                <a:tailEnd type="none" w="med" len="med"/>
              </a:ln>
            </p:spPr>
          </p:sp>
          <p:sp>
            <p:nvSpPr>
              <p:cNvPr id="187425" name="Freeform 30"/>
              <p:cNvSpPr/>
              <p:nvPr/>
            </p:nvSpPr>
            <p:spPr>
              <a:xfrm>
                <a:off x="2052" y="3523"/>
                <a:ext cx="64" cy="63"/>
              </a:xfrm>
              <a:custGeom>
                <a:avLst/>
                <a:gdLst/>
                <a:ahLst/>
                <a:cxnLst>
                  <a:cxn ang="0">
                    <a:pos x="64" y="63"/>
                  </a:cxn>
                  <a:cxn ang="0">
                    <a:pos x="31" y="0"/>
                  </a:cxn>
                  <a:cxn ang="0">
                    <a:pos x="0" y="63"/>
                  </a:cxn>
                  <a:cxn ang="0">
                    <a:pos x="64" y="63"/>
                  </a:cxn>
                </a:cxnLst>
                <a:pathLst>
                  <a:path w="64" h="63">
                    <a:moveTo>
                      <a:pt x="64" y="63"/>
                    </a:moveTo>
                    <a:lnTo>
                      <a:pt x="31" y="0"/>
                    </a:lnTo>
                    <a:lnTo>
                      <a:pt x="0" y="63"/>
                    </a:lnTo>
                    <a:lnTo>
                      <a:pt x="64" y="63"/>
                    </a:lnTo>
                    <a:close/>
                  </a:path>
                </a:pathLst>
              </a:custGeom>
              <a:solidFill>
                <a:srgbClr val="000000"/>
              </a:solidFill>
              <a:ln w="9525">
                <a:noFill/>
              </a:ln>
            </p:spPr>
            <p:txBody>
              <a:bodyPr/>
              <a:p>
                <a:endParaRPr lang="zh-CN" altLang="en-US"/>
              </a:p>
            </p:txBody>
          </p:sp>
          <p:sp>
            <p:nvSpPr>
              <p:cNvPr id="187426" name="Line 31"/>
              <p:cNvSpPr/>
              <p:nvPr/>
            </p:nvSpPr>
            <p:spPr>
              <a:xfrm>
                <a:off x="3534" y="3523"/>
                <a:ext cx="1" cy="166"/>
              </a:xfrm>
              <a:prstGeom prst="line">
                <a:avLst/>
              </a:prstGeom>
              <a:ln w="14288" cap="flat" cmpd="sng">
                <a:solidFill>
                  <a:srgbClr val="000000"/>
                </a:solidFill>
                <a:prstDash val="solid"/>
                <a:round/>
                <a:headEnd type="none" w="med" len="med"/>
                <a:tailEnd type="none" w="med" len="med"/>
              </a:ln>
            </p:spPr>
          </p:sp>
          <p:sp>
            <p:nvSpPr>
              <p:cNvPr id="187427" name="Freeform 32"/>
              <p:cNvSpPr/>
              <p:nvPr/>
            </p:nvSpPr>
            <p:spPr>
              <a:xfrm>
                <a:off x="3502" y="3686"/>
                <a:ext cx="64" cy="62"/>
              </a:xfrm>
              <a:custGeom>
                <a:avLst/>
                <a:gdLst/>
                <a:ahLst/>
                <a:cxnLst>
                  <a:cxn ang="0">
                    <a:pos x="0" y="0"/>
                  </a:cxn>
                  <a:cxn ang="0">
                    <a:pos x="32" y="62"/>
                  </a:cxn>
                  <a:cxn ang="0">
                    <a:pos x="64" y="0"/>
                  </a:cxn>
                  <a:cxn ang="0">
                    <a:pos x="0" y="0"/>
                  </a:cxn>
                </a:cxnLst>
                <a:pathLst>
                  <a:path w="64" h="62">
                    <a:moveTo>
                      <a:pt x="0" y="0"/>
                    </a:moveTo>
                    <a:lnTo>
                      <a:pt x="32" y="62"/>
                    </a:lnTo>
                    <a:lnTo>
                      <a:pt x="64" y="0"/>
                    </a:lnTo>
                    <a:lnTo>
                      <a:pt x="0" y="0"/>
                    </a:lnTo>
                    <a:close/>
                  </a:path>
                </a:pathLst>
              </a:custGeom>
              <a:solidFill>
                <a:srgbClr val="000000"/>
              </a:solidFill>
              <a:ln w="9525">
                <a:noFill/>
              </a:ln>
            </p:spPr>
            <p:txBody>
              <a:bodyPr/>
              <a:p>
                <a:endParaRPr lang="zh-CN" altLang="en-US"/>
              </a:p>
            </p:txBody>
          </p:sp>
          <p:sp>
            <p:nvSpPr>
              <p:cNvPr id="187428" name="Freeform 33"/>
              <p:cNvSpPr/>
              <p:nvPr/>
            </p:nvSpPr>
            <p:spPr>
              <a:xfrm>
                <a:off x="1671" y="3185"/>
                <a:ext cx="6" cy="6"/>
              </a:xfrm>
              <a:custGeom>
                <a:avLst/>
                <a:gdLst/>
                <a:ahLst/>
                <a:cxnLst>
                  <a:cxn ang="0">
                    <a:pos x="4" y="0"/>
                  </a:cxn>
                  <a:cxn ang="0">
                    <a:pos x="3" y="0"/>
                  </a:cxn>
                  <a:cxn ang="0">
                    <a:pos x="1" y="2"/>
                  </a:cxn>
                  <a:cxn ang="0">
                    <a:pos x="0" y="3"/>
                  </a:cxn>
                  <a:cxn ang="0">
                    <a:pos x="0" y="3"/>
                  </a:cxn>
                  <a:cxn ang="0">
                    <a:pos x="1" y="5"/>
                  </a:cxn>
                  <a:cxn ang="0">
                    <a:pos x="3" y="6"/>
                  </a:cxn>
                  <a:cxn ang="0">
                    <a:pos x="3" y="6"/>
                  </a:cxn>
                  <a:cxn ang="0">
                    <a:pos x="3" y="6"/>
                  </a:cxn>
                  <a:cxn ang="0">
                    <a:pos x="4" y="5"/>
                  </a:cxn>
                  <a:cxn ang="0">
                    <a:pos x="6" y="3"/>
                  </a:cxn>
                  <a:cxn ang="0">
                    <a:pos x="6" y="3"/>
                  </a:cxn>
                  <a:cxn ang="0">
                    <a:pos x="4" y="2"/>
                  </a:cxn>
                  <a:cxn ang="0">
                    <a:pos x="4" y="0"/>
                  </a:cxn>
                </a:cxnLst>
                <a:pathLst>
                  <a:path w="6" h="6">
                    <a:moveTo>
                      <a:pt x="4" y="0"/>
                    </a:moveTo>
                    <a:lnTo>
                      <a:pt x="3" y="0"/>
                    </a:lnTo>
                    <a:lnTo>
                      <a:pt x="1" y="2"/>
                    </a:lnTo>
                    <a:lnTo>
                      <a:pt x="0" y="3"/>
                    </a:lnTo>
                    <a:lnTo>
                      <a:pt x="1" y="5"/>
                    </a:lnTo>
                    <a:lnTo>
                      <a:pt x="3" y="6"/>
                    </a:lnTo>
                    <a:lnTo>
                      <a:pt x="4" y="5"/>
                    </a:lnTo>
                    <a:lnTo>
                      <a:pt x="6" y="3"/>
                    </a:lnTo>
                    <a:lnTo>
                      <a:pt x="4" y="2"/>
                    </a:lnTo>
                    <a:lnTo>
                      <a:pt x="4" y="0"/>
                    </a:lnTo>
                    <a:close/>
                  </a:path>
                </a:pathLst>
              </a:custGeom>
              <a:solidFill>
                <a:srgbClr val="000000"/>
              </a:solidFill>
              <a:ln w="9525">
                <a:noFill/>
              </a:ln>
            </p:spPr>
            <p:txBody>
              <a:bodyPr/>
              <a:p>
                <a:endParaRPr lang="zh-CN" altLang="en-US"/>
              </a:p>
            </p:txBody>
          </p:sp>
          <p:sp>
            <p:nvSpPr>
              <p:cNvPr id="187429" name="Freeform 34"/>
              <p:cNvSpPr/>
              <p:nvPr/>
            </p:nvSpPr>
            <p:spPr>
              <a:xfrm>
                <a:off x="1683"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3" y="6"/>
                  </a:cxn>
                  <a:cxn ang="0">
                    <a:pos x="4" y="5"/>
                  </a:cxn>
                  <a:cxn ang="0">
                    <a:pos x="6" y="3"/>
                  </a:cxn>
                  <a:cxn ang="0">
                    <a:pos x="6" y="3"/>
                  </a:cxn>
                  <a:cxn ang="0">
                    <a:pos x="4"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5"/>
                    </a:lnTo>
                    <a:lnTo>
                      <a:pt x="6" y="3"/>
                    </a:lnTo>
                    <a:lnTo>
                      <a:pt x="4" y="2"/>
                    </a:lnTo>
                    <a:lnTo>
                      <a:pt x="4" y="0"/>
                    </a:lnTo>
                    <a:lnTo>
                      <a:pt x="3" y="0"/>
                    </a:lnTo>
                    <a:close/>
                  </a:path>
                </a:pathLst>
              </a:custGeom>
              <a:solidFill>
                <a:srgbClr val="000000"/>
              </a:solidFill>
              <a:ln w="9525">
                <a:noFill/>
              </a:ln>
            </p:spPr>
            <p:txBody>
              <a:bodyPr/>
              <a:p>
                <a:endParaRPr lang="zh-CN" altLang="en-US"/>
              </a:p>
            </p:txBody>
          </p:sp>
          <p:sp>
            <p:nvSpPr>
              <p:cNvPr id="187430" name="Freeform 35"/>
              <p:cNvSpPr/>
              <p:nvPr/>
            </p:nvSpPr>
            <p:spPr>
              <a:xfrm>
                <a:off x="1695" y="3185"/>
                <a:ext cx="5" cy="6"/>
              </a:xfrm>
              <a:custGeom>
                <a:avLst/>
                <a:gdLst/>
                <a:ahLst/>
                <a:cxnLst>
                  <a:cxn ang="0">
                    <a:pos x="2" y="0"/>
                  </a:cxn>
                  <a:cxn ang="0">
                    <a:pos x="1" y="0"/>
                  </a:cxn>
                  <a:cxn ang="0">
                    <a:pos x="0" y="2"/>
                  </a:cxn>
                  <a:cxn ang="0">
                    <a:pos x="0" y="3"/>
                  </a:cxn>
                  <a:cxn ang="0">
                    <a:pos x="0" y="5"/>
                  </a:cxn>
                  <a:cxn ang="0">
                    <a:pos x="0" y="6"/>
                  </a:cxn>
                  <a:cxn ang="0">
                    <a:pos x="1" y="6"/>
                  </a:cxn>
                  <a:cxn ang="0">
                    <a:pos x="2" y="6"/>
                  </a:cxn>
                  <a:cxn ang="0">
                    <a:pos x="4" y="6"/>
                  </a:cxn>
                  <a:cxn ang="0">
                    <a:pos x="5" y="6"/>
                  </a:cxn>
                  <a:cxn ang="0">
                    <a:pos x="5" y="5"/>
                  </a:cxn>
                  <a:cxn ang="0">
                    <a:pos x="5" y="3"/>
                  </a:cxn>
                  <a:cxn ang="0">
                    <a:pos x="5" y="2"/>
                  </a:cxn>
                  <a:cxn ang="0">
                    <a:pos x="4" y="0"/>
                  </a:cxn>
                  <a:cxn ang="0">
                    <a:pos x="2" y="0"/>
                  </a:cxn>
                </a:cxnLst>
                <a:pathLst>
                  <a:path w="5" h="6">
                    <a:moveTo>
                      <a:pt x="2" y="0"/>
                    </a:moveTo>
                    <a:lnTo>
                      <a:pt x="1" y="0"/>
                    </a:lnTo>
                    <a:lnTo>
                      <a:pt x="0" y="2"/>
                    </a:lnTo>
                    <a:lnTo>
                      <a:pt x="0" y="3"/>
                    </a:lnTo>
                    <a:lnTo>
                      <a:pt x="0" y="5"/>
                    </a:lnTo>
                    <a:lnTo>
                      <a:pt x="0" y="6"/>
                    </a:lnTo>
                    <a:lnTo>
                      <a:pt x="1" y="6"/>
                    </a:lnTo>
                    <a:lnTo>
                      <a:pt x="2" y="6"/>
                    </a:lnTo>
                    <a:lnTo>
                      <a:pt x="4" y="6"/>
                    </a:lnTo>
                    <a:lnTo>
                      <a:pt x="5" y="6"/>
                    </a:lnTo>
                    <a:lnTo>
                      <a:pt x="5" y="5"/>
                    </a:lnTo>
                    <a:lnTo>
                      <a:pt x="5" y="3"/>
                    </a:lnTo>
                    <a:lnTo>
                      <a:pt x="5" y="2"/>
                    </a:lnTo>
                    <a:lnTo>
                      <a:pt x="4" y="0"/>
                    </a:lnTo>
                    <a:lnTo>
                      <a:pt x="2" y="0"/>
                    </a:lnTo>
                    <a:close/>
                  </a:path>
                </a:pathLst>
              </a:custGeom>
              <a:solidFill>
                <a:srgbClr val="000000"/>
              </a:solidFill>
              <a:ln w="9525">
                <a:noFill/>
              </a:ln>
            </p:spPr>
            <p:txBody>
              <a:bodyPr/>
              <a:p>
                <a:endParaRPr lang="zh-CN" altLang="en-US"/>
              </a:p>
            </p:txBody>
          </p:sp>
          <p:sp>
            <p:nvSpPr>
              <p:cNvPr id="187431" name="Freeform 36"/>
              <p:cNvSpPr/>
              <p:nvPr/>
            </p:nvSpPr>
            <p:spPr>
              <a:xfrm>
                <a:off x="1706"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32" name="Freeform 37"/>
              <p:cNvSpPr/>
              <p:nvPr/>
            </p:nvSpPr>
            <p:spPr>
              <a:xfrm>
                <a:off x="1718"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33" name="Freeform 38"/>
              <p:cNvSpPr/>
              <p:nvPr/>
            </p:nvSpPr>
            <p:spPr>
              <a:xfrm>
                <a:off x="1730"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34" name="Freeform 39"/>
              <p:cNvSpPr/>
              <p:nvPr/>
            </p:nvSpPr>
            <p:spPr>
              <a:xfrm>
                <a:off x="1742"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35" name="Freeform 40"/>
              <p:cNvSpPr/>
              <p:nvPr/>
            </p:nvSpPr>
            <p:spPr>
              <a:xfrm>
                <a:off x="1754"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36" name="Freeform 41"/>
              <p:cNvSpPr/>
              <p:nvPr/>
            </p:nvSpPr>
            <p:spPr>
              <a:xfrm>
                <a:off x="1766"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37" name="Freeform 42"/>
              <p:cNvSpPr/>
              <p:nvPr/>
            </p:nvSpPr>
            <p:spPr>
              <a:xfrm>
                <a:off x="1778"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38" name="Freeform 43"/>
              <p:cNvSpPr/>
              <p:nvPr/>
            </p:nvSpPr>
            <p:spPr>
              <a:xfrm>
                <a:off x="1790"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39" name="Freeform 44"/>
              <p:cNvSpPr/>
              <p:nvPr/>
            </p:nvSpPr>
            <p:spPr>
              <a:xfrm>
                <a:off x="1802"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40" name="Freeform 45"/>
              <p:cNvSpPr/>
              <p:nvPr/>
            </p:nvSpPr>
            <p:spPr>
              <a:xfrm>
                <a:off x="1814"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41" name="Freeform 46"/>
              <p:cNvSpPr/>
              <p:nvPr/>
            </p:nvSpPr>
            <p:spPr>
              <a:xfrm>
                <a:off x="1825"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42" name="Freeform 47"/>
              <p:cNvSpPr/>
              <p:nvPr/>
            </p:nvSpPr>
            <p:spPr>
              <a:xfrm>
                <a:off x="1837"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43" name="Freeform 48"/>
              <p:cNvSpPr/>
              <p:nvPr/>
            </p:nvSpPr>
            <p:spPr>
              <a:xfrm>
                <a:off x="1849"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44" name="Freeform 49"/>
              <p:cNvSpPr/>
              <p:nvPr/>
            </p:nvSpPr>
            <p:spPr>
              <a:xfrm>
                <a:off x="1861"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45" name="Freeform 50"/>
              <p:cNvSpPr/>
              <p:nvPr/>
            </p:nvSpPr>
            <p:spPr>
              <a:xfrm>
                <a:off x="1873"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46" name="Freeform 51"/>
              <p:cNvSpPr/>
              <p:nvPr/>
            </p:nvSpPr>
            <p:spPr>
              <a:xfrm>
                <a:off x="1885"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47" name="Freeform 52"/>
              <p:cNvSpPr/>
              <p:nvPr/>
            </p:nvSpPr>
            <p:spPr>
              <a:xfrm>
                <a:off x="1897"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448" name="Freeform 53"/>
              <p:cNvSpPr/>
              <p:nvPr/>
            </p:nvSpPr>
            <p:spPr>
              <a:xfrm>
                <a:off x="1909"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449" name="Freeform 54"/>
              <p:cNvSpPr/>
              <p:nvPr/>
            </p:nvSpPr>
            <p:spPr>
              <a:xfrm>
                <a:off x="1921"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450" name="Freeform 55"/>
              <p:cNvSpPr/>
              <p:nvPr/>
            </p:nvSpPr>
            <p:spPr>
              <a:xfrm>
                <a:off x="1933"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451" name="Freeform 56"/>
              <p:cNvSpPr/>
              <p:nvPr/>
            </p:nvSpPr>
            <p:spPr>
              <a:xfrm>
                <a:off x="1945"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452" name="Freeform 57"/>
              <p:cNvSpPr/>
              <p:nvPr/>
            </p:nvSpPr>
            <p:spPr>
              <a:xfrm>
                <a:off x="1956"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53" name="Freeform 58"/>
              <p:cNvSpPr/>
              <p:nvPr/>
            </p:nvSpPr>
            <p:spPr>
              <a:xfrm>
                <a:off x="1968"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54" name="Freeform 59"/>
              <p:cNvSpPr/>
              <p:nvPr/>
            </p:nvSpPr>
            <p:spPr>
              <a:xfrm>
                <a:off x="1980"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55" name="Freeform 60"/>
              <p:cNvSpPr/>
              <p:nvPr/>
            </p:nvSpPr>
            <p:spPr>
              <a:xfrm>
                <a:off x="1992"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56" name="Freeform 61"/>
              <p:cNvSpPr/>
              <p:nvPr/>
            </p:nvSpPr>
            <p:spPr>
              <a:xfrm>
                <a:off x="2004"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457" name="Freeform 62"/>
              <p:cNvSpPr/>
              <p:nvPr/>
            </p:nvSpPr>
            <p:spPr>
              <a:xfrm>
                <a:off x="2016"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2" y="0"/>
                    </a:lnTo>
                    <a:lnTo>
                      <a:pt x="0" y="0"/>
                    </a:lnTo>
                    <a:lnTo>
                      <a:pt x="0" y="1"/>
                    </a:lnTo>
                    <a:lnTo>
                      <a:pt x="0" y="3"/>
                    </a:lnTo>
                    <a:lnTo>
                      <a:pt x="0" y="4"/>
                    </a:lnTo>
                    <a:lnTo>
                      <a:pt x="2"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458" name="Freeform 63"/>
              <p:cNvSpPr/>
              <p:nvPr/>
            </p:nvSpPr>
            <p:spPr>
              <a:xfrm>
                <a:off x="2020" y="3159"/>
                <a:ext cx="63" cy="64"/>
              </a:xfrm>
              <a:custGeom>
                <a:avLst/>
                <a:gdLst/>
                <a:ahLst/>
                <a:cxnLst>
                  <a:cxn ang="0">
                    <a:pos x="0" y="64"/>
                  </a:cxn>
                  <a:cxn ang="0">
                    <a:pos x="63" y="31"/>
                  </a:cxn>
                  <a:cxn ang="0">
                    <a:pos x="0" y="0"/>
                  </a:cxn>
                  <a:cxn ang="0">
                    <a:pos x="0" y="64"/>
                  </a:cxn>
                </a:cxnLst>
                <a:pathLst>
                  <a:path w="63" h="64">
                    <a:moveTo>
                      <a:pt x="0" y="64"/>
                    </a:moveTo>
                    <a:lnTo>
                      <a:pt x="63" y="31"/>
                    </a:lnTo>
                    <a:lnTo>
                      <a:pt x="0" y="0"/>
                    </a:lnTo>
                    <a:lnTo>
                      <a:pt x="0" y="64"/>
                    </a:lnTo>
                    <a:close/>
                  </a:path>
                </a:pathLst>
              </a:custGeom>
              <a:solidFill>
                <a:srgbClr val="000000"/>
              </a:solidFill>
              <a:ln w="9525">
                <a:noFill/>
              </a:ln>
            </p:spPr>
            <p:txBody>
              <a:bodyPr/>
              <a:p>
                <a:endParaRPr lang="zh-CN" altLang="en-US"/>
              </a:p>
            </p:txBody>
          </p:sp>
          <p:sp>
            <p:nvSpPr>
              <p:cNvPr id="187459" name="Freeform 64"/>
              <p:cNvSpPr/>
              <p:nvPr/>
            </p:nvSpPr>
            <p:spPr>
              <a:xfrm>
                <a:off x="2080" y="3640"/>
                <a:ext cx="6" cy="6"/>
              </a:xfrm>
              <a:custGeom>
                <a:avLst/>
                <a:gdLst/>
                <a:ahLst/>
                <a:cxnLst>
                  <a:cxn ang="0">
                    <a:pos x="4" y="6"/>
                  </a:cxn>
                  <a:cxn ang="0">
                    <a:pos x="4" y="4"/>
                  </a:cxn>
                  <a:cxn ang="0">
                    <a:pos x="6" y="3"/>
                  </a:cxn>
                  <a:cxn ang="0">
                    <a:pos x="6" y="3"/>
                  </a:cxn>
                  <a:cxn ang="0">
                    <a:pos x="4" y="1"/>
                  </a:cxn>
                  <a:cxn ang="0">
                    <a:pos x="3" y="0"/>
                  </a:cxn>
                  <a:cxn ang="0">
                    <a:pos x="3" y="0"/>
                  </a:cxn>
                  <a:cxn ang="0">
                    <a:pos x="2" y="0"/>
                  </a:cxn>
                  <a:cxn ang="0">
                    <a:pos x="0" y="1"/>
                  </a:cxn>
                  <a:cxn ang="0">
                    <a:pos x="0" y="3"/>
                  </a:cxn>
                  <a:cxn ang="0">
                    <a:pos x="0" y="4"/>
                  </a:cxn>
                  <a:cxn ang="0">
                    <a:pos x="0" y="6"/>
                  </a:cxn>
                  <a:cxn ang="0">
                    <a:pos x="2" y="6"/>
                  </a:cxn>
                  <a:cxn ang="0">
                    <a:pos x="3" y="6"/>
                  </a:cxn>
                  <a:cxn ang="0">
                    <a:pos x="4" y="6"/>
                  </a:cxn>
                </a:cxnLst>
                <a:pathLst>
                  <a:path w="6" h="6">
                    <a:moveTo>
                      <a:pt x="4" y="6"/>
                    </a:moveTo>
                    <a:lnTo>
                      <a:pt x="4" y="4"/>
                    </a:lnTo>
                    <a:lnTo>
                      <a:pt x="6" y="3"/>
                    </a:lnTo>
                    <a:lnTo>
                      <a:pt x="4" y="1"/>
                    </a:lnTo>
                    <a:lnTo>
                      <a:pt x="3" y="0"/>
                    </a:lnTo>
                    <a:lnTo>
                      <a:pt x="2" y="0"/>
                    </a:lnTo>
                    <a:lnTo>
                      <a:pt x="0" y="1"/>
                    </a:lnTo>
                    <a:lnTo>
                      <a:pt x="0" y="3"/>
                    </a:lnTo>
                    <a:lnTo>
                      <a:pt x="0" y="4"/>
                    </a:lnTo>
                    <a:lnTo>
                      <a:pt x="0" y="6"/>
                    </a:lnTo>
                    <a:lnTo>
                      <a:pt x="2" y="6"/>
                    </a:lnTo>
                    <a:lnTo>
                      <a:pt x="3" y="6"/>
                    </a:lnTo>
                    <a:lnTo>
                      <a:pt x="4" y="6"/>
                    </a:lnTo>
                    <a:close/>
                  </a:path>
                </a:pathLst>
              </a:custGeom>
              <a:solidFill>
                <a:srgbClr val="000000"/>
              </a:solidFill>
              <a:ln w="9525">
                <a:noFill/>
              </a:ln>
            </p:spPr>
            <p:txBody>
              <a:bodyPr/>
              <a:p>
                <a:endParaRPr lang="zh-CN" altLang="en-US"/>
              </a:p>
            </p:txBody>
          </p:sp>
          <p:sp>
            <p:nvSpPr>
              <p:cNvPr id="187460" name="Freeform 65"/>
              <p:cNvSpPr/>
              <p:nvPr/>
            </p:nvSpPr>
            <p:spPr>
              <a:xfrm>
                <a:off x="2068" y="3640"/>
                <a:ext cx="6" cy="6"/>
              </a:xfrm>
              <a:custGeom>
                <a:avLst/>
                <a:gdLst/>
                <a:ahLst/>
                <a:cxnLst>
                  <a:cxn ang="0">
                    <a:pos x="5" y="6"/>
                  </a:cxn>
                  <a:cxn ang="0">
                    <a:pos x="5" y="4"/>
                  </a:cxn>
                  <a:cxn ang="0">
                    <a:pos x="6" y="3"/>
                  </a:cxn>
                  <a:cxn ang="0">
                    <a:pos x="6" y="3"/>
                  </a:cxn>
                  <a:cxn ang="0">
                    <a:pos x="5" y="1"/>
                  </a:cxn>
                  <a:cxn ang="0">
                    <a:pos x="3"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5" y="4"/>
                    </a:lnTo>
                    <a:lnTo>
                      <a:pt x="6" y="3"/>
                    </a:lnTo>
                    <a:lnTo>
                      <a:pt x="5" y="1"/>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61" name="Freeform 66"/>
              <p:cNvSpPr/>
              <p:nvPr/>
            </p:nvSpPr>
            <p:spPr>
              <a:xfrm>
                <a:off x="2056"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62" name="Freeform 67"/>
              <p:cNvSpPr/>
              <p:nvPr/>
            </p:nvSpPr>
            <p:spPr>
              <a:xfrm>
                <a:off x="2044"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63" name="Freeform 68"/>
              <p:cNvSpPr/>
              <p:nvPr/>
            </p:nvSpPr>
            <p:spPr>
              <a:xfrm>
                <a:off x="2032"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64" name="Freeform 69"/>
              <p:cNvSpPr/>
              <p:nvPr/>
            </p:nvSpPr>
            <p:spPr>
              <a:xfrm>
                <a:off x="2020"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65" name="Freeform 70"/>
              <p:cNvSpPr/>
              <p:nvPr/>
            </p:nvSpPr>
            <p:spPr>
              <a:xfrm>
                <a:off x="2009" y="3640"/>
                <a:ext cx="6" cy="6"/>
              </a:xfrm>
              <a:custGeom>
                <a:avLst/>
                <a:gdLst/>
                <a:ahLst/>
                <a:cxnLst>
                  <a:cxn ang="0">
                    <a:pos x="4" y="6"/>
                  </a:cxn>
                  <a:cxn ang="0">
                    <a:pos x="6" y="6"/>
                  </a:cxn>
                  <a:cxn ang="0">
                    <a:pos x="6" y="4"/>
                  </a:cxn>
                  <a:cxn ang="0">
                    <a:pos x="6" y="3"/>
                  </a:cxn>
                  <a:cxn ang="0">
                    <a:pos x="6" y="1"/>
                  </a:cxn>
                  <a:cxn ang="0">
                    <a:pos x="4" y="0"/>
                  </a:cxn>
                  <a:cxn ang="0">
                    <a:pos x="3" y="0"/>
                  </a:cxn>
                  <a:cxn ang="0">
                    <a:pos x="1" y="0"/>
                  </a:cxn>
                  <a:cxn ang="0">
                    <a:pos x="0" y="1"/>
                  </a:cxn>
                  <a:cxn ang="0">
                    <a:pos x="0" y="3"/>
                  </a:cxn>
                  <a:cxn ang="0">
                    <a:pos x="0" y="4"/>
                  </a:cxn>
                  <a:cxn ang="0">
                    <a:pos x="0" y="6"/>
                  </a:cxn>
                  <a:cxn ang="0">
                    <a:pos x="1" y="6"/>
                  </a:cxn>
                  <a:cxn ang="0">
                    <a:pos x="3" y="6"/>
                  </a:cxn>
                  <a:cxn ang="0">
                    <a:pos x="4" y="6"/>
                  </a:cxn>
                </a:cxnLst>
                <a:pathLst>
                  <a:path w="6" h="6">
                    <a:moveTo>
                      <a:pt x="4" y="6"/>
                    </a:moveTo>
                    <a:lnTo>
                      <a:pt x="6" y="6"/>
                    </a:lnTo>
                    <a:lnTo>
                      <a:pt x="6" y="4"/>
                    </a:lnTo>
                    <a:lnTo>
                      <a:pt x="6" y="3"/>
                    </a:lnTo>
                    <a:lnTo>
                      <a:pt x="6" y="1"/>
                    </a:lnTo>
                    <a:lnTo>
                      <a:pt x="4" y="0"/>
                    </a:lnTo>
                    <a:lnTo>
                      <a:pt x="3" y="0"/>
                    </a:lnTo>
                    <a:lnTo>
                      <a:pt x="1" y="0"/>
                    </a:lnTo>
                    <a:lnTo>
                      <a:pt x="0" y="1"/>
                    </a:lnTo>
                    <a:lnTo>
                      <a:pt x="0" y="3"/>
                    </a:lnTo>
                    <a:lnTo>
                      <a:pt x="0" y="4"/>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466" name="Freeform 71"/>
              <p:cNvSpPr/>
              <p:nvPr/>
            </p:nvSpPr>
            <p:spPr>
              <a:xfrm>
                <a:off x="1997" y="3640"/>
                <a:ext cx="6" cy="6"/>
              </a:xfrm>
              <a:custGeom>
                <a:avLst/>
                <a:gdLst/>
                <a:ahLst/>
                <a:cxnLst>
                  <a:cxn ang="0">
                    <a:pos x="4" y="6"/>
                  </a:cxn>
                  <a:cxn ang="0">
                    <a:pos x="6" y="6"/>
                  </a:cxn>
                  <a:cxn ang="0">
                    <a:pos x="6" y="4"/>
                  </a:cxn>
                  <a:cxn ang="0">
                    <a:pos x="6" y="3"/>
                  </a:cxn>
                  <a:cxn ang="0">
                    <a:pos x="6" y="1"/>
                  </a:cxn>
                  <a:cxn ang="0">
                    <a:pos x="4" y="0"/>
                  </a:cxn>
                  <a:cxn ang="0">
                    <a:pos x="3" y="0"/>
                  </a:cxn>
                  <a:cxn ang="0">
                    <a:pos x="1" y="0"/>
                  </a:cxn>
                  <a:cxn ang="0">
                    <a:pos x="0" y="1"/>
                  </a:cxn>
                  <a:cxn ang="0">
                    <a:pos x="0" y="3"/>
                  </a:cxn>
                  <a:cxn ang="0">
                    <a:pos x="0" y="4"/>
                  </a:cxn>
                  <a:cxn ang="0">
                    <a:pos x="0" y="6"/>
                  </a:cxn>
                  <a:cxn ang="0">
                    <a:pos x="1" y="6"/>
                  </a:cxn>
                  <a:cxn ang="0">
                    <a:pos x="3" y="6"/>
                  </a:cxn>
                  <a:cxn ang="0">
                    <a:pos x="4" y="6"/>
                  </a:cxn>
                </a:cxnLst>
                <a:pathLst>
                  <a:path w="6" h="6">
                    <a:moveTo>
                      <a:pt x="4" y="6"/>
                    </a:moveTo>
                    <a:lnTo>
                      <a:pt x="6" y="6"/>
                    </a:lnTo>
                    <a:lnTo>
                      <a:pt x="6" y="4"/>
                    </a:lnTo>
                    <a:lnTo>
                      <a:pt x="6" y="3"/>
                    </a:lnTo>
                    <a:lnTo>
                      <a:pt x="6" y="1"/>
                    </a:lnTo>
                    <a:lnTo>
                      <a:pt x="4" y="0"/>
                    </a:lnTo>
                    <a:lnTo>
                      <a:pt x="3" y="0"/>
                    </a:lnTo>
                    <a:lnTo>
                      <a:pt x="1" y="0"/>
                    </a:lnTo>
                    <a:lnTo>
                      <a:pt x="0" y="1"/>
                    </a:lnTo>
                    <a:lnTo>
                      <a:pt x="0" y="3"/>
                    </a:lnTo>
                    <a:lnTo>
                      <a:pt x="0" y="4"/>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467" name="Freeform 72"/>
              <p:cNvSpPr/>
              <p:nvPr/>
            </p:nvSpPr>
            <p:spPr>
              <a:xfrm>
                <a:off x="1985" y="3640"/>
                <a:ext cx="6" cy="6"/>
              </a:xfrm>
              <a:custGeom>
                <a:avLst/>
                <a:gdLst/>
                <a:ahLst/>
                <a:cxnLst>
                  <a:cxn ang="0">
                    <a:pos x="4" y="6"/>
                  </a:cxn>
                  <a:cxn ang="0">
                    <a:pos x="6" y="6"/>
                  </a:cxn>
                  <a:cxn ang="0">
                    <a:pos x="6" y="4"/>
                  </a:cxn>
                  <a:cxn ang="0">
                    <a:pos x="6" y="3"/>
                  </a:cxn>
                  <a:cxn ang="0">
                    <a:pos x="6" y="1"/>
                  </a:cxn>
                  <a:cxn ang="0">
                    <a:pos x="4" y="0"/>
                  </a:cxn>
                  <a:cxn ang="0">
                    <a:pos x="3" y="0"/>
                  </a:cxn>
                  <a:cxn ang="0">
                    <a:pos x="1" y="0"/>
                  </a:cxn>
                  <a:cxn ang="0">
                    <a:pos x="0" y="1"/>
                  </a:cxn>
                  <a:cxn ang="0">
                    <a:pos x="0" y="3"/>
                  </a:cxn>
                  <a:cxn ang="0">
                    <a:pos x="0" y="4"/>
                  </a:cxn>
                  <a:cxn ang="0">
                    <a:pos x="0" y="6"/>
                  </a:cxn>
                  <a:cxn ang="0">
                    <a:pos x="1" y="6"/>
                  </a:cxn>
                  <a:cxn ang="0">
                    <a:pos x="3" y="6"/>
                  </a:cxn>
                  <a:cxn ang="0">
                    <a:pos x="4" y="6"/>
                  </a:cxn>
                </a:cxnLst>
                <a:pathLst>
                  <a:path w="6" h="6">
                    <a:moveTo>
                      <a:pt x="4" y="6"/>
                    </a:moveTo>
                    <a:lnTo>
                      <a:pt x="6" y="6"/>
                    </a:lnTo>
                    <a:lnTo>
                      <a:pt x="6" y="4"/>
                    </a:lnTo>
                    <a:lnTo>
                      <a:pt x="6" y="3"/>
                    </a:lnTo>
                    <a:lnTo>
                      <a:pt x="6" y="1"/>
                    </a:lnTo>
                    <a:lnTo>
                      <a:pt x="4" y="0"/>
                    </a:lnTo>
                    <a:lnTo>
                      <a:pt x="3" y="0"/>
                    </a:lnTo>
                    <a:lnTo>
                      <a:pt x="1" y="0"/>
                    </a:lnTo>
                    <a:lnTo>
                      <a:pt x="0" y="1"/>
                    </a:lnTo>
                    <a:lnTo>
                      <a:pt x="0" y="3"/>
                    </a:lnTo>
                    <a:lnTo>
                      <a:pt x="0" y="4"/>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468" name="Freeform 73"/>
              <p:cNvSpPr/>
              <p:nvPr/>
            </p:nvSpPr>
            <p:spPr>
              <a:xfrm>
                <a:off x="1973" y="3640"/>
                <a:ext cx="6" cy="6"/>
              </a:xfrm>
              <a:custGeom>
                <a:avLst/>
                <a:gdLst/>
                <a:ahLst/>
                <a:cxnLst>
                  <a:cxn ang="0">
                    <a:pos x="4" y="6"/>
                  </a:cxn>
                  <a:cxn ang="0">
                    <a:pos x="6" y="6"/>
                  </a:cxn>
                  <a:cxn ang="0">
                    <a:pos x="6" y="4"/>
                  </a:cxn>
                  <a:cxn ang="0">
                    <a:pos x="6" y="3"/>
                  </a:cxn>
                  <a:cxn ang="0">
                    <a:pos x="6" y="1"/>
                  </a:cxn>
                  <a:cxn ang="0">
                    <a:pos x="4" y="0"/>
                  </a:cxn>
                  <a:cxn ang="0">
                    <a:pos x="3" y="0"/>
                  </a:cxn>
                  <a:cxn ang="0">
                    <a:pos x="1" y="0"/>
                  </a:cxn>
                  <a:cxn ang="0">
                    <a:pos x="0" y="1"/>
                  </a:cxn>
                  <a:cxn ang="0">
                    <a:pos x="0" y="3"/>
                  </a:cxn>
                  <a:cxn ang="0">
                    <a:pos x="0" y="4"/>
                  </a:cxn>
                  <a:cxn ang="0">
                    <a:pos x="0" y="6"/>
                  </a:cxn>
                  <a:cxn ang="0">
                    <a:pos x="1" y="6"/>
                  </a:cxn>
                  <a:cxn ang="0">
                    <a:pos x="3" y="6"/>
                  </a:cxn>
                  <a:cxn ang="0">
                    <a:pos x="4" y="6"/>
                  </a:cxn>
                </a:cxnLst>
                <a:pathLst>
                  <a:path w="6" h="6">
                    <a:moveTo>
                      <a:pt x="4" y="6"/>
                    </a:moveTo>
                    <a:lnTo>
                      <a:pt x="6" y="6"/>
                    </a:lnTo>
                    <a:lnTo>
                      <a:pt x="6" y="4"/>
                    </a:lnTo>
                    <a:lnTo>
                      <a:pt x="6" y="3"/>
                    </a:lnTo>
                    <a:lnTo>
                      <a:pt x="6" y="1"/>
                    </a:lnTo>
                    <a:lnTo>
                      <a:pt x="4" y="0"/>
                    </a:lnTo>
                    <a:lnTo>
                      <a:pt x="3" y="0"/>
                    </a:lnTo>
                    <a:lnTo>
                      <a:pt x="1" y="0"/>
                    </a:lnTo>
                    <a:lnTo>
                      <a:pt x="0" y="1"/>
                    </a:lnTo>
                    <a:lnTo>
                      <a:pt x="0" y="3"/>
                    </a:lnTo>
                    <a:lnTo>
                      <a:pt x="0" y="4"/>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469" name="Freeform 74"/>
              <p:cNvSpPr/>
              <p:nvPr/>
            </p:nvSpPr>
            <p:spPr>
              <a:xfrm>
                <a:off x="1961" y="3640"/>
                <a:ext cx="6" cy="6"/>
              </a:xfrm>
              <a:custGeom>
                <a:avLst/>
                <a:gdLst/>
                <a:ahLst/>
                <a:cxnLst>
                  <a:cxn ang="0">
                    <a:pos x="4" y="6"/>
                  </a:cxn>
                  <a:cxn ang="0">
                    <a:pos x="6" y="6"/>
                  </a:cxn>
                  <a:cxn ang="0">
                    <a:pos x="6" y="4"/>
                  </a:cxn>
                  <a:cxn ang="0">
                    <a:pos x="6" y="3"/>
                  </a:cxn>
                  <a:cxn ang="0">
                    <a:pos x="6" y="1"/>
                  </a:cxn>
                  <a:cxn ang="0">
                    <a:pos x="4" y="0"/>
                  </a:cxn>
                  <a:cxn ang="0">
                    <a:pos x="3" y="0"/>
                  </a:cxn>
                  <a:cxn ang="0">
                    <a:pos x="1" y="0"/>
                  </a:cxn>
                  <a:cxn ang="0">
                    <a:pos x="0" y="1"/>
                  </a:cxn>
                  <a:cxn ang="0">
                    <a:pos x="0" y="3"/>
                  </a:cxn>
                  <a:cxn ang="0">
                    <a:pos x="0" y="4"/>
                  </a:cxn>
                  <a:cxn ang="0">
                    <a:pos x="0" y="6"/>
                  </a:cxn>
                  <a:cxn ang="0">
                    <a:pos x="1" y="6"/>
                  </a:cxn>
                  <a:cxn ang="0">
                    <a:pos x="3" y="6"/>
                  </a:cxn>
                  <a:cxn ang="0">
                    <a:pos x="4" y="6"/>
                  </a:cxn>
                </a:cxnLst>
                <a:pathLst>
                  <a:path w="6" h="6">
                    <a:moveTo>
                      <a:pt x="4" y="6"/>
                    </a:moveTo>
                    <a:lnTo>
                      <a:pt x="6" y="6"/>
                    </a:lnTo>
                    <a:lnTo>
                      <a:pt x="6" y="4"/>
                    </a:lnTo>
                    <a:lnTo>
                      <a:pt x="6" y="3"/>
                    </a:lnTo>
                    <a:lnTo>
                      <a:pt x="6" y="1"/>
                    </a:lnTo>
                    <a:lnTo>
                      <a:pt x="4" y="0"/>
                    </a:lnTo>
                    <a:lnTo>
                      <a:pt x="3" y="0"/>
                    </a:lnTo>
                    <a:lnTo>
                      <a:pt x="1" y="0"/>
                    </a:lnTo>
                    <a:lnTo>
                      <a:pt x="0" y="1"/>
                    </a:lnTo>
                    <a:lnTo>
                      <a:pt x="0" y="3"/>
                    </a:lnTo>
                    <a:lnTo>
                      <a:pt x="0" y="4"/>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470" name="Freeform 75"/>
              <p:cNvSpPr/>
              <p:nvPr/>
            </p:nvSpPr>
            <p:spPr>
              <a:xfrm>
                <a:off x="1949"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71" name="Freeform 76"/>
              <p:cNvSpPr/>
              <p:nvPr/>
            </p:nvSpPr>
            <p:spPr>
              <a:xfrm>
                <a:off x="1937"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72" name="Freeform 77"/>
              <p:cNvSpPr/>
              <p:nvPr/>
            </p:nvSpPr>
            <p:spPr>
              <a:xfrm>
                <a:off x="1925"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73" name="Freeform 78"/>
              <p:cNvSpPr/>
              <p:nvPr/>
            </p:nvSpPr>
            <p:spPr>
              <a:xfrm>
                <a:off x="1913" y="3640"/>
                <a:ext cx="6" cy="6"/>
              </a:xfrm>
              <a:custGeom>
                <a:avLst/>
                <a:gdLst/>
                <a:ahLst/>
                <a:cxnLst>
                  <a:cxn ang="0">
                    <a:pos x="5" y="6"/>
                  </a:cxn>
                  <a:cxn ang="0">
                    <a:pos x="6" y="6"/>
                  </a:cxn>
                  <a:cxn ang="0">
                    <a:pos x="6" y="4"/>
                  </a:cxn>
                  <a:cxn ang="0">
                    <a:pos x="6" y="3"/>
                  </a:cxn>
                  <a:cxn ang="0">
                    <a:pos x="6" y="1"/>
                  </a:cxn>
                  <a:cxn ang="0">
                    <a:pos x="5" y="0"/>
                  </a:cxn>
                  <a:cxn ang="0">
                    <a:pos x="3" y="0"/>
                  </a:cxn>
                  <a:cxn ang="0">
                    <a:pos x="2" y="0"/>
                  </a:cxn>
                  <a:cxn ang="0">
                    <a:pos x="0" y="1"/>
                  </a:cxn>
                  <a:cxn ang="0">
                    <a:pos x="0" y="3"/>
                  </a:cxn>
                  <a:cxn ang="0">
                    <a:pos x="0" y="4"/>
                  </a:cxn>
                  <a:cxn ang="0">
                    <a:pos x="0" y="6"/>
                  </a:cxn>
                  <a:cxn ang="0">
                    <a:pos x="2" y="6"/>
                  </a:cxn>
                  <a:cxn ang="0">
                    <a:pos x="3" y="6"/>
                  </a:cxn>
                  <a:cxn ang="0">
                    <a:pos x="5" y="6"/>
                  </a:cxn>
                </a:cxnLst>
                <a:pathLst>
                  <a:path w="6" h="6">
                    <a:moveTo>
                      <a:pt x="5" y="6"/>
                    </a:moveTo>
                    <a:lnTo>
                      <a:pt x="6" y="6"/>
                    </a:lnTo>
                    <a:lnTo>
                      <a:pt x="6" y="4"/>
                    </a:lnTo>
                    <a:lnTo>
                      <a:pt x="6" y="3"/>
                    </a:lnTo>
                    <a:lnTo>
                      <a:pt x="6" y="1"/>
                    </a:lnTo>
                    <a:lnTo>
                      <a:pt x="5" y="0"/>
                    </a:lnTo>
                    <a:lnTo>
                      <a:pt x="3" y="0"/>
                    </a:lnTo>
                    <a:lnTo>
                      <a:pt x="2" y="0"/>
                    </a:lnTo>
                    <a:lnTo>
                      <a:pt x="0" y="1"/>
                    </a:lnTo>
                    <a:lnTo>
                      <a:pt x="0" y="3"/>
                    </a:lnTo>
                    <a:lnTo>
                      <a:pt x="0" y="4"/>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474" name="Freeform 79"/>
              <p:cNvSpPr/>
              <p:nvPr/>
            </p:nvSpPr>
            <p:spPr>
              <a:xfrm>
                <a:off x="1901" y="3641"/>
                <a:ext cx="6" cy="6"/>
              </a:xfrm>
              <a:custGeom>
                <a:avLst/>
                <a:gdLst/>
                <a:ahLst/>
                <a:cxnLst>
                  <a:cxn ang="0">
                    <a:pos x="5" y="6"/>
                  </a:cxn>
                  <a:cxn ang="0">
                    <a:pos x="6" y="5"/>
                  </a:cxn>
                  <a:cxn ang="0">
                    <a:pos x="6" y="3"/>
                  </a:cxn>
                  <a:cxn ang="0">
                    <a:pos x="6" y="2"/>
                  </a:cxn>
                  <a:cxn ang="0">
                    <a:pos x="6" y="0"/>
                  </a:cxn>
                  <a:cxn ang="0">
                    <a:pos x="5" y="0"/>
                  </a:cxn>
                  <a:cxn ang="0">
                    <a:pos x="3" y="0"/>
                  </a:cxn>
                  <a:cxn ang="0">
                    <a:pos x="2" y="0"/>
                  </a:cxn>
                  <a:cxn ang="0">
                    <a:pos x="0" y="0"/>
                  </a:cxn>
                  <a:cxn ang="0">
                    <a:pos x="0" y="2"/>
                  </a:cxn>
                  <a:cxn ang="0">
                    <a:pos x="0" y="3"/>
                  </a:cxn>
                  <a:cxn ang="0">
                    <a:pos x="0" y="5"/>
                  </a:cxn>
                  <a:cxn ang="0">
                    <a:pos x="2" y="6"/>
                  </a:cxn>
                  <a:cxn ang="0">
                    <a:pos x="3" y="6"/>
                  </a:cxn>
                  <a:cxn ang="0">
                    <a:pos x="5" y="6"/>
                  </a:cxn>
                </a:cxnLst>
                <a:pathLst>
                  <a:path w="6" h="6">
                    <a:moveTo>
                      <a:pt x="5" y="6"/>
                    </a:moveTo>
                    <a:lnTo>
                      <a:pt x="6" y="5"/>
                    </a:lnTo>
                    <a:lnTo>
                      <a:pt x="6" y="3"/>
                    </a:lnTo>
                    <a:lnTo>
                      <a:pt x="6" y="2"/>
                    </a:lnTo>
                    <a:lnTo>
                      <a:pt x="6" y="0"/>
                    </a:lnTo>
                    <a:lnTo>
                      <a:pt x="5" y="0"/>
                    </a:lnTo>
                    <a:lnTo>
                      <a:pt x="3" y="0"/>
                    </a:lnTo>
                    <a:lnTo>
                      <a:pt x="2" y="0"/>
                    </a:lnTo>
                    <a:lnTo>
                      <a:pt x="0" y="0"/>
                    </a:lnTo>
                    <a:lnTo>
                      <a:pt x="0" y="2"/>
                    </a:lnTo>
                    <a:lnTo>
                      <a:pt x="0" y="3"/>
                    </a:lnTo>
                    <a:lnTo>
                      <a:pt x="0" y="5"/>
                    </a:lnTo>
                    <a:lnTo>
                      <a:pt x="2" y="6"/>
                    </a:lnTo>
                    <a:lnTo>
                      <a:pt x="3" y="6"/>
                    </a:lnTo>
                    <a:lnTo>
                      <a:pt x="5" y="6"/>
                    </a:lnTo>
                    <a:close/>
                  </a:path>
                </a:pathLst>
              </a:custGeom>
              <a:solidFill>
                <a:srgbClr val="000000"/>
              </a:solidFill>
              <a:ln w="9525">
                <a:noFill/>
              </a:ln>
            </p:spPr>
            <p:txBody>
              <a:bodyPr/>
              <a:p>
                <a:endParaRPr lang="zh-CN" altLang="en-US"/>
              </a:p>
            </p:txBody>
          </p:sp>
          <p:sp>
            <p:nvSpPr>
              <p:cNvPr id="187475" name="Freeform 80"/>
              <p:cNvSpPr/>
              <p:nvPr/>
            </p:nvSpPr>
            <p:spPr>
              <a:xfrm>
                <a:off x="1890" y="3641"/>
                <a:ext cx="5" cy="6"/>
              </a:xfrm>
              <a:custGeom>
                <a:avLst/>
                <a:gdLst/>
                <a:ahLst/>
                <a:cxnLst>
                  <a:cxn ang="0">
                    <a:pos x="4" y="6"/>
                  </a:cxn>
                  <a:cxn ang="0">
                    <a:pos x="5" y="5"/>
                  </a:cxn>
                  <a:cxn ang="0">
                    <a:pos x="5" y="3"/>
                  </a:cxn>
                  <a:cxn ang="0">
                    <a:pos x="5" y="2"/>
                  </a:cxn>
                  <a:cxn ang="0">
                    <a:pos x="5" y="0"/>
                  </a:cxn>
                  <a:cxn ang="0">
                    <a:pos x="4" y="0"/>
                  </a:cxn>
                  <a:cxn ang="0">
                    <a:pos x="2" y="0"/>
                  </a:cxn>
                  <a:cxn ang="0">
                    <a:pos x="1" y="0"/>
                  </a:cxn>
                  <a:cxn ang="0">
                    <a:pos x="0" y="0"/>
                  </a:cxn>
                  <a:cxn ang="0">
                    <a:pos x="0" y="2"/>
                  </a:cxn>
                  <a:cxn ang="0">
                    <a:pos x="0" y="3"/>
                  </a:cxn>
                  <a:cxn ang="0">
                    <a:pos x="0" y="5"/>
                  </a:cxn>
                  <a:cxn ang="0">
                    <a:pos x="1" y="6"/>
                  </a:cxn>
                  <a:cxn ang="0">
                    <a:pos x="2" y="6"/>
                  </a:cxn>
                  <a:cxn ang="0">
                    <a:pos x="4" y="6"/>
                  </a:cxn>
                </a:cxnLst>
                <a:pathLst>
                  <a:path w="5" h="6">
                    <a:moveTo>
                      <a:pt x="4" y="6"/>
                    </a:moveTo>
                    <a:lnTo>
                      <a:pt x="5" y="5"/>
                    </a:lnTo>
                    <a:lnTo>
                      <a:pt x="5" y="3"/>
                    </a:lnTo>
                    <a:lnTo>
                      <a:pt x="5" y="2"/>
                    </a:lnTo>
                    <a:lnTo>
                      <a:pt x="5" y="0"/>
                    </a:lnTo>
                    <a:lnTo>
                      <a:pt x="4" y="0"/>
                    </a:lnTo>
                    <a:lnTo>
                      <a:pt x="2" y="0"/>
                    </a:lnTo>
                    <a:lnTo>
                      <a:pt x="1" y="0"/>
                    </a:lnTo>
                    <a:lnTo>
                      <a:pt x="0" y="0"/>
                    </a:lnTo>
                    <a:lnTo>
                      <a:pt x="0" y="2"/>
                    </a:lnTo>
                    <a:lnTo>
                      <a:pt x="0" y="3"/>
                    </a:lnTo>
                    <a:lnTo>
                      <a:pt x="0" y="5"/>
                    </a:lnTo>
                    <a:lnTo>
                      <a:pt x="1" y="6"/>
                    </a:lnTo>
                    <a:lnTo>
                      <a:pt x="2" y="6"/>
                    </a:lnTo>
                    <a:lnTo>
                      <a:pt x="4" y="6"/>
                    </a:lnTo>
                    <a:close/>
                  </a:path>
                </a:pathLst>
              </a:custGeom>
              <a:solidFill>
                <a:srgbClr val="000000"/>
              </a:solidFill>
              <a:ln w="9525">
                <a:noFill/>
              </a:ln>
            </p:spPr>
            <p:txBody>
              <a:bodyPr/>
              <a:p>
                <a:endParaRPr lang="zh-CN" altLang="en-US"/>
              </a:p>
            </p:txBody>
          </p:sp>
          <p:sp>
            <p:nvSpPr>
              <p:cNvPr id="187476" name="Freeform 81"/>
              <p:cNvSpPr/>
              <p:nvPr/>
            </p:nvSpPr>
            <p:spPr>
              <a:xfrm>
                <a:off x="1878"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77" name="Freeform 82"/>
              <p:cNvSpPr/>
              <p:nvPr/>
            </p:nvSpPr>
            <p:spPr>
              <a:xfrm>
                <a:off x="1866"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78" name="Freeform 83"/>
              <p:cNvSpPr/>
              <p:nvPr/>
            </p:nvSpPr>
            <p:spPr>
              <a:xfrm>
                <a:off x="1854"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79" name="Freeform 84"/>
              <p:cNvSpPr/>
              <p:nvPr/>
            </p:nvSpPr>
            <p:spPr>
              <a:xfrm>
                <a:off x="1842"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80" name="Freeform 85"/>
              <p:cNvSpPr/>
              <p:nvPr/>
            </p:nvSpPr>
            <p:spPr>
              <a:xfrm>
                <a:off x="1830"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81" name="Freeform 86"/>
              <p:cNvSpPr/>
              <p:nvPr/>
            </p:nvSpPr>
            <p:spPr>
              <a:xfrm>
                <a:off x="1818" y="3641"/>
                <a:ext cx="6" cy="6"/>
              </a:xfrm>
              <a:custGeom>
                <a:avLst/>
                <a:gdLst/>
                <a:ahLst/>
                <a:cxnLst>
                  <a:cxn ang="0">
                    <a:pos x="5" y="6"/>
                  </a:cxn>
                  <a:cxn ang="0">
                    <a:pos x="6" y="5"/>
                  </a:cxn>
                  <a:cxn ang="0">
                    <a:pos x="6" y="3"/>
                  </a:cxn>
                  <a:cxn ang="0">
                    <a:pos x="6" y="2"/>
                  </a:cxn>
                  <a:cxn ang="0">
                    <a:pos x="6" y="0"/>
                  </a:cxn>
                  <a:cxn ang="0">
                    <a:pos x="5" y="0"/>
                  </a:cxn>
                  <a:cxn ang="0">
                    <a:pos x="3" y="0"/>
                  </a:cxn>
                  <a:cxn ang="0">
                    <a:pos x="2" y="0"/>
                  </a:cxn>
                  <a:cxn ang="0">
                    <a:pos x="0" y="0"/>
                  </a:cxn>
                  <a:cxn ang="0">
                    <a:pos x="0" y="2"/>
                  </a:cxn>
                  <a:cxn ang="0">
                    <a:pos x="0" y="3"/>
                  </a:cxn>
                  <a:cxn ang="0">
                    <a:pos x="0" y="5"/>
                  </a:cxn>
                  <a:cxn ang="0">
                    <a:pos x="2" y="6"/>
                  </a:cxn>
                  <a:cxn ang="0">
                    <a:pos x="3" y="6"/>
                  </a:cxn>
                  <a:cxn ang="0">
                    <a:pos x="5" y="6"/>
                  </a:cxn>
                </a:cxnLst>
                <a:pathLst>
                  <a:path w="6" h="6">
                    <a:moveTo>
                      <a:pt x="5" y="6"/>
                    </a:moveTo>
                    <a:lnTo>
                      <a:pt x="6" y="5"/>
                    </a:lnTo>
                    <a:lnTo>
                      <a:pt x="6" y="3"/>
                    </a:lnTo>
                    <a:lnTo>
                      <a:pt x="6" y="2"/>
                    </a:lnTo>
                    <a:lnTo>
                      <a:pt x="6" y="0"/>
                    </a:lnTo>
                    <a:lnTo>
                      <a:pt x="5" y="0"/>
                    </a:lnTo>
                    <a:lnTo>
                      <a:pt x="3" y="0"/>
                    </a:lnTo>
                    <a:lnTo>
                      <a:pt x="2" y="0"/>
                    </a:lnTo>
                    <a:lnTo>
                      <a:pt x="0" y="0"/>
                    </a:lnTo>
                    <a:lnTo>
                      <a:pt x="0" y="2"/>
                    </a:lnTo>
                    <a:lnTo>
                      <a:pt x="0" y="3"/>
                    </a:lnTo>
                    <a:lnTo>
                      <a:pt x="0" y="5"/>
                    </a:lnTo>
                    <a:lnTo>
                      <a:pt x="2" y="6"/>
                    </a:lnTo>
                    <a:lnTo>
                      <a:pt x="3" y="6"/>
                    </a:lnTo>
                    <a:lnTo>
                      <a:pt x="5" y="6"/>
                    </a:lnTo>
                    <a:close/>
                  </a:path>
                </a:pathLst>
              </a:custGeom>
              <a:solidFill>
                <a:srgbClr val="000000"/>
              </a:solidFill>
              <a:ln w="9525">
                <a:noFill/>
              </a:ln>
            </p:spPr>
            <p:txBody>
              <a:bodyPr/>
              <a:p>
                <a:endParaRPr lang="zh-CN" altLang="en-US"/>
              </a:p>
            </p:txBody>
          </p:sp>
          <p:sp>
            <p:nvSpPr>
              <p:cNvPr id="187482" name="Freeform 87"/>
              <p:cNvSpPr/>
              <p:nvPr/>
            </p:nvSpPr>
            <p:spPr>
              <a:xfrm>
                <a:off x="1806" y="3641"/>
                <a:ext cx="6" cy="6"/>
              </a:xfrm>
              <a:custGeom>
                <a:avLst/>
                <a:gdLst/>
                <a:ahLst/>
                <a:cxnLst>
                  <a:cxn ang="0">
                    <a:pos x="5" y="6"/>
                  </a:cxn>
                  <a:cxn ang="0">
                    <a:pos x="6" y="5"/>
                  </a:cxn>
                  <a:cxn ang="0">
                    <a:pos x="6" y="3"/>
                  </a:cxn>
                  <a:cxn ang="0">
                    <a:pos x="6" y="2"/>
                  </a:cxn>
                  <a:cxn ang="0">
                    <a:pos x="6" y="0"/>
                  </a:cxn>
                  <a:cxn ang="0">
                    <a:pos x="5" y="0"/>
                  </a:cxn>
                  <a:cxn ang="0">
                    <a:pos x="3" y="0"/>
                  </a:cxn>
                  <a:cxn ang="0">
                    <a:pos x="2" y="0"/>
                  </a:cxn>
                  <a:cxn ang="0">
                    <a:pos x="0" y="0"/>
                  </a:cxn>
                  <a:cxn ang="0">
                    <a:pos x="0" y="2"/>
                  </a:cxn>
                  <a:cxn ang="0">
                    <a:pos x="0" y="3"/>
                  </a:cxn>
                  <a:cxn ang="0">
                    <a:pos x="0" y="5"/>
                  </a:cxn>
                  <a:cxn ang="0">
                    <a:pos x="2" y="6"/>
                  </a:cxn>
                  <a:cxn ang="0">
                    <a:pos x="3" y="6"/>
                  </a:cxn>
                  <a:cxn ang="0">
                    <a:pos x="5" y="6"/>
                  </a:cxn>
                </a:cxnLst>
                <a:pathLst>
                  <a:path w="6" h="6">
                    <a:moveTo>
                      <a:pt x="5" y="6"/>
                    </a:moveTo>
                    <a:lnTo>
                      <a:pt x="6" y="5"/>
                    </a:lnTo>
                    <a:lnTo>
                      <a:pt x="6" y="3"/>
                    </a:lnTo>
                    <a:lnTo>
                      <a:pt x="6" y="2"/>
                    </a:lnTo>
                    <a:lnTo>
                      <a:pt x="6" y="0"/>
                    </a:lnTo>
                    <a:lnTo>
                      <a:pt x="5" y="0"/>
                    </a:lnTo>
                    <a:lnTo>
                      <a:pt x="3" y="0"/>
                    </a:lnTo>
                    <a:lnTo>
                      <a:pt x="2" y="0"/>
                    </a:lnTo>
                    <a:lnTo>
                      <a:pt x="0" y="0"/>
                    </a:lnTo>
                    <a:lnTo>
                      <a:pt x="0" y="2"/>
                    </a:lnTo>
                    <a:lnTo>
                      <a:pt x="0" y="3"/>
                    </a:lnTo>
                    <a:lnTo>
                      <a:pt x="0" y="5"/>
                    </a:lnTo>
                    <a:lnTo>
                      <a:pt x="2" y="6"/>
                    </a:lnTo>
                    <a:lnTo>
                      <a:pt x="3" y="6"/>
                    </a:lnTo>
                    <a:lnTo>
                      <a:pt x="5" y="6"/>
                    </a:lnTo>
                    <a:close/>
                  </a:path>
                </a:pathLst>
              </a:custGeom>
              <a:solidFill>
                <a:srgbClr val="000000"/>
              </a:solidFill>
              <a:ln w="9525">
                <a:noFill/>
              </a:ln>
            </p:spPr>
            <p:txBody>
              <a:bodyPr/>
              <a:p>
                <a:endParaRPr lang="zh-CN" altLang="en-US"/>
              </a:p>
            </p:txBody>
          </p:sp>
          <p:sp>
            <p:nvSpPr>
              <p:cNvPr id="187483" name="Freeform 88"/>
              <p:cNvSpPr/>
              <p:nvPr/>
            </p:nvSpPr>
            <p:spPr>
              <a:xfrm>
                <a:off x="1794" y="3641"/>
                <a:ext cx="6" cy="6"/>
              </a:xfrm>
              <a:custGeom>
                <a:avLst/>
                <a:gdLst/>
                <a:ahLst/>
                <a:cxnLst>
                  <a:cxn ang="0">
                    <a:pos x="5" y="6"/>
                  </a:cxn>
                  <a:cxn ang="0">
                    <a:pos x="6" y="5"/>
                  </a:cxn>
                  <a:cxn ang="0">
                    <a:pos x="6" y="3"/>
                  </a:cxn>
                  <a:cxn ang="0">
                    <a:pos x="6" y="2"/>
                  </a:cxn>
                  <a:cxn ang="0">
                    <a:pos x="6" y="0"/>
                  </a:cxn>
                  <a:cxn ang="0">
                    <a:pos x="5" y="0"/>
                  </a:cxn>
                  <a:cxn ang="0">
                    <a:pos x="3" y="0"/>
                  </a:cxn>
                  <a:cxn ang="0">
                    <a:pos x="2" y="0"/>
                  </a:cxn>
                  <a:cxn ang="0">
                    <a:pos x="0" y="0"/>
                  </a:cxn>
                  <a:cxn ang="0">
                    <a:pos x="0" y="2"/>
                  </a:cxn>
                  <a:cxn ang="0">
                    <a:pos x="0" y="3"/>
                  </a:cxn>
                  <a:cxn ang="0">
                    <a:pos x="0" y="5"/>
                  </a:cxn>
                  <a:cxn ang="0">
                    <a:pos x="2" y="6"/>
                  </a:cxn>
                  <a:cxn ang="0">
                    <a:pos x="3" y="6"/>
                  </a:cxn>
                  <a:cxn ang="0">
                    <a:pos x="5" y="6"/>
                  </a:cxn>
                </a:cxnLst>
                <a:pathLst>
                  <a:path w="6" h="6">
                    <a:moveTo>
                      <a:pt x="5" y="6"/>
                    </a:moveTo>
                    <a:lnTo>
                      <a:pt x="6" y="5"/>
                    </a:lnTo>
                    <a:lnTo>
                      <a:pt x="6" y="3"/>
                    </a:lnTo>
                    <a:lnTo>
                      <a:pt x="6" y="2"/>
                    </a:lnTo>
                    <a:lnTo>
                      <a:pt x="6" y="0"/>
                    </a:lnTo>
                    <a:lnTo>
                      <a:pt x="5" y="0"/>
                    </a:lnTo>
                    <a:lnTo>
                      <a:pt x="3" y="0"/>
                    </a:lnTo>
                    <a:lnTo>
                      <a:pt x="2" y="0"/>
                    </a:lnTo>
                    <a:lnTo>
                      <a:pt x="0" y="0"/>
                    </a:lnTo>
                    <a:lnTo>
                      <a:pt x="0" y="2"/>
                    </a:lnTo>
                    <a:lnTo>
                      <a:pt x="0" y="3"/>
                    </a:lnTo>
                    <a:lnTo>
                      <a:pt x="0" y="5"/>
                    </a:lnTo>
                    <a:lnTo>
                      <a:pt x="2" y="6"/>
                    </a:lnTo>
                    <a:lnTo>
                      <a:pt x="3" y="6"/>
                    </a:lnTo>
                    <a:lnTo>
                      <a:pt x="5" y="6"/>
                    </a:lnTo>
                    <a:close/>
                  </a:path>
                </a:pathLst>
              </a:custGeom>
              <a:solidFill>
                <a:srgbClr val="000000"/>
              </a:solidFill>
              <a:ln w="9525">
                <a:noFill/>
              </a:ln>
            </p:spPr>
            <p:txBody>
              <a:bodyPr/>
              <a:p>
                <a:endParaRPr lang="zh-CN" altLang="en-US"/>
              </a:p>
            </p:txBody>
          </p:sp>
          <p:sp>
            <p:nvSpPr>
              <p:cNvPr id="187484" name="Freeform 89"/>
              <p:cNvSpPr/>
              <p:nvPr/>
            </p:nvSpPr>
            <p:spPr>
              <a:xfrm>
                <a:off x="1782" y="3641"/>
                <a:ext cx="6" cy="6"/>
              </a:xfrm>
              <a:custGeom>
                <a:avLst/>
                <a:gdLst/>
                <a:ahLst/>
                <a:cxnLst>
                  <a:cxn ang="0">
                    <a:pos x="5" y="6"/>
                  </a:cxn>
                  <a:cxn ang="0">
                    <a:pos x="6" y="5"/>
                  </a:cxn>
                  <a:cxn ang="0">
                    <a:pos x="6" y="3"/>
                  </a:cxn>
                  <a:cxn ang="0">
                    <a:pos x="6" y="2"/>
                  </a:cxn>
                  <a:cxn ang="0">
                    <a:pos x="6" y="0"/>
                  </a:cxn>
                  <a:cxn ang="0">
                    <a:pos x="5" y="0"/>
                  </a:cxn>
                  <a:cxn ang="0">
                    <a:pos x="3" y="0"/>
                  </a:cxn>
                  <a:cxn ang="0">
                    <a:pos x="2" y="0"/>
                  </a:cxn>
                  <a:cxn ang="0">
                    <a:pos x="0" y="0"/>
                  </a:cxn>
                  <a:cxn ang="0">
                    <a:pos x="0" y="2"/>
                  </a:cxn>
                  <a:cxn ang="0">
                    <a:pos x="0" y="3"/>
                  </a:cxn>
                  <a:cxn ang="0">
                    <a:pos x="0" y="5"/>
                  </a:cxn>
                  <a:cxn ang="0">
                    <a:pos x="2" y="6"/>
                  </a:cxn>
                  <a:cxn ang="0">
                    <a:pos x="3" y="6"/>
                  </a:cxn>
                  <a:cxn ang="0">
                    <a:pos x="5" y="6"/>
                  </a:cxn>
                </a:cxnLst>
                <a:pathLst>
                  <a:path w="6" h="6">
                    <a:moveTo>
                      <a:pt x="5" y="6"/>
                    </a:moveTo>
                    <a:lnTo>
                      <a:pt x="6" y="5"/>
                    </a:lnTo>
                    <a:lnTo>
                      <a:pt x="6" y="3"/>
                    </a:lnTo>
                    <a:lnTo>
                      <a:pt x="6" y="2"/>
                    </a:lnTo>
                    <a:lnTo>
                      <a:pt x="6" y="0"/>
                    </a:lnTo>
                    <a:lnTo>
                      <a:pt x="5" y="0"/>
                    </a:lnTo>
                    <a:lnTo>
                      <a:pt x="3" y="0"/>
                    </a:lnTo>
                    <a:lnTo>
                      <a:pt x="2" y="0"/>
                    </a:lnTo>
                    <a:lnTo>
                      <a:pt x="0" y="0"/>
                    </a:lnTo>
                    <a:lnTo>
                      <a:pt x="0" y="2"/>
                    </a:lnTo>
                    <a:lnTo>
                      <a:pt x="0" y="3"/>
                    </a:lnTo>
                    <a:lnTo>
                      <a:pt x="0" y="5"/>
                    </a:lnTo>
                    <a:lnTo>
                      <a:pt x="2" y="6"/>
                    </a:lnTo>
                    <a:lnTo>
                      <a:pt x="3" y="6"/>
                    </a:lnTo>
                    <a:lnTo>
                      <a:pt x="5" y="6"/>
                    </a:lnTo>
                    <a:close/>
                  </a:path>
                </a:pathLst>
              </a:custGeom>
              <a:solidFill>
                <a:srgbClr val="000000"/>
              </a:solidFill>
              <a:ln w="9525">
                <a:noFill/>
              </a:ln>
            </p:spPr>
            <p:txBody>
              <a:bodyPr/>
              <a:p>
                <a:endParaRPr lang="zh-CN" altLang="en-US"/>
              </a:p>
            </p:txBody>
          </p:sp>
          <p:sp>
            <p:nvSpPr>
              <p:cNvPr id="187485" name="Freeform 90"/>
              <p:cNvSpPr/>
              <p:nvPr/>
            </p:nvSpPr>
            <p:spPr>
              <a:xfrm>
                <a:off x="1770" y="3641"/>
                <a:ext cx="6" cy="6"/>
              </a:xfrm>
              <a:custGeom>
                <a:avLst/>
                <a:gdLst/>
                <a:ahLst/>
                <a:cxnLst>
                  <a:cxn ang="0">
                    <a:pos x="5" y="6"/>
                  </a:cxn>
                  <a:cxn ang="0">
                    <a:pos x="6" y="5"/>
                  </a:cxn>
                  <a:cxn ang="0">
                    <a:pos x="6" y="3"/>
                  </a:cxn>
                  <a:cxn ang="0">
                    <a:pos x="6" y="2"/>
                  </a:cxn>
                  <a:cxn ang="0">
                    <a:pos x="6" y="0"/>
                  </a:cxn>
                  <a:cxn ang="0">
                    <a:pos x="5" y="0"/>
                  </a:cxn>
                  <a:cxn ang="0">
                    <a:pos x="3" y="0"/>
                  </a:cxn>
                  <a:cxn ang="0">
                    <a:pos x="2" y="0"/>
                  </a:cxn>
                  <a:cxn ang="0">
                    <a:pos x="0" y="0"/>
                  </a:cxn>
                  <a:cxn ang="0">
                    <a:pos x="0" y="2"/>
                  </a:cxn>
                  <a:cxn ang="0">
                    <a:pos x="0" y="3"/>
                  </a:cxn>
                  <a:cxn ang="0">
                    <a:pos x="0" y="5"/>
                  </a:cxn>
                  <a:cxn ang="0">
                    <a:pos x="2" y="6"/>
                  </a:cxn>
                  <a:cxn ang="0">
                    <a:pos x="3" y="6"/>
                  </a:cxn>
                  <a:cxn ang="0">
                    <a:pos x="5" y="6"/>
                  </a:cxn>
                </a:cxnLst>
                <a:pathLst>
                  <a:path w="6" h="6">
                    <a:moveTo>
                      <a:pt x="5" y="6"/>
                    </a:moveTo>
                    <a:lnTo>
                      <a:pt x="6" y="5"/>
                    </a:lnTo>
                    <a:lnTo>
                      <a:pt x="6" y="3"/>
                    </a:lnTo>
                    <a:lnTo>
                      <a:pt x="6" y="2"/>
                    </a:lnTo>
                    <a:lnTo>
                      <a:pt x="6" y="0"/>
                    </a:lnTo>
                    <a:lnTo>
                      <a:pt x="5" y="0"/>
                    </a:lnTo>
                    <a:lnTo>
                      <a:pt x="3" y="0"/>
                    </a:lnTo>
                    <a:lnTo>
                      <a:pt x="2" y="0"/>
                    </a:lnTo>
                    <a:lnTo>
                      <a:pt x="0" y="0"/>
                    </a:lnTo>
                    <a:lnTo>
                      <a:pt x="0" y="2"/>
                    </a:lnTo>
                    <a:lnTo>
                      <a:pt x="0" y="3"/>
                    </a:lnTo>
                    <a:lnTo>
                      <a:pt x="0" y="5"/>
                    </a:lnTo>
                    <a:lnTo>
                      <a:pt x="2" y="6"/>
                    </a:lnTo>
                    <a:lnTo>
                      <a:pt x="3" y="6"/>
                    </a:lnTo>
                    <a:lnTo>
                      <a:pt x="5" y="6"/>
                    </a:lnTo>
                    <a:close/>
                  </a:path>
                </a:pathLst>
              </a:custGeom>
              <a:solidFill>
                <a:srgbClr val="000000"/>
              </a:solidFill>
              <a:ln w="9525">
                <a:noFill/>
              </a:ln>
            </p:spPr>
            <p:txBody>
              <a:bodyPr/>
              <a:p>
                <a:endParaRPr lang="zh-CN" altLang="en-US"/>
              </a:p>
            </p:txBody>
          </p:sp>
          <p:sp>
            <p:nvSpPr>
              <p:cNvPr id="187486" name="Freeform 91"/>
              <p:cNvSpPr/>
              <p:nvPr/>
            </p:nvSpPr>
            <p:spPr>
              <a:xfrm>
                <a:off x="1759" y="3641"/>
                <a:ext cx="5" cy="6"/>
              </a:xfrm>
              <a:custGeom>
                <a:avLst/>
                <a:gdLst/>
                <a:ahLst/>
                <a:cxnLst>
                  <a:cxn ang="0">
                    <a:pos x="4" y="6"/>
                  </a:cxn>
                  <a:cxn ang="0">
                    <a:pos x="5" y="5"/>
                  </a:cxn>
                  <a:cxn ang="0">
                    <a:pos x="5" y="3"/>
                  </a:cxn>
                  <a:cxn ang="0">
                    <a:pos x="5" y="2"/>
                  </a:cxn>
                  <a:cxn ang="0">
                    <a:pos x="5" y="0"/>
                  </a:cxn>
                  <a:cxn ang="0">
                    <a:pos x="4" y="0"/>
                  </a:cxn>
                  <a:cxn ang="0">
                    <a:pos x="2" y="0"/>
                  </a:cxn>
                  <a:cxn ang="0">
                    <a:pos x="1" y="0"/>
                  </a:cxn>
                  <a:cxn ang="0">
                    <a:pos x="0" y="0"/>
                  </a:cxn>
                  <a:cxn ang="0">
                    <a:pos x="0" y="2"/>
                  </a:cxn>
                  <a:cxn ang="0">
                    <a:pos x="0" y="3"/>
                  </a:cxn>
                  <a:cxn ang="0">
                    <a:pos x="0" y="5"/>
                  </a:cxn>
                  <a:cxn ang="0">
                    <a:pos x="1" y="6"/>
                  </a:cxn>
                  <a:cxn ang="0">
                    <a:pos x="2" y="6"/>
                  </a:cxn>
                  <a:cxn ang="0">
                    <a:pos x="4" y="6"/>
                  </a:cxn>
                </a:cxnLst>
                <a:pathLst>
                  <a:path w="5" h="6">
                    <a:moveTo>
                      <a:pt x="4" y="6"/>
                    </a:moveTo>
                    <a:lnTo>
                      <a:pt x="5" y="5"/>
                    </a:lnTo>
                    <a:lnTo>
                      <a:pt x="5" y="3"/>
                    </a:lnTo>
                    <a:lnTo>
                      <a:pt x="5" y="2"/>
                    </a:lnTo>
                    <a:lnTo>
                      <a:pt x="5" y="0"/>
                    </a:lnTo>
                    <a:lnTo>
                      <a:pt x="4" y="0"/>
                    </a:lnTo>
                    <a:lnTo>
                      <a:pt x="2" y="0"/>
                    </a:lnTo>
                    <a:lnTo>
                      <a:pt x="1" y="0"/>
                    </a:lnTo>
                    <a:lnTo>
                      <a:pt x="0" y="0"/>
                    </a:lnTo>
                    <a:lnTo>
                      <a:pt x="0" y="2"/>
                    </a:lnTo>
                    <a:lnTo>
                      <a:pt x="0" y="3"/>
                    </a:lnTo>
                    <a:lnTo>
                      <a:pt x="0" y="5"/>
                    </a:lnTo>
                    <a:lnTo>
                      <a:pt x="1" y="6"/>
                    </a:lnTo>
                    <a:lnTo>
                      <a:pt x="2" y="6"/>
                    </a:lnTo>
                    <a:lnTo>
                      <a:pt x="4" y="6"/>
                    </a:lnTo>
                    <a:close/>
                  </a:path>
                </a:pathLst>
              </a:custGeom>
              <a:solidFill>
                <a:srgbClr val="000000"/>
              </a:solidFill>
              <a:ln w="9525">
                <a:noFill/>
              </a:ln>
            </p:spPr>
            <p:txBody>
              <a:bodyPr/>
              <a:p>
                <a:endParaRPr lang="zh-CN" altLang="en-US"/>
              </a:p>
            </p:txBody>
          </p:sp>
          <p:sp>
            <p:nvSpPr>
              <p:cNvPr id="187487" name="Freeform 92"/>
              <p:cNvSpPr/>
              <p:nvPr/>
            </p:nvSpPr>
            <p:spPr>
              <a:xfrm>
                <a:off x="1747"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88" name="Freeform 93"/>
              <p:cNvSpPr/>
              <p:nvPr/>
            </p:nvSpPr>
            <p:spPr>
              <a:xfrm>
                <a:off x="1735" y="3641"/>
                <a:ext cx="6" cy="6"/>
              </a:xfrm>
              <a:custGeom>
                <a:avLst/>
                <a:gdLst/>
                <a:ahLst/>
                <a:cxnLst>
                  <a:cxn ang="0">
                    <a:pos x="4" y="6"/>
                  </a:cxn>
                  <a:cxn ang="0">
                    <a:pos x="6" y="5"/>
                  </a:cxn>
                  <a:cxn ang="0">
                    <a:pos x="6" y="3"/>
                  </a:cxn>
                  <a:cxn ang="0">
                    <a:pos x="6" y="2"/>
                  </a:cxn>
                  <a:cxn ang="0">
                    <a:pos x="6" y="0"/>
                  </a:cxn>
                  <a:cxn ang="0">
                    <a:pos x="4" y="0"/>
                  </a:cxn>
                  <a:cxn ang="0">
                    <a:pos x="3" y="0"/>
                  </a:cxn>
                  <a:cxn ang="0">
                    <a:pos x="1" y="0"/>
                  </a:cxn>
                  <a:cxn ang="0">
                    <a:pos x="0" y="0"/>
                  </a:cxn>
                  <a:cxn ang="0">
                    <a:pos x="0" y="2"/>
                  </a:cxn>
                  <a:cxn ang="0">
                    <a:pos x="0" y="3"/>
                  </a:cxn>
                  <a:cxn ang="0">
                    <a:pos x="0" y="5"/>
                  </a:cxn>
                  <a:cxn ang="0">
                    <a:pos x="1" y="6"/>
                  </a:cxn>
                  <a:cxn ang="0">
                    <a:pos x="3" y="6"/>
                  </a:cxn>
                  <a:cxn ang="0">
                    <a:pos x="4" y="6"/>
                  </a:cxn>
                </a:cxnLst>
                <a:pathLst>
                  <a:path w="6" h="6">
                    <a:moveTo>
                      <a:pt x="4" y="6"/>
                    </a:moveTo>
                    <a:lnTo>
                      <a:pt x="6" y="5"/>
                    </a:lnTo>
                    <a:lnTo>
                      <a:pt x="6" y="3"/>
                    </a:lnTo>
                    <a:lnTo>
                      <a:pt x="6" y="2"/>
                    </a:lnTo>
                    <a:lnTo>
                      <a:pt x="6" y="0"/>
                    </a:lnTo>
                    <a:lnTo>
                      <a:pt x="4" y="0"/>
                    </a:lnTo>
                    <a:lnTo>
                      <a:pt x="3" y="0"/>
                    </a:lnTo>
                    <a:lnTo>
                      <a:pt x="1" y="0"/>
                    </a:lnTo>
                    <a:lnTo>
                      <a:pt x="0" y="0"/>
                    </a:lnTo>
                    <a:lnTo>
                      <a:pt x="0" y="2"/>
                    </a:lnTo>
                    <a:lnTo>
                      <a:pt x="0" y="3"/>
                    </a:lnTo>
                    <a:lnTo>
                      <a:pt x="0" y="5"/>
                    </a:lnTo>
                    <a:lnTo>
                      <a:pt x="1" y="6"/>
                    </a:lnTo>
                    <a:lnTo>
                      <a:pt x="3" y="6"/>
                    </a:lnTo>
                    <a:lnTo>
                      <a:pt x="4" y="6"/>
                    </a:lnTo>
                    <a:close/>
                  </a:path>
                </a:pathLst>
              </a:custGeom>
              <a:solidFill>
                <a:srgbClr val="000000"/>
              </a:solidFill>
              <a:ln w="9525">
                <a:noFill/>
              </a:ln>
            </p:spPr>
            <p:txBody>
              <a:bodyPr/>
              <a:p>
                <a:endParaRPr lang="zh-CN" altLang="en-US"/>
              </a:p>
            </p:txBody>
          </p:sp>
          <p:sp>
            <p:nvSpPr>
              <p:cNvPr id="187489" name="Freeform 94"/>
              <p:cNvSpPr/>
              <p:nvPr/>
            </p:nvSpPr>
            <p:spPr>
              <a:xfrm>
                <a:off x="1674" y="3611"/>
                <a:ext cx="62" cy="64"/>
              </a:xfrm>
              <a:custGeom>
                <a:avLst/>
                <a:gdLst/>
                <a:ahLst/>
                <a:cxnLst>
                  <a:cxn ang="0">
                    <a:pos x="62" y="0"/>
                  </a:cxn>
                  <a:cxn ang="0">
                    <a:pos x="0" y="33"/>
                  </a:cxn>
                  <a:cxn ang="0">
                    <a:pos x="62" y="64"/>
                  </a:cxn>
                  <a:cxn ang="0">
                    <a:pos x="62" y="0"/>
                  </a:cxn>
                </a:cxnLst>
                <a:pathLst>
                  <a:path w="62" h="64">
                    <a:moveTo>
                      <a:pt x="62" y="0"/>
                    </a:moveTo>
                    <a:lnTo>
                      <a:pt x="0" y="33"/>
                    </a:lnTo>
                    <a:lnTo>
                      <a:pt x="62" y="64"/>
                    </a:lnTo>
                    <a:lnTo>
                      <a:pt x="62" y="0"/>
                    </a:lnTo>
                    <a:close/>
                  </a:path>
                </a:pathLst>
              </a:custGeom>
              <a:solidFill>
                <a:srgbClr val="000000"/>
              </a:solidFill>
              <a:ln w="9525">
                <a:noFill/>
              </a:ln>
            </p:spPr>
            <p:txBody>
              <a:bodyPr/>
              <a:p>
                <a:endParaRPr lang="zh-CN" altLang="en-US"/>
              </a:p>
            </p:txBody>
          </p:sp>
          <p:sp>
            <p:nvSpPr>
              <p:cNvPr id="187490" name="Freeform 95"/>
              <p:cNvSpPr/>
              <p:nvPr/>
            </p:nvSpPr>
            <p:spPr>
              <a:xfrm>
                <a:off x="3531" y="3185"/>
                <a:ext cx="6" cy="6"/>
              </a:xfrm>
              <a:custGeom>
                <a:avLst/>
                <a:gdLst/>
                <a:ahLst/>
                <a:cxnLst>
                  <a:cxn ang="0">
                    <a:pos x="5" y="0"/>
                  </a:cxn>
                  <a:cxn ang="0">
                    <a:pos x="3" y="0"/>
                  </a:cxn>
                  <a:cxn ang="0">
                    <a:pos x="2" y="2"/>
                  </a:cxn>
                  <a:cxn ang="0">
                    <a:pos x="0" y="3"/>
                  </a:cxn>
                  <a:cxn ang="0">
                    <a:pos x="0" y="3"/>
                  </a:cxn>
                  <a:cxn ang="0">
                    <a:pos x="2" y="5"/>
                  </a:cxn>
                  <a:cxn ang="0">
                    <a:pos x="3" y="6"/>
                  </a:cxn>
                  <a:cxn ang="0">
                    <a:pos x="3" y="6"/>
                  </a:cxn>
                  <a:cxn ang="0">
                    <a:pos x="3" y="6"/>
                  </a:cxn>
                  <a:cxn ang="0">
                    <a:pos x="5" y="5"/>
                  </a:cxn>
                  <a:cxn ang="0">
                    <a:pos x="6" y="3"/>
                  </a:cxn>
                  <a:cxn ang="0">
                    <a:pos x="6" y="3"/>
                  </a:cxn>
                  <a:cxn ang="0">
                    <a:pos x="5" y="2"/>
                  </a:cxn>
                  <a:cxn ang="0">
                    <a:pos x="5" y="0"/>
                  </a:cxn>
                </a:cxnLst>
                <a:pathLst>
                  <a:path w="6" h="6">
                    <a:moveTo>
                      <a:pt x="5" y="0"/>
                    </a:moveTo>
                    <a:lnTo>
                      <a:pt x="3" y="0"/>
                    </a:lnTo>
                    <a:lnTo>
                      <a:pt x="2" y="2"/>
                    </a:lnTo>
                    <a:lnTo>
                      <a:pt x="0" y="3"/>
                    </a:lnTo>
                    <a:lnTo>
                      <a:pt x="2" y="5"/>
                    </a:lnTo>
                    <a:lnTo>
                      <a:pt x="3" y="6"/>
                    </a:lnTo>
                    <a:lnTo>
                      <a:pt x="5" y="5"/>
                    </a:lnTo>
                    <a:lnTo>
                      <a:pt x="6" y="3"/>
                    </a:lnTo>
                    <a:lnTo>
                      <a:pt x="5" y="2"/>
                    </a:lnTo>
                    <a:lnTo>
                      <a:pt x="5" y="0"/>
                    </a:lnTo>
                    <a:close/>
                  </a:path>
                </a:pathLst>
              </a:custGeom>
              <a:solidFill>
                <a:srgbClr val="000000"/>
              </a:solidFill>
              <a:ln w="9525">
                <a:noFill/>
              </a:ln>
            </p:spPr>
            <p:txBody>
              <a:bodyPr/>
              <a:p>
                <a:endParaRPr lang="zh-CN" altLang="en-US"/>
              </a:p>
            </p:txBody>
          </p:sp>
          <p:sp>
            <p:nvSpPr>
              <p:cNvPr id="187491" name="Freeform 96"/>
              <p:cNvSpPr/>
              <p:nvPr/>
            </p:nvSpPr>
            <p:spPr>
              <a:xfrm>
                <a:off x="3543"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3" y="6"/>
                  </a:cxn>
                  <a:cxn ang="0">
                    <a:pos x="5" y="5"/>
                  </a:cxn>
                  <a:cxn ang="0">
                    <a:pos x="6" y="3"/>
                  </a:cxn>
                  <a:cxn ang="0">
                    <a:pos x="6" y="3"/>
                  </a:cxn>
                  <a:cxn ang="0">
                    <a:pos x="5"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5"/>
                    </a:lnTo>
                    <a:lnTo>
                      <a:pt x="6" y="3"/>
                    </a:lnTo>
                    <a:lnTo>
                      <a:pt x="5" y="2"/>
                    </a:lnTo>
                    <a:lnTo>
                      <a:pt x="5" y="0"/>
                    </a:lnTo>
                    <a:lnTo>
                      <a:pt x="3" y="0"/>
                    </a:lnTo>
                    <a:close/>
                  </a:path>
                </a:pathLst>
              </a:custGeom>
              <a:solidFill>
                <a:srgbClr val="000000"/>
              </a:solidFill>
              <a:ln w="9525">
                <a:noFill/>
              </a:ln>
            </p:spPr>
            <p:txBody>
              <a:bodyPr/>
              <a:p>
                <a:endParaRPr lang="zh-CN" altLang="en-US"/>
              </a:p>
            </p:txBody>
          </p:sp>
          <p:sp>
            <p:nvSpPr>
              <p:cNvPr id="187492" name="Freeform 97"/>
              <p:cNvSpPr/>
              <p:nvPr/>
            </p:nvSpPr>
            <p:spPr>
              <a:xfrm>
                <a:off x="3555"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493" name="Freeform 98"/>
              <p:cNvSpPr/>
              <p:nvPr/>
            </p:nvSpPr>
            <p:spPr>
              <a:xfrm>
                <a:off x="3567"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2" y="0"/>
                    </a:lnTo>
                    <a:lnTo>
                      <a:pt x="0" y="2"/>
                    </a:lnTo>
                    <a:lnTo>
                      <a:pt x="0" y="3"/>
                    </a:lnTo>
                    <a:lnTo>
                      <a:pt x="0" y="5"/>
                    </a:lnTo>
                    <a:lnTo>
                      <a:pt x="0" y="6"/>
                    </a:lnTo>
                    <a:lnTo>
                      <a:pt x="2"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94" name="Freeform 99"/>
              <p:cNvSpPr/>
              <p:nvPr/>
            </p:nvSpPr>
            <p:spPr>
              <a:xfrm>
                <a:off x="3579"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95" name="Freeform 100"/>
              <p:cNvSpPr/>
              <p:nvPr/>
            </p:nvSpPr>
            <p:spPr>
              <a:xfrm>
                <a:off x="3591"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96" name="Freeform 101"/>
              <p:cNvSpPr/>
              <p:nvPr/>
            </p:nvSpPr>
            <p:spPr>
              <a:xfrm>
                <a:off x="3603"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97" name="Freeform 102"/>
              <p:cNvSpPr/>
              <p:nvPr/>
            </p:nvSpPr>
            <p:spPr>
              <a:xfrm>
                <a:off x="3615"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98" name="Freeform 103"/>
              <p:cNvSpPr/>
              <p:nvPr/>
            </p:nvSpPr>
            <p:spPr>
              <a:xfrm>
                <a:off x="3627"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499" name="Freeform 104"/>
              <p:cNvSpPr/>
              <p:nvPr/>
            </p:nvSpPr>
            <p:spPr>
              <a:xfrm>
                <a:off x="3638"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500" name="Freeform 105"/>
              <p:cNvSpPr/>
              <p:nvPr/>
            </p:nvSpPr>
            <p:spPr>
              <a:xfrm>
                <a:off x="3650"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501" name="Freeform 106"/>
              <p:cNvSpPr/>
              <p:nvPr/>
            </p:nvSpPr>
            <p:spPr>
              <a:xfrm>
                <a:off x="3662"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502" name="Freeform 107"/>
              <p:cNvSpPr/>
              <p:nvPr/>
            </p:nvSpPr>
            <p:spPr>
              <a:xfrm>
                <a:off x="3674"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503" name="Freeform 108"/>
              <p:cNvSpPr/>
              <p:nvPr/>
            </p:nvSpPr>
            <p:spPr>
              <a:xfrm>
                <a:off x="3686" y="3185"/>
                <a:ext cx="6" cy="6"/>
              </a:xfrm>
              <a:custGeom>
                <a:avLst/>
                <a:gdLst/>
                <a:ahLst/>
                <a:cxnLst>
                  <a:cxn ang="0">
                    <a:pos x="3" y="0"/>
                  </a:cxn>
                  <a:cxn ang="0">
                    <a:pos x="2" y="0"/>
                  </a:cxn>
                  <a:cxn ang="0">
                    <a:pos x="0" y="2"/>
                  </a:cxn>
                  <a:cxn ang="0">
                    <a:pos x="0" y="3"/>
                  </a:cxn>
                  <a:cxn ang="0">
                    <a:pos x="0" y="5"/>
                  </a:cxn>
                  <a:cxn ang="0">
                    <a:pos x="0" y="6"/>
                  </a:cxn>
                  <a:cxn ang="0">
                    <a:pos x="2" y="6"/>
                  </a:cxn>
                  <a:cxn ang="0">
                    <a:pos x="3" y="6"/>
                  </a:cxn>
                  <a:cxn ang="0">
                    <a:pos x="5" y="6"/>
                  </a:cxn>
                  <a:cxn ang="0">
                    <a:pos x="6" y="6"/>
                  </a:cxn>
                  <a:cxn ang="0">
                    <a:pos x="6" y="5"/>
                  </a:cxn>
                  <a:cxn ang="0">
                    <a:pos x="6" y="3"/>
                  </a:cxn>
                  <a:cxn ang="0">
                    <a:pos x="6" y="2"/>
                  </a:cxn>
                  <a:cxn ang="0">
                    <a:pos x="5" y="0"/>
                  </a:cxn>
                  <a:cxn ang="0">
                    <a:pos x="3" y="0"/>
                  </a:cxn>
                </a:cxnLst>
                <a:pathLst>
                  <a:path w="6" h="6">
                    <a:moveTo>
                      <a:pt x="3" y="0"/>
                    </a:moveTo>
                    <a:lnTo>
                      <a:pt x="2" y="0"/>
                    </a:lnTo>
                    <a:lnTo>
                      <a:pt x="0" y="2"/>
                    </a:lnTo>
                    <a:lnTo>
                      <a:pt x="0" y="3"/>
                    </a:lnTo>
                    <a:lnTo>
                      <a:pt x="0" y="5"/>
                    </a:lnTo>
                    <a:lnTo>
                      <a:pt x="0" y="6"/>
                    </a:lnTo>
                    <a:lnTo>
                      <a:pt x="2" y="6"/>
                    </a:lnTo>
                    <a:lnTo>
                      <a:pt x="3" y="6"/>
                    </a:lnTo>
                    <a:lnTo>
                      <a:pt x="5" y="6"/>
                    </a:lnTo>
                    <a:lnTo>
                      <a:pt x="6" y="6"/>
                    </a:lnTo>
                    <a:lnTo>
                      <a:pt x="6" y="5"/>
                    </a:lnTo>
                    <a:lnTo>
                      <a:pt x="6" y="3"/>
                    </a:lnTo>
                    <a:lnTo>
                      <a:pt x="6" y="2"/>
                    </a:lnTo>
                    <a:lnTo>
                      <a:pt x="5" y="0"/>
                    </a:lnTo>
                    <a:lnTo>
                      <a:pt x="3" y="0"/>
                    </a:lnTo>
                    <a:close/>
                  </a:path>
                </a:pathLst>
              </a:custGeom>
              <a:solidFill>
                <a:srgbClr val="000000"/>
              </a:solidFill>
              <a:ln w="9525">
                <a:noFill/>
              </a:ln>
            </p:spPr>
            <p:txBody>
              <a:bodyPr/>
              <a:p>
                <a:endParaRPr lang="zh-CN" altLang="en-US"/>
              </a:p>
            </p:txBody>
          </p:sp>
          <p:sp>
            <p:nvSpPr>
              <p:cNvPr id="187504" name="Freeform 109"/>
              <p:cNvSpPr/>
              <p:nvPr/>
            </p:nvSpPr>
            <p:spPr>
              <a:xfrm>
                <a:off x="3698" y="3185"/>
                <a:ext cx="6" cy="6"/>
              </a:xfrm>
              <a:custGeom>
                <a:avLst/>
                <a:gdLst/>
                <a:ahLst/>
                <a:cxnLst>
                  <a:cxn ang="0">
                    <a:pos x="3" y="0"/>
                  </a:cxn>
                  <a:cxn ang="0">
                    <a:pos x="1" y="0"/>
                  </a:cxn>
                  <a:cxn ang="0">
                    <a:pos x="0" y="2"/>
                  </a:cxn>
                  <a:cxn ang="0">
                    <a:pos x="0" y="3"/>
                  </a:cxn>
                  <a:cxn ang="0">
                    <a:pos x="0" y="5"/>
                  </a:cxn>
                  <a:cxn ang="0">
                    <a:pos x="0" y="6"/>
                  </a:cxn>
                  <a:cxn ang="0">
                    <a:pos x="1" y="6"/>
                  </a:cxn>
                  <a:cxn ang="0">
                    <a:pos x="3" y="6"/>
                  </a:cxn>
                  <a:cxn ang="0">
                    <a:pos x="4" y="6"/>
                  </a:cxn>
                  <a:cxn ang="0">
                    <a:pos x="6" y="6"/>
                  </a:cxn>
                  <a:cxn ang="0">
                    <a:pos x="6" y="5"/>
                  </a:cxn>
                  <a:cxn ang="0">
                    <a:pos x="6" y="3"/>
                  </a:cxn>
                  <a:cxn ang="0">
                    <a:pos x="6" y="2"/>
                  </a:cxn>
                  <a:cxn ang="0">
                    <a:pos x="4" y="0"/>
                  </a:cxn>
                  <a:cxn ang="0">
                    <a:pos x="3" y="0"/>
                  </a:cxn>
                </a:cxnLst>
                <a:pathLst>
                  <a:path w="6" h="6">
                    <a:moveTo>
                      <a:pt x="3" y="0"/>
                    </a:moveTo>
                    <a:lnTo>
                      <a:pt x="1" y="0"/>
                    </a:lnTo>
                    <a:lnTo>
                      <a:pt x="0" y="2"/>
                    </a:lnTo>
                    <a:lnTo>
                      <a:pt x="0" y="3"/>
                    </a:lnTo>
                    <a:lnTo>
                      <a:pt x="0" y="5"/>
                    </a:lnTo>
                    <a:lnTo>
                      <a:pt x="0" y="6"/>
                    </a:lnTo>
                    <a:lnTo>
                      <a:pt x="1" y="6"/>
                    </a:lnTo>
                    <a:lnTo>
                      <a:pt x="3" y="6"/>
                    </a:lnTo>
                    <a:lnTo>
                      <a:pt x="4" y="6"/>
                    </a:lnTo>
                    <a:lnTo>
                      <a:pt x="6" y="6"/>
                    </a:lnTo>
                    <a:lnTo>
                      <a:pt x="6" y="5"/>
                    </a:lnTo>
                    <a:lnTo>
                      <a:pt x="6" y="3"/>
                    </a:lnTo>
                    <a:lnTo>
                      <a:pt x="6" y="2"/>
                    </a:lnTo>
                    <a:lnTo>
                      <a:pt x="4" y="0"/>
                    </a:lnTo>
                    <a:lnTo>
                      <a:pt x="3" y="0"/>
                    </a:lnTo>
                    <a:close/>
                  </a:path>
                </a:pathLst>
              </a:custGeom>
              <a:solidFill>
                <a:srgbClr val="000000"/>
              </a:solidFill>
              <a:ln w="9525">
                <a:noFill/>
              </a:ln>
            </p:spPr>
            <p:txBody>
              <a:bodyPr/>
              <a:p>
                <a:endParaRPr lang="zh-CN" altLang="en-US"/>
              </a:p>
            </p:txBody>
          </p:sp>
          <p:sp>
            <p:nvSpPr>
              <p:cNvPr id="187505" name="Freeform 110"/>
              <p:cNvSpPr/>
              <p:nvPr/>
            </p:nvSpPr>
            <p:spPr>
              <a:xfrm>
                <a:off x="3710"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06" name="Freeform 111"/>
              <p:cNvSpPr/>
              <p:nvPr/>
            </p:nvSpPr>
            <p:spPr>
              <a:xfrm>
                <a:off x="3722"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07" name="Freeform 112"/>
              <p:cNvSpPr/>
              <p:nvPr/>
            </p:nvSpPr>
            <p:spPr>
              <a:xfrm>
                <a:off x="3734"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08" name="Freeform 113"/>
              <p:cNvSpPr/>
              <p:nvPr/>
            </p:nvSpPr>
            <p:spPr>
              <a:xfrm>
                <a:off x="3746"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09" name="Freeform 114"/>
              <p:cNvSpPr/>
              <p:nvPr/>
            </p:nvSpPr>
            <p:spPr>
              <a:xfrm>
                <a:off x="3758" y="3187"/>
                <a:ext cx="5"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5" y="4"/>
                  </a:cxn>
                  <a:cxn ang="0">
                    <a:pos x="5" y="3"/>
                  </a:cxn>
                  <a:cxn ang="0">
                    <a:pos x="5" y="1"/>
                  </a:cxn>
                  <a:cxn ang="0">
                    <a:pos x="5" y="0"/>
                  </a:cxn>
                  <a:cxn ang="0">
                    <a:pos x="4" y="0"/>
                  </a:cxn>
                  <a:cxn ang="0">
                    <a:pos x="3" y="0"/>
                  </a:cxn>
                </a:cxnLst>
                <a:pathLst>
                  <a:path w="5" h="6">
                    <a:moveTo>
                      <a:pt x="3" y="0"/>
                    </a:moveTo>
                    <a:lnTo>
                      <a:pt x="1" y="0"/>
                    </a:lnTo>
                    <a:lnTo>
                      <a:pt x="0" y="0"/>
                    </a:lnTo>
                    <a:lnTo>
                      <a:pt x="0" y="1"/>
                    </a:lnTo>
                    <a:lnTo>
                      <a:pt x="0" y="3"/>
                    </a:lnTo>
                    <a:lnTo>
                      <a:pt x="0" y="4"/>
                    </a:lnTo>
                    <a:lnTo>
                      <a:pt x="1" y="6"/>
                    </a:lnTo>
                    <a:lnTo>
                      <a:pt x="3" y="6"/>
                    </a:lnTo>
                    <a:lnTo>
                      <a:pt x="4" y="6"/>
                    </a:lnTo>
                    <a:lnTo>
                      <a:pt x="5" y="4"/>
                    </a:lnTo>
                    <a:lnTo>
                      <a:pt x="5" y="3"/>
                    </a:lnTo>
                    <a:lnTo>
                      <a:pt x="5" y="1"/>
                    </a:lnTo>
                    <a:lnTo>
                      <a:pt x="5" y="0"/>
                    </a:lnTo>
                    <a:lnTo>
                      <a:pt x="4" y="0"/>
                    </a:lnTo>
                    <a:lnTo>
                      <a:pt x="3" y="0"/>
                    </a:lnTo>
                    <a:close/>
                  </a:path>
                </a:pathLst>
              </a:custGeom>
              <a:solidFill>
                <a:srgbClr val="000000"/>
              </a:solidFill>
              <a:ln w="9525">
                <a:noFill/>
              </a:ln>
            </p:spPr>
            <p:txBody>
              <a:bodyPr/>
              <a:p>
                <a:endParaRPr lang="zh-CN" altLang="en-US"/>
              </a:p>
            </p:txBody>
          </p:sp>
          <p:sp>
            <p:nvSpPr>
              <p:cNvPr id="187510" name="Freeform 115"/>
              <p:cNvSpPr/>
              <p:nvPr/>
            </p:nvSpPr>
            <p:spPr>
              <a:xfrm>
                <a:off x="3769"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511" name="Freeform 116"/>
              <p:cNvSpPr/>
              <p:nvPr/>
            </p:nvSpPr>
            <p:spPr>
              <a:xfrm>
                <a:off x="3781"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512" name="Freeform 117"/>
              <p:cNvSpPr/>
              <p:nvPr/>
            </p:nvSpPr>
            <p:spPr>
              <a:xfrm>
                <a:off x="3793"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513" name="Freeform 118"/>
              <p:cNvSpPr/>
              <p:nvPr/>
            </p:nvSpPr>
            <p:spPr>
              <a:xfrm>
                <a:off x="3805"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514" name="Freeform 119"/>
              <p:cNvSpPr/>
              <p:nvPr/>
            </p:nvSpPr>
            <p:spPr>
              <a:xfrm>
                <a:off x="3817" y="3187"/>
                <a:ext cx="6" cy="6"/>
              </a:xfrm>
              <a:custGeom>
                <a:avLst/>
                <a:gdLst/>
                <a:ahLst/>
                <a:cxnLst>
                  <a:cxn ang="0">
                    <a:pos x="3" y="0"/>
                  </a:cxn>
                  <a:cxn ang="0">
                    <a:pos x="2" y="0"/>
                  </a:cxn>
                  <a:cxn ang="0">
                    <a:pos x="0" y="0"/>
                  </a:cxn>
                  <a:cxn ang="0">
                    <a:pos x="0" y="1"/>
                  </a:cxn>
                  <a:cxn ang="0">
                    <a:pos x="0" y="3"/>
                  </a:cxn>
                  <a:cxn ang="0">
                    <a:pos x="0" y="4"/>
                  </a:cxn>
                  <a:cxn ang="0">
                    <a:pos x="2" y="6"/>
                  </a:cxn>
                  <a:cxn ang="0">
                    <a:pos x="3" y="6"/>
                  </a:cxn>
                  <a:cxn ang="0">
                    <a:pos x="5" y="6"/>
                  </a:cxn>
                  <a:cxn ang="0">
                    <a:pos x="6" y="4"/>
                  </a:cxn>
                  <a:cxn ang="0">
                    <a:pos x="6" y="3"/>
                  </a:cxn>
                  <a:cxn ang="0">
                    <a:pos x="6" y="1"/>
                  </a:cxn>
                  <a:cxn ang="0">
                    <a:pos x="6" y="0"/>
                  </a:cxn>
                  <a:cxn ang="0">
                    <a:pos x="5" y="0"/>
                  </a:cxn>
                  <a:cxn ang="0">
                    <a:pos x="3" y="0"/>
                  </a:cxn>
                </a:cxnLst>
                <a:pathLst>
                  <a:path w="6" h="6">
                    <a:moveTo>
                      <a:pt x="3" y="0"/>
                    </a:moveTo>
                    <a:lnTo>
                      <a:pt x="2" y="0"/>
                    </a:lnTo>
                    <a:lnTo>
                      <a:pt x="0" y="0"/>
                    </a:lnTo>
                    <a:lnTo>
                      <a:pt x="0" y="1"/>
                    </a:lnTo>
                    <a:lnTo>
                      <a:pt x="0" y="3"/>
                    </a:lnTo>
                    <a:lnTo>
                      <a:pt x="0" y="4"/>
                    </a:lnTo>
                    <a:lnTo>
                      <a:pt x="2" y="6"/>
                    </a:lnTo>
                    <a:lnTo>
                      <a:pt x="3" y="6"/>
                    </a:lnTo>
                    <a:lnTo>
                      <a:pt x="5" y="6"/>
                    </a:lnTo>
                    <a:lnTo>
                      <a:pt x="6" y="4"/>
                    </a:lnTo>
                    <a:lnTo>
                      <a:pt x="6" y="3"/>
                    </a:lnTo>
                    <a:lnTo>
                      <a:pt x="6" y="1"/>
                    </a:lnTo>
                    <a:lnTo>
                      <a:pt x="6" y="0"/>
                    </a:lnTo>
                    <a:lnTo>
                      <a:pt x="5" y="0"/>
                    </a:lnTo>
                    <a:lnTo>
                      <a:pt x="3" y="0"/>
                    </a:lnTo>
                    <a:close/>
                  </a:path>
                </a:pathLst>
              </a:custGeom>
              <a:solidFill>
                <a:srgbClr val="000000"/>
              </a:solidFill>
              <a:ln w="9525">
                <a:noFill/>
              </a:ln>
            </p:spPr>
            <p:txBody>
              <a:bodyPr/>
              <a:p>
                <a:endParaRPr lang="zh-CN" altLang="en-US"/>
              </a:p>
            </p:txBody>
          </p:sp>
          <p:sp>
            <p:nvSpPr>
              <p:cNvPr id="187515" name="Freeform 120"/>
              <p:cNvSpPr/>
              <p:nvPr/>
            </p:nvSpPr>
            <p:spPr>
              <a:xfrm>
                <a:off x="3829"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16" name="Freeform 121"/>
              <p:cNvSpPr/>
              <p:nvPr/>
            </p:nvSpPr>
            <p:spPr>
              <a:xfrm>
                <a:off x="3841"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17" name="Freeform 122"/>
              <p:cNvSpPr/>
              <p:nvPr/>
            </p:nvSpPr>
            <p:spPr>
              <a:xfrm>
                <a:off x="3853"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18" name="Freeform 123"/>
              <p:cNvSpPr/>
              <p:nvPr/>
            </p:nvSpPr>
            <p:spPr>
              <a:xfrm>
                <a:off x="3865"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19" name="Freeform 124"/>
              <p:cNvSpPr/>
              <p:nvPr/>
            </p:nvSpPr>
            <p:spPr>
              <a:xfrm>
                <a:off x="3877" y="3187"/>
                <a:ext cx="6" cy="6"/>
              </a:xfrm>
              <a:custGeom>
                <a:avLst/>
                <a:gdLst/>
                <a:ahLst/>
                <a:cxnLst>
                  <a:cxn ang="0">
                    <a:pos x="3" y="0"/>
                  </a:cxn>
                  <a:cxn ang="0">
                    <a:pos x="1" y="0"/>
                  </a:cxn>
                  <a:cxn ang="0">
                    <a:pos x="0" y="0"/>
                  </a:cxn>
                  <a:cxn ang="0">
                    <a:pos x="0" y="1"/>
                  </a:cxn>
                  <a:cxn ang="0">
                    <a:pos x="0" y="3"/>
                  </a:cxn>
                  <a:cxn ang="0">
                    <a:pos x="0" y="4"/>
                  </a:cxn>
                  <a:cxn ang="0">
                    <a:pos x="1" y="6"/>
                  </a:cxn>
                  <a:cxn ang="0">
                    <a:pos x="3" y="6"/>
                  </a:cxn>
                  <a:cxn ang="0">
                    <a:pos x="4" y="6"/>
                  </a:cxn>
                  <a:cxn ang="0">
                    <a:pos x="6" y="4"/>
                  </a:cxn>
                  <a:cxn ang="0">
                    <a:pos x="6" y="3"/>
                  </a:cxn>
                  <a:cxn ang="0">
                    <a:pos x="6" y="1"/>
                  </a:cxn>
                  <a:cxn ang="0">
                    <a:pos x="6" y="0"/>
                  </a:cxn>
                  <a:cxn ang="0">
                    <a:pos x="4" y="0"/>
                  </a:cxn>
                  <a:cxn ang="0">
                    <a:pos x="3" y="0"/>
                  </a:cxn>
                </a:cxnLst>
                <a:pathLst>
                  <a:path w="6" h="6">
                    <a:moveTo>
                      <a:pt x="3" y="0"/>
                    </a:moveTo>
                    <a:lnTo>
                      <a:pt x="1" y="0"/>
                    </a:lnTo>
                    <a:lnTo>
                      <a:pt x="0" y="0"/>
                    </a:lnTo>
                    <a:lnTo>
                      <a:pt x="0" y="1"/>
                    </a:lnTo>
                    <a:lnTo>
                      <a:pt x="0" y="3"/>
                    </a:lnTo>
                    <a:lnTo>
                      <a:pt x="0" y="4"/>
                    </a:lnTo>
                    <a:lnTo>
                      <a:pt x="1" y="6"/>
                    </a:lnTo>
                    <a:lnTo>
                      <a:pt x="3" y="6"/>
                    </a:lnTo>
                    <a:lnTo>
                      <a:pt x="4" y="6"/>
                    </a:lnTo>
                    <a:lnTo>
                      <a:pt x="6" y="4"/>
                    </a:lnTo>
                    <a:lnTo>
                      <a:pt x="6" y="3"/>
                    </a:lnTo>
                    <a:lnTo>
                      <a:pt x="6" y="1"/>
                    </a:lnTo>
                    <a:lnTo>
                      <a:pt x="6" y="0"/>
                    </a:lnTo>
                    <a:lnTo>
                      <a:pt x="4" y="0"/>
                    </a:lnTo>
                    <a:lnTo>
                      <a:pt x="3" y="0"/>
                    </a:lnTo>
                    <a:close/>
                  </a:path>
                </a:pathLst>
              </a:custGeom>
              <a:solidFill>
                <a:srgbClr val="000000"/>
              </a:solidFill>
              <a:ln w="9525">
                <a:noFill/>
              </a:ln>
            </p:spPr>
            <p:txBody>
              <a:bodyPr/>
              <a:p>
                <a:endParaRPr lang="zh-CN" altLang="en-US"/>
              </a:p>
            </p:txBody>
          </p:sp>
          <p:sp>
            <p:nvSpPr>
              <p:cNvPr id="187520" name="Freeform 125"/>
              <p:cNvSpPr/>
              <p:nvPr/>
            </p:nvSpPr>
            <p:spPr>
              <a:xfrm>
                <a:off x="3881" y="3159"/>
                <a:ext cx="63" cy="64"/>
              </a:xfrm>
              <a:custGeom>
                <a:avLst/>
                <a:gdLst/>
                <a:ahLst/>
                <a:cxnLst>
                  <a:cxn ang="0">
                    <a:pos x="0" y="64"/>
                  </a:cxn>
                  <a:cxn ang="0">
                    <a:pos x="63" y="31"/>
                  </a:cxn>
                  <a:cxn ang="0">
                    <a:pos x="0" y="0"/>
                  </a:cxn>
                  <a:cxn ang="0">
                    <a:pos x="0" y="64"/>
                  </a:cxn>
                </a:cxnLst>
                <a:pathLst>
                  <a:path w="63" h="64">
                    <a:moveTo>
                      <a:pt x="0" y="64"/>
                    </a:moveTo>
                    <a:lnTo>
                      <a:pt x="63" y="31"/>
                    </a:lnTo>
                    <a:lnTo>
                      <a:pt x="0" y="0"/>
                    </a:lnTo>
                    <a:lnTo>
                      <a:pt x="0" y="64"/>
                    </a:lnTo>
                    <a:close/>
                  </a:path>
                </a:pathLst>
              </a:custGeom>
              <a:solidFill>
                <a:srgbClr val="000000"/>
              </a:solidFill>
              <a:ln w="9525">
                <a:noFill/>
              </a:ln>
            </p:spPr>
            <p:txBody>
              <a:bodyPr/>
              <a:p>
                <a:endParaRPr lang="zh-CN" altLang="en-US"/>
              </a:p>
            </p:txBody>
          </p:sp>
          <p:sp>
            <p:nvSpPr>
              <p:cNvPr id="187521" name="Freeform 126"/>
              <p:cNvSpPr/>
              <p:nvPr/>
            </p:nvSpPr>
            <p:spPr>
              <a:xfrm>
                <a:off x="3941" y="3632"/>
                <a:ext cx="6" cy="6"/>
              </a:xfrm>
              <a:custGeom>
                <a:avLst/>
                <a:gdLst/>
                <a:ahLst/>
                <a:cxnLst>
                  <a:cxn ang="0">
                    <a:pos x="4" y="6"/>
                  </a:cxn>
                  <a:cxn ang="0">
                    <a:pos x="4" y="5"/>
                  </a:cxn>
                  <a:cxn ang="0">
                    <a:pos x="6" y="3"/>
                  </a:cxn>
                  <a:cxn ang="0">
                    <a:pos x="6" y="3"/>
                  </a:cxn>
                  <a:cxn ang="0">
                    <a:pos x="4" y="2"/>
                  </a:cxn>
                  <a:cxn ang="0">
                    <a:pos x="3"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4" y="5"/>
                    </a:lnTo>
                    <a:lnTo>
                      <a:pt x="6" y="3"/>
                    </a:lnTo>
                    <a:lnTo>
                      <a:pt x="4" y="2"/>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22" name="Freeform 127"/>
              <p:cNvSpPr/>
              <p:nvPr/>
            </p:nvSpPr>
            <p:spPr>
              <a:xfrm>
                <a:off x="3929" y="3632"/>
                <a:ext cx="6" cy="6"/>
              </a:xfrm>
              <a:custGeom>
                <a:avLst/>
                <a:gdLst/>
                <a:ahLst/>
                <a:cxnLst>
                  <a:cxn ang="0">
                    <a:pos x="4" y="6"/>
                  </a:cxn>
                  <a:cxn ang="0">
                    <a:pos x="4" y="5"/>
                  </a:cxn>
                  <a:cxn ang="0">
                    <a:pos x="6" y="3"/>
                  </a:cxn>
                  <a:cxn ang="0">
                    <a:pos x="6" y="3"/>
                  </a:cxn>
                  <a:cxn ang="0">
                    <a:pos x="4" y="2"/>
                  </a:cxn>
                  <a:cxn ang="0">
                    <a:pos x="3"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4" y="5"/>
                    </a:lnTo>
                    <a:lnTo>
                      <a:pt x="6" y="3"/>
                    </a:lnTo>
                    <a:lnTo>
                      <a:pt x="4" y="2"/>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23" name="Freeform 128"/>
              <p:cNvSpPr/>
              <p:nvPr/>
            </p:nvSpPr>
            <p:spPr>
              <a:xfrm>
                <a:off x="3917"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24" name="Freeform 129"/>
              <p:cNvSpPr/>
              <p:nvPr/>
            </p:nvSpPr>
            <p:spPr>
              <a:xfrm>
                <a:off x="3905"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25" name="Freeform 130"/>
              <p:cNvSpPr/>
              <p:nvPr/>
            </p:nvSpPr>
            <p:spPr>
              <a:xfrm>
                <a:off x="3893"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26" name="Freeform 131"/>
              <p:cNvSpPr/>
              <p:nvPr/>
            </p:nvSpPr>
            <p:spPr>
              <a:xfrm>
                <a:off x="3881" y="3632"/>
                <a:ext cx="6" cy="6"/>
              </a:xfrm>
              <a:custGeom>
                <a:avLst/>
                <a:gdLst/>
                <a:ahLst/>
                <a:cxnLst>
                  <a:cxn ang="0">
                    <a:pos x="5" y="6"/>
                  </a:cxn>
                  <a:cxn ang="0">
                    <a:pos x="6" y="6"/>
                  </a:cxn>
                  <a:cxn ang="0">
                    <a:pos x="6" y="5"/>
                  </a:cxn>
                  <a:cxn ang="0">
                    <a:pos x="6" y="3"/>
                  </a:cxn>
                  <a:cxn ang="0">
                    <a:pos x="6" y="2"/>
                  </a:cxn>
                  <a:cxn ang="0">
                    <a:pos x="5" y="0"/>
                  </a:cxn>
                  <a:cxn ang="0">
                    <a:pos x="3" y="0"/>
                  </a:cxn>
                  <a:cxn ang="0">
                    <a:pos x="2" y="0"/>
                  </a:cxn>
                  <a:cxn ang="0">
                    <a:pos x="0" y="2"/>
                  </a:cxn>
                  <a:cxn ang="0">
                    <a:pos x="0" y="3"/>
                  </a:cxn>
                  <a:cxn ang="0">
                    <a:pos x="0" y="5"/>
                  </a:cxn>
                  <a:cxn ang="0">
                    <a:pos x="0" y="6"/>
                  </a:cxn>
                  <a:cxn ang="0">
                    <a:pos x="2" y="6"/>
                  </a:cxn>
                  <a:cxn ang="0">
                    <a:pos x="3" y="6"/>
                  </a:cxn>
                  <a:cxn ang="0">
                    <a:pos x="5" y="6"/>
                  </a:cxn>
                </a:cxnLst>
                <a:pathLst>
                  <a:path w="6" h="6">
                    <a:moveTo>
                      <a:pt x="5" y="6"/>
                    </a:moveTo>
                    <a:lnTo>
                      <a:pt x="6" y="6"/>
                    </a:lnTo>
                    <a:lnTo>
                      <a:pt x="6" y="5"/>
                    </a:lnTo>
                    <a:lnTo>
                      <a:pt x="6" y="3"/>
                    </a:lnTo>
                    <a:lnTo>
                      <a:pt x="6" y="2"/>
                    </a:lnTo>
                    <a:lnTo>
                      <a:pt x="5" y="0"/>
                    </a:lnTo>
                    <a:lnTo>
                      <a:pt x="3" y="0"/>
                    </a:lnTo>
                    <a:lnTo>
                      <a:pt x="2" y="0"/>
                    </a:lnTo>
                    <a:lnTo>
                      <a:pt x="0" y="2"/>
                    </a:lnTo>
                    <a:lnTo>
                      <a:pt x="0" y="3"/>
                    </a:lnTo>
                    <a:lnTo>
                      <a:pt x="0" y="5"/>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527" name="Freeform 132"/>
              <p:cNvSpPr/>
              <p:nvPr/>
            </p:nvSpPr>
            <p:spPr>
              <a:xfrm>
                <a:off x="3869" y="3632"/>
                <a:ext cx="6" cy="6"/>
              </a:xfrm>
              <a:custGeom>
                <a:avLst/>
                <a:gdLst/>
                <a:ahLst/>
                <a:cxnLst>
                  <a:cxn ang="0">
                    <a:pos x="5" y="6"/>
                  </a:cxn>
                  <a:cxn ang="0">
                    <a:pos x="6" y="6"/>
                  </a:cxn>
                  <a:cxn ang="0">
                    <a:pos x="6" y="5"/>
                  </a:cxn>
                  <a:cxn ang="0">
                    <a:pos x="6" y="3"/>
                  </a:cxn>
                  <a:cxn ang="0">
                    <a:pos x="6" y="2"/>
                  </a:cxn>
                  <a:cxn ang="0">
                    <a:pos x="5" y="0"/>
                  </a:cxn>
                  <a:cxn ang="0">
                    <a:pos x="3" y="0"/>
                  </a:cxn>
                  <a:cxn ang="0">
                    <a:pos x="2" y="0"/>
                  </a:cxn>
                  <a:cxn ang="0">
                    <a:pos x="0" y="2"/>
                  </a:cxn>
                  <a:cxn ang="0">
                    <a:pos x="0" y="3"/>
                  </a:cxn>
                  <a:cxn ang="0">
                    <a:pos x="0" y="5"/>
                  </a:cxn>
                  <a:cxn ang="0">
                    <a:pos x="0" y="6"/>
                  </a:cxn>
                  <a:cxn ang="0">
                    <a:pos x="2" y="6"/>
                  </a:cxn>
                  <a:cxn ang="0">
                    <a:pos x="3" y="6"/>
                  </a:cxn>
                  <a:cxn ang="0">
                    <a:pos x="5" y="6"/>
                  </a:cxn>
                </a:cxnLst>
                <a:pathLst>
                  <a:path w="6" h="6">
                    <a:moveTo>
                      <a:pt x="5" y="6"/>
                    </a:moveTo>
                    <a:lnTo>
                      <a:pt x="6" y="6"/>
                    </a:lnTo>
                    <a:lnTo>
                      <a:pt x="6" y="5"/>
                    </a:lnTo>
                    <a:lnTo>
                      <a:pt x="6" y="3"/>
                    </a:lnTo>
                    <a:lnTo>
                      <a:pt x="6" y="2"/>
                    </a:lnTo>
                    <a:lnTo>
                      <a:pt x="5" y="0"/>
                    </a:lnTo>
                    <a:lnTo>
                      <a:pt x="3" y="0"/>
                    </a:lnTo>
                    <a:lnTo>
                      <a:pt x="2" y="0"/>
                    </a:lnTo>
                    <a:lnTo>
                      <a:pt x="0" y="2"/>
                    </a:lnTo>
                    <a:lnTo>
                      <a:pt x="0" y="3"/>
                    </a:lnTo>
                    <a:lnTo>
                      <a:pt x="0" y="5"/>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528" name="Freeform 133"/>
              <p:cNvSpPr/>
              <p:nvPr/>
            </p:nvSpPr>
            <p:spPr>
              <a:xfrm>
                <a:off x="3857" y="3632"/>
                <a:ext cx="6" cy="6"/>
              </a:xfrm>
              <a:custGeom>
                <a:avLst/>
                <a:gdLst/>
                <a:ahLst/>
                <a:cxnLst>
                  <a:cxn ang="0">
                    <a:pos x="5" y="6"/>
                  </a:cxn>
                  <a:cxn ang="0">
                    <a:pos x="6" y="6"/>
                  </a:cxn>
                  <a:cxn ang="0">
                    <a:pos x="6" y="5"/>
                  </a:cxn>
                  <a:cxn ang="0">
                    <a:pos x="6" y="3"/>
                  </a:cxn>
                  <a:cxn ang="0">
                    <a:pos x="6" y="2"/>
                  </a:cxn>
                  <a:cxn ang="0">
                    <a:pos x="5" y="0"/>
                  </a:cxn>
                  <a:cxn ang="0">
                    <a:pos x="3" y="0"/>
                  </a:cxn>
                  <a:cxn ang="0">
                    <a:pos x="2" y="0"/>
                  </a:cxn>
                  <a:cxn ang="0">
                    <a:pos x="0" y="2"/>
                  </a:cxn>
                  <a:cxn ang="0">
                    <a:pos x="0" y="3"/>
                  </a:cxn>
                  <a:cxn ang="0">
                    <a:pos x="0" y="5"/>
                  </a:cxn>
                  <a:cxn ang="0">
                    <a:pos x="0" y="6"/>
                  </a:cxn>
                  <a:cxn ang="0">
                    <a:pos x="2" y="6"/>
                  </a:cxn>
                  <a:cxn ang="0">
                    <a:pos x="3" y="6"/>
                  </a:cxn>
                  <a:cxn ang="0">
                    <a:pos x="5" y="6"/>
                  </a:cxn>
                </a:cxnLst>
                <a:pathLst>
                  <a:path w="6" h="6">
                    <a:moveTo>
                      <a:pt x="5" y="6"/>
                    </a:moveTo>
                    <a:lnTo>
                      <a:pt x="6" y="6"/>
                    </a:lnTo>
                    <a:lnTo>
                      <a:pt x="6" y="5"/>
                    </a:lnTo>
                    <a:lnTo>
                      <a:pt x="6" y="3"/>
                    </a:lnTo>
                    <a:lnTo>
                      <a:pt x="6" y="2"/>
                    </a:lnTo>
                    <a:lnTo>
                      <a:pt x="5" y="0"/>
                    </a:lnTo>
                    <a:lnTo>
                      <a:pt x="3" y="0"/>
                    </a:lnTo>
                    <a:lnTo>
                      <a:pt x="2" y="0"/>
                    </a:lnTo>
                    <a:lnTo>
                      <a:pt x="0" y="2"/>
                    </a:lnTo>
                    <a:lnTo>
                      <a:pt x="0" y="3"/>
                    </a:lnTo>
                    <a:lnTo>
                      <a:pt x="0" y="5"/>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529" name="Freeform 134"/>
              <p:cNvSpPr/>
              <p:nvPr/>
            </p:nvSpPr>
            <p:spPr>
              <a:xfrm>
                <a:off x="3845" y="3632"/>
                <a:ext cx="6" cy="6"/>
              </a:xfrm>
              <a:custGeom>
                <a:avLst/>
                <a:gdLst/>
                <a:ahLst/>
                <a:cxnLst>
                  <a:cxn ang="0">
                    <a:pos x="5" y="6"/>
                  </a:cxn>
                  <a:cxn ang="0">
                    <a:pos x="6" y="6"/>
                  </a:cxn>
                  <a:cxn ang="0">
                    <a:pos x="6" y="5"/>
                  </a:cxn>
                  <a:cxn ang="0">
                    <a:pos x="6" y="3"/>
                  </a:cxn>
                  <a:cxn ang="0">
                    <a:pos x="6" y="2"/>
                  </a:cxn>
                  <a:cxn ang="0">
                    <a:pos x="5" y="0"/>
                  </a:cxn>
                  <a:cxn ang="0">
                    <a:pos x="3" y="0"/>
                  </a:cxn>
                  <a:cxn ang="0">
                    <a:pos x="2" y="0"/>
                  </a:cxn>
                  <a:cxn ang="0">
                    <a:pos x="0" y="2"/>
                  </a:cxn>
                  <a:cxn ang="0">
                    <a:pos x="0" y="3"/>
                  </a:cxn>
                  <a:cxn ang="0">
                    <a:pos x="0" y="5"/>
                  </a:cxn>
                  <a:cxn ang="0">
                    <a:pos x="0" y="6"/>
                  </a:cxn>
                  <a:cxn ang="0">
                    <a:pos x="2" y="6"/>
                  </a:cxn>
                  <a:cxn ang="0">
                    <a:pos x="3" y="6"/>
                  </a:cxn>
                  <a:cxn ang="0">
                    <a:pos x="5" y="6"/>
                  </a:cxn>
                </a:cxnLst>
                <a:pathLst>
                  <a:path w="6" h="6">
                    <a:moveTo>
                      <a:pt x="5" y="6"/>
                    </a:moveTo>
                    <a:lnTo>
                      <a:pt x="6" y="6"/>
                    </a:lnTo>
                    <a:lnTo>
                      <a:pt x="6" y="5"/>
                    </a:lnTo>
                    <a:lnTo>
                      <a:pt x="6" y="3"/>
                    </a:lnTo>
                    <a:lnTo>
                      <a:pt x="6" y="2"/>
                    </a:lnTo>
                    <a:lnTo>
                      <a:pt x="5" y="0"/>
                    </a:lnTo>
                    <a:lnTo>
                      <a:pt x="3" y="0"/>
                    </a:lnTo>
                    <a:lnTo>
                      <a:pt x="2" y="0"/>
                    </a:lnTo>
                    <a:lnTo>
                      <a:pt x="0" y="2"/>
                    </a:lnTo>
                    <a:lnTo>
                      <a:pt x="0" y="3"/>
                    </a:lnTo>
                    <a:lnTo>
                      <a:pt x="0" y="5"/>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530" name="Freeform 135"/>
              <p:cNvSpPr/>
              <p:nvPr/>
            </p:nvSpPr>
            <p:spPr>
              <a:xfrm>
                <a:off x="3833" y="3632"/>
                <a:ext cx="6" cy="6"/>
              </a:xfrm>
              <a:custGeom>
                <a:avLst/>
                <a:gdLst/>
                <a:ahLst/>
                <a:cxnLst>
                  <a:cxn ang="0">
                    <a:pos x="5" y="6"/>
                  </a:cxn>
                  <a:cxn ang="0">
                    <a:pos x="6" y="6"/>
                  </a:cxn>
                  <a:cxn ang="0">
                    <a:pos x="6" y="5"/>
                  </a:cxn>
                  <a:cxn ang="0">
                    <a:pos x="6" y="3"/>
                  </a:cxn>
                  <a:cxn ang="0">
                    <a:pos x="6" y="2"/>
                  </a:cxn>
                  <a:cxn ang="0">
                    <a:pos x="5" y="0"/>
                  </a:cxn>
                  <a:cxn ang="0">
                    <a:pos x="3" y="0"/>
                  </a:cxn>
                  <a:cxn ang="0">
                    <a:pos x="2" y="0"/>
                  </a:cxn>
                  <a:cxn ang="0">
                    <a:pos x="0" y="2"/>
                  </a:cxn>
                  <a:cxn ang="0">
                    <a:pos x="0" y="3"/>
                  </a:cxn>
                  <a:cxn ang="0">
                    <a:pos x="0" y="5"/>
                  </a:cxn>
                  <a:cxn ang="0">
                    <a:pos x="0" y="6"/>
                  </a:cxn>
                  <a:cxn ang="0">
                    <a:pos x="2" y="6"/>
                  </a:cxn>
                  <a:cxn ang="0">
                    <a:pos x="3" y="6"/>
                  </a:cxn>
                  <a:cxn ang="0">
                    <a:pos x="5" y="6"/>
                  </a:cxn>
                </a:cxnLst>
                <a:pathLst>
                  <a:path w="6" h="6">
                    <a:moveTo>
                      <a:pt x="5" y="6"/>
                    </a:moveTo>
                    <a:lnTo>
                      <a:pt x="6" y="6"/>
                    </a:lnTo>
                    <a:lnTo>
                      <a:pt x="6" y="5"/>
                    </a:lnTo>
                    <a:lnTo>
                      <a:pt x="6" y="3"/>
                    </a:lnTo>
                    <a:lnTo>
                      <a:pt x="6" y="2"/>
                    </a:lnTo>
                    <a:lnTo>
                      <a:pt x="5" y="0"/>
                    </a:lnTo>
                    <a:lnTo>
                      <a:pt x="3" y="0"/>
                    </a:lnTo>
                    <a:lnTo>
                      <a:pt x="2" y="0"/>
                    </a:lnTo>
                    <a:lnTo>
                      <a:pt x="0" y="2"/>
                    </a:lnTo>
                    <a:lnTo>
                      <a:pt x="0" y="3"/>
                    </a:lnTo>
                    <a:lnTo>
                      <a:pt x="0" y="5"/>
                    </a:lnTo>
                    <a:lnTo>
                      <a:pt x="0" y="6"/>
                    </a:lnTo>
                    <a:lnTo>
                      <a:pt x="2" y="6"/>
                    </a:lnTo>
                    <a:lnTo>
                      <a:pt x="3" y="6"/>
                    </a:lnTo>
                    <a:lnTo>
                      <a:pt x="5" y="6"/>
                    </a:lnTo>
                    <a:close/>
                  </a:path>
                </a:pathLst>
              </a:custGeom>
              <a:solidFill>
                <a:srgbClr val="000000"/>
              </a:solidFill>
              <a:ln w="9525">
                <a:noFill/>
              </a:ln>
            </p:spPr>
            <p:txBody>
              <a:bodyPr/>
              <a:p>
                <a:endParaRPr lang="zh-CN" altLang="en-US"/>
              </a:p>
            </p:txBody>
          </p:sp>
          <p:sp>
            <p:nvSpPr>
              <p:cNvPr id="187531" name="Freeform 136"/>
              <p:cNvSpPr/>
              <p:nvPr/>
            </p:nvSpPr>
            <p:spPr>
              <a:xfrm>
                <a:off x="3822" y="3632"/>
                <a:ext cx="5" cy="6"/>
              </a:xfrm>
              <a:custGeom>
                <a:avLst/>
                <a:gdLst/>
                <a:ahLst/>
                <a:cxnLst>
                  <a:cxn ang="0">
                    <a:pos x="4" y="6"/>
                  </a:cxn>
                  <a:cxn ang="0">
                    <a:pos x="5" y="6"/>
                  </a:cxn>
                  <a:cxn ang="0">
                    <a:pos x="5" y="5"/>
                  </a:cxn>
                  <a:cxn ang="0">
                    <a:pos x="5" y="3"/>
                  </a:cxn>
                  <a:cxn ang="0">
                    <a:pos x="5"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5" h="6">
                    <a:moveTo>
                      <a:pt x="4" y="6"/>
                    </a:moveTo>
                    <a:lnTo>
                      <a:pt x="5" y="6"/>
                    </a:lnTo>
                    <a:lnTo>
                      <a:pt x="5" y="5"/>
                    </a:lnTo>
                    <a:lnTo>
                      <a:pt x="5" y="3"/>
                    </a:lnTo>
                    <a:lnTo>
                      <a:pt x="5"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32" name="Freeform 137"/>
              <p:cNvSpPr/>
              <p:nvPr/>
            </p:nvSpPr>
            <p:spPr>
              <a:xfrm>
                <a:off x="3810"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33" name="Freeform 138"/>
              <p:cNvSpPr/>
              <p:nvPr/>
            </p:nvSpPr>
            <p:spPr>
              <a:xfrm>
                <a:off x="3798"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34" name="Freeform 139"/>
              <p:cNvSpPr/>
              <p:nvPr/>
            </p:nvSpPr>
            <p:spPr>
              <a:xfrm>
                <a:off x="3786"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35" name="Freeform 140"/>
              <p:cNvSpPr/>
              <p:nvPr/>
            </p:nvSpPr>
            <p:spPr>
              <a:xfrm>
                <a:off x="3774" y="3632"/>
                <a:ext cx="6" cy="6"/>
              </a:xfrm>
              <a:custGeom>
                <a:avLst/>
                <a:gdLst/>
                <a:ahLst/>
                <a:cxnLst>
                  <a:cxn ang="0">
                    <a:pos x="4" y="6"/>
                  </a:cxn>
                  <a:cxn ang="0">
                    <a:pos x="6" y="6"/>
                  </a:cxn>
                  <a:cxn ang="0">
                    <a:pos x="6" y="5"/>
                  </a:cxn>
                  <a:cxn ang="0">
                    <a:pos x="6" y="3"/>
                  </a:cxn>
                  <a:cxn ang="0">
                    <a:pos x="6" y="2"/>
                  </a:cxn>
                  <a:cxn ang="0">
                    <a:pos x="4" y="0"/>
                  </a:cxn>
                  <a:cxn ang="0">
                    <a:pos x="3" y="0"/>
                  </a:cxn>
                  <a:cxn ang="0">
                    <a:pos x="1" y="0"/>
                  </a:cxn>
                  <a:cxn ang="0">
                    <a:pos x="0" y="2"/>
                  </a:cxn>
                  <a:cxn ang="0">
                    <a:pos x="0" y="3"/>
                  </a:cxn>
                  <a:cxn ang="0">
                    <a:pos x="0" y="5"/>
                  </a:cxn>
                  <a:cxn ang="0">
                    <a:pos x="0" y="6"/>
                  </a:cxn>
                  <a:cxn ang="0">
                    <a:pos x="1" y="6"/>
                  </a:cxn>
                  <a:cxn ang="0">
                    <a:pos x="3" y="6"/>
                  </a:cxn>
                  <a:cxn ang="0">
                    <a:pos x="4" y="6"/>
                  </a:cxn>
                </a:cxnLst>
                <a:pathLst>
                  <a:path w="6" h="6">
                    <a:moveTo>
                      <a:pt x="4" y="6"/>
                    </a:moveTo>
                    <a:lnTo>
                      <a:pt x="6" y="6"/>
                    </a:lnTo>
                    <a:lnTo>
                      <a:pt x="6" y="5"/>
                    </a:lnTo>
                    <a:lnTo>
                      <a:pt x="6" y="3"/>
                    </a:lnTo>
                    <a:lnTo>
                      <a:pt x="6" y="2"/>
                    </a:lnTo>
                    <a:lnTo>
                      <a:pt x="4" y="0"/>
                    </a:lnTo>
                    <a:lnTo>
                      <a:pt x="3" y="0"/>
                    </a:lnTo>
                    <a:lnTo>
                      <a:pt x="1" y="0"/>
                    </a:lnTo>
                    <a:lnTo>
                      <a:pt x="0" y="2"/>
                    </a:lnTo>
                    <a:lnTo>
                      <a:pt x="0" y="3"/>
                    </a:lnTo>
                    <a:lnTo>
                      <a:pt x="0" y="5"/>
                    </a:lnTo>
                    <a:lnTo>
                      <a:pt x="0" y="6"/>
                    </a:lnTo>
                    <a:lnTo>
                      <a:pt x="1" y="6"/>
                    </a:lnTo>
                    <a:lnTo>
                      <a:pt x="3" y="6"/>
                    </a:lnTo>
                    <a:lnTo>
                      <a:pt x="4" y="6"/>
                    </a:lnTo>
                    <a:close/>
                  </a:path>
                </a:pathLst>
              </a:custGeom>
              <a:solidFill>
                <a:srgbClr val="000000"/>
              </a:solidFill>
              <a:ln w="9525">
                <a:noFill/>
              </a:ln>
            </p:spPr>
            <p:txBody>
              <a:bodyPr/>
              <a:p>
                <a:endParaRPr lang="zh-CN" altLang="en-US"/>
              </a:p>
            </p:txBody>
          </p:sp>
          <p:sp>
            <p:nvSpPr>
              <p:cNvPr id="187536" name="Freeform 141"/>
              <p:cNvSpPr/>
              <p:nvPr/>
            </p:nvSpPr>
            <p:spPr>
              <a:xfrm>
                <a:off x="3762" y="3634"/>
                <a:ext cx="6" cy="6"/>
              </a:xfrm>
              <a:custGeom>
                <a:avLst/>
                <a:gdLst/>
                <a:ahLst/>
                <a:cxnLst>
                  <a:cxn ang="0">
                    <a:pos x="4" y="6"/>
                  </a:cxn>
                  <a:cxn ang="0">
                    <a:pos x="6" y="4"/>
                  </a:cxn>
                  <a:cxn ang="0">
                    <a:pos x="6" y="3"/>
                  </a:cxn>
                  <a:cxn ang="0">
                    <a:pos x="6" y="1"/>
                  </a:cxn>
                  <a:cxn ang="0">
                    <a:pos x="6" y="0"/>
                  </a:cxn>
                  <a:cxn ang="0">
                    <a:pos x="4" y="0"/>
                  </a:cxn>
                  <a:cxn ang="0">
                    <a:pos x="3" y="0"/>
                  </a:cxn>
                  <a:cxn ang="0">
                    <a:pos x="1" y="0"/>
                  </a:cxn>
                  <a:cxn ang="0">
                    <a:pos x="0" y="0"/>
                  </a:cxn>
                  <a:cxn ang="0">
                    <a:pos x="0" y="1"/>
                  </a:cxn>
                  <a:cxn ang="0">
                    <a:pos x="0" y="3"/>
                  </a:cxn>
                  <a:cxn ang="0">
                    <a:pos x="0" y="4"/>
                  </a:cxn>
                  <a:cxn ang="0">
                    <a:pos x="1" y="6"/>
                  </a:cxn>
                  <a:cxn ang="0">
                    <a:pos x="3" y="6"/>
                  </a:cxn>
                  <a:cxn ang="0">
                    <a:pos x="4" y="6"/>
                  </a:cxn>
                </a:cxnLst>
                <a:pathLst>
                  <a:path w="6" h="6">
                    <a:moveTo>
                      <a:pt x="4" y="6"/>
                    </a:moveTo>
                    <a:lnTo>
                      <a:pt x="6" y="4"/>
                    </a:lnTo>
                    <a:lnTo>
                      <a:pt x="6" y="3"/>
                    </a:lnTo>
                    <a:lnTo>
                      <a:pt x="6" y="1"/>
                    </a:lnTo>
                    <a:lnTo>
                      <a:pt x="6" y="0"/>
                    </a:lnTo>
                    <a:lnTo>
                      <a:pt x="4" y="0"/>
                    </a:lnTo>
                    <a:lnTo>
                      <a:pt x="3" y="0"/>
                    </a:lnTo>
                    <a:lnTo>
                      <a:pt x="1" y="0"/>
                    </a:lnTo>
                    <a:lnTo>
                      <a:pt x="0" y="0"/>
                    </a:lnTo>
                    <a:lnTo>
                      <a:pt x="0" y="1"/>
                    </a:lnTo>
                    <a:lnTo>
                      <a:pt x="0" y="3"/>
                    </a:lnTo>
                    <a:lnTo>
                      <a:pt x="0" y="4"/>
                    </a:lnTo>
                    <a:lnTo>
                      <a:pt x="1" y="6"/>
                    </a:lnTo>
                    <a:lnTo>
                      <a:pt x="3" y="6"/>
                    </a:lnTo>
                    <a:lnTo>
                      <a:pt x="4" y="6"/>
                    </a:lnTo>
                    <a:close/>
                  </a:path>
                </a:pathLst>
              </a:custGeom>
              <a:solidFill>
                <a:srgbClr val="000000"/>
              </a:solidFill>
              <a:ln w="9525">
                <a:noFill/>
              </a:ln>
            </p:spPr>
            <p:txBody>
              <a:bodyPr/>
              <a:p>
                <a:endParaRPr lang="zh-CN" altLang="en-US"/>
              </a:p>
            </p:txBody>
          </p:sp>
          <p:sp>
            <p:nvSpPr>
              <p:cNvPr id="187537" name="Freeform 142"/>
              <p:cNvSpPr/>
              <p:nvPr/>
            </p:nvSpPr>
            <p:spPr>
              <a:xfrm>
                <a:off x="3750"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38" name="Freeform 143"/>
              <p:cNvSpPr/>
              <p:nvPr/>
            </p:nvSpPr>
            <p:spPr>
              <a:xfrm>
                <a:off x="3738"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39" name="Freeform 144"/>
              <p:cNvSpPr/>
              <p:nvPr/>
            </p:nvSpPr>
            <p:spPr>
              <a:xfrm>
                <a:off x="3726"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40" name="Freeform 145"/>
              <p:cNvSpPr/>
              <p:nvPr/>
            </p:nvSpPr>
            <p:spPr>
              <a:xfrm>
                <a:off x="3714"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41" name="Freeform 146"/>
              <p:cNvSpPr/>
              <p:nvPr/>
            </p:nvSpPr>
            <p:spPr>
              <a:xfrm>
                <a:off x="3702"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42" name="Freeform 147"/>
              <p:cNvSpPr/>
              <p:nvPr/>
            </p:nvSpPr>
            <p:spPr>
              <a:xfrm>
                <a:off x="3691" y="3634"/>
                <a:ext cx="6" cy="6"/>
              </a:xfrm>
              <a:custGeom>
                <a:avLst/>
                <a:gdLst/>
                <a:ahLst/>
                <a:cxnLst>
                  <a:cxn ang="0">
                    <a:pos x="4" y="6"/>
                  </a:cxn>
                  <a:cxn ang="0">
                    <a:pos x="6" y="4"/>
                  </a:cxn>
                  <a:cxn ang="0">
                    <a:pos x="6" y="3"/>
                  </a:cxn>
                  <a:cxn ang="0">
                    <a:pos x="6" y="1"/>
                  </a:cxn>
                  <a:cxn ang="0">
                    <a:pos x="6" y="0"/>
                  </a:cxn>
                  <a:cxn ang="0">
                    <a:pos x="4" y="0"/>
                  </a:cxn>
                  <a:cxn ang="0">
                    <a:pos x="3" y="0"/>
                  </a:cxn>
                  <a:cxn ang="0">
                    <a:pos x="1" y="0"/>
                  </a:cxn>
                  <a:cxn ang="0">
                    <a:pos x="0" y="0"/>
                  </a:cxn>
                  <a:cxn ang="0">
                    <a:pos x="0" y="1"/>
                  </a:cxn>
                  <a:cxn ang="0">
                    <a:pos x="0" y="3"/>
                  </a:cxn>
                  <a:cxn ang="0">
                    <a:pos x="0" y="4"/>
                  </a:cxn>
                  <a:cxn ang="0">
                    <a:pos x="1" y="6"/>
                  </a:cxn>
                  <a:cxn ang="0">
                    <a:pos x="3" y="6"/>
                  </a:cxn>
                  <a:cxn ang="0">
                    <a:pos x="4" y="6"/>
                  </a:cxn>
                </a:cxnLst>
                <a:pathLst>
                  <a:path w="6" h="6">
                    <a:moveTo>
                      <a:pt x="4" y="6"/>
                    </a:moveTo>
                    <a:lnTo>
                      <a:pt x="6" y="4"/>
                    </a:lnTo>
                    <a:lnTo>
                      <a:pt x="6" y="3"/>
                    </a:lnTo>
                    <a:lnTo>
                      <a:pt x="6" y="1"/>
                    </a:lnTo>
                    <a:lnTo>
                      <a:pt x="6" y="0"/>
                    </a:lnTo>
                    <a:lnTo>
                      <a:pt x="4" y="0"/>
                    </a:lnTo>
                    <a:lnTo>
                      <a:pt x="3" y="0"/>
                    </a:lnTo>
                    <a:lnTo>
                      <a:pt x="1" y="0"/>
                    </a:lnTo>
                    <a:lnTo>
                      <a:pt x="0" y="0"/>
                    </a:lnTo>
                    <a:lnTo>
                      <a:pt x="0" y="1"/>
                    </a:lnTo>
                    <a:lnTo>
                      <a:pt x="0" y="3"/>
                    </a:lnTo>
                    <a:lnTo>
                      <a:pt x="0" y="4"/>
                    </a:lnTo>
                    <a:lnTo>
                      <a:pt x="1" y="6"/>
                    </a:lnTo>
                    <a:lnTo>
                      <a:pt x="3" y="6"/>
                    </a:lnTo>
                    <a:lnTo>
                      <a:pt x="4" y="6"/>
                    </a:lnTo>
                    <a:close/>
                  </a:path>
                </a:pathLst>
              </a:custGeom>
              <a:solidFill>
                <a:srgbClr val="000000"/>
              </a:solidFill>
              <a:ln w="9525">
                <a:noFill/>
              </a:ln>
            </p:spPr>
            <p:txBody>
              <a:bodyPr/>
              <a:p>
                <a:endParaRPr lang="zh-CN" altLang="en-US"/>
              </a:p>
            </p:txBody>
          </p:sp>
          <p:sp>
            <p:nvSpPr>
              <p:cNvPr id="187543" name="Freeform 148"/>
              <p:cNvSpPr/>
              <p:nvPr/>
            </p:nvSpPr>
            <p:spPr>
              <a:xfrm>
                <a:off x="3679" y="3634"/>
                <a:ext cx="6" cy="6"/>
              </a:xfrm>
              <a:custGeom>
                <a:avLst/>
                <a:gdLst/>
                <a:ahLst/>
                <a:cxnLst>
                  <a:cxn ang="0">
                    <a:pos x="4" y="6"/>
                  </a:cxn>
                  <a:cxn ang="0">
                    <a:pos x="6" y="4"/>
                  </a:cxn>
                  <a:cxn ang="0">
                    <a:pos x="6" y="3"/>
                  </a:cxn>
                  <a:cxn ang="0">
                    <a:pos x="6" y="1"/>
                  </a:cxn>
                  <a:cxn ang="0">
                    <a:pos x="6" y="0"/>
                  </a:cxn>
                  <a:cxn ang="0">
                    <a:pos x="4" y="0"/>
                  </a:cxn>
                  <a:cxn ang="0">
                    <a:pos x="3" y="0"/>
                  </a:cxn>
                  <a:cxn ang="0">
                    <a:pos x="1" y="0"/>
                  </a:cxn>
                  <a:cxn ang="0">
                    <a:pos x="0" y="0"/>
                  </a:cxn>
                  <a:cxn ang="0">
                    <a:pos x="0" y="1"/>
                  </a:cxn>
                  <a:cxn ang="0">
                    <a:pos x="0" y="3"/>
                  </a:cxn>
                  <a:cxn ang="0">
                    <a:pos x="0" y="4"/>
                  </a:cxn>
                  <a:cxn ang="0">
                    <a:pos x="1" y="6"/>
                  </a:cxn>
                  <a:cxn ang="0">
                    <a:pos x="3" y="6"/>
                  </a:cxn>
                  <a:cxn ang="0">
                    <a:pos x="4" y="6"/>
                  </a:cxn>
                </a:cxnLst>
                <a:pathLst>
                  <a:path w="6" h="6">
                    <a:moveTo>
                      <a:pt x="4" y="6"/>
                    </a:moveTo>
                    <a:lnTo>
                      <a:pt x="6" y="4"/>
                    </a:lnTo>
                    <a:lnTo>
                      <a:pt x="6" y="3"/>
                    </a:lnTo>
                    <a:lnTo>
                      <a:pt x="6" y="1"/>
                    </a:lnTo>
                    <a:lnTo>
                      <a:pt x="6" y="0"/>
                    </a:lnTo>
                    <a:lnTo>
                      <a:pt x="4" y="0"/>
                    </a:lnTo>
                    <a:lnTo>
                      <a:pt x="3" y="0"/>
                    </a:lnTo>
                    <a:lnTo>
                      <a:pt x="1" y="0"/>
                    </a:lnTo>
                    <a:lnTo>
                      <a:pt x="0" y="0"/>
                    </a:lnTo>
                    <a:lnTo>
                      <a:pt x="0" y="1"/>
                    </a:lnTo>
                    <a:lnTo>
                      <a:pt x="0" y="3"/>
                    </a:lnTo>
                    <a:lnTo>
                      <a:pt x="0" y="4"/>
                    </a:lnTo>
                    <a:lnTo>
                      <a:pt x="1" y="6"/>
                    </a:lnTo>
                    <a:lnTo>
                      <a:pt x="3" y="6"/>
                    </a:lnTo>
                    <a:lnTo>
                      <a:pt x="4" y="6"/>
                    </a:lnTo>
                    <a:close/>
                  </a:path>
                </a:pathLst>
              </a:custGeom>
              <a:solidFill>
                <a:srgbClr val="000000"/>
              </a:solidFill>
              <a:ln w="9525">
                <a:noFill/>
              </a:ln>
            </p:spPr>
            <p:txBody>
              <a:bodyPr/>
              <a:p>
                <a:endParaRPr lang="zh-CN" altLang="en-US"/>
              </a:p>
            </p:txBody>
          </p:sp>
          <p:sp>
            <p:nvSpPr>
              <p:cNvPr id="187544" name="Freeform 149"/>
              <p:cNvSpPr/>
              <p:nvPr/>
            </p:nvSpPr>
            <p:spPr>
              <a:xfrm>
                <a:off x="3667" y="3634"/>
                <a:ext cx="6" cy="6"/>
              </a:xfrm>
              <a:custGeom>
                <a:avLst/>
                <a:gdLst/>
                <a:ahLst/>
                <a:cxnLst>
                  <a:cxn ang="0">
                    <a:pos x="4" y="6"/>
                  </a:cxn>
                  <a:cxn ang="0">
                    <a:pos x="6" y="4"/>
                  </a:cxn>
                  <a:cxn ang="0">
                    <a:pos x="6" y="3"/>
                  </a:cxn>
                  <a:cxn ang="0">
                    <a:pos x="6" y="1"/>
                  </a:cxn>
                  <a:cxn ang="0">
                    <a:pos x="6" y="0"/>
                  </a:cxn>
                  <a:cxn ang="0">
                    <a:pos x="4" y="0"/>
                  </a:cxn>
                  <a:cxn ang="0">
                    <a:pos x="3" y="0"/>
                  </a:cxn>
                  <a:cxn ang="0">
                    <a:pos x="1" y="0"/>
                  </a:cxn>
                  <a:cxn ang="0">
                    <a:pos x="0" y="0"/>
                  </a:cxn>
                  <a:cxn ang="0">
                    <a:pos x="0" y="1"/>
                  </a:cxn>
                  <a:cxn ang="0">
                    <a:pos x="0" y="3"/>
                  </a:cxn>
                  <a:cxn ang="0">
                    <a:pos x="0" y="4"/>
                  </a:cxn>
                  <a:cxn ang="0">
                    <a:pos x="1" y="6"/>
                  </a:cxn>
                  <a:cxn ang="0">
                    <a:pos x="3" y="6"/>
                  </a:cxn>
                  <a:cxn ang="0">
                    <a:pos x="4" y="6"/>
                  </a:cxn>
                </a:cxnLst>
                <a:pathLst>
                  <a:path w="6" h="6">
                    <a:moveTo>
                      <a:pt x="4" y="6"/>
                    </a:moveTo>
                    <a:lnTo>
                      <a:pt x="6" y="4"/>
                    </a:lnTo>
                    <a:lnTo>
                      <a:pt x="6" y="3"/>
                    </a:lnTo>
                    <a:lnTo>
                      <a:pt x="6" y="1"/>
                    </a:lnTo>
                    <a:lnTo>
                      <a:pt x="6" y="0"/>
                    </a:lnTo>
                    <a:lnTo>
                      <a:pt x="4" y="0"/>
                    </a:lnTo>
                    <a:lnTo>
                      <a:pt x="3" y="0"/>
                    </a:lnTo>
                    <a:lnTo>
                      <a:pt x="1" y="0"/>
                    </a:lnTo>
                    <a:lnTo>
                      <a:pt x="0" y="0"/>
                    </a:lnTo>
                    <a:lnTo>
                      <a:pt x="0" y="1"/>
                    </a:lnTo>
                    <a:lnTo>
                      <a:pt x="0" y="3"/>
                    </a:lnTo>
                    <a:lnTo>
                      <a:pt x="0" y="4"/>
                    </a:lnTo>
                    <a:lnTo>
                      <a:pt x="1" y="6"/>
                    </a:lnTo>
                    <a:lnTo>
                      <a:pt x="3" y="6"/>
                    </a:lnTo>
                    <a:lnTo>
                      <a:pt x="4" y="6"/>
                    </a:lnTo>
                    <a:close/>
                  </a:path>
                </a:pathLst>
              </a:custGeom>
              <a:solidFill>
                <a:srgbClr val="000000"/>
              </a:solidFill>
              <a:ln w="9525">
                <a:noFill/>
              </a:ln>
            </p:spPr>
            <p:txBody>
              <a:bodyPr/>
              <a:p>
                <a:endParaRPr lang="zh-CN" altLang="en-US"/>
              </a:p>
            </p:txBody>
          </p:sp>
          <p:sp>
            <p:nvSpPr>
              <p:cNvPr id="187545" name="Freeform 150"/>
              <p:cNvSpPr/>
              <p:nvPr/>
            </p:nvSpPr>
            <p:spPr>
              <a:xfrm>
                <a:off x="3655" y="3634"/>
                <a:ext cx="6" cy="6"/>
              </a:xfrm>
              <a:custGeom>
                <a:avLst/>
                <a:gdLst/>
                <a:ahLst/>
                <a:cxnLst>
                  <a:cxn ang="0">
                    <a:pos x="4" y="6"/>
                  </a:cxn>
                  <a:cxn ang="0">
                    <a:pos x="6" y="4"/>
                  </a:cxn>
                  <a:cxn ang="0">
                    <a:pos x="6" y="3"/>
                  </a:cxn>
                  <a:cxn ang="0">
                    <a:pos x="6" y="1"/>
                  </a:cxn>
                  <a:cxn ang="0">
                    <a:pos x="6" y="0"/>
                  </a:cxn>
                  <a:cxn ang="0">
                    <a:pos x="4" y="0"/>
                  </a:cxn>
                  <a:cxn ang="0">
                    <a:pos x="3" y="0"/>
                  </a:cxn>
                  <a:cxn ang="0">
                    <a:pos x="1" y="0"/>
                  </a:cxn>
                  <a:cxn ang="0">
                    <a:pos x="0" y="0"/>
                  </a:cxn>
                  <a:cxn ang="0">
                    <a:pos x="0" y="1"/>
                  </a:cxn>
                  <a:cxn ang="0">
                    <a:pos x="0" y="3"/>
                  </a:cxn>
                  <a:cxn ang="0">
                    <a:pos x="0" y="4"/>
                  </a:cxn>
                  <a:cxn ang="0">
                    <a:pos x="1" y="6"/>
                  </a:cxn>
                  <a:cxn ang="0">
                    <a:pos x="3" y="6"/>
                  </a:cxn>
                  <a:cxn ang="0">
                    <a:pos x="4" y="6"/>
                  </a:cxn>
                </a:cxnLst>
                <a:pathLst>
                  <a:path w="6" h="6">
                    <a:moveTo>
                      <a:pt x="4" y="6"/>
                    </a:moveTo>
                    <a:lnTo>
                      <a:pt x="6" y="4"/>
                    </a:lnTo>
                    <a:lnTo>
                      <a:pt x="6" y="3"/>
                    </a:lnTo>
                    <a:lnTo>
                      <a:pt x="6" y="1"/>
                    </a:lnTo>
                    <a:lnTo>
                      <a:pt x="6" y="0"/>
                    </a:lnTo>
                    <a:lnTo>
                      <a:pt x="4" y="0"/>
                    </a:lnTo>
                    <a:lnTo>
                      <a:pt x="3" y="0"/>
                    </a:lnTo>
                    <a:lnTo>
                      <a:pt x="1" y="0"/>
                    </a:lnTo>
                    <a:lnTo>
                      <a:pt x="0" y="0"/>
                    </a:lnTo>
                    <a:lnTo>
                      <a:pt x="0" y="1"/>
                    </a:lnTo>
                    <a:lnTo>
                      <a:pt x="0" y="3"/>
                    </a:lnTo>
                    <a:lnTo>
                      <a:pt x="0" y="4"/>
                    </a:lnTo>
                    <a:lnTo>
                      <a:pt x="1" y="6"/>
                    </a:lnTo>
                    <a:lnTo>
                      <a:pt x="3" y="6"/>
                    </a:lnTo>
                    <a:lnTo>
                      <a:pt x="4" y="6"/>
                    </a:lnTo>
                    <a:close/>
                  </a:path>
                </a:pathLst>
              </a:custGeom>
              <a:solidFill>
                <a:srgbClr val="000000"/>
              </a:solidFill>
              <a:ln w="9525">
                <a:noFill/>
              </a:ln>
            </p:spPr>
            <p:txBody>
              <a:bodyPr/>
              <a:p>
                <a:endParaRPr lang="zh-CN" altLang="en-US"/>
              </a:p>
            </p:txBody>
          </p:sp>
          <p:sp>
            <p:nvSpPr>
              <p:cNvPr id="187546" name="Freeform 151"/>
              <p:cNvSpPr/>
              <p:nvPr/>
            </p:nvSpPr>
            <p:spPr>
              <a:xfrm>
                <a:off x="3643" y="3634"/>
                <a:ext cx="6" cy="6"/>
              </a:xfrm>
              <a:custGeom>
                <a:avLst/>
                <a:gdLst/>
                <a:ahLst/>
                <a:cxnLst>
                  <a:cxn ang="0">
                    <a:pos x="4" y="6"/>
                  </a:cxn>
                  <a:cxn ang="0">
                    <a:pos x="6" y="4"/>
                  </a:cxn>
                  <a:cxn ang="0">
                    <a:pos x="6" y="3"/>
                  </a:cxn>
                  <a:cxn ang="0">
                    <a:pos x="6" y="1"/>
                  </a:cxn>
                  <a:cxn ang="0">
                    <a:pos x="6" y="0"/>
                  </a:cxn>
                  <a:cxn ang="0">
                    <a:pos x="4" y="0"/>
                  </a:cxn>
                  <a:cxn ang="0">
                    <a:pos x="3" y="0"/>
                  </a:cxn>
                  <a:cxn ang="0">
                    <a:pos x="1" y="0"/>
                  </a:cxn>
                  <a:cxn ang="0">
                    <a:pos x="0" y="0"/>
                  </a:cxn>
                  <a:cxn ang="0">
                    <a:pos x="0" y="1"/>
                  </a:cxn>
                  <a:cxn ang="0">
                    <a:pos x="0" y="3"/>
                  </a:cxn>
                  <a:cxn ang="0">
                    <a:pos x="0" y="4"/>
                  </a:cxn>
                  <a:cxn ang="0">
                    <a:pos x="1" y="6"/>
                  </a:cxn>
                  <a:cxn ang="0">
                    <a:pos x="3" y="6"/>
                  </a:cxn>
                  <a:cxn ang="0">
                    <a:pos x="4" y="6"/>
                  </a:cxn>
                </a:cxnLst>
                <a:pathLst>
                  <a:path w="6" h="6">
                    <a:moveTo>
                      <a:pt x="4" y="6"/>
                    </a:moveTo>
                    <a:lnTo>
                      <a:pt x="6" y="4"/>
                    </a:lnTo>
                    <a:lnTo>
                      <a:pt x="6" y="3"/>
                    </a:lnTo>
                    <a:lnTo>
                      <a:pt x="6" y="1"/>
                    </a:lnTo>
                    <a:lnTo>
                      <a:pt x="6" y="0"/>
                    </a:lnTo>
                    <a:lnTo>
                      <a:pt x="4" y="0"/>
                    </a:lnTo>
                    <a:lnTo>
                      <a:pt x="3" y="0"/>
                    </a:lnTo>
                    <a:lnTo>
                      <a:pt x="1" y="0"/>
                    </a:lnTo>
                    <a:lnTo>
                      <a:pt x="0" y="0"/>
                    </a:lnTo>
                    <a:lnTo>
                      <a:pt x="0" y="1"/>
                    </a:lnTo>
                    <a:lnTo>
                      <a:pt x="0" y="3"/>
                    </a:lnTo>
                    <a:lnTo>
                      <a:pt x="0" y="4"/>
                    </a:lnTo>
                    <a:lnTo>
                      <a:pt x="1" y="6"/>
                    </a:lnTo>
                    <a:lnTo>
                      <a:pt x="3" y="6"/>
                    </a:lnTo>
                    <a:lnTo>
                      <a:pt x="4" y="6"/>
                    </a:lnTo>
                    <a:close/>
                  </a:path>
                </a:pathLst>
              </a:custGeom>
              <a:solidFill>
                <a:srgbClr val="000000"/>
              </a:solidFill>
              <a:ln w="9525">
                <a:noFill/>
              </a:ln>
            </p:spPr>
            <p:txBody>
              <a:bodyPr/>
              <a:p>
                <a:endParaRPr lang="zh-CN" altLang="en-US"/>
              </a:p>
            </p:txBody>
          </p:sp>
          <p:sp>
            <p:nvSpPr>
              <p:cNvPr id="187547" name="Freeform 152"/>
              <p:cNvSpPr/>
              <p:nvPr/>
            </p:nvSpPr>
            <p:spPr>
              <a:xfrm>
                <a:off x="3631" y="3634"/>
                <a:ext cx="6" cy="6"/>
              </a:xfrm>
              <a:custGeom>
                <a:avLst/>
                <a:gdLst/>
                <a:ahLst/>
                <a:cxnLst>
                  <a:cxn ang="0">
                    <a:pos x="4" y="6"/>
                  </a:cxn>
                  <a:cxn ang="0">
                    <a:pos x="6" y="4"/>
                  </a:cxn>
                  <a:cxn ang="0">
                    <a:pos x="6" y="3"/>
                  </a:cxn>
                  <a:cxn ang="0">
                    <a:pos x="6" y="1"/>
                  </a:cxn>
                  <a:cxn ang="0">
                    <a:pos x="6" y="0"/>
                  </a:cxn>
                  <a:cxn ang="0">
                    <a:pos x="4" y="0"/>
                  </a:cxn>
                  <a:cxn ang="0">
                    <a:pos x="3" y="0"/>
                  </a:cxn>
                  <a:cxn ang="0">
                    <a:pos x="2" y="0"/>
                  </a:cxn>
                  <a:cxn ang="0">
                    <a:pos x="0" y="0"/>
                  </a:cxn>
                  <a:cxn ang="0">
                    <a:pos x="0" y="1"/>
                  </a:cxn>
                  <a:cxn ang="0">
                    <a:pos x="0" y="3"/>
                  </a:cxn>
                  <a:cxn ang="0">
                    <a:pos x="0" y="4"/>
                  </a:cxn>
                  <a:cxn ang="0">
                    <a:pos x="2" y="6"/>
                  </a:cxn>
                  <a:cxn ang="0">
                    <a:pos x="3" y="6"/>
                  </a:cxn>
                  <a:cxn ang="0">
                    <a:pos x="4" y="6"/>
                  </a:cxn>
                </a:cxnLst>
                <a:pathLst>
                  <a:path w="6" h="6">
                    <a:moveTo>
                      <a:pt x="4" y="6"/>
                    </a:moveTo>
                    <a:lnTo>
                      <a:pt x="6" y="4"/>
                    </a:lnTo>
                    <a:lnTo>
                      <a:pt x="6" y="3"/>
                    </a:lnTo>
                    <a:lnTo>
                      <a:pt x="6" y="1"/>
                    </a:lnTo>
                    <a:lnTo>
                      <a:pt x="6" y="0"/>
                    </a:lnTo>
                    <a:lnTo>
                      <a:pt x="4" y="0"/>
                    </a:lnTo>
                    <a:lnTo>
                      <a:pt x="3" y="0"/>
                    </a:lnTo>
                    <a:lnTo>
                      <a:pt x="2" y="0"/>
                    </a:lnTo>
                    <a:lnTo>
                      <a:pt x="0" y="0"/>
                    </a:lnTo>
                    <a:lnTo>
                      <a:pt x="0" y="1"/>
                    </a:lnTo>
                    <a:lnTo>
                      <a:pt x="0" y="3"/>
                    </a:lnTo>
                    <a:lnTo>
                      <a:pt x="0" y="4"/>
                    </a:lnTo>
                    <a:lnTo>
                      <a:pt x="2" y="6"/>
                    </a:lnTo>
                    <a:lnTo>
                      <a:pt x="3" y="6"/>
                    </a:lnTo>
                    <a:lnTo>
                      <a:pt x="4" y="6"/>
                    </a:lnTo>
                    <a:close/>
                  </a:path>
                </a:pathLst>
              </a:custGeom>
              <a:solidFill>
                <a:srgbClr val="000000"/>
              </a:solidFill>
              <a:ln w="9525">
                <a:noFill/>
              </a:ln>
            </p:spPr>
            <p:txBody>
              <a:bodyPr/>
              <a:p>
                <a:endParaRPr lang="zh-CN" altLang="en-US"/>
              </a:p>
            </p:txBody>
          </p:sp>
          <p:sp>
            <p:nvSpPr>
              <p:cNvPr id="187548" name="Freeform 153"/>
              <p:cNvSpPr/>
              <p:nvPr/>
            </p:nvSpPr>
            <p:spPr>
              <a:xfrm>
                <a:off x="3619"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49" name="Freeform 154"/>
              <p:cNvSpPr/>
              <p:nvPr/>
            </p:nvSpPr>
            <p:spPr>
              <a:xfrm>
                <a:off x="3607"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50" name="Freeform 155"/>
              <p:cNvSpPr/>
              <p:nvPr/>
            </p:nvSpPr>
            <p:spPr>
              <a:xfrm>
                <a:off x="3595" y="3634"/>
                <a:ext cx="6" cy="6"/>
              </a:xfrm>
              <a:custGeom>
                <a:avLst/>
                <a:gdLst/>
                <a:ahLst/>
                <a:cxnLst>
                  <a:cxn ang="0">
                    <a:pos x="5" y="6"/>
                  </a:cxn>
                  <a:cxn ang="0">
                    <a:pos x="6" y="4"/>
                  </a:cxn>
                  <a:cxn ang="0">
                    <a:pos x="6" y="3"/>
                  </a:cxn>
                  <a:cxn ang="0">
                    <a:pos x="6" y="1"/>
                  </a:cxn>
                  <a:cxn ang="0">
                    <a:pos x="6" y="0"/>
                  </a:cxn>
                  <a:cxn ang="0">
                    <a:pos x="5" y="0"/>
                  </a:cxn>
                  <a:cxn ang="0">
                    <a:pos x="3" y="0"/>
                  </a:cxn>
                  <a:cxn ang="0">
                    <a:pos x="2" y="0"/>
                  </a:cxn>
                  <a:cxn ang="0">
                    <a:pos x="0" y="0"/>
                  </a:cxn>
                  <a:cxn ang="0">
                    <a:pos x="0" y="1"/>
                  </a:cxn>
                  <a:cxn ang="0">
                    <a:pos x="0" y="3"/>
                  </a:cxn>
                  <a:cxn ang="0">
                    <a:pos x="0" y="4"/>
                  </a:cxn>
                  <a:cxn ang="0">
                    <a:pos x="2" y="6"/>
                  </a:cxn>
                  <a:cxn ang="0">
                    <a:pos x="3" y="6"/>
                  </a:cxn>
                  <a:cxn ang="0">
                    <a:pos x="5" y="6"/>
                  </a:cxn>
                </a:cxnLst>
                <a:pathLst>
                  <a:path w="6" h="6">
                    <a:moveTo>
                      <a:pt x="5" y="6"/>
                    </a:moveTo>
                    <a:lnTo>
                      <a:pt x="6" y="4"/>
                    </a:lnTo>
                    <a:lnTo>
                      <a:pt x="6" y="3"/>
                    </a:lnTo>
                    <a:lnTo>
                      <a:pt x="6" y="1"/>
                    </a:lnTo>
                    <a:lnTo>
                      <a:pt x="6" y="0"/>
                    </a:lnTo>
                    <a:lnTo>
                      <a:pt x="5" y="0"/>
                    </a:lnTo>
                    <a:lnTo>
                      <a:pt x="3" y="0"/>
                    </a:lnTo>
                    <a:lnTo>
                      <a:pt x="2" y="0"/>
                    </a:lnTo>
                    <a:lnTo>
                      <a:pt x="0" y="0"/>
                    </a:lnTo>
                    <a:lnTo>
                      <a:pt x="0" y="1"/>
                    </a:lnTo>
                    <a:lnTo>
                      <a:pt x="0" y="3"/>
                    </a:lnTo>
                    <a:lnTo>
                      <a:pt x="0" y="4"/>
                    </a:lnTo>
                    <a:lnTo>
                      <a:pt x="2" y="6"/>
                    </a:lnTo>
                    <a:lnTo>
                      <a:pt x="3" y="6"/>
                    </a:lnTo>
                    <a:lnTo>
                      <a:pt x="5" y="6"/>
                    </a:lnTo>
                    <a:close/>
                  </a:path>
                </a:pathLst>
              </a:custGeom>
              <a:solidFill>
                <a:srgbClr val="000000"/>
              </a:solidFill>
              <a:ln w="9525">
                <a:noFill/>
              </a:ln>
            </p:spPr>
            <p:txBody>
              <a:bodyPr/>
              <a:p>
                <a:endParaRPr lang="zh-CN" altLang="en-US"/>
              </a:p>
            </p:txBody>
          </p:sp>
          <p:sp>
            <p:nvSpPr>
              <p:cNvPr id="187551" name="Freeform 156"/>
              <p:cNvSpPr/>
              <p:nvPr/>
            </p:nvSpPr>
            <p:spPr>
              <a:xfrm>
                <a:off x="3534" y="3604"/>
                <a:ext cx="63" cy="64"/>
              </a:xfrm>
              <a:custGeom>
                <a:avLst/>
                <a:gdLst/>
                <a:ahLst/>
                <a:cxnLst>
                  <a:cxn ang="0">
                    <a:pos x="63" y="0"/>
                  </a:cxn>
                  <a:cxn ang="0">
                    <a:pos x="0" y="33"/>
                  </a:cxn>
                  <a:cxn ang="0">
                    <a:pos x="63" y="64"/>
                  </a:cxn>
                  <a:cxn ang="0">
                    <a:pos x="63" y="0"/>
                  </a:cxn>
                </a:cxnLst>
                <a:pathLst>
                  <a:path w="63" h="64">
                    <a:moveTo>
                      <a:pt x="63" y="0"/>
                    </a:moveTo>
                    <a:lnTo>
                      <a:pt x="0" y="33"/>
                    </a:lnTo>
                    <a:lnTo>
                      <a:pt x="63" y="64"/>
                    </a:lnTo>
                    <a:lnTo>
                      <a:pt x="63" y="0"/>
                    </a:lnTo>
                    <a:close/>
                  </a:path>
                </a:pathLst>
              </a:custGeom>
              <a:solidFill>
                <a:srgbClr val="000000"/>
              </a:solidFill>
              <a:ln w="9525">
                <a:noFill/>
              </a:ln>
            </p:spPr>
            <p:txBody>
              <a:bodyPr/>
              <a:p>
                <a:endParaRPr lang="zh-CN" altLang="en-US"/>
              </a:p>
            </p:txBody>
          </p:sp>
          <p:sp>
            <p:nvSpPr>
              <p:cNvPr id="187552" name="Rectangle 157"/>
              <p:cNvSpPr/>
              <p:nvPr/>
            </p:nvSpPr>
            <p:spPr>
              <a:xfrm>
                <a:off x="1857" y="274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3" name="Rectangle 158"/>
              <p:cNvSpPr/>
              <p:nvPr/>
            </p:nvSpPr>
            <p:spPr>
              <a:xfrm>
                <a:off x="1857" y="276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4" name="Rectangle 159"/>
              <p:cNvSpPr/>
              <p:nvPr/>
            </p:nvSpPr>
            <p:spPr>
              <a:xfrm>
                <a:off x="1857" y="278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5" name="Rectangle 160"/>
              <p:cNvSpPr/>
              <p:nvPr/>
            </p:nvSpPr>
            <p:spPr>
              <a:xfrm>
                <a:off x="1857" y="281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6" name="Rectangle 161"/>
              <p:cNvSpPr/>
              <p:nvPr/>
            </p:nvSpPr>
            <p:spPr>
              <a:xfrm>
                <a:off x="1857" y="283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7" name="Rectangle 162"/>
              <p:cNvSpPr/>
              <p:nvPr/>
            </p:nvSpPr>
            <p:spPr>
              <a:xfrm>
                <a:off x="1857" y="286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8" name="Rectangle 163"/>
              <p:cNvSpPr/>
              <p:nvPr/>
            </p:nvSpPr>
            <p:spPr>
              <a:xfrm>
                <a:off x="1857" y="2885"/>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59" name="Rectangle 164"/>
              <p:cNvSpPr/>
              <p:nvPr/>
            </p:nvSpPr>
            <p:spPr>
              <a:xfrm>
                <a:off x="1857" y="290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0" name="Rectangle 165"/>
              <p:cNvSpPr/>
              <p:nvPr/>
            </p:nvSpPr>
            <p:spPr>
              <a:xfrm>
                <a:off x="1857" y="293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1" name="Rectangle 166"/>
              <p:cNvSpPr/>
              <p:nvPr/>
            </p:nvSpPr>
            <p:spPr>
              <a:xfrm>
                <a:off x="1857" y="295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2" name="Rectangle 167"/>
              <p:cNvSpPr/>
              <p:nvPr/>
            </p:nvSpPr>
            <p:spPr>
              <a:xfrm>
                <a:off x="1857" y="298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3" name="Rectangle 168"/>
              <p:cNvSpPr/>
              <p:nvPr/>
            </p:nvSpPr>
            <p:spPr>
              <a:xfrm>
                <a:off x="1857" y="300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4" name="Rectangle 169"/>
              <p:cNvSpPr/>
              <p:nvPr/>
            </p:nvSpPr>
            <p:spPr>
              <a:xfrm>
                <a:off x="1857" y="3028"/>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5" name="Rectangle 170"/>
              <p:cNvSpPr/>
              <p:nvPr/>
            </p:nvSpPr>
            <p:spPr>
              <a:xfrm>
                <a:off x="1857" y="305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6" name="Rectangle 171"/>
              <p:cNvSpPr/>
              <p:nvPr/>
            </p:nvSpPr>
            <p:spPr>
              <a:xfrm>
                <a:off x="1857" y="307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7" name="Rectangle 172"/>
              <p:cNvSpPr/>
              <p:nvPr/>
            </p:nvSpPr>
            <p:spPr>
              <a:xfrm>
                <a:off x="1857" y="309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8" name="Rectangle 173"/>
              <p:cNvSpPr/>
              <p:nvPr/>
            </p:nvSpPr>
            <p:spPr>
              <a:xfrm>
                <a:off x="1857" y="312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69" name="Rectangle 174"/>
              <p:cNvSpPr/>
              <p:nvPr/>
            </p:nvSpPr>
            <p:spPr>
              <a:xfrm>
                <a:off x="1857" y="314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0" name="Rectangle 175"/>
              <p:cNvSpPr/>
              <p:nvPr/>
            </p:nvSpPr>
            <p:spPr>
              <a:xfrm>
                <a:off x="1857" y="3171"/>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1" name="Rectangle 176"/>
              <p:cNvSpPr/>
              <p:nvPr/>
            </p:nvSpPr>
            <p:spPr>
              <a:xfrm>
                <a:off x="1857" y="319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2" name="Rectangle 177"/>
              <p:cNvSpPr/>
              <p:nvPr/>
            </p:nvSpPr>
            <p:spPr>
              <a:xfrm>
                <a:off x="1857" y="321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3" name="Rectangle 178"/>
              <p:cNvSpPr/>
              <p:nvPr/>
            </p:nvSpPr>
            <p:spPr>
              <a:xfrm>
                <a:off x="1857" y="324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4" name="Rectangle 179"/>
              <p:cNvSpPr/>
              <p:nvPr/>
            </p:nvSpPr>
            <p:spPr>
              <a:xfrm>
                <a:off x="1857" y="326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5" name="Rectangle 180"/>
              <p:cNvSpPr/>
              <p:nvPr/>
            </p:nvSpPr>
            <p:spPr>
              <a:xfrm>
                <a:off x="1857" y="329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6" name="Rectangle 181"/>
              <p:cNvSpPr/>
              <p:nvPr/>
            </p:nvSpPr>
            <p:spPr>
              <a:xfrm>
                <a:off x="1857" y="331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7" name="Rectangle 182"/>
              <p:cNvSpPr/>
              <p:nvPr/>
            </p:nvSpPr>
            <p:spPr>
              <a:xfrm>
                <a:off x="1857" y="333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8" name="Rectangle 183"/>
              <p:cNvSpPr/>
              <p:nvPr/>
            </p:nvSpPr>
            <p:spPr>
              <a:xfrm>
                <a:off x="1857" y="336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79" name="Rectangle 184"/>
              <p:cNvSpPr/>
              <p:nvPr/>
            </p:nvSpPr>
            <p:spPr>
              <a:xfrm>
                <a:off x="1857" y="338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0" name="Rectangle 185"/>
              <p:cNvSpPr/>
              <p:nvPr/>
            </p:nvSpPr>
            <p:spPr>
              <a:xfrm>
                <a:off x="1857" y="340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1" name="Rectangle 186"/>
              <p:cNvSpPr/>
              <p:nvPr/>
            </p:nvSpPr>
            <p:spPr>
              <a:xfrm>
                <a:off x="1857" y="3433"/>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2" name="Rectangle 187"/>
              <p:cNvSpPr/>
              <p:nvPr/>
            </p:nvSpPr>
            <p:spPr>
              <a:xfrm>
                <a:off x="1857" y="345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3" name="Rectangle 188"/>
              <p:cNvSpPr/>
              <p:nvPr/>
            </p:nvSpPr>
            <p:spPr>
              <a:xfrm>
                <a:off x="1857" y="348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4" name="Rectangle 189"/>
              <p:cNvSpPr/>
              <p:nvPr/>
            </p:nvSpPr>
            <p:spPr>
              <a:xfrm>
                <a:off x="1857" y="350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5" name="Rectangle 190"/>
              <p:cNvSpPr/>
              <p:nvPr/>
            </p:nvSpPr>
            <p:spPr>
              <a:xfrm>
                <a:off x="1857" y="352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6" name="Rectangle 191"/>
              <p:cNvSpPr/>
              <p:nvPr/>
            </p:nvSpPr>
            <p:spPr>
              <a:xfrm>
                <a:off x="1857" y="355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7" name="Rectangle 192"/>
              <p:cNvSpPr/>
              <p:nvPr/>
            </p:nvSpPr>
            <p:spPr>
              <a:xfrm>
                <a:off x="1857" y="3576"/>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8" name="Rectangle 193"/>
              <p:cNvSpPr/>
              <p:nvPr/>
            </p:nvSpPr>
            <p:spPr>
              <a:xfrm>
                <a:off x="1857" y="359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89" name="Rectangle 194"/>
              <p:cNvSpPr/>
              <p:nvPr/>
            </p:nvSpPr>
            <p:spPr>
              <a:xfrm>
                <a:off x="1857" y="362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0" name="Rectangle 195"/>
              <p:cNvSpPr/>
              <p:nvPr/>
            </p:nvSpPr>
            <p:spPr>
              <a:xfrm>
                <a:off x="1857" y="364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1" name="Rectangle 196"/>
              <p:cNvSpPr/>
              <p:nvPr/>
            </p:nvSpPr>
            <p:spPr>
              <a:xfrm>
                <a:off x="1857" y="367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2" name="Rectangle 197"/>
              <p:cNvSpPr/>
              <p:nvPr/>
            </p:nvSpPr>
            <p:spPr>
              <a:xfrm>
                <a:off x="1857" y="369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3" name="Rectangle 198"/>
              <p:cNvSpPr/>
              <p:nvPr/>
            </p:nvSpPr>
            <p:spPr>
              <a:xfrm>
                <a:off x="1857" y="3719"/>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4" name="Rectangle 199"/>
              <p:cNvSpPr/>
              <p:nvPr/>
            </p:nvSpPr>
            <p:spPr>
              <a:xfrm>
                <a:off x="1857" y="374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5" name="Rectangle 200"/>
              <p:cNvSpPr/>
              <p:nvPr/>
            </p:nvSpPr>
            <p:spPr>
              <a:xfrm>
                <a:off x="1857" y="376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6" name="Rectangle 201"/>
              <p:cNvSpPr/>
              <p:nvPr/>
            </p:nvSpPr>
            <p:spPr>
              <a:xfrm>
                <a:off x="1857" y="379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7" name="Rectangle 202"/>
              <p:cNvSpPr/>
              <p:nvPr/>
            </p:nvSpPr>
            <p:spPr>
              <a:xfrm>
                <a:off x="1857" y="381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8" name="Rectangle 203"/>
              <p:cNvSpPr/>
              <p:nvPr/>
            </p:nvSpPr>
            <p:spPr>
              <a:xfrm>
                <a:off x="1857" y="383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599" name="Rectangle 204"/>
              <p:cNvSpPr/>
              <p:nvPr/>
            </p:nvSpPr>
            <p:spPr>
              <a:xfrm>
                <a:off x="1857" y="386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0" name="Rectangle 205"/>
              <p:cNvSpPr/>
              <p:nvPr/>
            </p:nvSpPr>
            <p:spPr>
              <a:xfrm>
                <a:off x="1857" y="388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1" name="Rectangle 206"/>
              <p:cNvSpPr/>
              <p:nvPr/>
            </p:nvSpPr>
            <p:spPr>
              <a:xfrm>
                <a:off x="1857" y="390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grpSp>
        <p:grpSp>
          <p:nvGrpSpPr>
            <p:cNvPr id="187602" name="Group 207"/>
            <p:cNvGrpSpPr/>
            <p:nvPr/>
          </p:nvGrpSpPr>
          <p:grpSpPr>
            <a:xfrm>
              <a:off x="1857" y="2739"/>
              <a:ext cx="1904" cy="1347"/>
              <a:chOff x="1857" y="2739"/>
              <a:chExt cx="1904" cy="1347"/>
            </a:xfrm>
          </p:grpSpPr>
          <p:sp>
            <p:nvSpPr>
              <p:cNvPr id="187603" name="Rectangle 208"/>
              <p:cNvSpPr/>
              <p:nvPr/>
            </p:nvSpPr>
            <p:spPr>
              <a:xfrm>
                <a:off x="1857" y="393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4" name="Rectangle 209"/>
              <p:cNvSpPr/>
              <p:nvPr/>
            </p:nvSpPr>
            <p:spPr>
              <a:xfrm>
                <a:off x="1857" y="395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5" name="Rectangle 210"/>
              <p:cNvSpPr/>
              <p:nvPr/>
            </p:nvSpPr>
            <p:spPr>
              <a:xfrm>
                <a:off x="1857" y="3981"/>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6" name="Rectangle 211"/>
              <p:cNvSpPr/>
              <p:nvPr/>
            </p:nvSpPr>
            <p:spPr>
              <a:xfrm>
                <a:off x="1857" y="400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7" name="Rectangle 212"/>
              <p:cNvSpPr/>
              <p:nvPr/>
            </p:nvSpPr>
            <p:spPr>
              <a:xfrm>
                <a:off x="1857" y="402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8" name="Rectangle 213"/>
              <p:cNvSpPr/>
              <p:nvPr/>
            </p:nvSpPr>
            <p:spPr>
              <a:xfrm>
                <a:off x="1857" y="405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09" name="Freeform 214"/>
              <p:cNvSpPr/>
              <p:nvPr/>
            </p:nvSpPr>
            <p:spPr>
              <a:xfrm>
                <a:off x="1857" y="4076"/>
                <a:ext cx="13" cy="10"/>
              </a:xfrm>
              <a:custGeom>
                <a:avLst/>
                <a:gdLst/>
                <a:ahLst/>
                <a:cxnLst>
                  <a:cxn ang="0">
                    <a:pos x="6" y="0"/>
                  </a:cxn>
                  <a:cxn ang="0">
                    <a:pos x="0" y="0"/>
                  </a:cxn>
                  <a:cxn ang="0">
                    <a:pos x="0" y="7"/>
                  </a:cxn>
                  <a:cxn ang="0">
                    <a:pos x="0" y="10"/>
                  </a:cxn>
                  <a:cxn ang="0">
                    <a:pos x="3" y="10"/>
                  </a:cxn>
                  <a:cxn ang="0">
                    <a:pos x="13" y="10"/>
                  </a:cxn>
                  <a:cxn ang="0">
                    <a:pos x="13" y="4"/>
                  </a:cxn>
                  <a:cxn ang="0">
                    <a:pos x="3" y="4"/>
                  </a:cxn>
                  <a:cxn ang="0">
                    <a:pos x="3" y="7"/>
                  </a:cxn>
                  <a:cxn ang="0">
                    <a:pos x="6" y="7"/>
                  </a:cxn>
                  <a:cxn ang="0">
                    <a:pos x="6" y="0"/>
                  </a:cxn>
                </a:cxnLst>
                <a:pathLst>
                  <a:path w="13" h="10">
                    <a:moveTo>
                      <a:pt x="6" y="0"/>
                    </a:moveTo>
                    <a:lnTo>
                      <a:pt x="0" y="0"/>
                    </a:lnTo>
                    <a:lnTo>
                      <a:pt x="0" y="7"/>
                    </a:lnTo>
                    <a:lnTo>
                      <a:pt x="0" y="10"/>
                    </a:lnTo>
                    <a:lnTo>
                      <a:pt x="3" y="10"/>
                    </a:lnTo>
                    <a:lnTo>
                      <a:pt x="13" y="10"/>
                    </a:lnTo>
                    <a:lnTo>
                      <a:pt x="13" y="4"/>
                    </a:lnTo>
                    <a:lnTo>
                      <a:pt x="3" y="4"/>
                    </a:lnTo>
                    <a:lnTo>
                      <a:pt x="3" y="7"/>
                    </a:lnTo>
                    <a:lnTo>
                      <a:pt x="6" y="7"/>
                    </a:lnTo>
                    <a:lnTo>
                      <a:pt x="6" y="0"/>
                    </a:lnTo>
                    <a:close/>
                  </a:path>
                </a:pathLst>
              </a:custGeom>
              <a:solidFill>
                <a:srgbClr val="000000"/>
              </a:solidFill>
              <a:ln w="9525">
                <a:noFill/>
              </a:ln>
            </p:spPr>
            <p:txBody>
              <a:bodyPr/>
              <a:p>
                <a:endParaRPr lang="zh-CN" altLang="en-US"/>
              </a:p>
            </p:txBody>
          </p:sp>
          <p:sp>
            <p:nvSpPr>
              <p:cNvPr id="187610" name="Rectangle 215"/>
              <p:cNvSpPr/>
              <p:nvPr/>
            </p:nvSpPr>
            <p:spPr>
              <a:xfrm>
                <a:off x="187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1" name="Rectangle 216"/>
              <p:cNvSpPr/>
              <p:nvPr/>
            </p:nvSpPr>
            <p:spPr>
              <a:xfrm>
                <a:off x="190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2" name="Rectangle 217"/>
              <p:cNvSpPr/>
              <p:nvPr/>
            </p:nvSpPr>
            <p:spPr>
              <a:xfrm>
                <a:off x="192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3" name="Rectangle 218"/>
              <p:cNvSpPr/>
              <p:nvPr/>
            </p:nvSpPr>
            <p:spPr>
              <a:xfrm>
                <a:off x="1948"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4" name="Rectangle 219"/>
              <p:cNvSpPr/>
              <p:nvPr/>
            </p:nvSpPr>
            <p:spPr>
              <a:xfrm>
                <a:off x="197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5" name="Rectangle 220"/>
              <p:cNvSpPr/>
              <p:nvPr/>
            </p:nvSpPr>
            <p:spPr>
              <a:xfrm>
                <a:off x="199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6" name="Rectangle 221"/>
              <p:cNvSpPr/>
              <p:nvPr/>
            </p:nvSpPr>
            <p:spPr>
              <a:xfrm>
                <a:off x="2019"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7" name="Rectangle 222"/>
              <p:cNvSpPr/>
              <p:nvPr/>
            </p:nvSpPr>
            <p:spPr>
              <a:xfrm>
                <a:off x="204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8" name="Rectangle 223"/>
              <p:cNvSpPr/>
              <p:nvPr/>
            </p:nvSpPr>
            <p:spPr>
              <a:xfrm>
                <a:off x="2067"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19" name="Rectangle 224"/>
              <p:cNvSpPr/>
              <p:nvPr/>
            </p:nvSpPr>
            <p:spPr>
              <a:xfrm>
                <a:off x="209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0" name="Rectangle 225"/>
              <p:cNvSpPr/>
              <p:nvPr/>
            </p:nvSpPr>
            <p:spPr>
              <a:xfrm>
                <a:off x="211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1" name="Rectangle 226"/>
              <p:cNvSpPr/>
              <p:nvPr/>
            </p:nvSpPr>
            <p:spPr>
              <a:xfrm>
                <a:off x="213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2" name="Rectangle 227"/>
              <p:cNvSpPr/>
              <p:nvPr/>
            </p:nvSpPr>
            <p:spPr>
              <a:xfrm>
                <a:off x="2162"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3" name="Rectangle 228"/>
              <p:cNvSpPr/>
              <p:nvPr/>
            </p:nvSpPr>
            <p:spPr>
              <a:xfrm>
                <a:off x="218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4" name="Rectangle 229"/>
              <p:cNvSpPr/>
              <p:nvPr/>
            </p:nvSpPr>
            <p:spPr>
              <a:xfrm>
                <a:off x="2210"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5" name="Rectangle 230"/>
              <p:cNvSpPr/>
              <p:nvPr/>
            </p:nvSpPr>
            <p:spPr>
              <a:xfrm>
                <a:off x="223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6" name="Rectangle 231"/>
              <p:cNvSpPr/>
              <p:nvPr/>
            </p:nvSpPr>
            <p:spPr>
              <a:xfrm>
                <a:off x="2257"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7" name="Rectangle 232"/>
              <p:cNvSpPr/>
              <p:nvPr/>
            </p:nvSpPr>
            <p:spPr>
              <a:xfrm>
                <a:off x="228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8" name="Rectangle 233"/>
              <p:cNvSpPr/>
              <p:nvPr/>
            </p:nvSpPr>
            <p:spPr>
              <a:xfrm>
                <a:off x="230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29" name="Rectangle 234"/>
              <p:cNvSpPr/>
              <p:nvPr/>
            </p:nvSpPr>
            <p:spPr>
              <a:xfrm>
                <a:off x="2329"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0" name="Rectangle 235"/>
              <p:cNvSpPr/>
              <p:nvPr/>
            </p:nvSpPr>
            <p:spPr>
              <a:xfrm>
                <a:off x="2352"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1" name="Rectangle 236"/>
              <p:cNvSpPr/>
              <p:nvPr/>
            </p:nvSpPr>
            <p:spPr>
              <a:xfrm>
                <a:off x="237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2" name="Rectangle 237"/>
              <p:cNvSpPr/>
              <p:nvPr/>
            </p:nvSpPr>
            <p:spPr>
              <a:xfrm>
                <a:off x="240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3" name="Rectangle 238"/>
              <p:cNvSpPr/>
              <p:nvPr/>
            </p:nvSpPr>
            <p:spPr>
              <a:xfrm>
                <a:off x="242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4" name="Rectangle 239"/>
              <p:cNvSpPr/>
              <p:nvPr/>
            </p:nvSpPr>
            <p:spPr>
              <a:xfrm>
                <a:off x="244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5" name="Rectangle 240"/>
              <p:cNvSpPr/>
              <p:nvPr/>
            </p:nvSpPr>
            <p:spPr>
              <a:xfrm>
                <a:off x="247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6" name="Rectangle 241"/>
              <p:cNvSpPr/>
              <p:nvPr/>
            </p:nvSpPr>
            <p:spPr>
              <a:xfrm>
                <a:off x="249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7" name="Rectangle 242"/>
              <p:cNvSpPr/>
              <p:nvPr/>
            </p:nvSpPr>
            <p:spPr>
              <a:xfrm>
                <a:off x="2519"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8" name="Rectangle 243"/>
              <p:cNvSpPr/>
              <p:nvPr/>
            </p:nvSpPr>
            <p:spPr>
              <a:xfrm>
                <a:off x="254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39" name="Rectangle 244"/>
              <p:cNvSpPr/>
              <p:nvPr/>
            </p:nvSpPr>
            <p:spPr>
              <a:xfrm>
                <a:off x="2567"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0" name="Rectangle 245"/>
              <p:cNvSpPr/>
              <p:nvPr/>
            </p:nvSpPr>
            <p:spPr>
              <a:xfrm>
                <a:off x="2591"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1" name="Rectangle 246"/>
              <p:cNvSpPr/>
              <p:nvPr/>
            </p:nvSpPr>
            <p:spPr>
              <a:xfrm>
                <a:off x="261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2" name="Rectangle 247"/>
              <p:cNvSpPr/>
              <p:nvPr/>
            </p:nvSpPr>
            <p:spPr>
              <a:xfrm>
                <a:off x="263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3" name="Rectangle 248"/>
              <p:cNvSpPr/>
              <p:nvPr/>
            </p:nvSpPr>
            <p:spPr>
              <a:xfrm>
                <a:off x="2662"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4" name="Rectangle 249"/>
              <p:cNvSpPr/>
              <p:nvPr/>
            </p:nvSpPr>
            <p:spPr>
              <a:xfrm>
                <a:off x="268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5" name="Rectangle 250"/>
              <p:cNvSpPr/>
              <p:nvPr/>
            </p:nvSpPr>
            <p:spPr>
              <a:xfrm>
                <a:off x="271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6" name="Rectangle 251"/>
              <p:cNvSpPr/>
              <p:nvPr/>
            </p:nvSpPr>
            <p:spPr>
              <a:xfrm>
                <a:off x="273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7" name="Rectangle 252"/>
              <p:cNvSpPr/>
              <p:nvPr/>
            </p:nvSpPr>
            <p:spPr>
              <a:xfrm>
                <a:off x="2757"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8" name="Rectangle 253"/>
              <p:cNvSpPr/>
              <p:nvPr/>
            </p:nvSpPr>
            <p:spPr>
              <a:xfrm>
                <a:off x="278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49" name="Rectangle 254"/>
              <p:cNvSpPr/>
              <p:nvPr/>
            </p:nvSpPr>
            <p:spPr>
              <a:xfrm>
                <a:off x="280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0" name="Rectangle 255"/>
              <p:cNvSpPr/>
              <p:nvPr/>
            </p:nvSpPr>
            <p:spPr>
              <a:xfrm>
                <a:off x="2829"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1" name="Rectangle 256"/>
              <p:cNvSpPr/>
              <p:nvPr/>
            </p:nvSpPr>
            <p:spPr>
              <a:xfrm>
                <a:off x="2853"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2" name="Rectangle 257"/>
              <p:cNvSpPr/>
              <p:nvPr/>
            </p:nvSpPr>
            <p:spPr>
              <a:xfrm>
                <a:off x="287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3" name="Rectangle 258"/>
              <p:cNvSpPr/>
              <p:nvPr/>
            </p:nvSpPr>
            <p:spPr>
              <a:xfrm>
                <a:off x="290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4" name="Rectangle 259"/>
              <p:cNvSpPr/>
              <p:nvPr/>
            </p:nvSpPr>
            <p:spPr>
              <a:xfrm>
                <a:off x="292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5" name="Rectangle 260"/>
              <p:cNvSpPr/>
              <p:nvPr/>
            </p:nvSpPr>
            <p:spPr>
              <a:xfrm>
                <a:off x="294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6" name="Rectangle 261"/>
              <p:cNvSpPr/>
              <p:nvPr/>
            </p:nvSpPr>
            <p:spPr>
              <a:xfrm>
                <a:off x="2972"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7" name="Rectangle 262"/>
              <p:cNvSpPr/>
              <p:nvPr/>
            </p:nvSpPr>
            <p:spPr>
              <a:xfrm>
                <a:off x="299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8" name="Rectangle 263"/>
              <p:cNvSpPr/>
              <p:nvPr/>
            </p:nvSpPr>
            <p:spPr>
              <a:xfrm>
                <a:off x="3019"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59" name="Rectangle 264"/>
              <p:cNvSpPr/>
              <p:nvPr/>
            </p:nvSpPr>
            <p:spPr>
              <a:xfrm>
                <a:off x="304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0" name="Rectangle 265"/>
              <p:cNvSpPr/>
              <p:nvPr/>
            </p:nvSpPr>
            <p:spPr>
              <a:xfrm>
                <a:off x="3067"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1" name="Rectangle 266"/>
              <p:cNvSpPr/>
              <p:nvPr/>
            </p:nvSpPr>
            <p:spPr>
              <a:xfrm>
                <a:off x="309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2" name="Rectangle 267"/>
              <p:cNvSpPr/>
              <p:nvPr/>
            </p:nvSpPr>
            <p:spPr>
              <a:xfrm>
                <a:off x="3115"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3" name="Rectangle 268"/>
              <p:cNvSpPr/>
              <p:nvPr/>
            </p:nvSpPr>
            <p:spPr>
              <a:xfrm>
                <a:off x="313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4" name="Rectangle 269"/>
              <p:cNvSpPr/>
              <p:nvPr/>
            </p:nvSpPr>
            <p:spPr>
              <a:xfrm>
                <a:off x="3162"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5" name="Rectangle 270"/>
              <p:cNvSpPr/>
              <p:nvPr/>
            </p:nvSpPr>
            <p:spPr>
              <a:xfrm>
                <a:off x="318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6" name="Rectangle 271"/>
              <p:cNvSpPr/>
              <p:nvPr/>
            </p:nvSpPr>
            <p:spPr>
              <a:xfrm>
                <a:off x="321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7" name="Rectangle 272"/>
              <p:cNvSpPr/>
              <p:nvPr/>
            </p:nvSpPr>
            <p:spPr>
              <a:xfrm>
                <a:off x="3234"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8" name="Rectangle 273"/>
              <p:cNvSpPr/>
              <p:nvPr/>
            </p:nvSpPr>
            <p:spPr>
              <a:xfrm>
                <a:off x="3257"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69" name="Rectangle 274"/>
              <p:cNvSpPr/>
              <p:nvPr/>
            </p:nvSpPr>
            <p:spPr>
              <a:xfrm>
                <a:off x="328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0" name="Rectangle 275"/>
              <p:cNvSpPr/>
              <p:nvPr/>
            </p:nvSpPr>
            <p:spPr>
              <a:xfrm>
                <a:off x="330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1" name="Rectangle 276"/>
              <p:cNvSpPr/>
              <p:nvPr/>
            </p:nvSpPr>
            <p:spPr>
              <a:xfrm>
                <a:off x="3329"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2" name="Rectangle 277"/>
              <p:cNvSpPr/>
              <p:nvPr/>
            </p:nvSpPr>
            <p:spPr>
              <a:xfrm>
                <a:off x="335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3" name="Rectangle 278"/>
              <p:cNvSpPr/>
              <p:nvPr/>
            </p:nvSpPr>
            <p:spPr>
              <a:xfrm>
                <a:off x="337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4" name="Rectangle 279"/>
              <p:cNvSpPr/>
              <p:nvPr/>
            </p:nvSpPr>
            <p:spPr>
              <a:xfrm>
                <a:off x="340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5" name="Rectangle 280"/>
              <p:cNvSpPr/>
              <p:nvPr/>
            </p:nvSpPr>
            <p:spPr>
              <a:xfrm>
                <a:off x="342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6" name="Rectangle 281"/>
              <p:cNvSpPr/>
              <p:nvPr/>
            </p:nvSpPr>
            <p:spPr>
              <a:xfrm>
                <a:off x="344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7" name="Rectangle 282"/>
              <p:cNvSpPr/>
              <p:nvPr/>
            </p:nvSpPr>
            <p:spPr>
              <a:xfrm>
                <a:off x="3472"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8" name="Rectangle 283"/>
              <p:cNvSpPr/>
              <p:nvPr/>
            </p:nvSpPr>
            <p:spPr>
              <a:xfrm>
                <a:off x="3496" y="4080"/>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79" name="Rectangle 284"/>
              <p:cNvSpPr/>
              <p:nvPr/>
            </p:nvSpPr>
            <p:spPr>
              <a:xfrm>
                <a:off x="3519"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0" name="Rectangle 285"/>
              <p:cNvSpPr/>
              <p:nvPr/>
            </p:nvSpPr>
            <p:spPr>
              <a:xfrm>
                <a:off x="3543"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1" name="Rectangle 286"/>
              <p:cNvSpPr/>
              <p:nvPr/>
            </p:nvSpPr>
            <p:spPr>
              <a:xfrm>
                <a:off x="3567"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2" name="Rectangle 287"/>
              <p:cNvSpPr/>
              <p:nvPr/>
            </p:nvSpPr>
            <p:spPr>
              <a:xfrm>
                <a:off x="3591"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3" name="Rectangle 288"/>
              <p:cNvSpPr/>
              <p:nvPr/>
            </p:nvSpPr>
            <p:spPr>
              <a:xfrm>
                <a:off x="3615"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4" name="Rectangle 289"/>
              <p:cNvSpPr/>
              <p:nvPr/>
            </p:nvSpPr>
            <p:spPr>
              <a:xfrm>
                <a:off x="3638"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5" name="Rectangle 290"/>
              <p:cNvSpPr/>
              <p:nvPr/>
            </p:nvSpPr>
            <p:spPr>
              <a:xfrm>
                <a:off x="3662"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6" name="Rectangle 291"/>
              <p:cNvSpPr/>
              <p:nvPr/>
            </p:nvSpPr>
            <p:spPr>
              <a:xfrm>
                <a:off x="3686"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7" name="Rectangle 292"/>
              <p:cNvSpPr/>
              <p:nvPr/>
            </p:nvSpPr>
            <p:spPr>
              <a:xfrm>
                <a:off x="3710"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8" name="Rectangle 293"/>
              <p:cNvSpPr/>
              <p:nvPr/>
            </p:nvSpPr>
            <p:spPr>
              <a:xfrm>
                <a:off x="3734" y="4080"/>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89" name="Rectangle 294"/>
              <p:cNvSpPr/>
              <p:nvPr/>
            </p:nvSpPr>
            <p:spPr>
              <a:xfrm>
                <a:off x="3755" y="4066"/>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0" name="Rectangle 295"/>
              <p:cNvSpPr/>
              <p:nvPr/>
            </p:nvSpPr>
            <p:spPr>
              <a:xfrm>
                <a:off x="3755" y="404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1" name="Rectangle 296"/>
              <p:cNvSpPr/>
              <p:nvPr/>
            </p:nvSpPr>
            <p:spPr>
              <a:xfrm>
                <a:off x="3755" y="401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2" name="Rectangle 297"/>
              <p:cNvSpPr/>
              <p:nvPr/>
            </p:nvSpPr>
            <p:spPr>
              <a:xfrm>
                <a:off x="3755" y="399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3" name="Rectangle 298"/>
              <p:cNvSpPr/>
              <p:nvPr/>
            </p:nvSpPr>
            <p:spPr>
              <a:xfrm>
                <a:off x="3755" y="397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4" name="Rectangle 299"/>
              <p:cNvSpPr/>
              <p:nvPr/>
            </p:nvSpPr>
            <p:spPr>
              <a:xfrm>
                <a:off x="3755" y="394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5" name="Rectangle 300"/>
              <p:cNvSpPr/>
              <p:nvPr/>
            </p:nvSpPr>
            <p:spPr>
              <a:xfrm>
                <a:off x="3755" y="3923"/>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6" name="Rectangle 301"/>
              <p:cNvSpPr/>
              <p:nvPr/>
            </p:nvSpPr>
            <p:spPr>
              <a:xfrm>
                <a:off x="3755" y="389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7" name="Rectangle 302"/>
              <p:cNvSpPr/>
              <p:nvPr/>
            </p:nvSpPr>
            <p:spPr>
              <a:xfrm>
                <a:off x="3755" y="387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8" name="Rectangle 303"/>
              <p:cNvSpPr/>
              <p:nvPr/>
            </p:nvSpPr>
            <p:spPr>
              <a:xfrm>
                <a:off x="3755" y="385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699" name="Rectangle 304"/>
              <p:cNvSpPr/>
              <p:nvPr/>
            </p:nvSpPr>
            <p:spPr>
              <a:xfrm>
                <a:off x="3755" y="382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0" name="Rectangle 305"/>
              <p:cNvSpPr/>
              <p:nvPr/>
            </p:nvSpPr>
            <p:spPr>
              <a:xfrm>
                <a:off x="3755" y="380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1" name="Rectangle 306"/>
              <p:cNvSpPr/>
              <p:nvPr/>
            </p:nvSpPr>
            <p:spPr>
              <a:xfrm>
                <a:off x="3755" y="3780"/>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2" name="Rectangle 307"/>
              <p:cNvSpPr/>
              <p:nvPr/>
            </p:nvSpPr>
            <p:spPr>
              <a:xfrm>
                <a:off x="3755" y="375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3" name="Rectangle 308"/>
              <p:cNvSpPr/>
              <p:nvPr/>
            </p:nvSpPr>
            <p:spPr>
              <a:xfrm>
                <a:off x="3755" y="373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4" name="Rectangle 309"/>
              <p:cNvSpPr/>
              <p:nvPr/>
            </p:nvSpPr>
            <p:spPr>
              <a:xfrm>
                <a:off x="3755" y="370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5" name="Rectangle 310"/>
              <p:cNvSpPr/>
              <p:nvPr/>
            </p:nvSpPr>
            <p:spPr>
              <a:xfrm>
                <a:off x="3755" y="368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6" name="Rectangle 311"/>
              <p:cNvSpPr/>
              <p:nvPr/>
            </p:nvSpPr>
            <p:spPr>
              <a:xfrm>
                <a:off x="3755" y="366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7" name="Rectangle 312"/>
              <p:cNvSpPr/>
              <p:nvPr/>
            </p:nvSpPr>
            <p:spPr>
              <a:xfrm>
                <a:off x="3755" y="3637"/>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8" name="Rectangle 313"/>
              <p:cNvSpPr/>
              <p:nvPr/>
            </p:nvSpPr>
            <p:spPr>
              <a:xfrm>
                <a:off x="3755" y="361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09" name="Rectangle 314"/>
              <p:cNvSpPr/>
              <p:nvPr/>
            </p:nvSpPr>
            <p:spPr>
              <a:xfrm>
                <a:off x="3755" y="358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0" name="Rectangle 315"/>
              <p:cNvSpPr/>
              <p:nvPr/>
            </p:nvSpPr>
            <p:spPr>
              <a:xfrm>
                <a:off x="3755" y="356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1" name="Rectangle 316"/>
              <p:cNvSpPr/>
              <p:nvPr/>
            </p:nvSpPr>
            <p:spPr>
              <a:xfrm>
                <a:off x="3755" y="354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2" name="Rectangle 317"/>
              <p:cNvSpPr/>
              <p:nvPr/>
            </p:nvSpPr>
            <p:spPr>
              <a:xfrm>
                <a:off x="3755" y="351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3" name="Rectangle 318"/>
              <p:cNvSpPr/>
              <p:nvPr/>
            </p:nvSpPr>
            <p:spPr>
              <a:xfrm>
                <a:off x="3755" y="349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4" name="Rectangle 319"/>
              <p:cNvSpPr/>
              <p:nvPr/>
            </p:nvSpPr>
            <p:spPr>
              <a:xfrm>
                <a:off x="3755" y="347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5" name="Rectangle 320"/>
              <p:cNvSpPr/>
              <p:nvPr/>
            </p:nvSpPr>
            <p:spPr>
              <a:xfrm>
                <a:off x="3755" y="344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6" name="Rectangle 321"/>
              <p:cNvSpPr/>
              <p:nvPr/>
            </p:nvSpPr>
            <p:spPr>
              <a:xfrm>
                <a:off x="3755" y="342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7" name="Rectangle 322"/>
              <p:cNvSpPr/>
              <p:nvPr/>
            </p:nvSpPr>
            <p:spPr>
              <a:xfrm>
                <a:off x="3755" y="339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8" name="Rectangle 323"/>
              <p:cNvSpPr/>
              <p:nvPr/>
            </p:nvSpPr>
            <p:spPr>
              <a:xfrm>
                <a:off x="3755" y="3375"/>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19" name="Rectangle 324"/>
              <p:cNvSpPr/>
              <p:nvPr/>
            </p:nvSpPr>
            <p:spPr>
              <a:xfrm>
                <a:off x="3755" y="335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0" name="Rectangle 325"/>
              <p:cNvSpPr/>
              <p:nvPr/>
            </p:nvSpPr>
            <p:spPr>
              <a:xfrm>
                <a:off x="3755" y="332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1" name="Rectangle 326"/>
              <p:cNvSpPr/>
              <p:nvPr/>
            </p:nvSpPr>
            <p:spPr>
              <a:xfrm>
                <a:off x="3755" y="330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2" name="Rectangle 327"/>
              <p:cNvSpPr/>
              <p:nvPr/>
            </p:nvSpPr>
            <p:spPr>
              <a:xfrm>
                <a:off x="3755" y="327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3" name="Rectangle 328"/>
              <p:cNvSpPr/>
              <p:nvPr/>
            </p:nvSpPr>
            <p:spPr>
              <a:xfrm>
                <a:off x="3755" y="325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4" name="Rectangle 329"/>
              <p:cNvSpPr/>
              <p:nvPr/>
            </p:nvSpPr>
            <p:spPr>
              <a:xfrm>
                <a:off x="3755" y="3232"/>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5" name="Rectangle 330"/>
              <p:cNvSpPr/>
              <p:nvPr/>
            </p:nvSpPr>
            <p:spPr>
              <a:xfrm>
                <a:off x="3755" y="320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6" name="Rectangle 331"/>
              <p:cNvSpPr/>
              <p:nvPr/>
            </p:nvSpPr>
            <p:spPr>
              <a:xfrm>
                <a:off x="3755" y="318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7" name="Rectangle 332"/>
              <p:cNvSpPr/>
              <p:nvPr/>
            </p:nvSpPr>
            <p:spPr>
              <a:xfrm>
                <a:off x="3755" y="316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8" name="Rectangle 333"/>
              <p:cNvSpPr/>
              <p:nvPr/>
            </p:nvSpPr>
            <p:spPr>
              <a:xfrm>
                <a:off x="3755" y="313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29" name="Rectangle 334"/>
              <p:cNvSpPr/>
              <p:nvPr/>
            </p:nvSpPr>
            <p:spPr>
              <a:xfrm>
                <a:off x="3755" y="311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0" name="Rectangle 335"/>
              <p:cNvSpPr/>
              <p:nvPr/>
            </p:nvSpPr>
            <p:spPr>
              <a:xfrm>
                <a:off x="3755" y="3089"/>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1" name="Rectangle 336"/>
              <p:cNvSpPr/>
              <p:nvPr/>
            </p:nvSpPr>
            <p:spPr>
              <a:xfrm>
                <a:off x="3755" y="306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2" name="Rectangle 337"/>
              <p:cNvSpPr/>
              <p:nvPr/>
            </p:nvSpPr>
            <p:spPr>
              <a:xfrm>
                <a:off x="3755" y="3041"/>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3" name="Rectangle 338"/>
              <p:cNvSpPr/>
              <p:nvPr/>
            </p:nvSpPr>
            <p:spPr>
              <a:xfrm>
                <a:off x="3755" y="3017"/>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4" name="Rectangle 339"/>
              <p:cNvSpPr/>
              <p:nvPr/>
            </p:nvSpPr>
            <p:spPr>
              <a:xfrm>
                <a:off x="3755" y="299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5" name="Rectangle 340"/>
              <p:cNvSpPr/>
              <p:nvPr/>
            </p:nvSpPr>
            <p:spPr>
              <a:xfrm>
                <a:off x="3755" y="296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6" name="Rectangle 341"/>
              <p:cNvSpPr/>
              <p:nvPr/>
            </p:nvSpPr>
            <p:spPr>
              <a:xfrm>
                <a:off x="3755" y="2946"/>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7" name="Rectangle 342"/>
              <p:cNvSpPr/>
              <p:nvPr/>
            </p:nvSpPr>
            <p:spPr>
              <a:xfrm>
                <a:off x="3755" y="2922"/>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8" name="Rectangle 343"/>
              <p:cNvSpPr/>
              <p:nvPr/>
            </p:nvSpPr>
            <p:spPr>
              <a:xfrm>
                <a:off x="3755" y="2898"/>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39" name="Rectangle 344"/>
              <p:cNvSpPr/>
              <p:nvPr/>
            </p:nvSpPr>
            <p:spPr>
              <a:xfrm>
                <a:off x="3755" y="2874"/>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0" name="Rectangle 345"/>
              <p:cNvSpPr/>
              <p:nvPr/>
            </p:nvSpPr>
            <p:spPr>
              <a:xfrm>
                <a:off x="3755" y="2850"/>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1" name="Rectangle 346"/>
              <p:cNvSpPr/>
              <p:nvPr/>
            </p:nvSpPr>
            <p:spPr>
              <a:xfrm>
                <a:off x="3755" y="2827"/>
                <a:ext cx="6" cy="17"/>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2" name="Rectangle 347"/>
              <p:cNvSpPr/>
              <p:nvPr/>
            </p:nvSpPr>
            <p:spPr>
              <a:xfrm>
                <a:off x="3755" y="2803"/>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3" name="Rectangle 348"/>
              <p:cNvSpPr/>
              <p:nvPr/>
            </p:nvSpPr>
            <p:spPr>
              <a:xfrm>
                <a:off x="3755" y="2779"/>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4" name="Rectangle 349"/>
              <p:cNvSpPr/>
              <p:nvPr/>
            </p:nvSpPr>
            <p:spPr>
              <a:xfrm>
                <a:off x="3755" y="2755"/>
                <a:ext cx="6" cy="18"/>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5" name="Freeform 350"/>
              <p:cNvSpPr/>
              <p:nvPr/>
            </p:nvSpPr>
            <p:spPr>
              <a:xfrm>
                <a:off x="3747" y="2739"/>
                <a:ext cx="14" cy="10"/>
              </a:xfrm>
              <a:custGeom>
                <a:avLst/>
                <a:gdLst/>
                <a:ahLst/>
                <a:cxnLst>
                  <a:cxn ang="0">
                    <a:pos x="8" y="10"/>
                  </a:cxn>
                  <a:cxn ang="0">
                    <a:pos x="14" y="10"/>
                  </a:cxn>
                  <a:cxn ang="0">
                    <a:pos x="14" y="3"/>
                  </a:cxn>
                  <a:cxn ang="0">
                    <a:pos x="14" y="0"/>
                  </a:cxn>
                  <a:cxn ang="0">
                    <a:pos x="11" y="0"/>
                  </a:cxn>
                  <a:cxn ang="0">
                    <a:pos x="0" y="0"/>
                  </a:cxn>
                  <a:cxn ang="0">
                    <a:pos x="0" y="6"/>
                  </a:cxn>
                  <a:cxn ang="0">
                    <a:pos x="11" y="6"/>
                  </a:cxn>
                  <a:cxn ang="0">
                    <a:pos x="11" y="3"/>
                  </a:cxn>
                  <a:cxn ang="0">
                    <a:pos x="8" y="3"/>
                  </a:cxn>
                  <a:cxn ang="0">
                    <a:pos x="8" y="10"/>
                  </a:cxn>
                </a:cxnLst>
                <a:pathLst>
                  <a:path w="14" h="10">
                    <a:moveTo>
                      <a:pt x="8" y="10"/>
                    </a:moveTo>
                    <a:lnTo>
                      <a:pt x="14" y="10"/>
                    </a:lnTo>
                    <a:lnTo>
                      <a:pt x="14" y="3"/>
                    </a:lnTo>
                    <a:lnTo>
                      <a:pt x="14" y="0"/>
                    </a:lnTo>
                    <a:lnTo>
                      <a:pt x="11" y="0"/>
                    </a:lnTo>
                    <a:lnTo>
                      <a:pt x="0" y="0"/>
                    </a:lnTo>
                    <a:lnTo>
                      <a:pt x="0" y="6"/>
                    </a:lnTo>
                    <a:lnTo>
                      <a:pt x="11" y="6"/>
                    </a:lnTo>
                    <a:lnTo>
                      <a:pt x="11" y="3"/>
                    </a:lnTo>
                    <a:lnTo>
                      <a:pt x="8" y="3"/>
                    </a:lnTo>
                    <a:lnTo>
                      <a:pt x="8" y="10"/>
                    </a:lnTo>
                    <a:close/>
                  </a:path>
                </a:pathLst>
              </a:custGeom>
              <a:solidFill>
                <a:srgbClr val="000000"/>
              </a:solidFill>
              <a:ln w="9525">
                <a:noFill/>
              </a:ln>
            </p:spPr>
            <p:txBody>
              <a:bodyPr/>
              <a:p>
                <a:endParaRPr lang="zh-CN" altLang="en-US"/>
              </a:p>
            </p:txBody>
          </p:sp>
          <p:sp>
            <p:nvSpPr>
              <p:cNvPr id="187746" name="Rectangle 351"/>
              <p:cNvSpPr/>
              <p:nvPr/>
            </p:nvSpPr>
            <p:spPr>
              <a:xfrm>
                <a:off x="372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7" name="Rectangle 352"/>
              <p:cNvSpPr/>
              <p:nvPr/>
            </p:nvSpPr>
            <p:spPr>
              <a:xfrm>
                <a:off x="369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8" name="Rectangle 353"/>
              <p:cNvSpPr/>
              <p:nvPr/>
            </p:nvSpPr>
            <p:spPr>
              <a:xfrm>
                <a:off x="367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49" name="Rectangle 354"/>
              <p:cNvSpPr/>
              <p:nvPr/>
            </p:nvSpPr>
            <p:spPr>
              <a:xfrm>
                <a:off x="3652"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0" name="Rectangle 355"/>
              <p:cNvSpPr/>
              <p:nvPr/>
            </p:nvSpPr>
            <p:spPr>
              <a:xfrm>
                <a:off x="362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1" name="Rectangle 356"/>
              <p:cNvSpPr/>
              <p:nvPr/>
            </p:nvSpPr>
            <p:spPr>
              <a:xfrm>
                <a:off x="360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2" name="Rectangle 357"/>
              <p:cNvSpPr/>
              <p:nvPr/>
            </p:nvSpPr>
            <p:spPr>
              <a:xfrm>
                <a:off x="3580"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3" name="Rectangle 358"/>
              <p:cNvSpPr/>
              <p:nvPr/>
            </p:nvSpPr>
            <p:spPr>
              <a:xfrm>
                <a:off x="3557"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4" name="Rectangle 359"/>
              <p:cNvSpPr/>
              <p:nvPr/>
            </p:nvSpPr>
            <p:spPr>
              <a:xfrm>
                <a:off x="353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5" name="Rectangle 360"/>
              <p:cNvSpPr/>
              <p:nvPr/>
            </p:nvSpPr>
            <p:spPr>
              <a:xfrm>
                <a:off x="350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6" name="Rectangle 361"/>
              <p:cNvSpPr/>
              <p:nvPr/>
            </p:nvSpPr>
            <p:spPr>
              <a:xfrm>
                <a:off x="3485"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7" name="Rectangle 362"/>
              <p:cNvSpPr/>
              <p:nvPr/>
            </p:nvSpPr>
            <p:spPr>
              <a:xfrm>
                <a:off x="346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8" name="Rectangle 363"/>
              <p:cNvSpPr/>
              <p:nvPr/>
            </p:nvSpPr>
            <p:spPr>
              <a:xfrm>
                <a:off x="3438"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59" name="Rectangle 364"/>
              <p:cNvSpPr/>
              <p:nvPr/>
            </p:nvSpPr>
            <p:spPr>
              <a:xfrm>
                <a:off x="341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0" name="Rectangle 365"/>
              <p:cNvSpPr/>
              <p:nvPr/>
            </p:nvSpPr>
            <p:spPr>
              <a:xfrm>
                <a:off x="3390"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1" name="Rectangle 366"/>
              <p:cNvSpPr/>
              <p:nvPr/>
            </p:nvSpPr>
            <p:spPr>
              <a:xfrm>
                <a:off x="336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2" name="Rectangle 367"/>
              <p:cNvSpPr/>
              <p:nvPr/>
            </p:nvSpPr>
            <p:spPr>
              <a:xfrm>
                <a:off x="3342"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3" name="Rectangle 368"/>
              <p:cNvSpPr/>
              <p:nvPr/>
            </p:nvSpPr>
            <p:spPr>
              <a:xfrm>
                <a:off x="331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4" name="Rectangle 369"/>
              <p:cNvSpPr/>
              <p:nvPr/>
            </p:nvSpPr>
            <p:spPr>
              <a:xfrm>
                <a:off x="3295"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5" name="Rectangle 370"/>
              <p:cNvSpPr/>
              <p:nvPr/>
            </p:nvSpPr>
            <p:spPr>
              <a:xfrm>
                <a:off x="327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6" name="Rectangle 371"/>
              <p:cNvSpPr/>
              <p:nvPr/>
            </p:nvSpPr>
            <p:spPr>
              <a:xfrm>
                <a:off x="3247"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7" name="Rectangle 372"/>
              <p:cNvSpPr/>
              <p:nvPr/>
            </p:nvSpPr>
            <p:spPr>
              <a:xfrm>
                <a:off x="322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8" name="Rectangle 373"/>
              <p:cNvSpPr/>
              <p:nvPr/>
            </p:nvSpPr>
            <p:spPr>
              <a:xfrm>
                <a:off x="319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69" name="Rectangle 374"/>
              <p:cNvSpPr/>
              <p:nvPr/>
            </p:nvSpPr>
            <p:spPr>
              <a:xfrm>
                <a:off x="3176"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0" name="Rectangle 375"/>
              <p:cNvSpPr/>
              <p:nvPr/>
            </p:nvSpPr>
            <p:spPr>
              <a:xfrm>
                <a:off x="3152"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1" name="Rectangle 376"/>
              <p:cNvSpPr/>
              <p:nvPr/>
            </p:nvSpPr>
            <p:spPr>
              <a:xfrm>
                <a:off x="312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2" name="Rectangle 377"/>
              <p:cNvSpPr/>
              <p:nvPr/>
            </p:nvSpPr>
            <p:spPr>
              <a:xfrm>
                <a:off x="310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3" name="Rectangle 378"/>
              <p:cNvSpPr/>
              <p:nvPr/>
            </p:nvSpPr>
            <p:spPr>
              <a:xfrm>
                <a:off x="3080"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4" name="Rectangle 379"/>
              <p:cNvSpPr/>
              <p:nvPr/>
            </p:nvSpPr>
            <p:spPr>
              <a:xfrm>
                <a:off x="305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5" name="Rectangle 380"/>
              <p:cNvSpPr/>
              <p:nvPr/>
            </p:nvSpPr>
            <p:spPr>
              <a:xfrm>
                <a:off x="303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6" name="Rectangle 381"/>
              <p:cNvSpPr/>
              <p:nvPr/>
            </p:nvSpPr>
            <p:spPr>
              <a:xfrm>
                <a:off x="300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7" name="Rectangle 382"/>
              <p:cNvSpPr/>
              <p:nvPr/>
            </p:nvSpPr>
            <p:spPr>
              <a:xfrm>
                <a:off x="2985"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8" name="Rectangle 383"/>
              <p:cNvSpPr/>
              <p:nvPr/>
            </p:nvSpPr>
            <p:spPr>
              <a:xfrm>
                <a:off x="296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79" name="Rectangle 384"/>
              <p:cNvSpPr/>
              <p:nvPr/>
            </p:nvSpPr>
            <p:spPr>
              <a:xfrm>
                <a:off x="2937"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0" name="Rectangle 385"/>
              <p:cNvSpPr/>
              <p:nvPr/>
            </p:nvSpPr>
            <p:spPr>
              <a:xfrm>
                <a:off x="2914"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1" name="Rectangle 386"/>
              <p:cNvSpPr/>
              <p:nvPr/>
            </p:nvSpPr>
            <p:spPr>
              <a:xfrm>
                <a:off x="2890"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2" name="Rectangle 387"/>
              <p:cNvSpPr/>
              <p:nvPr/>
            </p:nvSpPr>
            <p:spPr>
              <a:xfrm>
                <a:off x="286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3" name="Rectangle 388"/>
              <p:cNvSpPr/>
              <p:nvPr/>
            </p:nvSpPr>
            <p:spPr>
              <a:xfrm>
                <a:off x="2842"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4" name="Rectangle 389"/>
              <p:cNvSpPr/>
              <p:nvPr/>
            </p:nvSpPr>
            <p:spPr>
              <a:xfrm>
                <a:off x="281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5" name="Rectangle 390"/>
              <p:cNvSpPr/>
              <p:nvPr/>
            </p:nvSpPr>
            <p:spPr>
              <a:xfrm>
                <a:off x="279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6" name="Rectangle 391"/>
              <p:cNvSpPr/>
              <p:nvPr/>
            </p:nvSpPr>
            <p:spPr>
              <a:xfrm>
                <a:off x="277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7" name="Rectangle 392"/>
              <p:cNvSpPr/>
              <p:nvPr/>
            </p:nvSpPr>
            <p:spPr>
              <a:xfrm>
                <a:off x="2747"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8" name="Rectangle 393"/>
              <p:cNvSpPr/>
              <p:nvPr/>
            </p:nvSpPr>
            <p:spPr>
              <a:xfrm>
                <a:off x="272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89" name="Rectangle 394"/>
              <p:cNvSpPr/>
              <p:nvPr/>
            </p:nvSpPr>
            <p:spPr>
              <a:xfrm>
                <a:off x="269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0" name="Rectangle 395"/>
              <p:cNvSpPr/>
              <p:nvPr/>
            </p:nvSpPr>
            <p:spPr>
              <a:xfrm>
                <a:off x="2675"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1" name="Rectangle 396"/>
              <p:cNvSpPr/>
              <p:nvPr/>
            </p:nvSpPr>
            <p:spPr>
              <a:xfrm>
                <a:off x="2652"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2" name="Rectangle 397"/>
              <p:cNvSpPr/>
              <p:nvPr/>
            </p:nvSpPr>
            <p:spPr>
              <a:xfrm>
                <a:off x="262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3" name="Rectangle 398"/>
              <p:cNvSpPr/>
              <p:nvPr/>
            </p:nvSpPr>
            <p:spPr>
              <a:xfrm>
                <a:off x="260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4" name="Rectangle 399"/>
              <p:cNvSpPr/>
              <p:nvPr/>
            </p:nvSpPr>
            <p:spPr>
              <a:xfrm>
                <a:off x="2580"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5" name="Rectangle 400"/>
              <p:cNvSpPr/>
              <p:nvPr/>
            </p:nvSpPr>
            <p:spPr>
              <a:xfrm>
                <a:off x="255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6" name="Rectangle 401"/>
              <p:cNvSpPr/>
              <p:nvPr/>
            </p:nvSpPr>
            <p:spPr>
              <a:xfrm>
                <a:off x="2533"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7" name="Rectangle 402"/>
              <p:cNvSpPr/>
              <p:nvPr/>
            </p:nvSpPr>
            <p:spPr>
              <a:xfrm>
                <a:off x="250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8" name="Rectangle 403"/>
              <p:cNvSpPr/>
              <p:nvPr/>
            </p:nvSpPr>
            <p:spPr>
              <a:xfrm>
                <a:off x="2485"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799" name="Rectangle 404"/>
              <p:cNvSpPr/>
              <p:nvPr/>
            </p:nvSpPr>
            <p:spPr>
              <a:xfrm>
                <a:off x="246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0" name="Rectangle 405"/>
              <p:cNvSpPr/>
              <p:nvPr/>
            </p:nvSpPr>
            <p:spPr>
              <a:xfrm>
                <a:off x="2437"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1" name="Rectangle 406"/>
              <p:cNvSpPr/>
              <p:nvPr/>
            </p:nvSpPr>
            <p:spPr>
              <a:xfrm>
                <a:off x="241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2" name="Rectangle 407"/>
              <p:cNvSpPr/>
              <p:nvPr/>
            </p:nvSpPr>
            <p:spPr>
              <a:xfrm>
                <a:off x="2390"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grpSp>
        <p:sp>
          <p:nvSpPr>
            <p:cNvPr id="187803" name="Rectangle 408"/>
            <p:cNvSpPr/>
            <p:nvPr/>
          </p:nvSpPr>
          <p:spPr>
            <a:xfrm>
              <a:off x="236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4" name="Rectangle 409"/>
            <p:cNvSpPr/>
            <p:nvPr/>
          </p:nvSpPr>
          <p:spPr>
            <a:xfrm>
              <a:off x="2342"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5" name="Rectangle 410"/>
            <p:cNvSpPr/>
            <p:nvPr/>
          </p:nvSpPr>
          <p:spPr>
            <a:xfrm>
              <a:off x="231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6" name="Rectangle 411"/>
            <p:cNvSpPr/>
            <p:nvPr/>
          </p:nvSpPr>
          <p:spPr>
            <a:xfrm>
              <a:off x="229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7" name="Rectangle 412"/>
            <p:cNvSpPr/>
            <p:nvPr/>
          </p:nvSpPr>
          <p:spPr>
            <a:xfrm>
              <a:off x="2271"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8" name="Rectangle 413"/>
            <p:cNvSpPr/>
            <p:nvPr/>
          </p:nvSpPr>
          <p:spPr>
            <a:xfrm>
              <a:off x="2247"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09" name="Rectangle 414"/>
            <p:cNvSpPr/>
            <p:nvPr/>
          </p:nvSpPr>
          <p:spPr>
            <a:xfrm>
              <a:off x="222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0" name="Rectangle 415"/>
            <p:cNvSpPr/>
            <p:nvPr/>
          </p:nvSpPr>
          <p:spPr>
            <a:xfrm>
              <a:off x="2199"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1" name="Rectangle 416"/>
            <p:cNvSpPr/>
            <p:nvPr/>
          </p:nvSpPr>
          <p:spPr>
            <a:xfrm>
              <a:off x="2175"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2" name="Rectangle 417"/>
            <p:cNvSpPr/>
            <p:nvPr/>
          </p:nvSpPr>
          <p:spPr>
            <a:xfrm>
              <a:off x="215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3" name="Rectangle 418"/>
            <p:cNvSpPr/>
            <p:nvPr/>
          </p:nvSpPr>
          <p:spPr>
            <a:xfrm>
              <a:off x="2128"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4" name="Rectangle 419"/>
            <p:cNvSpPr/>
            <p:nvPr/>
          </p:nvSpPr>
          <p:spPr>
            <a:xfrm>
              <a:off x="2104"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5" name="Rectangle 420"/>
            <p:cNvSpPr/>
            <p:nvPr/>
          </p:nvSpPr>
          <p:spPr>
            <a:xfrm>
              <a:off x="2080"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6" name="Rectangle 421"/>
            <p:cNvSpPr/>
            <p:nvPr/>
          </p:nvSpPr>
          <p:spPr>
            <a:xfrm>
              <a:off x="205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7" name="Rectangle 422"/>
            <p:cNvSpPr/>
            <p:nvPr/>
          </p:nvSpPr>
          <p:spPr>
            <a:xfrm>
              <a:off x="2032"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8" name="Rectangle 423"/>
            <p:cNvSpPr/>
            <p:nvPr/>
          </p:nvSpPr>
          <p:spPr>
            <a:xfrm>
              <a:off x="2009"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19" name="Rectangle 424"/>
            <p:cNvSpPr/>
            <p:nvPr/>
          </p:nvSpPr>
          <p:spPr>
            <a:xfrm>
              <a:off x="1985"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0" name="Rectangle 425"/>
            <p:cNvSpPr/>
            <p:nvPr/>
          </p:nvSpPr>
          <p:spPr>
            <a:xfrm>
              <a:off x="1961"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1" name="Rectangle 426"/>
            <p:cNvSpPr/>
            <p:nvPr/>
          </p:nvSpPr>
          <p:spPr>
            <a:xfrm>
              <a:off x="1937"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2" name="Rectangle 427"/>
            <p:cNvSpPr/>
            <p:nvPr/>
          </p:nvSpPr>
          <p:spPr>
            <a:xfrm>
              <a:off x="1913"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3" name="Rectangle 428"/>
            <p:cNvSpPr/>
            <p:nvPr/>
          </p:nvSpPr>
          <p:spPr>
            <a:xfrm>
              <a:off x="1890" y="2739"/>
              <a:ext cx="17"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4" name="Rectangle 429"/>
            <p:cNvSpPr/>
            <p:nvPr/>
          </p:nvSpPr>
          <p:spPr>
            <a:xfrm>
              <a:off x="1866" y="2739"/>
              <a:ext cx="18" cy="6"/>
            </a:xfrm>
            <a:prstGeom prst="rect">
              <a:avLst/>
            </a:prstGeom>
            <a:solidFill>
              <a:srgbClr val="000000"/>
            </a:solid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5" name="Rectangle 430"/>
            <p:cNvSpPr/>
            <p:nvPr/>
          </p:nvSpPr>
          <p:spPr>
            <a:xfrm>
              <a:off x="2269" y="2518"/>
              <a:ext cx="1078" cy="183"/>
            </a:xfrm>
            <a:prstGeom prst="rect">
              <a:avLst/>
            </a:prstGeom>
            <a:no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6" name="Rectangle 431"/>
            <p:cNvSpPr/>
            <p:nvPr/>
          </p:nvSpPr>
          <p:spPr>
            <a:xfrm>
              <a:off x="2489" y="2556"/>
              <a:ext cx="630" cy="306"/>
            </a:xfrm>
            <a:prstGeom prst="rect">
              <a:avLst/>
            </a:prstGeom>
            <a:noFill/>
            <a:ln w="9525">
              <a:noFill/>
            </a:ln>
          </p:spPr>
          <p:txBody>
            <a:bodyPr lIns="0" tIns="0" rIns="0" bIns="0" anchor="t">
              <a:spAutoFit/>
            </a:bodyPr>
            <a:p>
              <a:r>
                <a:rPr lang="en-US" altLang="zh-CN" sz="1600" b="1" dirty="0">
                  <a:solidFill>
                    <a:srgbClr val="000000"/>
                  </a:solidFill>
                  <a:latin typeface="宋体" panose="02010600030101010101" pitchFamily="2" charset="-122"/>
                  <a:ea typeface="宋体" panose="02010600030101010101" pitchFamily="2" charset="-122"/>
                </a:rPr>
                <a:t>Buffer Pool</a:t>
              </a:r>
              <a:endParaRPr lang="en-US" altLang="zh-CN" sz="1600" b="1" dirty="0">
                <a:solidFill>
                  <a:srgbClr val="000000"/>
                </a:solidFill>
                <a:latin typeface="宋体" panose="02010600030101010101" pitchFamily="2" charset="-122"/>
                <a:ea typeface="宋体" panose="02010600030101010101" pitchFamily="2" charset="-122"/>
              </a:endParaRPr>
            </a:p>
          </p:txBody>
        </p:sp>
        <p:sp>
          <p:nvSpPr>
            <p:cNvPr id="187827" name="Rectangle 432"/>
            <p:cNvSpPr/>
            <p:nvPr/>
          </p:nvSpPr>
          <p:spPr>
            <a:xfrm>
              <a:off x="1078" y="3302"/>
              <a:ext cx="594" cy="183"/>
            </a:xfrm>
            <a:prstGeom prst="rect">
              <a:avLst/>
            </a:prstGeom>
            <a:no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28" name="Rectangle 433"/>
            <p:cNvSpPr/>
            <p:nvPr/>
          </p:nvSpPr>
          <p:spPr>
            <a:xfrm>
              <a:off x="1190" y="3337"/>
              <a:ext cx="433" cy="153"/>
            </a:xfrm>
            <a:prstGeom prst="rect">
              <a:avLst/>
            </a:prstGeom>
            <a:noFill/>
            <a:ln w="9525">
              <a:noFill/>
            </a:ln>
          </p:spPr>
          <p:txBody>
            <a:bodyPr wrap="none" lIns="0" tIns="0" rIns="0" bIns="0" anchor="t">
              <a:spAutoFit/>
            </a:bodyPr>
            <a:p>
              <a:r>
                <a:rPr lang="en-US" altLang="zh-CN" sz="1600" b="1" dirty="0">
                  <a:solidFill>
                    <a:srgbClr val="000000"/>
                  </a:solidFill>
                  <a:latin typeface="宋体" panose="02010600030101010101" pitchFamily="2" charset="-122"/>
                  <a:ea typeface="宋体" panose="02010600030101010101" pitchFamily="2" charset="-122"/>
                </a:rPr>
                <a:t>Device</a:t>
              </a:r>
              <a:endParaRPr lang="en-US" altLang="zh-CN" sz="1600" b="1" dirty="0">
                <a:solidFill>
                  <a:srgbClr val="000000"/>
                </a:solidFill>
                <a:latin typeface="宋体" panose="02010600030101010101" pitchFamily="2" charset="-122"/>
                <a:ea typeface="宋体" panose="02010600030101010101" pitchFamily="2" charset="-122"/>
              </a:endParaRPr>
            </a:p>
          </p:txBody>
        </p:sp>
        <p:sp>
          <p:nvSpPr>
            <p:cNvPr id="187829" name="Rectangle 434"/>
            <p:cNvSpPr/>
            <p:nvPr/>
          </p:nvSpPr>
          <p:spPr>
            <a:xfrm>
              <a:off x="3944" y="3302"/>
              <a:ext cx="594" cy="183"/>
            </a:xfrm>
            <a:prstGeom prst="rect">
              <a:avLst/>
            </a:prstGeom>
            <a:noFill/>
            <a:ln w="9525">
              <a:noFill/>
            </a:ln>
          </p:spPr>
          <p:txBody>
            <a:bodyPr anchor="t"/>
            <a:p>
              <a:endParaRPr lang="zh-CN" altLang="en-US" dirty="0">
                <a:latin typeface="宋体" panose="02010600030101010101" pitchFamily="2" charset="-122"/>
                <a:ea typeface="宋体" panose="02010600030101010101" pitchFamily="2" charset="-122"/>
              </a:endParaRPr>
            </a:p>
          </p:txBody>
        </p:sp>
        <p:sp>
          <p:nvSpPr>
            <p:cNvPr id="187830" name="Rectangle 435"/>
            <p:cNvSpPr/>
            <p:nvPr/>
          </p:nvSpPr>
          <p:spPr>
            <a:xfrm>
              <a:off x="4106" y="3337"/>
              <a:ext cx="272" cy="153"/>
            </a:xfrm>
            <a:prstGeom prst="rect">
              <a:avLst/>
            </a:prstGeom>
            <a:noFill/>
            <a:ln w="9525">
              <a:noFill/>
            </a:ln>
          </p:spPr>
          <p:txBody>
            <a:bodyPr wrap="none" lIns="0" tIns="0" rIns="0" bIns="0" anchor="t">
              <a:spAutoFit/>
            </a:bodyPr>
            <a:p>
              <a:r>
                <a:rPr lang="en-US" altLang="zh-CN" sz="1600" b="1" dirty="0">
                  <a:solidFill>
                    <a:srgbClr val="000000"/>
                  </a:solidFill>
                  <a:latin typeface="宋体" panose="02010600030101010101" pitchFamily="2" charset="-122"/>
                  <a:ea typeface="宋体" panose="02010600030101010101" pitchFamily="2" charset="-122"/>
                </a:rPr>
                <a:t>CPU</a:t>
              </a:r>
              <a:endParaRPr lang="en-US" altLang="zh-CN" sz="1600" b="1" dirty="0">
                <a:solidFill>
                  <a:srgbClr val="000000"/>
                </a:solidFill>
                <a:latin typeface="宋体" panose="02010600030101010101" pitchFamily="2" charset="-122"/>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8">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build="p"/>
      <p:bldP spid="96261" grpId="0"/>
    </p:bld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841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6.7  缓 冲 区 管 理</a:t>
            </a:r>
            <a:endParaRPr lang="zh-CN" altLang="en-US" sz="4000" dirty="0">
              <a:latin typeface="宋体" panose="02010600030101010101" pitchFamily="2" charset="-122"/>
              <a:ea typeface="宋体" panose="02010600030101010101" pitchFamily="2" charset="-122"/>
            </a:endParaRPr>
          </a:p>
        </p:txBody>
      </p:sp>
      <p:sp>
        <p:nvSpPr>
          <p:cNvPr id="18841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88419" name="文本框 951299"/>
          <p:cNvSpPr txBox="1"/>
          <p:nvPr/>
        </p:nvSpPr>
        <p:spPr>
          <a:xfrm>
            <a:off x="0" y="1374775"/>
            <a:ext cx="8612188" cy="457200"/>
          </a:xfrm>
          <a:prstGeom prst="rect">
            <a:avLst/>
          </a:prstGeom>
          <a:noFill/>
          <a:ln w="9525">
            <a:noFill/>
          </a:ln>
        </p:spPr>
        <p:txBody>
          <a:bodyPr lIns="91432" tIns="45715" rIns="91432" bIns="45715" anchor="t">
            <a:spAutoFit/>
          </a:bodyPr>
          <a:p>
            <a:pPr marL="457200" indent="-457200" algn="just">
              <a:spcBef>
                <a:spcPct val="50000"/>
              </a:spcBef>
            </a:pPr>
            <a:r>
              <a:rPr lang="en-US" altLang="zh-CN" sz="2400" dirty="0">
                <a:latin typeface="Times New Roman" panose="02020603050405020304" pitchFamily="2" charset="0"/>
                <a:ea typeface="宋体" panose="02010600030101010101" pitchFamily="2" charset="-122"/>
              </a:rPr>
              <a:t>              </a:t>
            </a:r>
            <a:r>
              <a:rPr lang="en-US" altLang="zh-CN" sz="2400" b="1" dirty="0">
                <a:latin typeface="Times New Roman" panose="02020603050405020304" pitchFamily="2" charset="0"/>
                <a:ea typeface="宋体" panose="02010600030101010101" pitchFamily="2" charset="-122"/>
              </a:rPr>
              <a:t>1. </a:t>
            </a:r>
            <a:r>
              <a:rPr lang="zh-CN" altLang="en-US" sz="2400" b="1" dirty="0">
                <a:latin typeface="Times New Roman" panose="02020603050405020304" pitchFamily="2" charset="0"/>
                <a:ea typeface="宋体" panose="02010600030101010101" pitchFamily="2" charset="-122"/>
              </a:rPr>
              <a:t>缓冲池的组成</a:t>
            </a:r>
            <a:r>
              <a:rPr lang="zh-CN" altLang="en-US" sz="2400" dirty="0">
                <a:latin typeface="Times New Roman" panose="02020603050405020304" pitchFamily="2" charset="0"/>
                <a:ea typeface="宋体" panose="02010600030101010101" pitchFamily="2" charset="-122"/>
              </a:rPr>
              <a:t></a:t>
            </a:r>
            <a:endParaRPr lang="zh-CN" altLang="en-US" sz="2400">
              <a:latin typeface="Times New Roman" panose="02020603050405020304" pitchFamily="2" charset="0"/>
              <a:ea typeface="宋体" panose="02010600030101010101" pitchFamily="2" charset="-122"/>
            </a:endParaRPr>
          </a:p>
        </p:txBody>
      </p:sp>
      <p:sp>
        <p:nvSpPr>
          <p:cNvPr id="188420" name="矩形 951300"/>
          <p:cNvSpPr/>
          <p:nvPr/>
        </p:nvSpPr>
        <p:spPr>
          <a:xfrm>
            <a:off x="611188" y="1887538"/>
            <a:ext cx="8137525" cy="4032250"/>
          </a:xfrm>
          <a:prstGeom prst="rect">
            <a:avLst/>
          </a:prstGeom>
          <a:gradFill rotWithShape="0">
            <a:gsLst>
              <a:gs pos="0">
                <a:srgbClr val="FFFFFF"/>
              </a:gs>
              <a:gs pos="50000">
                <a:srgbClr val="FFCC99"/>
              </a:gs>
              <a:gs pos="100000">
                <a:srgbClr val="FFFFFF"/>
              </a:gs>
            </a:gsLst>
            <a:lin ang="18900000" scaled="1"/>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缓冲池</a:t>
            </a:r>
            <a:endParaRPr lang="zh-CN" altLang="en-US" sz="2400" dirty="0">
              <a:latin typeface="Times New Roman" panose="02020603050405020304" pitchFamily="2" charset="0"/>
              <a:ea typeface="宋体" panose="02010600030101010101" pitchFamily="2" charset="-122"/>
            </a:endParaRPr>
          </a:p>
        </p:txBody>
      </p:sp>
      <p:sp>
        <p:nvSpPr>
          <p:cNvPr id="188421" name="文本框 951301"/>
          <p:cNvSpPr txBox="1"/>
          <p:nvPr/>
        </p:nvSpPr>
        <p:spPr>
          <a:xfrm>
            <a:off x="1258888" y="2319338"/>
            <a:ext cx="865187" cy="485775"/>
          </a:xfrm>
          <a:prstGeom prst="rect">
            <a:avLst/>
          </a:prstGeom>
          <a:noFill/>
          <a:ln w="28575" cap="flat" cmpd="sng">
            <a:solidFill>
              <a:srgbClr val="800000"/>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err="1">
                <a:latin typeface="Times New Roman" panose="02020603050405020304" pitchFamily="2" charset="0"/>
                <a:ea typeface="宋体" panose="02010600030101010101" pitchFamily="2" charset="-122"/>
              </a:rPr>
              <a:t>Em</a:t>
            </a:r>
            <a:endParaRPr lang="en-US" altLang="zh-CN" sz="2400">
              <a:latin typeface="Times New Roman" panose="02020603050405020304" pitchFamily="2" charset="0"/>
              <a:ea typeface="宋体" panose="02010600030101010101" pitchFamily="2" charset="-122"/>
            </a:endParaRPr>
          </a:p>
        </p:txBody>
      </p:sp>
      <p:sp>
        <p:nvSpPr>
          <p:cNvPr id="188422" name="文本框 951302"/>
          <p:cNvSpPr txBox="1"/>
          <p:nvPr/>
        </p:nvSpPr>
        <p:spPr>
          <a:xfrm>
            <a:off x="1331913" y="3976688"/>
            <a:ext cx="865187" cy="485775"/>
          </a:xfrm>
          <a:prstGeom prst="rect">
            <a:avLst/>
          </a:prstGeom>
          <a:noFill/>
          <a:ln w="28575" cap="flat" cmpd="sng">
            <a:solidFill>
              <a:srgbClr val="800000"/>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err="1">
                <a:latin typeface="Times New Roman" panose="02020603050405020304" pitchFamily="2" charset="0"/>
                <a:ea typeface="宋体" panose="02010600030101010101" pitchFamily="2" charset="-122"/>
              </a:rPr>
              <a:t>Em</a:t>
            </a:r>
            <a:endParaRPr lang="en-US" altLang="zh-CN" sz="2400">
              <a:latin typeface="Times New Roman" panose="02020603050405020304" pitchFamily="2" charset="0"/>
              <a:ea typeface="宋体" panose="02010600030101010101" pitchFamily="2" charset="-122"/>
            </a:endParaRPr>
          </a:p>
        </p:txBody>
      </p:sp>
      <p:sp>
        <p:nvSpPr>
          <p:cNvPr id="188423" name="文本框 951303"/>
          <p:cNvSpPr txBox="1"/>
          <p:nvPr/>
        </p:nvSpPr>
        <p:spPr>
          <a:xfrm>
            <a:off x="6515100" y="2392363"/>
            <a:ext cx="866775" cy="485775"/>
          </a:xfrm>
          <a:prstGeom prst="rect">
            <a:avLst/>
          </a:prstGeom>
          <a:noFill/>
          <a:ln w="28575" cap="flat" cmpd="sng">
            <a:solidFill>
              <a:srgbClr val="800000"/>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err="1">
                <a:latin typeface="Times New Roman" panose="02020603050405020304" pitchFamily="2" charset="0"/>
                <a:ea typeface="宋体" panose="02010600030101010101" pitchFamily="2" charset="-122"/>
              </a:rPr>
              <a:t>Em</a:t>
            </a:r>
            <a:endParaRPr lang="en-US" altLang="zh-CN" sz="2400">
              <a:latin typeface="Times New Roman" panose="02020603050405020304" pitchFamily="2" charset="0"/>
              <a:ea typeface="宋体" panose="02010600030101010101" pitchFamily="2" charset="-122"/>
            </a:endParaRPr>
          </a:p>
        </p:txBody>
      </p:sp>
      <p:sp>
        <p:nvSpPr>
          <p:cNvPr id="188424" name="文本框 951304"/>
          <p:cNvSpPr txBox="1"/>
          <p:nvPr/>
        </p:nvSpPr>
        <p:spPr>
          <a:xfrm>
            <a:off x="3419475" y="4408488"/>
            <a:ext cx="865188" cy="485775"/>
          </a:xfrm>
          <a:prstGeom prst="rect">
            <a:avLst/>
          </a:prstGeom>
          <a:noFill/>
          <a:ln w="28575" cap="flat" cmpd="sng">
            <a:solidFill>
              <a:srgbClr val="FF0000"/>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err="1">
                <a:latin typeface="Times New Roman" panose="02020603050405020304" pitchFamily="2" charset="0"/>
                <a:ea typeface="宋体" panose="02010600030101010101" pitchFamily="2" charset="-122"/>
              </a:rPr>
              <a:t>Em</a:t>
            </a:r>
            <a:endParaRPr lang="en-US" altLang="zh-CN" sz="2400">
              <a:latin typeface="Times New Roman" panose="02020603050405020304" pitchFamily="2" charset="0"/>
              <a:ea typeface="宋体" panose="02010600030101010101" pitchFamily="2" charset="-122"/>
            </a:endParaRPr>
          </a:p>
        </p:txBody>
      </p:sp>
      <p:sp>
        <p:nvSpPr>
          <p:cNvPr id="188425" name="文本框 951305"/>
          <p:cNvSpPr txBox="1"/>
          <p:nvPr/>
        </p:nvSpPr>
        <p:spPr>
          <a:xfrm>
            <a:off x="7019925" y="5056188"/>
            <a:ext cx="865188" cy="485775"/>
          </a:xfrm>
          <a:prstGeom prst="rect">
            <a:avLst/>
          </a:prstGeom>
          <a:noFill/>
          <a:ln w="28575" cap="flat" cmpd="sng">
            <a:solidFill>
              <a:srgbClr val="800000"/>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err="1">
                <a:latin typeface="Times New Roman" panose="02020603050405020304" pitchFamily="2" charset="0"/>
                <a:ea typeface="宋体" panose="02010600030101010101" pitchFamily="2" charset="-122"/>
              </a:rPr>
              <a:t>Em</a:t>
            </a:r>
            <a:endParaRPr lang="en-US" altLang="zh-CN" sz="2400">
              <a:latin typeface="Times New Roman" panose="02020603050405020304" pitchFamily="2" charset="0"/>
              <a:ea typeface="宋体" panose="02010600030101010101" pitchFamily="2" charset="-122"/>
            </a:endParaRPr>
          </a:p>
        </p:txBody>
      </p:sp>
      <p:sp>
        <p:nvSpPr>
          <p:cNvPr id="188426" name="文本框 951306"/>
          <p:cNvSpPr txBox="1"/>
          <p:nvPr/>
        </p:nvSpPr>
        <p:spPr>
          <a:xfrm>
            <a:off x="3203575" y="2247900"/>
            <a:ext cx="863600" cy="485775"/>
          </a:xfrm>
          <a:prstGeom prst="rect">
            <a:avLst/>
          </a:prstGeom>
          <a:gradFill rotWithShape="1">
            <a:gsLst>
              <a:gs pos="0">
                <a:schemeClr val="accent1"/>
              </a:gs>
              <a:gs pos="50000">
                <a:srgbClr val="FFFFFF"/>
              </a:gs>
              <a:gs pos="100000">
                <a:schemeClr val="accent1"/>
              </a:gs>
            </a:gsLst>
            <a:lin ang="5400000" scaled="1"/>
            <a:tileRect/>
          </a:gradFill>
          <a:ln w="28575" cap="flat" cmpd="sng">
            <a:solidFill>
              <a:schemeClr va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In</a:t>
            </a:r>
            <a:endParaRPr lang="en-US" altLang="zh-CN" sz="2400">
              <a:latin typeface="Times New Roman" panose="02020603050405020304" pitchFamily="2" charset="0"/>
              <a:ea typeface="宋体" panose="02010600030101010101" pitchFamily="2" charset="-122"/>
            </a:endParaRPr>
          </a:p>
        </p:txBody>
      </p:sp>
      <p:sp>
        <p:nvSpPr>
          <p:cNvPr id="188427" name="文本框 951307"/>
          <p:cNvSpPr txBox="1"/>
          <p:nvPr/>
        </p:nvSpPr>
        <p:spPr>
          <a:xfrm>
            <a:off x="5724525" y="3687763"/>
            <a:ext cx="863600" cy="485775"/>
          </a:xfrm>
          <a:prstGeom prst="rect">
            <a:avLst/>
          </a:prstGeom>
          <a:gradFill rotWithShape="1">
            <a:gsLst>
              <a:gs pos="0">
                <a:schemeClr val="accent1"/>
              </a:gs>
              <a:gs pos="50000">
                <a:srgbClr val="FFFFFF"/>
              </a:gs>
              <a:gs pos="100000">
                <a:schemeClr val="accent1"/>
              </a:gs>
            </a:gsLst>
            <a:lin ang="5400000" scaled="1"/>
            <a:tileRect/>
          </a:gradFill>
          <a:ln w="28575" cap="flat" cmpd="sng">
            <a:solidFill>
              <a:schemeClr va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In</a:t>
            </a:r>
            <a:endParaRPr lang="en-US" altLang="zh-CN" sz="2400">
              <a:latin typeface="Times New Roman" panose="02020603050405020304" pitchFamily="2" charset="0"/>
              <a:ea typeface="宋体" panose="02010600030101010101" pitchFamily="2" charset="-122"/>
            </a:endParaRPr>
          </a:p>
        </p:txBody>
      </p:sp>
      <p:sp>
        <p:nvSpPr>
          <p:cNvPr id="188428" name="文本框 951308"/>
          <p:cNvSpPr txBox="1"/>
          <p:nvPr/>
        </p:nvSpPr>
        <p:spPr>
          <a:xfrm>
            <a:off x="5149850" y="4840288"/>
            <a:ext cx="863600" cy="485775"/>
          </a:xfrm>
          <a:prstGeom prst="rect">
            <a:avLst/>
          </a:prstGeom>
          <a:gradFill rotWithShape="1">
            <a:gsLst>
              <a:gs pos="0">
                <a:schemeClr val="accent1"/>
              </a:gs>
              <a:gs pos="50000">
                <a:srgbClr val="FFFFFF"/>
              </a:gs>
              <a:gs pos="100000">
                <a:schemeClr val="accent1"/>
              </a:gs>
            </a:gsLst>
            <a:lin ang="5400000" scaled="1"/>
            <a:tileRect/>
          </a:gradFill>
          <a:ln w="28575" cap="flat" cmpd="sng">
            <a:solidFill>
              <a:schemeClr va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In</a:t>
            </a:r>
            <a:endParaRPr lang="en-US" altLang="zh-CN" sz="2400">
              <a:latin typeface="Times New Roman" panose="02020603050405020304" pitchFamily="2" charset="0"/>
              <a:ea typeface="宋体" panose="02010600030101010101" pitchFamily="2" charset="-122"/>
            </a:endParaRPr>
          </a:p>
        </p:txBody>
      </p:sp>
      <p:sp>
        <p:nvSpPr>
          <p:cNvPr id="188429" name="文本框 951309"/>
          <p:cNvSpPr txBox="1"/>
          <p:nvPr/>
        </p:nvSpPr>
        <p:spPr>
          <a:xfrm>
            <a:off x="3132138" y="3471863"/>
            <a:ext cx="865187" cy="485775"/>
          </a:xfrm>
          <a:prstGeom prst="rect">
            <a:avLst/>
          </a:prstGeom>
          <a:gradFill rotWithShape="1">
            <a:gsLst>
              <a:gs pos="0">
                <a:schemeClr val="accent1"/>
              </a:gs>
              <a:gs pos="50000">
                <a:srgbClr val="FFFFFF"/>
              </a:gs>
              <a:gs pos="100000">
                <a:schemeClr val="accent1"/>
              </a:gs>
            </a:gsLst>
            <a:lin ang="5400000" scaled="1"/>
            <a:tileRect/>
          </a:gradFill>
          <a:ln w="28575" cap="flat" cmpd="sng">
            <a:solidFill>
              <a:schemeClr va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In</a:t>
            </a:r>
            <a:endParaRPr lang="en-US" altLang="zh-CN" sz="2400">
              <a:latin typeface="Times New Roman" panose="02020603050405020304" pitchFamily="2" charset="0"/>
              <a:ea typeface="宋体" panose="02010600030101010101" pitchFamily="2" charset="-122"/>
            </a:endParaRPr>
          </a:p>
        </p:txBody>
      </p:sp>
      <p:sp>
        <p:nvSpPr>
          <p:cNvPr id="188430" name="文本框 951310"/>
          <p:cNvSpPr txBox="1"/>
          <p:nvPr/>
        </p:nvSpPr>
        <p:spPr>
          <a:xfrm>
            <a:off x="5076825" y="2895600"/>
            <a:ext cx="865188" cy="485775"/>
          </a:xfrm>
          <a:prstGeom prst="rect">
            <a:avLst/>
          </a:prstGeom>
          <a:gradFill rotWithShape="0">
            <a:gsLst>
              <a:gs pos="0">
                <a:srgbClr val="FFFFFF"/>
              </a:gs>
              <a:gs pos="50000">
                <a:srgbClr val="FFFF00"/>
              </a:gs>
              <a:gs pos="100000">
                <a:srgbClr val="FFFFFF"/>
              </a:gs>
            </a:gsLst>
            <a:lin ang="0" scaled="1"/>
            <a:tileRect/>
          </a:gradFill>
          <a:ln w="28575" cap="flat" cmpd="sng">
            <a:pattFill prst="wdUpDiag">
              <a:fgClr>
                <a:schemeClr val="tx1"/>
              </a:fgClr>
              <a:bgClr>
                <a:srgbClr val="FFFFFF"/>
              </a:bgClr>
            </a:patt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Out</a:t>
            </a:r>
            <a:endParaRPr lang="en-US" altLang="zh-CN" sz="2400">
              <a:latin typeface="Times New Roman" panose="02020603050405020304" pitchFamily="2" charset="0"/>
              <a:ea typeface="宋体" panose="02010600030101010101" pitchFamily="2" charset="-122"/>
            </a:endParaRPr>
          </a:p>
        </p:txBody>
      </p:sp>
      <p:sp>
        <p:nvSpPr>
          <p:cNvPr id="188431" name="文本框 951311"/>
          <p:cNvSpPr txBox="1"/>
          <p:nvPr/>
        </p:nvSpPr>
        <p:spPr>
          <a:xfrm>
            <a:off x="7092950" y="3832225"/>
            <a:ext cx="865188" cy="485775"/>
          </a:xfrm>
          <a:prstGeom prst="rect">
            <a:avLst/>
          </a:prstGeom>
          <a:gradFill rotWithShape="0">
            <a:gsLst>
              <a:gs pos="0">
                <a:srgbClr val="FFFFFF"/>
              </a:gs>
              <a:gs pos="50000">
                <a:srgbClr val="FFFF00"/>
              </a:gs>
              <a:gs pos="100000">
                <a:srgbClr val="FFFFFF"/>
              </a:gs>
            </a:gsLst>
            <a:lin ang="0" scaled="1"/>
            <a:tileRect/>
          </a:gradFill>
          <a:ln w="28575" cap="flat" cmpd="sng">
            <a:pattFill prst="wdUpDiag">
              <a:fgClr>
                <a:schemeClr val="tx1"/>
              </a:fgClr>
              <a:bgClr>
                <a:srgbClr val="FFFFFF"/>
              </a:bgClr>
            </a:patt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Out</a:t>
            </a:r>
            <a:endParaRPr lang="en-US" altLang="zh-CN" sz="2400">
              <a:latin typeface="Times New Roman" panose="02020603050405020304" pitchFamily="2" charset="0"/>
              <a:ea typeface="宋体" panose="02010600030101010101" pitchFamily="2" charset="-122"/>
            </a:endParaRPr>
          </a:p>
        </p:txBody>
      </p:sp>
      <p:sp>
        <p:nvSpPr>
          <p:cNvPr id="188432" name="文本框 951312"/>
          <p:cNvSpPr txBox="1"/>
          <p:nvPr/>
        </p:nvSpPr>
        <p:spPr>
          <a:xfrm>
            <a:off x="1546225" y="4910138"/>
            <a:ext cx="866775" cy="485775"/>
          </a:xfrm>
          <a:prstGeom prst="rect">
            <a:avLst/>
          </a:prstGeom>
          <a:gradFill rotWithShape="0">
            <a:gsLst>
              <a:gs pos="0">
                <a:srgbClr val="FFFFFF"/>
              </a:gs>
              <a:gs pos="50000">
                <a:srgbClr val="FFFF00"/>
              </a:gs>
              <a:gs pos="100000">
                <a:srgbClr val="FFFFFF"/>
              </a:gs>
            </a:gsLst>
            <a:lin ang="0" scaled="1"/>
            <a:tileRect/>
          </a:gradFill>
          <a:ln w="28575" cap="flat" cmpd="sng">
            <a:pattFill prst="wdUpDiag">
              <a:fgClr>
                <a:schemeClr val="tx1"/>
              </a:fgClr>
              <a:bgClr>
                <a:srgbClr val="FFFFFF"/>
              </a:bgClr>
            </a:patt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Out</a:t>
            </a:r>
            <a:endParaRPr lang="en-US" altLang="zh-CN" sz="2400">
              <a:latin typeface="Times New Roman" panose="02020603050405020304" pitchFamily="2" charset="0"/>
              <a:ea typeface="宋体" panose="02010600030101010101" pitchFamily="2" charset="-122"/>
            </a:endParaRPr>
          </a:p>
        </p:txBody>
      </p:sp>
      <p:sp>
        <p:nvSpPr>
          <p:cNvPr id="188433" name="文本框 951313"/>
          <p:cNvSpPr txBox="1"/>
          <p:nvPr/>
        </p:nvSpPr>
        <p:spPr>
          <a:xfrm>
            <a:off x="3633788" y="5346700"/>
            <a:ext cx="866775" cy="485775"/>
          </a:xfrm>
          <a:prstGeom prst="rect">
            <a:avLst/>
          </a:prstGeom>
          <a:gradFill rotWithShape="0">
            <a:gsLst>
              <a:gs pos="0">
                <a:srgbClr val="FFFFFF"/>
              </a:gs>
              <a:gs pos="50000">
                <a:srgbClr val="FFFF00"/>
              </a:gs>
              <a:gs pos="100000">
                <a:srgbClr val="FFFFFF"/>
              </a:gs>
            </a:gsLst>
            <a:lin ang="0" scaled="1"/>
            <a:tileRect/>
          </a:gradFill>
          <a:ln w="28575" cap="flat" cmpd="sng">
            <a:pattFill prst="wdUpDiag">
              <a:fgClr>
                <a:schemeClr val="tx1"/>
              </a:fgClr>
              <a:bgClr>
                <a:srgbClr val="FFFFFF"/>
              </a:bgClr>
            </a:patt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spcBef>
                <a:spcPct val="50000"/>
              </a:spcBef>
            </a:pPr>
            <a:r>
              <a:rPr lang="en-US" altLang="zh-CN" sz="2400">
                <a:latin typeface="Times New Roman" panose="02020603050405020304" pitchFamily="2" charset="0"/>
                <a:ea typeface="宋体" panose="02010600030101010101" pitchFamily="2" charset="-122"/>
              </a:rPr>
              <a:t>Out</a:t>
            </a:r>
            <a:endParaRPr lang="en-US" altLang="zh-CN" sz="2400">
              <a:latin typeface="Times New Roman" panose="02020603050405020304" pitchFamily="2" charset="0"/>
              <a:ea typeface="宋体" panose="02010600030101010101" pitchFamily="2" charset="-122"/>
            </a:endParaRPr>
          </a:p>
        </p:txBody>
      </p:sp>
      <p:cxnSp>
        <p:nvCxnSpPr>
          <p:cNvPr id="951315" name="肘形连接符 951314"/>
          <p:cNvCxnSpPr>
            <a:stCxn id="188421" idx="2"/>
            <a:endCxn id="188422" idx="0"/>
          </p:cNvCxnSpPr>
          <p:nvPr/>
        </p:nvCxnSpPr>
        <p:spPr>
          <a:xfrm rot="5400000" flipV="1">
            <a:off x="1143000" y="3279775"/>
            <a:ext cx="1171575" cy="73025"/>
          </a:xfrm>
          <a:prstGeom prst="bentConnector3">
            <a:avLst>
              <a:gd name="adj1" fmla="val 50028"/>
            </a:avLst>
          </a:prstGeom>
          <a:ln w="28575" cap="flat" cmpd="sng">
            <a:solidFill>
              <a:srgbClr val="FF0000"/>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16" name="肘形连接符 951315"/>
          <p:cNvCxnSpPr>
            <a:stCxn id="188422" idx="3"/>
            <a:endCxn id="188423" idx="1"/>
          </p:cNvCxnSpPr>
          <p:nvPr/>
        </p:nvCxnSpPr>
        <p:spPr>
          <a:xfrm flipV="1">
            <a:off x="2197100" y="2560638"/>
            <a:ext cx="4318000" cy="1584325"/>
          </a:xfrm>
          <a:prstGeom prst="bentConnector3">
            <a:avLst>
              <a:gd name="adj1" fmla="val 50000"/>
            </a:avLst>
          </a:prstGeom>
          <a:ln w="28575" cap="flat" cmpd="sng">
            <a:solidFill>
              <a:srgbClr val="FF0000"/>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17" name="肘形连接符 951316"/>
          <p:cNvCxnSpPr>
            <a:stCxn id="188423" idx="3"/>
            <a:endCxn id="188425" idx="3"/>
          </p:cNvCxnSpPr>
          <p:nvPr/>
        </p:nvCxnSpPr>
        <p:spPr>
          <a:xfrm>
            <a:off x="7381875" y="2560638"/>
            <a:ext cx="503238" cy="2663825"/>
          </a:xfrm>
          <a:prstGeom prst="bentConnector3">
            <a:avLst>
              <a:gd name="adj1" fmla="val 147287"/>
            </a:avLst>
          </a:prstGeom>
          <a:ln w="28575" cap="flat" cmpd="sng">
            <a:solidFill>
              <a:srgbClr val="FF0000"/>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18" name="肘形连接符 951317"/>
          <p:cNvCxnSpPr>
            <a:stCxn id="188426" idx="2"/>
            <a:endCxn id="188429" idx="0"/>
          </p:cNvCxnSpPr>
          <p:nvPr/>
        </p:nvCxnSpPr>
        <p:spPr>
          <a:xfrm rot="5400000">
            <a:off x="3230563" y="2992438"/>
            <a:ext cx="736600" cy="69850"/>
          </a:xfrm>
          <a:prstGeom prst="bentConnector3">
            <a:avLst>
              <a:gd name="adj1" fmla="val 49958"/>
            </a:avLst>
          </a:prstGeom>
          <a:ln w="28575" cap="flat" cmpd="sng">
            <a:solidFill>
              <a:schemeClr val="folHlink"/>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19" name="肘形连接符 951318"/>
          <p:cNvCxnSpPr>
            <a:stCxn id="188429" idx="3"/>
            <a:endCxn id="188427" idx="1"/>
          </p:cNvCxnSpPr>
          <p:nvPr/>
        </p:nvCxnSpPr>
        <p:spPr>
          <a:xfrm>
            <a:off x="3997325" y="3640138"/>
            <a:ext cx="1727200" cy="215900"/>
          </a:xfrm>
          <a:prstGeom prst="bentConnector3">
            <a:avLst>
              <a:gd name="adj1" fmla="val 50000"/>
            </a:avLst>
          </a:prstGeom>
          <a:ln w="28575" cap="flat" cmpd="sng">
            <a:solidFill>
              <a:schemeClr val="folHlink"/>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20" name="肘形连接符 951319"/>
          <p:cNvCxnSpPr>
            <a:stCxn id="188427" idx="2"/>
            <a:endCxn id="188428" idx="0"/>
          </p:cNvCxnSpPr>
          <p:nvPr/>
        </p:nvCxnSpPr>
        <p:spPr>
          <a:xfrm rot="5400000">
            <a:off x="5535613" y="4144963"/>
            <a:ext cx="666750" cy="574675"/>
          </a:xfrm>
          <a:prstGeom prst="bentConnector3">
            <a:avLst>
              <a:gd name="adj1" fmla="val 49954"/>
            </a:avLst>
          </a:prstGeom>
          <a:ln w="28575" cap="flat" cmpd="sng">
            <a:solidFill>
              <a:schemeClr val="folHlink"/>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21" name="肘形连接符 951320"/>
          <p:cNvCxnSpPr>
            <a:stCxn id="188425" idx="2"/>
            <a:endCxn id="188424" idx="3"/>
          </p:cNvCxnSpPr>
          <p:nvPr/>
        </p:nvCxnSpPr>
        <p:spPr>
          <a:xfrm rot="5400000" flipH="1">
            <a:off x="5422900" y="3436938"/>
            <a:ext cx="890588" cy="3168650"/>
          </a:xfrm>
          <a:prstGeom prst="bentConnector4">
            <a:avLst>
              <a:gd name="adj1" fmla="val -26713"/>
              <a:gd name="adj2" fmla="val 56833"/>
            </a:avLst>
          </a:prstGeom>
          <a:ln w="28575" cap="flat" cmpd="sng">
            <a:solidFill>
              <a:srgbClr val="FF0000"/>
            </a:solidFill>
            <a:prstDash val="solid"/>
            <a:miter/>
            <a:headEnd type="none" w="med" len="med"/>
            <a:tailEnd type="triangle" w="med" len="med"/>
          </a:ln>
          <a:effectLst>
            <a:outerShdw dist="53882" dir="2699999" algn="ctr" rotWithShape="0">
              <a:srgbClr val="CBCBCB">
                <a:alpha val="79999"/>
              </a:srgbClr>
            </a:outerShdw>
          </a:effectLst>
        </p:spPr>
      </p:cxnSp>
      <p:cxnSp>
        <p:nvCxnSpPr>
          <p:cNvPr id="951322" name="肘形连接符 951321"/>
          <p:cNvCxnSpPr>
            <a:stCxn id="188432" idx="3"/>
            <a:endCxn id="188433" idx="1"/>
          </p:cNvCxnSpPr>
          <p:nvPr/>
        </p:nvCxnSpPr>
        <p:spPr>
          <a:xfrm>
            <a:off x="2413000" y="5078413"/>
            <a:ext cx="1220788" cy="436562"/>
          </a:xfrm>
          <a:prstGeom prst="bentConnector3">
            <a:avLst>
              <a:gd name="adj1" fmla="val 50028"/>
            </a:avLst>
          </a:prstGeom>
          <a:ln w="28575" cap="flat" cmpd="sng">
            <a:solidFill>
              <a:schemeClr val="tx1"/>
            </a:solidFill>
            <a:prstDash val="dash"/>
            <a:miter/>
            <a:headEnd type="none" w="med" len="med"/>
            <a:tailEnd type="triangle" w="med" len="med"/>
          </a:ln>
          <a:effectLst>
            <a:outerShdw dist="53882" dir="2699999" algn="ctr" rotWithShape="0">
              <a:srgbClr val="CBCBCB">
                <a:alpha val="79999"/>
              </a:srgbClr>
            </a:outerShdw>
          </a:effectLst>
        </p:spPr>
      </p:cxnSp>
      <p:cxnSp>
        <p:nvCxnSpPr>
          <p:cNvPr id="951323" name="肘形连接符 951322"/>
          <p:cNvCxnSpPr>
            <a:stCxn id="188433" idx="3"/>
            <a:endCxn id="188430" idx="1"/>
          </p:cNvCxnSpPr>
          <p:nvPr/>
        </p:nvCxnSpPr>
        <p:spPr>
          <a:xfrm flipV="1">
            <a:off x="4500563" y="3063875"/>
            <a:ext cx="576262" cy="2451100"/>
          </a:xfrm>
          <a:prstGeom prst="bentConnector3">
            <a:avLst>
              <a:gd name="adj1" fmla="val 50056"/>
            </a:avLst>
          </a:prstGeom>
          <a:ln w="28575" cap="flat" cmpd="sng">
            <a:solidFill>
              <a:schemeClr val="tx1"/>
            </a:solidFill>
            <a:prstDash val="dash"/>
            <a:miter/>
            <a:headEnd type="none" w="med" len="med"/>
            <a:tailEnd type="triangle" w="med" len="med"/>
          </a:ln>
          <a:effectLst>
            <a:outerShdw dist="53882" dir="2699999" algn="ctr" rotWithShape="0">
              <a:srgbClr val="CBCBCB">
                <a:alpha val="79999"/>
              </a:srgbClr>
            </a:outerShdw>
          </a:effectLst>
        </p:spPr>
      </p:cxnSp>
      <p:cxnSp>
        <p:nvCxnSpPr>
          <p:cNvPr id="951324" name="肘形连接符 951323"/>
          <p:cNvCxnSpPr>
            <a:stCxn id="188430" idx="3"/>
            <a:endCxn id="188431" idx="0"/>
          </p:cNvCxnSpPr>
          <p:nvPr/>
        </p:nvCxnSpPr>
        <p:spPr>
          <a:xfrm>
            <a:off x="5942013" y="3063875"/>
            <a:ext cx="1584325" cy="693738"/>
          </a:xfrm>
          <a:prstGeom prst="bentConnector2">
            <a:avLst/>
          </a:prstGeom>
          <a:ln w="28575" cap="flat" cmpd="sng">
            <a:solidFill>
              <a:schemeClr val="tx1"/>
            </a:solidFill>
            <a:prstDash val="dash"/>
            <a:miter/>
            <a:headEnd type="none" w="med" len="med"/>
            <a:tailEnd type="triangle" w="med" len="med"/>
          </a:ln>
          <a:effectLst>
            <a:outerShdw dist="53882" dir="2699999" algn="ctr" rotWithShape="0">
              <a:srgbClr val="CBCBCB">
                <a:alpha val="79999"/>
              </a:srgbClr>
            </a:outerShdw>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951315"/>
                                        </p:tgtEl>
                                        <p:attrNameLst>
                                          <p:attrName>style.visibility</p:attrName>
                                        </p:attrNameLst>
                                      </p:cBhvr>
                                      <p:to>
                                        <p:strVal val="visible"/>
                                      </p:to>
                                    </p:set>
                                    <p:anim calcmode="lin" valueType="num">
                                      <p:cBhvr>
                                        <p:cTn id="7" dur="500" fill="hold"/>
                                        <p:tgtEl>
                                          <p:spTgt spid="951315"/>
                                        </p:tgtEl>
                                        <p:attrNameLst>
                                          <p:attrName>ppt_x</p:attrName>
                                        </p:attrNameLst>
                                      </p:cBhvr>
                                      <p:tavLst>
                                        <p:tav tm="0">
                                          <p:val>
                                            <p:strVal val="#ppt_x"/>
                                          </p:val>
                                        </p:tav>
                                        <p:tav tm="100000">
                                          <p:val>
                                            <p:strVal val="#ppt_x"/>
                                          </p:val>
                                        </p:tav>
                                      </p:tavLst>
                                    </p:anim>
                                    <p:anim calcmode="lin" valueType="num">
                                      <p:cBhvr>
                                        <p:cTn id="8" dur="500" fill="hold"/>
                                        <p:tgtEl>
                                          <p:spTgt spid="951315"/>
                                        </p:tgtEl>
                                        <p:attrNameLst>
                                          <p:attrName>ppt_y</p:attrName>
                                        </p:attrNameLst>
                                      </p:cBhvr>
                                      <p:tavLst>
                                        <p:tav tm="0">
                                          <p:val>
                                            <p:strVal val="#ppt_y-#ppt_h/2"/>
                                          </p:val>
                                        </p:tav>
                                        <p:tav tm="100000">
                                          <p:val>
                                            <p:strVal val="#ppt_y"/>
                                          </p:val>
                                        </p:tav>
                                      </p:tavLst>
                                    </p:anim>
                                    <p:anim calcmode="lin" valueType="num">
                                      <p:cBhvr>
                                        <p:cTn id="9" dur="500" fill="hold"/>
                                        <p:tgtEl>
                                          <p:spTgt spid="951315"/>
                                        </p:tgtEl>
                                        <p:attrNameLst>
                                          <p:attrName>ppt_w</p:attrName>
                                        </p:attrNameLst>
                                      </p:cBhvr>
                                      <p:tavLst>
                                        <p:tav tm="0">
                                          <p:val>
                                            <p:strVal val="#ppt_w"/>
                                          </p:val>
                                        </p:tav>
                                        <p:tav tm="100000">
                                          <p:val>
                                            <p:strVal val="#ppt_w"/>
                                          </p:val>
                                        </p:tav>
                                      </p:tavLst>
                                    </p:anim>
                                    <p:anim calcmode="lin" valueType="num">
                                      <p:cBhvr>
                                        <p:cTn id="10" dur="500" fill="hold"/>
                                        <p:tgtEl>
                                          <p:spTgt spid="951315"/>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17" presetClass="entr" presetSubtype="1" fill="hold" nodeType="afterEffect">
                                  <p:stCondLst>
                                    <p:cond delay="0"/>
                                  </p:stCondLst>
                                  <p:childTnLst>
                                    <p:set>
                                      <p:cBhvr>
                                        <p:cTn id="13" dur="1" fill="hold">
                                          <p:stCondLst>
                                            <p:cond delay="0"/>
                                          </p:stCondLst>
                                        </p:cTn>
                                        <p:tgtEl>
                                          <p:spTgt spid="951316"/>
                                        </p:tgtEl>
                                        <p:attrNameLst>
                                          <p:attrName>style.visibility</p:attrName>
                                        </p:attrNameLst>
                                      </p:cBhvr>
                                      <p:to>
                                        <p:strVal val="visible"/>
                                      </p:to>
                                    </p:set>
                                    <p:anim calcmode="lin" valueType="num">
                                      <p:cBhvr>
                                        <p:cTn id="14" dur="500" fill="hold"/>
                                        <p:tgtEl>
                                          <p:spTgt spid="951316"/>
                                        </p:tgtEl>
                                        <p:attrNameLst>
                                          <p:attrName>ppt_x</p:attrName>
                                        </p:attrNameLst>
                                      </p:cBhvr>
                                      <p:tavLst>
                                        <p:tav tm="0">
                                          <p:val>
                                            <p:strVal val="#ppt_x"/>
                                          </p:val>
                                        </p:tav>
                                        <p:tav tm="100000">
                                          <p:val>
                                            <p:strVal val="#ppt_x"/>
                                          </p:val>
                                        </p:tav>
                                      </p:tavLst>
                                    </p:anim>
                                    <p:anim calcmode="lin" valueType="num">
                                      <p:cBhvr>
                                        <p:cTn id="15" dur="500" fill="hold"/>
                                        <p:tgtEl>
                                          <p:spTgt spid="951316"/>
                                        </p:tgtEl>
                                        <p:attrNameLst>
                                          <p:attrName>ppt_y</p:attrName>
                                        </p:attrNameLst>
                                      </p:cBhvr>
                                      <p:tavLst>
                                        <p:tav tm="0">
                                          <p:val>
                                            <p:strVal val="#ppt_y-#ppt_h/2"/>
                                          </p:val>
                                        </p:tav>
                                        <p:tav tm="100000">
                                          <p:val>
                                            <p:strVal val="#ppt_y"/>
                                          </p:val>
                                        </p:tav>
                                      </p:tavLst>
                                    </p:anim>
                                    <p:anim calcmode="lin" valueType="num">
                                      <p:cBhvr>
                                        <p:cTn id="16" dur="500" fill="hold"/>
                                        <p:tgtEl>
                                          <p:spTgt spid="951316"/>
                                        </p:tgtEl>
                                        <p:attrNameLst>
                                          <p:attrName>ppt_w</p:attrName>
                                        </p:attrNameLst>
                                      </p:cBhvr>
                                      <p:tavLst>
                                        <p:tav tm="0">
                                          <p:val>
                                            <p:strVal val="#ppt_w"/>
                                          </p:val>
                                        </p:tav>
                                        <p:tav tm="100000">
                                          <p:val>
                                            <p:strVal val="#ppt_w"/>
                                          </p:val>
                                        </p:tav>
                                      </p:tavLst>
                                    </p:anim>
                                    <p:anim calcmode="lin" valueType="num">
                                      <p:cBhvr>
                                        <p:cTn id="17" dur="500" fill="hold"/>
                                        <p:tgtEl>
                                          <p:spTgt spid="951316"/>
                                        </p:tgtEl>
                                        <p:attrNameLst>
                                          <p:attrName>ppt_h</p:attrName>
                                        </p:attrNameLst>
                                      </p:cBhvr>
                                      <p:tavLst>
                                        <p:tav tm="0">
                                          <p:val>
                                            <p:fltVal val="0.00000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951317"/>
                                        </p:tgtEl>
                                        <p:attrNameLst>
                                          <p:attrName>style.visibility</p:attrName>
                                        </p:attrNameLst>
                                      </p:cBhvr>
                                      <p:to>
                                        <p:strVal val="visible"/>
                                      </p:to>
                                    </p:set>
                                    <p:anim calcmode="lin" valueType="num">
                                      <p:cBhvr>
                                        <p:cTn id="21" dur="500" fill="hold"/>
                                        <p:tgtEl>
                                          <p:spTgt spid="951317"/>
                                        </p:tgtEl>
                                        <p:attrNameLst>
                                          <p:attrName>ppt_x</p:attrName>
                                        </p:attrNameLst>
                                      </p:cBhvr>
                                      <p:tavLst>
                                        <p:tav tm="0">
                                          <p:val>
                                            <p:strVal val="#ppt_x"/>
                                          </p:val>
                                        </p:tav>
                                        <p:tav tm="100000">
                                          <p:val>
                                            <p:strVal val="#ppt_x"/>
                                          </p:val>
                                        </p:tav>
                                      </p:tavLst>
                                    </p:anim>
                                    <p:anim calcmode="lin" valueType="num">
                                      <p:cBhvr>
                                        <p:cTn id="22" dur="500" fill="hold"/>
                                        <p:tgtEl>
                                          <p:spTgt spid="951317"/>
                                        </p:tgtEl>
                                        <p:attrNameLst>
                                          <p:attrName>ppt_y</p:attrName>
                                        </p:attrNameLst>
                                      </p:cBhvr>
                                      <p:tavLst>
                                        <p:tav tm="0">
                                          <p:val>
                                            <p:strVal val="#ppt_y-#ppt_h/2"/>
                                          </p:val>
                                        </p:tav>
                                        <p:tav tm="100000">
                                          <p:val>
                                            <p:strVal val="#ppt_y"/>
                                          </p:val>
                                        </p:tav>
                                      </p:tavLst>
                                    </p:anim>
                                    <p:anim calcmode="lin" valueType="num">
                                      <p:cBhvr>
                                        <p:cTn id="23" dur="500" fill="hold"/>
                                        <p:tgtEl>
                                          <p:spTgt spid="951317"/>
                                        </p:tgtEl>
                                        <p:attrNameLst>
                                          <p:attrName>ppt_w</p:attrName>
                                        </p:attrNameLst>
                                      </p:cBhvr>
                                      <p:tavLst>
                                        <p:tav tm="0">
                                          <p:val>
                                            <p:strVal val="#ppt_w"/>
                                          </p:val>
                                        </p:tav>
                                        <p:tav tm="100000">
                                          <p:val>
                                            <p:strVal val="#ppt_w"/>
                                          </p:val>
                                        </p:tav>
                                      </p:tavLst>
                                    </p:anim>
                                    <p:anim calcmode="lin" valueType="num">
                                      <p:cBhvr>
                                        <p:cTn id="24" dur="500" fill="hold"/>
                                        <p:tgtEl>
                                          <p:spTgt spid="951317"/>
                                        </p:tgtEl>
                                        <p:attrNameLst>
                                          <p:attrName>ppt_h</p:attrName>
                                        </p:attrNameLst>
                                      </p:cBhvr>
                                      <p:tavLst>
                                        <p:tav tm="0">
                                          <p:val>
                                            <p:fltVal val="0.000000"/>
                                          </p:val>
                                        </p:tav>
                                        <p:tav tm="100000">
                                          <p:val>
                                            <p:strVal val="#ppt_h"/>
                                          </p:val>
                                        </p:tav>
                                      </p:tavLst>
                                    </p:anim>
                                  </p:childTnLst>
                                </p:cTn>
                              </p:par>
                            </p:childTnLst>
                          </p:cTn>
                        </p:par>
                        <p:par>
                          <p:cTn id="25" fill="hold">
                            <p:stCondLst>
                              <p:cond delay="1500"/>
                            </p:stCondLst>
                            <p:childTnLst>
                              <p:par>
                                <p:cTn id="26" presetID="17" presetClass="entr" presetSubtype="1" fill="hold" nodeType="afterEffect">
                                  <p:stCondLst>
                                    <p:cond delay="0"/>
                                  </p:stCondLst>
                                  <p:childTnLst>
                                    <p:set>
                                      <p:cBhvr>
                                        <p:cTn id="27" dur="1" fill="hold">
                                          <p:stCondLst>
                                            <p:cond delay="0"/>
                                          </p:stCondLst>
                                        </p:cTn>
                                        <p:tgtEl>
                                          <p:spTgt spid="951321"/>
                                        </p:tgtEl>
                                        <p:attrNameLst>
                                          <p:attrName>style.visibility</p:attrName>
                                        </p:attrNameLst>
                                      </p:cBhvr>
                                      <p:to>
                                        <p:strVal val="visible"/>
                                      </p:to>
                                    </p:set>
                                    <p:anim calcmode="lin" valueType="num">
                                      <p:cBhvr>
                                        <p:cTn id="28" dur="500" fill="hold"/>
                                        <p:tgtEl>
                                          <p:spTgt spid="951321"/>
                                        </p:tgtEl>
                                        <p:attrNameLst>
                                          <p:attrName>ppt_x</p:attrName>
                                        </p:attrNameLst>
                                      </p:cBhvr>
                                      <p:tavLst>
                                        <p:tav tm="0">
                                          <p:val>
                                            <p:strVal val="#ppt_x"/>
                                          </p:val>
                                        </p:tav>
                                        <p:tav tm="100000">
                                          <p:val>
                                            <p:strVal val="#ppt_x"/>
                                          </p:val>
                                        </p:tav>
                                      </p:tavLst>
                                    </p:anim>
                                    <p:anim calcmode="lin" valueType="num">
                                      <p:cBhvr>
                                        <p:cTn id="29" dur="500" fill="hold"/>
                                        <p:tgtEl>
                                          <p:spTgt spid="951321"/>
                                        </p:tgtEl>
                                        <p:attrNameLst>
                                          <p:attrName>ppt_y</p:attrName>
                                        </p:attrNameLst>
                                      </p:cBhvr>
                                      <p:tavLst>
                                        <p:tav tm="0">
                                          <p:val>
                                            <p:strVal val="#ppt_y-#ppt_h/2"/>
                                          </p:val>
                                        </p:tav>
                                        <p:tav tm="100000">
                                          <p:val>
                                            <p:strVal val="#ppt_y"/>
                                          </p:val>
                                        </p:tav>
                                      </p:tavLst>
                                    </p:anim>
                                    <p:anim calcmode="lin" valueType="num">
                                      <p:cBhvr>
                                        <p:cTn id="30" dur="500" fill="hold"/>
                                        <p:tgtEl>
                                          <p:spTgt spid="951321"/>
                                        </p:tgtEl>
                                        <p:attrNameLst>
                                          <p:attrName>ppt_w</p:attrName>
                                        </p:attrNameLst>
                                      </p:cBhvr>
                                      <p:tavLst>
                                        <p:tav tm="0">
                                          <p:val>
                                            <p:strVal val="#ppt_w"/>
                                          </p:val>
                                        </p:tav>
                                        <p:tav tm="100000">
                                          <p:val>
                                            <p:strVal val="#ppt_w"/>
                                          </p:val>
                                        </p:tav>
                                      </p:tavLst>
                                    </p:anim>
                                    <p:anim calcmode="lin" valueType="num">
                                      <p:cBhvr>
                                        <p:cTn id="31" dur="500" fill="hold"/>
                                        <p:tgtEl>
                                          <p:spTgt spid="951321"/>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951318"/>
                                        </p:tgtEl>
                                        <p:attrNameLst>
                                          <p:attrName>style.visibility</p:attrName>
                                        </p:attrNameLst>
                                      </p:cBhvr>
                                      <p:to>
                                        <p:strVal val="visible"/>
                                      </p:to>
                                    </p:set>
                                    <p:anim calcmode="lin" valueType="num">
                                      <p:cBhvr>
                                        <p:cTn id="36" dur="500" fill="hold"/>
                                        <p:tgtEl>
                                          <p:spTgt spid="951318"/>
                                        </p:tgtEl>
                                        <p:attrNameLst>
                                          <p:attrName>ppt_x</p:attrName>
                                        </p:attrNameLst>
                                      </p:cBhvr>
                                      <p:tavLst>
                                        <p:tav tm="0">
                                          <p:val>
                                            <p:strVal val="#ppt_x"/>
                                          </p:val>
                                        </p:tav>
                                        <p:tav tm="100000">
                                          <p:val>
                                            <p:strVal val="#ppt_x"/>
                                          </p:val>
                                        </p:tav>
                                      </p:tavLst>
                                    </p:anim>
                                    <p:anim calcmode="lin" valueType="num">
                                      <p:cBhvr>
                                        <p:cTn id="37" dur="500" fill="hold"/>
                                        <p:tgtEl>
                                          <p:spTgt spid="951318"/>
                                        </p:tgtEl>
                                        <p:attrNameLst>
                                          <p:attrName>ppt_y</p:attrName>
                                        </p:attrNameLst>
                                      </p:cBhvr>
                                      <p:tavLst>
                                        <p:tav tm="0">
                                          <p:val>
                                            <p:strVal val="#ppt_y-#ppt_h/2"/>
                                          </p:val>
                                        </p:tav>
                                        <p:tav tm="100000">
                                          <p:val>
                                            <p:strVal val="#ppt_y"/>
                                          </p:val>
                                        </p:tav>
                                      </p:tavLst>
                                    </p:anim>
                                    <p:anim calcmode="lin" valueType="num">
                                      <p:cBhvr>
                                        <p:cTn id="38" dur="500" fill="hold"/>
                                        <p:tgtEl>
                                          <p:spTgt spid="951318"/>
                                        </p:tgtEl>
                                        <p:attrNameLst>
                                          <p:attrName>ppt_w</p:attrName>
                                        </p:attrNameLst>
                                      </p:cBhvr>
                                      <p:tavLst>
                                        <p:tav tm="0">
                                          <p:val>
                                            <p:strVal val="#ppt_w"/>
                                          </p:val>
                                        </p:tav>
                                        <p:tav tm="100000">
                                          <p:val>
                                            <p:strVal val="#ppt_w"/>
                                          </p:val>
                                        </p:tav>
                                      </p:tavLst>
                                    </p:anim>
                                    <p:anim calcmode="lin" valueType="num">
                                      <p:cBhvr>
                                        <p:cTn id="39" dur="500" fill="hold"/>
                                        <p:tgtEl>
                                          <p:spTgt spid="951318"/>
                                        </p:tgtEl>
                                        <p:attrNameLst>
                                          <p:attrName>ppt_h</p:attrName>
                                        </p:attrNameLst>
                                      </p:cBhvr>
                                      <p:tavLst>
                                        <p:tav tm="0">
                                          <p:val>
                                            <p:fltVal val="0.000000"/>
                                          </p:val>
                                        </p:tav>
                                        <p:tav tm="100000">
                                          <p:val>
                                            <p:strVal val="#ppt_h"/>
                                          </p:val>
                                        </p:tav>
                                      </p:tavLst>
                                    </p:anim>
                                  </p:childTnLst>
                                </p:cTn>
                              </p:par>
                            </p:childTnLst>
                          </p:cTn>
                        </p:par>
                        <p:par>
                          <p:cTn id="40" fill="hold">
                            <p:stCondLst>
                              <p:cond delay="500"/>
                            </p:stCondLst>
                            <p:childTnLst>
                              <p:par>
                                <p:cTn id="41" presetID="17" presetClass="entr" presetSubtype="1" fill="hold" nodeType="afterEffect">
                                  <p:stCondLst>
                                    <p:cond delay="0"/>
                                  </p:stCondLst>
                                  <p:childTnLst>
                                    <p:set>
                                      <p:cBhvr>
                                        <p:cTn id="42" dur="1" fill="hold">
                                          <p:stCondLst>
                                            <p:cond delay="0"/>
                                          </p:stCondLst>
                                        </p:cTn>
                                        <p:tgtEl>
                                          <p:spTgt spid="951319"/>
                                        </p:tgtEl>
                                        <p:attrNameLst>
                                          <p:attrName>style.visibility</p:attrName>
                                        </p:attrNameLst>
                                      </p:cBhvr>
                                      <p:to>
                                        <p:strVal val="visible"/>
                                      </p:to>
                                    </p:set>
                                    <p:anim calcmode="lin" valueType="num">
                                      <p:cBhvr>
                                        <p:cTn id="43" dur="500" fill="hold"/>
                                        <p:tgtEl>
                                          <p:spTgt spid="951319"/>
                                        </p:tgtEl>
                                        <p:attrNameLst>
                                          <p:attrName>ppt_x</p:attrName>
                                        </p:attrNameLst>
                                      </p:cBhvr>
                                      <p:tavLst>
                                        <p:tav tm="0">
                                          <p:val>
                                            <p:strVal val="#ppt_x"/>
                                          </p:val>
                                        </p:tav>
                                        <p:tav tm="100000">
                                          <p:val>
                                            <p:strVal val="#ppt_x"/>
                                          </p:val>
                                        </p:tav>
                                      </p:tavLst>
                                    </p:anim>
                                    <p:anim calcmode="lin" valueType="num">
                                      <p:cBhvr>
                                        <p:cTn id="44" dur="500" fill="hold"/>
                                        <p:tgtEl>
                                          <p:spTgt spid="951319"/>
                                        </p:tgtEl>
                                        <p:attrNameLst>
                                          <p:attrName>ppt_y</p:attrName>
                                        </p:attrNameLst>
                                      </p:cBhvr>
                                      <p:tavLst>
                                        <p:tav tm="0">
                                          <p:val>
                                            <p:strVal val="#ppt_y-#ppt_h/2"/>
                                          </p:val>
                                        </p:tav>
                                        <p:tav tm="100000">
                                          <p:val>
                                            <p:strVal val="#ppt_y"/>
                                          </p:val>
                                        </p:tav>
                                      </p:tavLst>
                                    </p:anim>
                                    <p:anim calcmode="lin" valueType="num">
                                      <p:cBhvr>
                                        <p:cTn id="45" dur="500" fill="hold"/>
                                        <p:tgtEl>
                                          <p:spTgt spid="951319"/>
                                        </p:tgtEl>
                                        <p:attrNameLst>
                                          <p:attrName>ppt_w</p:attrName>
                                        </p:attrNameLst>
                                      </p:cBhvr>
                                      <p:tavLst>
                                        <p:tav tm="0">
                                          <p:val>
                                            <p:strVal val="#ppt_w"/>
                                          </p:val>
                                        </p:tav>
                                        <p:tav tm="100000">
                                          <p:val>
                                            <p:strVal val="#ppt_w"/>
                                          </p:val>
                                        </p:tav>
                                      </p:tavLst>
                                    </p:anim>
                                    <p:anim calcmode="lin" valueType="num">
                                      <p:cBhvr>
                                        <p:cTn id="46" dur="500" fill="hold"/>
                                        <p:tgtEl>
                                          <p:spTgt spid="951319"/>
                                        </p:tgtEl>
                                        <p:attrNameLst>
                                          <p:attrName>ppt_h</p:attrName>
                                        </p:attrNameLst>
                                      </p:cBhvr>
                                      <p:tavLst>
                                        <p:tav tm="0">
                                          <p:val>
                                            <p:fltVal val="0.000000"/>
                                          </p:val>
                                        </p:tav>
                                        <p:tav tm="100000">
                                          <p:val>
                                            <p:strVal val="#ppt_h"/>
                                          </p:val>
                                        </p:tav>
                                      </p:tavLst>
                                    </p:anim>
                                  </p:childTnLst>
                                </p:cTn>
                              </p:par>
                            </p:childTnLst>
                          </p:cTn>
                        </p:par>
                        <p:par>
                          <p:cTn id="47" fill="hold">
                            <p:stCondLst>
                              <p:cond delay="1000"/>
                            </p:stCondLst>
                            <p:childTnLst>
                              <p:par>
                                <p:cTn id="48" presetID="17" presetClass="entr" presetSubtype="1" fill="hold" nodeType="afterEffect">
                                  <p:stCondLst>
                                    <p:cond delay="0"/>
                                  </p:stCondLst>
                                  <p:childTnLst>
                                    <p:set>
                                      <p:cBhvr>
                                        <p:cTn id="49" dur="1" fill="hold">
                                          <p:stCondLst>
                                            <p:cond delay="0"/>
                                          </p:stCondLst>
                                        </p:cTn>
                                        <p:tgtEl>
                                          <p:spTgt spid="951320"/>
                                        </p:tgtEl>
                                        <p:attrNameLst>
                                          <p:attrName>style.visibility</p:attrName>
                                        </p:attrNameLst>
                                      </p:cBhvr>
                                      <p:to>
                                        <p:strVal val="visible"/>
                                      </p:to>
                                    </p:set>
                                    <p:anim calcmode="lin" valueType="num">
                                      <p:cBhvr>
                                        <p:cTn id="50" dur="500" fill="hold"/>
                                        <p:tgtEl>
                                          <p:spTgt spid="951320"/>
                                        </p:tgtEl>
                                        <p:attrNameLst>
                                          <p:attrName>ppt_x</p:attrName>
                                        </p:attrNameLst>
                                      </p:cBhvr>
                                      <p:tavLst>
                                        <p:tav tm="0">
                                          <p:val>
                                            <p:strVal val="#ppt_x"/>
                                          </p:val>
                                        </p:tav>
                                        <p:tav tm="100000">
                                          <p:val>
                                            <p:strVal val="#ppt_x"/>
                                          </p:val>
                                        </p:tav>
                                      </p:tavLst>
                                    </p:anim>
                                    <p:anim calcmode="lin" valueType="num">
                                      <p:cBhvr>
                                        <p:cTn id="51" dur="500" fill="hold"/>
                                        <p:tgtEl>
                                          <p:spTgt spid="951320"/>
                                        </p:tgtEl>
                                        <p:attrNameLst>
                                          <p:attrName>ppt_y</p:attrName>
                                        </p:attrNameLst>
                                      </p:cBhvr>
                                      <p:tavLst>
                                        <p:tav tm="0">
                                          <p:val>
                                            <p:strVal val="#ppt_y-#ppt_h/2"/>
                                          </p:val>
                                        </p:tav>
                                        <p:tav tm="100000">
                                          <p:val>
                                            <p:strVal val="#ppt_y"/>
                                          </p:val>
                                        </p:tav>
                                      </p:tavLst>
                                    </p:anim>
                                    <p:anim calcmode="lin" valueType="num">
                                      <p:cBhvr>
                                        <p:cTn id="52" dur="500" fill="hold"/>
                                        <p:tgtEl>
                                          <p:spTgt spid="951320"/>
                                        </p:tgtEl>
                                        <p:attrNameLst>
                                          <p:attrName>ppt_w</p:attrName>
                                        </p:attrNameLst>
                                      </p:cBhvr>
                                      <p:tavLst>
                                        <p:tav tm="0">
                                          <p:val>
                                            <p:strVal val="#ppt_w"/>
                                          </p:val>
                                        </p:tav>
                                        <p:tav tm="100000">
                                          <p:val>
                                            <p:strVal val="#ppt_w"/>
                                          </p:val>
                                        </p:tav>
                                      </p:tavLst>
                                    </p:anim>
                                    <p:anim calcmode="lin" valueType="num">
                                      <p:cBhvr>
                                        <p:cTn id="53" dur="500" fill="hold"/>
                                        <p:tgtEl>
                                          <p:spTgt spid="951320"/>
                                        </p:tgtEl>
                                        <p:attrNameLst>
                                          <p:attrName>ppt_h</p:attrName>
                                        </p:attrNameLst>
                                      </p:cBhvr>
                                      <p:tavLst>
                                        <p:tav tm="0">
                                          <p:val>
                                            <p:fltVal val="0.00000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1" fill="hold" nodeType="clickEffect">
                                  <p:stCondLst>
                                    <p:cond delay="0"/>
                                  </p:stCondLst>
                                  <p:childTnLst>
                                    <p:set>
                                      <p:cBhvr>
                                        <p:cTn id="57" dur="1" fill="hold">
                                          <p:stCondLst>
                                            <p:cond delay="0"/>
                                          </p:stCondLst>
                                        </p:cTn>
                                        <p:tgtEl>
                                          <p:spTgt spid="951322"/>
                                        </p:tgtEl>
                                        <p:attrNameLst>
                                          <p:attrName>style.visibility</p:attrName>
                                        </p:attrNameLst>
                                      </p:cBhvr>
                                      <p:to>
                                        <p:strVal val="visible"/>
                                      </p:to>
                                    </p:set>
                                    <p:anim calcmode="lin" valueType="num">
                                      <p:cBhvr>
                                        <p:cTn id="58" dur="500" fill="hold"/>
                                        <p:tgtEl>
                                          <p:spTgt spid="951322"/>
                                        </p:tgtEl>
                                        <p:attrNameLst>
                                          <p:attrName>ppt_x</p:attrName>
                                        </p:attrNameLst>
                                      </p:cBhvr>
                                      <p:tavLst>
                                        <p:tav tm="0">
                                          <p:val>
                                            <p:strVal val="#ppt_x"/>
                                          </p:val>
                                        </p:tav>
                                        <p:tav tm="100000">
                                          <p:val>
                                            <p:strVal val="#ppt_x"/>
                                          </p:val>
                                        </p:tav>
                                      </p:tavLst>
                                    </p:anim>
                                    <p:anim calcmode="lin" valueType="num">
                                      <p:cBhvr>
                                        <p:cTn id="59" dur="500" fill="hold"/>
                                        <p:tgtEl>
                                          <p:spTgt spid="951322"/>
                                        </p:tgtEl>
                                        <p:attrNameLst>
                                          <p:attrName>ppt_y</p:attrName>
                                        </p:attrNameLst>
                                      </p:cBhvr>
                                      <p:tavLst>
                                        <p:tav tm="0">
                                          <p:val>
                                            <p:strVal val="#ppt_y-#ppt_h/2"/>
                                          </p:val>
                                        </p:tav>
                                        <p:tav tm="100000">
                                          <p:val>
                                            <p:strVal val="#ppt_y"/>
                                          </p:val>
                                        </p:tav>
                                      </p:tavLst>
                                    </p:anim>
                                    <p:anim calcmode="lin" valueType="num">
                                      <p:cBhvr>
                                        <p:cTn id="60" dur="500" fill="hold"/>
                                        <p:tgtEl>
                                          <p:spTgt spid="951322"/>
                                        </p:tgtEl>
                                        <p:attrNameLst>
                                          <p:attrName>ppt_w</p:attrName>
                                        </p:attrNameLst>
                                      </p:cBhvr>
                                      <p:tavLst>
                                        <p:tav tm="0">
                                          <p:val>
                                            <p:strVal val="#ppt_w"/>
                                          </p:val>
                                        </p:tav>
                                        <p:tav tm="100000">
                                          <p:val>
                                            <p:strVal val="#ppt_w"/>
                                          </p:val>
                                        </p:tav>
                                      </p:tavLst>
                                    </p:anim>
                                    <p:anim calcmode="lin" valueType="num">
                                      <p:cBhvr>
                                        <p:cTn id="61" dur="500" fill="hold"/>
                                        <p:tgtEl>
                                          <p:spTgt spid="951322"/>
                                        </p:tgtEl>
                                        <p:attrNameLst>
                                          <p:attrName>ppt_h</p:attrName>
                                        </p:attrNameLst>
                                      </p:cBhvr>
                                      <p:tavLst>
                                        <p:tav tm="0">
                                          <p:val>
                                            <p:fltVal val="0.000000"/>
                                          </p:val>
                                        </p:tav>
                                        <p:tav tm="100000">
                                          <p:val>
                                            <p:strVal val="#ppt_h"/>
                                          </p:val>
                                        </p:tav>
                                      </p:tavLst>
                                    </p:anim>
                                  </p:childTnLst>
                                </p:cTn>
                              </p:par>
                            </p:childTnLst>
                          </p:cTn>
                        </p:par>
                        <p:par>
                          <p:cTn id="62" fill="hold">
                            <p:stCondLst>
                              <p:cond delay="500"/>
                            </p:stCondLst>
                            <p:childTnLst>
                              <p:par>
                                <p:cTn id="63" presetID="17" presetClass="entr" presetSubtype="1" fill="hold" nodeType="afterEffect">
                                  <p:stCondLst>
                                    <p:cond delay="0"/>
                                  </p:stCondLst>
                                  <p:childTnLst>
                                    <p:set>
                                      <p:cBhvr>
                                        <p:cTn id="64" dur="1" fill="hold">
                                          <p:stCondLst>
                                            <p:cond delay="0"/>
                                          </p:stCondLst>
                                        </p:cTn>
                                        <p:tgtEl>
                                          <p:spTgt spid="951323"/>
                                        </p:tgtEl>
                                        <p:attrNameLst>
                                          <p:attrName>style.visibility</p:attrName>
                                        </p:attrNameLst>
                                      </p:cBhvr>
                                      <p:to>
                                        <p:strVal val="visible"/>
                                      </p:to>
                                    </p:set>
                                    <p:anim calcmode="lin" valueType="num">
                                      <p:cBhvr>
                                        <p:cTn id="65" dur="500" fill="hold"/>
                                        <p:tgtEl>
                                          <p:spTgt spid="951323"/>
                                        </p:tgtEl>
                                        <p:attrNameLst>
                                          <p:attrName>ppt_x</p:attrName>
                                        </p:attrNameLst>
                                      </p:cBhvr>
                                      <p:tavLst>
                                        <p:tav tm="0">
                                          <p:val>
                                            <p:strVal val="#ppt_x"/>
                                          </p:val>
                                        </p:tav>
                                        <p:tav tm="100000">
                                          <p:val>
                                            <p:strVal val="#ppt_x"/>
                                          </p:val>
                                        </p:tav>
                                      </p:tavLst>
                                    </p:anim>
                                    <p:anim calcmode="lin" valueType="num">
                                      <p:cBhvr>
                                        <p:cTn id="66" dur="500" fill="hold"/>
                                        <p:tgtEl>
                                          <p:spTgt spid="951323"/>
                                        </p:tgtEl>
                                        <p:attrNameLst>
                                          <p:attrName>ppt_y</p:attrName>
                                        </p:attrNameLst>
                                      </p:cBhvr>
                                      <p:tavLst>
                                        <p:tav tm="0">
                                          <p:val>
                                            <p:strVal val="#ppt_y-#ppt_h/2"/>
                                          </p:val>
                                        </p:tav>
                                        <p:tav tm="100000">
                                          <p:val>
                                            <p:strVal val="#ppt_y"/>
                                          </p:val>
                                        </p:tav>
                                      </p:tavLst>
                                    </p:anim>
                                    <p:anim calcmode="lin" valueType="num">
                                      <p:cBhvr>
                                        <p:cTn id="67" dur="500" fill="hold"/>
                                        <p:tgtEl>
                                          <p:spTgt spid="951323"/>
                                        </p:tgtEl>
                                        <p:attrNameLst>
                                          <p:attrName>ppt_w</p:attrName>
                                        </p:attrNameLst>
                                      </p:cBhvr>
                                      <p:tavLst>
                                        <p:tav tm="0">
                                          <p:val>
                                            <p:strVal val="#ppt_w"/>
                                          </p:val>
                                        </p:tav>
                                        <p:tav tm="100000">
                                          <p:val>
                                            <p:strVal val="#ppt_w"/>
                                          </p:val>
                                        </p:tav>
                                      </p:tavLst>
                                    </p:anim>
                                    <p:anim calcmode="lin" valueType="num">
                                      <p:cBhvr>
                                        <p:cTn id="68" dur="500" fill="hold"/>
                                        <p:tgtEl>
                                          <p:spTgt spid="951323"/>
                                        </p:tgtEl>
                                        <p:attrNameLst>
                                          <p:attrName>ppt_h</p:attrName>
                                        </p:attrNameLst>
                                      </p:cBhvr>
                                      <p:tavLst>
                                        <p:tav tm="0">
                                          <p:val>
                                            <p:fltVal val="0.000000"/>
                                          </p:val>
                                        </p:tav>
                                        <p:tav tm="100000">
                                          <p:val>
                                            <p:strVal val="#ppt_h"/>
                                          </p:val>
                                        </p:tav>
                                      </p:tavLst>
                                    </p:anim>
                                  </p:childTnLst>
                                </p:cTn>
                              </p:par>
                            </p:childTnLst>
                          </p:cTn>
                        </p:par>
                        <p:par>
                          <p:cTn id="69" fill="hold">
                            <p:stCondLst>
                              <p:cond delay="1000"/>
                            </p:stCondLst>
                            <p:childTnLst>
                              <p:par>
                                <p:cTn id="70" presetID="17" presetClass="entr" presetSubtype="1" fill="hold" nodeType="afterEffect">
                                  <p:stCondLst>
                                    <p:cond delay="0"/>
                                  </p:stCondLst>
                                  <p:childTnLst>
                                    <p:set>
                                      <p:cBhvr>
                                        <p:cTn id="71" dur="1" fill="hold">
                                          <p:stCondLst>
                                            <p:cond delay="0"/>
                                          </p:stCondLst>
                                        </p:cTn>
                                        <p:tgtEl>
                                          <p:spTgt spid="951324"/>
                                        </p:tgtEl>
                                        <p:attrNameLst>
                                          <p:attrName>style.visibility</p:attrName>
                                        </p:attrNameLst>
                                      </p:cBhvr>
                                      <p:to>
                                        <p:strVal val="visible"/>
                                      </p:to>
                                    </p:set>
                                    <p:anim calcmode="lin" valueType="num">
                                      <p:cBhvr>
                                        <p:cTn id="72" dur="500" fill="hold"/>
                                        <p:tgtEl>
                                          <p:spTgt spid="951324"/>
                                        </p:tgtEl>
                                        <p:attrNameLst>
                                          <p:attrName>ppt_x</p:attrName>
                                        </p:attrNameLst>
                                      </p:cBhvr>
                                      <p:tavLst>
                                        <p:tav tm="0">
                                          <p:val>
                                            <p:strVal val="#ppt_x"/>
                                          </p:val>
                                        </p:tav>
                                        <p:tav tm="100000">
                                          <p:val>
                                            <p:strVal val="#ppt_x"/>
                                          </p:val>
                                        </p:tav>
                                      </p:tavLst>
                                    </p:anim>
                                    <p:anim calcmode="lin" valueType="num">
                                      <p:cBhvr>
                                        <p:cTn id="73" dur="500" fill="hold"/>
                                        <p:tgtEl>
                                          <p:spTgt spid="951324"/>
                                        </p:tgtEl>
                                        <p:attrNameLst>
                                          <p:attrName>ppt_y</p:attrName>
                                        </p:attrNameLst>
                                      </p:cBhvr>
                                      <p:tavLst>
                                        <p:tav tm="0">
                                          <p:val>
                                            <p:strVal val="#ppt_y-#ppt_h/2"/>
                                          </p:val>
                                        </p:tav>
                                        <p:tav tm="100000">
                                          <p:val>
                                            <p:strVal val="#ppt_y"/>
                                          </p:val>
                                        </p:tav>
                                      </p:tavLst>
                                    </p:anim>
                                    <p:anim calcmode="lin" valueType="num">
                                      <p:cBhvr>
                                        <p:cTn id="74" dur="500" fill="hold"/>
                                        <p:tgtEl>
                                          <p:spTgt spid="951324"/>
                                        </p:tgtEl>
                                        <p:attrNameLst>
                                          <p:attrName>ppt_w</p:attrName>
                                        </p:attrNameLst>
                                      </p:cBhvr>
                                      <p:tavLst>
                                        <p:tav tm="0">
                                          <p:val>
                                            <p:strVal val="#ppt_w"/>
                                          </p:val>
                                        </p:tav>
                                        <p:tav tm="100000">
                                          <p:val>
                                            <p:strVal val="#ppt_w"/>
                                          </p:val>
                                        </p:tav>
                                      </p:tavLst>
                                    </p:anim>
                                    <p:anim calcmode="lin" valueType="num">
                                      <p:cBhvr>
                                        <p:cTn id="75" dur="500" fill="hold"/>
                                        <p:tgtEl>
                                          <p:spTgt spid="95132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9441" name="Rectangle 2"/>
          <p:cNvSpPr>
            <a:spLocks noGrp="1"/>
          </p:cNvSpPr>
          <p:nvPr>
            <p:ph type="title"/>
          </p:nvPr>
        </p:nvSpPr>
        <p:spPr/>
        <p:txBody>
          <a:bodyPr wrap="square" lIns="91440" tIns="45720" rIns="91440" bIns="45720" anchor="b"/>
          <a:p>
            <a:pPr eaLnBrk="1" hangingPunct="1"/>
            <a:r>
              <a:rPr lang="zh-CN" altLang="en-US" sz="3200" dirty="0">
                <a:solidFill>
                  <a:srgbClr val="FF9900"/>
                </a:solidFill>
                <a:latin typeface="微软雅黑" panose="020B0503020204020204" charset="-122"/>
                <a:ea typeface="微软雅黑" panose="020B0503020204020204" charset="-122"/>
              </a:rPr>
              <a:t>缓冲区的工作方式</a:t>
            </a:r>
            <a:endParaRPr lang="zh-CN" altLang="en-US" sz="3200" dirty="0">
              <a:solidFill>
                <a:srgbClr val="FF9900"/>
              </a:solidFill>
              <a:latin typeface="微软雅黑" panose="020B0503020204020204" charset="-122"/>
              <a:ea typeface="微软雅黑" panose="020B0503020204020204" charset="-122"/>
            </a:endParaRPr>
          </a:p>
        </p:txBody>
      </p:sp>
      <p:sp>
        <p:nvSpPr>
          <p:cNvPr id="631811" name="Rectangle 3"/>
          <p:cNvSpPr>
            <a:spLocks noGrp="1"/>
          </p:cNvSpPr>
          <p:nvPr>
            <p:ph idx="1"/>
          </p:nvPr>
        </p:nvSpPr>
        <p:spPr>
          <a:xfrm>
            <a:off x="685800" y="1916113"/>
            <a:ext cx="7772400" cy="4114800"/>
          </a:xfrm>
          <a:solidFill>
            <a:srgbClr val="FFFFFF"/>
          </a:solidFill>
          <a:ln>
            <a:solidFill>
              <a:srgbClr val="000000"/>
            </a:solidFill>
            <a:miter/>
          </a:ln>
        </p:spPr>
        <p:txBody>
          <a:bodyPr anchor="t"/>
          <a:p>
            <a:pPr marL="609600" indent="-609600" eaLnBrk="1" hangingPunct="1"/>
            <a:r>
              <a:rPr lang="zh-CN" altLang="en-US" sz="2100" b="1" dirty="0">
                <a:latin typeface="微软雅黑" panose="020B0503020204020204" charset="-122"/>
                <a:ea typeface="微软雅黑" panose="020B0503020204020204" charset="-122"/>
              </a:rPr>
              <a:t>缓冲区可以工作在下列四种方式下：</a:t>
            </a:r>
            <a:endParaRPr lang="zh-CN" altLang="en-US" sz="2100" b="1" dirty="0">
              <a:latin typeface="微软雅黑" panose="020B0503020204020204" charset="-122"/>
              <a:ea typeface="微软雅黑" panose="020B0503020204020204" charset="-122"/>
            </a:endParaRPr>
          </a:p>
          <a:p>
            <a:pPr marL="609600" indent="-609600" eaLnBrk="1" hangingPunct="1">
              <a:buAutoNum type="arabicPeriod"/>
            </a:pPr>
            <a:r>
              <a:rPr lang="zh-CN" altLang="en-US" sz="2100" b="1" dirty="0">
                <a:solidFill>
                  <a:schemeClr val="accent2"/>
                </a:solidFill>
                <a:latin typeface="微软雅黑" panose="020B0503020204020204" charset="-122"/>
                <a:ea typeface="微软雅黑" panose="020B0503020204020204" charset="-122"/>
              </a:rPr>
              <a:t>收容输入。</a:t>
            </a:r>
            <a:r>
              <a:rPr lang="zh-CN" altLang="en-US" sz="2100" b="1" dirty="0">
                <a:latin typeface="微软雅黑" panose="020B0503020204020204" charset="-122"/>
                <a:ea typeface="微软雅黑" panose="020B0503020204020204" charset="-122"/>
              </a:rPr>
              <a:t>输入进程需要输入时，取得空缓冲区，装满后放入输入队列。</a:t>
            </a:r>
            <a:endParaRPr lang="zh-CN" altLang="en-US" sz="2100" b="1" dirty="0">
              <a:latin typeface="微软雅黑" panose="020B0503020204020204" charset="-122"/>
              <a:ea typeface="微软雅黑" panose="020B0503020204020204" charset="-122"/>
            </a:endParaRPr>
          </a:p>
          <a:p>
            <a:pPr marL="609600" indent="-609600" eaLnBrk="1" hangingPunct="1">
              <a:buAutoNum type="arabicPeriod"/>
            </a:pPr>
            <a:r>
              <a:rPr lang="zh-CN" altLang="en-US" sz="2100" b="1" dirty="0">
                <a:solidFill>
                  <a:schemeClr val="accent2"/>
                </a:solidFill>
                <a:latin typeface="微软雅黑" panose="020B0503020204020204" charset="-122"/>
                <a:ea typeface="微软雅黑" panose="020B0503020204020204" charset="-122"/>
              </a:rPr>
              <a:t>提取输入</a:t>
            </a:r>
            <a:r>
              <a:rPr lang="zh-CN" altLang="en-US" sz="2100" b="1" dirty="0">
                <a:latin typeface="微软雅黑" panose="020B0503020204020204" charset="-122"/>
                <a:ea typeface="微软雅黑" panose="020B0503020204020204" charset="-122"/>
              </a:rPr>
              <a:t>。计算进程需要输入时，在输入队列取缓冲区，提取数据后挂在空缓冲区队列上。</a:t>
            </a:r>
            <a:endParaRPr lang="zh-CN" altLang="en-US" sz="2100" b="1" dirty="0">
              <a:latin typeface="微软雅黑" panose="020B0503020204020204" charset="-122"/>
              <a:ea typeface="微软雅黑" panose="020B0503020204020204" charset="-122"/>
            </a:endParaRPr>
          </a:p>
          <a:p>
            <a:pPr marL="609600" indent="-609600" eaLnBrk="1" hangingPunct="1">
              <a:buAutoNum type="arabicPeriod"/>
            </a:pPr>
            <a:r>
              <a:rPr lang="zh-CN" altLang="en-US" sz="2100" b="1" dirty="0">
                <a:solidFill>
                  <a:schemeClr val="accent2"/>
                </a:solidFill>
                <a:latin typeface="微软雅黑" panose="020B0503020204020204" charset="-122"/>
                <a:ea typeface="微软雅黑" panose="020B0503020204020204" charset="-122"/>
              </a:rPr>
              <a:t>收容输出</a:t>
            </a:r>
            <a:r>
              <a:rPr lang="zh-CN" altLang="en-US" sz="2100" b="1" dirty="0">
                <a:latin typeface="微软雅黑" panose="020B0503020204020204" charset="-122"/>
                <a:ea typeface="微软雅黑" panose="020B0503020204020204" charset="-122"/>
              </a:rPr>
              <a:t>。计算进程需要输出时，取空缓冲区，装满数据后挂在输出缓冲队列上。</a:t>
            </a:r>
            <a:endParaRPr lang="zh-CN" altLang="en-US" sz="2100" b="1" dirty="0">
              <a:latin typeface="微软雅黑" panose="020B0503020204020204" charset="-122"/>
              <a:ea typeface="微软雅黑" panose="020B0503020204020204" charset="-122"/>
            </a:endParaRPr>
          </a:p>
          <a:p>
            <a:pPr marL="609600" indent="-609600" eaLnBrk="1" hangingPunct="1">
              <a:buAutoNum type="arabicPeriod"/>
            </a:pPr>
            <a:r>
              <a:rPr lang="zh-CN" altLang="en-US" sz="2100" b="1" dirty="0">
                <a:solidFill>
                  <a:schemeClr val="accent2"/>
                </a:solidFill>
                <a:latin typeface="微软雅黑" panose="020B0503020204020204" charset="-122"/>
                <a:ea typeface="微软雅黑" panose="020B0503020204020204" charset="-122"/>
              </a:rPr>
              <a:t>提取输出</a:t>
            </a:r>
            <a:r>
              <a:rPr lang="zh-CN" altLang="en-US" sz="2100" b="1" dirty="0">
                <a:latin typeface="微软雅黑" panose="020B0503020204020204" charset="-122"/>
                <a:ea typeface="微软雅黑" panose="020B0503020204020204" charset="-122"/>
              </a:rPr>
              <a:t>。输出进程从输出队列取缓冲区，提取完数据后挂在空缓冲区上。</a:t>
            </a:r>
            <a:endParaRPr lang="zh-CN" altLang="en-US" sz="2100" b="1" dirty="0">
              <a:latin typeface="微软雅黑" panose="020B0503020204020204" charset="-122"/>
              <a:ea typeface="微软雅黑" panose="020B0503020204020204" charset="-122"/>
            </a:endParaRPr>
          </a:p>
        </p:txBody>
      </p:sp>
      <p:sp>
        <p:nvSpPr>
          <p:cNvPr id="631812" name="Rectangle 4"/>
          <p:cNvSpPr/>
          <p:nvPr/>
        </p:nvSpPr>
        <p:spPr>
          <a:xfrm>
            <a:off x="0" y="1281113"/>
            <a:ext cx="8763000" cy="1703387"/>
          </a:xfrm>
          <a:prstGeom prst="rect">
            <a:avLst/>
          </a:prstGeom>
          <a:solidFill>
            <a:schemeClr val="accent1"/>
          </a:solidFill>
          <a:ln w="9525">
            <a:noFill/>
          </a:ln>
        </p:spPr>
        <p:txBody>
          <a:bodyPr anchor="t"/>
          <a:p>
            <a:pPr marL="742950" lvl="1" indent="-285750" eaLnBrk="1" hangingPunct="1">
              <a:spcBef>
                <a:spcPct val="20000"/>
              </a:spcBef>
              <a:buClr>
                <a:schemeClr val="tx2"/>
              </a:buClr>
              <a:buSzPct val="85000"/>
              <a:buFont typeface="Wingdings" panose="05000000000000000000" pitchFamily="2" charset="2"/>
              <a:buChar char="Ø"/>
            </a:pPr>
            <a:r>
              <a:rPr lang="en-US" altLang="zh-CN" sz="2400" b="1" dirty="0">
                <a:solidFill>
                  <a:srgbClr val="000000"/>
                </a:solidFill>
                <a:latin typeface="微软雅黑" panose="020B0503020204020204" charset="-122"/>
                <a:ea typeface="微软雅黑" panose="020B0503020204020204" charset="-122"/>
              </a:rPr>
              <a:t>1.</a:t>
            </a:r>
            <a:r>
              <a:rPr lang="zh-CN" altLang="en-US" sz="2400" b="1" dirty="0">
                <a:solidFill>
                  <a:srgbClr val="000000"/>
                </a:solidFill>
                <a:latin typeface="微软雅黑" panose="020B0503020204020204" charset="-122"/>
                <a:ea typeface="微软雅黑" panose="020B0503020204020204" charset="-122"/>
              </a:rPr>
              <a:t>收容输入</a:t>
            </a:r>
            <a:r>
              <a:rPr lang="zh-CN" altLang="en-US" sz="2400" b="1" dirty="0">
                <a:latin typeface="微软雅黑" panose="020B0503020204020204" charset="-122"/>
                <a:ea typeface="微软雅黑" panose="020B0503020204020204" charset="-122"/>
              </a:rPr>
              <a:t> </a:t>
            </a:r>
            <a:r>
              <a:rPr lang="en-US" altLang="zh-CN" sz="2400" b="1" dirty="0">
                <a:solidFill>
                  <a:srgbClr val="0000CC"/>
                </a:solidFill>
                <a:latin typeface="微软雅黑" panose="020B0503020204020204" charset="-122"/>
                <a:ea typeface="微软雅黑" panose="020B0503020204020204" charset="-122"/>
              </a:rPr>
              <a:t>hin=getbuf(emq);  putbuf(inq,hin)</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a:p>
            <a:pPr marL="742950" lvl="1" indent="-285750" eaLnBrk="1" hangingPunct="1">
              <a:spcBef>
                <a:spcPct val="20000"/>
              </a:spcBef>
              <a:buClr>
                <a:schemeClr val="tx2"/>
              </a:buClr>
              <a:buSzPct val="85000"/>
              <a:buFont typeface="Wingdings" panose="05000000000000000000" pitchFamily="2" charset="2"/>
              <a:buChar char="Ø"/>
            </a:pPr>
            <a:r>
              <a:rPr lang="en-US" altLang="zh-CN" sz="2400" b="1" dirty="0">
                <a:solidFill>
                  <a:srgbClr val="000000"/>
                </a:solidFill>
                <a:latin typeface="微软雅黑" panose="020B0503020204020204" charset="-122"/>
                <a:ea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rPr>
              <a:t>提取输入</a:t>
            </a:r>
            <a:r>
              <a:rPr lang="zh-CN" altLang="en-US" sz="2400" b="1" dirty="0">
                <a:solidFill>
                  <a:srgbClr val="0000CC"/>
                </a:solidFill>
                <a:latin typeface="微软雅黑" panose="020B0503020204020204" charset="-122"/>
                <a:ea typeface="微软雅黑" panose="020B0503020204020204" charset="-122"/>
              </a:rPr>
              <a:t> </a:t>
            </a:r>
            <a:r>
              <a:rPr lang="en-US" altLang="zh-CN" sz="2400" b="1" dirty="0">
                <a:solidFill>
                  <a:srgbClr val="0000CC"/>
                </a:solidFill>
                <a:latin typeface="微软雅黑" panose="020B0503020204020204" charset="-122"/>
                <a:ea typeface="微软雅黑" panose="020B0503020204020204" charset="-122"/>
              </a:rPr>
              <a:t>sin=getbuf(inq);</a:t>
            </a:r>
            <a:r>
              <a:rPr lang="zh-CN" altLang="en-US" sz="2400" b="1" dirty="0">
                <a:solidFill>
                  <a:srgbClr val="0000CC"/>
                </a:solidFill>
                <a:latin typeface="微软雅黑" panose="020B0503020204020204" charset="-122"/>
                <a:ea typeface="微软雅黑" panose="020B0503020204020204" charset="-122"/>
              </a:rPr>
              <a:t>计算；</a:t>
            </a:r>
            <a:r>
              <a:rPr lang="en-US" altLang="zh-CN" sz="2400" b="1" dirty="0">
                <a:solidFill>
                  <a:srgbClr val="0000CC"/>
                </a:solidFill>
                <a:latin typeface="微软雅黑" panose="020B0503020204020204" charset="-122"/>
                <a:ea typeface="微软雅黑" panose="020B0503020204020204" charset="-122"/>
              </a:rPr>
              <a:t>putbuf(emq,sin)</a:t>
            </a:r>
            <a:endParaRPr lang="en-US" altLang="zh-CN" sz="2400" b="1" dirty="0">
              <a:solidFill>
                <a:srgbClr val="0000CC"/>
              </a:solidFill>
              <a:latin typeface="微软雅黑" panose="020B0503020204020204" charset="-122"/>
              <a:ea typeface="微软雅黑" panose="020B0503020204020204" charset="-122"/>
            </a:endParaRPr>
          </a:p>
          <a:p>
            <a:pPr marL="742950" lvl="1" indent="-285750" eaLnBrk="1" hangingPunct="1">
              <a:spcBef>
                <a:spcPct val="20000"/>
              </a:spcBef>
              <a:buClr>
                <a:schemeClr val="tx2"/>
              </a:buClr>
              <a:buSzPct val="85000"/>
              <a:buFont typeface="Wingdings" panose="05000000000000000000" pitchFamily="2" charset="2"/>
              <a:buChar char="Ø"/>
            </a:pPr>
            <a:r>
              <a:rPr lang="en-US" altLang="zh-CN" sz="2400" b="1" dirty="0">
                <a:solidFill>
                  <a:srgbClr val="000000"/>
                </a:solidFill>
                <a:latin typeface="微软雅黑" panose="020B0503020204020204" charset="-122"/>
                <a:ea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rPr>
              <a:t>收容输出</a:t>
            </a:r>
            <a:r>
              <a:rPr lang="zh-CN" altLang="en-US" sz="2400" b="1" dirty="0">
                <a:latin typeface="微软雅黑" panose="020B0503020204020204" charset="-122"/>
                <a:ea typeface="微软雅黑" panose="020B0503020204020204" charset="-122"/>
              </a:rPr>
              <a:t> </a:t>
            </a:r>
            <a:r>
              <a:rPr lang="en-US" altLang="zh-CN" sz="2400" b="1" dirty="0">
                <a:solidFill>
                  <a:srgbClr val="0000CC"/>
                </a:solidFill>
                <a:latin typeface="微软雅黑" panose="020B0503020204020204" charset="-122"/>
                <a:ea typeface="微软雅黑" panose="020B0503020204020204" charset="-122"/>
              </a:rPr>
              <a:t>hout=getbuf(emq); putbuf(outq, hout)</a:t>
            </a:r>
            <a:endParaRPr lang="en-US" altLang="zh-CN" sz="2400" b="1" dirty="0">
              <a:latin typeface="微软雅黑" panose="020B0503020204020204" charset="-122"/>
              <a:ea typeface="微软雅黑" panose="020B0503020204020204" charset="-122"/>
            </a:endParaRPr>
          </a:p>
          <a:p>
            <a:pPr marL="742950" lvl="1" indent="-285750" eaLnBrk="1" hangingPunct="1">
              <a:spcBef>
                <a:spcPct val="20000"/>
              </a:spcBef>
              <a:buClr>
                <a:schemeClr val="tx2"/>
              </a:buClr>
              <a:buSzPct val="85000"/>
              <a:buFont typeface="Wingdings" panose="05000000000000000000" pitchFamily="2" charset="2"/>
              <a:buChar char="Ø"/>
            </a:pPr>
            <a:r>
              <a:rPr lang="en-US" altLang="zh-CN" sz="2400" b="1" dirty="0">
                <a:solidFill>
                  <a:srgbClr val="000000"/>
                </a:solidFill>
                <a:latin typeface="微软雅黑" panose="020B0503020204020204" charset="-122"/>
                <a:ea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rPr>
              <a:t>提取输出</a:t>
            </a:r>
            <a:r>
              <a:rPr lang="en-US" altLang="zh-CN" sz="2400" b="1" dirty="0">
                <a:solidFill>
                  <a:srgbClr val="0000CC"/>
                </a:solidFill>
                <a:latin typeface="微软雅黑" panose="020B0503020204020204" charset="-122"/>
                <a:ea typeface="微软雅黑" panose="020B0503020204020204" charset="-122"/>
              </a:rPr>
              <a:t>sout=getbuf(outq);</a:t>
            </a:r>
            <a:r>
              <a:rPr lang="zh-CN" altLang="en-US" sz="2400" b="1" dirty="0">
                <a:solidFill>
                  <a:srgbClr val="0000CC"/>
                </a:solidFill>
                <a:latin typeface="微软雅黑" panose="020B0503020204020204" charset="-122"/>
                <a:ea typeface="微软雅黑" panose="020B0503020204020204" charset="-122"/>
              </a:rPr>
              <a:t>输出</a:t>
            </a:r>
            <a:r>
              <a:rPr lang="en-US" altLang="zh-CN" sz="2400" b="1" dirty="0">
                <a:solidFill>
                  <a:srgbClr val="0000CC"/>
                </a:solidFill>
                <a:latin typeface="微软雅黑" panose="020B0503020204020204" charset="-122"/>
                <a:ea typeface="微软雅黑" panose="020B0503020204020204" charset="-122"/>
              </a:rPr>
              <a:t>;putbuf(emq,sout)</a:t>
            </a:r>
            <a:endParaRPr lang="en-US" altLang="zh-CN" sz="2400" b="1" dirty="0">
              <a:solidFill>
                <a:srgbClr val="0000CC"/>
              </a:solidFill>
              <a:latin typeface="微软雅黑" panose="020B0503020204020204" charset="-122"/>
              <a:ea typeface="微软雅黑" panose="020B0503020204020204" charset="-122"/>
            </a:endParaRPr>
          </a:p>
          <a:p>
            <a:pPr marL="742950" lvl="1" indent="-285750" eaLnBrk="1" hangingPunct="1">
              <a:spcBef>
                <a:spcPct val="20000"/>
              </a:spcBef>
              <a:buClr>
                <a:schemeClr val="tx2"/>
              </a:buClr>
              <a:buSzPct val="85000"/>
              <a:buFont typeface="Wingdings" panose="05000000000000000000" pitchFamily="2" charset="2"/>
              <a:buChar char="Ø"/>
            </a:pPr>
            <a:endParaRPr lang="en-US" altLang="zh-CN" sz="2400" b="1" dirty="0">
              <a:latin typeface="微软雅黑" panose="020B0503020204020204" charset="-122"/>
              <a:ea typeface="微软雅黑" panose="020B0503020204020204" charset="-122"/>
            </a:endParaRPr>
          </a:p>
        </p:txBody>
      </p:sp>
      <p:grpSp>
        <p:nvGrpSpPr>
          <p:cNvPr id="631813" name="Group 5"/>
          <p:cNvGrpSpPr/>
          <p:nvPr/>
        </p:nvGrpSpPr>
        <p:grpSpPr>
          <a:xfrm>
            <a:off x="-36512" y="3146425"/>
            <a:ext cx="9144000" cy="2720975"/>
            <a:chOff x="23" y="1982"/>
            <a:chExt cx="5760" cy="1714"/>
          </a:xfrm>
        </p:grpSpPr>
        <p:sp>
          <p:nvSpPr>
            <p:cNvPr id="189445" name="AutoShape 6"/>
            <p:cNvSpPr>
              <a:spLocks noChangeAspect="1" noTextEdit="1"/>
            </p:cNvSpPr>
            <p:nvPr/>
          </p:nvSpPr>
          <p:spPr>
            <a:xfrm>
              <a:off x="23" y="1982"/>
              <a:ext cx="5760" cy="1714"/>
            </a:xfrm>
            <a:prstGeom prst="rect">
              <a:avLst/>
            </a:prstGeom>
            <a:solidFill>
              <a:schemeClr val="accent1"/>
            </a:solidFill>
            <a:ln w="9525">
              <a:noFill/>
            </a:ln>
          </p:spPr>
          <p:txBody>
            <a:bodyPr anchor="t"/>
            <a:p>
              <a:endParaRPr lang="zh-CN" altLang="en-US">
                <a:latin typeface="Arial" panose="020B0604020202020204" pitchFamily="34" charset="0"/>
                <a:ea typeface="Arial" panose="020B0604020202020204" pitchFamily="34" charset="0"/>
              </a:endParaRPr>
            </a:p>
          </p:txBody>
        </p:sp>
        <p:sp>
          <p:nvSpPr>
            <p:cNvPr id="189446" name="Rectangle 7"/>
            <p:cNvSpPr/>
            <p:nvPr/>
          </p:nvSpPr>
          <p:spPr>
            <a:xfrm>
              <a:off x="47" y="2011"/>
              <a:ext cx="849" cy="479"/>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47" name="Rectangle 8"/>
            <p:cNvSpPr/>
            <p:nvPr/>
          </p:nvSpPr>
          <p:spPr>
            <a:xfrm>
              <a:off x="47" y="2011"/>
              <a:ext cx="849" cy="479"/>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48" name="Rectangle 9"/>
            <p:cNvSpPr/>
            <p:nvPr/>
          </p:nvSpPr>
          <p:spPr>
            <a:xfrm>
              <a:off x="373" y="2148"/>
              <a:ext cx="57"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I</a:t>
              </a:r>
              <a:endParaRPr lang="en-US" altLang="zh-CN" sz="2400" b="1" dirty="0">
                <a:latin typeface="微软雅黑" panose="020B0503020204020204" charset="-122"/>
                <a:ea typeface="微软雅黑" panose="020B0503020204020204" charset="-122"/>
              </a:endParaRPr>
            </a:p>
          </p:txBody>
        </p:sp>
        <p:sp>
          <p:nvSpPr>
            <p:cNvPr id="189449" name="Rectangle 10"/>
            <p:cNvSpPr/>
            <p:nvPr/>
          </p:nvSpPr>
          <p:spPr>
            <a:xfrm>
              <a:off x="424" y="2148"/>
              <a:ext cx="80"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p:txBody>
        </p:sp>
        <p:sp>
          <p:nvSpPr>
            <p:cNvPr id="189450" name="Rectangle 11"/>
            <p:cNvSpPr/>
            <p:nvPr/>
          </p:nvSpPr>
          <p:spPr>
            <a:xfrm>
              <a:off x="466" y="2148"/>
              <a:ext cx="138"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O</a:t>
              </a:r>
              <a:endParaRPr lang="en-US" altLang="zh-CN" sz="2400" b="1" dirty="0">
                <a:latin typeface="微软雅黑" panose="020B0503020204020204" charset="-122"/>
                <a:ea typeface="微软雅黑" panose="020B0503020204020204" charset="-122"/>
              </a:endParaRPr>
            </a:p>
          </p:txBody>
        </p:sp>
        <p:sp>
          <p:nvSpPr>
            <p:cNvPr id="189451" name="Rectangle 12"/>
            <p:cNvSpPr/>
            <p:nvPr/>
          </p:nvSpPr>
          <p:spPr>
            <a:xfrm>
              <a:off x="47" y="3111"/>
              <a:ext cx="849" cy="478"/>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52" name="Rectangle 13"/>
            <p:cNvSpPr/>
            <p:nvPr/>
          </p:nvSpPr>
          <p:spPr>
            <a:xfrm>
              <a:off x="47" y="3111"/>
              <a:ext cx="849" cy="478"/>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53" name="Rectangle 14"/>
            <p:cNvSpPr/>
            <p:nvPr/>
          </p:nvSpPr>
          <p:spPr>
            <a:xfrm>
              <a:off x="373" y="3244"/>
              <a:ext cx="57"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I</a:t>
              </a:r>
              <a:endParaRPr lang="en-US" altLang="zh-CN" sz="2400" b="1" dirty="0">
                <a:latin typeface="微软雅黑" panose="020B0503020204020204" charset="-122"/>
                <a:ea typeface="微软雅黑" panose="020B0503020204020204" charset="-122"/>
              </a:endParaRPr>
            </a:p>
          </p:txBody>
        </p:sp>
        <p:sp>
          <p:nvSpPr>
            <p:cNvPr id="189454" name="Rectangle 15"/>
            <p:cNvSpPr/>
            <p:nvPr/>
          </p:nvSpPr>
          <p:spPr>
            <a:xfrm>
              <a:off x="424" y="3244"/>
              <a:ext cx="80"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p:txBody>
        </p:sp>
        <p:sp>
          <p:nvSpPr>
            <p:cNvPr id="189455" name="Rectangle 16"/>
            <p:cNvSpPr/>
            <p:nvPr/>
          </p:nvSpPr>
          <p:spPr>
            <a:xfrm>
              <a:off x="466" y="3244"/>
              <a:ext cx="138"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O</a:t>
              </a:r>
              <a:endParaRPr lang="en-US" altLang="zh-CN" sz="2400" b="1" dirty="0">
                <a:latin typeface="微软雅黑" panose="020B0503020204020204" charset="-122"/>
                <a:ea typeface="微软雅黑" panose="020B0503020204020204" charset="-122"/>
              </a:endParaRPr>
            </a:p>
          </p:txBody>
        </p:sp>
        <p:sp>
          <p:nvSpPr>
            <p:cNvPr id="189456" name="Rectangle 17"/>
            <p:cNvSpPr/>
            <p:nvPr/>
          </p:nvSpPr>
          <p:spPr>
            <a:xfrm>
              <a:off x="1668" y="2011"/>
              <a:ext cx="2625" cy="1578"/>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57" name="Rectangle 18"/>
            <p:cNvSpPr/>
            <p:nvPr/>
          </p:nvSpPr>
          <p:spPr>
            <a:xfrm>
              <a:off x="4911" y="2155"/>
              <a:ext cx="849" cy="1291"/>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58" name="Rectangle 19"/>
            <p:cNvSpPr/>
            <p:nvPr/>
          </p:nvSpPr>
          <p:spPr>
            <a:xfrm>
              <a:off x="4911" y="2155"/>
              <a:ext cx="849" cy="1291"/>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59" name="Rectangle 20"/>
            <p:cNvSpPr/>
            <p:nvPr/>
          </p:nvSpPr>
          <p:spPr>
            <a:xfrm>
              <a:off x="5057" y="2722"/>
              <a:ext cx="676" cy="202"/>
            </a:xfrm>
            <a:prstGeom prst="rect">
              <a:avLst/>
            </a:prstGeom>
            <a:noFill/>
            <a:ln w="9525">
              <a:noFill/>
            </a:ln>
          </p:spPr>
          <p:txBody>
            <a:bodyPr wrap="none" lIns="0" tIns="0" rIns="0" bIns="0" anchor="t">
              <a:spAutoFit/>
            </a:bodyPr>
            <a:p>
              <a:r>
                <a:rPr lang="zh-CN" altLang="en-US" sz="2100" b="1" dirty="0">
                  <a:solidFill>
                    <a:srgbClr val="000000"/>
                  </a:solidFill>
                  <a:latin typeface="微软雅黑" panose="020B0503020204020204" charset="-122"/>
                  <a:ea typeface="微软雅黑" panose="020B0503020204020204" charset="-122"/>
                </a:rPr>
                <a:t>用户进程</a:t>
              </a:r>
              <a:endParaRPr lang="zh-CN" altLang="en-US" sz="2400" b="1" dirty="0">
                <a:latin typeface="微软雅黑" panose="020B0503020204020204" charset="-122"/>
                <a:ea typeface="微软雅黑" panose="020B0503020204020204" charset="-122"/>
              </a:endParaRPr>
            </a:p>
          </p:txBody>
        </p:sp>
        <p:sp>
          <p:nvSpPr>
            <p:cNvPr id="189460" name="Line 21"/>
            <p:cNvSpPr/>
            <p:nvPr/>
          </p:nvSpPr>
          <p:spPr>
            <a:xfrm>
              <a:off x="896" y="2251"/>
              <a:ext cx="919" cy="1"/>
            </a:xfrm>
            <a:prstGeom prst="line">
              <a:avLst/>
            </a:prstGeom>
            <a:ln w="19050" cap="rnd" cmpd="sng">
              <a:solidFill>
                <a:srgbClr val="000000"/>
              </a:solidFill>
              <a:prstDash val="solid"/>
              <a:round/>
              <a:headEnd type="none" w="med" len="med"/>
              <a:tailEnd type="none" w="med" len="med"/>
            </a:ln>
          </p:spPr>
        </p:sp>
        <p:sp>
          <p:nvSpPr>
            <p:cNvPr id="189461" name="Freeform 22"/>
            <p:cNvSpPr/>
            <p:nvPr/>
          </p:nvSpPr>
          <p:spPr>
            <a:xfrm>
              <a:off x="1788" y="2181"/>
              <a:ext cx="112" cy="138"/>
            </a:xfrm>
            <a:custGeom>
              <a:avLst/>
              <a:gdLst/>
              <a:ahLst/>
              <a:cxnLst>
                <a:cxn ang="0">
                  <a:pos x="3" y="11"/>
                </a:cxn>
                <a:cxn ang="0">
                  <a:pos x="0" y="23"/>
                </a:cxn>
                <a:cxn ang="0">
                  <a:pos x="0" y="0"/>
                </a:cxn>
                <a:cxn ang="0">
                  <a:pos x="0" y="0"/>
                </a:cxn>
                <a:cxn ang="0">
                  <a:pos x="3" y="11"/>
                </a:cxn>
              </a:cxnLst>
              <a:pathLst>
                <a:path w="173" h="173">
                  <a:moveTo>
                    <a:pt x="173" y="87"/>
                  </a:moveTo>
                  <a:lnTo>
                    <a:pt x="0" y="173"/>
                  </a:lnTo>
                  <a:cubicBezTo>
                    <a:pt x="27" y="119"/>
                    <a:pt x="27" y="55"/>
                    <a:pt x="0" y="0"/>
                  </a:cubicBezTo>
                  <a:lnTo>
                    <a:pt x="173"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62" name="Rectangle 23"/>
            <p:cNvSpPr/>
            <p:nvPr/>
          </p:nvSpPr>
          <p:spPr>
            <a:xfrm>
              <a:off x="1351" y="1998"/>
              <a:ext cx="160" cy="310"/>
            </a:xfrm>
            <a:prstGeom prst="rect">
              <a:avLst/>
            </a:prstGeom>
            <a:noFill/>
            <a:ln w="9525">
              <a:noFill/>
            </a:ln>
          </p:spPr>
          <p:txBody>
            <a:bodyPr wrap="none" lIns="0" tIns="0" rIns="0" bIns="0" anchor="t">
              <a:spAutoFit/>
            </a:bodyPr>
            <a:p>
              <a:r>
                <a:rPr lang="en-US" altLang="zh-CN" sz="3200" b="1" dirty="0">
                  <a:solidFill>
                    <a:srgbClr val="000000"/>
                  </a:solidFill>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sp>
          <p:nvSpPr>
            <p:cNvPr id="189463" name="Line 24"/>
            <p:cNvSpPr/>
            <p:nvPr/>
          </p:nvSpPr>
          <p:spPr>
            <a:xfrm flipH="1">
              <a:off x="980" y="3350"/>
              <a:ext cx="843" cy="1"/>
            </a:xfrm>
            <a:prstGeom prst="line">
              <a:avLst/>
            </a:prstGeom>
            <a:ln w="19050" cap="rnd" cmpd="sng">
              <a:solidFill>
                <a:srgbClr val="000000"/>
              </a:solidFill>
              <a:prstDash val="solid"/>
              <a:round/>
              <a:headEnd type="none" w="med" len="med"/>
              <a:tailEnd type="none" w="med" len="med"/>
            </a:ln>
          </p:spPr>
        </p:sp>
        <p:sp>
          <p:nvSpPr>
            <p:cNvPr id="189464" name="Freeform 25"/>
            <p:cNvSpPr/>
            <p:nvPr/>
          </p:nvSpPr>
          <p:spPr>
            <a:xfrm>
              <a:off x="896" y="3281"/>
              <a:ext cx="111" cy="138"/>
            </a:xfrm>
            <a:custGeom>
              <a:avLst/>
              <a:gdLst/>
              <a:ahLst/>
              <a:cxnLst>
                <a:cxn ang="0">
                  <a:pos x="0" y="11"/>
                </a:cxn>
                <a:cxn ang="0">
                  <a:pos x="3" y="0"/>
                </a:cxn>
                <a:cxn ang="0">
                  <a:pos x="3" y="23"/>
                </a:cxn>
                <a:cxn ang="0">
                  <a:pos x="0" y="11"/>
                </a:cxn>
              </a:cxnLst>
              <a:pathLst>
                <a:path w="173" h="173">
                  <a:moveTo>
                    <a:pt x="0" y="87"/>
                  </a:moveTo>
                  <a:lnTo>
                    <a:pt x="173" y="0"/>
                  </a:lnTo>
                  <a:cubicBezTo>
                    <a:pt x="145" y="55"/>
                    <a:pt x="145" y="119"/>
                    <a:pt x="173" y="173"/>
                  </a:cubicBezTo>
                  <a:lnTo>
                    <a:pt x="0"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65" name="Line 26"/>
            <p:cNvSpPr/>
            <p:nvPr/>
          </p:nvSpPr>
          <p:spPr>
            <a:xfrm>
              <a:off x="4139" y="2298"/>
              <a:ext cx="687" cy="1"/>
            </a:xfrm>
            <a:prstGeom prst="line">
              <a:avLst/>
            </a:prstGeom>
            <a:ln w="19050" cap="rnd" cmpd="sng">
              <a:solidFill>
                <a:srgbClr val="000000"/>
              </a:solidFill>
              <a:prstDash val="solid"/>
              <a:round/>
              <a:headEnd type="none" w="med" len="med"/>
              <a:tailEnd type="none" w="med" len="med"/>
            </a:ln>
          </p:spPr>
        </p:sp>
        <p:sp>
          <p:nvSpPr>
            <p:cNvPr id="189466" name="Freeform 27"/>
            <p:cNvSpPr/>
            <p:nvPr/>
          </p:nvSpPr>
          <p:spPr>
            <a:xfrm>
              <a:off x="4799" y="2229"/>
              <a:ext cx="112" cy="138"/>
            </a:xfrm>
            <a:custGeom>
              <a:avLst/>
              <a:gdLst/>
              <a:ahLst/>
              <a:cxnLst>
                <a:cxn ang="0">
                  <a:pos x="3" y="11"/>
                </a:cxn>
                <a:cxn ang="0">
                  <a:pos x="0" y="23"/>
                </a:cxn>
                <a:cxn ang="0">
                  <a:pos x="0" y="0"/>
                </a:cxn>
                <a:cxn ang="0">
                  <a:pos x="0" y="0"/>
                </a:cxn>
                <a:cxn ang="0">
                  <a:pos x="3" y="11"/>
                </a:cxn>
              </a:cxnLst>
              <a:pathLst>
                <a:path w="173" h="173">
                  <a:moveTo>
                    <a:pt x="173" y="87"/>
                  </a:moveTo>
                  <a:lnTo>
                    <a:pt x="0" y="173"/>
                  </a:lnTo>
                  <a:cubicBezTo>
                    <a:pt x="27" y="119"/>
                    <a:pt x="27" y="55"/>
                    <a:pt x="0" y="0"/>
                  </a:cubicBezTo>
                  <a:lnTo>
                    <a:pt x="173"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67" name="Rectangle 28"/>
            <p:cNvSpPr/>
            <p:nvPr/>
          </p:nvSpPr>
          <p:spPr>
            <a:xfrm>
              <a:off x="4470" y="2060"/>
              <a:ext cx="160" cy="310"/>
            </a:xfrm>
            <a:prstGeom prst="rect">
              <a:avLst/>
            </a:prstGeom>
            <a:noFill/>
            <a:ln w="9525">
              <a:noFill/>
            </a:ln>
          </p:spPr>
          <p:txBody>
            <a:bodyPr wrap="none" lIns="0" tIns="0" rIns="0" bIns="0" anchor="t">
              <a:spAutoFit/>
            </a:bodyPr>
            <a:p>
              <a:r>
                <a:rPr lang="en-US" altLang="zh-CN" sz="3200" b="1" dirty="0">
                  <a:solidFill>
                    <a:srgbClr val="000000"/>
                  </a:solidFill>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sp>
          <p:nvSpPr>
            <p:cNvPr id="189468" name="Line 29"/>
            <p:cNvSpPr/>
            <p:nvPr/>
          </p:nvSpPr>
          <p:spPr>
            <a:xfrm flipH="1">
              <a:off x="4223" y="3350"/>
              <a:ext cx="688" cy="1"/>
            </a:xfrm>
            <a:prstGeom prst="line">
              <a:avLst/>
            </a:prstGeom>
            <a:ln w="19050" cap="rnd" cmpd="sng">
              <a:solidFill>
                <a:srgbClr val="000000"/>
              </a:solidFill>
              <a:prstDash val="solid"/>
              <a:round/>
              <a:headEnd type="none" w="med" len="med"/>
              <a:tailEnd type="none" w="med" len="med"/>
            </a:ln>
          </p:spPr>
        </p:sp>
        <p:sp>
          <p:nvSpPr>
            <p:cNvPr id="189469" name="Freeform 30"/>
            <p:cNvSpPr/>
            <p:nvPr/>
          </p:nvSpPr>
          <p:spPr>
            <a:xfrm>
              <a:off x="4139" y="3281"/>
              <a:ext cx="111" cy="138"/>
            </a:xfrm>
            <a:custGeom>
              <a:avLst/>
              <a:gdLst/>
              <a:ahLst/>
              <a:cxnLst>
                <a:cxn ang="0">
                  <a:pos x="0" y="11"/>
                </a:cxn>
                <a:cxn ang="0">
                  <a:pos x="3" y="0"/>
                </a:cxn>
                <a:cxn ang="0">
                  <a:pos x="3" y="23"/>
                </a:cxn>
                <a:cxn ang="0">
                  <a:pos x="3" y="23"/>
                </a:cxn>
                <a:cxn ang="0">
                  <a:pos x="0" y="11"/>
                </a:cxn>
              </a:cxnLst>
              <a:pathLst>
                <a:path w="173" h="173">
                  <a:moveTo>
                    <a:pt x="0" y="87"/>
                  </a:moveTo>
                  <a:lnTo>
                    <a:pt x="173" y="0"/>
                  </a:lnTo>
                  <a:cubicBezTo>
                    <a:pt x="145" y="55"/>
                    <a:pt x="145" y="119"/>
                    <a:pt x="173" y="173"/>
                  </a:cubicBezTo>
                  <a:lnTo>
                    <a:pt x="0"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70" name="Rectangle 31"/>
            <p:cNvSpPr/>
            <p:nvPr/>
          </p:nvSpPr>
          <p:spPr>
            <a:xfrm>
              <a:off x="1977" y="2107"/>
              <a:ext cx="386" cy="359"/>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71" name="Rectangle 32"/>
            <p:cNvSpPr/>
            <p:nvPr/>
          </p:nvSpPr>
          <p:spPr>
            <a:xfrm>
              <a:off x="1977" y="2107"/>
              <a:ext cx="386" cy="359"/>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72" name="Rectangle 33"/>
            <p:cNvSpPr/>
            <p:nvPr/>
          </p:nvSpPr>
          <p:spPr>
            <a:xfrm>
              <a:off x="2072" y="2186"/>
              <a:ext cx="270"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hin</a:t>
              </a:r>
              <a:endParaRPr lang="en-US" altLang="zh-CN" sz="2400" b="1" dirty="0">
                <a:latin typeface="微软雅黑" panose="020B0503020204020204" charset="-122"/>
                <a:ea typeface="微软雅黑" panose="020B0503020204020204" charset="-122"/>
              </a:endParaRPr>
            </a:p>
          </p:txBody>
        </p:sp>
        <p:sp>
          <p:nvSpPr>
            <p:cNvPr id="189473" name="Rectangle 34"/>
            <p:cNvSpPr/>
            <p:nvPr/>
          </p:nvSpPr>
          <p:spPr>
            <a:xfrm>
              <a:off x="1977" y="3183"/>
              <a:ext cx="386" cy="358"/>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74" name="Rectangle 35"/>
            <p:cNvSpPr/>
            <p:nvPr/>
          </p:nvSpPr>
          <p:spPr>
            <a:xfrm>
              <a:off x="1977" y="3183"/>
              <a:ext cx="386" cy="358"/>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75" name="Rectangle 36"/>
            <p:cNvSpPr/>
            <p:nvPr/>
          </p:nvSpPr>
          <p:spPr>
            <a:xfrm>
              <a:off x="2051" y="3257"/>
              <a:ext cx="376"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sout</a:t>
              </a:r>
              <a:endParaRPr lang="en-US" altLang="zh-CN" sz="2400" b="1" dirty="0">
                <a:latin typeface="微软雅黑" panose="020B0503020204020204" charset="-122"/>
                <a:ea typeface="微软雅黑" panose="020B0503020204020204" charset="-122"/>
              </a:endParaRPr>
            </a:p>
          </p:txBody>
        </p:sp>
        <p:sp>
          <p:nvSpPr>
            <p:cNvPr id="189476" name="Rectangle 37"/>
            <p:cNvSpPr/>
            <p:nvPr/>
          </p:nvSpPr>
          <p:spPr>
            <a:xfrm>
              <a:off x="3598" y="2131"/>
              <a:ext cx="386" cy="359"/>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77" name="Rectangle 38"/>
            <p:cNvSpPr/>
            <p:nvPr/>
          </p:nvSpPr>
          <p:spPr>
            <a:xfrm>
              <a:off x="3598" y="2131"/>
              <a:ext cx="386" cy="359"/>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78" name="Rectangle 39"/>
            <p:cNvSpPr/>
            <p:nvPr/>
          </p:nvSpPr>
          <p:spPr>
            <a:xfrm>
              <a:off x="3708" y="2211"/>
              <a:ext cx="244"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sin</a:t>
              </a:r>
              <a:endParaRPr lang="en-US" altLang="zh-CN" sz="2400" b="1" dirty="0">
                <a:latin typeface="微软雅黑" panose="020B0503020204020204" charset="-122"/>
                <a:ea typeface="微软雅黑" panose="020B0503020204020204" charset="-122"/>
              </a:endParaRPr>
            </a:p>
          </p:txBody>
        </p:sp>
        <p:sp>
          <p:nvSpPr>
            <p:cNvPr id="189479" name="Rectangle 40"/>
            <p:cNvSpPr/>
            <p:nvPr/>
          </p:nvSpPr>
          <p:spPr>
            <a:xfrm>
              <a:off x="3598" y="3183"/>
              <a:ext cx="386" cy="358"/>
            </a:xfrm>
            <a:prstGeom prst="rect">
              <a:avLst/>
            </a:prstGeom>
            <a:solidFill>
              <a:srgbClr val="FFFFFF"/>
            </a:solidFill>
            <a:ln w="9525">
              <a:noFill/>
            </a:ln>
          </p:spPr>
          <p:txBody>
            <a:bodyPr anchor="t"/>
            <a:p>
              <a:endParaRPr lang="zh-CN" altLang="en-US" dirty="0">
                <a:latin typeface="微软雅黑" panose="020B0503020204020204" charset="-122"/>
                <a:ea typeface="微软雅黑" panose="020B0503020204020204" charset="-122"/>
              </a:endParaRPr>
            </a:p>
          </p:txBody>
        </p:sp>
        <p:sp>
          <p:nvSpPr>
            <p:cNvPr id="189480" name="Rectangle 41"/>
            <p:cNvSpPr/>
            <p:nvPr/>
          </p:nvSpPr>
          <p:spPr>
            <a:xfrm>
              <a:off x="3598" y="3183"/>
              <a:ext cx="386" cy="358"/>
            </a:xfrm>
            <a:prstGeom prst="rect">
              <a:avLst/>
            </a:prstGeom>
            <a:noFill/>
            <a:ln w="6350" cap="rnd" cmpd="sng">
              <a:solidFill>
                <a:srgbClr val="000000"/>
              </a:solidFill>
              <a:prstDash val="solid"/>
              <a:round/>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189481" name="Rectangle 42"/>
            <p:cNvSpPr/>
            <p:nvPr/>
          </p:nvSpPr>
          <p:spPr>
            <a:xfrm>
              <a:off x="3657" y="3257"/>
              <a:ext cx="401"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hout</a:t>
              </a:r>
              <a:endParaRPr lang="en-US" altLang="zh-CN" sz="2400" b="1" dirty="0">
                <a:latin typeface="微软雅黑" panose="020B0503020204020204" charset="-122"/>
                <a:ea typeface="微软雅黑" panose="020B0503020204020204" charset="-122"/>
              </a:endParaRPr>
            </a:p>
          </p:txBody>
        </p:sp>
        <p:sp>
          <p:nvSpPr>
            <p:cNvPr id="189482" name="Line 43"/>
            <p:cNvSpPr/>
            <p:nvPr/>
          </p:nvSpPr>
          <p:spPr>
            <a:xfrm>
              <a:off x="2363" y="2286"/>
              <a:ext cx="224" cy="1"/>
            </a:xfrm>
            <a:prstGeom prst="line">
              <a:avLst/>
            </a:prstGeom>
            <a:ln w="19050" cap="rnd" cmpd="sng">
              <a:solidFill>
                <a:srgbClr val="000000"/>
              </a:solidFill>
              <a:prstDash val="solid"/>
              <a:round/>
              <a:headEnd type="none" w="med" len="med"/>
              <a:tailEnd type="none" w="med" len="med"/>
            </a:ln>
          </p:spPr>
        </p:sp>
        <p:sp>
          <p:nvSpPr>
            <p:cNvPr id="189483" name="Freeform 44"/>
            <p:cNvSpPr/>
            <p:nvPr/>
          </p:nvSpPr>
          <p:spPr>
            <a:xfrm>
              <a:off x="2560" y="2217"/>
              <a:ext cx="112" cy="138"/>
            </a:xfrm>
            <a:custGeom>
              <a:avLst/>
              <a:gdLst/>
              <a:ahLst/>
              <a:cxnLst>
                <a:cxn ang="0">
                  <a:pos x="3" y="11"/>
                </a:cxn>
                <a:cxn ang="0">
                  <a:pos x="0" y="23"/>
                </a:cxn>
                <a:cxn ang="0">
                  <a:pos x="0" y="0"/>
                </a:cxn>
                <a:cxn ang="0">
                  <a:pos x="0" y="0"/>
                </a:cxn>
                <a:cxn ang="0">
                  <a:pos x="3" y="11"/>
                </a:cxn>
              </a:cxnLst>
              <a:pathLst>
                <a:path w="173" h="173">
                  <a:moveTo>
                    <a:pt x="173" y="87"/>
                  </a:moveTo>
                  <a:lnTo>
                    <a:pt x="0" y="173"/>
                  </a:lnTo>
                  <a:cubicBezTo>
                    <a:pt x="27" y="119"/>
                    <a:pt x="27" y="55"/>
                    <a:pt x="0" y="0"/>
                  </a:cubicBezTo>
                  <a:lnTo>
                    <a:pt x="173"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84" name="Rectangle 45"/>
            <p:cNvSpPr/>
            <p:nvPr/>
          </p:nvSpPr>
          <p:spPr>
            <a:xfrm>
              <a:off x="2720" y="2211"/>
              <a:ext cx="274"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inq</a:t>
              </a:r>
              <a:endParaRPr lang="en-US" altLang="zh-CN" sz="2400" b="1" dirty="0">
                <a:latin typeface="微软雅黑" panose="020B0503020204020204" charset="-122"/>
                <a:ea typeface="微软雅黑" panose="020B0503020204020204" charset="-122"/>
              </a:endParaRPr>
            </a:p>
          </p:txBody>
        </p:sp>
        <p:sp>
          <p:nvSpPr>
            <p:cNvPr id="189485" name="Line 46"/>
            <p:cNvSpPr/>
            <p:nvPr/>
          </p:nvSpPr>
          <p:spPr>
            <a:xfrm>
              <a:off x="3367" y="2298"/>
              <a:ext cx="147" cy="1"/>
            </a:xfrm>
            <a:prstGeom prst="line">
              <a:avLst/>
            </a:prstGeom>
            <a:ln w="19050" cap="rnd" cmpd="sng">
              <a:solidFill>
                <a:srgbClr val="000000"/>
              </a:solidFill>
              <a:prstDash val="solid"/>
              <a:round/>
              <a:headEnd type="none" w="med" len="med"/>
              <a:tailEnd type="none" w="med" len="med"/>
            </a:ln>
          </p:spPr>
        </p:sp>
        <p:sp>
          <p:nvSpPr>
            <p:cNvPr id="189486" name="Freeform 47"/>
            <p:cNvSpPr/>
            <p:nvPr/>
          </p:nvSpPr>
          <p:spPr>
            <a:xfrm>
              <a:off x="3487" y="2229"/>
              <a:ext cx="111" cy="138"/>
            </a:xfrm>
            <a:custGeom>
              <a:avLst/>
              <a:gdLst/>
              <a:ahLst/>
              <a:cxnLst>
                <a:cxn ang="0">
                  <a:pos x="3" y="11"/>
                </a:cxn>
                <a:cxn ang="0">
                  <a:pos x="0" y="23"/>
                </a:cxn>
                <a:cxn ang="0">
                  <a:pos x="0" y="0"/>
                </a:cxn>
                <a:cxn ang="0">
                  <a:pos x="0" y="0"/>
                </a:cxn>
                <a:cxn ang="0">
                  <a:pos x="3" y="11"/>
                </a:cxn>
              </a:cxnLst>
              <a:pathLst>
                <a:path w="173" h="173">
                  <a:moveTo>
                    <a:pt x="173" y="87"/>
                  </a:moveTo>
                  <a:lnTo>
                    <a:pt x="0" y="173"/>
                  </a:lnTo>
                  <a:cubicBezTo>
                    <a:pt x="27" y="119"/>
                    <a:pt x="27" y="55"/>
                    <a:pt x="0" y="0"/>
                  </a:cubicBezTo>
                  <a:lnTo>
                    <a:pt x="173"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87" name="Line 48"/>
            <p:cNvSpPr/>
            <p:nvPr/>
          </p:nvSpPr>
          <p:spPr>
            <a:xfrm flipV="1">
              <a:off x="2209" y="2570"/>
              <a:ext cx="1" cy="206"/>
            </a:xfrm>
            <a:prstGeom prst="line">
              <a:avLst/>
            </a:prstGeom>
            <a:ln w="19050" cap="rnd" cmpd="sng">
              <a:solidFill>
                <a:srgbClr val="000000"/>
              </a:solidFill>
              <a:prstDash val="solid"/>
              <a:round/>
              <a:headEnd type="none" w="med" len="med"/>
              <a:tailEnd type="none" w="med" len="med"/>
            </a:ln>
          </p:spPr>
        </p:sp>
        <p:sp>
          <p:nvSpPr>
            <p:cNvPr id="189488" name="Freeform 49"/>
            <p:cNvSpPr/>
            <p:nvPr/>
          </p:nvSpPr>
          <p:spPr>
            <a:xfrm>
              <a:off x="2153" y="2466"/>
              <a:ext cx="111" cy="137"/>
            </a:xfrm>
            <a:custGeom>
              <a:avLst/>
              <a:gdLst/>
              <a:ahLst/>
              <a:cxnLst>
                <a:cxn ang="0">
                  <a:pos x="2" y="0"/>
                </a:cxn>
                <a:cxn ang="0">
                  <a:pos x="3" y="21"/>
                </a:cxn>
                <a:cxn ang="0">
                  <a:pos x="0" y="21"/>
                </a:cxn>
                <a:cxn ang="0">
                  <a:pos x="0" y="21"/>
                </a:cxn>
                <a:cxn ang="0">
                  <a:pos x="2" y="0"/>
                </a:cxn>
              </a:cxnLst>
              <a:pathLst>
                <a:path w="173" h="173">
                  <a:moveTo>
                    <a:pt x="87" y="0"/>
                  </a:moveTo>
                  <a:lnTo>
                    <a:pt x="173" y="173"/>
                  </a:lnTo>
                  <a:cubicBezTo>
                    <a:pt x="119" y="145"/>
                    <a:pt x="55" y="145"/>
                    <a:pt x="0" y="173"/>
                  </a:cubicBezTo>
                  <a:lnTo>
                    <a:pt x="87" y="0"/>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89" name="Rectangle 50"/>
            <p:cNvSpPr/>
            <p:nvPr/>
          </p:nvSpPr>
          <p:spPr>
            <a:xfrm>
              <a:off x="2092" y="2670"/>
              <a:ext cx="379"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emq</a:t>
              </a:r>
              <a:endParaRPr lang="en-US" altLang="zh-CN" sz="2400" b="1" dirty="0">
                <a:latin typeface="微软雅黑" panose="020B0503020204020204" charset="-122"/>
                <a:ea typeface="微软雅黑" panose="020B0503020204020204" charset="-122"/>
              </a:endParaRPr>
            </a:p>
          </p:txBody>
        </p:sp>
        <p:sp>
          <p:nvSpPr>
            <p:cNvPr id="189490" name="Line 51"/>
            <p:cNvSpPr/>
            <p:nvPr/>
          </p:nvSpPr>
          <p:spPr>
            <a:xfrm>
              <a:off x="3791" y="2490"/>
              <a:ext cx="1" cy="182"/>
            </a:xfrm>
            <a:prstGeom prst="line">
              <a:avLst/>
            </a:prstGeom>
            <a:ln w="19050" cap="rnd" cmpd="sng">
              <a:solidFill>
                <a:srgbClr val="000000"/>
              </a:solidFill>
              <a:prstDash val="solid"/>
              <a:round/>
              <a:headEnd type="none" w="med" len="med"/>
              <a:tailEnd type="none" w="med" len="med"/>
            </a:ln>
          </p:spPr>
        </p:sp>
        <p:sp>
          <p:nvSpPr>
            <p:cNvPr id="189491" name="Freeform 52"/>
            <p:cNvSpPr/>
            <p:nvPr/>
          </p:nvSpPr>
          <p:spPr>
            <a:xfrm>
              <a:off x="3735" y="2639"/>
              <a:ext cx="112" cy="137"/>
            </a:xfrm>
            <a:custGeom>
              <a:avLst/>
              <a:gdLst/>
              <a:ahLst/>
              <a:cxnLst>
                <a:cxn ang="0">
                  <a:pos x="2" y="21"/>
                </a:cxn>
                <a:cxn ang="0">
                  <a:pos x="0" y="0"/>
                </a:cxn>
                <a:cxn ang="0">
                  <a:pos x="3" y="0"/>
                </a:cxn>
                <a:cxn ang="0">
                  <a:pos x="2" y="21"/>
                </a:cxn>
              </a:cxnLst>
              <a:pathLst>
                <a:path w="173" h="173">
                  <a:moveTo>
                    <a:pt x="87" y="173"/>
                  </a:moveTo>
                  <a:lnTo>
                    <a:pt x="0" y="0"/>
                  </a:lnTo>
                  <a:cubicBezTo>
                    <a:pt x="55" y="27"/>
                    <a:pt x="119" y="27"/>
                    <a:pt x="173" y="0"/>
                  </a:cubicBezTo>
                  <a:lnTo>
                    <a:pt x="87" y="173"/>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92" name="Rectangle 53"/>
            <p:cNvSpPr/>
            <p:nvPr/>
          </p:nvSpPr>
          <p:spPr>
            <a:xfrm>
              <a:off x="3692" y="2747"/>
              <a:ext cx="379"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emq</a:t>
              </a:r>
              <a:endParaRPr lang="en-US" altLang="zh-CN" sz="2400" b="1" dirty="0">
                <a:latin typeface="微软雅黑" panose="020B0503020204020204" charset="-122"/>
                <a:ea typeface="微软雅黑" panose="020B0503020204020204" charset="-122"/>
              </a:endParaRPr>
            </a:p>
          </p:txBody>
        </p:sp>
        <p:sp>
          <p:nvSpPr>
            <p:cNvPr id="189493" name="Line 54"/>
            <p:cNvSpPr/>
            <p:nvPr/>
          </p:nvSpPr>
          <p:spPr>
            <a:xfrm>
              <a:off x="3819" y="2968"/>
              <a:ext cx="1" cy="110"/>
            </a:xfrm>
            <a:prstGeom prst="line">
              <a:avLst/>
            </a:prstGeom>
            <a:ln w="19050" cap="rnd" cmpd="sng">
              <a:solidFill>
                <a:srgbClr val="000000"/>
              </a:solidFill>
              <a:prstDash val="solid"/>
              <a:round/>
              <a:headEnd type="none" w="med" len="med"/>
              <a:tailEnd type="none" w="med" len="med"/>
            </a:ln>
          </p:spPr>
        </p:sp>
        <p:sp>
          <p:nvSpPr>
            <p:cNvPr id="189494" name="Freeform 55"/>
            <p:cNvSpPr/>
            <p:nvPr/>
          </p:nvSpPr>
          <p:spPr>
            <a:xfrm>
              <a:off x="3763" y="3045"/>
              <a:ext cx="111" cy="138"/>
            </a:xfrm>
            <a:custGeom>
              <a:avLst/>
              <a:gdLst/>
              <a:ahLst/>
              <a:cxnLst>
                <a:cxn ang="0">
                  <a:pos x="2" y="23"/>
                </a:cxn>
                <a:cxn ang="0">
                  <a:pos x="0" y="0"/>
                </a:cxn>
                <a:cxn ang="0">
                  <a:pos x="3" y="0"/>
                </a:cxn>
                <a:cxn ang="0">
                  <a:pos x="2" y="23"/>
                </a:cxn>
              </a:cxnLst>
              <a:pathLst>
                <a:path w="173" h="173">
                  <a:moveTo>
                    <a:pt x="87" y="173"/>
                  </a:moveTo>
                  <a:lnTo>
                    <a:pt x="0" y="0"/>
                  </a:lnTo>
                  <a:cubicBezTo>
                    <a:pt x="55" y="27"/>
                    <a:pt x="119" y="27"/>
                    <a:pt x="173" y="0"/>
                  </a:cubicBezTo>
                  <a:lnTo>
                    <a:pt x="87" y="173"/>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95" name="Line 56"/>
            <p:cNvSpPr/>
            <p:nvPr/>
          </p:nvSpPr>
          <p:spPr>
            <a:xfrm flipV="1">
              <a:off x="2231" y="2976"/>
              <a:ext cx="1" cy="207"/>
            </a:xfrm>
            <a:prstGeom prst="line">
              <a:avLst/>
            </a:prstGeom>
            <a:ln w="19050" cap="rnd" cmpd="sng">
              <a:solidFill>
                <a:srgbClr val="000000"/>
              </a:solidFill>
              <a:prstDash val="solid"/>
              <a:round/>
              <a:headEnd type="none" w="med" len="med"/>
              <a:tailEnd type="none" w="med" len="med"/>
            </a:ln>
          </p:spPr>
        </p:sp>
        <p:sp>
          <p:nvSpPr>
            <p:cNvPr id="189496" name="Freeform 57"/>
            <p:cNvSpPr/>
            <p:nvPr/>
          </p:nvSpPr>
          <p:spPr>
            <a:xfrm>
              <a:off x="2175" y="2872"/>
              <a:ext cx="111" cy="138"/>
            </a:xfrm>
            <a:custGeom>
              <a:avLst/>
              <a:gdLst/>
              <a:ahLst/>
              <a:cxnLst>
                <a:cxn ang="0">
                  <a:pos x="2" y="0"/>
                </a:cxn>
                <a:cxn ang="0">
                  <a:pos x="3" y="23"/>
                </a:cxn>
                <a:cxn ang="0">
                  <a:pos x="0" y="23"/>
                </a:cxn>
                <a:cxn ang="0">
                  <a:pos x="0" y="23"/>
                </a:cxn>
                <a:cxn ang="0">
                  <a:pos x="2" y="0"/>
                </a:cxn>
              </a:cxnLst>
              <a:pathLst>
                <a:path w="173" h="173">
                  <a:moveTo>
                    <a:pt x="87" y="0"/>
                  </a:moveTo>
                  <a:lnTo>
                    <a:pt x="173" y="173"/>
                  </a:lnTo>
                  <a:cubicBezTo>
                    <a:pt x="119" y="145"/>
                    <a:pt x="55" y="145"/>
                    <a:pt x="0" y="173"/>
                  </a:cubicBezTo>
                  <a:lnTo>
                    <a:pt x="87" y="0"/>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97" name="Line 58"/>
            <p:cNvSpPr/>
            <p:nvPr/>
          </p:nvSpPr>
          <p:spPr>
            <a:xfrm flipH="1">
              <a:off x="3451" y="3362"/>
              <a:ext cx="147" cy="1"/>
            </a:xfrm>
            <a:prstGeom prst="line">
              <a:avLst/>
            </a:prstGeom>
            <a:ln w="19050" cap="rnd" cmpd="sng">
              <a:solidFill>
                <a:srgbClr val="000000"/>
              </a:solidFill>
              <a:prstDash val="solid"/>
              <a:round/>
              <a:headEnd type="none" w="med" len="med"/>
              <a:tailEnd type="none" w="med" len="med"/>
            </a:ln>
          </p:spPr>
        </p:sp>
        <p:sp>
          <p:nvSpPr>
            <p:cNvPr id="189498" name="Freeform 59"/>
            <p:cNvSpPr/>
            <p:nvPr/>
          </p:nvSpPr>
          <p:spPr>
            <a:xfrm>
              <a:off x="3367" y="3293"/>
              <a:ext cx="111" cy="138"/>
            </a:xfrm>
            <a:custGeom>
              <a:avLst/>
              <a:gdLst/>
              <a:ahLst/>
              <a:cxnLst>
                <a:cxn ang="0">
                  <a:pos x="0" y="11"/>
                </a:cxn>
                <a:cxn ang="0">
                  <a:pos x="3" y="0"/>
                </a:cxn>
                <a:cxn ang="0">
                  <a:pos x="3" y="23"/>
                </a:cxn>
                <a:cxn ang="0">
                  <a:pos x="3" y="23"/>
                </a:cxn>
                <a:cxn ang="0">
                  <a:pos x="0" y="11"/>
                </a:cxn>
              </a:cxnLst>
              <a:pathLst>
                <a:path w="173" h="173">
                  <a:moveTo>
                    <a:pt x="0" y="87"/>
                  </a:moveTo>
                  <a:lnTo>
                    <a:pt x="173" y="0"/>
                  </a:lnTo>
                  <a:cubicBezTo>
                    <a:pt x="145" y="55"/>
                    <a:pt x="145" y="119"/>
                    <a:pt x="173" y="173"/>
                  </a:cubicBezTo>
                  <a:lnTo>
                    <a:pt x="0"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499" name="Line 60"/>
            <p:cNvSpPr/>
            <p:nvPr/>
          </p:nvSpPr>
          <p:spPr>
            <a:xfrm flipH="1">
              <a:off x="2447" y="3350"/>
              <a:ext cx="225" cy="1"/>
            </a:xfrm>
            <a:prstGeom prst="line">
              <a:avLst/>
            </a:prstGeom>
            <a:ln w="19050" cap="rnd" cmpd="sng">
              <a:solidFill>
                <a:srgbClr val="000000"/>
              </a:solidFill>
              <a:prstDash val="solid"/>
              <a:round/>
              <a:headEnd type="none" w="med" len="med"/>
              <a:tailEnd type="none" w="med" len="med"/>
            </a:ln>
          </p:spPr>
        </p:sp>
        <p:sp>
          <p:nvSpPr>
            <p:cNvPr id="189500" name="Freeform 61"/>
            <p:cNvSpPr/>
            <p:nvPr/>
          </p:nvSpPr>
          <p:spPr>
            <a:xfrm>
              <a:off x="2363" y="3281"/>
              <a:ext cx="111" cy="138"/>
            </a:xfrm>
            <a:custGeom>
              <a:avLst/>
              <a:gdLst/>
              <a:ahLst/>
              <a:cxnLst>
                <a:cxn ang="0">
                  <a:pos x="0" y="11"/>
                </a:cxn>
                <a:cxn ang="0">
                  <a:pos x="3" y="0"/>
                </a:cxn>
                <a:cxn ang="0">
                  <a:pos x="3" y="23"/>
                </a:cxn>
                <a:cxn ang="0">
                  <a:pos x="3" y="23"/>
                </a:cxn>
                <a:cxn ang="0">
                  <a:pos x="0" y="11"/>
                </a:cxn>
              </a:cxnLst>
              <a:pathLst>
                <a:path w="173" h="173">
                  <a:moveTo>
                    <a:pt x="0" y="87"/>
                  </a:moveTo>
                  <a:lnTo>
                    <a:pt x="173" y="0"/>
                  </a:lnTo>
                  <a:cubicBezTo>
                    <a:pt x="145" y="55"/>
                    <a:pt x="145" y="119"/>
                    <a:pt x="173" y="173"/>
                  </a:cubicBezTo>
                  <a:lnTo>
                    <a:pt x="0" y="87"/>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a:p>
          </p:txBody>
        </p:sp>
        <p:sp>
          <p:nvSpPr>
            <p:cNvPr id="189501" name="Rectangle 62"/>
            <p:cNvSpPr/>
            <p:nvPr/>
          </p:nvSpPr>
          <p:spPr>
            <a:xfrm>
              <a:off x="2772" y="3321"/>
              <a:ext cx="404" cy="204"/>
            </a:xfrm>
            <a:prstGeom prst="rect">
              <a:avLst/>
            </a:prstGeom>
            <a:noFill/>
            <a:ln w="9525">
              <a:noFill/>
            </a:ln>
          </p:spPr>
          <p:txBody>
            <a:bodyPr wrap="none" lIns="0" tIns="0" rIns="0" bIns="0" anchor="t">
              <a:spAutoFit/>
            </a:bodyPr>
            <a:p>
              <a:r>
                <a:rPr lang="en-US" altLang="zh-CN" sz="2100" b="1" dirty="0">
                  <a:solidFill>
                    <a:srgbClr val="000000"/>
                  </a:solidFill>
                  <a:latin typeface="微软雅黑" panose="020B0503020204020204" charset="-122"/>
                  <a:ea typeface="微软雅黑" panose="020B0503020204020204" charset="-122"/>
                </a:rPr>
                <a:t>outq</a:t>
              </a:r>
              <a:endParaRPr lang="en-US" altLang="zh-CN" sz="2400" b="1" dirty="0">
                <a:latin typeface="微软雅黑" panose="020B0503020204020204" charset="-122"/>
                <a:ea typeface="微软雅黑" panose="020B0503020204020204" charset="-122"/>
              </a:endParaRPr>
            </a:p>
          </p:txBody>
        </p:sp>
        <p:sp>
          <p:nvSpPr>
            <p:cNvPr id="189502" name="Rectangle 63"/>
            <p:cNvSpPr/>
            <p:nvPr/>
          </p:nvSpPr>
          <p:spPr>
            <a:xfrm>
              <a:off x="1310" y="3111"/>
              <a:ext cx="160" cy="310"/>
            </a:xfrm>
            <a:prstGeom prst="rect">
              <a:avLst/>
            </a:prstGeom>
            <a:noFill/>
            <a:ln w="9525">
              <a:noFill/>
            </a:ln>
          </p:spPr>
          <p:txBody>
            <a:bodyPr wrap="none" lIns="0" tIns="0" rIns="0" bIns="0" anchor="t">
              <a:spAutoFit/>
            </a:bodyPr>
            <a:p>
              <a:r>
                <a:rPr lang="en-US" altLang="zh-CN" sz="3200" b="1" dirty="0">
                  <a:solidFill>
                    <a:srgbClr val="000000"/>
                  </a:solidFill>
                  <a:latin typeface="微软雅黑" panose="020B0503020204020204" charset="-122"/>
                  <a:ea typeface="微软雅黑" panose="020B0503020204020204" charset="-122"/>
                </a:rPr>
                <a:t>4</a:t>
              </a:r>
              <a:endParaRPr lang="en-US" altLang="zh-CN" sz="2400" b="1" dirty="0">
                <a:latin typeface="微软雅黑" panose="020B0503020204020204" charset="-122"/>
                <a:ea typeface="微软雅黑" panose="020B0503020204020204" charset="-122"/>
              </a:endParaRPr>
            </a:p>
          </p:txBody>
        </p:sp>
        <p:sp>
          <p:nvSpPr>
            <p:cNvPr id="189503" name="Rectangle 64"/>
            <p:cNvSpPr/>
            <p:nvPr/>
          </p:nvSpPr>
          <p:spPr>
            <a:xfrm>
              <a:off x="4552" y="3111"/>
              <a:ext cx="160" cy="310"/>
            </a:xfrm>
            <a:prstGeom prst="rect">
              <a:avLst/>
            </a:prstGeom>
            <a:noFill/>
            <a:ln w="9525">
              <a:noFill/>
            </a:ln>
          </p:spPr>
          <p:txBody>
            <a:bodyPr wrap="none" lIns="0" tIns="0" rIns="0" bIns="0" anchor="t">
              <a:spAutoFit/>
            </a:bodyPr>
            <a:p>
              <a:r>
                <a:rPr lang="en-US" altLang="zh-CN" sz="3200" b="1" dirty="0">
                  <a:solidFill>
                    <a:srgbClr val="000000"/>
                  </a:solidFill>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18950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18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1811">
                                            <p:txEl>
                                              <p:charRg st="0"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1811">
                                            <p:txEl>
                                              <p:charRg st="17" end="5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1811">
                                            <p:txEl>
                                              <p:charRg st="50" end="9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1811">
                                            <p:txEl>
                                              <p:charRg st="91" end="12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1811">
                                            <p:txEl>
                                              <p:charRg st="128" end="16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1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1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P spid="631812"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6.8  磁盘存储器的性能和调度</a:t>
            </a:r>
            <a:endParaRPr lang="zh-CN" altLang="en-US" sz="4000" dirty="0">
              <a:latin typeface="宋体" panose="02010600030101010101" pitchFamily="2" charset="-122"/>
              <a:ea typeface="宋体" panose="02010600030101010101" pitchFamily="2" charset="-122"/>
            </a:endParaRPr>
          </a:p>
        </p:txBody>
      </p:sp>
      <p:sp>
        <p:nvSpPr>
          <p:cNvPr id="19046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90467" name="Rectangle 6"/>
          <p:cNvSpPr/>
          <p:nvPr/>
        </p:nvSpPr>
        <p:spPr>
          <a:xfrm>
            <a:off x="4211638" y="3767138"/>
            <a:ext cx="260350" cy="404812"/>
          </a:xfrm>
          <a:prstGeom prst="rect">
            <a:avLst/>
          </a:prstGeom>
          <a:noFill/>
          <a:ln w="9525">
            <a:noFill/>
          </a:ln>
        </p:spPr>
        <p:txBody>
          <a:bodyPr wrap="none" lIns="129600" tIns="64800" rIns="129600" bIns="64800" anchor="t">
            <a:spAutoFit/>
          </a:bodyPr>
          <a:p>
            <a:endParaRPr lang="zh-CN" altLang="zh-CN" dirty="0">
              <a:solidFill>
                <a:schemeClr val="tx2"/>
              </a:solidFill>
              <a:latin typeface="微软雅黑" panose="020B0503020204020204" charset="-122"/>
              <a:ea typeface="微软雅黑" panose="020B0503020204020204" charset="-122"/>
            </a:endParaRPr>
          </a:p>
        </p:txBody>
      </p:sp>
      <p:sp>
        <p:nvSpPr>
          <p:cNvPr id="99335" name="Rectangle 7"/>
          <p:cNvSpPr/>
          <p:nvPr/>
        </p:nvSpPr>
        <p:spPr>
          <a:xfrm>
            <a:off x="1138238" y="1390650"/>
            <a:ext cx="6408737" cy="237648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469900" indent="-469900" algn="just">
              <a:lnSpc>
                <a:spcPct val="150000"/>
              </a:lnSpc>
              <a:spcBef>
                <a:spcPct val="20000"/>
              </a:spcBef>
              <a:buClr>
                <a:schemeClr val="accent2"/>
              </a:buClr>
              <a:buFont typeface="Wingdings" panose="05000000000000000000" pitchFamily="2" charset="2"/>
            </a:pPr>
            <a:r>
              <a:rPr lang="en-US" altLang="zh-CN" sz="3000" b="1" dirty="0">
                <a:solidFill>
                  <a:srgbClr val="006600"/>
                </a:solidFill>
                <a:latin typeface="微软雅黑" panose="020B0503020204020204" charset="-122"/>
                <a:ea typeface="微软雅黑" panose="020B0503020204020204" charset="-122"/>
              </a:rPr>
              <a:t> 6.8.1  </a:t>
            </a:r>
            <a:r>
              <a:rPr lang="zh-CN" altLang="en-US" sz="3000" b="1" dirty="0">
                <a:solidFill>
                  <a:srgbClr val="006600"/>
                </a:solidFill>
                <a:latin typeface="微软雅黑" panose="020B0503020204020204" charset="-122"/>
                <a:ea typeface="微软雅黑" panose="020B0503020204020204" charset="-122"/>
              </a:rPr>
              <a:t>磁盘性能简述</a:t>
            </a:r>
            <a:endParaRPr lang="zh-CN" altLang="en-US" sz="3000" b="1" dirty="0">
              <a:solidFill>
                <a:srgbClr val="006600"/>
              </a:solidFill>
              <a:latin typeface="微软雅黑" panose="020B0503020204020204" charset="-122"/>
              <a:ea typeface="微软雅黑" panose="020B0503020204020204" charset="-122"/>
            </a:endParaRPr>
          </a:p>
          <a:p>
            <a:pPr marL="469900" indent="-469900" algn="just">
              <a:lnSpc>
                <a:spcPct val="150000"/>
              </a:lnSpc>
              <a:spcBef>
                <a:spcPct val="20000"/>
              </a:spcBef>
              <a:buClr>
                <a:schemeClr val="accent2"/>
              </a:buClr>
              <a:buFont typeface="Wingdings" panose="05000000000000000000" pitchFamily="2" charset="2"/>
            </a:pPr>
            <a:r>
              <a:rPr lang="en-US" altLang="zh-CN" sz="3000" b="1" dirty="0">
                <a:solidFill>
                  <a:srgbClr val="006600"/>
                </a:solidFill>
                <a:latin typeface="微软雅黑" panose="020B0503020204020204" charset="-122"/>
                <a:ea typeface="微软雅黑" panose="020B0503020204020204" charset="-122"/>
              </a:rPr>
              <a:t> 6.8.2  </a:t>
            </a:r>
            <a:r>
              <a:rPr lang="zh-CN" altLang="en-US" sz="3000" b="1" dirty="0">
                <a:solidFill>
                  <a:srgbClr val="006600"/>
                </a:solidFill>
                <a:latin typeface="微软雅黑" panose="020B0503020204020204" charset="-122"/>
                <a:ea typeface="微软雅黑" panose="020B0503020204020204" charset="-122"/>
              </a:rPr>
              <a:t>早期的磁盘调度</a:t>
            </a:r>
            <a:endParaRPr lang="en-US" altLang="zh-CN" sz="3000" b="1" dirty="0">
              <a:solidFill>
                <a:srgbClr val="006600"/>
              </a:solidFill>
              <a:latin typeface="微软雅黑" panose="020B0503020204020204" charset="-122"/>
              <a:ea typeface="微软雅黑" panose="020B0503020204020204" charset="-122"/>
            </a:endParaRPr>
          </a:p>
          <a:p>
            <a:pPr marL="469900" indent="-469900" algn="just">
              <a:lnSpc>
                <a:spcPct val="150000"/>
              </a:lnSpc>
              <a:spcBef>
                <a:spcPct val="20000"/>
              </a:spcBef>
              <a:buClr>
                <a:schemeClr val="accent2"/>
              </a:buClr>
              <a:buFont typeface="Wingdings" panose="05000000000000000000" pitchFamily="2" charset="2"/>
            </a:pPr>
            <a:r>
              <a:rPr lang="en-US" altLang="zh-CN" sz="3000" b="1" dirty="0">
                <a:solidFill>
                  <a:srgbClr val="006600"/>
                </a:solidFill>
                <a:latin typeface="微软雅黑" panose="020B0503020204020204" charset="-122"/>
                <a:ea typeface="微软雅黑" panose="020B0503020204020204" charset="-122"/>
              </a:rPr>
              <a:t> 6.8.3 </a:t>
            </a:r>
            <a:r>
              <a:rPr lang="zh-CN" altLang="en-US" sz="3000" b="1" dirty="0">
                <a:solidFill>
                  <a:srgbClr val="006600"/>
                </a:solidFill>
                <a:latin typeface="微软雅黑" panose="020B0503020204020204" charset="-122"/>
                <a:ea typeface="微软雅黑" panose="020B0503020204020204" charset="-122"/>
              </a:rPr>
              <a:t>基于扫描的磁盘调度算法</a:t>
            </a:r>
            <a:endParaRPr lang="zh-CN" altLang="en-US" sz="3000" b="1" dirty="0">
              <a:solidFill>
                <a:srgbClr val="006600"/>
              </a:solidFill>
              <a:latin typeface="微软雅黑" panose="020B0503020204020204" charset="-122"/>
              <a:ea typeface="微软雅黑" panose="020B0503020204020204" charset="-122"/>
            </a:endParaRPr>
          </a:p>
        </p:txBody>
      </p:sp>
      <p:sp>
        <p:nvSpPr>
          <p:cNvPr id="99336" name="Rectangle 8"/>
          <p:cNvSpPr/>
          <p:nvPr/>
        </p:nvSpPr>
        <p:spPr>
          <a:xfrm>
            <a:off x="287338" y="4059238"/>
            <a:ext cx="8569325" cy="2005012"/>
          </a:xfrm>
          <a:prstGeom prst="rect">
            <a:avLst/>
          </a:prstGeom>
          <a:solidFill>
            <a:schemeClr val="bg1"/>
          </a:solid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30000"/>
              </a:lnSpc>
            </a:pPr>
            <a:r>
              <a:rPr lang="zh-CN" altLang="en-US" sz="2400" b="1" dirty="0">
                <a:solidFill>
                  <a:schemeClr val="hlink"/>
                </a:solidFill>
                <a:latin typeface="微软雅黑" panose="020B0503020204020204" charset="-122"/>
                <a:ea typeface="微软雅黑" panose="020B0503020204020204" charset="-122"/>
              </a:rPr>
              <a:t>       磁盘存储器管理的主要任务</a:t>
            </a:r>
            <a:r>
              <a:rPr lang="en-US" altLang="zh-CN" sz="2400" b="1" dirty="0">
                <a:solidFill>
                  <a:schemeClr val="hlink"/>
                </a:solidFill>
                <a:latin typeface="微软雅黑" panose="020B0503020204020204" charset="-122"/>
                <a:ea typeface="微软雅黑" panose="020B0503020204020204" charset="-122"/>
              </a:rPr>
              <a:t>:</a:t>
            </a:r>
            <a:r>
              <a:rPr lang="zh-CN" altLang="en-US" sz="2400" b="1" dirty="0">
                <a:solidFill>
                  <a:schemeClr val="hlink"/>
                </a:solidFill>
                <a:latin typeface="微软雅黑" panose="020B0503020204020204" charset="-122"/>
                <a:ea typeface="微软雅黑" panose="020B0503020204020204" charset="-122"/>
              </a:rPr>
              <a:t>为</a:t>
            </a:r>
            <a:r>
              <a:rPr lang="zh-CN" altLang="en-US" sz="2400" b="1" dirty="0">
                <a:solidFill>
                  <a:srgbClr val="FF9900"/>
                </a:solidFill>
                <a:latin typeface="微软雅黑" panose="020B0503020204020204" charset="-122"/>
                <a:ea typeface="微软雅黑" panose="020B0503020204020204" charset="-122"/>
              </a:rPr>
              <a:t>文件</a:t>
            </a:r>
            <a:r>
              <a:rPr lang="zh-CN" altLang="en-US" sz="2400" b="1" dirty="0">
                <a:solidFill>
                  <a:schemeClr val="hlink"/>
                </a:solidFill>
                <a:latin typeface="微软雅黑" panose="020B0503020204020204" charset="-122"/>
                <a:ea typeface="微软雅黑" panose="020B0503020204020204" charset="-122"/>
              </a:rPr>
              <a:t>分配存储空间、合理地组织文件地存储方式，以提高访问速度、提高磁盘存储空间地利用率、提高磁盘</a:t>
            </a:r>
            <a:r>
              <a:rPr lang="en-US" altLang="zh-CN" sz="2400" b="1" dirty="0">
                <a:solidFill>
                  <a:schemeClr val="hlink"/>
                </a:solidFill>
                <a:latin typeface="微软雅黑" panose="020B0503020204020204" charset="-122"/>
                <a:ea typeface="微软雅黑" panose="020B0503020204020204" charset="-122"/>
              </a:rPr>
              <a:t>I/O</a:t>
            </a:r>
            <a:r>
              <a:rPr lang="zh-CN" altLang="en-US" sz="2400" b="1" dirty="0">
                <a:solidFill>
                  <a:schemeClr val="hlink"/>
                </a:solidFill>
                <a:latin typeface="微软雅黑" panose="020B0503020204020204" charset="-122"/>
                <a:ea typeface="微软雅黑" panose="020B0503020204020204" charset="-122"/>
              </a:rPr>
              <a:t>速度，改善文件性能、确保文件系统的可靠性（备份）</a:t>
            </a:r>
            <a:endParaRPr lang="zh-CN" altLang="en-US" sz="2400" b="1" dirty="0">
              <a:solidFill>
                <a:schemeClr val="hlin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bldLvl="0" animBg="1"/>
      <p:bldP spid="99336"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6.8  磁盘存储器的性能和调度</a:t>
            </a:r>
            <a:endParaRPr lang="zh-CN" altLang="en-US" sz="4000" dirty="0">
              <a:latin typeface="宋体" panose="02010600030101010101" pitchFamily="2" charset="-122"/>
              <a:ea typeface="宋体" panose="02010600030101010101" pitchFamily="2" charset="-122"/>
            </a:endParaRPr>
          </a:p>
        </p:txBody>
      </p:sp>
      <p:sp>
        <p:nvSpPr>
          <p:cNvPr id="19149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91491" name="Rectangle 6"/>
          <p:cNvSpPr/>
          <p:nvPr/>
        </p:nvSpPr>
        <p:spPr>
          <a:xfrm>
            <a:off x="4211638" y="3767138"/>
            <a:ext cx="260350" cy="404812"/>
          </a:xfrm>
          <a:prstGeom prst="rect">
            <a:avLst/>
          </a:prstGeom>
          <a:noFill/>
          <a:ln w="9525">
            <a:noFill/>
          </a:ln>
        </p:spPr>
        <p:txBody>
          <a:bodyPr wrap="none" lIns="129600" tIns="64800" rIns="129600" bIns="64800" anchor="t">
            <a:spAutoFit/>
          </a:bodyPr>
          <a:p>
            <a:endParaRPr lang="zh-CN" altLang="zh-CN" dirty="0">
              <a:solidFill>
                <a:schemeClr val="tx2"/>
              </a:solidFill>
              <a:latin typeface="微软雅黑" panose="020B0503020204020204" charset="-122"/>
              <a:ea typeface="微软雅黑" panose="020B0503020204020204" charset="-122"/>
            </a:endParaRPr>
          </a:p>
        </p:txBody>
      </p:sp>
      <p:pic>
        <p:nvPicPr>
          <p:cNvPr id="2" name="Picture 7" descr="0611212379"/>
          <p:cNvPicPr>
            <a:picLocks noChangeAspect="1"/>
          </p:cNvPicPr>
          <p:nvPr/>
        </p:nvPicPr>
        <p:blipFill>
          <a:blip r:embed="rId1"/>
          <a:stretch>
            <a:fillRect/>
          </a:stretch>
        </p:blipFill>
        <p:spPr>
          <a:xfrm>
            <a:off x="1150938" y="1501775"/>
            <a:ext cx="6407150" cy="4975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2662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219" name="Rectangle 3"/>
          <p:cNvSpPr>
            <a:spLocks noGrp="1"/>
          </p:cNvSpPr>
          <p:nvPr/>
        </p:nvSpPr>
        <p:spPr>
          <a:xfrm>
            <a:off x="250825" y="1412875"/>
            <a:ext cx="8704263" cy="4879975"/>
          </a:xfrm>
          <a:prstGeom prst="rect">
            <a:avLst/>
          </a:prstGeom>
          <a:noFill/>
          <a:ln w="9525">
            <a:noFill/>
          </a:ln>
        </p:spPr>
        <p:txBody>
          <a:bodyPr wrap="square" lIns="91440" tIns="45720" rIns="91440" bIns="45720" anchor="t">
            <a:spAutoFit/>
          </a:bodyPr>
          <a:p>
            <a:pPr marL="269875" indent="-269875" eaLnBrk="0" hangingPunct="0">
              <a:lnSpc>
                <a:spcPct val="110000"/>
              </a:lnSpc>
              <a:spcBef>
                <a:spcPct val="15000"/>
              </a:spcBef>
              <a:buClr>
                <a:schemeClr val="folHlink"/>
              </a:buClr>
              <a:buSzPct val="80000"/>
              <a:buFont typeface="Wingdings" panose="05000000000000000000" pitchFamily="2" charset="2"/>
              <a:buChar char="•"/>
            </a:pPr>
            <a:r>
              <a:rPr lang="zh-CN" altLang="en-US" sz="3200" b="1" dirty="0">
                <a:latin typeface="宋体" panose="02010600030101010101" pitchFamily="2" charset="-122"/>
                <a:ea typeface="宋体" panose="02010600030101010101" pitchFamily="2" charset="-122"/>
              </a:rPr>
              <a:t>I/O设备组成</a:t>
            </a:r>
            <a:endParaRPr lang="zh-CN" altLang="en-US" sz="3200" b="1" dirty="0">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rgbClr val="FF0000"/>
                </a:solidFill>
                <a:latin typeface="宋体" panose="02010600030101010101" pitchFamily="2" charset="-122"/>
                <a:ea typeface="宋体" panose="02010600030101010101" pitchFamily="2" charset="-122"/>
              </a:rPr>
              <a:t>机械部件</a:t>
            </a:r>
            <a:endParaRPr lang="zh-CN" altLang="en-US" sz="28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chemeClr val="tx1"/>
                </a:solidFill>
                <a:latin typeface="宋体" panose="02010600030101010101" pitchFamily="2" charset="-122"/>
                <a:ea typeface="宋体" panose="02010600030101010101" pitchFamily="2" charset="-122"/>
              </a:rPr>
              <a:t>即设备本身（物理装置）</a:t>
            </a:r>
            <a:endParaRPr lang="zh-CN" altLang="en-US" sz="24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chemeClr val="tx1"/>
                </a:solidFill>
                <a:latin typeface="宋体" panose="02010600030101010101" pitchFamily="2" charset="-122"/>
                <a:ea typeface="宋体" panose="02010600030101010101" pitchFamily="2" charset="-122"/>
              </a:rPr>
              <a:t>执行I/O操作</a:t>
            </a:r>
            <a:endParaRPr lang="zh-CN" altLang="en-US" sz="2800" b="1" dirty="0">
              <a:solidFill>
                <a:schemeClr val="tx1"/>
              </a:solidFill>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rgbClr val="FF0000"/>
                </a:solidFill>
                <a:latin typeface="宋体" panose="02010600030101010101" pitchFamily="2" charset="-122"/>
                <a:ea typeface="宋体" panose="02010600030101010101" pitchFamily="2" charset="-122"/>
              </a:rPr>
              <a:t>电子部件</a:t>
            </a:r>
            <a:endParaRPr lang="zh-CN" altLang="en-US" sz="28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chemeClr val="tx1"/>
                </a:solidFill>
                <a:latin typeface="宋体" panose="02010600030101010101" pitchFamily="2" charset="-122"/>
                <a:ea typeface="宋体" panose="02010600030101010101" pitchFamily="2" charset="-122"/>
              </a:rPr>
              <a:t>即设备控制器或叫适配器</a:t>
            </a:r>
            <a:endParaRPr lang="zh-CN" altLang="en-US" sz="24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chemeClr val="tx1"/>
                </a:solidFill>
                <a:latin typeface="宋体" panose="02010600030101010101" pitchFamily="2" charset="-122"/>
                <a:ea typeface="宋体" panose="02010600030101010101" pitchFamily="2" charset="-122"/>
              </a:rPr>
              <a:t>执行I/O控制</a:t>
            </a:r>
            <a:endParaRPr lang="zh-CN" altLang="en-US" sz="24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chemeClr val="tx1"/>
                </a:solidFill>
                <a:latin typeface="宋体" panose="02010600030101010101" pitchFamily="2" charset="-122"/>
                <a:ea typeface="宋体" panose="02010600030101010101" pitchFamily="2" charset="-122"/>
              </a:rPr>
              <a:t>在小型和微型机中，它常采用印刷电路卡插入计算机主板上的总线插槽</a:t>
            </a:r>
            <a:endParaRPr lang="zh-CN" altLang="en-US" sz="24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chemeClr val="tx1"/>
                </a:solidFill>
                <a:latin typeface="宋体" panose="02010600030101010101" pitchFamily="2" charset="-122"/>
                <a:ea typeface="宋体" panose="02010600030101010101" pitchFamily="2" charset="-122"/>
              </a:rPr>
              <a:t>通过若干接口寄存器或接口缓冲区与CPU通信</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charRg st="13" end="2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charRg st="25" end="3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charRg st="38" end="5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charRg st="50" end="5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charRg st="58" end="9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charRg st="90"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6.8  磁盘存储器的性能和调度</a:t>
            </a:r>
            <a:endParaRPr lang="zh-CN" altLang="en-US" sz="4000" dirty="0">
              <a:latin typeface="宋体" panose="02010600030101010101" pitchFamily="2" charset="-122"/>
              <a:ea typeface="宋体" panose="02010600030101010101" pitchFamily="2" charset="-122"/>
            </a:endParaRPr>
          </a:p>
        </p:txBody>
      </p:sp>
      <p:sp>
        <p:nvSpPr>
          <p:cNvPr id="192514" name="Rectangle 3"/>
          <p:cNvSpPr>
            <a:spLocks noGrp="1"/>
          </p:cNvSpPr>
          <p:nvPr>
            <p:ph type="body"/>
          </p:nvPr>
        </p:nvSpPr>
        <p:spPr>
          <a:xfrm>
            <a:off x="533400" y="5910263"/>
            <a:ext cx="8229600" cy="990600"/>
          </a:xfrm>
        </p:spPr>
        <p:txBody>
          <a:bodyPr wrap="square" anchor="t"/>
          <a:p>
            <a:pPr marL="0" indent="0" algn="ctr">
              <a:buNone/>
            </a:pPr>
            <a:r>
              <a:rPr lang="zh-CN" altLang="en-US" sz="2400" dirty="0">
                <a:latin typeface="宋体" panose="02010600030101010101" pitchFamily="2" charset="-122"/>
                <a:ea typeface="宋体" panose="02010600030101010101" pitchFamily="2" charset="-122"/>
              </a:rPr>
              <a:t>图6-28  磁盘的结构和布局</a:t>
            </a:r>
            <a:endParaRPr lang="zh-CN" altLang="en-US" sz="2400" dirty="0">
              <a:latin typeface="宋体" panose="02010600030101010101" pitchFamily="2" charset="-122"/>
              <a:ea typeface="宋体" panose="02010600030101010101" pitchFamily="2" charset="-122"/>
            </a:endParaRPr>
          </a:p>
        </p:txBody>
      </p:sp>
      <p:sp>
        <p:nvSpPr>
          <p:cNvPr id="19251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aphicFrame>
        <p:nvGraphicFramePr>
          <p:cNvPr id="192516" name="对象 607236"/>
          <p:cNvGraphicFramePr/>
          <p:nvPr/>
        </p:nvGraphicFramePr>
        <p:xfrm>
          <a:off x="457200" y="1255713"/>
          <a:ext cx="8382000" cy="4348162"/>
        </p:xfrm>
        <a:graphic>
          <a:graphicData uri="http://schemas.openxmlformats.org/presentationml/2006/ole">
            <mc:AlternateContent xmlns:mc="http://schemas.openxmlformats.org/markup-compatibility/2006">
              <mc:Choice xmlns:v="urn:schemas-microsoft-com:vml" Requires="v">
                <p:oleObj spid="_x0000_s3087" name="" r:id="rId1" imgW="5304790" imgH="2613025" progId="Visio.Drawing.4">
                  <p:embed/>
                </p:oleObj>
              </mc:Choice>
              <mc:Fallback>
                <p:oleObj name="" r:id="rId1" imgW="5304790" imgH="2613025" progId="Visio.Drawing.4">
                  <p:embed/>
                  <p:pic>
                    <p:nvPicPr>
                      <p:cNvPr id="0" name="图片 3086"/>
                      <p:cNvPicPr/>
                      <p:nvPr/>
                    </p:nvPicPr>
                    <p:blipFill>
                      <a:blip r:embed="rId2"/>
                      <a:srcRect l="2837" r="5676" b="3751"/>
                      <a:stretch>
                        <a:fillRect/>
                      </a:stretch>
                    </p:blipFill>
                    <p:spPr>
                      <a:xfrm>
                        <a:off x="457200" y="1255713"/>
                        <a:ext cx="8382000" cy="4348162"/>
                      </a:xfrm>
                      <a:prstGeom prst="rect">
                        <a:avLst/>
                      </a:prstGeom>
                      <a:noFill/>
                      <a:ln w="38100">
                        <a:noFill/>
                        <a:miter/>
                      </a:ln>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19353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93539" name="文本占位符 960513"/>
          <p:cNvSpPr>
            <a:spLocks noGrp="1"/>
          </p:cNvSpPr>
          <p:nvPr/>
        </p:nvSpPr>
        <p:spPr>
          <a:xfrm>
            <a:off x="268288" y="1636713"/>
            <a:ext cx="8609012" cy="4983162"/>
          </a:xfrm>
          <a:prstGeom prst="rect">
            <a:avLst/>
          </a:prstGeom>
          <a:noFill/>
          <a:ln w="9525">
            <a:noFill/>
          </a:ln>
        </p:spPr>
        <p:txBody>
          <a:bodyPr anchor="t"/>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信息记录在磁道上，多个盘片，正反两面都用来记录信息，每面一个</a:t>
            </a:r>
            <a:r>
              <a:rPr lang="zh-CN" altLang="en-US" sz="2800" b="1" dirty="0">
                <a:solidFill>
                  <a:srgbClr val="FF0369"/>
                </a:solidFill>
                <a:latin typeface="宋体" panose="02010600030101010101" pitchFamily="2" charset="-122"/>
                <a:ea typeface="宋体" panose="02010600030101010101" pitchFamily="2" charset="-122"/>
              </a:rPr>
              <a:t>磁头</a:t>
            </a:r>
            <a:endParaRPr lang="zh-CN" altLang="en-US" sz="2800" b="1" dirty="0">
              <a:solidFill>
                <a:srgbClr val="FF0369"/>
              </a:solidFill>
              <a:latin typeface="宋体" panose="02010600030101010101" pitchFamily="2" charset="-122"/>
              <a:ea typeface="宋体" panose="02010600030101010101" pitchFamily="2" charset="-122"/>
            </a:endParaRPr>
          </a:p>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所有盘面中处于同一磁道号上的所有磁道组成一个</a:t>
            </a:r>
            <a:r>
              <a:rPr lang="zh-CN" altLang="en-US" sz="2800" b="1" dirty="0">
                <a:solidFill>
                  <a:srgbClr val="FF0369"/>
                </a:solidFill>
                <a:latin typeface="宋体" panose="02010600030101010101" pitchFamily="2" charset="-122"/>
                <a:ea typeface="宋体" panose="02010600030101010101" pitchFamily="2" charset="-122"/>
              </a:rPr>
              <a:t>柱面</a:t>
            </a:r>
            <a:endParaRPr lang="zh-CN" altLang="en-US" sz="2800" b="1" dirty="0">
              <a:solidFill>
                <a:srgbClr val="FF0369"/>
              </a:solidFill>
              <a:latin typeface="宋体" panose="02010600030101010101" pitchFamily="2" charset="-122"/>
              <a:ea typeface="宋体" panose="02010600030101010101" pitchFamily="2" charset="-122"/>
            </a:endParaRPr>
          </a:p>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每个</a:t>
            </a:r>
            <a:r>
              <a:rPr lang="zh-CN" altLang="en-US" sz="2800" b="1" dirty="0">
                <a:solidFill>
                  <a:srgbClr val="FF0369"/>
                </a:solidFill>
                <a:latin typeface="宋体" panose="02010600030101010101" pitchFamily="2" charset="-122"/>
                <a:ea typeface="宋体" panose="02010600030101010101" pitchFamily="2" charset="-122"/>
              </a:rPr>
              <a:t>扇区</a:t>
            </a:r>
            <a:r>
              <a:rPr lang="zh-CN" altLang="en-US" sz="2800" b="1" dirty="0">
                <a:latin typeface="宋体" panose="02010600030101010101" pitchFamily="2" charset="-122"/>
                <a:ea typeface="宋体" panose="02010600030101010101" pitchFamily="2" charset="-122"/>
              </a:rPr>
              <a:t>大小为</a:t>
            </a:r>
            <a:r>
              <a:rPr lang="en-US" altLang="zh-CN" sz="2800" b="1" dirty="0">
                <a:latin typeface="宋体" panose="02010600030101010101" pitchFamily="2" charset="-122"/>
                <a:ea typeface="宋体" panose="02010600030101010101" pitchFamily="2" charset="-122"/>
              </a:rPr>
              <a:t>600</a:t>
            </a:r>
            <a:r>
              <a:rPr lang="zh-CN" altLang="en-US" sz="2800" b="1" dirty="0">
                <a:latin typeface="宋体" panose="02010600030101010101" pitchFamily="2" charset="-122"/>
                <a:ea typeface="宋体" panose="02010600030101010101" pitchFamily="2" charset="-122"/>
              </a:rPr>
              <a:t>字节（数据</a:t>
            </a:r>
            <a:r>
              <a:rPr lang="en-US" altLang="zh-CN" sz="2800" b="1" dirty="0">
                <a:latin typeface="宋体" panose="02010600030101010101" pitchFamily="2" charset="-122"/>
                <a:ea typeface="宋体" panose="02010600030101010101" pitchFamily="2" charset="-122"/>
              </a:rPr>
              <a:t>512</a:t>
            </a:r>
            <a:r>
              <a:rPr lang="zh-CN" altLang="en-US" sz="2800" b="1" dirty="0">
                <a:latin typeface="宋体" panose="02010600030101010101" pitchFamily="2" charset="-122"/>
                <a:ea typeface="宋体" panose="02010600030101010101" pitchFamily="2" charset="-122"/>
              </a:rPr>
              <a:t>字节） </a:t>
            </a:r>
            <a:endParaRPr lang="zh-CN" altLang="en-US" sz="2800" b="1" dirty="0">
              <a:latin typeface="宋体" panose="02010600030101010101" pitchFamily="2" charset="-122"/>
              <a:ea typeface="宋体" panose="02010600030101010101" pitchFamily="2" charset="-122"/>
            </a:endParaRPr>
          </a:p>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物理地址形式：</a:t>
            </a:r>
            <a:endParaRPr lang="zh-CN" altLang="en-US" sz="2800" b="1" dirty="0">
              <a:latin typeface="宋体" panose="02010600030101010101" pitchFamily="2" charset="-122"/>
              <a:ea typeface="宋体" panose="02010600030101010101" pitchFamily="2" charset="-122"/>
            </a:endParaRPr>
          </a:p>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    柱面号		</a:t>
            </a:r>
            <a:endParaRPr lang="zh-CN" altLang="en-US" sz="2800" b="1" dirty="0">
              <a:latin typeface="宋体" panose="02010600030101010101" pitchFamily="2" charset="-122"/>
              <a:ea typeface="宋体" panose="02010600030101010101" pitchFamily="2" charset="-122"/>
            </a:endParaRPr>
          </a:p>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    磁头号</a:t>
            </a:r>
            <a:endParaRPr lang="zh-CN" altLang="en-US" sz="2800" b="1" dirty="0">
              <a:latin typeface="宋体" panose="02010600030101010101" pitchFamily="2" charset="-122"/>
              <a:ea typeface="宋体" panose="02010600030101010101" pitchFamily="2" charset="-122"/>
            </a:endParaRPr>
          </a:p>
          <a:p>
            <a:pPr marL="342900" indent="-342900">
              <a:lnSpc>
                <a:spcPct val="120000"/>
              </a:lnSpc>
              <a:buClr>
                <a:schemeClr val="hlink"/>
              </a:buClr>
              <a:buSzPct val="75000"/>
              <a:buFont typeface="Wingdings" panose="05000000000000000000" pitchFamily="2" charset="2"/>
              <a:buChar char="p"/>
            </a:pPr>
            <a:r>
              <a:rPr lang="zh-CN" altLang="en-US" sz="2800" b="1" dirty="0">
                <a:latin typeface="宋体" panose="02010600030101010101" pitchFamily="2" charset="-122"/>
                <a:ea typeface="宋体" panose="02010600030101010101" pitchFamily="2" charset="-122"/>
              </a:rPr>
              <a:t>    扇区号</a:t>
            </a:r>
            <a:endParaRPr lang="zh-CN" altLang="en-US" sz="2800" b="1" dirty="0">
              <a:latin typeface="宋体" panose="02010600030101010101" pitchFamily="2" charset="-122"/>
              <a:ea typeface="宋体" panose="02010600030101010101" pitchFamily="2" charset="-122"/>
            </a:endParaRPr>
          </a:p>
        </p:txBody>
      </p:sp>
      <p:sp>
        <p:nvSpPr>
          <p:cNvPr id="193540" name="标题 960514"/>
          <p:cNvSpPr>
            <a:spLocks noGrp="1"/>
          </p:cNvSpPr>
          <p:nvPr/>
        </p:nvSpPr>
        <p:spPr>
          <a:xfrm>
            <a:off x="684213" y="1069975"/>
            <a:ext cx="7773987" cy="854075"/>
          </a:xfrm>
          <a:prstGeom prst="rect">
            <a:avLst/>
          </a:prstGeom>
          <a:noFill/>
          <a:ln w="9525">
            <a:noFill/>
          </a:ln>
        </p:spPr>
        <p:txBody>
          <a:bodyPr anchor="t"/>
          <a:p>
            <a:pPr>
              <a:lnSpc>
                <a:spcPct val="125000"/>
              </a:lnSpc>
            </a:pPr>
            <a:r>
              <a:rPr lang="zh-CN" altLang="en-US" sz="2800" b="1" dirty="0">
                <a:latin typeface="宋体" panose="02010600030101010101" pitchFamily="2" charset="-122"/>
                <a:ea typeface="宋体" panose="02010600030101010101" pitchFamily="2" charset="-122"/>
              </a:rPr>
              <a:t>柱面、磁头、扇区</a:t>
            </a:r>
            <a:endParaRPr lang="zh-CN" altLang="en-US" sz="2800" b="1" dirty="0">
              <a:latin typeface="宋体" panose="02010600030101010101" pitchFamily="2" charset="-122"/>
              <a:ea typeface="宋体" panose="02010600030101010101" pitchFamily="2" charset="-122"/>
            </a:endParaRPr>
          </a:p>
        </p:txBody>
      </p:sp>
      <p:sp>
        <p:nvSpPr>
          <p:cNvPr id="193541" name="文本框 1"/>
          <p:cNvSpPr txBox="1"/>
          <p:nvPr/>
        </p:nvSpPr>
        <p:spPr>
          <a:xfrm>
            <a:off x="3333750" y="4703763"/>
            <a:ext cx="5353050" cy="1292225"/>
          </a:xfrm>
          <a:prstGeom prst="rect">
            <a:avLst/>
          </a:prstGeom>
          <a:noFill/>
          <a:ln w="9525">
            <a:noFill/>
          </a:ln>
        </p:spPr>
        <p:txBody>
          <a:bodyPr wrap="square" anchor="t">
            <a:spAutoFit/>
          </a:bodyPr>
          <a:p>
            <a:pPr>
              <a:lnSpc>
                <a:spcPct val="130000"/>
              </a:lnSpc>
              <a:spcBef>
                <a:spcPct val="50000"/>
              </a:spcBef>
            </a:pPr>
            <a:r>
              <a:rPr lang="zh-CN" altLang="en-US" sz="2000" b="1" dirty="0">
                <a:latin typeface="宋体" panose="02010600030101010101" pitchFamily="2" charset="-122"/>
                <a:ea typeface="宋体" panose="02010600030101010101" pitchFamily="2" charset="-122"/>
              </a:rPr>
              <a:t>例如，一个</a:t>
            </a:r>
            <a:r>
              <a:rPr lang="en-US" altLang="zh-CN" sz="2000" b="1">
                <a:latin typeface="Times New Roman" panose="02020603050405020304" pitchFamily="2" charset="0"/>
                <a:ea typeface="宋体" panose="02010600030101010101" pitchFamily="2" charset="-122"/>
              </a:rPr>
              <a:t>10 GB</a:t>
            </a:r>
            <a:r>
              <a:rPr lang="zh-CN" altLang="en-US" sz="2000" b="1" dirty="0">
                <a:latin typeface="宋体" panose="02010600030101010101" pitchFamily="2" charset="-122"/>
                <a:ea typeface="宋体" panose="02010600030101010101" pitchFamily="2" charset="-122"/>
              </a:rPr>
              <a:t>容量的磁盘，有</a:t>
            </a:r>
            <a:r>
              <a:rPr lang="en-US" altLang="zh-CN" sz="2000" b="1">
                <a:latin typeface="Times New Roman" panose="02020603050405020304" pitchFamily="2" charset="0"/>
                <a:ea typeface="宋体" panose="02010600030101010101" pitchFamily="2" charset="-122"/>
              </a:rPr>
              <a:t>8</a:t>
            </a:r>
            <a:r>
              <a:rPr lang="zh-CN" altLang="en-US" sz="2000" b="1" dirty="0">
                <a:latin typeface="宋体" panose="02010600030101010101" pitchFamily="2" charset="-122"/>
                <a:ea typeface="宋体" panose="02010600030101010101" pitchFamily="2" charset="-122"/>
              </a:rPr>
              <a:t>个双面可存储盘片，共</a:t>
            </a:r>
            <a:r>
              <a:rPr lang="en-US" altLang="zh-CN" sz="2000" b="1">
                <a:latin typeface="Times New Roman" panose="02020603050405020304" pitchFamily="2" charset="0"/>
                <a:ea typeface="宋体" panose="02010600030101010101" pitchFamily="2" charset="-122"/>
              </a:rPr>
              <a:t>16</a:t>
            </a:r>
            <a:r>
              <a:rPr lang="zh-CN" altLang="en-US" sz="2000" b="1" dirty="0">
                <a:latin typeface="宋体" panose="02010600030101010101" pitchFamily="2" charset="-122"/>
                <a:ea typeface="宋体" panose="02010600030101010101" pitchFamily="2" charset="-122"/>
              </a:rPr>
              <a:t>个存储面</a:t>
            </a:r>
            <a:r>
              <a:rPr lang="en-US" altLang="zh-CN" sz="2000" b="1">
                <a:latin typeface="Times New Roman" panose="02020603050405020304" pitchFamily="2"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盘面</a:t>
            </a:r>
            <a:r>
              <a:rPr lang="en-US" altLang="zh-CN" sz="2000" b="1">
                <a:latin typeface="Times New Roman" panose="02020603050405020304" pitchFamily="2"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，每面有</a:t>
            </a:r>
            <a:r>
              <a:rPr lang="en-US" altLang="zh-CN" sz="2000" b="1">
                <a:latin typeface="Times New Roman" panose="02020603050405020304" pitchFamily="2" charset="0"/>
                <a:ea typeface="宋体" panose="02010600030101010101" pitchFamily="2" charset="-122"/>
              </a:rPr>
              <a:t>16 383</a:t>
            </a:r>
            <a:r>
              <a:rPr lang="zh-CN" altLang="en-US" sz="2000" b="1" dirty="0">
                <a:latin typeface="宋体" panose="02010600030101010101" pitchFamily="2" charset="-122"/>
                <a:ea typeface="宋体" panose="02010600030101010101" pitchFamily="2" charset="-122"/>
              </a:rPr>
              <a:t>个磁道</a:t>
            </a:r>
            <a:r>
              <a:rPr lang="en-US" altLang="zh-CN" sz="2000" b="1">
                <a:latin typeface="Times New Roman" panose="02020603050405020304" pitchFamily="2"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也称柱面</a:t>
            </a:r>
            <a:r>
              <a:rPr lang="en-US" altLang="zh-CN" sz="2000" b="1">
                <a:latin typeface="Times New Roman" panose="02020603050405020304" pitchFamily="2"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r>
              <a:rPr lang="en-US" altLang="zh-CN" sz="2000" b="1">
                <a:latin typeface="Times New Roman" panose="02020603050405020304" pitchFamily="2" charset="0"/>
                <a:ea typeface="宋体" panose="02010600030101010101" pitchFamily="2" charset="-122"/>
              </a:rPr>
              <a:t>63</a:t>
            </a:r>
            <a:r>
              <a:rPr lang="zh-CN" altLang="en-US" sz="2000" b="1" dirty="0">
                <a:latin typeface="宋体" panose="02010600030101010101" pitchFamily="2" charset="-122"/>
                <a:ea typeface="宋体" panose="02010600030101010101" pitchFamily="2" charset="-122"/>
              </a:rPr>
              <a:t>个扇区。</a:t>
            </a:r>
            <a:r>
              <a:rPr lang="zh-CN" altLang="en-US" sz="2000" b="1" dirty="0">
                <a:latin typeface="Times New Roman" panose="02020603050405020304" pitchFamily="2" charset="0"/>
                <a:ea typeface="宋体" panose="02010600030101010101" pitchFamily="2" charset="-122"/>
              </a:rPr>
              <a:t> </a:t>
            </a:r>
            <a:endParaRPr lang="zh-CN" altLang="en-US" sz="2000" b="1">
              <a:latin typeface="Arial" panose="020B0604020202020204" pitchFamily="34" charset="0"/>
              <a:ea typeface="Arial" panose="020B0604020202020204" pitchFamily="34" charset="0"/>
            </a:endParaRPr>
          </a:p>
        </p:txBody>
      </p:sp>
    </p:spTree>
  </p:cSld>
  <p:clrMapOvr>
    <a:masterClrMapping/>
  </p:clrMapOvr>
  <p:transition>
    <p:zoom dir="in"/>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19456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94563" name="文本占位符 961537"/>
          <p:cNvSpPr>
            <a:spLocks noGrp="1"/>
          </p:cNvSpPr>
          <p:nvPr/>
        </p:nvSpPr>
        <p:spPr>
          <a:xfrm>
            <a:off x="107950" y="1979613"/>
            <a:ext cx="4464050" cy="4041775"/>
          </a:xfrm>
          <a:prstGeom prst="rect">
            <a:avLst/>
          </a:prstGeom>
          <a:noFill/>
          <a:ln w="9525">
            <a:noFill/>
          </a:ln>
        </p:spPr>
        <p:txBody>
          <a:bodyPr anchor="t"/>
          <a:p>
            <a:pPr marL="342900" indent="-342900">
              <a:lnSpc>
                <a:spcPct val="130000"/>
              </a:lnSpc>
            </a:pPr>
            <a:r>
              <a:rPr lang="zh-CN" altLang="en-US" sz="2700" b="1" dirty="0">
                <a:latin typeface="宋体" panose="02010600030101010101" pitchFamily="2" charset="-122"/>
                <a:ea typeface="宋体" panose="02010600030101010101" pitchFamily="2" charset="-122"/>
              </a:rPr>
              <a:t>由三个动作组成：</a:t>
            </a:r>
            <a:endParaRPr lang="zh-CN" altLang="en-US" sz="2700" b="1" dirty="0">
              <a:latin typeface="宋体" panose="02010600030101010101" pitchFamily="2" charset="-122"/>
              <a:ea typeface="宋体" panose="02010600030101010101" pitchFamily="2" charset="-122"/>
            </a:endParaRPr>
          </a:p>
          <a:p>
            <a:pPr marL="742950" lvl="1" indent="-285750" algn="l" eaLnBrk="1" fontAlgn="base" latinLnBrk="0" hangingPunct="1">
              <a:lnSpc>
                <a:spcPct val="130000"/>
              </a:lnSpc>
              <a:spcBef>
                <a:spcPct val="0"/>
              </a:spcBef>
              <a:spcAft>
                <a:spcPct val="0"/>
              </a:spcAft>
              <a:buClr>
                <a:schemeClr val="hlink"/>
              </a:buClr>
              <a:buSzPct val="80000"/>
              <a:buFont typeface="Wingdings" panose="05000000000000000000" pitchFamily="2" charset="2"/>
              <a:buChar char="Ø"/>
            </a:pPr>
            <a:r>
              <a:rPr lang="zh-CN" altLang="en-US" sz="2700" b="1" u="none" baseline="0" dirty="0">
                <a:solidFill>
                  <a:schemeClr val="tx1"/>
                </a:solidFill>
                <a:latin typeface="宋体" panose="02010600030101010101" pitchFamily="2" charset="-122"/>
                <a:ea typeface="宋体" panose="02010600030101010101" pitchFamily="2" charset="-122"/>
              </a:rPr>
              <a:t>寻道 ：磁头移动定位到指定磁道</a:t>
            </a:r>
            <a:endParaRPr lang="zh-CN" altLang="en-US" sz="2700" b="1" u="none" baseline="0" dirty="0">
              <a:solidFill>
                <a:schemeClr val="tx1"/>
              </a:solidFill>
              <a:latin typeface="宋体" panose="02010600030101010101" pitchFamily="2" charset="-122"/>
              <a:ea typeface="宋体" panose="02010600030101010101" pitchFamily="2" charset="-122"/>
            </a:endParaRPr>
          </a:p>
          <a:p>
            <a:pPr marL="742950" lvl="1" indent="-285750" algn="l" eaLnBrk="1" fontAlgn="base" latinLnBrk="0" hangingPunct="1">
              <a:lnSpc>
                <a:spcPct val="130000"/>
              </a:lnSpc>
              <a:spcBef>
                <a:spcPct val="0"/>
              </a:spcBef>
              <a:spcAft>
                <a:spcPct val="0"/>
              </a:spcAft>
              <a:buClr>
                <a:schemeClr val="hlink"/>
              </a:buClr>
              <a:buSzPct val="80000"/>
              <a:buFont typeface="Wingdings" panose="05000000000000000000" pitchFamily="2" charset="2"/>
              <a:buChar char="Ø"/>
            </a:pPr>
            <a:r>
              <a:rPr lang="zh-CN" altLang="en-US" sz="2700" b="1" u="none" baseline="0" dirty="0">
                <a:solidFill>
                  <a:schemeClr val="tx1"/>
                </a:solidFill>
                <a:latin typeface="宋体" panose="02010600030101010101" pitchFamily="2" charset="-122"/>
                <a:ea typeface="宋体" panose="02010600030101010101" pitchFamily="2" charset="-122"/>
              </a:rPr>
              <a:t>旋转延迟：等待指定扇区从磁头下旋转经过</a:t>
            </a:r>
            <a:endParaRPr lang="zh-CN" altLang="en-US" sz="2700" b="1" u="none" baseline="0" dirty="0">
              <a:solidFill>
                <a:schemeClr val="tx1"/>
              </a:solidFill>
              <a:latin typeface="宋体" panose="02010600030101010101" pitchFamily="2" charset="-122"/>
              <a:ea typeface="宋体" panose="02010600030101010101" pitchFamily="2" charset="-122"/>
            </a:endParaRPr>
          </a:p>
          <a:p>
            <a:pPr marL="742950" lvl="1" indent="-285750" algn="l" eaLnBrk="1" fontAlgn="base" latinLnBrk="0" hangingPunct="1">
              <a:lnSpc>
                <a:spcPct val="130000"/>
              </a:lnSpc>
              <a:spcBef>
                <a:spcPct val="0"/>
              </a:spcBef>
              <a:spcAft>
                <a:spcPct val="0"/>
              </a:spcAft>
              <a:buClr>
                <a:schemeClr val="hlink"/>
              </a:buClr>
              <a:buSzPct val="80000"/>
              <a:buFont typeface="Wingdings" panose="05000000000000000000" pitchFamily="2" charset="2"/>
              <a:buChar char="Ø"/>
            </a:pPr>
            <a:r>
              <a:rPr lang="zh-CN" altLang="en-US" sz="2700" b="1" u="none" baseline="0" dirty="0">
                <a:solidFill>
                  <a:schemeClr val="tx1"/>
                </a:solidFill>
                <a:latin typeface="宋体" panose="02010600030101010101" pitchFamily="2" charset="-122"/>
                <a:ea typeface="宋体" panose="02010600030101010101" pitchFamily="2" charset="-122"/>
              </a:rPr>
              <a:t>数据传输：数据在磁盘与内存之间的实际传输</a:t>
            </a:r>
            <a:endParaRPr lang="zh-CN" altLang="en-US" sz="2700" b="1" u="none" baseline="0" dirty="0">
              <a:solidFill>
                <a:schemeClr val="tx1"/>
              </a:solidFill>
              <a:latin typeface="宋体" panose="02010600030101010101" pitchFamily="2" charset="-122"/>
              <a:ea typeface="宋体" panose="02010600030101010101" pitchFamily="2" charset="-122"/>
            </a:endParaRPr>
          </a:p>
        </p:txBody>
      </p:sp>
      <p:sp>
        <p:nvSpPr>
          <p:cNvPr id="194564" name="标题 961538"/>
          <p:cNvSpPr>
            <a:spLocks noGrp="1"/>
          </p:cNvSpPr>
          <p:nvPr/>
        </p:nvSpPr>
        <p:spPr>
          <a:xfrm>
            <a:off x="428625" y="1141413"/>
            <a:ext cx="8207375" cy="649287"/>
          </a:xfrm>
          <a:prstGeom prst="rect">
            <a:avLst/>
          </a:prstGeom>
          <a:noFill/>
          <a:ln w="9525">
            <a:noFill/>
          </a:ln>
        </p:spPr>
        <p:txBody>
          <a:bodyPr anchor="t"/>
          <a:p>
            <a:pPr>
              <a:lnSpc>
                <a:spcPct val="125000"/>
              </a:lnSpc>
            </a:pPr>
            <a:r>
              <a:rPr lang="zh-CN" altLang="en-US" sz="2800" b="1" dirty="0">
                <a:latin typeface="新宋体" panose="02010609030101010101" charset="-122"/>
                <a:ea typeface="新宋体" panose="02010609030101010101" charset="-122"/>
              </a:rPr>
              <a:t>磁盘的访问过程</a:t>
            </a:r>
            <a:endParaRPr lang="zh-CN" altLang="en-US" sz="2800" b="1" dirty="0">
              <a:latin typeface="新宋体" panose="02010609030101010101" charset="-122"/>
              <a:ea typeface="新宋体" panose="02010609030101010101" charset="-122"/>
            </a:endParaRPr>
          </a:p>
        </p:txBody>
      </p:sp>
      <p:sp>
        <p:nvSpPr>
          <p:cNvPr id="194565" name="椭圆 961539"/>
          <p:cNvSpPr/>
          <p:nvPr/>
        </p:nvSpPr>
        <p:spPr>
          <a:xfrm>
            <a:off x="4716463" y="2349500"/>
            <a:ext cx="4318000" cy="4318000"/>
          </a:xfrm>
          <a:prstGeom prst="ellipse">
            <a:avLst/>
          </a:prstGeom>
          <a:solidFill>
            <a:schemeClr val="bg1"/>
          </a:solidFill>
          <a:ln w="127000" cap="flat" cmpd="sng">
            <a:pattFill prst="wdUpDiag">
              <a:fgClr>
                <a:srgbClr val="E6552E"/>
              </a:fgClr>
              <a:bgClr>
                <a:srgbClr val="FFFFFF"/>
              </a:bgClr>
            </a:patt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94566" name="椭圆 961540"/>
          <p:cNvSpPr/>
          <p:nvPr/>
        </p:nvSpPr>
        <p:spPr>
          <a:xfrm>
            <a:off x="5180013" y="2816225"/>
            <a:ext cx="3455987" cy="3454400"/>
          </a:xfrm>
          <a:prstGeom prst="ellipse">
            <a:avLst/>
          </a:prstGeom>
          <a:solidFill>
            <a:schemeClr val="bg1"/>
          </a:solidFill>
          <a:ln w="127000" cap="flat" cmpd="sng">
            <a:pattFill prst="wdUpDiag">
              <a:fgClr>
                <a:schemeClr val="accent1"/>
              </a:fgClr>
              <a:bgClr>
                <a:srgbClr val="FFFFFF"/>
              </a:bgClr>
            </a:patt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94567" name="椭圆 961541"/>
          <p:cNvSpPr/>
          <p:nvPr/>
        </p:nvSpPr>
        <p:spPr>
          <a:xfrm>
            <a:off x="5568950" y="3209925"/>
            <a:ext cx="2647950" cy="2649538"/>
          </a:xfrm>
          <a:prstGeom prst="ellipse">
            <a:avLst/>
          </a:prstGeom>
          <a:solidFill>
            <a:schemeClr val="bg1"/>
          </a:solidFill>
          <a:ln w="127000" cap="flat" cmpd="sng">
            <a:pattFill prst="wdUpDiag">
              <a:fgClr>
                <a:srgbClr val="FFFF00"/>
              </a:fgClr>
              <a:bgClr>
                <a:srgbClr val="FFFFFF"/>
              </a:bgClr>
            </a:patt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94568" name="椭圆 961542"/>
          <p:cNvSpPr/>
          <p:nvPr/>
        </p:nvSpPr>
        <p:spPr>
          <a:xfrm>
            <a:off x="5969000" y="3589338"/>
            <a:ext cx="1843088" cy="1844675"/>
          </a:xfrm>
          <a:prstGeom prst="ellipse">
            <a:avLst/>
          </a:prstGeom>
          <a:solidFill>
            <a:schemeClr val="bg1"/>
          </a:solidFill>
          <a:ln w="127000" cap="flat" cmpd="sng">
            <a:pattFill prst="wdUpDiag">
              <a:fgClr>
                <a:srgbClr val="800080"/>
              </a:fgClr>
              <a:bgClr>
                <a:srgbClr val="FFFFFF"/>
              </a:bgClr>
            </a:patt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94569" name="椭圆 961543"/>
          <p:cNvSpPr/>
          <p:nvPr/>
        </p:nvSpPr>
        <p:spPr>
          <a:xfrm>
            <a:off x="6351588" y="3952875"/>
            <a:ext cx="1152525" cy="1150938"/>
          </a:xfrm>
          <a:prstGeom prst="ellipse">
            <a:avLst/>
          </a:prstGeom>
          <a:solidFill>
            <a:schemeClr val="bg1"/>
          </a:solidFill>
          <a:ln w="127000" cap="flat" cmpd="sng">
            <a:pattFill prst="wdUpDiag">
              <a:fgClr>
                <a:schemeClr val="accent2"/>
              </a:fgClr>
              <a:bgClr>
                <a:srgbClr val="FFFFFF"/>
              </a:bgClr>
            </a:patt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61545" name="流程图: 合并 961544"/>
          <p:cNvSpPr/>
          <p:nvPr/>
        </p:nvSpPr>
        <p:spPr>
          <a:xfrm>
            <a:off x="6659563" y="1989138"/>
            <a:ext cx="431800" cy="431800"/>
          </a:xfrm>
          <a:prstGeom prst="flowChartMerge">
            <a:avLst/>
          </a:prstGeom>
          <a:gradFill rotWithShape="0">
            <a:gsLst>
              <a:gs pos="0">
                <a:srgbClr val="FFFFFF"/>
              </a:gs>
              <a:gs pos="100000">
                <a:schemeClr val="tx2"/>
              </a:gs>
            </a:gsLst>
            <a:path path="shape">
              <a:fillToRect l="50000" t="50000" r="50000" b="50000"/>
            </a:path>
            <a:tileRect/>
          </a:gradFill>
          <a:ln w="12700" cap="flat" cmpd="sng">
            <a:solidFill>
              <a:srgbClr val="C4B596"/>
            </a:solidFill>
            <a:prstDash val="solid"/>
            <a:miter/>
            <a:headEnd type="none" w="med" len="med"/>
            <a:tailEnd type="none" w="med" len="med"/>
          </a:ln>
          <a:effectLst>
            <a:outerShdw dist="53882" dir="2699999" algn="ctr" rotWithShape="0">
              <a:srgbClr val="CBCBCB">
                <a:alpha val="79999"/>
              </a:srgbClr>
            </a:outerShdw>
          </a:effectLst>
        </p:spPr>
        <p:txBody>
          <a:bodyPr anchor="t"/>
          <a:p>
            <a:endParaRPr lang="zh-CN" altLang="en-US">
              <a:latin typeface="Arial" panose="020B0604020202020204" pitchFamily="34" charset="0"/>
              <a:ea typeface="Arial" panose="020B0604020202020204" pitchFamily="3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2.22222E-6 L 0.00017 0.16805 " pathEditMode="relative" rAng="0" ptsTypes="AA">
                                      <p:cBhvr>
                                        <p:cTn id="6" dur="2000" fill="hold"/>
                                        <p:tgtEl>
                                          <p:spTgt spid="961545"/>
                                        </p:tgtEl>
                                        <p:attrNameLst>
                                          <p:attrName>ppt_x</p:attrName>
                                          <p:attrName>ppt_y</p:attrName>
                                        </p:attrNameLst>
                                      </p:cBhvr>
                                      <p:rCtr x="0" y="8400"/>
                                    </p:animMotion>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1000" fill="hold"/>
                                        <p:tgtEl>
                                          <p:spTgt spid="194569"/>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194568"/>
                                        </p:tgtEl>
                                        <p:attrNameLst>
                                          <p:attrName>r</p:attrName>
                                        </p:attrNameLst>
                                      </p:cBhvr>
                                    </p:animRot>
                                  </p:childTnLst>
                                </p:cTn>
                              </p:par>
                              <p:par>
                                <p:cTn id="13" presetID="8" presetClass="emph" presetSubtype="0" fill="hold" nodeType="withEffect">
                                  <p:stCondLst>
                                    <p:cond delay="0"/>
                                  </p:stCondLst>
                                  <p:childTnLst>
                                    <p:animRot by="21600000">
                                      <p:cBhvr>
                                        <p:cTn id="14" dur="1000" fill="hold"/>
                                        <p:tgtEl>
                                          <p:spTgt spid="194567"/>
                                        </p:tgtEl>
                                        <p:attrNameLst>
                                          <p:attrName>r</p:attrName>
                                        </p:attrNameLst>
                                      </p:cBhvr>
                                    </p:animRot>
                                  </p:childTnLst>
                                </p:cTn>
                              </p:par>
                              <p:par>
                                <p:cTn id="15" presetID="8" presetClass="emph" presetSubtype="0" fill="hold" nodeType="withEffect">
                                  <p:stCondLst>
                                    <p:cond delay="0"/>
                                  </p:stCondLst>
                                  <p:childTnLst>
                                    <p:animRot by="21600000">
                                      <p:cBhvr>
                                        <p:cTn id="16" dur="1000" fill="hold"/>
                                        <p:tgtEl>
                                          <p:spTgt spid="194566"/>
                                        </p:tgtEl>
                                        <p:attrNameLst>
                                          <p:attrName>r</p:attrName>
                                        </p:attrNameLst>
                                      </p:cBhvr>
                                    </p:animRot>
                                  </p:childTnLst>
                                </p:cTn>
                              </p:par>
                              <p:par>
                                <p:cTn id="17" presetID="8" presetClass="emph" presetSubtype="0" fill="hold" nodeType="withEffect">
                                  <p:stCondLst>
                                    <p:cond delay="0"/>
                                  </p:stCondLst>
                                  <p:childTnLst>
                                    <p:animRot by="21600000">
                                      <p:cBhvr>
                                        <p:cTn id="18" dur="1000" fill="hold"/>
                                        <p:tgtEl>
                                          <p:spTgt spid="1945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95585" name="Rectangle 2"/>
          <p:cNvSpPr>
            <a:spLocks noGrp="1"/>
          </p:cNvSpPr>
          <p:nvPr>
            <p:ph idx="1"/>
          </p:nvPr>
        </p:nvSpPr>
        <p:spPr>
          <a:xfrm>
            <a:off x="735013" y="1917700"/>
            <a:ext cx="7921625" cy="3529013"/>
          </a:xfrm>
          <a:solidFill>
            <a:srgbClr val="FFFFFF"/>
          </a:solidFill>
          <a:ln>
            <a:solidFill>
              <a:srgbClr val="000000"/>
            </a:solidFill>
            <a:miter/>
          </a:ln>
        </p:spPr>
        <p:txBody>
          <a:bodyPr anchor="t"/>
          <a:p>
            <a:pPr algn="just" eaLnBrk="1" hangingPunct="1">
              <a:lnSpc>
                <a:spcPct val="125000"/>
              </a:lnSpc>
              <a:buNone/>
            </a:pPr>
            <a:r>
              <a:rPr lang="en-US" altLang="zh-CN" sz="2400" b="1" dirty="0">
                <a:solidFill>
                  <a:schemeClr val="accent2"/>
                </a:solidFill>
                <a:latin typeface="微软雅黑" panose="020B0503020204020204" charset="-122"/>
                <a:ea typeface="微软雅黑" panose="020B0503020204020204" charset="-122"/>
              </a:rPr>
              <a:t>1) </a:t>
            </a:r>
            <a:r>
              <a:rPr lang="zh-CN" altLang="en-US" sz="2400" b="1" dirty="0">
                <a:solidFill>
                  <a:schemeClr val="accent2"/>
                </a:solidFill>
                <a:latin typeface="微软雅黑" panose="020B0503020204020204" charset="-122"/>
                <a:ea typeface="微软雅黑" panose="020B0503020204020204" charset="-122"/>
              </a:rPr>
              <a:t>固定头磁盘</a:t>
            </a:r>
            <a:endParaRPr lang="zh-CN" altLang="en-US" sz="2400" b="1" dirty="0">
              <a:solidFill>
                <a:schemeClr val="accent2"/>
              </a:solidFill>
              <a:latin typeface="微软雅黑" panose="020B0503020204020204" charset="-122"/>
              <a:ea typeface="微软雅黑" panose="020B0503020204020204" charset="-122"/>
            </a:endParaRPr>
          </a:p>
          <a:p>
            <a:pPr algn="just" eaLnBrk="1" hangingPunct="1">
              <a:lnSpc>
                <a:spcPct val="125000"/>
              </a:lnSpc>
              <a:spcBef>
                <a:spcPct val="50000"/>
              </a:spcBef>
              <a:buNone/>
            </a:pPr>
            <a:r>
              <a:rPr lang="zh-CN" altLang="en-US" sz="2400" b="1" dirty="0">
                <a:solidFill>
                  <a:schemeClr val="hlink"/>
                </a:solidFill>
                <a:latin typeface="微软雅黑" panose="020B0503020204020204" charset="-122"/>
                <a:ea typeface="微软雅黑" panose="020B0503020204020204" charset="-122"/>
              </a:rPr>
              <a:t>   在每条磁道上都有一读</a:t>
            </a:r>
            <a:r>
              <a:rPr lang="en-US" altLang="zh-CN" sz="2400" b="1" dirty="0">
                <a:solidFill>
                  <a:schemeClr val="hlink"/>
                </a:solidFill>
                <a:latin typeface="微软雅黑" panose="020B0503020204020204" charset="-122"/>
                <a:ea typeface="微软雅黑" panose="020B0503020204020204" charset="-122"/>
              </a:rPr>
              <a:t>/</a:t>
            </a:r>
            <a:r>
              <a:rPr lang="zh-CN" altLang="en-US" sz="2400" b="1" dirty="0">
                <a:solidFill>
                  <a:schemeClr val="hlink"/>
                </a:solidFill>
                <a:latin typeface="微软雅黑" panose="020B0503020204020204" charset="-122"/>
                <a:ea typeface="微软雅黑" panose="020B0503020204020204" charset="-122"/>
              </a:rPr>
              <a:t>写磁头，所有的磁头都被装在一磁臂中。</a:t>
            </a:r>
            <a:r>
              <a:rPr lang="en-US" altLang="zh-CN" sz="2400" b="1" dirty="0">
                <a:solidFill>
                  <a:schemeClr val="hlink"/>
                </a:solidFill>
                <a:latin typeface="微软雅黑" panose="020B0503020204020204" charset="-122"/>
                <a:ea typeface="微软雅黑" panose="020B0503020204020204" charset="-122"/>
              </a:rPr>
              <a:t>——</a:t>
            </a:r>
            <a:r>
              <a:rPr lang="zh-CN" altLang="en-US" sz="2400" b="1" dirty="0">
                <a:solidFill>
                  <a:schemeClr val="hlink"/>
                </a:solidFill>
                <a:latin typeface="微软雅黑" panose="020B0503020204020204" charset="-122"/>
                <a:ea typeface="微软雅黑" panose="020B0503020204020204" charset="-122"/>
              </a:rPr>
              <a:t>主要用于大容量磁盘</a:t>
            </a:r>
            <a:endParaRPr lang="zh-CN" altLang="en-US" sz="2400" b="1" dirty="0">
              <a:solidFill>
                <a:schemeClr val="hlink"/>
              </a:solidFill>
              <a:latin typeface="微软雅黑" panose="020B0503020204020204" charset="-122"/>
              <a:ea typeface="微软雅黑" panose="020B0503020204020204" charset="-122"/>
            </a:endParaRPr>
          </a:p>
          <a:p>
            <a:pPr algn="just" eaLnBrk="1" hangingPunct="1">
              <a:lnSpc>
                <a:spcPct val="125000"/>
              </a:lnSpc>
              <a:spcBef>
                <a:spcPct val="50000"/>
              </a:spcBef>
              <a:buNone/>
            </a:pPr>
            <a:r>
              <a:rPr lang="en-US" altLang="zh-CN" sz="2400" b="1" dirty="0">
                <a:solidFill>
                  <a:schemeClr val="accent2"/>
                </a:solidFill>
                <a:latin typeface="微软雅黑" panose="020B0503020204020204" charset="-122"/>
                <a:ea typeface="微软雅黑" panose="020B0503020204020204" charset="-122"/>
              </a:rPr>
              <a:t>2) </a:t>
            </a:r>
            <a:r>
              <a:rPr lang="zh-CN" altLang="en-US" sz="2400" b="1" dirty="0">
                <a:solidFill>
                  <a:schemeClr val="accent2"/>
                </a:solidFill>
                <a:latin typeface="微软雅黑" panose="020B0503020204020204" charset="-122"/>
                <a:ea typeface="微软雅黑" panose="020B0503020204020204" charset="-122"/>
              </a:rPr>
              <a:t>移动头磁盘</a:t>
            </a:r>
            <a:r>
              <a:rPr lang="zh-CN" altLang="en-US" sz="2400" b="1" dirty="0">
                <a:solidFill>
                  <a:schemeClr val="hlink"/>
                </a:solidFill>
                <a:latin typeface="微软雅黑" panose="020B0503020204020204" charset="-122"/>
                <a:ea typeface="微软雅黑" panose="020B0503020204020204" charset="-122"/>
              </a:rPr>
              <a:t>     </a:t>
            </a:r>
            <a:endParaRPr lang="zh-CN" altLang="en-US" sz="2400" b="1" dirty="0">
              <a:solidFill>
                <a:schemeClr val="hlink"/>
              </a:solidFill>
              <a:latin typeface="微软雅黑" panose="020B0503020204020204" charset="-122"/>
              <a:ea typeface="微软雅黑" panose="020B0503020204020204" charset="-122"/>
            </a:endParaRPr>
          </a:p>
          <a:p>
            <a:pPr algn="just" eaLnBrk="1" hangingPunct="1">
              <a:lnSpc>
                <a:spcPct val="125000"/>
              </a:lnSpc>
              <a:spcBef>
                <a:spcPct val="50000"/>
              </a:spcBef>
              <a:buNone/>
            </a:pPr>
            <a:r>
              <a:rPr lang="zh-CN" altLang="en-US" sz="2400" b="1" dirty="0">
                <a:solidFill>
                  <a:schemeClr val="hlink"/>
                </a:solidFill>
                <a:latin typeface="微软雅黑" panose="020B0503020204020204" charset="-122"/>
                <a:ea typeface="微软雅黑" panose="020B0503020204020204" charset="-122"/>
              </a:rPr>
              <a:t>   每一个盘面仅配有一个磁头，也被装入磁臂中。</a:t>
            </a:r>
            <a:r>
              <a:rPr lang="en-US" altLang="zh-CN" sz="2400" b="1" dirty="0">
                <a:solidFill>
                  <a:schemeClr val="hlink"/>
                </a:solidFill>
                <a:latin typeface="微软雅黑" panose="020B0503020204020204" charset="-122"/>
                <a:ea typeface="微软雅黑" panose="020B0503020204020204" charset="-122"/>
              </a:rPr>
              <a:t>——</a:t>
            </a:r>
            <a:r>
              <a:rPr lang="zh-CN" altLang="en-US" sz="2400" b="1" dirty="0">
                <a:solidFill>
                  <a:schemeClr val="hlink"/>
                </a:solidFill>
                <a:latin typeface="微软雅黑" panose="020B0503020204020204" charset="-122"/>
                <a:ea typeface="微软雅黑" panose="020B0503020204020204" charset="-122"/>
              </a:rPr>
              <a:t>用于小容量的磁盘</a:t>
            </a:r>
            <a:endParaRPr lang="zh-CN" altLang="en-US" sz="2400" b="1" dirty="0">
              <a:solidFill>
                <a:schemeClr val="hlink"/>
              </a:solidFill>
              <a:latin typeface="微软雅黑" panose="020B0503020204020204" charset="-122"/>
              <a:ea typeface="微软雅黑" panose="020B0503020204020204" charset="-122"/>
            </a:endParaRPr>
          </a:p>
        </p:txBody>
      </p:sp>
      <p:sp>
        <p:nvSpPr>
          <p:cNvPr id="195586" name="Rectangle 3"/>
          <p:cNvSpPr>
            <a:spLocks noGrp="1"/>
          </p:cNvSpPr>
          <p:nvPr>
            <p:ph type="title"/>
          </p:nvPr>
        </p:nvSpPr>
        <p:spPr>
          <a:xfrm>
            <a:off x="1104900" y="1231900"/>
            <a:ext cx="6337300" cy="685800"/>
          </a:xfrm>
        </p:spPr>
        <p:txBody>
          <a:bodyPr wrap="square" lIns="91440" tIns="45720" rIns="91440" bIns="45720" anchor="ctr"/>
          <a:p>
            <a:pPr eaLnBrk="1" hangingPunct="1"/>
            <a:r>
              <a:rPr lang="zh-CN" altLang="en-US" sz="3200" dirty="0">
                <a:solidFill>
                  <a:srgbClr val="006600"/>
                </a:solidFill>
                <a:latin typeface="微软雅黑" panose="020B0503020204020204" charset="-122"/>
                <a:ea typeface="微软雅黑" panose="020B0503020204020204" charset="-122"/>
              </a:rPr>
              <a:t>磁盘的类型</a:t>
            </a:r>
            <a:endParaRPr lang="zh-CN" altLang="en-US" sz="3200" dirty="0">
              <a:solidFill>
                <a:srgbClr val="006600"/>
              </a:solidFill>
              <a:latin typeface="微软雅黑" panose="020B0503020204020204" charset="-122"/>
              <a:ea typeface="微软雅黑" panose="020B0503020204020204" charset="-122"/>
            </a:endParaRPr>
          </a:p>
        </p:txBody>
      </p:sp>
      <p:sp>
        <p:nvSpPr>
          <p:cNvPr id="93191" name="Rectangle 6"/>
          <p:cNvSpPr>
            <a:spLocks noChangeArrowheads="1"/>
          </p:cNvSpPr>
          <p:nvPr/>
        </p:nvSpPr>
        <p:spPr bwMode="auto">
          <a:xfrm>
            <a:off x="468313" y="2794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Verdana" panose="020B0604030504040204" pitchFamily="2" charset="0"/>
                <a:ea typeface="宋体" panose="02010600030101010101" pitchFamily="2" charset="-122"/>
              </a:defRPr>
            </a:lvl1pPr>
            <a:lvl2pPr marL="742950" indent="-285750" eaLnBrk="0" hangingPunct="0">
              <a:defRPr>
                <a:solidFill>
                  <a:schemeClr val="tx1"/>
                </a:solidFill>
                <a:latin typeface="Verdana" panose="020B0604030504040204" pitchFamily="2" charset="0"/>
                <a:ea typeface="宋体" panose="02010600030101010101" pitchFamily="2" charset="-122"/>
              </a:defRPr>
            </a:lvl2pPr>
            <a:lvl3pPr marL="1143000" indent="-228600" eaLnBrk="0" hangingPunct="0">
              <a:defRPr>
                <a:solidFill>
                  <a:schemeClr val="tx1"/>
                </a:solidFill>
                <a:latin typeface="Verdana" panose="020B0604030504040204" pitchFamily="2" charset="0"/>
                <a:ea typeface="宋体" panose="02010600030101010101" pitchFamily="2" charset="-122"/>
              </a:defRPr>
            </a:lvl3pPr>
            <a:lvl4pPr marL="1600200" indent="-228600" eaLnBrk="0" hangingPunct="0">
              <a:defRPr>
                <a:solidFill>
                  <a:schemeClr val="tx1"/>
                </a:solidFill>
                <a:latin typeface="Verdana" panose="020B0604030504040204" pitchFamily="2" charset="0"/>
                <a:ea typeface="宋体" panose="02010600030101010101" pitchFamily="2" charset="-122"/>
              </a:defRPr>
            </a:lvl4pPr>
            <a:lvl5pPr marL="2057400" indent="-228600" eaLnBrk="0" hangingPunct="0">
              <a:defRPr>
                <a:solidFill>
                  <a:schemeClr val="tx1"/>
                </a:solidFill>
                <a:latin typeface="Verdana" panose="020B0604030504040204" pitchFamily="2"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FF9900"/>
                </a:solidFill>
                <a:effectLst/>
                <a:uLnTx/>
                <a:uFillTx/>
                <a:latin typeface="微软雅黑" panose="020B0503020204020204" charset="-122"/>
                <a:ea typeface="微软雅黑" panose="020B0503020204020204" charset="-122"/>
                <a:cs typeface="+mj-cs"/>
              </a:rPr>
              <a:t>6.8.1  </a:t>
            </a:r>
            <a:r>
              <a:rPr kumimoji="0" lang="zh-CN" altLang="en-US" sz="4000" b="1" i="0" u="none" strike="noStrike" kern="1200" cap="none" spc="0" normalizeH="0" baseline="0" noProof="0" dirty="0">
                <a:ln>
                  <a:noFill/>
                </a:ln>
                <a:solidFill>
                  <a:srgbClr val="FF9900"/>
                </a:solidFill>
                <a:effectLst/>
                <a:uLnTx/>
                <a:uFillTx/>
                <a:latin typeface="微软雅黑" panose="020B0503020204020204" charset="-122"/>
                <a:ea typeface="微软雅黑" panose="020B0503020204020204" charset="-122"/>
                <a:cs typeface="+mj-cs"/>
              </a:rPr>
              <a:t>磁盘性能简述</a:t>
            </a:r>
            <a:endParaRPr kumimoji="0" lang="zh-CN" altLang="en-US" sz="4000" b="1" i="0" u="none" strike="noStrike" kern="1200" cap="none" spc="0" normalizeH="0" baseline="0" noProof="0" dirty="0">
              <a:ln>
                <a:noFill/>
              </a:ln>
              <a:solidFill>
                <a:srgbClr val="FF9900"/>
              </a:solidFill>
              <a:effectLst/>
              <a:uLnTx/>
              <a:uFillTx/>
              <a:latin typeface="微软雅黑" panose="020B0503020204020204" charset="-122"/>
              <a:ea typeface="微软雅黑" panose="020B0503020204020204" charset="-122"/>
              <a:cs typeface="+mj-cs"/>
            </a:endParaRPr>
          </a:p>
        </p:txBody>
      </p:sp>
      <p:sp>
        <p:nvSpPr>
          <p:cNvPr id="19558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97633" name="Rectangle 2"/>
          <p:cNvSpPr>
            <a:spLocks noGrp="1"/>
          </p:cNvSpPr>
          <p:nvPr>
            <p:ph type="title"/>
          </p:nvPr>
        </p:nvSpPr>
        <p:spPr>
          <a:xfrm>
            <a:off x="684213" y="1095375"/>
            <a:ext cx="6858000" cy="685800"/>
          </a:xfrm>
        </p:spPr>
        <p:txBody>
          <a:bodyPr wrap="square" lIns="91440" tIns="45720" rIns="91440" bIns="45720" anchor="b"/>
          <a:p>
            <a:pPr eaLnBrk="1" hangingPunct="1"/>
            <a:r>
              <a:rPr lang="zh-CN" altLang="en-US" sz="2800" dirty="0">
                <a:solidFill>
                  <a:srgbClr val="006600"/>
                </a:solidFill>
                <a:latin typeface="微软雅黑" panose="020B0503020204020204" charset="-122"/>
                <a:ea typeface="微软雅黑" panose="020B0503020204020204" charset="-122"/>
              </a:rPr>
              <a:t>磁盘访问时间</a:t>
            </a:r>
            <a:endParaRPr lang="zh-CN" altLang="en-US" sz="2800" dirty="0">
              <a:solidFill>
                <a:srgbClr val="006600"/>
              </a:solidFill>
              <a:latin typeface="微软雅黑" panose="020B0503020204020204" charset="-122"/>
              <a:ea typeface="微软雅黑" panose="020B0503020204020204" charset="-122"/>
            </a:endParaRPr>
          </a:p>
        </p:txBody>
      </p:sp>
      <p:sp>
        <p:nvSpPr>
          <p:cNvPr id="101382" name="Rectangle 3"/>
          <p:cNvSpPr>
            <a:spLocks noGrp="1"/>
          </p:cNvSpPr>
          <p:nvPr>
            <p:ph idx="1"/>
          </p:nvPr>
        </p:nvSpPr>
        <p:spPr>
          <a:xfrm>
            <a:off x="792163" y="1781175"/>
            <a:ext cx="7559675" cy="4502150"/>
          </a:xfrm>
          <a:solidFill>
            <a:srgbClr val="FFFFFF"/>
          </a:solidFill>
          <a:ln>
            <a:solidFill>
              <a:srgbClr val="000000"/>
            </a:solidFill>
            <a:miter/>
          </a:ln>
        </p:spPr>
        <p:txBody>
          <a:bodyPr anchor="t"/>
          <a:p>
            <a:pPr algn="just" eaLnBrk="1" hangingPunct="1">
              <a:lnSpc>
                <a:spcPct val="125000"/>
              </a:lnSpc>
              <a:spcBef>
                <a:spcPts val="100"/>
              </a:spcBef>
              <a:spcAft>
                <a:spcPts val="1500"/>
              </a:spcAft>
              <a:buNone/>
            </a:pPr>
            <a:r>
              <a:rPr lang="en-US" altLang="zh-CN" sz="2400" b="1" dirty="0">
                <a:solidFill>
                  <a:schemeClr val="accent2"/>
                </a:solidFill>
                <a:latin typeface="宋体" panose="02010600030101010101" pitchFamily="2" charset="-122"/>
                <a:ea typeface="宋体" panose="02010600030101010101" pitchFamily="2" charset="-122"/>
              </a:rPr>
              <a:t>1) </a:t>
            </a:r>
            <a:r>
              <a:rPr lang="zh-CN" altLang="en-US" sz="2400" b="1" dirty="0">
                <a:solidFill>
                  <a:schemeClr val="accent2"/>
                </a:solidFill>
                <a:latin typeface="宋体" panose="02010600030101010101" pitchFamily="2" charset="-122"/>
                <a:ea typeface="宋体" panose="02010600030101010101" pitchFamily="2" charset="-122"/>
              </a:rPr>
              <a:t>寻道时间</a:t>
            </a:r>
            <a:r>
              <a:rPr lang="en-US" altLang="zh-CN" sz="2400" b="1" i="1" dirty="0">
                <a:solidFill>
                  <a:schemeClr val="accent2"/>
                </a:solidFill>
                <a:latin typeface="宋体" panose="02010600030101010101" pitchFamily="2" charset="-122"/>
                <a:ea typeface="宋体" panose="02010600030101010101" pitchFamily="2" charset="-122"/>
              </a:rPr>
              <a:t>T</a:t>
            </a:r>
            <a:r>
              <a:rPr lang="en-US" altLang="zh-CN" sz="2400" b="1" baseline="-25000" dirty="0">
                <a:solidFill>
                  <a:schemeClr val="accent2"/>
                </a:solidFill>
                <a:latin typeface="宋体" panose="02010600030101010101" pitchFamily="2" charset="-122"/>
                <a:ea typeface="宋体" panose="02010600030101010101" pitchFamily="2" charset="-122"/>
              </a:rPr>
              <a:t>s</a:t>
            </a:r>
            <a:r>
              <a:rPr lang="en-US" altLang="zh-CN" sz="2400" b="1" dirty="0">
                <a:solidFill>
                  <a:schemeClr val="hlink"/>
                </a:solidFill>
                <a:latin typeface="宋体" panose="02010600030101010101" pitchFamily="2" charset="-122"/>
                <a:ea typeface="宋体" panose="02010600030101010101" pitchFamily="2" charset="-122"/>
              </a:rPr>
              <a:t>—— </a:t>
            </a:r>
            <a:r>
              <a:rPr lang="zh-CN" altLang="en-US" sz="2400" b="1" dirty="0">
                <a:solidFill>
                  <a:schemeClr val="hlink"/>
                </a:solidFill>
                <a:latin typeface="宋体" panose="02010600030101010101" pitchFamily="2" charset="-122"/>
                <a:ea typeface="宋体" panose="02010600030101010101" pitchFamily="2" charset="-122"/>
              </a:rPr>
              <a:t>指把磁臂</a:t>
            </a:r>
            <a:r>
              <a:rPr lang="en-US" altLang="zh-CN" sz="2400" b="1" dirty="0">
                <a:solidFill>
                  <a:schemeClr val="hlink"/>
                </a:solidFill>
                <a:latin typeface="宋体" panose="02010600030101010101" pitchFamily="2" charset="-122"/>
                <a:ea typeface="宋体" panose="02010600030101010101" pitchFamily="2" charset="-122"/>
              </a:rPr>
              <a:t>(</a:t>
            </a:r>
            <a:r>
              <a:rPr lang="zh-CN" altLang="en-US" sz="2400" b="1" dirty="0">
                <a:solidFill>
                  <a:schemeClr val="hlink"/>
                </a:solidFill>
                <a:latin typeface="宋体" panose="02010600030101010101" pitchFamily="2" charset="-122"/>
                <a:ea typeface="宋体" panose="02010600030101010101" pitchFamily="2" charset="-122"/>
              </a:rPr>
              <a:t>磁头</a:t>
            </a:r>
            <a:r>
              <a:rPr lang="en-US" altLang="zh-CN" sz="2400" b="1" dirty="0">
                <a:solidFill>
                  <a:schemeClr val="hlink"/>
                </a:solidFill>
                <a:latin typeface="宋体" panose="02010600030101010101" pitchFamily="2" charset="-122"/>
                <a:ea typeface="宋体" panose="02010600030101010101" pitchFamily="2" charset="-122"/>
              </a:rPr>
              <a:t>)</a:t>
            </a:r>
            <a:r>
              <a:rPr lang="zh-CN" altLang="en-US" sz="2400" b="1" dirty="0">
                <a:solidFill>
                  <a:schemeClr val="hlink"/>
                </a:solidFill>
                <a:latin typeface="宋体" panose="02010600030101010101" pitchFamily="2" charset="-122"/>
                <a:ea typeface="宋体" panose="02010600030101010101" pitchFamily="2" charset="-122"/>
              </a:rPr>
              <a:t>移动到指定磁道上所经历的时间，大约几ms到几十ms。</a:t>
            </a:r>
            <a:endParaRPr lang="zh-CN" altLang="en-US" sz="2400" b="1" dirty="0">
              <a:solidFill>
                <a:schemeClr val="hlink"/>
              </a:solidFill>
              <a:latin typeface="宋体" panose="02010600030101010101" pitchFamily="2" charset="-122"/>
              <a:ea typeface="宋体" panose="02010600030101010101" pitchFamily="2" charset="-122"/>
            </a:endParaRPr>
          </a:p>
          <a:p>
            <a:pPr algn="just" eaLnBrk="1" hangingPunct="1">
              <a:lnSpc>
                <a:spcPct val="125000"/>
              </a:lnSpc>
              <a:spcBef>
                <a:spcPts val="100"/>
              </a:spcBef>
              <a:spcAft>
                <a:spcPts val="1500"/>
              </a:spcAft>
              <a:buNone/>
            </a:pPr>
            <a:r>
              <a:rPr lang="zh-CN" altLang="en-US" sz="2400" b="1" dirty="0">
                <a:solidFill>
                  <a:schemeClr val="hlink"/>
                </a:solidFill>
                <a:latin typeface="宋体" panose="02010600030101010101" pitchFamily="2" charset="-122"/>
                <a:ea typeface="宋体" panose="02010600030101010101" pitchFamily="2" charset="-122"/>
              </a:rPr>
              <a:t>Ts=启动磁臂时间S+磁头移动磁道数n×磁头移道速度m</a:t>
            </a:r>
            <a:endParaRPr lang="zh-CN" altLang="en-US" sz="2400" b="1" dirty="0">
              <a:solidFill>
                <a:schemeClr val="hlink"/>
              </a:solidFill>
              <a:latin typeface="宋体" panose="02010600030101010101" pitchFamily="2" charset="-122"/>
              <a:ea typeface="宋体" panose="02010600030101010101" pitchFamily="2" charset="-122"/>
            </a:endParaRPr>
          </a:p>
          <a:p>
            <a:pPr algn="just" eaLnBrk="1" hangingPunct="1">
              <a:lnSpc>
                <a:spcPct val="125000"/>
              </a:lnSpc>
              <a:spcBef>
                <a:spcPts val="100"/>
              </a:spcBef>
              <a:spcAft>
                <a:spcPts val="1500"/>
              </a:spcAft>
              <a:buNone/>
            </a:pPr>
            <a:r>
              <a:rPr lang="en-US" altLang="zh-CN" sz="2400" b="1" dirty="0">
                <a:solidFill>
                  <a:schemeClr val="accent2"/>
                </a:solidFill>
                <a:latin typeface="宋体" panose="02010600030101010101" pitchFamily="2" charset="-122"/>
                <a:ea typeface="宋体" panose="02010600030101010101" pitchFamily="2" charset="-122"/>
              </a:rPr>
              <a:t>2) </a:t>
            </a:r>
            <a:r>
              <a:rPr lang="zh-CN" altLang="en-US" sz="2400" b="1" dirty="0">
                <a:solidFill>
                  <a:schemeClr val="accent2"/>
                </a:solidFill>
                <a:latin typeface="宋体" panose="02010600030101010101" pitchFamily="2" charset="-122"/>
                <a:ea typeface="宋体" panose="02010600030101010101" pitchFamily="2" charset="-122"/>
              </a:rPr>
              <a:t>旋转延迟时间</a:t>
            </a:r>
            <a:r>
              <a:rPr lang="en-US" altLang="zh-CN" sz="2400" b="1" i="1" dirty="0">
                <a:solidFill>
                  <a:schemeClr val="accent2"/>
                </a:solidFill>
                <a:latin typeface="宋体" panose="02010600030101010101" pitchFamily="2" charset="-122"/>
                <a:ea typeface="宋体" panose="02010600030101010101" pitchFamily="2" charset="-122"/>
              </a:rPr>
              <a:t>T</a:t>
            </a:r>
            <a:r>
              <a:rPr lang="en-US" altLang="zh-CN" sz="2400" b="1" baseline="-25000" dirty="0">
                <a:solidFill>
                  <a:schemeClr val="accent2"/>
                </a:solidFill>
                <a:latin typeface="宋体" panose="02010600030101010101" pitchFamily="2" charset="-122"/>
                <a:ea typeface="宋体" panose="02010600030101010101" pitchFamily="2" charset="-122"/>
              </a:rPr>
              <a:t>r</a:t>
            </a:r>
            <a:r>
              <a:rPr lang="en-US" altLang="zh-CN" sz="2400" b="1" dirty="0">
                <a:solidFill>
                  <a:schemeClr val="hlink"/>
                </a:solidFill>
                <a:latin typeface="宋体" panose="02010600030101010101" pitchFamily="2" charset="-122"/>
                <a:ea typeface="宋体" panose="02010600030101010101" pitchFamily="2" charset="-122"/>
              </a:rPr>
              <a:t>——</a:t>
            </a:r>
            <a:r>
              <a:rPr lang="zh-CN" altLang="en-US" sz="2400" b="1" dirty="0">
                <a:solidFill>
                  <a:schemeClr val="hlink"/>
                </a:solidFill>
                <a:latin typeface="宋体" panose="02010600030101010101" pitchFamily="2" charset="-122"/>
                <a:ea typeface="宋体" panose="02010600030101010101" pitchFamily="2" charset="-122"/>
              </a:rPr>
              <a:t>指定扇区移动到磁头下面所经历的时间。对于7200转/分，平均延迟时间为4.2ms。</a:t>
            </a:r>
            <a:endParaRPr lang="zh-CN" altLang="en-US" sz="2400" b="1" dirty="0">
              <a:solidFill>
                <a:schemeClr val="hlink"/>
              </a:solidFill>
              <a:latin typeface="宋体" panose="02010600030101010101" pitchFamily="2" charset="-122"/>
              <a:ea typeface="宋体" panose="02010600030101010101" pitchFamily="2" charset="-122"/>
            </a:endParaRPr>
          </a:p>
          <a:p>
            <a:pPr algn="just" eaLnBrk="1" hangingPunct="1">
              <a:lnSpc>
                <a:spcPct val="125000"/>
              </a:lnSpc>
              <a:spcBef>
                <a:spcPts val="100"/>
              </a:spcBef>
              <a:spcAft>
                <a:spcPts val="1500"/>
              </a:spcAft>
              <a:buNone/>
            </a:pPr>
            <a:r>
              <a:rPr lang="en-US" altLang="zh-CN" sz="2400" b="1" dirty="0">
                <a:solidFill>
                  <a:schemeClr val="accent2"/>
                </a:solidFill>
                <a:latin typeface="宋体" panose="02010600030101010101" pitchFamily="2" charset="-122"/>
                <a:ea typeface="宋体" panose="02010600030101010101" pitchFamily="2" charset="-122"/>
              </a:rPr>
              <a:t>3) </a:t>
            </a:r>
            <a:r>
              <a:rPr lang="zh-CN" altLang="en-US" sz="2400" b="1" dirty="0">
                <a:solidFill>
                  <a:schemeClr val="accent2"/>
                </a:solidFill>
                <a:latin typeface="宋体" panose="02010600030101010101" pitchFamily="2" charset="-122"/>
                <a:ea typeface="宋体" panose="02010600030101010101" pitchFamily="2" charset="-122"/>
              </a:rPr>
              <a:t>传输时间</a:t>
            </a:r>
            <a:r>
              <a:rPr lang="en-US" altLang="zh-CN" sz="2400" b="1" i="1" dirty="0">
                <a:solidFill>
                  <a:schemeClr val="accent2"/>
                </a:solidFill>
                <a:latin typeface="宋体" panose="02010600030101010101" pitchFamily="2" charset="-122"/>
                <a:ea typeface="宋体" panose="02010600030101010101" pitchFamily="2" charset="-122"/>
              </a:rPr>
              <a:t>T</a:t>
            </a:r>
            <a:r>
              <a:rPr lang="en-US" altLang="zh-CN" sz="2400" b="1" i="1" baseline="-25000" dirty="0">
                <a:solidFill>
                  <a:schemeClr val="accent2"/>
                </a:solidFill>
                <a:latin typeface="宋体" panose="02010600030101010101" pitchFamily="2" charset="-122"/>
                <a:ea typeface="宋体" panose="02010600030101010101" pitchFamily="2" charset="-122"/>
              </a:rPr>
              <a:t>t</a:t>
            </a:r>
            <a:r>
              <a:rPr lang="en-US" altLang="zh-CN" sz="2400" b="1" dirty="0">
                <a:solidFill>
                  <a:schemeClr val="hlink"/>
                </a:solidFill>
                <a:latin typeface="宋体" panose="02010600030101010101" pitchFamily="2" charset="-122"/>
                <a:ea typeface="宋体" panose="02010600030101010101" pitchFamily="2" charset="-122"/>
              </a:rPr>
              <a:t>——</a:t>
            </a:r>
            <a:r>
              <a:rPr lang="zh-CN" altLang="en-US" sz="2400" b="1" dirty="0">
                <a:solidFill>
                  <a:schemeClr val="hlink"/>
                </a:solidFill>
                <a:latin typeface="宋体" panose="02010600030101010101" pitchFamily="2" charset="-122"/>
                <a:ea typeface="宋体" panose="02010600030101010101" pitchFamily="2" charset="-122"/>
              </a:rPr>
              <a:t>把数据从磁盘读出或向磁盘写入数据所经历的时间。目前磁盘的传输速度一般有几十M/s，传输一个扇区的时间小于0.05ms。</a:t>
            </a:r>
            <a:endParaRPr lang="zh-CN" altLang="en-US" sz="2400" b="1" dirty="0">
              <a:solidFill>
                <a:schemeClr val="hlink"/>
              </a:solidFill>
              <a:latin typeface="宋体" panose="02010600030101010101" pitchFamily="2" charset="-122"/>
              <a:ea typeface="宋体" panose="02010600030101010101" pitchFamily="2" charset="-122"/>
            </a:endParaRPr>
          </a:p>
        </p:txBody>
      </p:sp>
      <p:sp>
        <p:nvSpPr>
          <p:cNvPr id="8" name="Rectangle 6"/>
          <p:cNvSpPr>
            <a:spLocks noChangeArrowheads="1"/>
          </p:cNvSpPr>
          <p:nvPr/>
        </p:nvSpPr>
        <p:spPr bwMode="auto">
          <a:xfrm>
            <a:off x="482600" y="381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Verdana" panose="020B0604030504040204" pitchFamily="2" charset="0"/>
                <a:ea typeface="宋体" panose="02010600030101010101" pitchFamily="2" charset="-122"/>
              </a:defRPr>
            </a:lvl1pPr>
            <a:lvl2pPr marL="742950" indent="-285750" eaLnBrk="0" hangingPunct="0">
              <a:defRPr>
                <a:solidFill>
                  <a:schemeClr val="tx1"/>
                </a:solidFill>
                <a:latin typeface="Verdana" panose="020B0604030504040204" pitchFamily="2" charset="0"/>
                <a:ea typeface="宋体" panose="02010600030101010101" pitchFamily="2" charset="-122"/>
              </a:defRPr>
            </a:lvl2pPr>
            <a:lvl3pPr marL="1143000" indent="-228600" eaLnBrk="0" hangingPunct="0">
              <a:defRPr>
                <a:solidFill>
                  <a:schemeClr val="tx1"/>
                </a:solidFill>
                <a:latin typeface="Verdana" panose="020B0604030504040204" pitchFamily="2" charset="0"/>
                <a:ea typeface="宋体" panose="02010600030101010101" pitchFamily="2" charset="-122"/>
              </a:defRPr>
            </a:lvl3pPr>
            <a:lvl4pPr marL="1600200" indent="-228600" eaLnBrk="0" hangingPunct="0">
              <a:defRPr>
                <a:solidFill>
                  <a:schemeClr val="tx1"/>
                </a:solidFill>
                <a:latin typeface="Verdana" panose="020B0604030504040204" pitchFamily="2" charset="0"/>
                <a:ea typeface="宋体" panose="02010600030101010101" pitchFamily="2" charset="-122"/>
              </a:defRPr>
            </a:lvl4pPr>
            <a:lvl5pPr marL="2057400" indent="-228600" eaLnBrk="0" hangingPunct="0">
              <a:defRPr>
                <a:solidFill>
                  <a:schemeClr val="tx1"/>
                </a:solidFill>
                <a:latin typeface="Verdana" panose="020B0604030504040204" pitchFamily="2"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FF9900"/>
                </a:solidFill>
                <a:effectLst/>
                <a:uLnTx/>
                <a:uFillTx/>
                <a:latin typeface="微软雅黑" panose="020B0503020204020204" charset="-122"/>
                <a:ea typeface="微软雅黑" panose="020B0503020204020204" charset="-122"/>
                <a:cs typeface="+mj-cs"/>
              </a:rPr>
              <a:t>6.8.1  </a:t>
            </a:r>
            <a:r>
              <a:rPr kumimoji="0" lang="zh-CN" altLang="en-US" sz="4000" b="1" i="0" u="none" strike="noStrike" kern="1200" cap="none" spc="0" normalizeH="0" baseline="0" noProof="0" dirty="0">
                <a:ln>
                  <a:noFill/>
                </a:ln>
                <a:solidFill>
                  <a:srgbClr val="FF9900"/>
                </a:solidFill>
                <a:effectLst/>
                <a:uLnTx/>
                <a:uFillTx/>
                <a:latin typeface="微软雅黑" panose="020B0503020204020204" charset="-122"/>
                <a:ea typeface="微软雅黑" panose="020B0503020204020204" charset="-122"/>
                <a:cs typeface="+mj-cs"/>
              </a:rPr>
              <a:t>磁盘性能简述</a:t>
            </a:r>
            <a:endParaRPr kumimoji="0" lang="zh-CN" altLang="en-US" sz="4000" b="1" i="0" u="none" strike="noStrike" kern="1200" cap="none" spc="0" normalizeH="0" baseline="0" noProof="0" dirty="0">
              <a:ln>
                <a:noFill/>
              </a:ln>
              <a:solidFill>
                <a:srgbClr val="FF9900"/>
              </a:solidFill>
              <a:effectLst/>
              <a:uLnTx/>
              <a:uFillTx/>
              <a:latin typeface="微软雅黑" panose="020B0503020204020204" charset="-122"/>
              <a:ea typeface="微软雅黑" panose="020B0503020204020204" charset="-122"/>
              <a:cs typeface="+mj-cs"/>
            </a:endParaRPr>
          </a:p>
        </p:txBody>
      </p:sp>
      <p:sp>
        <p:nvSpPr>
          <p:cNvPr id="19763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1382">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82">
                                            <p:txEl>
                                              <p:charRg st="47" end="7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82">
                                            <p:txEl>
                                              <p:charRg st="36"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82">
                                            <p:txEl>
                                              <p:charRg st="68"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build="p"/>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99681" name="Rectangle 2"/>
          <p:cNvSpPr>
            <a:spLocks noGrp="1"/>
          </p:cNvSpPr>
          <p:nvPr>
            <p:ph type="title"/>
          </p:nvPr>
        </p:nvSpPr>
        <p:spPr/>
        <p:txBody>
          <a:bodyPr wrap="square" lIns="91440" tIns="45720" rIns="91440" bIns="45720" anchor="b"/>
          <a:p>
            <a:pPr eaLnBrk="1" hangingPunct="1"/>
            <a:r>
              <a:rPr lang="zh-CN" altLang="en-US" dirty="0">
                <a:solidFill>
                  <a:srgbClr val="FF9900"/>
                </a:solidFill>
                <a:latin typeface="微软雅黑" panose="020B0503020204020204" charset="-122"/>
                <a:ea typeface="微软雅黑" panose="020B0503020204020204" charset="-122"/>
              </a:rPr>
              <a:t>例题</a:t>
            </a:r>
            <a:r>
              <a:rPr lang="en-US" altLang="zh-CN" dirty="0">
                <a:solidFill>
                  <a:srgbClr val="FF9900"/>
                </a:solidFill>
                <a:latin typeface="微软雅黑" panose="020B0503020204020204" charset="-122"/>
                <a:ea typeface="微软雅黑" panose="020B0503020204020204" charset="-122"/>
              </a:rPr>
              <a:t>4</a:t>
            </a:r>
            <a:endParaRPr lang="zh-CN" altLang="en-US" dirty="0">
              <a:solidFill>
                <a:srgbClr val="FF9900"/>
              </a:solidFill>
              <a:latin typeface="微软雅黑" panose="020B0503020204020204" charset="-122"/>
              <a:ea typeface="微软雅黑" panose="020B0503020204020204" charset="-122"/>
            </a:endParaRPr>
          </a:p>
        </p:txBody>
      </p:sp>
      <p:sp>
        <p:nvSpPr>
          <p:cNvPr id="199682" name="Rectangle 3"/>
          <p:cNvSpPr>
            <a:spLocks noGrp="1"/>
          </p:cNvSpPr>
          <p:nvPr>
            <p:ph idx="1"/>
          </p:nvPr>
        </p:nvSpPr>
        <p:spPr>
          <a:xfrm>
            <a:off x="457200" y="1706563"/>
            <a:ext cx="8229600" cy="3446462"/>
          </a:xfrm>
        </p:spPr>
        <p:txBody>
          <a:bodyPr anchor="t"/>
          <a:p>
            <a:pPr marL="0" indent="0" eaLnBrk="1" hangingPunct="1">
              <a:lnSpc>
                <a:spcPct val="150000"/>
              </a:lnSpc>
              <a:buNone/>
            </a:pPr>
            <a:r>
              <a:rPr lang="zh-CN" altLang="en-US" b="1" dirty="0">
                <a:latin typeface="微软雅黑" panose="020B0503020204020204" charset="-122"/>
                <a:ea typeface="微软雅黑" panose="020B0503020204020204" charset="-122"/>
              </a:rPr>
              <a:t>某磁盘的转速为</a:t>
            </a:r>
            <a:r>
              <a:rPr lang="en-US" altLang="zh-CN" b="1" dirty="0">
                <a:latin typeface="微软雅黑" panose="020B0503020204020204" charset="-122"/>
                <a:ea typeface="微软雅黑" panose="020B0503020204020204" charset="-122"/>
              </a:rPr>
              <a:t>10 000</a:t>
            </a:r>
            <a:r>
              <a:rPr lang="zh-CN" altLang="en-US" b="1" dirty="0">
                <a:latin typeface="微软雅黑" panose="020B0503020204020204" charset="-122"/>
                <a:ea typeface="微软雅黑" panose="020B0503020204020204" charset="-122"/>
              </a:rPr>
              <a:t>转</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分，平均寻道时间是</a:t>
            </a:r>
            <a:r>
              <a:rPr lang="en-US" altLang="zh-CN" b="1" dirty="0">
                <a:latin typeface="微软雅黑" panose="020B0503020204020204" charset="-122"/>
                <a:ea typeface="微软雅黑" panose="020B0503020204020204" charset="-122"/>
              </a:rPr>
              <a:t>6ms</a:t>
            </a:r>
            <a:r>
              <a:rPr lang="zh-CN" altLang="en-US" b="1" dirty="0">
                <a:latin typeface="微软雅黑" panose="020B0503020204020204" charset="-122"/>
                <a:ea typeface="微软雅黑" panose="020B0503020204020204" charset="-122"/>
              </a:rPr>
              <a:t>，磁盘传输速率是</a:t>
            </a:r>
            <a:r>
              <a:rPr lang="en-US" altLang="zh-CN" b="1" dirty="0">
                <a:latin typeface="微软雅黑" panose="020B0503020204020204" charset="-122"/>
                <a:ea typeface="微软雅黑" panose="020B0503020204020204" charset="-122"/>
              </a:rPr>
              <a:t>20MB/s</a:t>
            </a:r>
            <a:r>
              <a:rPr lang="zh-CN" altLang="en-US" b="1" dirty="0">
                <a:latin typeface="微软雅黑" panose="020B0503020204020204" charset="-122"/>
                <a:ea typeface="微软雅黑" panose="020B0503020204020204" charset="-122"/>
              </a:rPr>
              <a:t>，磁盘控制器延迟为</a:t>
            </a:r>
            <a:r>
              <a:rPr lang="en-US" altLang="zh-CN" b="1" dirty="0">
                <a:latin typeface="微软雅黑" panose="020B0503020204020204" charset="-122"/>
                <a:ea typeface="微软雅黑" panose="020B0503020204020204" charset="-122"/>
              </a:rPr>
              <a:t>0.2ms</a:t>
            </a:r>
            <a:r>
              <a:rPr lang="zh-CN" altLang="en-US" b="1" dirty="0">
                <a:latin typeface="微软雅黑" panose="020B0503020204020204" charset="-122"/>
                <a:ea typeface="微软雅黑" panose="020B0503020204020204" charset="-122"/>
              </a:rPr>
              <a:t>，读取一个</a:t>
            </a:r>
            <a:r>
              <a:rPr lang="en-US" altLang="zh-CN" b="1" dirty="0">
                <a:latin typeface="微软雅黑" panose="020B0503020204020204" charset="-122"/>
                <a:ea typeface="微软雅黑" panose="020B0503020204020204" charset="-122"/>
              </a:rPr>
              <a:t>4KB</a:t>
            </a:r>
            <a:r>
              <a:rPr lang="zh-CN" altLang="en-US" b="1" dirty="0">
                <a:latin typeface="微软雅黑" panose="020B0503020204020204" charset="-122"/>
                <a:ea typeface="微软雅黑" panose="020B0503020204020204" charset="-122"/>
              </a:rPr>
              <a:t>的扇区所需的平均时间约为</a:t>
            </a:r>
            <a:r>
              <a:rPr lang="en-US" altLang="zh-CN" b="1" dirty="0">
                <a:latin typeface="微软雅黑" panose="020B0503020204020204" charset="-122"/>
                <a:ea typeface="微软雅黑" panose="020B0503020204020204" charset="-122"/>
              </a:rPr>
              <a:t>_______</a:t>
            </a:r>
            <a:endParaRPr lang="en-US" altLang="zh-CN" b="1" dirty="0">
              <a:latin typeface="微软雅黑" panose="020B0503020204020204" charset="-122"/>
              <a:ea typeface="微软雅黑" panose="020B0503020204020204" charset="-122"/>
            </a:endParaRPr>
          </a:p>
        </p:txBody>
      </p:sp>
      <p:sp>
        <p:nvSpPr>
          <p:cNvPr id="199683" name="TextBox 1"/>
          <p:cNvSpPr txBox="1"/>
          <p:nvPr/>
        </p:nvSpPr>
        <p:spPr>
          <a:xfrm>
            <a:off x="4197350" y="4076700"/>
            <a:ext cx="1800225" cy="523875"/>
          </a:xfrm>
          <a:prstGeom prst="rect">
            <a:avLst/>
          </a:prstGeom>
          <a:noFill/>
          <a:ln w="9525">
            <a:noFill/>
          </a:ln>
        </p:spPr>
        <p:txBody>
          <a:bodyPr anchor="t">
            <a:spAutoFit/>
          </a:bodyPr>
          <a:p>
            <a:r>
              <a:rPr lang="en-US" altLang="zh-CN" sz="2800" b="1" dirty="0">
                <a:solidFill>
                  <a:srgbClr val="C00000"/>
                </a:solidFill>
                <a:latin typeface="Verdana" panose="020B0604030504040204" pitchFamily="2" charset="0"/>
                <a:ea typeface="宋体" panose="02010600030101010101" pitchFamily="2" charset="-122"/>
              </a:rPr>
              <a:t>9.4ms</a:t>
            </a:r>
            <a:endParaRPr lang="zh-CN" altLang="en-US" sz="2800" b="1" dirty="0">
              <a:solidFill>
                <a:srgbClr val="C00000"/>
              </a:solidFill>
              <a:latin typeface="Verdana" panose="020B0604030504040204" pitchFamily="2" charset="0"/>
              <a:ea typeface="宋体" panose="02010600030101010101" pitchFamily="2" charset="-122"/>
            </a:endParaRPr>
          </a:p>
        </p:txBody>
      </p:sp>
      <p:sp>
        <p:nvSpPr>
          <p:cNvPr id="19968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01729" name="Rectangle 2"/>
          <p:cNvSpPr>
            <a:spLocks noGrp="1"/>
          </p:cNvSpPr>
          <p:nvPr>
            <p:ph type="title"/>
          </p:nvPr>
        </p:nvSpPr>
        <p:spPr/>
        <p:txBody>
          <a:bodyPr wrap="square" lIns="91440" tIns="45720" rIns="91440" bIns="45720" anchor="b"/>
          <a:p>
            <a:pPr eaLnBrk="1" hangingPunct="1"/>
            <a:r>
              <a:rPr lang="zh-CN" altLang="en-US" dirty="0">
                <a:solidFill>
                  <a:srgbClr val="FF9900"/>
                </a:solidFill>
                <a:latin typeface="微软雅黑" panose="020B0503020204020204" charset="-122"/>
                <a:ea typeface="微软雅黑" panose="020B0503020204020204" charset="-122"/>
              </a:rPr>
              <a:t>例题</a:t>
            </a:r>
            <a:r>
              <a:rPr lang="en-US" altLang="zh-CN" dirty="0">
                <a:solidFill>
                  <a:srgbClr val="FF9900"/>
                </a:solidFill>
                <a:latin typeface="微软雅黑" panose="020B0503020204020204" charset="-122"/>
                <a:ea typeface="微软雅黑" panose="020B0503020204020204" charset="-122"/>
              </a:rPr>
              <a:t>4</a:t>
            </a:r>
            <a:endParaRPr lang="zh-CN" altLang="en-US" dirty="0">
              <a:solidFill>
                <a:srgbClr val="FF9900"/>
              </a:solidFill>
              <a:latin typeface="微软雅黑" panose="020B0503020204020204" charset="-122"/>
              <a:ea typeface="微软雅黑" panose="020B0503020204020204" charset="-122"/>
            </a:endParaRPr>
          </a:p>
        </p:txBody>
      </p:sp>
      <p:sp>
        <p:nvSpPr>
          <p:cNvPr id="20173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 name="内容占位符 1"/>
          <p:cNvSpPr/>
          <p:nvPr>
            <p:ph idx="1"/>
          </p:nvPr>
        </p:nvSpPr>
        <p:spPr/>
        <p:txBody>
          <a:bodyPr/>
          <a:p>
            <a:pPr lvl="0" indent="0" eaLnBrk="1" fontAlgn="base" hangingPunct="1">
              <a:buNone/>
            </a:pPr>
            <a:r>
              <a:rPr lang="zh-CN" altLang="en-US" sz="2400" b="1" strike="noStrike" noProof="1" dirty="0">
                <a:latin typeface="宋体" panose="02010600030101010101" pitchFamily="2" charset="-122"/>
                <a:ea typeface="宋体" panose="02010600030101010101" pitchFamily="2" charset="-122"/>
                <a:sym typeface="+mn-ea"/>
              </a:rPr>
              <a:t>分析：</a:t>
            </a:r>
            <a:endParaRPr lang="zh-CN" altLang="en-US"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en-US" altLang="zh-CN" sz="2400" b="1" strike="noStrike" noProof="1" dirty="0">
                <a:latin typeface="宋体" panose="02010600030101010101" pitchFamily="2" charset="-122"/>
                <a:ea typeface="宋体" panose="02010600030101010101" pitchFamily="2" charset="-122"/>
                <a:sym typeface="+mn-ea"/>
              </a:rPr>
              <a:t>r=10 000</a:t>
            </a:r>
            <a:r>
              <a:rPr lang="zh-CN" altLang="en-US" sz="2400" b="1" strike="noStrike" noProof="1" dirty="0">
                <a:latin typeface="宋体" panose="02010600030101010101" pitchFamily="2" charset="-122"/>
                <a:ea typeface="宋体" panose="02010600030101010101" pitchFamily="2" charset="-122"/>
                <a:sym typeface="+mn-ea"/>
              </a:rPr>
              <a:t>转</a:t>
            </a:r>
            <a:r>
              <a:rPr lang="en-US" altLang="zh-CN" sz="2400" b="1" strike="noStrike" noProof="1" dirty="0">
                <a:latin typeface="宋体" panose="02010600030101010101" pitchFamily="2" charset="-122"/>
                <a:ea typeface="宋体" panose="02010600030101010101" pitchFamily="2" charset="-122"/>
                <a:sym typeface="+mn-ea"/>
              </a:rPr>
              <a:t>/</a:t>
            </a:r>
            <a:r>
              <a:rPr lang="zh-CN" altLang="en-US" sz="2400" b="1" strike="noStrike" noProof="1" dirty="0">
                <a:latin typeface="宋体" panose="02010600030101010101" pitchFamily="2" charset="-122"/>
                <a:ea typeface="宋体" panose="02010600030101010101" pitchFamily="2" charset="-122"/>
                <a:sym typeface="+mn-ea"/>
              </a:rPr>
              <a:t>分</a:t>
            </a:r>
            <a:r>
              <a:rPr lang="en-US" altLang="zh-CN" sz="2400" b="1" strike="noStrike" noProof="1" dirty="0">
                <a:latin typeface="宋体" panose="02010600030101010101" pitchFamily="2" charset="-122"/>
                <a:ea typeface="宋体" panose="02010600030101010101" pitchFamily="2" charset="-122"/>
                <a:sym typeface="+mn-ea"/>
              </a:rPr>
              <a:t>=10 000</a:t>
            </a:r>
            <a:r>
              <a:rPr lang="zh-CN" altLang="en-US" sz="2400" b="1" strike="noStrike" noProof="1" dirty="0">
                <a:latin typeface="宋体" panose="02010600030101010101" pitchFamily="2" charset="-122"/>
                <a:ea typeface="宋体" panose="02010600030101010101" pitchFamily="2" charset="-122"/>
                <a:sym typeface="+mn-ea"/>
              </a:rPr>
              <a:t>转</a:t>
            </a:r>
            <a:r>
              <a:rPr lang="en-US" altLang="zh-CN" sz="2400" b="1" strike="noStrike" noProof="1" dirty="0">
                <a:latin typeface="宋体" panose="02010600030101010101" pitchFamily="2" charset="-122"/>
                <a:ea typeface="宋体" panose="02010600030101010101" pitchFamily="2" charset="-122"/>
                <a:sym typeface="+mn-ea"/>
              </a:rPr>
              <a:t>/60</a:t>
            </a:r>
            <a:r>
              <a:rPr lang="zh-CN" altLang="en-US" sz="2400" b="1" strike="noStrike" noProof="1" dirty="0">
                <a:latin typeface="宋体" panose="02010600030101010101" pitchFamily="2" charset="-122"/>
                <a:ea typeface="宋体" panose="02010600030101010101" pitchFamily="2" charset="-122"/>
                <a:sym typeface="+mn-ea"/>
              </a:rPr>
              <a:t>秒（</a:t>
            </a:r>
            <a:r>
              <a:rPr lang="en-US" altLang="zh-CN" sz="2400" b="1" strike="noStrike" noProof="1" dirty="0">
                <a:latin typeface="宋体" panose="02010600030101010101" pitchFamily="2" charset="-122"/>
                <a:ea typeface="宋体" panose="02010600030101010101" pitchFamily="2" charset="-122"/>
                <a:sym typeface="+mn-ea"/>
              </a:rPr>
              <a:t>6ms/</a:t>
            </a:r>
            <a:r>
              <a:rPr lang="zh-CN" altLang="en-US" sz="2400" b="1" strike="noStrike" noProof="1" dirty="0">
                <a:latin typeface="宋体" panose="02010600030101010101" pitchFamily="2" charset="-122"/>
                <a:ea typeface="宋体" panose="02010600030101010101" pitchFamily="2" charset="-122"/>
                <a:sym typeface="+mn-ea"/>
              </a:rPr>
              <a:t>转）</a:t>
            </a:r>
            <a:endParaRPr lang="zh-CN" altLang="en-US"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zh-CN" altLang="en-US" sz="2400" b="1" strike="noStrike" noProof="1" dirty="0">
                <a:latin typeface="宋体" panose="02010600030101010101" pitchFamily="2" charset="-122"/>
                <a:ea typeface="宋体" panose="02010600030101010101" pitchFamily="2" charset="-122"/>
                <a:sym typeface="+mn-ea"/>
              </a:rPr>
              <a:t>（课本中的 </a:t>
            </a:r>
            <a:r>
              <a:rPr lang="en-US" altLang="zh-CN" sz="2400" b="1" strike="noStrike" noProof="1" dirty="0">
                <a:latin typeface="宋体" panose="02010600030101010101" pitchFamily="2" charset="-122"/>
                <a:ea typeface="宋体" panose="02010600030101010101" pitchFamily="2" charset="-122"/>
                <a:sym typeface="+mn-ea"/>
              </a:rPr>
              <a:t>r </a:t>
            </a:r>
            <a:r>
              <a:rPr lang="zh-CN" altLang="en-US" sz="2400" b="1" strike="noStrike" noProof="1" dirty="0">
                <a:latin typeface="宋体" panose="02010600030101010101" pitchFamily="2" charset="-122"/>
                <a:ea typeface="宋体" panose="02010600030101010101" pitchFamily="2" charset="-122"/>
                <a:sym typeface="+mn-ea"/>
              </a:rPr>
              <a:t>为磁盘每秒钟的转数）</a:t>
            </a:r>
            <a:endParaRPr lang="zh-CN" altLang="en-US"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en-US" altLang="zh-CN" sz="2400" b="1" strike="noStrike" noProof="1" dirty="0">
                <a:latin typeface="宋体" panose="02010600030101010101" pitchFamily="2" charset="-122"/>
                <a:ea typeface="宋体" panose="02010600030101010101" pitchFamily="2" charset="-122"/>
                <a:sym typeface="+mn-ea"/>
              </a:rPr>
              <a:t>Ts=6ms</a:t>
            </a:r>
            <a:endParaRPr lang="en-US" altLang="zh-CN"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zh-CN" altLang="en-US" sz="2400" b="1" strike="noStrike" noProof="1" dirty="0">
                <a:latin typeface="宋体" panose="02010600030101010101" pitchFamily="2" charset="-122"/>
                <a:ea typeface="宋体" panose="02010600030101010101" pitchFamily="2" charset="-122"/>
                <a:sym typeface="+mn-ea"/>
              </a:rPr>
              <a:t>旋转延迟时间</a:t>
            </a:r>
            <a:r>
              <a:rPr lang="en-US" altLang="zh-CN" sz="2400" b="1" strike="noStrike" noProof="1" dirty="0">
                <a:latin typeface="宋体" panose="02010600030101010101" pitchFamily="2" charset="-122"/>
                <a:ea typeface="宋体" panose="02010600030101010101" pitchFamily="2" charset="-122"/>
                <a:sym typeface="+mn-ea"/>
              </a:rPr>
              <a:t>Tr</a:t>
            </a:r>
            <a:r>
              <a:rPr lang="zh-CN" altLang="en-US" sz="2400" b="1" strike="noStrike" noProof="1" dirty="0">
                <a:latin typeface="宋体" panose="02010600030101010101" pitchFamily="2" charset="-122"/>
                <a:ea typeface="宋体" panose="02010600030101010101" pitchFamily="2" charset="-122"/>
                <a:sym typeface="+mn-ea"/>
              </a:rPr>
              <a:t>：指定扇区移动到磁头下面所经历的时间</a:t>
            </a:r>
            <a:endParaRPr lang="zh-CN" altLang="en-US"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en-US" altLang="zh-CN" sz="2400" b="1" strike="noStrike" noProof="1" dirty="0">
                <a:latin typeface="宋体" panose="02010600030101010101" pitchFamily="2" charset="-122"/>
                <a:ea typeface="宋体" panose="02010600030101010101" pitchFamily="2" charset="-122"/>
                <a:sym typeface="+mn-ea"/>
              </a:rPr>
              <a:t>Tr=1/2r=3ms</a:t>
            </a:r>
            <a:endParaRPr lang="en-US" altLang="zh-CN"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zh-CN" altLang="en-US" sz="2400" b="1" strike="noStrike" noProof="1" dirty="0">
                <a:latin typeface="宋体" panose="02010600030101010101" pitchFamily="2" charset="-122"/>
                <a:ea typeface="宋体" panose="02010600030101010101" pitchFamily="2" charset="-122"/>
                <a:sym typeface="+mn-ea"/>
              </a:rPr>
              <a:t>传输时间</a:t>
            </a:r>
            <a:r>
              <a:rPr lang="en-US" altLang="zh-CN" sz="2400" b="1" strike="noStrike" noProof="1" dirty="0">
                <a:latin typeface="宋体" panose="02010600030101010101" pitchFamily="2" charset="-122"/>
                <a:ea typeface="宋体" panose="02010600030101010101" pitchFamily="2" charset="-122"/>
                <a:sym typeface="+mn-ea"/>
              </a:rPr>
              <a:t>Tt</a:t>
            </a:r>
            <a:r>
              <a:rPr lang="zh-CN" altLang="en-US" sz="2400" b="1" strike="noStrike" noProof="1" dirty="0">
                <a:latin typeface="宋体" panose="02010600030101010101" pitchFamily="2" charset="-122"/>
                <a:ea typeface="宋体" panose="02010600030101010101" pitchFamily="2" charset="-122"/>
                <a:sym typeface="+mn-ea"/>
              </a:rPr>
              <a:t>：把数据从磁盘读出或向磁盘写入数据所经历的时间</a:t>
            </a:r>
            <a:endParaRPr lang="zh-CN" altLang="en-US"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zh-CN" altLang="en-US" sz="2400" b="1" strike="noStrike" noProof="1" dirty="0">
                <a:latin typeface="宋体" panose="02010600030101010101" pitchFamily="2" charset="-122"/>
                <a:ea typeface="宋体" panose="02010600030101010101" pitchFamily="2" charset="-122"/>
                <a:sym typeface="+mn-ea"/>
              </a:rPr>
              <a:t> </a:t>
            </a:r>
            <a:r>
              <a:rPr lang="en-US" altLang="zh-CN" sz="2400" b="1" strike="noStrike" noProof="1" dirty="0">
                <a:latin typeface="宋体" panose="02010600030101010101" pitchFamily="2" charset="-122"/>
                <a:ea typeface="宋体" panose="02010600030101010101" pitchFamily="2" charset="-122"/>
                <a:sym typeface="+mn-ea"/>
              </a:rPr>
              <a:t>Tt=4KB / 20MB/s=0.2ms</a:t>
            </a:r>
            <a:endParaRPr lang="en-US" altLang="zh-CN" sz="2400" b="1" strike="noStrike" noProof="1" dirty="0">
              <a:latin typeface="宋体" panose="02010600030101010101" pitchFamily="2" charset="-122"/>
              <a:ea typeface="宋体" panose="02010600030101010101" pitchFamily="2" charset="-122"/>
            </a:endParaRPr>
          </a:p>
          <a:p>
            <a:pPr lvl="0" indent="0" eaLnBrk="1" fontAlgn="base" hangingPunct="1">
              <a:buNone/>
            </a:pPr>
            <a:r>
              <a:rPr lang="zh-CN" altLang="en-US" sz="2400" b="1" strike="noStrike" noProof="1" dirty="0">
                <a:latin typeface="宋体" panose="02010600030101010101" pitchFamily="2" charset="-122"/>
                <a:ea typeface="宋体" panose="02010600030101010101" pitchFamily="2" charset="-122"/>
                <a:sym typeface="+mn-ea"/>
              </a:rPr>
              <a:t>访问时间</a:t>
            </a:r>
            <a:r>
              <a:rPr lang="en-US" altLang="zh-CN" sz="2400" b="1" strike="noStrike" noProof="1" dirty="0">
                <a:latin typeface="宋体" panose="02010600030101010101" pitchFamily="2" charset="-122"/>
                <a:ea typeface="宋体" panose="02010600030101010101" pitchFamily="2" charset="-122"/>
                <a:sym typeface="+mn-ea"/>
              </a:rPr>
              <a:t>=Ts+Tr+Tt=6ms+3ms+0.2ms+0.2ms=9.4ms</a:t>
            </a:r>
            <a:endParaRPr lang="en-US" altLang="zh-CN" sz="2400" b="1" strike="noStrike" noProof="1" dirty="0">
              <a:latin typeface="宋体" panose="02010600030101010101" pitchFamily="2" charset="-122"/>
              <a:ea typeface="宋体" panose="02010600030101010101" pitchFamily="2" charset="-122"/>
            </a:endParaRPr>
          </a:p>
          <a:p>
            <a:pPr marL="0" indent="0" fontAlgn="base">
              <a:buNone/>
            </a:pPr>
            <a:endParaRPr lang="zh-CN" altLang="en-US" sz="2400" strike="noStrike" noProof="1">
              <a:latin typeface="宋体" panose="02010600030101010101" pitchFamily="2" charset="-122"/>
              <a:ea typeface="宋体" panose="02010600030101010101" pitchFamily="2" charset="-122"/>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03777"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20377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03779" name="标题 968705"/>
          <p:cNvSpPr>
            <a:spLocks noGrp="1"/>
          </p:cNvSpPr>
          <p:nvPr/>
        </p:nvSpPr>
        <p:spPr>
          <a:xfrm>
            <a:off x="793750" y="1141413"/>
            <a:ext cx="7702550" cy="947737"/>
          </a:xfrm>
          <a:prstGeom prst="rect">
            <a:avLst/>
          </a:prstGeom>
          <a:noFill/>
          <a:ln w="9525">
            <a:noFill/>
          </a:ln>
        </p:spPr>
        <p:txBody>
          <a:bodyPr lIns="91416" tIns="45708" rIns="91416" bIns="45708" anchor="ctr"/>
          <a:p>
            <a:pPr algn="ctr"/>
            <a:r>
              <a:rPr lang="zh-CN" altLang="en-US" sz="3200" b="1" dirty="0">
                <a:latin typeface="宋体" panose="02010600030101010101" pitchFamily="2" charset="-122"/>
                <a:ea typeface="宋体" panose="02010600030101010101" pitchFamily="2" charset="-122"/>
              </a:rPr>
              <a:t>思考</a:t>
            </a:r>
            <a:endParaRPr lang="zh-CN" altLang="en-US" sz="3200" b="1" dirty="0">
              <a:latin typeface="宋体" panose="02010600030101010101" pitchFamily="2" charset="-122"/>
              <a:ea typeface="宋体" panose="02010600030101010101" pitchFamily="2" charset="-122"/>
            </a:endParaRPr>
          </a:p>
        </p:txBody>
      </p:sp>
      <p:sp>
        <p:nvSpPr>
          <p:cNvPr id="203780" name="文本占位符 968707"/>
          <p:cNvSpPr>
            <a:spLocks noGrp="1"/>
          </p:cNvSpPr>
          <p:nvPr/>
        </p:nvSpPr>
        <p:spPr>
          <a:xfrm>
            <a:off x="685800" y="1979613"/>
            <a:ext cx="7918450" cy="4116387"/>
          </a:xfrm>
          <a:prstGeom prst="rect">
            <a:avLst/>
          </a:prstGeom>
          <a:noFill/>
          <a:ln w="9525">
            <a:noFill/>
          </a:ln>
        </p:spPr>
        <p:txBody>
          <a:bodyPr lIns="91416" tIns="45708" rIns="91416" bIns="45708" anchor="t"/>
          <a:p>
            <a:pPr marL="342900" indent="-342900">
              <a:lnSpc>
                <a:spcPct val="115000"/>
              </a:lnSpc>
              <a:spcBef>
                <a:spcPct val="20000"/>
              </a:spcBef>
              <a:buChar char="•"/>
            </a:pPr>
            <a:r>
              <a:rPr lang="zh-CN" altLang="en-US" sz="3200" b="1" dirty="0">
                <a:latin typeface="宋体" panose="02010600030101010101" pitchFamily="2" charset="-122"/>
                <a:ea typeface="宋体" panose="02010600030101010101" pitchFamily="2" charset="-122"/>
              </a:rPr>
              <a:t>设磁盘的转速为</a:t>
            </a:r>
            <a:r>
              <a:rPr lang="en-US" altLang="zh-CN" sz="3200" b="1" dirty="0">
                <a:latin typeface="宋体" panose="02010600030101010101" pitchFamily="2" charset="-122"/>
                <a:ea typeface="宋体" panose="02010600030101010101" pitchFamily="2" charset="-122"/>
              </a:rPr>
              <a:t>3000</a:t>
            </a:r>
            <a:r>
              <a:rPr lang="zh-CN" altLang="en-US" sz="3200" b="1" dirty="0">
                <a:latin typeface="宋体" panose="02010600030101010101" pitchFamily="2" charset="-122"/>
                <a:ea typeface="宋体" panose="02010600030101010101" pitchFamily="2" charset="-122"/>
              </a:rPr>
              <a:t>转</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分，盘面划分成</a:t>
            </a:r>
            <a:r>
              <a:rPr lang="en-US" altLang="zh-CN" sz="3200" b="1" dirty="0">
                <a:latin typeface="宋体" panose="02010600030101010101" pitchFamily="2" charset="-122"/>
                <a:ea typeface="宋体" panose="02010600030101010101" pitchFamily="2" charset="-122"/>
              </a:rPr>
              <a:t>10</a:t>
            </a:r>
            <a:r>
              <a:rPr lang="zh-CN" altLang="en-US" sz="3200" b="1" dirty="0">
                <a:latin typeface="宋体" panose="02010600030101010101" pitchFamily="2" charset="-122"/>
                <a:ea typeface="宋体" panose="02010600030101010101" pitchFamily="2" charset="-122"/>
              </a:rPr>
              <a:t>个扇区，计算读取一个扇区的时间？</a:t>
            </a:r>
            <a:endParaRPr lang="zh-CN" altLang="en-US" sz="3200" b="1" dirty="0">
              <a:latin typeface="宋体" panose="02010600030101010101" pitchFamily="2" charset="-122"/>
              <a:ea typeface="宋体" panose="02010600030101010101" pitchFamily="2" charset="-122"/>
            </a:endParaRPr>
          </a:p>
          <a:p>
            <a:pPr marL="342900" indent="-342900">
              <a:lnSpc>
                <a:spcPct val="115000"/>
              </a:lnSpc>
              <a:spcBef>
                <a:spcPct val="20000"/>
              </a:spcBef>
              <a:buChar char="•"/>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分钟内，磁盘可以转动</a:t>
            </a:r>
            <a:r>
              <a:rPr lang="en-US" altLang="zh-CN" sz="3200" b="1" dirty="0">
                <a:latin typeface="宋体" panose="02010600030101010101" pitchFamily="2" charset="-122"/>
                <a:ea typeface="宋体" panose="02010600030101010101" pitchFamily="2" charset="-122"/>
              </a:rPr>
              <a:t>3000</a:t>
            </a:r>
            <a:r>
              <a:rPr lang="zh-CN" altLang="en-US" sz="3200" b="1" dirty="0">
                <a:latin typeface="宋体" panose="02010600030101010101" pitchFamily="2" charset="-122"/>
                <a:ea typeface="宋体" panose="02010600030101010101" pitchFamily="2" charset="-122"/>
              </a:rPr>
              <a:t>转</a:t>
            </a:r>
            <a:endParaRPr lang="zh-CN" altLang="en-US" sz="3200" b="1" dirty="0">
              <a:latin typeface="宋体" panose="02010600030101010101" pitchFamily="2" charset="-122"/>
              <a:ea typeface="宋体" panose="02010600030101010101" pitchFamily="2" charset="-122"/>
            </a:endParaRPr>
          </a:p>
          <a:p>
            <a:pPr marL="342900" indent="-342900">
              <a:lnSpc>
                <a:spcPct val="115000"/>
              </a:lnSpc>
              <a:spcBef>
                <a:spcPct val="20000"/>
              </a:spcBef>
              <a:buChar char="•"/>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秒内磁盘转</a:t>
            </a:r>
            <a:r>
              <a:rPr lang="en-US" altLang="zh-CN" sz="3200" b="1" dirty="0">
                <a:latin typeface="宋体" panose="02010600030101010101" pitchFamily="2" charset="-122"/>
                <a:ea typeface="宋体" panose="02010600030101010101" pitchFamily="2" charset="-122"/>
              </a:rPr>
              <a:t>=3000/60=50</a:t>
            </a:r>
            <a:r>
              <a:rPr lang="zh-CN" altLang="en-US" sz="3200" b="1" dirty="0">
                <a:latin typeface="宋体" panose="02010600030101010101" pitchFamily="2" charset="-122"/>
                <a:ea typeface="宋体" panose="02010600030101010101" pitchFamily="2" charset="-122"/>
              </a:rPr>
              <a:t>转</a:t>
            </a:r>
            <a:endParaRPr lang="zh-CN" altLang="en-US" sz="3200" b="1" dirty="0">
              <a:latin typeface="宋体" panose="02010600030101010101" pitchFamily="2" charset="-122"/>
              <a:ea typeface="宋体" panose="02010600030101010101" pitchFamily="2" charset="-122"/>
            </a:endParaRPr>
          </a:p>
          <a:p>
            <a:pPr marL="342900" indent="-342900">
              <a:lnSpc>
                <a:spcPct val="115000"/>
              </a:lnSpc>
              <a:spcBef>
                <a:spcPct val="20000"/>
              </a:spcBef>
              <a:buChar char="•"/>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秒磁头读取了</a:t>
            </a:r>
            <a:r>
              <a:rPr lang="en-US" altLang="en-US" sz="3200" b="1">
                <a:latin typeface="宋体" panose="02010600030101010101" pitchFamily="2" charset="-122"/>
                <a:ea typeface="宋体" panose="02010600030101010101" pitchFamily="2" charset="-122"/>
              </a:rPr>
              <a:t>50×</a:t>
            </a:r>
            <a:r>
              <a:rPr lang="en-US" altLang="zh-CN" sz="3200" b="1" dirty="0">
                <a:latin typeface="宋体" panose="02010600030101010101" pitchFamily="2" charset="-122"/>
                <a:ea typeface="宋体" panose="02010600030101010101" pitchFamily="2" charset="-122"/>
              </a:rPr>
              <a:t>10=500</a:t>
            </a:r>
            <a:r>
              <a:rPr lang="zh-CN" altLang="en-US" sz="3200" b="1" dirty="0">
                <a:latin typeface="宋体" panose="02010600030101010101" pitchFamily="2" charset="-122"/>
                <a:ea typeface="宋体" panose="02010600030101010101" pitchFamily="2" charset="-122"/>
              </a:rPr>
              <a:t>个扇区</a:t>
            </a:r>
            <a:endParaRPr lang="zh-CN" altLang="en-US" sz="3200" b="1" dirty="0">
              <a:latin typeface="宋体" panose="02010600030101010101" pitchFamily="2" charset="-122"/>
              <a:ea typeface="宋体" panose="02010600030101010101" pitchFamily="2" charset="-122"/>
            </a:endParaRPr>
          </a:p>
          <a:p>
            <a:pPr marL="342900" indent="-342900">
              <a:lnSpc>
                <a:spcPct val="115000"/>
              </a:lnSpc>
              <a:spcBef>
                <a:spcPct val="20000"/>
              </a:spcBef>
              <a:buChar char="•"/>
            </a:pPr>
            <a:r>
              <a:rPr lang="zh-CN" altLang="en-US" sz="3200" b="1" dirty="0">
                <a:latin typeface="宋体" panose="02010600030101010101" pitchFamily="2" charset="-122"/>
                <a:ea typeface="宋体" panose="02010600030101010101" pitchFamily="2" charset="-122"/>
              </a:rPr>
              <a:t>读取一个扇区的时间：</a:t>
            </a:r>
            <a:r>
              <a:rPr lang="en-US" altLang="zh-CN" sz="3200" b="1">
                <a:latin typeface="宋体" panose="02010600030101010101" pitchFamily="2" charset="-122"/>
                <a:ea typeface="宋体" panose="02010600030101010101" pitchFamily="2" charset="-122"/>
              </a:rPr>
              <a:t>1/500=0.002s=2ms</a:t>
            </a:r>
            <a:endParaRPr lang="en-US" altLang="zh-CN" sz="3200" b="1">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04801"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20480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04803" name="标题 969729"/>
          <p:cNvSpPr>
            <a:spLocks noGrp="1"/>
          </p:cNvSpPr>
          <p:nvPr/>
        </p:nvSpPr>
        <p:spPr>
          <a:xfrm>
            <a:off x="720725" y="1066800"/>
            <a:ext cx="7702550" cy="658813"/>
          </a:xfrm>
          <a:prstGeom prst="rect">
            <a:avLst/>
          </a:prstGeom>
          <a:noFill/>
          <a:ln w="9525">
            <a:noFill/>
          </a:ln>
        </p:spPr>
        <p:txBody>
          <a:bodyPr lIns="91416" tIns="45708" rIns="91416" bIns="45708" anchor="ctr"/>
          <a:p>
            <a:pPr algn="ctr"/>
            <a:r>
              <a:rPr lang="zh-CN" altLang="en-US" sz="3600" dirty="0">
                <a:latin typeface="宋体" panose="02010600030101010101" pitchFamily="2" charset="-122"/>
                <a:ea typeface="宋体" panose="02010600030101010101" pitchFamily="2" charset="-122"/>
              </a:rPr>
              <a:t>磁盘访问时间</a:t>
            </a:r>
            <a:endParaRPr lang="zh-CN" altLang="en-US" sz="3600" dirty="0">
              <a:latin typeface="宋体" panose="02010600030101010101" pitchFamily="2" charset="-122"/>
              <a:ea typeface="宋体" panose="02010600030101010101" pitchFamily="2" charset="-122"/>
            </a:endParaRPr>
          </a:p>
        </p:txBody>
      </p:sp>
      <p:sp>
        <p:nvSpPr>
          <p:cNvPr id="969731" name="文本占位符 969730"/>
          <p:cNvSpPr>
            <a:spLocks noGrp="1"/>
          </p:cNvSpPr>
          <p:nvPr/>
        </p:nvSpPr>
        <p:spPr>
          <a:xfrm>
            <a:off x="552450" y="1606550"/>
            <a:ext cx="8134350" cy="4824413"/>
          </a:xfrm>
          <a:prstGeom prst="rect">
            <a:avLst/>
          </a:prstGeom>
          <a:noFill/>
          <a:ln w="9525">
            <a:noFill/>
          </a:ln>
        </p:spPr>
        <p:txBody>
          <a:bodyPr lIns="91416" tIns="45708" rIns="91416" bIns="45708" anchor="t"/>
          <a:p>
            <a:pPr marL="342900" indent="-342900">
              <a:lnSpc>
                <a:spcPct val="125000"/>
              </a:lnSpc>
              <a:spcBef>
                <a:spcPct val="20000"/>
              </a:spcBef>
              <a:buChar char="•"/>
            </a:pPr>
            <a:r>
              <a:rPr lang="zh-CN" altLang="en-US" sz="2200" b="1" dirty="0">
                <a:latin typeface="宋体" panose="02010600030101010101" pitchFamily="2" charset="-122"/>
                <a:ea typeface="宋体" panose="02010600030101010101" pitchFamily="2" charset="-122"/>
              </a:rPr>
              <a:t>假设有</a:t>
            </a:r>
            <a:r>
              <a:rPr lang="en-US" altLang="zh-CN" sz="2200" b="1" dirty="0">
                <a:latin typeface="宋体" panose="02010600030101010101" pitchFamily="2" charset="-122"/>
                <a:ea typeface="宋体" panose="02010600030101010101" pitchFamily="2" charset="-122"/>
              </a:rPr>
              <a:t>4</a:t>
            </a:r>
            <a:r>
              <a:rPr lang="zh-CN" altLang="en-US" sz="2200" b="1" dirty="0">
                <a:latin typeface="宋体" panose="02010600030101010101" pitchFamily="2" charset="-122"/>
                <a:ea typeface="宋体" panose="02010600030101010101" pitchFamily="2" charset="-122"/>
              </a:rPr>
              <a:t>个记录</a:t>
            </a:r>
            <a:r>
              <a:rPr lang="en-US" altLang="zh-CN" sz="2200" b="1" dirty="0">
                <a:latin typeface="宋体" panose="02010600030101010101" pitchFamily="2" charset="-122"/>
                <a:ea typeface="宋体" panose="02010600030101010101" pitchFamily="2" charset="-122"/>
              </a:rPr>
              <a:t>A</a:t>
            </a:r>
            <a:r>
              <a:rPr lang="zh-CN" altLang="en-US" sz="2200" b="1"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B</a:t>
            </a:r>
            <a:r>
              <a:rPr lang="zh-CN" altLang="en-US" sz="2200" b="1"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C</a:t>
            </a:r>
            <a:r>
              <a:rPr lang="zh-CN" altLang="en-US" sz="2200" b="1"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D</a:t>
            </a:r>
            <a:r>
              <a:rPr lang="zh-CN" altLang="en-US" sz="2200" b="1" dirty="0">
                <a:latin typeface="宋体" panose="02010600030101010101" pitchFamily="2" charset="-122"/>
                <a:ea typeface="宋体" panose="02010600030101010101" pitchFamily="2" charset="-122"/>
              </a:rPr>
              <a:t>存放在磁盘的某个磁道上，该磁道被划分为</a:t>
            </a:r>
            <a:r>
              <a:rPr lang="en-US" altLang="zh-CN" sz="2200" b="1" dirty="0">
                <a:latin typeface="宋体" panose="02010600030101010101" pitchFamily="2" charset="-122"/>
                <a:ea typeface="宋体" panose="02010600030101010101" pitchFamily="2" charset="-122"/>
              </a:rPr>
              <a:t>4</a:t>
            </a:r>
            <a:r>
              <a:rPr lang="zh-CN" altLang="en-US" sz="2200" b="1" dirty="0">
                <a:latin typeface="宋体" panose="02010600030101010101" pitchFamily="2" charset="-122"/>
                <a:ea typeface="宋体" panose="02010600030101010101" pitchFamily="2" charset="-122"/>
              </a:rPr>
              <a:t>块，每块存放一个记录，安排如下表所示：</a:t>
            </a:r>
            <a:endParaRPr lang="zh-CN" altLang="en-US" sz="2200" b="1" dirty="0">
              <a:latin typeface="宋体" panose="02010600030101010101" pitchFamily="2" charset="-122"/>
              <a:ea typeface="宋体" panose="02010600030101010101" pitchFamily="2" charset="-122"/>
            </a:endParaRPr>
          </a:p>
          <a:p>
            <a:pPr marL="342900" indent="-342900">
              <a:lnSpc>
                <a:spcPct val="125000"/>
              </a:lnSpc>
              <a:spcBef>
                <a:spcPct val="20000"/>
              </a:spcBef>
              <a:buChar char="•"/>
            </a:pPr>
            <a:endParaRPr lang="zh-CN" altLang="en-US" sz="2200" b="1" dirty="0">
              <a:latin typeface="宋体" panose="02010600030101010101" pitchFamily="2" charset="-122"/>
              <a:ea typeface="宋体" panose="02010600030101010101" pitchFamily="2" charset="-122"/>
            </a:endParaRPr>
          </a:p>
          <a:p>
            <a:pPr marL="342900" indent="-342900">
              <a:lnSpc>
                <a:spcPct val="125000"/>
              </a:lnSpc>
              <a:spcBef>
                <a:spcPct val="20000"/>
              </a:spcBef>
              <a:buChar char="•"/>
            </a:pPr>
            <a:endParaRPr lang="zh-CN" altLang="en-US" sz="2200" b="1" dirty="0">
              <a:latin typeface="宋体" panose="02010600030101010101" pitchFamily="2" charset="-122"/>
              <a:ea typeface="宋体" panose="02010600030101010101" pitchFamily="2" charset="-122"/>
            </a:endParaRPr>
          </a:p>
          <a:p>
            <a:pPr marL="342900" indent="-342900">
              <a:lnSpc>
                <a:spcPct val="125000"/>
              </a:lnSpc>
              <a:spcBef>
                <a:spcPct val="20000"/>
              </a:spcBef>
              <a:buChar char="•"/>
            </a:pPr>
            <a:endParaRPr lang="zh-CN" altLang="en-US" sz="2200" b="1" dirty="0">
              <a:latin typeface="宋体" panose="02010600030101010101" pitchFamily="2" charset="-122"/>
              <a:ea typeface="宋体" panose="02010600030101010101" pitchFamily="2" charset="-122"/>
            </a:endParaRPr>
          </a:p>
          <a:p>
            <a:pPr marL="342900" indent="-342900">
              <a:lnSpc>
                <a:spcPct val="125000"/>
              </a:lnSpc>
              <a:spcBef>
                <a:spcPct val="20000"/>
              </a:spcBef>
              <a:buChar char="•"/>
            </a:pPr>
            <a:r>
              <a:rPr lang="zh-CN" altLang="en-US" sz="2200" b="1" dirty="0">
                <a:latin typeface="宋体" panose="02010600030101010101" pitchFamily="2" charset="-122"/>
                <a:ea typeface="宋体" panose="02010600030101010101" pitchFamily="2" charset="-122"/>
              </a:rPr>
              <a:t>现在要顺序处理这些记录，如果磁盘旋转速度为</a:t>
            </a:r>
            <a:r>
              <a:rPr lang="en-US" altLang="zh-CN" sz="2200" b="1" dirty="0">
                <a:latin typeface="宋体" panose="02010600030101010101" pitchFamily="2" charset="-122"/>
                <a:ea typeface="宋体" panose="02010600030101010101" pitchFamily="2" charset="-122"/>
              </a:rPr>
              <a:t>20ms</a:t>
            </a:r>
            <a:r>
              <a:rPr lang="zh-CN" altLang="en-US" sz="2200" b="1" dirty="0">
                <a:latin typeface="宋体" panose="02010600030101010101" pitchFamily="2" charset="-122"/>
                <a:ea typeface="宋体" panose="02010600030101010101" pitchFamily="2" charset="-122"/>
              </a:rPr>
              <a:t>转一周，处理程序每读一个记录后</a:t>
            </a:r>
            <a:r>
              <a:rPr lang="en-US" altLang="zh-CN" sz="2200" b="1" dirty="0">
                <a:latin typeface="宋体" panose="02010600030101010101" pitchFamily="2" charset="-122"/>
                <a:ea typeface="宋体" panose="02010600030101010101" pitchFamily="2" charset="-122"/>
              </a:rPr>
              <a:t>5ms</a:t>
            </a:r>
            <a:r>
              <a:rPr lang="zh-CN" altLang="en-US" sz="2200" b="1" dirty="0">
                <a:latin typeface="宋体" panose="02010600030101010101" pitchFamily="2" charset="-122"/>
                <a:ea typeface="宋体" panose="02010600030101010101" pitchFamily="2" charset="-122"/>
              </a:rPr>
              <a:t>进行处理。试问处理完这个</a:t>
            </a:r>
            <a:r>
              <a:rPr lang="en-US" altLang="zh-CN" sz="2200" b="1" dirty="0">
                <a:latin typeface="宋体" panose="02010600030101010101" pitchFamily="2" charset="-122"/>
                <a:ea typeface="宋体" panose="02010600030101010101" pitchFamily="2" charset="-122"/>
              </a:rPr>
              <a:t>4</a:t>
            </a:r>
            <a:r>
              <a:rPr lang="zh-CN" altLang="en-US" sz="2200" b="1" dirty="0">
                <a:latin typeface="宋体" panose="02010600030101010101" pitchFamily="2" charset="-122"/>
                <a:ea typeface="宋体" panose="02010600030101010101" pitchFamily="2" charset="-122"/>
              </a:rPr>
              <a:t>个记录的总时间是多少？</a:t>
            </a:r>
            <a:endParaRPr lang="zh-CN" altLang="en-US" sz="2200" b="1" dirty="0">
              <a:latin typeface="宋体" panose="02010600030101010101" pitchFamily="2" charset="-122"/>
              <a:ea typeface="宋体" panose="02010600030101010101" pitchFamily="2" charset="-122"/>
            </a:endParaRPr>
          </a:p>
          <a:p>
            <a:pPr marL="342900" indent="-342900">
              <a:lnSpc>
                <a:spcPct val="125000"/>
              </a:lnSpc>
              <a:spcBef>
                <a:spcPct val="20000"/>
              </a:spcBef>
              <a:buChar char="•"/>
            </a:pPr>
            <a:r>
              <a:rPr lang="zh-CN" altLang="en-US" sz="2200" b="1" dirty="0">
                <a:latin typeface="宋体" panose="02010600030101010101" pitchFamily="2" charset="-122"/>
                <a:ea typeface="宋体" panose="02010600030101010101" pitchFamily="2" charset="-122"/>
              </a:rPr>
              <a:t>为了缩短处理时间应进行优化分布，试问应如何安排这些记录，并计算机处理的总时间。</a:t>
            </a:r>
            <a:endParaRPr lang="zh-CN" altLang="en-US" sz="2200" b="1" dirty="0">
              <a:latin typeface="宋体" panose="02010600030101010101" pitchFamily="2" charset="-122"/>
              <a:ea typeface="宋体" panose="02010600030101010101" pitchFamily="2" charset="-122"/>
            </a:endParaRPr>
          </a:p>
        </p:txBody>
      </p:sp>
      <p:graphicFrame>
        <p:nvGraphicFramePr>
          <p:cNvPr id="969733" name="表格 969732"/>
          <p:cNvGraphicFramePr/>
          <p:nvPr/>
        </p:nvGraphicFramePr>
        <p:xfrm>
          <a:off x="1962150" y="2646363"/>
          <a:ext cx="5486400" cy="1179513"/>
        </p:xfrm>
        <a:graphic>
          <a:graphicData uri="http://schemas.openxmlformats.org/drawingml/2006/table">
            <a:tbl>
              <a:tblPr/>
              <a:tblGrid>
                <a:gridCol w="1083945"/>
                <a:gridCol w="1050290"/>
                <a:gridCol w="1126490"/>
                <a:gridCol w="1111885"/>
                <a:gridCol w="1113790"/>
              </a:tblGrid>
              <a:tr h="525780">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zh-CN" altLang="en-US" sz="2400" b="1" dirty="0"/>
                        <a:t>块号</a:t>
                      </a:r>
                      <a:endParaRPr lang="zh-CN" altLang="en-US" sz="2400" b="1" dirty="0"/>
                    </a:p>
                  </a:txBody>
                  <a:tcPr marL="36000" marR="36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1</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2</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3</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4</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3415">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zh-CN" altLang="en-US" sz="2400" b="1" dirty="0"/>
                        <a:t>记录号</a:t>
                      </a:r>
                      <a:endParaRPr lang="zh-CN" altLang="en-US" sz="2400" b="1" dirty="0"/>
                    </a:p>
                  </a:txBody>
                  <a:tcPr marL="36000" marR="36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A</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B</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C</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400" b="1"/>
                        <a:t>D</a:t>
                      </a:r>
                      <a:endParaRPr lang="zh-CN" altLang="en-US" sz="2400" b="1"/>
                    </a:p>
                  </a:txBody>
                  <a:tcPr marL="36000" marR="36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1">
                                            <p:txEl>
                                              <p:charRg st="0"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969733"/>
                                        </p:tgtEl>
                                        <p:attrNameLst>
                                          <p:attrName>style.visibility</p:attrName>
                                        </p:attrNameLst>
                                      </p:cBhvr>
                                      <p:to>
                                        <p:strVal val="visible"/>
                                      </p:to>
                                    </p:set>
                                    <p:animEffect transition="in" filter="slide(fromBottom)">
                                      <p:cBhvr>
                                        <p:cTn id="11" dur="500"/>
                                        <p:tgtEl>
                                          <p:spTgt spid="96973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69731">
                                            <p:txEl>
                                              <p:charRg st="57" end="12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69731">
                                            <p:txEl>
                                              <p:charRg st="125"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05825"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20582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05827" name="文本框 1"/>
          <p:cNvSpPr txBox="1"/>
          <p:nvPr/>
        </p:nvSpPr>
        <p:spPr>
          <a:xfrm>
            <a:off x="273050" y="1436688"/>
            <a:ext cx="8413750" cy="3784600"/>
          </a:xfrm>
          <a:prstGeom prst="rect">
            <a:avLst/>
          </a:prstGeom>
          <a:noFill/>
          <a:ln w="9525">
            <a:noFill/>
          </a:ln>
        </p:spPr>
        <p:txBody>
          <a:bodyPr wrap="square" anchor="t">
            <a:spAutoFit/>
          </a:bodyPr>
          <a:p>
            <a:r>
              <a:rPr lang="zh-CN" altLang="en-US" sz="2400">
                <a:latin typeface="宋体" panose="02010600030101010101" pitchFamily="2" charset="-122"/>
                <a:ea typeface="宋体" panose="02010600030101010101" pitchFamily="2" charset="-122"/>
              </a:rPr>
              <a:t>计算时要顾及移动到</a:t>
            </a:r>
            <a:r>
              <a:rPr lang="zh-CN" altLang="en-US" sz="2400" b="1">
                <a:solidFill>
                  <a:srgbClr val="FF0000"/>
                </a:solidFill>
                <a:latin typeface="宋体" panose="02010600030101010101" pitchFamily="2" charset="-122"/>
                <a:ea typeface="宋体" panose="02010600030101010101" pitchFamily="2" charset="-122"/>
              </a:rPr>
              <a:t>记录的时间、读记录时间、处理时间、</a:t>
            </a:r>
            <a:r>
              <a:rPr lang="zh-CN" altLang="en-US" sz="2400">
                <a:latin typeface="宋体" panose="02010600030101010101" pitchFamily="2" charset="-122"/>
                <a:ea typeface="宋体" panose="02010600030101010101" pitchFamily="2" charset="-122"/>
              </a:rPr>
              <a:t>因处理而导致磁盘必须在转一圈而耽误的时间。</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【解答】根据题意，一记录是顺序处理的，即A →B→C→ D，4个记录刚好占用一个磁道，因此读一个记录的时间为：20ms/4=5ms。读完记录A后还需要处理5ms，因此在读第2个记录B时，磁头已经移到了第3个记录C处，因此需要等磁盘再次旋转一周，才能读记录B。这样4个记录处理完的总时间是：10ms（移动到记录A的平均时间）＋5sm（读记录A）十5ms（处理记录A）＋3×[15ms（服务下一记录）＋5 ms（读记录）＋5ms（处理记录）]＝95ms。   </a:t>
            </a:r>
            <a:endParaRPr lang="zh-CN" altLang="en-US" sz="2400">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27650" name="Rectangle 3"/>
          <p:cNvSpPr>
            <a:spLocks noGrp="1"/>
          </p:cNvSpPr>
          <p:nvPr>
            <p:ph type="body"/>
          </p:nvPr>
        </p:nvSpPr>
        <p:spPr>
          <a:xfrm>
            <a:off x="457200" y="1295400"/>
            <a:ext cx="8439150" cy="5029200"/>
          </a:xfrm>
        </p:spPr>
        <p:txBody>
          <a:bodyPr wrap="square" anchor="t"/>
          <a:p>
            <a:pPr marL="0" indent="0">
              <a:lnSpc>
                <a:spcPct val="150000"/>
              </a:lnSpc>
              <a:spcBef>
                <a:spcPct val="0"/>
              </a:spcBef>
              <a:buNone/>
            </a:pPr>
            <a:r>
              <a:rPr lang="zh-CN" altLang="en-US" sz="2800" b="1" dirty="0">
                <a:latin typeface="宋体" panose="02010600030101010101" pitchFamily="2" charset="-122"/>
                <a:ea typeface="宋体" panose="02010600030101010101" pitchFamily="2" charset="-122"/>
              </a:rPr>
              <a:t>6.2.1  I/O设备   </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1.I/O设备的类型</a:t>
            </a:r>
            <a:br>
              <a:rPr lang="zh-CN" altLang="en-US" sz="24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 1) 按使用特性分类</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第一类：</a:t>
            </a:r>
            <a:r>
              <a:rPr lang="zh-CN" altLang="en-US" sz="2400" b="1" dirty="0">
                <a:latin typeface="宋体" panose="02010600030101010101" pitchFamily="2" charset="-122"/>
                <a:ea typeface="宋体" panose="02010600030101010101" pitchFamily="2" charset="-122"/>
              </a:rPr>
              <a:t>存储设备（外存）</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第二类：</a:t>
            </a:r>
            <a:r>
              <a:rPr lang="zh-CN" altLang="en-US" sz="2400" b="1" dirty="0">
                <a:latin typeface="宋体" panose="02010600030101010101" pitchFamily="2" charset="-122"/>
                <a:ea typeface="宋体" panose="02010600030101010101" pitchFamily="2" charset="-122"/>
              </a:rPr>
              <a:t>I/O设备（输入设备、输出设备、交互式设备）</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2) 按传输速率分类</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低速：</a:t>
            </a:r>
            <a:r>
              <a:rPr lang="zh-CN" altLang="en-US" sz="2400" b="1" dirty="0">
                <a:latin typeface="宋体" panose="02010600030101010101" pitchFamily="2" charset="-122"/>
                <a:ea typeface="宋体" panose="02010600030101010101" pitchFamily="2" charset="-122"/>
              </a:rPr>
              <a:t>键盘、鼠标、语音输入输出设备。</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 中速：</a:t>
            </a:r>
            <a:r>
              <a:rPr lang="zh-CN" altLang="en-US" sz="2400" b="1" dirty="0">
                <a:latin typeface="宋体" panose="02010600030101010101" pitchFamily="2" charset="-122"/>
                <a:ea typeface="宋体" panose="02010600030101010101" pitchFamily="2" charset="-122"/>
              </a:rPr>
              <a:t>行式打印机、激光打印机。</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   高速：</a:t>
            </a:r>
            <a:r>
              <a:rPr lang="zh-CN" altLang="en-US" sz="2400" b="1" dirty="0">
                <a:latin typeface="宋体" panose="02010600030101010101" pitchFamily="2" charset="-122"/>
                <a:ea typeface="宋体" panose="02010600030101010101" pitchFamily="2" charset="-122"/>
              </a:rPr>
              <a:t>磁盘、磁带、光盘。</a:t>
            </a:r>
            <a:endParaRPr lang="zh-CN" altLang="en-US" sz="2800" dirty="0">
              <a:latin typeface="宋体" panose="02010600030101010101" pitchFamily="2" charset="-122"/>
              <a:ea typeface="宋体" panose="02010600030101010101" pitchFamily="2" charset="-122"/>
            </a:endParaRPr>
          </a:p>
          <a:p>
            <a:pPr marL="0" indent="0">
              <a:buNone/>
            </a:pP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2765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20685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06851" name="文本框 1"/>
          <p:cNvSpPr txBox="1"/>
          <p:nvPr/>
        </p:nvSpPr>
        <p:spPr>
          <a:xfrm>
            <a:off x="358775" y="1233488"/>
            <a:ext cx="8413750" cy="3414712"/>
          </a:xfrm>
          <a:prstGeom prst="rect">
            <a:avLst/>
          </a:prstGeom>
          <a:noFill/>
          <a:ln w="9525">
            <a:noFill/>
          </a:ln>
        </p:spPr>
        <p:txBody>
          <a:bodyPr wrap="square" anchor="t">
            <a:spAutoFit/>
          </a:bodyPr>
          <a:p>
            <a:r>
              <a:rPr lang="zh-CN" altLang="en-US" sz="2400">
                <a:latin typeface="宋体" panose="02010600030101010101" pitchFamily="2" charset="-122"/>
                <a:ea typeface="宋体" panose="02010600030101010101" pitchFamily="2" charset="-122"/>
              </a:rPr>
              <a:t>计算时要顾及移动到记录的时间、读记录时间、处理时间、因处理而导致磁盘必须在转一圈而耽误的时间。</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【解答】 由于读第一个记录并处理完成后，磁头移到了第3个记录开始处，所以可将记录的排列顺序优化为1、3、2、4，这样安排后，4个记录处理完的总时间是：[10ms（移动到记录A的平均时间）＋5sm（读记录A）+5ms（处理记录）]+[5ms（读记录B）＋5sm（处理记录B）]十[5ms（空转）+5ms（读记录C）＋5ms（处理记录C）]+[ 5ms（读记录D ）＋5 ms（处理记录D）]=55ms。</a:t>
            </a:r>
            <a:endParaRPr lang="zh-CN" altLang="en-US" sz="2400">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6.8  磁盘存储器的性能和调度</a:t>
            </a:r>
            <a:endParaRPr lang="zh-CN" altLang="en-US" sz="4000" b="1" dirty="0">
              <a:latin typeface="宋体" panose="02010600030101010101" pitchFamily="2" charset="-122"/>
              <a:ea typeface="宋体" panose="02010600030101010101" pitchFamily="2" charset="-122"/>
            </a:endParaRPr>
          </a:p>
        </p:txBody>
      </p:sp>
      <p:sp>
        <p:nvSpPr>
          <p:cNvPr id="20787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07875" name="文本占位符 971778"/>
          <p:cNvSpPr>
            <a:spLocks noGrp="1"/>
          </p:cNvSpPr>
          <p:nvPr/>
        </p:nvSpPr>
        <p:spPr>
          <a:xfrm>
            <a:off x="685800" y="1601788"/>
            <a:ext cx="7772400" cy="4116387"/>
          </a:xfrm>
          <a:prstGeom prst="rect">
            <a:avLst/>
          </a:prstGeom>
          <a:noFill/>
          <a:ln w="9525">
            <a:noFill/>
          </a:ln>
        </p:spPr>
        <p:txBody>
          <a:bodyPr lIns="91416" tIns="45708" rIns="91416" bIns="45708" anchor="t"/>
          <a:p>
            <a:pPr marL="342900" indent="-342900">
              <a:lnSpc>
                <a:spcPct val="130000"/>
              </a:lnSpc>
              <a:spcBef>
                <a:spcPct val="20000"/>
              </a:spcBef>
              <a:buChar char="•"/>
            </a:pPr>
            <a:r>
              <a:rPr lang="zh-CN" altLang="en-US" sz="3200" b="1" dirty="0">
                <a:latin typeface="宋体" panose="02010600030101010101" pitchFamily="2" charset="-122"/>
                <a:ea typeface="宋体" panose="02010600030101010101" pitchFamily="2" charset="-122"/>
              </a:rPr>
              <a:t>要提高磁盘的访问速度主要应从以下两方面入手：</a:t>
            </a:r>
            <a:endParaRPr lang="zh-CN" altLang="en-US" sz="3200" b="1" dirty="0">
              <a:latin typeface="宋体" panose="02010600030101010101" pitchFamily="2" charset="-122"/>
              <a:ea typeface="宋体" panose="02010600030101010101" pitchFamily="2" charset="-122"/>
            </a:endParaRPr>
          </a:p>
          <a:p>
            <a:pPr marL="342900" indent="-342900">
              <a:lnSpc>
                <a:spcPct val="130000"/>
              </a:lnSpc>
              <a:spcBef>
                <a:spcPct val="20000"/>
              </a:spcBef>
              <a:buChar char="•"/>
            </a:pPr>
            <a:r>
              <a:rPr lang="zh-CN" altLang="en-US" sz="3200" b="1" dirty="0">
                <a:solidFill>
                  <a:schemeClr val="hlink"/>
                </a:solidFill>
                <a:latin typeface="宋体" panose="02010600030101010101" pitchFamily="2" charset="-122"/>
                <a:ea typeface="宋体" panose="02010600030101010101" pitchFamily="2" charset="-122"/>
              </a:rPr>
              <a:t>数据的合理组织</a:t>
            </a:r>
            <a:endParaRPr lang="zh-CN" altLang="en-US" sz="3200" b="1" dirty="0">
              <a:solidFill>
                <a:schemeClr val="hlink"/>
              </a:solidFill>
              <a:latin typeface="宋体" panose="02010600030101010101" pitchFamily="2" charset="-122"/>
              <a:ea typeface="宋体" panose="02010600030101010101" pitchFamily="2" charset="-122"/>
            </a:endParaRPr>
          </a:p>
          <a:p>
            <a:pPr marL="342900" indent="-342900">
              <a:lnSpc>
                <a:spcPct val="130000"/>
              </a:lnSpc>
              <a:spcBef>
                <a:spcPct val="20000"/>
              </a:spcBef>
              <a:buChar char="•"/>
            </a:pPr>
            <a:r>
              <a:rPr lang="zh-CN" altLang="en-US" sz="3200" b="1" dirty="0">
                <a:solidFill>
                  <a:schemeClr val="accent2"/>
                </a:solidFill>
                <a:latin typeface="宋体" panose="02010600030101010101" pitchFamily="2" charset="-122"/>
                <a:ea typeface="宋体" panose="02010600030101010101" pitchFamily="2" charset="-122"/>
              </a:rPr>
              <a:t>磁盘的调度算法</a:t>
            </a:r>
            <a:endParaRPr lang="zh-CN" altLang="en-US" sz="32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1" name="Rectangle 2"/>
          <p:cNvSpPr>
            <a:spLocks noGrp="1" noChangeArrowheads="1"/>
          </p:cNvSpPr>
          <p:nvPr>
            <p:ph type="title"/>
          </p:nvPr>
        </p:nvSpPr>
        <p:spPr>
          <a:xfrm>
            <a:off x="381000" y="228600"/>
            <a:ext cx="8763000" cy="6858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1" dirty="0">
                <a:latin typeface="宋体" panose="02010600030101010101" pitchFamily="2" charset="-122"/>
                <a:ea typeface="宋体" panose="02010600030101010101" pitchFamily="2" charset="-122"/>
                <a:cs typeface="+mn-ea"/>
              </a:rPr>
              <a:t>6.8.2  早期的磁盘调度算法</a:t>
            </a:r>
            <a:endParaRPr kumimoji="0" lang="zh-CN" altLang="en-US" sz="4000" b="1" i="0" u="none" strike="noStrike" kern="1200" cap="none" spc="0" normalizeH="0" baseline="0" noProof="0" dirty="0">
              <a:ln>
                <a:noFill/>
              </a:ln>
              <a:solidFill>
                <a:srgbClr val="FF9900"/>
              </a:solidFill>
              <a:effectLst/>
              <a:uLnTx/>
              <a:uFillTx/>
              <a:latin typeface="微软雅黑" panose="020B0503020204020204" charset="-122"/>
              <a:ea typeface="微软雅黑" panose="020B0503020204020204" charset="-122"/>
              <a:cs typeface="+mj-cs"/>
            </a:endParaRPr>
          </a:p>
        </p:txBody>
      </p:sp>
      <p:sp>
        <p:nvSpPr>
          <p:cNvPr id="208898" name="Rectangle 5"/>
          <p:cNvSpPr/>
          <p:nvPr/>
        </p:nvSpPr>
        <p:spPr>
          <a:xfrm>
            <a:off x="684213" y="1322388"/>
            <a:ext cx="6764337" cy="461962"/>
          </a:xfrm>
          <a:prstGeom prst="rect">
            <a:avLst/>
          </a:prstGeom>
          <a:noFill/>
          <a:ln w="12700">
            <a:noFill/>
          </a:ln>
        </p:spPr>
        <p:txBody>
          <a:bodyPr wrap="none" anchor="t">
            <a:spAutoFit/>
          </a:bodyPr>
          <a:p>
            <a:r>
              <a:rPr lang="en-US" altLang="zh-CN" sz="2400" b="1" dirty="0">
                <a:solidFill>
                  <a:srgbClr val="006600"/>
                </a:solidFill>
                <a:latin typeface="微软雅黑" panose="020B0503020204020204" charset="-122"/>
                <a:ea typeface="微软雅黑" panose="020B0503020204020204" charset="-122"/>
              </a:rPr>
              <a:t>1. </a:t>
            </a:r>
            <a:r>
              <a:rPr lang="zh-CN" altLang="en-US" sz="2400" b="1" dirty="0">
                <a:solidFill>
                  <a:srgbClr val="006600"/>
                </a:solidFill>
                <a:latin typeface="微软雅黑" panose="020B0503020204020204" charset="-122"/>
                <a:ea typeface="微软雅黑" panose="020B0503020204020204" charset="-122"/>
              </a:rPr>
              <a:t>先来先服务</a:t>
            </a:r>
            <a:r>
              <a:rPr lang="en-US" altLang="zh-CN" sz="2400" b="1" dirty="0">
                <a:solidFill>
                  <a:srgbClr val="006600"/>
                </a:solidFill>
                <a:latin typeface="微软雅黑" panose="020B0503020204020204" charset="-122"/>
                <a:ea typeface="微软雅黑" panose="020B0503020204020204" charset="-122"/>
              </a:rPr>
              <a:t>FCFS(First-Come, First Served)</a:t>
            </a:r>
            <a:endParaRPr lang="en-US" altLang="zh-CN" sz="2400" b="1" dirty="0">
              <a:solidFill>
                <a:srgbClr val="006600"/>
              </a:solidFill>
              <a:latin typeface="微软雅黑" panose="020B0503020204020204" charset="-122"/>
              <a:ea typeface="微软雅黑" panose="020B0503020204020204" charset="-122"/>
            </a:endParaRPr>
          </a:p>
        </p:txBody>
      </p:sp>
      <p:graphicFrame>
        <p:nvGraphicFramePr>
          <p:cNvPr id="103431" name="Object 6"/>
          <p:cNvGraphicFramePr>
            <a:graphicFrameLocks noChangeAspect="1"/>
          </p:cNvGraphicFramePr>
          <p:nvPr/>
        </p:nvGraphicFramePr>
        <p:xfrm>
          <a:off x="4859338" y="1933575"/>
          <a:ext cx="3784600" cy="3638550"/>
        </p:xfrm>
        <a:graphic>
          <a:graphicData uri="http://schemas.openxmlformats.org/presentationml/2006/ole">
            <mc:AlternateContent xmlns:mc="http://schemas.openxmlformats.org/markup-compatibility/2006">
              <mc:Choice xmlns:v="urn:schemas-microsoft-com:vml" Requires="v">
                <p:oleObj spid="_x0000_s3088" name="" r:id="rId1" imgW="4143375" imgH="4905375" progId="Paint.Picture">
                  <p:embed/>
                </p:oleObj>
              </mc:Choice>
              <mc:Fallback>
                <p:oleObj name="" r:id="rId1" imgW="4143375" imgH="4905375" progId="Paint.Picture">
                  <p:embed/>
                  <p:pic>
                    <p:nvPicPr>
                      <p:cNvPr id="0" name="图片 3087"/>
                      <p:cNvPicPr/>
                      <p:nvPr/>
                    </p:nvPicPr>
                    <p:blipFill>
                      <a:blip r:embed="rId2"/>
                      <a:stretch>
                        <a:fillRect/>
                      </a:stretch>
                    </p:blipFill>
                    <p:spPr>
                      <a:xfrm>
                        <a:off x="4859338" y="1933575"/>
                        <a:ext cx="3784600" cy="3638550"/>
                      </a:xfrm>
                      <a:prstGeom prst="rect">
                        <a:avLst/>
                      </a:prstGeom>
                      <a:noFill/>
                      <a:ln w="38100">
                        <a:noFill/>
                        <a:miter/>
                      </a:ln>
                    </p:spPr>
                  </p:pic>
                </p:oleObj>
              </mc:Fallback>
            </mc:AlternateContent>
          </a:graphicData>
        </a:graphic>
      </p:graphicFrame>
      <p:sp>
        <p:nvSpPr>
          <p:cNvPr id="103432" name="Text Box 8"/>
          <p:cNvSpPr txBox="1"/>
          <p:nvPr/>
        </p:nvSpPr>
        <p:spPr>
          <a:xfrm>
            <a:off x="611188" y="1827213"/>
            <a:ext cx="4178300" cy="1865312"/>
          </a:xfrm>
          <a:prstGeom prst="rect">
            <a:avLst/>
          </a:prstGeom>
          <a:no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20000"/>
              </a:lnSpc>
              <a:spcBef>
                <a:spcPct val="50000"/>
              </a:spcBef>
            </a:pPr>
            <a:r>
              <a:rPr lang="en-US" altLang="zh-CN" sz="2400" b="1" dirty="0">
                <a:solidFill>
                  <a:schemeClr val="hlink"/>
                </a:solidFill>
                <a:latin typeface="微软雅黑" panose="020B0503020204020204" charset="-122"/>
                <a:ea typeface="微软雅黑" panose="020B0503020204020204" charset="-122"/>
              </a:rPr>
              <a:t>     </a:t>
            </a:r>
            <a:r>
              <a:rPr lang="zh-CN" altLang="en-US" sz="2400" b="1" dirty="0">
                <a:solidFill>
                  <a:schemeClr val="hlink"/>
                </a:solidFill>
                <a:latin typeface="微软雅黑" panose="020B0503020204020204" charset="-122"/>
                <a:ea typeface="微软雅黑" panose="020B0503020204020204" charset="-122"/>
              </a:rPr>
              <a:t>该算法根据进程请求访问磁盘的</a:t>
            </a:r>
            <a:r>
              <a:rPr lang="zh-CN" altLang="en-US" sz="2400" b="1" dirty="0">
                <a:solidFill>
                  <a:srgbClr val="FF9900"/>
                </a:solidFill>
                <a:latin typeface="微软雅黑" panose="020B0503020204020204" charset="-122"/>
                <a:ea typeface="微软雅黑" panose="020B0503020204020204" charset="-122"/>
              </a:rPr>
              <a:t>先后次序</a:t>
            </a:r>
            <a:r>
              <a:rPr lang="zh-CN" altLang="en-US" sz="2400" b="1" dirty="0">
                <a:solidFill>
                  <a:schemeClr val="hlink"/>
                </a:solidFill>
                <a:latin typeface="微软雅黑" panose="020B0503020204020204" charset="-122"/>
                <a:ea typeface="微软雅黑" panose="020B0503020204020204" charset="-122"/>
              </a:rPr>
              <a:t>进行调度，即先为最早提出请求的进程服务</a:t>
            </a:r>
            <a:endParaRPr lang="zh-CN" altLang="en-US" sz="2400" b="1" dirty="0">
              <a:solidFill>
                <a:schemeClr val="hlink"/>
              </a:solidFill>
              <a:latin typeface="微软雅黑" panose="020B0503020204020204" charset="-122"/>
              <a:ea typeface="微软雅黑" panose="020B0503020204020204" charset="-122"/>
            </a:endParaRPr>
          </a:p>
        </p:txBody>
      </p:sp>
      <p:sp>
        <p:nvSpPr>
          <p:cNvPr id="208901" name="Text Box 9"/>
          <p:cNvSpPr txBox="1"/>
          <p:nvPr/>
        </p:nvSpPr>
        <p:spPr>
          <a:xfrm>
            <a:off x="538163" y="3771900"/>
            <a:ext cx="4321175" cy="2051050"/>
          </a:xfrm>
          <a:prstGeom prst="rect">
            <a:avLst/>
          </a:prstGeom>
          <a:no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20000"/>
              </a:lnSpc>
              <a:spcBef>
                <a:spcPct val="50000"/>
              </a:spcBef>
            </a:pPr>
            <a:r>
              <a:rPr lang="zh-CN" altLang="en-US" sz="2400" b="1" dirty="0">
                <a:solidFill>
                  <a:schemeClr val="accent2"/>
                </a:solidFill>
                <a:latin typeface="微软雅黑" panose="020B0503020204020204" charset="-122"/>
                <a:ea typeface="微软雅黑" panose="020B0503020204020204" charset="-122"/>
              </a:rPr>
              <a:t>优点：</a:t>
            </a:r>
            <a:r>
              <a:rPr lang="zh-CN" altLang="en-US" sz="2400" b="1" dirty="0">
                <a:solidFill>
                  <a:schemeClr val="hlink"/>
                </a:solidFill>
                <a:latin typeface="微软雅黑" panose="020B0503020204020204" charset="-122"/>
                <a:ea typeface="微软雅黑" panose="020B0503020204020204" charset="-122"/>
              </a:rPr>
              <a:t>公平、简单且不会出现饥饿现象</a:t>
            </a:r>
            <a:endParaRPr lang="zh-CN" altLang="en-US" sz="2400" b="1" dirty="0">
              <a:solidFill>
                <a:schemeClr val="hlink"/>
              </a:solidFill>
              <a:latin typeface="微软雅黑" panose="020B0503020204020204" charset="-122"/>
              <a:ea typeface="微软雅黑" panose="020B0503020204020204" charset="-122"/>
            </a:endParaRPr>
          </a:p>
          <a:p>
            <a:pPr>
              <a:lnSpc>
                <a:spcPct val="120000"/>
              </a:lnSpc>
              <a:spcBef>
                <a:spcPct val="50000"/>
              </a:spcBef>
            </a:pPr>
            <a:r>
              <a:rPr lang="zh-CN" altLang="en-US" sz="2400" b="1" dirty="0">
                <a:solidFill>
                  <a:schemeClr val="accent2"/>
                </a:solidFill>
                <a:latin typeface="微软雅黑" panose="020B0503020204020204" charset="-122"/>
                <a:ea typeface="微软雅黑" panose="020B0503020204020204" charset="-122"/>
              </a:rPr>
              <a:t>缺点：</a:t>
            </a:r>
            <a:r>
              <a:rPr lang="zh-CN" altLang="en-US" sz="2400" b="1" dirty="0">
                <a:solidFill>
                  <a:schemeClr val="hlink"/>
                </a:solidFill>
                <a:latin typeface="微软雅黑" panose="020B0503020204020204" charset="-122"/>
                <a:ea typeface="微软雅黑" panose="020B0503020204020204" charset="-122"/>
              </a:rPr>
              <a:t>未对寻道进行优化，故平均寻道时间可能较长</a:t>
            </a:r>
            <a:endParaRPr lang="zh-CN" altLang="en-US" sz="2400" b="1" dirty="0">
              <a:solidFill>
                <a:schemeClr val="hlink"/>
              </a:solidFill>
              <a:latin typeface="微软雅黑" panose="020B0503020204020204" charset="-122"/>
              <a:ea typeface="微软雅黑" panose="020B0503020204020204" charset="-122"/>
            </a:endParaRPr>
          </a:p>
        </p:txBody>
      </p:sp>
      <p:sp>
        <p:nvSpPr>
          <p:cNvPr id="20890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文本占位符 974849"/>
          <p:cNvSpPr>
            <a:spLocks noGrp="1"/>
          </p:cNvSpPr>
          <p:nvPr>
            <p:ph idx="1"/>
          </p:nvPr>
        </p:nvSpPr>
        <p:spPr>
          <a:xfrm>
            <a:off x="323850" y="1831975"/>
            <a:ext cx="8077200" cy="5026025"/>
          </a:xfrm>
        </p:spPr>
        <p:txBody>
          <a:bodyPr lIns="91416" tIns="45708" rIns="91416" bIns="45708" anchor="t"/>
          <a:p>
            <a:r>
              <a:rPr lang="zh-CN" altLang="en-US" b="1" dirty="0"/>
              <a:t>假设磁盘访问序列：</a:t>
            </a:r>
            <a:r>
              <a:rPr lang="en-US" altLang="zh-CN" b="1" dirty="0"/>
              <a:t>98</a:t>
            </a:r>
            <a:r>
              <a:rPr lang="zh-CN" altLang="en-US" b="1" dirty="0"/>
              <a:t>，</a:t>
            </a:r>
            <a:r>
              <a:rPr lang="en-US" altLang="zh-CN" b="1" dirty="0"/>
              <a:t>183</a:t>
            </a:r>
            <a:r>
              <a:rPr lang="zh-CN" altLang="en-US" b="1" dirty="0"/>
              <a:t>，</a:t>
            </a:r>
            <a:r>
              <a:rPr lang="en-US" altLang="zh-CN" b="1" dirty="0"/>
              <a:t>37</a:t>
            </a:r>
            <a:r>
              <a:rPr lang="zh-CN" altLang="en-US" b="1" dirty="0"/>
              <a:t>，</a:t>
            </a:r>
            <a:r>
              <a:rPr lang="en-US" altLang="zh-CN" b="1" dirty="0"/>
              <a:t>122</a:t>
            </a:r>
            <a:r>
              <a:rPr lang="zh-CN" altLang="en-US" b="1" dirty="0"/>
              <a:t>，</a:t>
            </a:r>
            <a:r>
              <a:rPr lang="en-US" altLang="zh-CN" b="1" dirty="0"/>
              <a:t>14</a:t>
            </a:r>
            <a:r>
              <a:rPr lang="zh-CN" altLang="en-US" b="1" dirty="0"/>
              <a:t>，</a:t>
            </a:r>
            <a:r>
              <a:rPr lang="en-US" altLang="zh-CN" b="1" dirty="0"/>
              <a:t>124</a:t>
            </a:r>
            <a:r>
              <a:rPr lang="zh-CN" altLang="en-US" b="1" dirty="0"/>
              <a:t>，</a:t>
            </a:r>
            <a:r>
              <a:rPr lang="en-US" altLang="zh-CN" b="1" dirty="0"/>
              <a:t>65</a:t>
            </a:r>
            <a:r>
              <a:rPr lang="zh-CN" altLang="en-US" b="1" dirty="0"/>
              <a:t>，</a:t>
            </a:r>
            <a:r>
              <a:rPr lang="en-US" altLang="zh-CN" b="1"/>
              <a:t>67</a:t>
            </a:r>
            <a:endParaRPr lang="en-US" altLang="zh-CN" b="1"/>
          </a:p>
          <a:p>
            <a:r>
              <a:rPr lang="zh-CN" altLang="en-US" b="1" dirty="0"/>
              <a:t>读写头起始位置：</a:t>
            </a:r>
            <a:r>
              <a:rPr lang="en-US" altLang="zh-CN" b="1"/>
              <a:t>53</a:t>
            </a:r>
            <a:endParaRPr lang="en-US" altLang="zh-CN" b="1"/>
          </a:p>
          <a:p>
            <a:endParaRPr lang="en-US" altLang="zh-CN" b="1"/>
          </a:p>
          <a:p>
            <a:r>
              <a:rPr lang="zh-CN" altLang="en-US" b="1" dirty="0"/>
              <a:t>安排磁头服务序列</a:t>
            </a:r>
            <a:endParaRPr lang="zh-CN" altLang="en-US" b="1" dirty="0"/>
          </a:p>
          <a:p>
            <a:r>
              <a:rPr lang="zh-CN" altLang="en-US" b="1" dirty="0"/>
              <a:t>计算磁头移动总距离（道数）</a:t>
            </a:r>
            <a:endParaRPr lang="zh-CN" altLang="en-US" b="1" dirty="0"/>
          </a:p>
        </p:txBody>
      </p:sp>
      <p:sp>
        <p:nvSpPr>
          <p:cNvPr id="210946" name="横卷形 974850"/>
          <p:cNvSpPr/>
          <p:nvPr/>
        </p:nvSpPr>
        <p:spPr>
          <a:xfrm>
            <a:off x="1185863" y="692150"/>
            <a:ext cx="5473700" cy="1008063"/>
          </a:xfrm>
          <a:prstGeom prst="horizontalScroll">
            <a:avLst>
              <a:gd name="adj" fmla="val 12500"/>
            </a:avLst>
          </a:prstGeom>
          <a:gradFill rotWithShape="0">
            <a:gsLst>
              <a:gs pos="0">
                <a:srgbClr val="FFFFFF"/>
              </a:gs>
              <a:gs pos="50000">
                <a:srgbClr val="FFCC99"/>
              </a:gs>
              <a:gs pos="100000">
                <a:srgbClr val="FFFFFF"/>
              </a:gs>
            </a:gsLst>
            <a:lin ang="2700000" scaled="1"/>
            <a:tileRect/>
          </a:gradFill>
          <a:ln w="12700" cap="rnd" cmpd="sng">
            <a:solidFill>
              <a:srgbClr val="C4B596"/>
            </a:solidFill>
            <a:prstDash val="sysDot"/>
            <a:round/>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zh-CN" altLang="en-US" sz="3200" b="1" dirty="0">
                <a:latin typeface="Times New Roman" panose="02020603050405020304" pitchFamily="2" charset="0"/>
                <a:ea typeface="隶书" panose="02010509060101010101" pitchFamily="1" charset="-122"/>
              </a:rPr>
              <a:t>先来先服务</a:t>
            </a:r>
            <a:r>
              <a:rPr lang="en-US" altLang="zh-CN" sz="3200" b="1">
                <a:latin typeface="隶书" panose="02010509060101010101" pitchFamily="1" charset="-122"/>
                <a:ea typeface="隶书" panose="02010509060101010101" pitchFamily="1" charset="-122"/>
              </a:rPr>
              <a:t>FCFS</a:t>
            </a:r>
            <a:endParaRPr lang="en-US" altLang="zh-CN" sz="3200" b="1">
              <a:latin typeface="隶书" panose="02010509060101010101" pitchFamily="1" charset="-122"/>
              <a:ea typeface="隶书" panose="02010509060101010101" pitchFamily="1" charset="-122"/>
            </a:endParaRPr>
          </a:p>
        </p:txBody>
      </p:sp>
    </p:spTree>
  </p:cSld>
  <p:clrMapOvr>
    <a:masterClrMapping/>
  </p:clrMapOvr>
  <p:transition>
    <p:zo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5875" name="文本框 975874"/>
          <p:cNvSpPr txBox="1"/>
          <p:nvPr/>
        </p:nvSpPr>
        <p:spPr>
          <a:xfrm>
            <a:off x="1476375" y="5157788"/>
            <a:ext cx="7667625" cy="457200"/>
          </a:xfrm>
          <a:prstGeom prst="rect">
            <a:avLst/>
          </a:prstGeom>
          <a:noFill/>
          <a:ln w="9525">
            <a:noFill/>
          </a:ln>
        </p:spPr>
        <p:txBody>
          <a:bodyPr lIns="91432" tIns="45715" rIns="91432" bIns="45715" anchor="t">
            <a:spAutoFit/>
          </a:bodyPr>
          <a:p>
            <a:pPr>
              <a:spcBef>
                <a:spcPct val="20000"/>
              </a:spcBef>
              <a:buClr>
                <a:schemeClr val="hlink"/>
              </a:buClr>
              <a:buSzPct val="50000"/>
              <a:buFont typeface="Monotype Sorts" pitchFamily="2" charset="2"/>
            </a:pPr>
            <a:r>
              <a:rPr lang="zh-CN" altLang="en-US" sz="2400" b="1" dirty="0">
                <a:solidFill>
                  <a:srgbClr val="000000"/>
                </a:solidFill>
                <a:latin typeface="Times New Roman" panose="02020603050405020304" pitchFamily="2" charset="0"/>
                <a:ea typeface="宋体" panose="02010600030101010101" pitchFamily="2" charset="-122"/>
              </a:rPr>
              <a:t>磁盘访问序列：</a:t>
            </a:r>
            <a:r>
              <a:rPr lang="en-US" altLang="zh-CN" sz="2400" b="1" dirty="0">
                <a:solidFill>
                  <a:srgbClr val="000000"/>
                </a:solidFill>
                <a:latin typeface="Times New Roman" panose="02020603050405020304" pitchFamily="2" charset="0"/>
                <a:ea typeface="宋体" panose="02010600030101010101" pitchFamily="2" charset="-122"/>
              </a:rPr>
              <a:t>98</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dirty="0">
                <a:solidFill>
                  <a:srgbClr val="000000"/>
                </a:solidFill>
                <a:latin typeface="Times New Roman" panose="02020603050405020304" pitchFamily="2" charset="0"/>
                <a:ea typeface="宋体" panose="02010600030101010101" pitchFamily="2" charset="-122"/>
              </a:rPr>
              <a:t>183</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dirty="0">
                <a:solidFill>
                  <a:srgbClr val="000000"/>
                </a:solidFill>
                <a:latin typeface="Times New Roman" panose="02020603050405020304" pitchFamily="2" charset="0"/>
                <a:ea typeface="宋体" panose="02010600030101010101" pitchFamily="2" charset="-122"/>
              </a:rPr>
              <a:t>37</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dirty="0">
                <a:solidFill>
                  <a:srgbClr val="000000"/>
                </a:solidFill>
                <a:latin typeface="Times New Roman" panose="02020603050405020304" pitchFamily="2" charset="0"/>
                <a:ea typeface="宋体" panose="02010600030101010101" pitchFamily="2" charset="-122"/>
              </a:rPr>
              <a:t>122</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dirty="0">
                <a:solidFill>
                  <a:srgbClr val="000000"/>
                </a:solidFill>
                <a:latin typeface="Times New Roman" panose="02020603050405020304" pitchFamily="2" charset="0"/>
                <a:ea typeface="宋体" panose="02010600030101010101" pitchFamily="2" charset="-122"/>
              </a:rPr>
              <a:t>14</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dirty="0">
                <a:solidFill>
                  <a:srgbClr val="000000"/>
                </a:solidFill>
                <a:latin typeface="Times New Roman" panose="02020603050405020304" pitchFamily="2" charset="0"/>
                <a:ea typeface="宋体" panose="02010600030101010101" pitchFamily="2" charset="-122"/>
              </a:rPr>
              <a:t>124</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dirty="0">
                <a:solidFill>
                  <a:srgbClr val="000000"/>
                </a:solidFill>
                <a:latin typeface="Times New Roman" panose="02020603050405020304" pitchFamily="2" charset="0"/>
                <a:ea typeface="宋体" panose="02010600030101010101" pitchFamily="2" charset="-122"/>
              </a:rPr>
              <a:t>65</a:t>
            </a:r>
            <a:r>
              <a:rPr lang="zh-CN" altLang="en-US" sz="2400" b="1" dirty="0">
                <a:solidFill>
                  <a:srgbClr val="000000"/>
                </a:solidFill>
                <a:latin typeface="Times New Roman" panose="02020603050405020304" pitchFamily="2" charset="0"/>
                <a:ea typeface="宋体" panose="02010600030101010101" pitchFamily="2" charset="-122"/>
              </a:rPr>
              <a:t>，</a:t>
            </a:r>
            <a:r>
              <a:rPr lang="en-US" altLang="zh-CN" sz="2400" b="1">
                <a:solidFill>
                  <a:srgbClr val="000000"/>
                </a:solidFill>
                <a:latin typeface="Times New Roman" panose="02020603050405020304" pitchFamily="2" charset="0"/>
                <a:ea typeface="宋体" panose="02010600030101010101" pitchFamily="2" charset="-122"/>
              </a:rPr>
              <a:t>67</a:t>
            </a:r>
            <a:endParaRPr lang="en-US" altLang="zh-CN" sz="2400" b="1">
              <a:latin typeface="Times New Roman" panose="02020603050405020304" pitchFamily="2" charset="0"/>
              <a:ea typeface="宋体" panose="02010600030101010101" pitchFamily="2" charset="-122"/>
            </a:endParaRPr>
          </a:p>
        </p:txBody>
      </p:sp>
      <p:sp>
        <p:nvSpPr>
          <p:cNvPr id="211970" name="竖卷形 975875"/>
          <p:cNvSpPr/>
          <p:nvPr/>
        </p:nvSpPr>
        <p:spPr>
          <a:xfrm>
            <a:off x="-36512" y="766763"/>
            <a:ext cx="1081087" cy="4967287"/>
          </a:xfrm>
          <a:prstGeom prst="verticalScroll">
            <a:avLst>
              <a:gd name="adj" fmla="val 12500"/>
            </a:avLst>
          </a:prstGeom>
          <a:gradFill rotWithShape="0">
            <a:gsLst>
              <a:gs pos="0">
                <a:srgbClr val="FFFFFF"/>
              </a:gs>
              <a:gs pos="50000">
                <a:srgbClr val="FFCC99"/>
              </a:gs>
              <a:gs pos="100000">
                <a:srgbClr val="FFFFFF"/>
              </a:gs>
            </a:gsLst>
            <a:lin ang="2700000" scaled="1"/>
            <a:tileRect/>
          </a:gradFill>
          <a:ln w="12700" cap="rnd" cmpd="sng">
            <a:solidFill>
              <a:srgbClr val="C4B596"/>
            </a:solidFill>
            <a:prstDash val="sysDot"/>
            <a:round/>
            <a:headEnd type="none" w="med" len="med"/>
            <a:tailEnd type="none" w="med" len="med"/>
          </a:ln>
          <a:effectLst>
            <a:outerShdw dist="53882" dir="2699999" algn="ctr" rotWithShape="0">
              <a:srgbClr val="CBCBCB">
                <a:alpha val="79999"/>
              </a:srgbClr>
            </a:outerShdw>
          </a:effectLst>
        </p:spPr>
        <p:txBody>
          <a:bodyPr vert="eaVert" wrap="none" lIns="91432" tIns="45715" rIns="91432" bIns="45715" anchor="ctr"/>
          <a:p>
            <a:r>
              <a:rPr lang="zh-CN" altLang="en-US" sz="3200" dirty="0">
                <a:latin typeface="Times New Roman" panose="02020603050405020304" pitchFamily="2" charset="0"/>
                <a:ea typeface="隶书" panose="02010509060101010101" pitchFamily="1" charset="-122"/>
              </a:rPr>
              <a:t>先来先服务</a:t>
            </a:r>
            <a:r>
              <a:rPr lang="en-US" altLang="zh-CN" sz="3200">
                <a:latin typeface="Times New Roman" panose="02020603050405020304" pitchFamily="2" charset="0"/>
                <a:ea typeface="隶书" panose="02010509060101010101" pitchFamily="1" charset="-122"/>
              </a:rPr>
              <a:t>FCFS</a:t>
            </a:r>
            <a:endParaRPr lang="en-US" altLang="zh-CN" sz="3200">
              <a:latin typeface="Times New Roman" panose="02020603050405020304" pitchFamily="2" charset="0"/>
              <a:ea typeface="隶书" panose="02010509060101010101" pitchFamily="1" charset="-122"/>
            </a:endParaRPr>
          </a:p>
        </p:txBody>
      </p:sp>
      <p:sp>
        <p:nvSpPr>
          <p:cNvPr id="211971" name="文本框 975876"/>
          <p:cNvSpPr txBox="1"/>
          <p:nvPr/>
        </p:nvSpPr>
        <p:spPr>
          <a:xfrm>
            <a:off x="1149350" y="1198563"/>
            <a:ext cx="7850188" cy="3816350"/>
          </a:xfrm>
          <a:prstGeom prst="rect">
            <a:avLst/>
          </a:prstGeom>
          <a:blipFill rotWithShape="1">
            <a:blip r:embed="rId1"/>
          </a:blipFill>
          <a:ln w="12700">
            <a:noFill/>
          </a:ln>
          <a:effectLst>
            <a:outerShdw dist="53882" dir="2699999" algn="ctr" rotWithShape="0">
              <a:srgbClr val="CBCBCB">
                <a:alpha val="79999"/>
              </a:srgbClr>
            </a:outerShdw>
          </a:effectLst>
        </p:spPr>
        <p:txBody>
          <a:bodyPr lIns="91432" tIns="45715" rIns="91432" bIns="45715" anchor="t"/>
          <a:p>
            <a:pPr>
              <a:spcBef>
                <a:spcPct val="50000"/>
              </a:spcBef>
            </a:pPr>
            <a:endParaRPr lang="en-US" altLang="en-US" sz="2400" dirty="0">
              <a:latin typeface="Times New Roman" panose="02020603050405020304" pitchFamily="2" charset="0"/>
              <a:ea typeface="宋体" panose="02010600030101010101" pitchFamily="2" charset="-122"/>
            </a:endParaRPr>
          </a:p>
        </p:txBody>
      </p:sp>
      <p:graphicFrame>
        <p:nvGraphicFramePr>
          <p:cNvPr id="975878" name="内容占位符 975877"/>
          <p:cNvGraphicFramePr/>
          <p:nvPr>
            <p:ph/>
          </p:nvPr>
        </p:nvGraphicFramePr>
        <p:xfrm>
          <a:off x="1149350" y="1198563"/>
          <a:ext cx="7489825" cy="3490913"/>
        </p:xfrm>
        <a:graphic>
          <a:graphicData uri="http://schemas.openxmlformats.org/drawingml/2006/table">
            <a:tbl>
              <a:tblPr/>
              <a:tblGrid>
                <a:gridCol w="506413"/>
                <a:gridCol w="576262"/>
                <a:gridCol w="793750"/>
                <a:gridCol w="790575"/>
                <a:gridCol w="503238"/>
                <a:gridCol w="793750"/>
                <a:gridCol w="827087"/>
                <a:gridCol w="433388"/>
                <a:gridCol w="287337"/>
                <a:gridCol w="323850"/>
                <a:gridCol w="936625"/>
                <a:gridCol w="717550"/>
              </a:tblGrid>
              <a:tr h="360363">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14</a:t>
                      </a:r>
                      <a:endParaRPr lang="zh-CN" altLang="en-US" sz="2000">
                        <a:solidFill>
                          <a:schemeClr val="bg1"/>
                        </a:solidFill>
                      </a:endParaRPr>
                    </a:p>
                  </a:txBody>
                  <a:tcPr marL="17998" marR="17998" marT="0" marB="0">
                    <a:lnL cap="flat">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37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53</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65</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98</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122</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124</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183</a:t>
                      </a:r>
                      <a:endParaRPr lang="zh-CN" altLang="en-US" sz="2000">
                        <a:solidFill>
                          <a:schemeClr val="bg1"/>
                        </a:solidFill>
                      </a:endParaRPr>
                    </a:p>
                  </a:txBody>
                  <a:tcPr marL="17998" marR="17998" marT="0" marB="0">
                    <a:lnL>
                      <a:noFill/>
                    </a:lnL>
                    <a:lnR cap="flat">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R cap="flat">
                      <a:noFill/>
                    </a:lnR>
                    <a:lnT cap="flat">
                      <a:noFill/>
                    </a:lnT>
                    <a:lnB w="12700" cap="flat" cmpd="sng">
                      <a:solidFill>
                        <a:schemeClr val="bg1"/>
                      </a:solidFill>
                      <a:prstDash val="solid"/>
                      <a:headEnd type="none" w="med" len="med"/>
                      <a:tailEnd type="none" w="med" len="med"/>
                    </a:lnB>
                  </a:tcPr>
                </a:tc>
              </a:tr>
              <a:tr h="3130550">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a:noFill/>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noFill/>
                  </a:tcPr>
                </a:tc>
              </a:tr>
            </a:tbl>
          </a:graphicData>
        </a:graphic>
      </p:graphicFrame>
      <p:sp>
        <p:nvSpPr>
          <p:cNvPr id="975925" name="直接连接符 975924"/>
          <p:cNvSpPr/>
          <p:nvPr/>
        </p:nvSpPr>
        <p:spPr>
          <a:xfrm>
            <a:off x="3025775" y="1625600"/>
            <a:ext cx="2087563" cy="214313"/>
          </a:xfrm>
          <a:prstGeom prst="line">
            <a:avLst/>
          </a:prstGeom>
          <a:ln w="57150" cap="flat" cmpd="sng">
            <a:solidFill>
              <a:srgbClr val="FFFF00"/>
            </a:solidFill>
            <a:prstDash val="solid"/>
            <a:round/>
            <a:headEnd type="none" w="med" len="med"/>
            <a:tailEnd type="triangle" w="med" len="med"/>
          </a:ln>
        </p:spPr>
      </p:sp>
      <p:sp>
        <p:nvSpPr>
          <p:cNvPr id="975926" name="直接连接符 975925"/>
          <p:cNvSpPr/>
          <p:nvPr/>
        </p:nvSpPr>
        <p:spPr>
          <a:xfrm>
            <a:off x="5113338" y="1839913"/>
            <a:ext cx="2808287" cy="288925"/>
          </a:xfrm>
          <a:prstGeom prst="line">
            <a:avLst/>
          </a:prstGeom>
          <a:ln w="57150" cap="flat" cmpd="sng">
            <a:solidFill>
              <a:srgbClr val="FFCC99"/>
            </a:solidFill>
            <a:prstDash val="solid"/>
            <a:round/>
            <a:headEnd type="none" w="med" len="med"/>
            <a:tailEnd type="triangle" w="med" len="med"/>
          </a:ln>
        </p:spPr>
      </p:sp>
      <p:sp>
        <p:nvSpPr>
          <p:cNvPr id="975927" name="直接连接符 975926"/>
          <p:cNvSpPr/>
          <p:nvPr/>
        </p:nvSpPr>
        <p:spPr>
          <a:xfrm rot="10016990">
            <a:off x="2295525" y="1703388"/>
            <a:ext cx="5545138" cy="1101725"/>
          </a:xfrm>
          <a:prstGeom prst="line">
            <a:avLst/>
          </a:prstGeom>
          <a:ln w="57150" cap="flat" cmpd="sng">
            <a:solidFill>
              <a:schemeClr val="accent1"/>
            </a:solidFill>
            <a:prstDash val="solid"/>
            <a:round/>
            <a:headEnd type="none" w="med" len="med"/>
            <a:tailEnd type="triangle" w="med" len="med"/>
          </a:ln>
        </p:spPr>
      </p:sp>
      <p:sp>
        <p:nvSpPr>
          <p:cNvPr id="975928" name="文本框 975927"/>
          <p:cNvSpPr txBox="1"/>
          <p:nvPr/>
        </p:nvSpPr>
        <p:spPr>
          <a:xfrm>
            <a:off x="4030663" y="1552575"/>
            <a:ext cx="504825" cy="458788"/>
          </a:xfrm>
          <a:prstGeom prst="rect">
            <a:avLst/>
          </a:prstGeom>
          <a:solidFill>
            <a:schemeClr val="tx1"/>
          </a:solidFill>
          <a:ln w="12700">
            <a:noFill/>
          </a:ln>
        </p:spPr>
        <p:txBody>
          <a:bodyPr lIns="91432" tIns="45715" rIns="91432" bIns="45715" anchor="t">
            <a:spAutoFit/>
          </a:bodyPr>
          <a:p>
            <a:pPr>
              <a:spcBef>
                <a:spcPct val="50000"/>
              </a:spcBef>
            </a:pPr>
            <a:r>
              <a:rPr lang="en-US" altLang="zh-CN" sz="2400">
                <a:solidFill>
                  <a:srgbClr val="FFFF00"/>
                </a:solidFill>
                <a:latin typeface="Times New Roman" panose="02020603050405020304" pitchFamily="2" charset="0"/>
                <a:ea typeface="宋体" panose="02010600030101010101" pitchFamily="2" charset="-122"/>
              </a:rPr>
              <a:t>45</a:t>
            </a:r>
            <a:endParaRPr lang="en-US" altLang="zh-CN" sz="2400">
              <a:solidFill>
                <a:srgbClr val="FFFF00"/>
              </a:solidFill>
              <a:latin typeface="Times New Roman" panose="02020603050405020304" pitchFamily="2" charset="0"/>
              <a:ea typeface="宋体" panose="02010600030101010101" pitchFamily="2" charset="-122"/>
            </a:endParaRPr>
          </a:p>
        </p:txBody>
      </p:sp>
      <p:sp>
        <p:nvSpPr>
          <p:cNvPr id="975929" name="直接连接符 975928"/>
          <p:cNvSpPr/>
          <p:nvPr/>
        </p:nvSpPr>
        <p:spPr>
          <a:xfrm>
            <a:off x="2232025" y="2344738"/>
            <a:ext cx="3743325" cy="504825"/>
          </a:xfrm>
          <a:prstGeom prst="line">
            <a:avLst/>
          </a:prstGeom>
          <a:ln w="57150" cap="flat" cmpd="sng">
            <a:solidFill>
              <a:srgbClr val="FF00FF"/>
            </a:solidFill>
            <a:prstDash val="solid"/>
            <a:round/>
            <a:headEnd type="none" w="med" len="med"/>
            <a:tailEnd type="triangle" w="med" len="med"/>
          </a:ln>
        </p:spPr>
      </p:sp>
      <p:sp>
        <p:nvSpPr>
          <p:cNvPr id="975930" name="直接连接符 975929"/>
          <p:cNvSpPr/>
          <p:nvPr/>
        </p:nvSpPr>
        <p:spPr>
          <a:xfrm rot="10016990">
            <a:off x="1647825" y="3065463"/>
            <a:ext cx="4325938" cy="277812"/>
          </a:xfrm>
          <a:prstGeom prst="line">
            <a:avLst/>
          </a:prstGeom>
          <a:ln w="57150" cap="flat" cmpd="sng">
            <a:solidFill>
              <a:srgbClr val="FF9900"/>
            </a:solidFill>
            <a:prstDash val="solid"/>
            <a:round/>
            <a:headEnd type="none" w="med" len="med"/>
            <a:tailEnd type="triangle" w="med" len="med"/>
          </a:ln>
        </p:spPr>
      </p:sp>
      <p:sp>
        <p:nvSpPr>
          <p:cNvPr id="975931" name="直接连接符 975930"/>
          <p:cNvSpPr/>
          <p:nvPr/>
        </p:nvSpPr>
        <p:spPr>
          <a:xfrm>
            <a:off x="1655763" y="3567113"/>
            <a:ext cx="5040312" cy="146050"/>
          </a:xfrm>
          <a:prstGeom prst="line">
            <a:avLst/>
          </a:prstGeom>
          <a:ln w="57150" cap="flat" cmpd="sng">
            <a:solidFill>
              <a:srgbClr val="FF99CC"/>
            </a:solidFill>
            <a:prstDash val="solid"/>
            <a:round/>
            <a:headEnd type="none" w="med" len="med"/>
            <a:tailEnd type="triangle" w="med" len="med"/>
          </a:ln>
        </p:spPr>
      </p:sp>
      <p:sp>
        <p:nvSpPr>
          <p:cNvPr id="975932" name="直接连接符 975931"/>
          <p:cNvSpPr/>
          <p:nvPr/>
        </p:nvSpPr>
        <p:spPr>
          <a:xfrm rot="10016990">
            <a:off x="3743325" y="3784600"/>
            <a:ext cx="2914650" cy="314325"/>
          </a:xfrm>
          <a:prstGeom prst="line">
            <a:avLst/>
          </a:prstGeom>
          <a:ln w="57150" cap="flat" cmpd="sng">
            <a:solidFill>
              <a:srgbClr val="00FF00"/>
            </a:solidFill>
            <a:prstDash val="solid"/>
            <a:round/>
            <a:headEnd type="none" w="med" len="med"/>
            <a:tailEnd type="triangle" w="med" len="med"/>
          </a:ln>
        </p:spPr>
      </p:sp>
      <p:sp>
        <p:nvSpPr>
          <p:cNvPr id="975933" name="直接连接符 975932"/>
          <p:cNvSpPr/>
          <p:nvPr/>
        </p:nvSpPr>
        <p:spPr>
          <a:xfrm>
            <a:off x="3816350" y="4144963"/>
            <a:ext cx="503238" cy="215900"/>
          </a:xfrm>
          <a:prstGeom prst="line">
            <a:avLst/>
          </a:prstGeom>
          <a:ln w="57150" cap="flat" cmpd="sng">
            <a:solidFill>
              <a:srgbClr val="FF6600"/>
            </a:solidFill>
            <a:prstDash val="solid"/>
            <a:round/>
            <a:headEnd type="none" w="med" len="med"/>
            <a:tailEnd type="triangle" w="med" len="med"/>
          </a:ln>
        </p:spPr>
      </p:sp>
      <p:sp>
        <p:nvSpPr>
          <p:cNvPr id="975934" name="文本框 975933"/>
          <p:cNvSpPr txBox="1"/>
          <p:nvPr/>
        </p:nvSpPr>
        <p:spPr>
          <a:xfrm>
            <a:off x="5903913" y="1625600"/>
            <a:ext cx="503237" cy="457200"/>
          </a:xfrm>
          <a:prstGeom prst="rect">
            <a:avLst/>
          </a:prstGeom>
          <a:solidFill>
            <a:schemeClr val="tx1"/>
          </a:solidFill>
          <a:ln w="12700">
            <a:noFill/>
          </a:ln>
        </p:spPr>
        <p:txBody>
          <a:bodyPr lIns="91432" tIns="45715" rIns="91432" bIns="45715" anchor="t">
            <a:spAutoFit/>
          </a:bodyPr>
          <a:p>
            <a:pPr>
              <a:spcBef>
                <a:spcPct val="50000"/>
              </a:spcBef>
            </a:pPr>
            <a:r>
              <a:rPr lang="en-US" altLang="zh-CN" sz="2400">
                <a:solidFill>
                  <a:srgbClr val="FFCC99"/>
                </a:solidFill>
                <a:latin typeface="Times New Roman" panose="02020603050405020304" pitchFamily="2" charset="0"/>
                <a:ea typeface="宋体" panose="02010600030101010101" pitchFamily="2" charset="-122"/>
              </a:rPr>
              <a:t>85</a:t>
            </a:r>
            <a:endParaRPr lang="en-US" altLang="zh-CN" sz="2400">
              <a:solidFill>
                <a:srgbClr val="FFCC99"/>
              </a:solidFill>
              <a:latin typeface="Times New Roman" panose="02020603050405020304" pitchFamily="2" charset="0"/>
              <a:ea typeface="宋体" panose="02010600030101010101" pitchFamily="2" charset="-122"/>
            </a:endParaRPr>
          </a:p>
        </p:txBody>
      </p:sp>
      <p:sp>
        <p:nvSpPr>
          <p:cNvPr id="975935" name="文本框 975934"/>
          <p:cNvSpPr txBox="1"/>
          <p:nvPr/>
        </p:nvSpPr>
        <p:spPr>
          <a:xfrm>
            <a:off x="4824413" y="2057400"/>
            <a:ext cx="719137" cy="363538"/>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146</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5936" name="文本框 975935"/>
          <p:cNvSpPr txBox="1"/>
          <p:nvPr/>
        </p:nvSpPr>
        <p:spPr>
          <a:xfrm>
            <a:off x="3887788" y="2416175"/>
            <a:ext cx="503237" cy="365125"/>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85</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5937" name="文本框 975936"/>
          <p:cNvSpPr txBox="1"/>
          <p:nvPr/>
        </p:nvSpPr>
        <p:spPr>
          <a:xfrm>
            <a:off x="3095625" y="3065463"/>
            <a:ext cx="792163" cy="365125"/>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108</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5938" name="文本框 975937"/>
          <p:cNvSpPr txBox="1"/>
          <p:nvPr/>
        </p:nvSpPr>
        <p:spPr>
          <a:xfrm>
            <a:off x="4103688" y="3419475"/>
            <a:ext cx="792162" cy="365125"/>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110</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5939" name="文本框 975938"/>
          <p:cNvSpPr txBox="1"/>
          <p:nvPr/>
        </p:nvSpPr>
        <p:spPr>
          <a:xfrm>
            <a:off x="4967288" y="3784600"/>
            <a:ext cx="576262" cy="363538"/>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59</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5940" name="文本框 975939"/>
          <p:cNvSpPr txBox="1"/>
          <p:nvPr/>
        </p:nvSpPr>
        <p:spPr>
          <a:xfrm>
            <a:off x="3887788" y="4433888"/>
            <a:ext cx="360362" cy="365125"/>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5941" name="椭圆形标注 975940"/>
          <p:cNvSpPr/>
          <p:nvPr/>
        </p:nvSpPr>
        <p:spPr>
          <a:xfrm>
            <a:off x="541338" y="5757863"/>
            <a:ext cx="5518150" cy="1149350"/>
          </a:xfrm>
          <a:prstGeom prst="wedgeEllipseCallout">
            <a:avLst>
              <a:gd name="adj1" fmla="val -43245"/>
              <a:gd name="adj2" fmla="val -90194"/>
            </a:avLst>
          </a:prstGeom>
          <a:gradFill rotWithShape="1">
            <a:gsLst>
              <a:gs pos="0">
                <a:srgbClr val="FFFFFF"/>
              </a:gs>
              <a:gs pos="100000">
                <a:srgbClr val="FFCC99"/>
              </a:gs>
            </a:gsLst>
            <a:path path="rect">
              <a:fillToRect l="50000" t="50000" r="50000" b="50000"/>
            </a:path>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lIns="91432" tIns="0" rIns="91432" bIns="0" anchor="t">
            <a:spAutoFit/>
          </a:bodyPr>
          <a:p>
            <a:pPr eaLnBrk="0" hangingPunct="0">
              <a:lnSpc>
                <a:spcPct val="110000"/>
              </a:lnSpc>
            </a:pPr>
            <a:r>
              <a:rPr lang="zh-CN" altLang="en-US" sz="2400" b="1" dirty="0">
                <a:latin typeface="Times New Roman" panose="02020603050405020304" pitchFamily="2" charset="0"/>
                <a:ea typeface="宋体" panose="02010600030101010101" pitchFamily="2" charset="-122"/>
              </a:rPr>
              <a:t>磁头走过的总道数：</a:t>
            </a:r>
            <a:r>
              <a:rPr lang="en-US" altLang="zh-CN" sz="2400" b="1">
                <a:latin typeface="Times New Roman" panose="02020603050405020304" pitchFamily="2" charset="0"/>
                <a:ea typeface="宋体" panose="02010600030101010101" pitchFamily="2" charset="-122"/>
              </a:rPr>
              <a:t>640</a:t>
            </a:r>
            <a:endParaRPr lang="en-US" altLang="zh-CN" sz="2400" b="1">
              <a:latin typeface="Times New Roman" panose="02020603050405020304" pitchFamily="2" charset="0"/>
              <a:ea typeface="宋体" panose="02010600030101010101" pitchFamily="2" charset="-122"/>
            </a:endParaRPr>
          </a:p>
          <a:p>
            <a:pPr eaLnBrk="0" hangingPunct="0">
              <a:lnSpc>
                <a:spcPct val="110000"/>
              </a:lnSpc>
            </a:pPr>
            <a:r>
              <a:rPr lang="zh-CN" altLang="en-US" sz="2400" b="1" dirty="0">
                <a:latin typeface="Times New Roman" panose="02020603050405020304" pitchFamily="2" charset="0"/>
                <a:ea typeface="宋体" panose="02010600030101010101" pitchFamily="2" charset="-122"/>
              </a:rPr>
              <a:t>平均寻道长度：</a:t>
            </a:r>
            <a:r>
              <a:rPr lang="en-US" altLang="zh-CN" sz="2400" b="1">
                <a:latin typeface="Times New Roman" panose="02020603050405020304" pitchFamily="2" charset="0"/>
                <a:ea typeface="宋体" panose="02010600030101010101" pitchFamily="2" charset="-122"/>
              </a:rPr>
              <a:t>80</a:t>
            </a:r>
            <a:endParaRPr lang="en-US" altLang="zh-CN" sz="2400">
              <a:latin typeface="Times New Roman" panose="02020603050405020304" pitchFamily="2" charset="0"/>
              <a:ea typeface="宋体" panose="02010600030101010101" pitchFamily="2" charset="-122"/>
            </a:endParaRPr>
          </a:p>
        </p:txBody>
      </p:sp>
      <p:sp>
        <p:nvSpPr>
          <p:cNvPr id="212032" name="文本框 975941"/>
          <p:cNvSpPr txBox="1"/>
          <p:nvPr/>
        </p:nvSpPr>
        <p:spPr>
          <a:xfrm>
            <a:off x="1655763" y="549275"/>
            <a:ext cx="6888162" cy="577850"/>
          </a:xfrm>
          <a:prstGeom prst="rect">
            <a:avLst/>
          </a:prstGeom>
          <a:noFill/>
          <a:ln w="9525">
            <a:noFill/>
          </a:ln>
        </p:spPr>
        <p:txBody>
          <a:bodyPr wrap="none" lIns="91432" tIns="45715" rIns="91432" bIns="45715" anchor="t">
            <a:spAutoFit/>
          </a:bodyPr>
          <a:p>
            <a:pPr eaLnBrk="0" hangingPunct="0"/>
            <a:r>
              <a:rPr lang="en-US" altLang="zh-CN" sz="3200" dirty="0">
                <a:solidFill>
                  <a:srgbClr val="000000"/>
                </a:solidFill>
                <a:latin typeface="Times New Roman" panose="02020603050405020304" pitchFamily="2" charset="0"/>
                <a:ea typeface="宋体" panose="02010600030101010101" pitchFamily="2" charset="-122"/>
              </a:rPr>
              <a:t>98</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183</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37</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122</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14</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124</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65</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a:solidFill>
                  <a:srgbClr val="000000"/>
                </a:solidFill>
                <a:latin typeface="Times New Roman" panose="02020603050405020304" pitchFamily="2" charset="0"/>
                <a:ea typeface="宋体" panose="02010600030101010101" pitchFamily="2" charset="-122"/>
              </a:rPr>
              <a:t>67</a:t>
            </a:r>
            <a:endParaRPr lang="en-US" altLang="zh-CN" sz="3200">
              <a:solidFill>
                <a:srgbClr val="000000"/>
              </a:solidFill>
              <a:latin typeface="Times New Roman" panose="02020603050405020304" pitchFamily="2"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75925"/>
                                        </p:tgtEl>
                                        <p:attrNameLst>
                                          <p:attrName>style.visibility</p:attrName>
                                        </p:attrNameLst>
                                      </p:cBhvr>
                                      <p:to>
                                        <p:strVal val="visible"/>
                                      </p:to>
                                    </p:set>
                                    <p:anim calcmode="lin" valueType="num">
                                      <p:cBhvr>
                                        <p:cTn id="7" dur="500" fill="hold"/>
                                        <p:tgtEl>
                                          <p:spTgt spid="975925"/>
                                        </p:tgtEl>
                                        <p:attrNameLst>
                                          <p:attrName>ppt_x</p:attrName>
                                        </p:attrNameLst>
                                      </p:cBhvr>
                                      <p:tavLst>
                                        <p:tav tm="0">
                                          <p:val>
                                            <p:strVal val="#ppt_x-#ppt_w/2"/>
                                          </p:val>
                                        </p:tav>
                                        <p:tav tm="100000">
                                          <p:val>
                                            <p:strVal val="#ppt_x"/>
                                          </p:val>
                                        </p:tav>
                                      </p:tavLst>
                                    </p:anim>
                                    <p:anim calcmode="lin" valueType="num">
                                      <p:cBhvr>
                                        <p:cTn id="8" dur="500" fill="hold"/>
                                        <p:tgtEl>
                                          <p:spTgt spid="975925"/>
                                        </p:tgtEl>
                                        <p:attrNameLst>
                                          <p:attrName>ppt_y</p:attrName>
                                        </p:attrNameLst>
                                      </p:cBhvr>
                                      <p:tavLst>
                                        <p:tav tm="0">
                                          <p:val>
                                            <p:strVal val="#ppt_y"/>
                                          </p:val>
                                        </p:tav>
                                        <p:tav tm="100000">
                                          <p:val>
                                            <p:strVal val="#ppt_y"/>
                                          </p:val>
                                        </p:tav>
                                      </p:tavLst>
                                    </p:anim>
                                    <p:anim calcmode="lin" valueType="num">
                                      <p:cBhvr>
                                        <p:cTn id="9" dur="500" fill="hold"/>
                                        <p:tgtEl>
                                          <p:spTgt spid="975925"/>
                                        </p:tgtEl>
                                        <p:attrNameLst>
                                          <p:attrName>ppt_w</p:attrName>
                                        </p:attrNameLst>
                                      </p:cBhvr>
                                      <p:tavLst>
                                        <p:tav tm="0">
                                          <p:val>
                                            <p:fltVal val="0.000000"/>
                                          </p:val>
                                        </p:tav>
                                        <p:tav tm="100000">
                                          <p:val>
                                            <p:strVal val="#ppt_w"/>
                                          </p:val>
                                        </p:tav>
                                      </p:tavLst>
                                    </p:anim>
                                    <p:anim calcmode="lin" valueType="num">
                                      <p:cBhvr>
                                        <p:cTn id="10" dur="500" fill="hold"/>
                                        <p:tgtEl>
                                          <p:spTgt spid="97592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975926"/>
                                        </p:tgtEl>
                                        <p:attrNameLst>
                                          <p:attrName>style.visibility</p:attrName>
                                        </p:attrNameLst>
                                      </p:cBhvr>
                                      <p:to>
                                        <p:strVal val="visible"/>
                                      </p:to>
                                    </p:set>
                                    <p:anim calcmode="lin" valueType="num">
                                      <p:cBhvr>
                                        <p:cTn id="15" dur="500" fill="hold"/>
                                        <p:tgtEl>
                                          <p:spTgt spid="975926"/>
                                        </p:tgtEl>
                                        <p:attrNameLst>
                                          <p:attrName>ppt_x</p:attrName>
                                        </p:attrNameLst>
                                      </p:cBhvr>
                                      <p:tavLst>
                                        <p:tav tm="0">
                                          <p:val>
                                            <p:strVal val="#ppt_x-#ppt_w/2"/>
                                          </p:val>
                                        </p:tav>
                                        <p:tav tm="100000">
                                          <p:val>
                                            <p:strVal val="#ppt_x"/>
                                          </p:val>
                                        </p:tav>
                                      </p:tavLst>
                                    </p:anim>
                                    <p:anim calcmode="lin" valueType="num">
                                      <p:cBhvr>
                                        <p:cTn id="16" dur="500" fill="hold"/>
                                        <p:tgtEl>
                                          <p:spTgt spid="975926"/>
                                        </p:tgtEl>
                                        <p:attrNameLst>
                                          <p:attrName>ppt_y</p:attrName>
                                        </p:attrNameLst>
                                      </p:cBhvr>
                                      <p:tavLst>
                                        <p:tav tm="0">
                                          <p:val>
                                            <p:strVal val="#ppt_y"/>
                                          </p:val>
                                        </p:tav>
                                        <p:tav tm="100000">
                                          <p:val>
                                            <p:strVal val="#ppt_y"/>
                                          </p:val>
                                        </p:tav>
                                      </p:tavLst>
                                    </p:anim>
                                    <p:anim calcmode="lin" valueType="num">
                                      <p:cBhvr>
                                        <p:cTn id="17" dur="500" fill="hold"/>
                                        <p:tgtEl>
                                          <p:spTgt spid="975926"/>
                                        </p:tgtEl>
                                        <p:attrNameLst>
                                          <p:attrName>ppt_w</p:attrName>
                                        </p:attrNameLst>
                                      </p:cBhvr>
                                      <p:tavLst>
                                        <p:tav tm="0">
                                          <p:val>
                                            <p:fltVal val="0.000000"/>
                                          </p:val>
                                        </p:tav>
                                        <p:tav tm="100000">
                                          <p:val>
                                            <p:strVal val="#ppt_w"/>
                                          </p:val>
                                        </p:tav>
                                      </p:tavLst>
                                    </p:anim>
                                    <p:anim calcmode="lin" valueType="num">
                                      <p:cBhvr>
                                        <p:cTn id="18" dur="500" fill="hold"/>
                                        <p:tgtEl>
                                          <p:spTgt spid="97592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nodeType="clickEffect">
                                  <p:stCondLst>
                                    <p:cond delay="0"/>
                                  </p:stCondLst>
                                  <p:childTnLst>
                                    <p:set>
                                      <p:cBhvr>
                                        <p:cTn id="22" dur="1" fill="hold">
                                          <p:stCondLst>
                                            <p:cond delay="0"/>
                                          </p:stCondLst>
                                        </p:cTn>
                                        <p:tgtEl>
                                          <p:spTgt spid="975927"/>
                                        </p:tgtEl>
                                        <p:attrNameLst>
                                          <p:attrName>style.visibility</p:attrName>
                                        </p:attrNameLst>
                                      </p:cBhvr>
                                      <p:to>
                                        <p:strVal val="visible"/>
                                      </p:to>
                                    </p:set>
                                    <p:anim calcmode="lin" valueType="num">
                                      <p:cBhvr>
                                        <p:cTn id="23" dur="500" fill="hold"/>
                                        <p:tgtEl>
                                          <p:spTgt spid="975927"/>
                                        </p:tgtEl>
                                        <p:attrNameLst>
                                          <p:attrName>ppt_x</p:attrName>
                                        </p:attrNameLst>
                                      </p:cBhvr>
                                      <p:tavLst>
                                        <p:tav tm="0">
                                          <p:val>
                                            <p:strVal val="#ppt_x+#ppt_w/2"/>
                                          </p:val>
                                        </p:tav>
                                        <p:tav tm="100000">
                                          <p:val>
                                            <p:strVal val="#ppt_x"/>
                                          </p:val>
                                        </p:tav>
                                      </p:tavLst>
                                    </p:anim>
                                    <p:anim calcmode="lin" valueType="num">
                                      <p:cBhvr>
                                        <p:cTn id="24" dur="500" fill="hold"/>
                                        <p:tgtEl>
                                          <p:spTgt spid="975927"/>
                                        </p:tgtEl>
                                        <p:attrNameLst>
                                          <p:attrName>ppt_y</p:attrName>
                                        </p:attrNameLst>
                                      </p:cBhvr>
                                      <p:tavLst>
                                        <p:tav tm="0">
                                          <p:val>
                                            <p:strVal val="#ppt_y"/>
                                          </p:val>
                                        </p:tav>
                                        <p:tav tm="100000">
                                          <p:val>
                                            <p:strVal val="#ppt_y"/>
                                          </p:val>
                                        </p:tav>
                                      </p:tavLst>
                                    </p:anim>
                                    <p:anim calcmode="lin" valueType="num">
                                      <p:cBhvr>
                                        <p:cTn id="25" dur="500" fill="hold"/>
                                        <p:tgtEl>
                                          <p:spTgt spid="975927"/>
                                        </p:tgtEl>
                                        <p:attrNameLst>
                                          <p:attrName>ppt_w</p:attrName>
                                        </p:attrNameLst>
                                      </p:cBhvr>
                                      <p:tavLst>
                                        <p:tav tm="0">
                                          <p:val>
                                            <p:fltVal val="0.000000"/>
                                          </p:val>
                                        </p:tav>
                                        <p:tav tm="100000">
                                          <p:val>
                                            <p:strVal val="#ppt_w"/>
                                          </p:val>
                                        </p:tav>
                                      </p:tavLst>
                                    </p:anim>
                                    <p:anim calcmode="lin" valueType="num">
                                      <p:cBhvr>
                                        <p:cTn id="26" dur="500" fill="hold"/>
                                        <p:tgtEl>
                                          <p:spTgt spid="97592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975929"/>
                                        </p:tgtEl>
                                        <p:attrNameLst>
                                          <p:attrName>style.visibility</p:attrName>
                                        </p:attrNameLst>
                                      </p:cBhvr>
                                      <p:to>
                                        <p:strVal val="visible"/>
                                      </p:to>
                                    </p:set>
                                    <p:anim calcmode="lin" valueType="num">
                                      <p:cBhvr>
                                        <p:cTn id="31" dur="500" fill="hold"/>
                                        <p:tgtEl>
                                          <p:spTgt spid="975929"/>
                                        </p:tgtEl>
                                        <p:attrNameLst>
                                          <p:attrName>ppt_x</p:attrName>
                                        </p:attrNameLst>
                                      </p:cBhvr>
                                      <p:tavLst>
                                        <p:tav tm="0">
                                          <p:val>
                                            <p:strVal val="#ppt_x-#ppt_w/2"/>
                                          </p:val>
                                        </p:tav>
                                        <p:tav tm="100000">
                                          <p:val>
                                            <p:strVal val="#ppt_x"/>
                                          </p:val>
                                        </p:tav>
                                      </p:tavLst>
                                    </p:anim>
                                    <p:anim calcmode="lin" valueType="num">
                                      <p:cBhvr>
                                        <p:cTn id="32" dur="500" fill="hold"/>
                                        <p:tgtEl>
                                          <p:spTgt spid="975929"/>
                                        </p:tgtEl>
                                        <p:attrNameLst>
                                          <p:attrName>ppt_y</p:attrName>
                                        </p:attrNameLst>
                                      </p:cBhvr>
                                      <p:tavLst>
                                        <p:tav tm="0">
                                          <p:val>
                                            <p:strVal val="#ppt_y"/>
                                          </p:val>
                                        </p:tav>
                                        <p:tav tm="100000">
                                          <p:val>
                                            <p:strVal val="#ppt_y"/>
                                          </p:val>
                                        </p:tav>
                                      </p:tavLst>
                                    </p:anim>
                                    <p:anim calcmode="lin" valueType="num">
                                      <p:cBhvr>
                                        <p:cTn id="33" dur="500" fill="hold"/>
                                        <p:tgtEl>
                                          <p:spTgt spid="975929"/>
                                        </p:tgtEl>
                                        <p:attrNameLst>
                                          <p:attrName>ppt_w</p:attrName>
                                        </p:attrNameLst>
                                      </p:cBhvr>
                                      <p:tavLst>
                                        <p:tav tm="0">
                                          <p:val>
                                            <p:fltVal val="0.000000"/>
                                          </p:val>
                                        </p:tav>
                                        <p:tav tm="100000">
                                          <p:val>
                                            <p:strVal val="#ppt_w"/>
                                          </p:val>
                                        </p:tav>
                                      </p:tavLst>
                                    </p:anim>
                                    <p:anim calcmode="lin" valueType="num">
                                      <p:cBhvr>
                                        <p:cTn id="34" dur="500" fill="hold"/>
                                        <p:tgtEl>
                                          <p:spTgt spid="97592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nodeType="clickEffect">
                                  <p:stCondLst>
                                    <p:cond delay="0"/>
                                  </p:stCondLst>
                                  <p:childTnLst>
                                    <p:set>
                                      <p:cBhvr>
                                        <p:cTn id="38" dur="1" fill="hold">
                                          <p:stCondLst>
                                            <p:cond delay="0"/>
                                          </p:stCondLst>
                                        </p:cTn>
                                        <p:tgtEl>
                                          <p:spTgt spid="975930"/>
                                        </p:tgtEl>
                                        <p:attrNameLst>
                                          <p:attrName>style.visibility</p:attrName>
                                        </p:attrNameLst>
                                      </p:cBhvr>
                                      <p:to>
                                        <p:strVal val="visible"/>
                                      </p:to>
                                    </p:set>
                                    <p:anim calcmode="lin" valueType="num">
                                      <p:cBhvr>
                                        <p:cTn id="39" dur="500" fill="hold"/>
                                        <p:tgtEl>
                                          <p:spTgt spid="975930"/>
                                        </p:tgtEl>
                                        <p:attrNameLst>
                                          <p:attrName>ppt_x</p:attrName>
                                        </p:attrNameLst>
                                      </p:cBhvr>
                                      <p:tavLst>
                                        <p:tav tm="0">
                                          <p:val>
                                            <p:strVal val="#ppt_x+#ppt_w/2"/>
                                          </p:val>
                                        </p:tav>
                                        <p:tav tm="100000">
                                          <p:val>
                                            <p:strVal val="#ppt_x"/>
                                          </p:val>
                                        </p:tav>
                                      </p:tavLst>
                                    </p:anim>
                                    <p:anim calcmode="lin" valueType="num">
                                      <p:cBhvr>
                                        <p:cTn id="40" dur="500" fill="hold"/>
                                        <p:tgtEl>
                                          <p:spTgt spid="975930"/>
                                        </p:tgtEl>
                                        <p:attrNameLst>
                                          <p:attrName>ppt_y</p:attrName>
                                        </p:attrNameLst>
                                      </p:cBhvr>
                                      <p:tavLst>
                                        <p:tav tm="0">
                                          <p:val>
                                            <p:strVal val="#ppt_y"/>
                                          </p:val>
                                        </p:tav>
                                        <p:tav tm="100000">
                                          <p:val>
                                            <p:strVal val="#ppt_y"/>
                                          </p:val>
                                        </p:tav>
                                      </p:tavLst>
                                    </p:anim>
                                    <p:anim calcmode="lin" valueType="num">
                                      <p:cBhvr>
                                        <p:cTn id="41" dur="500" fill="hold"/>
                                        <p:tgtEl>
                                          <p:spTgt spid="975930"/>
                                        </p:tgtEl>
                                        <p:attrNameLst>
                                          <p:attrName>ppt_w</p:attrName>
                                        </p:attrNameLst>
                                      </p:cBhvr>
                                      <p:tavLst>
                                        <p:tav tm="0">
                                          <p:val>
                                            <p:fltVal val="0.000000"/>
                                          </p:val>
                                        </p:tav>
                                        <p:tav tm="100000">
                                          <p:val>
                                            <p:strVal val="#ppt_w"/>
                                          </p:val>
                                        </p:tav>
                                      </p:tavLst>
                                    </p:anim>
                                    <p:anim calcmode="lin" valueType="num">
                                      <p:cBhvr>
                                        <p:cTn id="42" dur="500" fill="hold"/>
                                        <p:tgtEl>
                                          <p:spTgt spid="975930"/>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975931"/>
                                        </p:tgtEl>
                                        <p:attrNameLst>
                                          <p:attrName>style.visibility</p:attrName>
                                        </p:attrNameLst>
                                      </p:cBhvr>
                                      <p:to>
                                        <p:strVal val="visible"/>
                                      </p:to>
                                    </p:set>
                                    <p:anim calcmode="lin" valueType="num">
                                      <p:cBhvr>
                                        <p:cTn id="47" dur="500" fill="hold"/>
                                        <p:tgtEl>
                                          <p:spTgt spid="975931"/>
                                        </p:tgtEl>
                                        <p:attrNameLst>
                                          <p:attrName>ppt_x</p:attrName>
                                        </p:attrNameLst>
                                      </p:cBhvr>
                                      <p:tavLst>
                                        <p:tav tm="0">
                                          <p:val>
                                            <p:strVal val="#ppt_x-#ppt_w/2"/>
                                          </p:val>
                                        </p:tav>
                                        <p:tav tm="100000">
                                          <p:val>
                                            <p:strVal val="#ppt_x"/>
                                          </p:val>
                                        </p:tav>
                                      </p:tavLst>
                                    </p:anim>
                                    <p:anim calcmode="lin" valueType="num">
                                      <p:cBhvr>
                                        <p:cTn id="48" dur="500" fill="hold"/>
                                        <p:tgtEl>
                                          <p:spTgt spid="975931"/>
                                        </p:tgtEl>
                                        <p:attrNameLst>
                                          <p:attrName>ppt_y</p:attrName>
                                        </p:attrNameLst>
                                      </p:cBhvr>
                                      <p:tavLst>
                                        <p:tav tm="0">
                                          <p:val>
                                            <p:strVal val="#ppt_y"/>
                                          </p:val>
                                        </p:tav>
                                        <p:tav tm="100000">
                                          <p:val>
                                            <p:strVal val="#ppt_y"/>
                                          </p:val>
                                        </p:tav>
                                      </p:tavLst>
                                    </p:anim>
                                    <p:anim calcmode="lin" valueType="num">
                                      <p:cBhvr>
                                        <p:cTn id="49" dur="500" fill="hold"/>
                                        <p:tgtEl>
                                          <p:spTgt spid="975931"/>
                                        </p:tgtEl>
                                        <p:attrNameLst>
                                          <p:attrName>ppt_w</p:attrName>
                                        </p:attrNameLst>
                                      </p:cBhvr>
                                      <p:tavLst>
                                        <p:tav tm="0">
                                          <p:val>
                                            <p:fltVal val="0.000000"/>
                                          </p:val>
                                        </p:tav>
                                        <p:tav tm="100000">
                                          <p:val>
                                            <p:strVal val="#ppt_w"/>
                                          </p:val>
                                        </p:tav>
                                      </p:tavLst>
                                    </p:anim>
                                    <p:anim calcmode="lin" valueType="num">
                                      <p:cBhvr>
                                        <p:cTn id="50" dur="500" fill="hold"/>
                                        <p:tgtEl>
                                          <p:spTgt spid="975931"/>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2" fill="hold" nodeType="clickEffect">
                                  <p:stCondLst>
                                    <p:cond delay="0"/>
                                  </p:stCondLst>
                                  <p:childTnLst>
                                    <p:set>
                                      <p:cBhvr>
                                        <p:cTn id="54" dur="1" fill="hold">
                                          <p:stCondLst>
                                            <p:cond delay="0"/>
                                          </p:stCondLst>
                                        </p:cTn>
                                        <p:tgtEl>
                                          <p:spTgt spid="975932"/>
                                        </p:tgtEl>
                                        <p:attrNameLst>
                                          <p:attrName>style.visibility</p:attrName>
                                        </p:attrNameLst>
                                      </p:cBhvr>
                                      <p:to>
                                        <p:strVal val="visible"/>
                                      </p:to>
                                    </p:set>
                                    <p:anim calcmode="lin" valueType="num">
                                      <p:cBhvr>
                                        <p:cTn id="55" dur="500" fill="hold"/>
                                        <p:tgtEl>
                                          <p:spTgt spid="975932"/>
                                        </p:tgtEl>
                                        <p:attrNameLst>
                                          <p:attrName>ppt_x</p:attrName>
                                        </p:attrNameLst>
                                      </p:cBhvr>
                                      <p:tavLst>
                                        <p:tav tm="0">
                                          <p:val>
                                            <p:strVal val="#ppt_x+#ppt_w/2"/>
                                          </p:val>
                                        </p:tav>
                                        <p:tav tm="100000">
                                          <p:val>
                                            <p:strVal val="#ppt_x"/>
                                          </p:val>
                                        </p:tav>
                                      </p:tavLst>
                                    </p:anim>
                                    <p:anim calcmode="lin" valueType="num">
                                      <p:cBhvr>
                                        <p:cTn id="56" dur="500" fill="hold"/>
                                        <p:tgtEl>
                                          <p:spTgt spid="975932"/>
                                        </p:tgtEl>
                                        <p:attrNameLst>
                                          <p:attrName>ppt_y</p:attrName>
                                        </p:attrNameLst>
                                      </p:cBhvr>
                                      <p:tavLst>
                                        <p:tav tm="0">
                                          <p:val>
                                            <p:strVal val="#ppt_y"/>
                                          </p:val>
                                        </p:tav>
                                        <p:tav tm="100000">
                                          <p:val>
                                            <p:strVal val="#ppt_y"/>
                                          </p:val>
                                        </p:tav>
                                      </p:tavLst>
                                    </p:anim>
                                    <p:anim calcmode="lin" valueType="num">
                                      <p:cBhvr>
                                        <p:cTn id="57" dur="500" fill="hold"/>
                                        <p:tgtEl>
                                          <p:spTgt spid="975932"/>
                                        </p:tgtEl>
                                        <p:attrNameLst>
                                          <p:attrName>ppt_w</p:attrName>
                                        </p:attrNameLst>
                                      </p:cBhvr>
                                      <p:tavLst>
                                        <p:tav tm="0">
                                          <p:val>
                                            <p:fltVal val="0.000000"/>
                                          </p:val>
                                        </p:tav>
                                        <p:tav tm="100000">
                                          <p:val>
                                            <p:strVal val="#ppt_w"/>
                                          </p:val>
                                        </p:tav>
                                      </p:tavLst>
                                    </p:anim>
                                    <p:anim calcmode="lin" valueType="num">
                                      <p:cBhvr>
                                        <p:cTn id="58" dur="500" fill="hold"/>
                                        <p:tgtEl>
                                          <p:spTgt spid="975932"/>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975933"/>
                                        </p:tgtEl>
                                        <p:attrNameLst>
                                          <p:attrName>style.visibility</p:attrName>
                                        </p:attrNameLst>
                                      </p:cBhvr>
                                      <p:to>
                                        <p:strVal val="visible"/>
                                      </p:to>
                                    </p:set>
                                    <p:anim calcmode="lin" valueType="num">
                                      <p:cBhvr>
                                        <p:cTn id="63" dur="500" fill="hold"/>
                                        <p:tgtEl>
                                          <p:spTgt spid="975933"/>
                                        </p:tgtEl>
                                        <p:attrNameLst>
                                          <p:attrName>ppt_x</p:attrName>
                                        </p:attrNameLst>
                                      </p:cBhvr>
                                      <p:tavLst>
                                        <p:tav tm="0">
                                          <p:val>
                                            <p:strVal val="#ppt_x-#ppt_w/2"/>
                                          </p:val>
                                        </p:tav>
                                        <p:tav tm="100000">
                                          <p:val>
                                            <p:strVal val="#ppt_x"/>
                                          </p:val>
                                        </p:tav>
                                      </p:tavLst>
                                    </p:anim>
                                    <p:anim calcmode="lin" valueType="num">
                                      <p:cBhvr>
                                        <p:cTn id="64" dur="500" fill="hold"/>
                                        <p:tgtEl>
                                          <p:spTgt spid="975933"/>
                                        </p:tgtEl>
                                        <p:attrNameLst>
                                          <p:attrName>ppt_y</p:attrName>
                                        </p:attrNameLst>
                                      </p:cBhvr>
                                      <p:tavLst>
                                        <p:tav tm="0">
                                          <p:val>
                                            <p:strVal val="#ppt_y"/>
                                          </p:val>
                                        </p:tav>
                                        <p:tav tm="100000">
                                          <p:val>
                                            <p:strVal val="#ppt_y"/>
                                          </p:val>
                                        </p:tav>
                                      </p:tavLst>
                                    </p:anim>
                                    <p:anim calcmode="lin" valueType="num">
                                      <p:cBhvr>
                                        <p:cTn id="65" dur="500" fill="hold"/>
                                        <p:tgtEl>
                                          <p:spTgt spid="975933"/>
                                        </p:tgtEl>
                                        <p:attrNameLst>
                                          <p:attrName>ppt_w</p:attrName>
                                        </p:attrNameLst>
                                      </p:cBhvr>
                                      <p:tavLst>
                                        <p:tav tm="0">
                                          <p:val>
                                            <p:fltVal val="0.000000"/>
                                          </p:val>
                                        </p:tav>
                                        <p:tav tm="100000">
                                          <p:val>
                                            <p:strVal val="#ppt_w"/>
                                          </p:val>
                                        </p:tav>
                                      </p:tavLst>
                                    </p:anim>
                                    <p:anim calcmode="lin" valueType="num">
                                      <p:cBhvr>
                                        <p:cTn id="66" dur="500" fill="hold"/>
                                        <p:tgtEl>
                                          <p:spTgt spid="975933"/>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975875"/>
                                        </p:tgtEl>
                                        <p:attrNameLst>
                                          <p:attrName>style.visibility</p:attrName>
                                        </p:attrNameLst>
                                      </p:cBhvr>
                                      <p:to>
                                        <p:strVal val="visible"/>
                                      </p:to>
                                    </p:set>
                                    <p:anim calcmode="lin" valueType="num">
                                      <p:cBhvr>
                                        <p:cTn id="71" dur="1000" fill="hold"/>
                                        <p:tgtEl>
                                          <p:spTgt spid="975875"/>
                                        </p:tgtEl>
                                        <p:attrNameLst>
                                          <p:attrName>ppt_w</p:attrName>
                                        </p:attrNameLst>
                                      </p:cBhvr>
                                      <p:tavLst>
                                        <p:tav tm="0">
                                          <p:val>
                                            <p:strVal val="#ppt_w*0.70"/>
                                          </p:val>
                                        </p:tav>
                                        <p:tav tm="100000">
                                          <p:val>
                                            <p:strVal val="#ppt_w"/>
                                          </p:val>
                                        </p:tav>
                                      </p:tavLst>
                                    </p:anim>
                                    <p:anim calcmode="lin" valueType="num">
                                      <p:cBhvr>
                                        <p:cTn id="72" dur="1000" fill="hold"/>
                                        <p:tgtEl>
                                          <p:spTgt spid="975875"/>
                                        </p:tgtEl>
                                        <p:attrNameLst>
                                          <p:attrName>ppt_h</p:attrName>
                                        </p:attrNameLst>
                                      </p:cBhvr>
                                      <p:tavLst>
                                        <p:tav tm="0">
                                          <p:val>
                                            <p:strVal val="#ppt_h"/>
                                          </p:val>
                                        </p:tav>
                                        <p:tav tm="100000">
                                          <p:val>
                                            <p:strVal val="#ppt_h"/>
                                          </p:val>
                                        </p:tav>
                                      </p:tavLst>
                                    </p:anim>
                                    <p:animEffect transition="in" filter="fade">
                                      <p:cBhvr>
                                        <p:cTn id="73" dur="1000"/>
                                        <p:tgtEl>
                                          <p:spTgt spid="975875"/>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975928"/>
                                        </p:tgtEl>
                                        <p:attrNameLst>
                                          <p:attrName>style.visibility</p:attrName>
                                        </p:attrNameLst>
                                      </p:cBhvr>
                                      <p:to>
                                        <p:strVal val="visible"/>
                                      </p:to>
                                    </p:set>
                                    <p:anim calcmode="lin" valueType="num">
                                      <p:cBhvr>
                                        <p:cTn id="78" dur="1000" fill="hold"/>
                                        <p:tgtEl>
                                          <p:spTgt spid="975928"/>
                                        </p:tgtEl>
                                        <p:attrNameLst>
                                          <p:attrName>ppt_w</p:attrName>
                                        </p:attrNameLst>
                                      </p:cBhvr>
                                      <p:tavLst>
                                        <p:tav tm="0">
                                          <p:val>
                                            <p:strVal val="#ppt_w*0.70"/>
                                          </p:val>
                                        </p:tav>
                                        <p:tav tm="100000">
                                          <p:val>
                                            <p:strVal val="#ppt_w"/>
                                          </p:val>
                                        </p:tav>
                                      </p:tavLst>
                                    </p:anim>
                                    <p:anim calcmode="lin" valueType="num">
                                      <p:cBhvr>
                                        <p:cTn id="79" dur="1000" fill="hold"/>
                                        <p:tgtEl>
                                          <p:spTgt spid="975928"/>
                                        </p:tgtEl>
                                        <p:attrNameLst>
                                          <p:attrName>ppt_h</p:attrName>
                                        </p:attrNameLst>
                                      </p:cBhvr>
                                      <p:tavLst>
                                        <p:tav tm="0">
                                          <p:val>
                                            <p:strVal val="#ppt_h"/>
                                          </p:val>
                                        </p:tav>
                                        <p:tav tm="100000">
                                          <p:val>
                                            <p:strVal val="#ppt_h"/>
                                          </p:val>
                                        </p:tav>
                                      </p:tavLst>
                                    </p:anim>
                                    <p:animEffect transition="in" filter="fade">
                                      <p:cBhvr>
                                        <p:cTn id="80" dur="1000"/>
                                        <p:tgtEl>
                                          <p:spTgt spid="975928"/>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975934"/>
                                        </p:tgtEl>
                                        <p:attrNameLst>
                                          <p:attrName>style.visibility</p:attrName>
                                        </p:attrNameLst>
                                      </p:cBhvr>
                                      <p:to>
                                        <p:strVal val="visible"/>
                                      </p:to>
                                    </p:set>
                                    <p:anim calcmode="lin" valueType="num">
                                      <p:cBhvr>
                                        <p:cTn id="85" dur="1000" fill="hold"/>
                                        <p:tgtEl>
                                          <p:spTgt spid="975934"/>
                                        </p:tgtEl>
                                        <p:attrNameLst>
                                          <p:attrName>ppt_w</p:attrName>
                                        </p:attrNameLst>
                                      </p:cBhvr>
                                      <p:tavLst>
                                        <p:tav tm="0">
                                          <p:val>
                                            <p:strVal val="#ppt_w*0.70"/>
                                          </p:val>
                                        </p:tav>
                                        <p:tav tm="100000">
                                          <p:val>
                                            <p:strVal val="#ppt_w"/>
                                          </p:val>
                                        </p:tav>
                                      </p:tavLst>
                                    </p:anim>
                                    <p:anim calcmode="lin" valueType="num">
                                      <p:cBhvr>
                                        <p:cTn id="86" dur="1000" fill="hold"/>
                                        <p:tgtEl>
                                          <p:spTgt spid="975934"/>
                                        </p:tgtEl>
                                        <p:attrNameLst>
                                          <p:attrName>ppt_h</p:attrName>
                                        </p:attrNameLst>
                                      </p:cBhvr>
                                      <p:tavLst>
                                        <p:tav tm="0">
                                          <p:val>
                                            <p:strVal val="#ppt_h"/>
                                          </p:val>
                                        </p:tav>
                                        <p:tav tm="100000">
                                          <p:val>
                                            <p:strVal val="#ppt_h"/>
                                          </p:val>
                                        </p:tav>
                                      </p:tavLst>
                                    </p:anim>
                                    <p:animEffect transition="in" filter="fade">
                                      <p:cBhvr>
                                        <p:cTn id="87" dur="1000"/>
                                        <p:tgtEl>
                                          <p:spTgt spid="975934"/>
                                        </p:tgtEl>
                                      </p:cBhvr>
                                    </p:animEffect>
                                  </p:childTnLst>
                                </p:cTn>
                              </p:par>
                            </p:childTnLst>
                          </p:cTn>
                        </p:par>
                      </p:childTnLst>
                    </p:cTn>
                  </p:par>
                  <p:par>
                    <p:cTn id="88" fill="hold">
                      <p:stCondLst>
                        <p:cond delay="indefinite"/>
                      </p:stCondLst>
                      <p:childTnLst>
                        <p:par>
                          <p:cTn id="89" fill="hold">
                            <p:stCondLst>
                              <p:cond delay="0"/>
                            </p:stCondLst>
                            <p:childTnLst>
                              <p:par>
                                <p:cTn id="90" presetID="55" presetClass="entr" presetSubtype="0" fill="hold" grpId="0" nodeType="clickEffect">
                                  <p:stCondLst>
                                    <p:cond delay="0"/>
                                  </p:stCondLst>
                                  <p:childTnLst>
                                    <p:set>
                                      <p:cBhvr>
                                        <p:cTn id="91" dur="1" fill="hold">
                                          <p:stCondLst>
                                            <p:cond delay="0"/>
                                          </p:stCondLst>
                                        </p:cTn>
                                        <p:tgtEl>
                                          <p:spTgt spid="975935"/>
                                        </p:tgtEl>
                                        <p:attrNameLst>
                                          <p:attrName>style.visibility</p:attrName>
                                        </p:attrNameLst>
                                      </p:cBhvr>
                                      <p:to>
                                        <p:strVal val="visible"/>
                                      </p:to>
                                    </p:set>
                                    <p:anim calcmode="lin" valueType="num">
                                      <p:cBhvr>
                                        <p:cTn id="92" dur="1000" fill="hold"/>
                                        <p:tgtEl>
                                          <p:spTgt spid="975935"/>
                                        </p:tgtEl>
                                        <p:attrNameLst>
                                          <p:attrName>ppt_w</p:attrName>
                                        </p:attrNameLst>
                                      </p:cBhvr>
                                      <p:tavLst>
                                        <p:tav tm="0">
                                          <p:val>
                                            <p:strVal val="#ppt_w*0.70"/>
                                          </p:val>
                                        </p:tav>
                                        <p:tav tm="100000">
                                          <p:val>
                                            <p:strVal val="#ppt_w"/>
                                          </p:val>
                                        </p:tav>
                                      </p:tavLst>
                                    </p:anim>
                                    <p:anim calcmode="lin" valueType="num">
                                      <p:cBhvr>
                                        <p:cTn id="93" dur="1000" fill="hold"/>
                                        <p:tgtEl>
                                          <p:spTgt spid="975935"/>
                                        </p:tgtEl>
                                        <p:attrNameLst>
                                          <p:attrName>ppt_h</p:attrName>
                                        </p:attrNameLst>
                                      </p:cBhvr>
                                      <p:tavLst>
                                        <p:tav tm="0">
                                          <p:val>
                                            <p:strVal val="#ppt_h"/>
                                          </p:val>
                                        </p:tav>
                                        <p:tav tm="100000">
                                          <p:val>
                                            <p:strVal val="#ppt_h"/>
                                          </p:val>
                                        </p:tav>
                                      </p:tavLst>
                                    </p:anim>
                                    <p:animEffect transition="in" filter="fade">
                                      <p:cBhvr>
                                        <p:cTn id="94" dur="1000"/>
                                        <p:tgtEl>
                                          <p:spTgt spid="975935"/>
                                        </p:tgtEl>
                                      </p:cBhvr>
                                    </p:animEffect>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975936"/>
                                        </p:tgtEl>
                                        <p:attrNameLst>
                                          <p:attrName>style.visibility</p:attrName>
                                        </p:attrNameLst>
                                      </p:cBhvr>
                                      <p:to>
                                        <p:strVal val="visible"/>
                                      </p:to>
                                    </p:set>
                                    <p:anim calcmode="lin" valueType="num">
                                      <p:cBhvr>
                                        <p:cTn id="99" dur="1000" fill="hold"/>
                                        <p:tgtEl>
                                          <p:spTgt spid="975936"/>
                                        </p:tgtEl>
                                        <p:attrNameLst>
                                          <p:attrName>ppt_w</p:attrName>
                                        </p:attrNameLst>
                                      </p:cBhvr>
                                      <p:tavLst>
                                        <p:tav tm="0">
                                          <p:val>
                                            <p:strVal val="#ppt_w*0.70"/>
                                          </p:val>
                                        </p:tav>
                                        <p:tav tm="100000">
                                          <p:val>
                                            <p:strVal val="#ppt_w"/>
                                          </p:val>
                                        </p:tav>
                                      </p:tavLst>
                                    </p:anim>
                                    <p:anim calcmode="lin" valueType="num">
                                      <p:cBhvr>
                                        <p:cTn id="100" dur="1000" fill="hold"/>
                                        <p:tgtEl>
                                          <p:spTgt spid="975936"/>
                                        </p:tgtEl>
                                        <p:attrNameLst>
                                          <p:attrName>ppt_h</p:attrName>
                                        </p:attrNameLst>
                                      </p:cBhvr>
                                      <p:tavLst>
                                        <p:tav tm="0">
                                          <p:val>
                                            <p:strVal val="#ppt_h"/>
                                          </p:val>
                                        </p:tav>
                                        <p:tav tm="100000">
                                          <p:val>
                                            <p:strVal val="#ppt_h"/>
                                          </p:val>
                                        </p:tav>
                                      </p:tavLst>
                                    </p:anim>
                                    <p:animEffect transition="in" filter="fade">
                                      <p:cBhvr>
                                        <p:cTn id="101" dur="1000"/>
                                        <p:tgtEl>
                                          <p:spTgt spid="975936"/>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975937"/>
                                        </p:tgtEl>
                                        <p:attrNameLst>
                                          <p:attrName>style.visibility</p:attrName>
                                        </p:attrNameLst>
                                      </p:cBhvr>
                                      <p:to>
                                        <p:strVal val="visible"/>
                                      </p:to>
                                    </p:set>
                                    <p:anim calcmode="lin" valueType="num">
                                      <p:cBhvr>
                                        <p:cTn id="106" dur="1000" fill="hold"/>
                                        <p:tgtEl>
                                          <p:spTgt spid="975937"/>
                                        </p:tgtEl>
                                        <p:attrNameLst>
                                          <p:attrName>ppt_w</p:attrName>
                                        </p:attrNameLst>
                                      </p:cBhvr>
                                      <p:tavLst>
                                        <p:tav tm="0">
                                          <p:val>
                                            <p:strVal val="#ppt_w*0.70"/>
                                          </p:val>
                                        </p:tav>
                                        <p:tav tm="100000">
                                          <p:val>
                                            <p:strVal val="#ppt_w"/>
                                          </p:val>
                                        </p:tav>
                                      </p:tavLst>
                                    </p:anim>
                                    <p:anim calcmode="lin" valueType="num">
                                      <p:cBhvr>
                                        <p:cTn id="107" dur="1000" fill="hold"/>
                                        <p:tgtEl>
                                          <p:spTgt spid="975937"/>
                                        </p:tgtEl>
                                        <p:attrNameLst>
                                          <p:attrName>ppt_h</p:attrName>
                                        </p:attrNameLst>
                                      </p:cBhvr>
                                      <p:tavLst>
                                        <p:tav tm="0">
                                          <p:val>
                                            <p:strVal val="#ppt_h"/>
                                          </p:val>
                                        </p:tav>
                                        <p:tav tm="100000">
                                          <p:val>
                                            <p:strVal val="#ppt_h"/>
                                          </p:val>
                                        </p:tav>
                                      </p:tavLst>
                                    </p:anim>
                                    <p:animEffect transition="in" filter="fade">
                                      <p:cBhvr>
                                        <p:cTn id="108" dur="1000"/>
                                        <p:tgtEl>
                                          <p:spTgt spid="975937"/>
                                        </p:tgtEl>
                                      </p:cBhvr>
                                    </p:animEffec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975938"/>
                                        </p:tgtEl>
                                        <p:attrNameLst>
                                          <p:attrName>style.visibility</p:attrName>
                                        </p:attrNameLst>
                                      </p:cBhvr>
                                      <p:to>
                                        <p:strVal val="visible"/>
                                      </p:to>
                                    </p:set>
                                    <p:anim calcmode="lin" valueType="num">
                                      <p:cBhvr>
                                        <p:cTn id="113" dur="1000" fill="hold"/>
                                        <p:tgtEl>
                                          <p:spTgt spid="975938"/>
                                        </p:tgtEl>
                                        <p:attrNameLst>
                                          <p:attrName>ppt_w</p:attrName>
                                        </p:attrNameLst>
                                      </p:cBhvr>
                                      <p:tavLst>
                                        <p:tav tm="0">
                                          <p:val>
                                            <p:strVal val="#ppt_w*0.70"/>
                                          </p:val>
                                        </p:tav>
                                        <p:tav tm="100000">
                                          <p:val>
                                            <p:strVal val="#ppt_w"/>
                                          </p:val>
                                        </p:tav>
                                      </p:tavLst>
                                    </p:anim>
                                    <p:anim calcmode="lin" valueType="num">
                                      <p:cBhvr>
                                        <p:cTn id="114" dur="1000" fill="hold"/>
                                        <p:tgtEl>
                                          <p:spTgt spid="975938"/>
                                        </p:tgtEl>
                                        <p:attrNameLst>
                                          <p:attrName>ppt_h</p:attrName>
                                        </p:attrNameLst>
                                      </p:cBhvr>
                                      <p:tavLst>
                                        <p:tav tm="0">
                                          <p:val>
                                            <p:strVal val="#ppt_h"/>
                                          </p:val>
                                        </p:tav>
                                        <p:tav tm="100000">
                                          <p:val>
                                            <p:strVal val="#ppt_h"/>
                                          </p:val>
                                        </p:tav>
                                      </p:tavLst>
                                    </p:anim>
                                    <p:animEffect transition="in" filter="fade">
                                      <p:cBhvr>
                                        <p:cTn id="115" dur="1000"/>
                                        <p:tgtEl>
                                          <p:spTgt spid="975938"/>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975939"/>
                                        </p:tgtEl>
                                        <p:attrNameLst>
                                          <p:attrName>style.visibility</p:attrName>
                                        </p:attrNameLst>
                                      </p:cBhvr>
                                      <p:to>
                                        <p:strVal val="visible"/>
                                      </p:to>
                                    </p:set>
                                    <p:anim calcmode="lin" valueType="num">
                                      <p:cBhvr>
                                        <p:cTn id="120" dur="1000" fill="hold"/>
                                        <p:tgtEl>
                                          <p:spTgt spid="975939"/>
                                        </p:tgtEl>
                                        <p:attrNameLst>
                                          <p:attrName>ppt_w</p:attrName>
                                        </p:attrNameLst>
                                      </p:cBhvr>
                                      <p:tavLst>
                                        <p:tav tm="0">
                                          <p:val>
                                            <p:strVal val="#ppt_w*0.70"/>
                                          </p:val>
                                        </p:tav>
                                        <p:tav tm="100000">
                                          <p:val>
                                            <p:strVal val="#ppt_w"/>
                                          </p:val>
                                        </p:tav>
                                      </p:tavLst>
                                    </p:anim>
                                    <p:anim calcmode="lin" valueType="num">
                                      <p:cBhvr>
                                        <p:cTn id="121" dur="1000" fill="hold"/>
                                        <p:tgtEl>
                                          <p:spTgt spid="975939"/>
                                        </p:tgtEl>
                                        <p:attrNameLst>
                                          <p:attrName>ppt_h</p:attrName>
                                        </p:attrNameLst>
                                      </p:cBhvr>
                                      <p:tavLst>
                                        <p:tav tm="0">
                                          <p:val>
                                            <p:strVal val="#ppt_h"/>
                                          </p:val>
                                        </p:tav>
                                        <p:tav tm="100000">
                                          <p:val>
                                            <p:strVal val="#ppt_h"/>
                                          </p:val>
                                        </p:tav>
                                      </p:tavLst>
                                    </p:anim>
                                    <p:animEffect transition="in" filter="fade">
                                      <p:cBhvr>
                                        <p:cTn id="122" dur="1000"/>
                                        <p:tgtEl>
                                          <p:spTgt spid="975939"/>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ntr" presetSubtype="0" fill="hold" grpId="0" nodeType="clickEffect">
                                  <p:stCondLst>
                                    <p:cond delay="0"/>
                                  </p:stCondLst>
                                  <p:childTnLst>
                                    <p:set>
                                      <p:cBhvr>
                                        <p:cTn id="126" dur="1" fill="hold">
                                          <p:stCondLst>
                                            <p:cond delay="0"/>
                                          </p:stCondLst>
                                        </p:cTn>
                                        <p:tgtEl>
                                          <p:spTgt spid="975940"/>
                                        </p:tgtEl>
                                        <p:attrNameLst>
                                          <p:attrName>style.visibility</p:attrName>
                                        </p:attrNameLst>
                                      </p:cBhvr>
                                      <p:to>
                                        <p:strVal val="visible"/>
                                      </p:to>
                                    </p:set>
                                    <p:anim calcmode="lin" valueType="num">
                                      <p:cBhvr>
                                        <p:cTn id="127" dur="1000" fill="hold"/>
                                        <p:tgtEl>
                                          <p:spTgt spid="975940"/>
                                        </p:tgtEl>
                                        <p:attrNameLst>
                                          <p:attrName>ppt_w</p:attrName>
                                        </p:attrNameLst>
                                      </p:cBhvr>
                                      <p:tavLst>
                                        <p:tav tm="0">
                                          <p:val>
                                            <p:strVal val="#ppt_w*0.70"/>
                                          </p:val>
                                        </p:tav>
                                        <p:tav tm="100000">
                                          <p:val>
                                            <p:strVal val="#ppt_w"/>
                                          </p:val>
                                        </p:tav>
                                      </p:tavLst>
                                    </p:anim>
                                    <p:anim calcmode="lin" valueType="num">
                                      <p:cBhvr>
                                        <p:cTn id="128" dur="1000" fill="hold"/>
                                        <p:tgtEl>
                                          <p:spTgt spid="975940"/>
                                        </p:tgtEl>
                                        <p:attrNameLst>
                                          <p:attrName>ppt_h</p:attrName>
                                        </p:attrNameLst>
                                      </p:cBhvr>
                                      <p:tavLst>
                                        <p:tav tm="0">
                                          <p:val>
                                            <p:strVal val="#ppt_h"/>
                                          </p:val>
                                        </p:tav>
                                        <p:tav tm="100000">
                                          <p:val>
                                            <p:strVal val="#ppt_h"/>
                                          </p:val>
                                        </p:tav>
                                      </p:tavLst>
                                    </p:anim>
                                    <p:animEffect transition="in" filter="fade">
                                      <p:cBhvr>
                                        <p:cTn id="129" dur="1000"/>
                                        <p:tgtEl>
                                          <p:spTgt spid="975940"/>
                                        </p:tgtEl>
                                      </p:cBhvr>
                                    </p:animEffect>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975941"/>
                                        </p:tgtEl>
                                        <p:attrNameLst>
                                          <p:attrName>style.visibility</p:attrName>
                                        </p:attrNameLst>
                                      </p:cBhvr>
                                      <p:to>
                                        <p:strVal val="visible"/>
                                      </p:to>
                                    </p:set>
                                    <p:anim calcmode="lin" valueType="num">
                                      <p:cBhvr>
                                        <p:cTn id="134" dur="1000" fill="hold"/>
                                        <p:tgtEl>
                                          <p:spTgt spid="975941"/>
                                        </p:tgtEl>
                                        <p:attrNameLst>
                                          <p:attrName>ppt_w</p:attrName>
                                        </p:attrNameLst>
                                      </p:cBhvr>
                                      <p:tavLst>
                                        <p:tav tm="0">
                                          <p:val>
                                            <p:strVal val="#ppt_w*0.70"/>
                                          </p:val>
                                        </p:tav>
                                        <p:tav tm="100000">
                                          <p:val>
                                            <p:strVal val="#ppt_w"/>
                                          </p:val>
                                        </p:tav>
                                      </p:tavLst>
                                    </p:anim>
                                    <p:anim calcmode="lin" valueType="num">
                                      <p:cBhvr>
                                        <p:cTn id="135" dur="1000" fill="hold"/>
                                        <p:tgtEl>
                                          <p:spTgt spid="975941"/>
                                        </p:tgtEl>
                                        <p:attrNameLst>
                                          <p:attrName>ppt_h</p:attrName>
                                        </p:attrNameLst>
                                      </p:cBhvr>
                                      <p:tavLst>
                                        <p:tav tm="0">
                                          <p:val>
                                            <p:strVal val="#ppt_h"/>
                                          </p:val>
                                        </p:tav>
                                        <p:tav tm="100000">
                                          <p:val>
                                            <p:strVal val="#ppt_h"/>
                                          </p:val>
                                        </p:tav>
                                      </p:tavLst>
                                    </p:anim>
                                    <p:animEffect transition="in" filter="fade">
                                      <p:cBhvr>
                                        <p:cTn id="136" dur="1000"/>
                                        <p:tgtEl>
                                          <p:spTgt spid="975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p:bldP spid="975928" grpId="0" bldLvl="0" animBg="1"/>
      <p:bldP spid="975934" grpId="0" bldLvl="0" animBg="1"/>
      <p:bldP spid="975935" grpId="0" bldLvl="0" animBg="1"/>
      <p:bldP spid="975936" grpId="0" bldLvl="0" animBg="1"/>
      <p:bldP spid="975937" grpId="0" bldLvl="0" animBg="1"/>
      <p:bldP spid="975938" grpId="0" bldLvl="0" animBg="1"/>
      <p:bldP spid="975939" grpId="0" bldLvl="0" animBg="1"/>
      <p:bldP spid="975940" grpId="0" bldLvl="0" animBg="1"/>
      <p:bldP spid="975941"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3"/>
          <p:cNvSpPr/>
          <p:nvPr/>
        </p:nvSpPr>
        <p:spPr>
          <a:xfrm>
            <a:off x="395288" y="1370013"/>
            <a:ext cx="8316912" cy="457200"/>
          </a:xfrm>
          <a:prstGeom prst="rect">
            <a:avLst/>
          </a:prstGeom>
          <a:noFill/>
          <a:ln w="12700">
            <a:noFill/>
          </a:ln>
        </p:spPr>
        <p:txBody>
          <a:bodyPr anchor="t">
            <a:spAutoFit/>
          </a:bodyPr>
          <a:p>
            <a:r>
              <a:rPr lang="en-US" altLang="zh-CN" sz="2400" b="1" dirty="0">
                <a:solidFill>
                  <a:srgbClr val="006600"/>
                </a:solidFill>
                <a:latin typeface="微软雅黑" panose="020B0503020204020204" charset="-122"/>
                <a:ea typeface="微软雅黑" panose="020B0503020204020204" charset="-122"/>
              </a:rPr>
              <a:t>2. </a:t>
            </a:r>
            <a:r>
              <a:rPr lang="zh-CN" altLang="en-US" sz="2400" b="1" dirty="0">
                <a:solidFill>
                  <a:srgbClr val="006600"/>
                </a:solidFill>
                <a:latin typeface="微软雅黑" panose="020B0503020204020204" charset="-122"/>
                <a:ea typeface="微软雅黑" panose="020B0503020204020204" charset="-122"/>
              </a:rPr>
              <a:t>最短寻道时间优先</a:t>
            </a:r>
            <a:r>
              <a:rPr lang="en-US" altLang="zh-CN" sz="2400" b="1" dirty="0">
                <a:solidFill>
                  <a:srgbClr val="006600"/>
                </a:solidFill>
                <a:latin typeface="微软雅黑" panose="020B0503020204020204" charset="-122"/>
                <a:ea typeface="微软雅黑" panose="020B0503020204020204" charset="-122"/>
              </a:rPr>
              <a:t>SSTF(Shortest Seek Time First)</a:t>
            </a:r>
            <a:r>
              <a:rPr lang="en-US" altLang="zh-CN" sz="2400" b="1" dirty="0">
                <a:solidFill>
                  <a:schemeClr val="tx2"/>
                </a:solidFill>
                <a:latin typeface="微软雅黑" panose="020B0503020204020204" charset="-122"/>
                <a:ea typeface="微软雅黑" panose="020B0503020204020204" charset="-122"/>
              </a:rPr>
              <a:t> </a:t>
            </a:r>
            <a:endParaRPr lang="en-US" altLang="zh-CN" sz="2400" b="1" dirty="0">
              <a:solidFill>
                <a:schemeClr val="tx2"/>
              </a:solidFill>
              <a:latin typeface="微软雅黑" panose="020B0503020204020204" charset="-122"/>
              <a:ea typeface="微软雅黑" panose="020B0503020204020204" charset="-122"/>
            </a:endParaRPr>
          </a:p>
        </p:txBody>
      </p:sp>
      <p:graphicFrame>
        <p:nvGraphicFramePr>
          <p:cNvPr id="104454" name="Object 5"/>
          <p:cNvGraphicFramePr>
            <a:graphicFrameLocks noChangeAspect="1"/>
          </p:cNvGraphicFramePr>
          <p:nvPr/>
        </p:nvGraphicFramePr>
        <p:xfrm>
          <a:off x="4859338" y="1971675"/>
          <a:ext cx="3736975" cy="3530600"/>
        </p:xfrm>
        <a:graphic>
          <a:graphicData uri="http://schemas.openxmlformats.org/presentationml/2006/ole">
            <mc:AlternateContent xmlns:mc="http://schemas.openxmlformats.org/markup-compatibility/2006">
              <mc:Choice xmlns:v="urn:schemas-microsoft-com:vml" Requires="v">
                <p:oleObj spid="_x0000_s3089" name="" r:id="rId1" imgW="3952875" imgH="4572000" progId="Paint.Picture">
                  <p:embed/>
                </p:oleObj>
              </mc:Choice>
              <mc:Fallback>
                <p:oleObj name="" r:id="rId1" imgW="3952875" imgH="4572000" progId="Paint.Picture">
                  <p:embed/>
                  <p:pic>
                    <p:nvPicPr>
                      <p:cNvPr id="0" name="图片 3088"/>
                      <p:cNvPicPr/>
                      <p:nvPr/>
                    </p:nvPicPr>
                    <p:blipFill>
                      <a:blip r:embed="rId2"/>
                      <a:stretch>
                        <a:fillRect/>
                      </a:stretch>
                    </p:blipFill>
                    <p:spPr>
                      <a:xfrm>
                        <a:off x="4859338" y="1971675"/>
                        <a:ext cx="3736975" cy="3530600"/>
                      </a:xfrm>
                      <a:prstGeom prst="rect">
                        <a:avLst/>
                      </a:prstGeom>
                      <a:noFill/>
                      <a:ln w="38100">
                        <a:noFill/>
                        <a:miter/>
                      </a:ln>
                    </p:spPr>
                  </p:pic>
                </p:oleObj>
              </mc:Fallback>
            </mc:AlternateContent>
          </a:graphicData>
        </a:graphic>
      </p:graphicFrame>
      <p:sp>
        <p:nvSpPr>
          <p:cNvPr id="212995" name="Rectangle 7"/>
          <p:cNvSpPr/>
          <p:nvPr/>
        </p:nvSpPr>
        <p:spPr>
          <a:xfrm>
            <a:off x="395288" y="381000"/>
            <a:ext cx="8763000" cy="685800"/>
          </a:xfrm>
          <a:prstGeom prst="rect">
            <a:avLst/>
          </a:prstGeom>
          <a:noFill/>
          <a:ln w="9525">
            <a:noFill/>
          </a:ln>
        </p:spPr>
        <p:txBody>
          <a:bodyPr anchor="ctr"/>
          <a:p>
            <a:pPr algn="ctr" defTabSz="914400"/>
            <a:r>
              <a:rPr lang="zh-CN" altLang="en-US" sz="4000" b="1" dirty="0">
                <a:latin typeface="宋体" panose="02010600030101010101" pitchFamily="2" charset="-122"/>
                <a:ea typeface="宋体" panose="02010600030101010101" pitchFamily="2" charset="-122"/>
              </a:rPr>
              <a:t>6.8.2 早期的磁盘调度算法</a:t>
            </a:r>
            <a:endParaRPr lang="zh-CN" altLang="en-US" sz="4000" b="1" dirty="0">
              <a:latin typeface="宋体" panose="02010600030101010101" pitchFamily="2" charset="-122"/>
              <a:ea typeface="宋体" panose="02010600030101010101" pitchFamily="2" charset="-122"/>
            </a:endParaRPr>
          </a:p>
        </p:txBody>
      </p:sp>
      <p:sp>
        <p:nvSpPr>
          <p:cNvPr id="104456" name="Text Box 8"/>
          <p:cNvSpPr txBox="1"/>
          <p:nvPr/>
        </p:nvSpPr>
        <p:spPr>
          <a:xfrm>
            <a:off x="614363" y="1941513"/>
            <a:ext cx="4178300" cy="1865312"/>
          </a:xfrm>
          <a:prstGeom prst="rect">
            <a:avLst/>
          </a:prstGeom>
          <a:no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20000"/>
              </a:lnSpc>
              <a:spcBef>
                <a:spcPct val="50000"/>
              </a:spcBef>
            </a:pPr>
            <a:r>
              <a:rPr lang="en-US" altLang="zh-CN" sz="2400" b="1" dirty="0">
                <a:solidFill>
                  <a:schemeClr val="hlink"/>
                </a:solidFill>
                <a:latin typeface="微软雅黑" panose="020B0503020204020204" charset="-122"/>
                <a:ea typeface="微软雅黑" panose="020B0503020204020204" charset="-122"/>
              </a:rPr>
              <a:t>     </a:t>
            </a:r>
            <a:r>
              <a:rPr lang="zh-CN" altLang="en-US" sz="2400" b="1" dirty="0">
                <a:solidFill>
                  <a:schemeClr val="hlink"/>
                </a:solidFill>
                <a:latin typeface="微软雅黑" panose="020B0503020204020204" charset="-122"/>
                <a:ea typeface="微软雅黑" panose="020B0503020204020204" charset="-122"/>
              </a:rPr>
              <a:t>该算法选择这样的请求，其要求访问的磁道</a:t>
            </a:r>
            <a:r>
              <a:rPr lang="zh-CN" altLang="en-US" sz="2400" b="1" dirty="0">
                <a:solidFill>
                  <a:srgbClr val="FF9900"/>
                </a:solidFill>
                <a:latin typeface="微软雅黑" panose="020B0503020204020204" charset="-122"/>
                <a:ea typeface="微软雅黑" panose="020B0503020204020204" charset="-122"/>
              </a:rPr>
              <a:t>与当前磁头所在的磁道距离最近</a:t>
            </a:r>
            <a:r>
              <a:rPr lang="zh-CN" altLang="en-US" sz="2400" b="1" dirty="0">
                <a:solidFill>
                  <a:schemeClr val="hlink"/>
                </a:solidFill>
                <a:latin typeface="微软雅黑" panose="020B0503020204020204" charset="-122"/>
                <a:ea typeface="微软雅黑" panose="020B0503020204020204" charset="-122"/>
              </a:rPr>
              <a:t>，以使每次的寻道时间最短。</a:t>
            </a:r>
            <a:endParaRPr lang="zh-CN" altLang="en-US" sz="2400" b="1" dirty="0">
              <a:solidFill>
                <a:schemeClr val="hlink"/>
              </a:solidFill>
              <a:latin typeface="微软雅黑" panose="020B0503020204020204" charset="-122"/>
              <a:ea typeface="微软雅黑" panose="020B0503020204020204" charset="-122"/>
            </a:endParaRPr>
          </a:p>
        </p:txBody>
      </p:sp>
      <p:sp>
        <p:nvSpPr>
          <p:cNvPr id="104457" name="Text Box 9"/>
          <p:cNvSpPr txBox="1"/>
          <p:nvPr/>
        </p:nvSpPr>
        <p:spPr>
          <a:xfrm>
            <a:off x="611188" y="3843338"/>
            <a:ext cx="4178300" cy="2051050"/>
          </a:xfrm>
          <a:prstGeom prst="rect">
            <a:avLst/>
          </a:prstGeom>
          <a:no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20000"/>
              </a:lnSpc>
              <a:spcBef>
                <a:spcPct val="50000"/>
              </a:spcBef>
            </a:pPr>
            <a:r>
              <a:rPr lang="zh-CN" altLang="en-US" sz="2400" b="1" dirty="0">
                <a:solidFill>
                  <a:schemeClr val="accent2"/>
                </a:solidFill>
                <a:latin typeface="微软雅黑" panose="020B0503020204020204" charset="-122"/>
                <a:ea typeface="微软雅黑" panose="020B0503020204020204" charset="-122"/>
              </a:rPr>
              <a:t>优点：</a:t>
            </a:r>
            <a:r>
              <a:rPr lang="zh-CN" altLang="en-US" sz="2400" b="1" dirty="0">
                <a:solidFill>
                  <a:schemeClr val="hlink"/>
                </a:solidFill>
                <a:latin typeface="微软雅黑" panose="020B0503020204020204" charset="-122"/>
                <a:ea typeface="微软雅黑" panose="020B0503020204020204" charset="-122"/>
              </a:rPr>
              <a:t>比</a:t>
            </a:r>
            <a:r>
              <a:rPr lang="en-US" altLang="zh-CN" sz="2400" b="1" dirty="0">
                <a:solidFill>
                  <a:schemeClr val="hlink"/>
                </a:solidFill>
                <a:latin typeface="微软雅黑" panose="020B0503020204020204" charset="-122"/>
                <a:ea typeface="微软雅黑" panose="020B0503020204020204" charset="-122"/>
              </a:rPr>
              <a:t>FCFS</a:t>
            </a:r>
            <a:r>
              <a:rPr lang="zh-CN" altLang="en-US" sz="2400" b="1" dirty="0">
                <a:solidFill>
                  <a:schemeClr val="hlink"/>
                </a:solidFill>
                <a:latin typeface="微软雅黑" panose="020B0503020204020204" charset="-122"/>
                <a:ea typeface="微软雅黑" panose="020B0503020204020204" charset="-122"/>
              </a:rPr>
              <a:t>有更好的寻道性能。</a:t>
            </a:r>
            <a:endParaRPr lang="zh-CN" altLang="en-US" sz="2400" b="1" dirty="0">
              <a:solidFill>
                <a:schemeClr val="hlink"/>
              </a:solidFill>
              <a:latin typeface="微软雅黑" panose="020B0503020204020204" charset="-122"/>
              <a:ea typeface="微软雅黑" panose="020B0503020204020204" charset="-122"/>
            </a:endParaRPr>
          </a:p>
          <a:p>
            <a:pPr>
              <a:lnSpc>
                <a:spcPct val="120000"/>
              </a:lnSpc>
              <a:spcBef>
                <a:spcPct val="50000"/>
              </a:spcBef>
            </a:pPr>
            <a:r>
              <a:rPr lang="zh-CN" altLang="en-US" sz="2400" b="1" dirty="0">
                <a:solidFill>
                  <a:schemeClr val="accent2"/>
                </a:solidFill>
                <a:latin typeface="微软雅黑" panose="020B0503020204020204" charset="-122"/>
                <a:ea typeface="微软雅黑" panose="020B0503020204020204" charset="-122"/>
              </a:rPr>
              <a:t>缺点：</a:t>
            </a:r>
            <a:r>
              <a:rPr lang="zh-CN" altLang="en-US" sz="2400" b="1" dirty="0">
                <a:solidFill>
                  <a:schemeClr val="hlink"/>
                </a:solidFill>
                <a:latin typeface="微软雅黑" panose="020B0503020204020204" charset="-122"/>
                <a:ea typeface="微软雅黑" panose="020B0503020204020204" charset="-122"/>
              </a:rPr>
              <a:t>不能保证平均寻道时间最短；出现饥饿现象</a:t>
            </a:r>
            <a:endParaRPr lang="zh-CN" altLang="en-US" sz="2400" b="1" dirty="0">
              <a:solidFill>
                <a:schemeClr val="hlink"/>
              </a:solidFill>
              <a:latin typeface="微软雅黑" panose="020B0503020204020204" charset="-122"/>
              <a:ea typeface="微软雅黑" panose="020B0503020204020204" charset="-122"/>
            </a:endParaRPr>
          </a:p>
        </p:txBody>
      </p:sp>
      <p:sp>
        <p:nvSpPr>
          <p:cNvPr id="21299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6" grpId="0" bldLvl="0" animBg="1"/>
      <p:bldP spid="104457" grpId="0" bldLvl="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7923" name="文本框 977922"/>
          <p:cNvSpPr txBox="1"/>
          <p:nvPr/>
        </p:nvSpPr>
        <p:spPr>
          <a:xfrm>
            <a:off x="1476375" y="5084763"/>
            <a:ext cx="7667625" cy="457200"/>
          </a:xfrm>
          <a:prstGeom prst="rect">
            <a:avLst/>
          </a:prstGeom>
          <a:noFill/>
          <a:ln w="9525">
            <a:noFill/>
          </a:ln>
        </p:spPr>
        <p:txBody>
          <a:bodyPr lIns="91432" tIns="45715" rIns="91432" bIns="45715" anchor="t">
            <a:spAutoFit/>
          </a:bodyPr>
          <a:p>
            <a:pPr>
              <a:spcBef>
                <a:spcPct val="20000"/>
              </a:spcBef>
              <a:buClr>
                <a:schemeClr val="hlink"/>
              </a:buClr>
              <a:buSzPct val="50000"/>
              <a:buFont typeface="Monotype Sorts" pitchFamily="2" charset="2"/>
            </a:pPr>
            <a:r>
              <a:rPr lang="zh-CN" altLang="en-US" sz="2400" b="1" dirty="0">
                <a:solidFill>
                  <a:srgbClr val="000000"/>
                </a:solidFill>
                <a:latin typeface="宋体" panose="02010600030101010101" pitchFamily="2" charset="-122"/>
                <a:ea typeface="宋体" panose="02010600030101010101" pitchFamily="2" charset="-122"/>
              </a:rPr>
              <a:t>磁盘访问序列： </a:t>
            </a:r>
            <a:r>
              <a:rPr lang="en-US" altLang="zh-CN" sz="2400" b="1" dirty="0">
                <a:solidFill>
                  <a:srgbClr val="000000"/>
                </a:solidFill>
                <a:latin typeface="宋体" panose="02010600030101010101" pitchFamily="2" charset="-122"/>
                <a:ea typeface="宋体" panose="02010600030101010101" pitchFamily="2" charset="-122"/>
              </a:rPr>
              <a:t>65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67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37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98</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122</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124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a:solidFill>
                  <a:srgbClr val="000000"/>
                </a:solidFill>
                <a:latin typeface="宋体" panose="02010600030101010101" pitchFamily="2" charset="-122"/>
                <a:ea typeface="宋体" panose="02010600030101010101" pitchFamily="2" charset="-122"/>
              </a:rPr>
              <a:t>183</a:t>
            </a:r>
            <a:endParaRPr lang="en-US" altLang="zh-CN" sz="2400" b="1">
              <a:solidFill>
                <a:srgbClr val="000000"/>
              </a:solidFill>
              <a:latin typeface="宋体" panose="02010600030101010101" pitchFamily="2" charset="-122"/>
              <a:ea typeface="宋体" panose="02010600030101010101" pitchFamily="2" charset="-122"/>
            </a:endParaRPr>
          </a:p>
        </p:txBody>
      </p:sp>
      <p:sp>
        <p:nvSpPr>
          <p:cNvPr id="215042" name="竖卷形 977923"/>
          <p:cNvSpPr/>
          <p:nvPr/>
        </p:nvSpPr>
        <p:spPr>
          <a:xfrm>
            <a:off x="-36512" y="838200"/>
            <a:ext cx="1081087" cy="4967288"/>
          </a:xfrm>
          <a:prstGeom prst="verticalScroll">
            <a:avLst>
              <a:gd name="adj" fmla="val 12500"/>
            </a:avLst>
          </a:prstGeom>
          <a:gradFill rotWithShape="0">
            <a:gsLst>
              <a:gs pos="0">
                <a:srgbClr val="FFFFFF"/>
              </a:gs>
              <a:gs pos="50000">
                <a:srgbClr val="FFCC99"/>
              </a:gs>
              <a:gs pos="100000">
                <a:srgbClr val="FFFFFF"/>
              </a:gs>
            </a:gsLst>
            <a:lin ang="2700000" scaled="1"/>
            <a:tileRect/>
          </a:gradFill>
          <a:ln w="12700" cap="rnd" cmpd="sng">
            <a:solidFill>
              <a:srgbClr val="C4B596"/>
            </a:solidFill>
            <a:prstDash val="sysDot"/>
            <a:round/>
            <a:headEnd type="none" w="med" len="med"/>
            <a:tailEnd type="none" w="med" len="med"/>
          </a:ln>
          <a:effectLst>
            <a:outerShdw dist="53882" dir="2699999" algn="ctr" rotWithShape="0">
              <a:srgbClr val="CBCBCB">
                <a:alpha val="79999"/>
              </a:srgbClr>
            </a:outerShdw>
          </a:effectLst>
        </p:spPr>
        <p:txBody>
          <a:bodyPr vert="eaVert" wrap="none" lIns="91432" tIns="45715" rIns="91432" bIns="45715" anchor="ctr"/>
          <a:p>
            <a:r>
              <a:rPr lang="zh-CN" altLang="en-US" sz="3200" dirty="0">
                <a:latin typeface="Times New Roman" panose="02020603050405020304" pitchFamily="2" charset="0"/>
                <a:ea typeface="隶书" panose="02010509060101010101" pitchFamily="1" charset="-122"/>
              </a:rPr>
              <a:t>最短寻道时间优先</a:t>
            </a:r>
            <a:r>
              <a:rPr lang="en-US" altLang="zh-CN" sz="3200">
                <a:latin typeface="Times New Roman" panose="02020603050405020304" pitchFamily="2" charset="0"/>
                <a:ea typeface="隶书" panose="02010509060101010101" pitchFamily="1" charset="-122"/>
              </a:rPr>
              <a:t>SSTF</a:t>
            </a:r>
            <a:endParaRPr lang="en-US" altLang="zh-CN" sz="3200">
              <a:latin typeface="Times New Roman" panose="02020603050405020304" pitchFamily="2" charset="0"/>
              <a:ea typeface="隶书" panose="02010509060101010101" pitchFamily="1" charset="-122"/>
            </a:endParaRPr>
          </a:p>
        </p:txBody>
      </p:sp>
      <p:sp>
        <p:nvSpPr>
          <p:cNvPr id="215043" name="文本框 977924"/>
          <p:cNvSpPr txBox="1"/>
          <p:nvPr/>
        </p:nvSpPr>
        <p:spPr>
          <a:xfrm>
            <a:off x="1149350" y="1125538"/>
            <a:ext cx="7850188" cy="3816350"/>
          </a:xfrm>
          <a:prstGeom prst="rect">
            <a:avLst/>
          </a:prstGeom>
          <a:blipFill rotWithShape="1">
            <a:blip r:embed="rId1"/>
          </a:blipFill>
          <a:ln w="12700">
            <a:noFill/>
          </a:ln>
          <a:effectLst>
            <a:outerShdw dist="53882" dir="2699999" algn="ctr" rotWithShape="0">
              <a:srgbClr val="CBCBCB">
                <a:alpha val="79999"/>
              </a:srgbClr>
            </a:outerShdw>
          </a:effectLst>
        </p:spPr>
        <p:txBody>
          <a:bodyPr lIns="91432" tIns="45715" rIns="91432" bIns="45715" anchor="t"/>
          <a:p>
            <a:pPr>
              <a:spcBef>
                <a:spcPct val="50000"/>
              </a:spcBef>
            </a:pPr>
            <a:endParaRPr lang="en-US" altLang="en-US" sz="2400" dirty="0">
              <a:latin typeface="Times New Roman" panose="02020603050405020304" pitchFamily="2" charset="0"/>
              <a:ea typeface="宋体" panose="02010600030101010101" pitchFamily="2" charset="-122"/>
            </a:endParaRPr>
          </a:p>
        </p:txBody>
      </p:sp>
      <p:graphicFrame>
        <p:nvGraphicFramePr>
          <p:cNvPr id="977926" name="内容占位符 977925"/>
          <p:cNvGraphicFramePr/>
          <p:nvPr>
            <p:ph/>
          </p:nvPr>
        </p:nvGraphicFramePr>
        <p:xfrm>
          <a:off x="1149350" y="1125538"/>
          <a:ext cx="7489825" cy="3490913"/>
        </p:xfrm>
        <a:graphic>
          <a:graphicData uri="http://schemas.openxmlformats.org/drawingml/2006/table">
            <a:tbl>
              <a:tblPr/>
              <a:tblGrid>
                <a:gridCol w="506413"/>
                <a:gridCol w="576262"/>
                <a:gridCol w="793750"/>
                <a:gridCol w="790575"/>
                <a:gridCol w="503238"/>
                <a:gridCol w="793750"/>
                <a:gridCol w="827087"/>
                <a:gridCol w="433388"/>
                <a:gridCol w="287337"/>
                <a:gridCol w="323850"/>
                <a:gridCol w="936625"/>
                <a:gridCol w="717550"/>
              </a:tblGrid>
              <a:tr h="360363">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14</a:t>
                      </a:r>
                      <a:endParaRPr lang="zh-CN" altLang="en-US" sz="2000">
                        <a:solidFill>
                          <a:schemeClr val="bg1"/>
                        </a:solidFill>
                      </a:endParaRPr>
                    </a:p>
                  </a:txBody>
                  <a:tcPr marL="17998" marR="17998" marT="0" marB="0">
                    <a:lnL cap="flat">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37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53</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65</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98</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122</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124</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183</a:t>
                      </a:r>
                      <a:endParaRPr lang="zh-CN" altLang="en-US" sz="2000">
                        <a:solidFill>
                          <a:schemeClr val="bg1"/>
                        </a:solidFill>
                      </a:endParaRPr>
                    </a:p>
                  </a:txBody>
                  <a:tcPr marL="17998" marR="17998" marT="0" marB="0">
                    <a:lnL>
                      <a:noFill/>
                    </a:lnL>
                    <a:lnR cap="flat">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R cap="flat">
                      <a:noFill/>
                    </a:lnR>
                    <a:lnT cap="flat">
                      <a:noFill/>
                    </a:lnT>
                    <a:lnB w="12700" cap="flat" cmpd="sng">
                      <a:solidFill>
                        <a:schemeClr val="bg1"/>
                      </a:solidFill>
                      <a:prstDash val="solid"/>
                      <a:headEnd type="none" w="med" len="med"/>
                      <a:tailEnd type="none" w="med" len="med"/>
                    </a:lnB>
                  </a:tcPr>
                </a:tc>
              </a:tr>
              <a:tr h="3130550">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a:noFill/>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noFill/>
                  </a:tcPr>
                </a:tc>
              </a:tr>
            </a:tbl>
          </a:graphicData>
        </a:graphic>
      </p:graphicFrame>
      <p:sp>
        <p:nvSpPr>
          <p:cNvPr id="977973" name="直接连接符 977972"/>
          <p:cNvSpPr/>
          <p:nvPr/>
        </p:nvSpPr>
        <p:spPr>
          <a:xfrm>
            <a:off x="3025775" y="1552575"/>
            <a:ext cx="825500" cy="220663"/>
          </a:xfrm>
          <a:prstGeom prst="line">
            <a:avLst/>
          </a:prstGeom>
          <a:ln w="57150" cap="flat" cmpd="sng">
            <a:solidFill>
              <a:srgbClr val="FFFF00"/>
            </a:solidFill>
            <a:prstDash val="solid"/>
            <a:round/>
            <a:headEnd type="none" w="med" len="med"/>
            <a:tailEnd type="triangle" w="med" len="med"/>
          </a:ln>
        </p:spPr>
      </p:sp>
      <p:sp>
        <p:nvSpPr>
          <p:cNvPr id="977974" name="直接连接符 977973"/>
          <p:cNvSpPr/>
          <p:nvPr/>
        </p:nvSpPr>
        <p:spPr>
          <a:xfrm>
            <a:off x="3779838" y="1773238"/>
            <a:ext cx="576262" cy="71437"/>
          </a:xfrm>
          <a:prstGeom prst="line">
            <a:avLst/>
          </a:prstGeom>
          <a:ln w="57150" cap="flat" cmpd="sng">
            <a:solidFill>
              <a:srgbClr val="FFCC99"/>
            </a:solidFill>
            <a:prstDash val="solid"/>
            <a:round/>
            <a:headEnd type="none" w="med" len="med"/>
            <a:tailEnd type="triangle" w="med" len="med"/>
          </a:ln>
        </p:spPr>
      </p:sp>
      <p:sp>
        <p:nvSpPr>
          <p:cNvPr id="977975" name="直接连接符 977974"/>
          <p:cNvSpPr/>
          <p:nvPr/>
        </p:nvSpPr>
        <p:spPr>
          <a:xfrm rot="10016990">
            <a:off x="2222500" y="2027238"/>
            <a:ext cx="2135188" cy="96837"/>
          </a:xfrm>
          <a:prstGeom prst="line">
            <a:avLst/>
          </a:prstGeom>
          <a:ln w="57150" cap="flat" cmpd="sng">
            <a:solidFill>
              <a:schemeClr val="accent1"/>
            </a:solidFill>
            <a:prstDash val="solid"/>
            <a:round/>
            <a:headEnd type="none" w="med" len="med"/>
            <a:tailEnd type="triangle" w="med" len="med"/>
          </a:ln>
        </p:spPr>
      </p:sp>
      <p:sp>
        <p:nvSpPr>
          <p:cNvPr id="977976" name="文本框 977975"/>
          <p:cNvSpPr txBox="1"/>
          <p:nvPr/>
        </p:nvSpPr>
        <p:spPr>
          <a:xfrm>
            <a:off x="3132138" y="1484313"/>
            <a:ext cx="501650" cy="363537"/>
          </a:xfrm>
          <a:prstGeom prst="rect">
            <a:avLst/>
          </a:prstGeom>
          <a:solidFill>
            <a:schemeClr val="tx1"/>
          </a:solidFill>
          <a:ln w="12700">
            <a:noFill/>
          </a:ln>
        </p:spPr>
        <p:txBody>
          <a:bodyPr lIns="0" tIns="0" rIns="0" bIns="0" anchor="t">
            <a:spAutoFit/>
          </a:bodyPr>
          <a:p>
            <a:pPr>
              <a:spcBef>
                <a:spcPct val="50000"/>
              </a:spcBef>
            </a:pPr>
            <a:r>
              <a:rPr lang="en-US" altLang="zh-CN" sz="2400">
                <a:solidFill>
                  <a:srgbClr val="FFFF00"/>
                </a:solidFill>
                <a:latin typeface="Times New Roman" panose="02020603050405020304" pitchFamily="2" charset="0"/>
                <a:ea typeface="宋体" panose="02010600030101010101" pitchFamily="2" charset="-122"/>
              </a:rPr>
              <a:t>12</a:t>
            </a:r>
            <a:endParaRPr lang="en-US" altLang="zh-CN" sz="2400">
              <a:solidFill>
                <a:srgbClr val="FFFF00"/>
              </a:solidFill>
              <a:latin typeface="Times New Roman" panose="02020603050405020304" pitchFamily="2" charset="0"/>
              <a:ea typeface="宋体" panose="02010600030101010101" pitchFamily="2" charset="-122"/>
            </a:endParaRPr>
          </a:p>
        </p:txBody>
      </p:sp>
      <p:sp>
        <p:nvSpPr>
          <p:cNvPr id="977977" name="直接连接符 977976"/>
          <p:cNvSpPr/>
          <p:nvPr/>
        </p:nvSpPr>
        <p:spPr>
          <a:xfrm rot="9957159" flipV="1">
            <a:off x="1617663" y="2339975"/>
            <a:ext cx="647700" cy="71438"/>
          </a:xfrm>
          <a:prstGeom prst="line">
            <a:avLst/>
          </a:prstGeom>
          <a:ln w="57150" cap="flat" cmpd="sng">
            <a:solidFill>
              <a:srgbClr val="FF00FF"/>
            </a:solidFill>
            <a:prstDash val="solid"/>
            <a:round/>
            <a:headEnd type="none" w="med" len="med"/>
            <a:tailEnd type="triangle" w="med" len="med"/>
          </a:ln>
        </p:spPr>
      </p:sp>
      <p:sp>
        <p:nvSpPr>
          <p:cNvPr id="977978" name="直接连接符 977977"/>
          <p:cNvSpPr/>
          <p:nvPr/>
        </p:nvSpPr>
        <p:spPr>
          <a:xfrm rot="318870" flipV="1">
            <a:off x="1662113" y="2633663"/>
            <a:ext cx="3411537" cy="31750"/>
          </a:xfrm>
          <a:prstGeom prst="line">
            <a:avLst/>
          </a:prstGeom>
          <a:ln w="57150" cap="flat" cmpd="sng">
            <a:solidFill>
              <a:srgbClr val="FF9900"/>
            </a:solidFill>
            <a:prstDash val="solid"/>
            <a:round/>
            <a:headEnd type="none" w="med" len="med"/>
            <a:tailEnd type="triangle" w="med" len="med"/>
          </a:ln>
        </p:spPr>
      </p:sp>
      <p:sp>
        <p:nvSpPr>
          <p:cNvPr id="977979" name="直接连接符 977978"/>
          <p:cNvSpPr/>
          <p:nvPr/>
        </p:nvSpPr>
        <p:spPr>
          <a:xfrm>
            <a:off x="5076825" y="2781300"/>
            <a:ext cx="863600" cy="71438"/>
          </a:xfrm>
          <a:prstGeom prst="line">
            <a:avLst/>
          </a:prstGeom>
          <a:ln w="57150" cap="flat" cmpd="sng">
            <a:solidFill>
              <a:srgbClr val="FF99CC"/>
            </a:solidFill>
            <a:prstDash val="solid"/>
            <a:round/>
            <a:headEnd type="none" w="med" len="med"/>
            <a:tailEnd type="triangle" w="med" len="med"/>
          </a:ln>
        </p:spPr>
      </p:sp>
      <p:sp>
        <p:nvSpPr>
          <p:cNvPr id="977980" name="直接连接符 977979"/>
          <p:cNvSpPr/>
          <p:nvPr/>
        </p:nvSpPr>
        <p:spPr>
          <a:xfrm rot="238127">
            <a:off x="5942013" y="2867025"/>
            <a:ext cx="722312" cy="287338"/>
          </a:xfrm>
          <a:prstGeom prst="line">
            <a:avLst/>
          </a:prstGeom>
          <a:ln w="57150" cap="flat" cmpd="sng">
            <a:solidFill>
              <a:srgbClr val="00FF00"/>
            </a:solidFill>
            <a:prstDash val="solid"/>
            <a:round/>
            <a:headEnd type="none" w="med" len="med"/>
            <a:tailEnd type="triangle" w="med" len="med"/>
          </a:ln>
        </p:spPr>
      </p:sp>
      <p:sp>
        <p:nvSpPr>
          <p:cNvPr id="977981" name="直接连接符 977980"/>
          <p:cNvSpPr/>
          <p:nvPr/>
        </p:nvSpPr>
        <p:spPr>
          <a:xfrm>
            <a:off x="6659563" y="3198813"/>
            <a:ext cx="1298575" cy="504825"/>
          </a:xfrm>
          <a:prstGeom prst="line">
            <a:avLst/>
          </a:prstGeom>
          <a:ln w="57150" cap="flat" cmpd="sng">
            <a:solidFill>
              <a:srgbClr val="FF6600"/>
            </a:solidFill>
            <a:prstDash val="solid"/>
            <a:round/>
            <a:headEnd type="none" w="med" len="med"/>
            <a:tailEnd type="triangle" w="med" len="med"/>
          </a:ln>
        </p:spPr>
      </p:sp>
      <p:sp>
        <p:nvSpPr>
          <p:cNvPr id="977982" name="文本框 977981"/>
          <p:cNvSpPr txBox="1"/>
          <p:nvPr/>
        </p:nvSpPr>
        <p:spPr>
          <a:xfrm>
            <a:off x="3851275" y="1557338"/>
            <a:ext cx="360363" cy="363537"/>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CC99"/>
                </a:solidFill>
                <a:latin typeface="Times New Roman" panose="02020603050405020304" pitchFamily="2" charset="0"/>
                <a:ea typeface="宋体" panose="02010600030101010101" pitchFamily="2" charset="-122"/>
              </a:rPr>
              <a:t>2</a:t>
            </a:r>
            <a:endParaRPr lang="en-US" altLang="zh-CN" sz="2400">
              <a:solidFill>
                <a:srgbClr val="FFCC99"/>
              </a:solidFill>
              <a:latin typeface="Times New Roman" panose="02020603050405020304" pitchFamily="2" charset="0"/>
              <a:ea typeface="宋体" panose="02010600030101010101" pitchFamily="2" charset="-122"/>
            </a:endParaRPr>
          </a:p>
        </p:txBody>
      </p:sp>
      <p:sp>
        <p:nvSpPr>
          <p:cNvPr id="977983" name="文本框 977982"/>
          <p:cNvSpPr txBox="1"/>
          <p:nvPr/>
        </p:nvSpPr>
        <p:spPr>
          <a:xfrm>
            <a:off x="2916238" y="1917700"/>
            <a:ext cx="576262" cy="363538"/>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30</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7984" name="文本框 977983"/>
          <p:cNvSpPr txBox="1"/>
          <p:nvPr/>
        </p:nvSpPr>
        <p:spPr>
          <a:xfrm>
            <a:off x="1817688" y="2133600"/>
            <a:ext cx="306387" cy="365125"/>
          </a:xfrm>
          <a:prstGeom prst="rect">
            <a:avLst/>
          </a:prstGeom>
          <a:solidFill>
            <a:schemeClr val="tx1"/>
          </a:solidFill>
          <a:ln w="12700">
            <a:noFill/>
          </a:ln>
        </p:spPr>
        <p:txBody>
          <a:bodyPr wrap="none" lIns="0" tIns="0" rIns="0"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23</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7985" name="文本框 977984"/>
          <p:cNvSpPr txBox="1"/>
          <p:nvPr/>
        </p:nvSpPr>
        <p:spPr>
          <a:xfrm>
            <a:off x="3203575" y="2420938"/>
            <a:ext cx="53975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84</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7986" name="文本框 977985"/>
          <p:cNvSpPr txBox="1"/>
          <p:nvPr/>
        </p:nvSpPr>
        <p:spPr>
          <a:xfrm>
            <a:off x="5219700" y="2636838"/>
            <a:ext cx="431800" cy="366712"/>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24</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7987" name="文本框 977986"/>
          <p:cNvSpPr txBox="1"/>
          <p:nvPr/>
        </p:nvSpPr>
        <p:spPr>
          <a:xfrm>
            <a:off x="6081713" y="2781300"/>
            <a:ext cx="36195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7988" name="文本框 977987"/>
          <p:cNvSpPr txBox="1"/>
          <p:nvPr/>
        </p:nvSpPr>
        <p:spPr>
          <a:xfrm>
            <a:off x="7092950" y="3213100"/>
            <a:ext cx="504825" cy="365125"/>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59</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77989" name="椭圆形标注 977988"/>
          <p:cNvSpPr/>
          <p:nvPr/>
        </p:nvSpPr>
        <p:spPr>
          <a:xfrm>
            <a:off x="541338" y="5686425"/>
            <a:ext cx="5518150" cy="1147763"/>
          </a:xfrm>
          <a:prstGeom prst="wedgeEllipseCallout">
            <a:avLst>
              <a:gd name="adj1" fmla="val -44278"/>
              <a:gd name="adj2" fmla="val -86463"/>
            </a:avLst>
          </a:prstGeom>
          <a:gradFill rotWithShape="1">
            <a:gsLst>
              <a:gs pos="0">
                <a:srgbClr val="FFFFFF"/>
              </a:gs>
              <a:gs pos="100000">
                <a:srgbClr val="FFCC99"/>
              </a:gs>
            </a:gsLst>
            <a:path path="rect">
              <a:fillToRect l="50000" t="50000" r="50000" b="50000"/>
            </a:path>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lIns="91432" tIns="0" rIns="91432" bIns="0" anchor="t">
            <a:spAutoFit/>
          </a:bodyPr>
          <a:p>
            <a:pPr eaLnBrk="0" hangingPunct="0">
              <a:lnSpc>
                <a:spcPct val="110000"/>
              </a:lnSpc>
            </a:pPr>
            <a:r>
              <a:rPr lang="zh-CN" altLang="en-US" sz="2400" b="1" dirty="0">
                <a:latin typeface="Times New Roman" panose="02020603050405020304" pitchFamily="2" charset="0"/>
                <a:ea typeface="宋体" panose="02010600030101010101" pitchFamily="2" charset="-122"/>
              </a:rPr>
              <a:t>磁头走过的总道数：</a:t>
            </a:r>
            <a:r>
              <a:rPr lang="en-US" altLang="zh-CN" sz="2400" b="1">
                <a:latin typeface="Times New Roman" panose="02020603050405020304" pitchFamily="2" charset="0"/>
                <a:ea typeface="宋体" panose="02010600030101010101" pitchFamily="2" charset="-122"/>
              </a:rPr>
              <a:t>236</a:t>
            </a:r>
            <a:endParaRPr lang="en-US" altLang="zh-CN" sz="2400" b="1">
              <a:latin typeface="Times New Roman" panose="02020603050405020304" pitchFamily="2" charset="0"/>
              <a:ea typeface="宋体" panose="02010600030101010101" pitchFamily="2" charset="-122"/>
            </a:endParaRPr>
          </a:p>
          <a:p>
            <a:pPr eaLnBrk="0" hangingPunct="0">
              <a:lnSpc>
                <a:spcPct val="110000"/>
              </a:lnSpc>
            </a:pPr>
            <a:r>
              <a:rPr lang="zh-CN" altLang="en-US" sz="2400" b="1" dirty="0">
                <a:latin typeface="Times New Roman" panose="02020603050405020304" pitchFamily="2" charset="0"/>
                <a:ea typeface="宋体" panose="02010600030101010101" pitchFamily="2" charset="-122"/>
              </a:rPr>
              <a:t>平均寻道长度：</a:t>
            </a:r>
            <a:r>
              <a:rPr lang="en-US" altLang="zh-CN" sz="2400" b="1">
                <a:latin typeface="Times New Roman" panose="02020603050405020304" pitchFamily="2" charset="0"/>
                <a:ea typeface="宋体" panose="02010600030101010101" pitchFamily="2" charset="-122"/>
              </a:rPr>
              <a:t>29.5</a:t>
            </a:r>
            <a:endParaRPr lang="en-US" altLang="zh-CN" sz="2400">
              <a:latin typeface="Times New Roman" panose="02020603050405020304" pitchFamily="2" charset="0"/>
              <a:ea typeface="宋体" panose="02010600030101010101" pitchFamily="2" charset="-122"/>
            </a:endParaRPr>
          </a:p>
        </p:txBody>
      </p:sp>
      <p:sp>
        <p:nvSpPr>
          <p:cNvPr id="215104" name="文本框 977989"/>
          <p:cNvSpPr txBox="1"/>
          <p:nvPr/>
        </p:nvSpPr>
        <p:spPr>
          <a:xfrm>
            <a:off x="1655763" y="476250"/>
            <a:ext cx="6888162" cy="579438"/>
          </a:xfrm>
          <a:prstGeom prst="rect">
            <a:avLst/>
          </a:prstGeom>
          <a:noFill/>
          <a:ln w="9525">
            <a:noFill/>
          </a:ln>
        </p:spPr>
        <p:txBody>
          <a:bodyPr wrap="none" lIns="91432" tIns="45715" rIns="91432" bIns="45715" anchor="t">
            <a:spAutoFit/>
          </a:bodyPr>
          <a:p>
            <a:pPr eaLnBrk="0" hangingPunct="0"/>
            <a:r>
              <a:rPr lang="en-US" altLang="zh-CN" sz="3200" dirty="0">
                <a:solidFill>
                  <a:srgbClr val="000000"/>
                </a:solidFill>
                <a:latin typeface="Times New Roman" panose="02020603050405020304" pitchFamily="2" charset="0"/>
                <a:ea typeface="宋体" panose="02010600030101010101" pitchFamily="2" charset="-122"/>
              </a:rPr>
              <a:t>98</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183</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37</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122</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14</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124</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65</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a:solidFill>
                  <a:srgbClr val="000000"/>
                </a:solidFill>
                <a:latin typeface="Times New Roman" panose="02020603050405020304" pitchFamily="2" charset="0"/>
                <a:ea typeface="宋体" panose="02010600030101010101" pitchFamily="2" charset="-122"/>
              </a:rPr>
              <a:t>67</a:t>
            </a:r>
            <a:endParaRPr lang="en-US" altLang="zh-CN" sz="3200">
              <a:solidFill>
                <a:srgbClr val="000000"/>
              </a:solidFill>
              <a:latin typeface="Times New Roman" panose="02020603050405020304" pitchFamily="2"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77973"/>
                                        </p:tgtEl>
                                        <p:attrNameLst>
                                          <p:attrName>style.visibility</p:attrName>
                                        </p:attrNameLst>
                                      </p:cBhvr>
                                      <p:to>
                                        <p:strVal val="visible"/>
                                      </p:to>
                                    </p:set>
                                    <p:anim calcmode="lin" valueType="num">
                                      <p:cBhvr>
                                        <p:cTn id="7" dur="500" fill="hold"/>
                                        <p:tgtEl>
                                          <p:spTgt spid="977973"/>
                                        </p:tgtEl>
                                        <p:attrNameLst>
                                          <p:attrName>ppt_x</p:attrName>
                                        </p:attrNameLst>
                                      </p:cBhvr>
                                      <p:tavLst>
                                        <p:tav tm="0">
                                          <p:val>
                                            <p:strVal val="#ppt_x-#ppt_w/2"/>
                                          </p:val>
                                        </p:tav>
                                        <p:tav tm="100000">
                                          <p:val>
                                            <p:strVal val="#ppt_x"/>
                                          </p:val>
                                        </p:tav>
                                      </p:tavLst>
                                    </p:anim>
                                    <p:anim calcmode="lin" valueType="num">
                                      <p:cBhvr>
                                        <p:cTn id="8" dur="500" fill="hold"/>
                                        <p:tgtEl>
                                          <p:spTgt spid="977973"/>
                                        </p:tgtEl>
                                        <p:attrNameLst>
                                          <p:attrName>ppt_y</p:attrName>
                                        </p:attrNameLst>
                                      </p:cBhvr>
                                      <p:tavLst>
                                        <p:tav tm="0">
                                          <p:val>
                                            <p:strVal val="#ppt_y"/>
                                          </p:val>
                                        </p:tav>
                                        <p:tav tm="100000">
                                          <p:val>
                                            <p:strVal val="#ppt_y"/>
                                          </p:val>
                                        </p:tav>
                                      </p:tavLst>
                                    </p:anim>
                                    <p:anim calcmode="lin" valueType="num">
                                      <p:cBhvr>
                                        <p:cTn id="9" dur="500" fill="hold"/>
                                        <p:tgtEl>
                                          <p:spTgt spid="977973"/>
                                        </p:tgtEl>
                                        <p:attrNameLst>
                                          <p:attrName>ppt_w</p:attrName>
                                        </p:attrNameLst>
                                      </p:cBhvr>
                                      <p:tavLst>
                                        <p:tav tm="0">
                                          <p:val>
                                            <p:fltVal val="0.000000"/>
                                          </p:val>
                                        </p:tav>
                                        <p:tav tm="100000">
                                          <p:val>
                                            <p:strVal val="#ppt_w"/>
                                          </p:val>
                                        </p:tav>
                                      </p:tavLst>
                                    </p:anim>
                                    <p:anim calcmode="lin" valueType="num">
                                      <p:cBhvr>
                                        <p:cTn id="10" dur="500" fill="hold"/>
                                        <p:tgtEl>
                                          <p:spTgt spid="97797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977974"/>
                                        </p:tgtEl>
                                        <p:attrNameLst>
                                          <p:attrName>style.visibility</p:attrName>
                                        </p:attrNameLst>
                                      </p:cBhvr>
                                      <p:to>
                                        <p:strVal val="visible"/>
                                      </p:to>
                                    </p:set>
                                    <p:anim calcmode="lin" valueType="num">
                                      <p:cBhvr>
                                        <p:cTn id="15" dur="500" fill="hold"/>
                                        <p:tgtEl>
                                          <p:spTgt spid="977974"/>
                                        </p:tgtEl>
                                        <p:attrNameLst>
                                          <p:attrName>ppt_x</p:attrName>
                                        </p:attrNameLst>
                                      </p:cBhvr>
                                      <p:tavLst>
                                        <p:tav tm="0">
                                          <p:val>
                                            <p:strVal val="#ppt_x-#ppt_w/2"/>
                                          </p:val>
                                        </p:tav>
                                        <p:tav tm="100000">
                                          <p:val>
                                            <p:strVal val="#ppt_x"/>
                                          </p:val>
                                        </p:tav>
                                      </p:tavLst>
                                    </p:anim>
                                    <p:anim calcmode="lin" valueType="num">
                                      <p:cBhvr>
                                        <p:cTn id="16" dur="500" fill="hold"/>
                                        <p:tgtEl>
                                          <p:spTgt spid="977974"/>
                                        </p:tgtEl>
                                        <p:attrNameLst>
                                          <p:attrName>ppt_y</p:attrName>
                                        </p:attrNameLst>
                                      </p:cBhvr>
                                      <p:tavLst>
                                        <p:tav tm="0">
                                          <p:val>
                                            <p:strVal val="#ppt_y"/>
                                          </p:val>
                                        </p:tav>
                                        <p:tav tm="100000">
                                          <p:val>
                                            <p:strVal val="#ppt_y"/>
                                          </p:val>
                                        </p:tav>
                                      </p:tavLst>
                                    </p:anim>
                                    <p:anim calcmode="lin" valueType="num">
                                      <p:cBhvr>
                                        <p:cTn id="17" dur="500" fill="hold"/>
                                        <p:tgtEl>
                                          <p:spTgt spid="977974"/>
                                        </p:tgtEl>
                                        <p:attrNameLst>
                                          <p:attrName>ppt_w</p:attrName>
                                        </p:attrNameLst>
                                      </p:cBhvr>
                                      <p:tavLst>
                                        <p:tav tm="0">
                                          <p:val>
                                            <p:fltVal val="0.000000"/>
                                          </p:val>
                                        </p:tav>
                                        <p:tav tm="100000">
                                          <p:val>
                                            <p:strVal val="#ppt_w"/>
                                          </p:val>
                                        </p:tav>
                                      </p:tavLst>
                                    </p:anim>
                                    <p:anim calcmode="lin" valueType="num">
                                      <p:cBhvr>
                                        <p:cTn id="18" dur="500" fill="hold"/>
                                        <p:tgtEl>
                                          <p:spTgt spid="97797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nodeType="clickEffect">
                                  <p:stCondLst>
                                    <p:cond delay="0"/>
                                  </p:stCondLst>
                                  <p:childTnLst>
                                    <p:set>
                                      <p:cBhvr>
                                        <p:cTn id="22" dur="1" fill="hold">
                                          <p:stCondLst>
                                            <p:cond delay="0"/>
                                          </p:stCondLst>
                                        </p:cTn>
                                        <p:tgtEl>
                                          <p:spTgt spid="977975"/>
                                        </p:tgtEl>
                                        <p:attrNameLst>
                                          <p:attrName>style.visibility</p:attrName>
                                        </p:attrNameLst>
                                      </p:cBhvr>
                                      <p:to>
                                        <p:strVal val="visible"/>
                                      </p:to>
                                    </p:set>
                                    <p:anim calcmode="lin" valueType="num">
                                      <p:cBhvr>
                                        <p:cTn id="23" dur="500" fill="hold"/>
                                        <p:tgtEl>
                                          <p:spTgt spid="977975"/>
                                        </p:tgtEl>
                                        <p:attrNameLst>
                                          <p:attrName>ppt_x</p:attrName>
                                        </p:attrNameLst>
                                      </p:cBhvr>
                                      <p:tavLst>
                                        <p:tav tm="0">
                                          <p:val>
                                            <p:strVal val="#ppt_x+#ppt_w/2"/>
                                          </p:val>
                                        </p:tav>
                                        <p:tav tm="100000">
                                          <p:val>
                                            <p:strVal val="#ppt_x"/>
                                          </p:val>
                                        </p:tav>
                                      </p:tavLst>
                                    </p:anim>
                                    <p:anim calcmode="lin" valueType="num">
                                      <p:cBhvr>
                                        <p:cTn id="24" dur="500" fill="hold"/>
                                        <p:tgtEl>
                                          <p:spTgt spid="977975"/>
                                        </p:tgtEl>
                                        <p:attrNameLst>
                                          <p:attrName>ppt_y</p:attrName>
                                        </p:attrNameLst>
                                      </p:cBhvr>
                                      <p:tavLst>
                                        <p:tav tm="0">
                                          <p:val>
                                            <p:strVal val="#ppt_y"/>
                                          </p:val>
                                        </p:tav>
                                        <p:tav tm="100000">
                                          <p:val>
                                            <p:strVal val="#ppt_y"/>
                                          </p:val>
                                        </p:tav>
                                      </p:tavLst>
                                    </p:anim>
                                    <p:anim calcmode="lin" valueType="num">
                                      <p:cBhvr>
                                        <p:cTn id="25" dur="500" fill="hold"/>
                                        <p:tgtEl>
                                          <p:spTgt spid="977975"/>
                                        </p:tgtEl>
                                        <p:attrNameLst>
                                          <p:attrName>ppt_w</p:attrName>
                                        </p:attrNameLst>
                                      </p:cBhvr>
                                      <p:tavLst>
                                        <p:tav tm="0">
                                          <p:val>
                                            <p:fltVal val="0.000000"/>
                                          </p:val>
                                        </p:tav>
                                        <p:tav tm="100000">
                                          <p:val>
                                            <p:strVal val="#ppt_w"/>
                                          </p:val>
                                        </p:tav>
                                      </p:tavLst>
                                    </p:anim>
                                    <p:anim calcmode="lin" valueType="num">
                                      <p:cBhvr>
                                        <p:cTn id="26" dur="500" fill="hold"/>
                                        <p:tgtEl>
                                          <p:spTgt spid="9779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nodeType="clickEffect">
                                  <p:stCondLst>
                                    <p:cond delay="0"/>
                                  </p:stCondLst>
                                  <p:childTnLst>
                                    <p:set>
                                      <p:cBhvr>
                                        <p:cTn id="30" dur="1" fill="hold">
                                          <p:stCondLst>
                                            <p:cond delay="0"/>
                                          </p:stCondLst>
                                        </p:cTn>
                                        <p:tgtEl>
                                          <p:spTgt spid="977977"/>
                                        </p:tgtEl>
                                        <p:attrNameLst>
                                          <p:attrName>style.visibility</p:attrName>
                                        </p:attrNameLst>
                                      </p:cBhvr>
                                      <p:to>
                                        <p:strVal val="visible"/>
                                      </p:to>
                                    </p:set>
                                    <p:anim calcmode="lin" valueType="num">
                                      <p:cBhvr>
                                        <p:cTn id="31" dur="500" fill="hold"/>
                                        <p:tgtEl>
                                          <p:spTgt spid="977977"/>
                                        </p:tgtEl>
                                        <p:attrNameLst>
                                          <p:attrName>ppt_x</p:attrName>
                                        </p:attrNameLst>
                                      </p:cBhvr>
                                      <p:tavLst>
                                        <p:tav tm="0">
                                          <p:val>
                                            <p:strVal val="#ppt_x+#ppt_w/2"/>
                                          </p:val>
                                        </p:tav>
                                        <p:tav tm="100000">
                                          <p:val>
                                            <p:strVal val="#ppt_x"/>
                                          </p:val>
                                        </p:tav>
                                      </p:tavLst>
                                    </p:anim>
                                    <p:anim calcmode="lin" valueType="num">
                                      <p:cBhvr>
                                        <p:cTn id="32" dur="500" fill="hold"/>
                                        <p:tgtEl>
                                          <p:spTgt spid="977977"/>
                                        </p:tgtEl>
                                        <p:attrNameLst>
                                          <p:attrName>ppt_y</p:attrName>
                                        </p:attrNameLst>
                                      </p:cBhvr>
                                      <p:tavLst>
                                        <p:tav tm="0">
                                          <p:val>
                                            <p:strVal val="#ppt_y"/>
                                          </p:val>
                                        </p:tav>
                                        <p:tav tm="100000">
                                          <p:val>
                                            <p:strVal val="#ppt_y"/>
                                          </p:val>
                                        </p:tav>
                                      </p:tavLst>
                                    </p:anim>
                                    <p:anim calcmode="lin" valueType="num">
                                      <p:cBhvr>
                                        <p:cTn id="33" dur="500" fill="hold"/>
                                        <p:tgtEl>
                                          <p:spTgt spid="977977"/>
                                        </p:tgtEl>
                                        <p:attrNameLst>
                                          <p:attrName>ppt_w</p:attrName>
                                        </p:attrNameLst>
                                      </p:cBhvr>
                                      <p:tavLst>
                                        <p:tav tm="0">
                                          <p:val>
                                            <p:fltVal val="0.000000"/>
                                          </p:val>
                                        </p:tav>
                                        <p:tav tm="100000">
                                          <p:val>
                                            <p:strVal val="#ppt_w"/>
                                          </p:val>
                                        </p:tav>
                                      </p:tavLst>
                                    </p:anim>
                                    <p:anim calcmode="lin" valueType="num">
                                      <p:cBhvr>
                                        <p:cTn id="34" dur="500" fill="hold"/>
                                        <p:tgtEl>
                                          <p:spTgt spid="97797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977978"/>
                                        </p:tgtEl>
                                        <p:attrNameLst>
                                          <p:attrName>style.visibility</p:attrName>
                                        </p:attrNameLst>
                                      </p:cBhvr>
                                      <p:to>
                                        <p:strVal val="visible"/>
                                      </p:to>
                                    </p:set>
                                    <p:anim calcmode="lin" valueType="num">
                                      <p:cBhvr>
                                        <p:cTn id="39" dur="500" fill="hold"/>
                                        <p:tgtEl>
                                          <p:spTgt spid="977978"/>
                                        </p:tgtEl>
                                        <p:attrNameLst>
                                          <p:attrName>ppt_x</p:attrName>
                                        </p:attrNameLst>
                                      </p:cBhvr>
                                      <p:tavLst>
                                        <p:tav tm="0">
                                          <p:val>
                                            <p:strVal val="#ppt_x-#ppt_w/2"/>
                                          </p:val>
                                        </p:tav>
                                        <p:tav tm="100000">
                                          <p:val>
                                            <p:strVal val="#ppt_x"/>
                                          </p:val>
                                        </p:tav>
                                      </p:tavLst>
                                    </p:anim>
                                    <p:anim calcmode="lin" valueType="num">
                                      <p:cBhvr>
                                        <p:cTn id="40" dur="500" fill="hold"/>
                                        <p:tgtEl>
                                          <p:spTgt spid="977978"/>
                                        </p:tgtEl>
                                        <p:attrNameLst>
                                          <p:attrName>ppt_y</p:attrName>
                                        </p:attrNameLst>
                                      </p:cBhvr>
                                      <p:tavLst>
                                        <p:tav tm="0">
                                          <p:val>
                                            <p:strVal val="#ppt_y"/>
                                          </p:val>
                                        </p:tav>
                                        <p:tav tm="100000">
                                          <p:val>
                                            <p:strVal val="#ppt_y"/>
                                          </p:val>
                                        </p:tav>
                                      </p:tavLst>
                                    </p:anim>
                                    <p:anim calcmode="lin" valueType="num">
                                      <p:cBhvr>
                                        <p:cTn id="41" dur="500" fill="hold"/>
                                        <p:tgtEl>
                                          <p:spTgt spid="977978"/>
                                        </p:tgtEl>
                                        <p:attrNameLst>
                                          <p:attrName>ppt_w</p:attrName>
                                        </p:attrNameLst>
                                      </p:cBhvr>
                                      <p:tavLst>
                                        <p:tav tm="0">
                                          <p:val>
                                            <p:fltVal val="0.000000"/>
                                          </p:val>
                                        </p:tav>
                                        <p:tav tm="100000">
                                          <p:val>
                                            <p:strVal val="#ppt_w"/>
                                          </p:val>
                                        </p:tav>
                                      </p:tavLst>
                                    </p:anim>
                                    <p:anim calcmode="lin" valueType="num">
                                      <p:cBhvr>
                                        <p:cTn id="42" dur="500" fill="hold"/>
                                        <p:tgtEl>
                                          <p:spTgt spid="97797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977979"/>
                                        </p:tgtEl>
                                        <p:attrNameLst>
                                          <p:attrName>style.visibility</p:attrName>
                                        </p:attrNameLst>
                                      </p:cBhvr>
                                      <p:to>
                                        <p:strVal val="visible"/>
                                      </p:to>
                                    </p:set>
                                    <p:anim calcmode="lin" valueType="num">
                                      <p:cBhvr>
                                        <p:cTn id="47" dur="500" fill="hold"/>
                                        <p:tgtEl>
                                          <p:spTgt spid="977979"/>
                                        </p:tgtEl>
                                        <p:attrNameLst>
                                          <p:attrName>ppt_x</p:attrName>
                                        </p:attrNameLst>
                                      </p:cBhvr>
                                      <p:tavLst>
                                        <p:tav tm="0">
                                          <p:val>
                                            <p:strVal val="#ppt_x-#ppt_w/2"/>
                                          </p:val>
                                        </p:tav>
                                        <p:tav tm="100000">
                                          <p:val>
                                            <p:strVal val="#ppt_x"/>
                                          </p:val>
                                        </p:tav>
                                      </p:tavLst>
                                    </p:anim>
                                    <p:anim calcmode="lin" valueType="num">
                                      <p:cBhvr>
                                        <p:cTn id="48" dur="500" fill="hold"/>
                                        <p:tgtEl>
                                          <p:spTgt spid="977979"/>
                                        </p:tgtEl>
                                        <p:attrNameLst>
                                          <p:attrName>ppt_y</p:attrName>
                                        </p:attrNameLst>
                                      </p:cBhvr>
                                      <p:tavLst>
                                        <p:tav tm="0">
                                          <p:val>
                                            <p:strVal val="#ppt_y"/>
                                          </p:val>
                                        </p:tav>
                                        <p:tav tm="100000">
                                          <p:val>
                                            <p:strVal val="#ppt_y"/>
                                          </p:val>
                                        </p:tav>
                                      </p:tavLst>
                                    </p:anim>
                                    <p:anim calcmode="lin" valueType="num">
                                      <p:cBhvr>
                                        <p:cTn id="49" dur="500" fill="hold"/>
                                        <p:tgtEl>
                                          <p:spTgt spid="977979"/>
                                        </p:tgtEl>
                                        <p:attrNameLst>
                                          <p:attrName>ppt_w</p:attrName>
                                        </p:attrNameLst>
                                      </p:cBhvr>
                                      <p:tavLst>
                                        <p:tav tm="0">
                                          <p:val>
                                            <p:fltVal val="0.000000"/>
                                          </p:val>
                                        </p:tav>
                                        <p:tav tm="100000">
                                          <p:val>
                                            <p:strVal val="#ppt_w"/>
                                          </p:val>
                                        </p:tav>
                                      </p:tavLst>
                                    </p:anim>
                                    <p:anim calcmode="lin" valueType="num">
                                      <p:cBhvr>
                                        <p:cTn id="50" dur="500" fill="hold"/>
                                        <p:tgtEl>
                                          <p:spTgt spid="977979"/>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977980"/>
                                        </p:tgtEl>
                                        <p:attrNameLst>
                                          <p:attrName>style.visibility</p:attrName>
                                        </p:attrNameLst>
                                      </p:cBhvr>
                                      <p:to>
                                        <p:strVal val="visible"/>
                                      </p:to>
                                    </p:set>
                                    <p:anim calcmode="lin" valueType="num">
                                      <p:cBhvr>
                                        <p:cTn id="55" dur="500" fill="hold"/>
                                        <p:tgtEl>
                                          <p:spTgt spid="977980"/>
                                        </p:tgtEl>
                                        <p:attrNameLst>
                                          <p:attrName>ppt_x</p:attrName>
                                        </p:attrNameLst>
                                      </p:cBhvr>
                                      <p:tavLst>
                                        <p:tav tm="0">
                                          <p:val>
                                            <p:strVal val="#ppt_x-#ppt_w/2"/>
                                          </p:val>
                                        </p:tav>
                                        <p:tav tm="100000">
                                          <p:val>
                                            <p:strVal val="#ppt_x"/>
                                          </p:val>
                                        </p:tav>
                                      </p:tavLst>
                                    </p:anim>
                                    <p:anim calcmode="lin" valueType="num">
                                      <p:cBhvr>
                                        <p:cTn id="56" dur="500" fill="hold"/>
                                        <p:tgtEl>
                                          <p:spTgt spid="977980"/>
                                        </p:tgtEl>
                                        <p:attrNameLst>
                                          <p:attrName>ppt_y</p:attrName>
                                        </p:attrNameLst>
                                      </p:cBhvr>
                                      <p:tavLst>
                                        <p:tav tm="0">
                                          <p:val>
                                            <p:strVal val="#ppt_y"/>
                                          </p:val>
                                        </p:tav>
                                        <p:tav tm="100000">
                                          <p:val>
                                            <p:strVal val="#ppt_y"/>
                                          </p:val>
                                        </p:tav>
                                      </p:tavLst>
                                    </p:anim>
                                    <p:anim calcmode="lin" valueType="num">
                                      <p:cBhvr>
                                        <p:cTn id="57" dur="500" fill="hold"/>
                                        <p:tgtEl>
                                          <p:spTgt spid="977980"/>
                                        </p:tgtEl>
                                        <p:attrNameLst>
                                          <p:attrName>ppt_w</p:attrName>
                                        </p:attrNameLst>
                                      </p:cBhvr>
                                      <p:tavLst>
                                        <p:tav tm="0">
                                          <p:val>
                                            <p:fltVal val="0.000000"/>
                                          </p:val>
                                        </p:tav>
                                        <p:tav tm="100000">
                                          <p:val>
                                            <p:strVal val="#ppt_w"/>
                                          </p:val>
                                        </p:tav>
                                      </p:tavLst>
                                    </p:anim>
                                    <p:anim calcmode="lin" valueType="num">
                                      <p:cBhvr>
                                        <p:cTn id="58" dur="500" fill="hold"/>
                                        <p:tgtEl>
                                          <p:spTgt spid="97798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977981"/>
                                        </p:tgtEl>
                                        <p:attrNameLst>
                                          <p:attrName>style.visibility</p:attrName>
                                        </p:attrNameLst>
                                      </p:cBhvr>
                                      <p:to>
                                        <p:strVal val="visible"/>
                                      </p:to>
                                    </p:set>
                                    <p:anim calcmode="lin" valueType="num">
                                      <p:cBhvr>
                                        <p:cTn id="63" dur="500" fill="hold"/>
                                        <p:tgtEl>
                                          <p:spTgt spid="977981"/>
                                        </p:tgtEl>
                                        <p:attrNameLst>
                                          <p:attrName>ppt_x</p:attrName>
                                        </p:attrNameLst>
                                      </p:cBhvr>
                                      <p:tavLst>
                                        <p:tav tm="0">
                                          <p:val>
                                            <p:strVal val="#ppt_x-#ppt_w/2"/>
                                          </p:val>
                                        </p:tav>
                                        <p:tav tm="100000">
                                          <p:val>
                                            <p:strVal val="#ppt_x"/>
                                          </p:val>
                                        </p:tav>
                                      </p:tavLst>
                                    </p:anim>
                                    <p:anim calcmode="lin" valueType="num">
                                      <p:cBhvr>
                                        <p:cTn id="64" dur="500" fill="hold"/>
                                        <p:tgtEl>
                                          <p:spTgt spid="977981"/>
                                        </p:tgtEl>
                                        <p:attrNameLst>
                                          <p:attrName>ppt_y</p:attrName>
                                        </p:attrNameLst>
                                      </p:cBhvr>
                                      <p:tavLst>
                                        <p:tav tm="0">
                                          <p:val>
                                            <p:strVal val="#ppt_y"/>
                                          </p:val>
                                        </p:tav>
                                        <p:tav tm="100000">
                                          <p:val>
                                            <p:strVal val="#ppt_y"/>
                                          </p:val>
                                        </p:tav>
                                      </p:tavLst>
                                    </p:anim>
                                    <p:anim calcmode="lin" valueType="num">
                                      <p:cBhvr>
                                        <p:cTn id="65" dur="500" fill="hold"/>
                                        <p:tgtEl>
                                          <p:spTgt spid="977981"/>
                                        </p:tgtEl>
                                        <p:attrNameLst>
                                          <p:attrName>ppt_w</p:attrName>
                                        </p:attrNameLst>
                                      </p:cBhvr>
                                      <p:tavLst>
                                        <p:tav tm="0">
                                          <p:val>
                                            <p:fltVal val="0.000000"/>
                                          </p:val>
                                        </p:tav>
                                        <p:tav tm="100000">
                                          <p:val>
                                            <p:strVal val="#ppt_w"/>
                                          </p:val>
                                        </p:tav>
                                      </p:tavLst>
                                    </p:anim>
                                    <p:anim calcmode="lin" valueType="num">
                                      <p:cBhvr>
                                        <p:cTn id="66" dur="500" fill="hold"/>
                                        <p:tgtEl>
                                          <p:spTgt spid="977981"/>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977923"/>
                                        </p:tgtEl>
                                        <p:attrNameLst>
                                          <p:attrName>style.visibility</p:attrName>
                                        </p:attrNameLst>
                                      </p:cBhvr>
                                      <p:to>
                                        <p:strVal val="visible"/>
                                      </p:to>
                                    </p:set>
                                    <p:anim calcmode="lin" valueType="num">
                                      <p:cBhvr>
                                        <p:cTn id="71" dur="1000" fill="hold"/>
                                        <p:tgtEl>
                                          <p:spTgt spid="977923"/>
                                        </p:tgtEl>
                                        <p:attrNameLst>
                                          <p:attrName>ppt_w</p:attrName>
                                        </p:attrNameLst>
                                      </p:cBhvr>
                                      <p:tavLst>
                                        <p:tav tm="0">
                                          <p:val>
                                            <p:strVal val="#ppt_w*0.70"/>
                                          </p:val>
                                        </p:tav>
                                        <p:tav tm="100000">
                                          <p:val>
                                            <p:strVal val="#ppt_w"/>
                                          </p:val>
                                        </p:tav>
                                      </p:tavLst>
                                    </p:anim>
                                    <p:anim calcmode="lin" valueType="num">
                                      <p:cBhvr>
                                        <p:cTn id="72" dur="1000" fill="hold"/>
                                        <p:tgtEl>
                                          <p:spTgt spid="977923"/>
                                        </p:tgtEl>
                                        <p:attrNameLst>
                                          <p:attrName>ppt_h</p:attrName>
                                        </p:attrNameLst>
                                      </p:cBhvr>
                                      <p:tavLst>
                                        <p:tav tm="0">
                                          <p:val>
                                            <p:strVal val="#ppt_h"/>
                                          </p:val>
                                        </p:tav>
                                        <p:tav tm="100000">
                                          <p:val>
                                            <p:strVal val="#ppt_h"/>
                                          </p:val>
                                        </p:tav>
                                      </p:tavLst>
                                    </p:anim>
                                    <p:animEffect transition="in" filter="fade">
                                      <p:cBhvr>
                                        <p:cTn id="73" dur="1000"/>
                                        <p:tgtEl>
                                          <p:spTgt spid="977923"/>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977976"/>
                                        </p:tgtEl>
                                        <p:attrNameLst>
                                          <p:attrName>style.visibility</p:attrName>
                                        </p:attrNameLst>
                                      </p:cBhvr>
                                      <p:to>
                                        <p:strVal val="visible"/>
                                      </p:to>
                                    </p:set>
                                    <p:anim calcmode="lin" valueType="num">
                                      <p:cBhvr>
                                        <p:cTn id="78" dur="1000" fill="hold"/>
                                        <p:tgtEl>
                                          <p:spTgt spid="977976"/>
                                        </p:tgtEl>
                                        <p:attrNameLst>
                                          <p:attrName>ppt_w</p:attrName>
                                        </p:attrNameLst>
                                      </p:cBhvr>
                                      <p:tavLst>
                                        <p:tav tm="0">
                                          <p:val>
                                            <p:strVal val="#ppt_w*0.70"/>
                                          </p:val>
                                        </p:tav>
                                        <p:tav tm="100000">
                                          <p:val>
                                            <p:strVal val="#ppt_w"/>
                                          </p:val>
                                        </p:tav>
                                      </p:tavLst>
                                    </p:anim>
                                    <p:anim calcmode="lin" valueType="num">
                                      <p:cBhvr>
                                        <p:cTn id="79" dur="1000" fill="hold"/>
                                        <p:tgtEl>
                                          <p:spTgt spid="977976"/>
                                        </p:tgtEl>
                                        <p:attrNameLst>
                                          <p:attrName>ppt_h</p:attrName>
                                        </p:attrNameLst>
                                      </p:cBhvr>
                                      <p:tavLst>
                                        <p:tav tm="0">
                                          <p:val>
                                            <p:strVal val="#ppt_h"/>
                                          </p:val>
                                        </p:tav>
                                        <p:tav tm="100000">
                                          <p:val>
                                            <p:strVal val="#ppt_h"/>
                                          </p:val>
                                        </p:tav>
                                      </p:tavLst>
                                    </p:anim>
                                    <p:animEffect transition="in" filter="fade">
                                      <p:cBhvr>
                                        <p:cTn id="80" dur="1000"/>
                                        <p:tgtEl>
                                          <p:spTgt spid="977976"/>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977982"/>
                                        </p:tgtEl>
                                        <p:attrNameLst>
                                          <p:attrName>style.visibility</p:attrName>
                                        </p:attrNameLst>
                                      </p:cBhvr>
                                      <p:to>
                                        <p:strVal val="visible"/>
                                      </p:to>
                                    </p:set>
                                    <p:anim calcmode="lin" valueType="num">
                                      <p:cBhvr>
                                        <p:cTn id="85" dur="1000" fill="hold"/>
                                        <p:tgtEl>
                                          <p:spTgt spid="977982"/>
                                        </p:tgtEl>
                                        <p:attrNameLst>
                                          <p:attrName>ppt_w</p:attrName>
                                        </p:attrNameLst>
                                      </p:cBhvr>
                                      <p:tavLst>
                                        <p:tav tm="0">
                                          <p:val>
                                            <p:strVal val="#ppt_w*0.70"/>
                                          </p:val>
                                        </p:tav>
                                        <p:tav tm="100000">
                                          <p:val>
                                            <p:strVal val="#ppt_w"/>
                                          </p:val>
                                        </p:tav>
                                      </p:tavLst>
                                    </p:anim>
                                    <p:anim calcmode="lin" valueType="num">
                                      <p:cBhvr>
                                        <p:cTn id="86" dur="1000" fill="hold"/>
                                        <p:tgtEl>
                                          <p:spTgt spid="977982"/>
                                        </p:tgtEl>
                                        <p:attrNameLst>
                                          <p:attrName>ppt_h</p:attrName>
                                        </p:attrNameLst>
                                      </p:cBhvr>
                                      <p:tavLst>
                                        <p:tav tm="0">
                                          <p:val>
                                            <p:strVal val="#ppt_h"/>
                                          </p:val>
                                        </p:tav>
                                        <p:tav tm="100000">
                                          <p:val>
                                            <p:strVal val="#ppt_h"/>
                                          </p:val>
                                        </p:tav>
                                      </p:tavLst>
                                    </p:anim>
                                    <p:animEffect transition="in" filter="fade">
                                      <p:cBhvr>
                                        <p:cTn id="87" dur="1000"/>
                                        <p:tgtEl>
                                          <p:spTgt spid="977982"/>
                                        </p:tgtEl>
                                      </p:cBhvr>
                                    </p:animEffect>
                                  </p:childTnLst>
                                </p:cTn>
                              </p:par>
                            </p:childTnLst>
                          </p:cTn>
                        </p:par>
                      </p:childTnLst>
                    </p:cTn>
                  </p:par>
                  <p:par>
                    <p:cTn id="88" fill="hold">
                      <p:stCondLst>
                        <p:cond delay="indefinite"/>
                      </p:stCondLst>
                      <p:childTnLst>
                        <p:par>
                          <p:cTn id="89" fill="hold">
                            <p:stCondLst>
                              <p:cond delay="0"/>
                            </p:stCondLst>
                            <p:childTnLst>
                              <p:par>
                                <p:cTn id="90" presetID="55" presetClass="entr" presetSubtype="0" fill="hold" grpId="0" nodeType="clickEffect">
                                  <p:stCondLst>
                                    <p:cond delay="0"/>
                                  </p:stCondLst>
                                  <p:childTnLst>
                                    <p:set>
                                      <p:cBhvr>
                                        <p:cTn id="91" dur="1" fill="hold">
                                          <p:stCondLst>
                                            <p:cond delay="0"/>
                                          </p:stCondLst>
                                        </p:cTn>
                                        <p:tgtEl>
                                          <p:spTgt spid="977983"/>
                                        </p:tgtEl>
                                        <p:attrNameLst>
                                          <p:attrName>style.visibility</p:attrName>
                                        </p:attrNameLst>
                                      </p:cBhvr>
                                      <p:to>
                                        <p:strVal val="visible"/>
                                      </p:to>
                                    </p:set>
                                    <p:anim calcmode="lin" valueType="num">
                                      <p:cBhvr>
                                        <p:cTn id="92" dur="1000" fill="hold"/>
                                        <p:tgtEl>
                                          <p:spTgt spid="977983"/>
                                        </p:tgtEl>
                                        <p:attrNameLst>
                                          <p:attrName>ppt_w</p:attrName>
                                        </p:attrNameLst>
                                      </p:cBhvr>
                                      <p:tavLst>
                                        <p:tav tm="0">
                                          <p:val>
                                            <p:strVal val="#ppt_w*0.70"/>
                                          </p:val>
                                        </p:tav>
                                        <p:tav tm="100000">
                                          <p:val>
                                            <p:strVal val="#ppt_w"/>
                                          </p:val>
                                        </p:tav>
                                      </p:tavLst>
                                    </p:anim>
                                    <p:anim calcmode="lin" valueType="num">
                                      <p:cBhvr>
                                        <p:cTn id="93" dur="1000" fill="hold"/>
                                        <p:tgtEl>
                                          <p:spTgt spid="977983"/>
                                        </p:tgtEl>
                                        <p:attrNameLst>
                                          <p:attrName>ppt_h</p:attrName>
                                        </p:attrNameLst>
                                      </p:cBhvr>
                                      <p:tavLst>
                                        <p:tav tm="0">
                                          <p:val>
                                            <p:strVal val="#ppt_h"/>
                                          </p:val>
                                        </p:tav>
                                        <p:tav tm="100000">
                                          <p:val>
                                            <p:strVal val="#ppt_h"/>
                                          </p:val>
                                        </p:tav>
                                      </p:tavLst>
                                    </p:anim>
                                    <p:animEffect transition="in" filter="fade">
                                      <p:cBhvr>
                                        <p:cTn id="94" dur="1000"/>
                                        <p:tgtEl>
                                          <p:spTgt spid="977983"/>
                                        </p:tgtEl>
                                      </p:cBhvr>
                                    </p:animEffect>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977984"/>
                                        </p:tgtEl>
                                        <p:attrNameLst>
                                          <p:attrName>style.visibility</p:attrName>
                                        </p:attrNameLst>
                                      </p:cBhvr>
                                      <p:to>
                                        <p:strVal val="visible"/>
                                      </p:to>
                                    </p:set>
                                    <p:anim calcmode="lin" valueType="num">
                                      <p:cBhvr>
                                        <p:cTn id="99" dur="1000" fill="hold"/>
                                        <p:tgtEl>
                                          <p:spTgt spid="977984"/>
                                        </p:tgtEl>
                                        <p:attrNameLst>
                                          <p:attrName>ppt_w</p:attrName>
                                        </p:attrNameLst>
                                      </p:cBhvr>
                                      <p:tavLst>
                                        <p:tav tm="0">
                                          <p:val>
                                            <p:strVal val="#ppt_w*0.70"/>
                                          </p:val>
                                        </p:tav>
                                        <p:tav tm="100000">
                                          <p:val>
                                            <p:strVal val="#ppt_w"/>
                                          </p:val>
                                        </p:tav>
                                      </p:tavLst>
                                    </p:anim>
                                    <p:anim calcmode="lin" valueType="num">
                                      <p:cBhvr>
                                        <p:cTn id="100" dur="1000" fill="hold"/>
                                        <p:tgtEl>
                                          <p:spTgt spid="977984"/>
                                        </p:tgtEl>
                                        <p:attrNameLst>
                                          <p:attrName>ppt_h</p:attrName>
                                        </p:attrNameLst>
                                      </p:cBhvr>
                                      <p:tavLst>
                                        <p:tav tm="0">
                                          <p:val>
                                            <p:strVal val="#ppt_h"/>
                                          </p:val>
                                        </p:tav>
                                        <p:tav tm="100000">
                                          <p:val>
                                            <p:strVal val="#ppt_h"/>
                                          </p:val>
                                        </p:tav>
                                      </p:tavLst>
                                    </p:anim>
                                    <p:animEffect transition="in" filter="fade">
                                      <p:cBhvr>
                                        <p:cTn id="101" dur="1000"/>
                                        <p:tgtEl>
                                          <p:spTgt spid="977984"/>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977985"/>
                                        </p:tgtEl>
                                        <p:attrNameLst>
                                          <p:attrName>style.visibility</p:attrName>
                                        </p:attrNameLst>
                                      </p:cBhvr>
                                      <p:to>
                                        <p:strVal val="visible"/>
                                      </p:to>
                                    </p:set>
                                    <p:anim calcmode="lin" valueType="num">
                                      <p:cBhvr>
                                        <p:cTn id="106" dur="1000" fill="hold"/>
                                        <p:tgtEl>
                                          <p:spTgt spid="977985"/>
                                        </p:tgtEl>
                                        <p:attrNameLst>
                                          <p:attrName>ppt_w</p:attrName>
                                        </p:attrNameLst>
                                      </p:cBhvr>
                                      <p:tavLst>
                                        <p:tav tm="0">
                                          <p:val>
                                            <p:strVal val="#ppt_w*0.70"/>
                                          </p:val>
                                        </p:tav>
                                        <p:tav tm="100000">
                                          <p:val>
                                            <p:strVal val="#ppt_w"/>
                                          </p:val>
                                        </p:tav>
                                      </p:tavLst>
                                    </p:anim>
                                    <p:anim calcmode="lin" valueType="num">
                                      <p:cBhvr>
                                        <p:cTn id="107" dur="1000" fill="hold"/>
                                        <p:tgtEl>
                                          <p:spTgt spid="977985"/>
                                        </p:tgtEl>
                                        <p:attrNameLst>
                                          <p:attrName>ppt_h</p:attrName>
                                        </p:attrNameLst>
                                      </p:cBhvr>
                                      <p:tavLst>
                                        <p:tav tm="0">
                                          <p:val>
                                            <p:strVal val="#ppt_h"/>
                                          </p:val>
                                        </p:tav>
                                        <p:tav tm="100000">
                                          <p:val>
                                            <p:strVal val="#ppt_h"/>
                                          </p:val>
                                        </p:tav>
                                      </p:tavLst>
                                    </p:anim>
                                    <p:animEffect transition="in" filter="fade">
                                      <p:cBhvr>
                                        <p:cTn id="108" dur="1000"/>
                                        <p:tgtEl>
                                          <p:spTgt spid="977985"/>
                                        </p:tgtEl>
                                      </p:cBhvr>
                                    </p:animEffec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977986"/>
                                        </p:tgtEl>
                                        <p:attrNameLst>
                                          <p:attrName>style.visibility</p:attrName>
                                        </p:attrNameLst>
                                      </p:cBhvr>
                                      <p:to>
                                        <p:strVal val="visible"/>
                                      </p:to>
                                    </p:set>
                                    <p:anim calcmode="lin" valueType="num">
                                      <p:cBhvr>
                                        <p:cTn id="113" dur="1000" fill="hold"/>
                                        <p:tgtEl>
                                          <p:spTgt spid="977986"/>
                                        </p:tgtEl>
                                        <p:attrNameLst>
                                          <p:attrName>ppt_w</p:attrName>
                                        </p:attrNameLst>
                                      </p:cBhvr>
                                      <p:tavLst>
                                        <p:tav tm="0">
                                          <p:val>
                                            <p:strVal val="#ppt_w*0.70"/>
                                          </p:val>
                                        </p:tav>
                                        <p:tav tm="100000">
                                          <p:val>
                                            <p:strVal val="#ppt_w"/>
                                          </p:val>
                                        </p:tav>
                                      </p:tavLst>
                                    </p:anim>
                                    <p:anim calcmode="lin" valueType="num">
                                      <p:cBhvr>
                                        <p:cTn id="114" dur="1000" fill="hold"/>
                                        <p:tgtEl>
                                          <p:spTgt spid="977986"/>
                                        </p:tgtEl>
                                        <p:attrNameLst>
                                          <p:attrName>ppt_h</p:attrName>
                                        </p:attrNameLst>
                                      </p:cBhvr>
                                      <p:tavLst>
                                        <p:tav tm="0">
                                          <p:val>
                                            <p:strVal val="#ppt_h"/>
                                          </p:val>
                                        </p:tav>
                                        <p:tav tm="100000">
                                          <p:val>
                                            <p:strVal val="#ppt_h"/>
                                          </p:val>
                                        </p:tav>
                                      </p:tavLst>
                                    </p:anim>
                                    <p:animEffect transition="in" filter="fade">
                                      <p:cBhvr>
                                        <p:cTn id="115" dur="1000"/>
                                        <p:tgtEl>
                                          <p:spTgt spid="977986"/>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977987"/>
                                        </p:tgtEl>
                                        <p:attrNameLst>
                                          <p:attrName>style.visibility</p:attrName>
                                        </p:attrNameLst>
                                      </p:cBhvr>
                                      <p:to>
                                        <p:strVal val="visible"/>
                                      </p:to>
                                    </p:set>
                                    <p:anim calcmode="lin" valueType="num">
                                      <p:cBhvr>
                                        <p:cTn id="120" dur="1000" fill="hold"/>
                                        <p:tgtEl>
                                          <p:spTgt spid="977987"/>
                                        </p:tgtEl>
                                        <p:attrNameLst>
                                          <p:attrName>ppt_w</p:attrName>
                                        </p:attrNameLst>
                                      </p:cBhvr>
                                      <p:tavLst>
                                        <p:tav tm="0">
                                          <p:val>
                                            <p:strVal val="#ppt_w*0.70"/>
                                          </p:val>
                                        </p:tav>
                                        <p:tav tm="100000">
                                          <p:val>
                                            <p:strVal val="#ppt_w"/>
                                          </p:val>
                                        </p:tav>
                                      </p:tavLst>
                                    </p:anim>
                                    <p:anim calcmode="lin" valueType="num">
                                      <p:cBhvr>
                                        <p:cTn id="121" dur="1000" fill="hold"/>
                                        <p:tgtEl>
                                          <p:spTgt spid="977987"/>
                                        </p:tgtEl>
                                        <p:attrNameLst>
                                          <p:attrName>ppt_h</p:attrName>
                                        </p:attrNameLst>
                                      </p:cBhvr>
                                      <p:tavLst>
                                        <p:tav tm="0">
                                          <p:val>
                                            <p:strVal val="#ppt_h"/>
                                          </p:val>
                                        </p:tav>
                                        <p:tav tm="100000">
                                          <p:val>
                                            <p:strVal val="#ppt_h"/>
                                          </p:val>
                                        </p:tav>
                                      </p:tavLst>
                                    </p:anim>
                                    <p:animEffect transition="in" filter="fade">
                                      <p:cBhvr>
                                        <p:cTn id="122" dur="1000"/>
                                        <p:tgtEl>
                                          <p:spTgt spid="977987"/>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ntr" presetSubtype="0" fill="hold" grpId="0" nodeType="clickEffect">
                                  <p:stCondLst>
                                    <p:cond delay="0"/>
                                  </p:stCondLst>
                                  <p:childTnLst>
                                    <p:set>
                                      <p:cBhvr>
                                        <p:cTn id="126" dur="1" fill="hold">
                                          <p:stCondLst>
                                            <p:cond delay="0"/>
                                          </p:stCondLst>
                                        </p:cTn>
                                        <p:tgtEl>
                                          <p:spTgt spid="977988"/>
                                        </p:tgtEl>
                                        <p:attrNameLst>
                                          <p:attrName>style.visibility</p:attrName>
                                        </p:attrNameLst>
                                      </p:cBhvr>
                                      <p:to>
                                        <p:strVal val="visible"/>
                                      </p:to>
                                    </p:set>
                                    <p:anim calcmode="lin" valueType="num">
                                      <p:cBhvr>
                                        <p:cTn id="127" dur="1000" fill="hold"/>
                                        <p:tgtEl>
                                          <p:spTgt spid="977988"/>
                                        </p:tgtEl>
                                        <p:attrNameLst>
                                          <p:attrName>ppt_w</p:attrName>
                                        </p:attrNameLst>
                                      </p:cBhvr>
                                      <p:tavLst>
                                        <p:tav tm="0">
                                          <p:val>
                                            <p:strVal val="#ppt_w*0.70"/>
                                          </p:val>
                                        </p:tav>
                                        <p:tav tm="100000">
                                          <p:val>
                                            <p:strVal val="#ppt_w"/>
                                          </p:val>
                                        </p:tav>
                                      </p:tavLst>
                                    </p:anim>
                                    <p:anim calcmode="lin" valueType="num">
                                      <p:cBhvr>
                                        <p:cTn id="128" dur="1000" fill="hold"/>
                                        <p:tgtEl>
                                          <p:spTgt spid="977988"/>
                                        </p:tgtEl>
                                        <p:attrNameLst>
                                          <p:attrName>ppt_h</p:attrName>
                                        </p:attrNameLst>
                                      </p:cBhvr>
                                      <p:tavLst>
                                        <p:tav tm="0">
                                          <p:val>
                                            <p:strVal val="#ppt_h"/>
                                          </p:val>
                                        </p:tav>
                                        <p:tav tm="100000">
                                          <p:val>
                                            <p:strVal val="#ppt_h"/>
                                          </p:val>
                                        </p:tav>
                                      </p:tavLst>
                                    </p:anim>
                                    <p:animEffect transition="in" filter="fade">
                                      <p:cBhvr>
                                        <p:cTn id="129" dur="1000"/>
                                        <p:tgtEl>
                                          <p:spTgt spid="977988"/>
                                        </p:tgtEl>
                                      </p:cBhvr>
                                    </p:animEffect>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977989"/>
                                        </p:tgtEl>
                                        <p:attrNameLst>
                                          <p:attrName>style.visibility</p:attrName>
                                        </p:attrNameLst>
                                      </p:cBhvr>
                                      <p:to>
                                        <p:strVal val="visible"/>
                                      </p:to>
                                    </p:set>
                                    <p:anim calcmode="lin" valueType="num">
                                      <p:cBhvr>
                                        <p:cTn id="134" dur="1000" fill="hold"/>
                                        <p:tgtEl>
                                          <p:spTgt spid="977989"/>
                                        </p:tgtEl>
                                        <p:attrNameLst>
                                          <p:attrName>ppt_w</p:attrName>
                                        </p:attrNameLst>
                                      </p:cBhvr>
                                      <p:tavLst>
                                        <p:tav tm="0">
                                          <p:val>
                                            <p:strVal val="#ppt_w*0.70"/>
                                          </p:val>
                                        </p:tav>
                                        <p:tav tm="100000">
                                          <p:val>
                                            <p:strVal val="#ppt_w"/>
                                          </p:val>
                                        </p:tav>
                                      </p:tavLst>
                                    </p:anim>
                                    <p:anim calcmode="lin" valueType="num">
                                      <p:cBhvr>
                                        <p:cTn id="135" dur="1000" fill="hold"/>
                                        <p:tgtEl>
                                          <p:spTgt spid="977989"/>
                                        </p:tgtEl>
                                        <p:attrNameLst>
                                          <p:attrName>ppt_h</p:attrName>
                                        </p:attrNameLst>
                                      </p:cBhvr>
                                      <p:tavLst>
                                        <p:tav tm="0">
                                          <p:val>
                                            <p:strVal val="#ppt_h"/>
                                          </p:val>
                                        </p:tav>
                                        <p:tav tm="100000">
                                          <p:val>
                                            <p:strVal val="#ppt_h"/>
                                          </p:val>
                                        </p:tav>
                                      </p:tavLst>
                                    </p:anim>
                                    <p:animEffect transition="in" filter="fade">
                                      <p:cBhvr>
                                        <p:cTn id="136" dur="1000"/>
                                        <p:tgtEl>
                                          <p:spTgt spid="977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p:bldP spid="977976" grpId="0" bldLvl="0" animBg="1"/>
      <p:bldP spid="977982" grpId="0" bldLvl="0" animBg="1"/>
      <p:bldP spid="977983" grpId="0" bldLvl="0" animBg="1"/>
      <p:bldP spid="977984" grpId="0" bldLvl="0" animBg="1"/>
      <p:bldP spid="977985" grpId="0" bldLvl="0" animBg="1"/>
      <p:bldP spid="977986" grpId="0" bldLvl="0" animBg="1"/>
      <p:bldP spid="977987" grpId="0" bldLvl="0" animBg="1"/>
      <p:bldP spid="977988" grpId="0" bldLvl="0" animBg="1"/>
      <p:bldP spid="977989" grpId="0" bldLvl="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Rectangle 2"/>
          <p:cNvSpPr>
            <a:spLocks noGrp="1"/>
          </p:cNvSpPr>
          <p:nvPr>
            <p:ph type="title"/>
          </p:nvPr>
        </p:nvSpPr>
        <p:spPr>
          <a:xfrm>
            <a:off x="539750" y="1471613"/>
            <a:ext cx="3960813" cy="622300"/>
          </a:xfrm>
        </p:spPr>
        <p:txBody>
          <a:bodyPr wrap="square" lIns="91440" tIns="45720" rIns="91440" bIns="45720" anchor="b"/>
          <a:p>
            <a:pPr eaLnBrk="1" hangingPunct="1"/>
            <a:r>
              <a:rPr lang="en-US" altLang="zh-CN" sz="2600" dirty="0">
                <a:solidFill>
                  <a:srgbClr val="006600"/>
                </a:solidFill>
                <a:latin typeface="微软雅黑" panose="020B0503020204020204" charset="-122"/>
                <a:ea typeface="微软雅黑" panose="020B0503020204020204" charset="-122"/>
              </a:rPr>
              <a:t>1. </a:t>
            </a:r>
            <a:r>
              <a:rPr lang="zh-CN" altLang="en-US" sz="2600" dirty="0">
                <a:solidFill>
                  <a:srgbClr val="006600"/>
                </a:solidFill>
                <a:latin typeface="微软雅黑" panose="020B0503020204020204" charset="-122"/>
                <a:ea typeface="微软雅黑" panose="020B0503020204020204" charset="-122"/>
              </a:rPr>
              <a:t>扫描</a:t>
            </a:r>
            <a:r>
              <a:rPr lang="en-US" altLang="zh-CN" sz="2600" dirty="0">
                <a:solidFill>
                  <a:srgbClr val="006600"/>
                </a:solidFill>
                <a:latin typeface="微软雅黑" panose="020B0503020204020204" charset="-122"/>
                <a:ea typeface="微软雅黑" panose="020B0503020204020204" charset="-122"/>
              </a:rPr>
              <a:t>(SCAN)</a:t>
            </a:r>
            <a:r>
              <a:rPr lang="zh-CN" altLang="en-US" sz="2600" dirty="0">
                <a:solidFill>
                  <a:srgbClr val="006600"/>
                </a:solidFill>
                <a:latin typeface="微软雅黑" panose="020B0503020204020204" charset="-122"/>
                <a:ea typeface="微软雅黑" panose="020B0503020204020204" charset="-122"/>
              </a:rPr>
              <a:t>算法</a:t>
            </a:r>
            <a:endParaRPr lang="zh-CN" altLang="en-US" sz="2600" dirty="0">
              <a:solidFill>
                <a:srgbClr val="006600"/>
              </a:solidFill>
              <a:latin typeface="微软雅黑" panose="020B0503020204020204" charset="-122"/>
              <a:ea typeface="微软雅黑" panose="020B0503020204020204" charset="-122"/>
            </a:endParaRPr>
          </a:p>
        </p:txBody>
      </p:sp>
      <p:graphicFrame>
        <p:nvGraphicFramePr>
          <p:cNvPr id="105478" name="Object 5"/>
          <p:cNvGraphicFramePr>
            <a:graphicFrameLocks noChangeAspect="1"/>
          </p:cNvGraphicFramePr>
          <p:nvPr/>
        </p:nvGraphicFramePr>
        <p:xfrm>
          <a:off x="5003800" y="1614488"/>
          <a:ext cx="3589338" cy="3787775"/>
        </p:xfrm>
        <a:graphic>
          <a:graphicData uri="http://schemas.openxmlformats.org/presentationml/2006/ole">
            <mc:AlternateContent xmlns:mc="http://schemas.openxmlformats.org/markup-compatibility/2006">
              <mc:Choice xmlns:v="urn:schemas-microsoft-com:vml" Requires="v">
                <p:oleObj spid="_x0000_s3090" name="" r:id="rId1" imgW="4381500" imgH="5581650" progId="Paint.Picture">
                  <p:embed/>
                </p:oleObj>
              </mc:Choice>
              <mc:Fallback>
                <p:oleObj name="" r:id="rId1" imgW="4381500" imgH="5581650" progId="Paint.Picture">
                  <p:embed/>
                  <p:pic>
                    <p:nvPicPr>
                      <p:cNvPr id="0" name="图片 3089"/>
                      <p:cNvPicPr/>
                      <p:nvPr/>
                    </p:nvPicPr>
                    <p:blipFill>
                      <a:blip r:embed="rId2"/>
                      <a:stretch>
                        <a:fillRect/>
                      </a:stretch>
                    </p:blipFill>
                    <p:spPr>
                      <a:xfrm>
                        <a:off x="5003800" y="1614488"/>
                        <a:ext cx="3589338" cy="3787775"/>
                      </a:xfrm>
                      <a:prstGeom prst="rect">
                        <a:avLst/>
                      </a:prstGeom>
                      <a:noFill/>
                      <a:ln w="38100">
                        <a:noFill/>
                        <a:miter/>
                      </a:ln>
                    </p:spPr>
                  </p:pic>
                </p:oleObj>
              </mc:Fallback>
            </mc:AlternateContent>
          </a:graphicData>
        </a:graphic>
      </p:graphicFrame>
      <p:sp>
        <p:nvSpPr>
          <p:cNvPr id="105479" name="Rectangle 7"/>
          <p:cNvSpPr/>
          <p:nvPr/>
        </p:nvSpPr>
        <p:spPr>
          <a:xfrm>
            <a:off x="755650" y="2119313"/>
            <a:ext cx="4032250" cy="2041525"/>
          </a:xfrm>
          <a:prstGeom prst="rect">
            <a:avLst/>
          </a:prstGeom>
          <a:noFill/>
          <a:ln w="12700" cap="flat" cmpd="sng">
            <a:solidFill>
              <a:schemeClr val="accent2"/>
            </a:solidFill>
            <a:prstDash val="solid"/>
            <a:miter/>
            <a:headEnd type="none" w="med" len="med"/>
            <a:tailEnd type="none" w="med" len="med"/>
          </a:ln>
        </p:spPr>
        <p:txBody>
          <a:bodyPr anchor="b"/>
          <a:p>
            <a:pPr>
              <a:lnSpc>
                <a:spcPct val="120000"/>
              </a:lnSpc>
            </a:pPr>
            <a:r>
              <a:rPr lang="en-US" altLang="zh-CN" sz="2400" b="1" dirty="0">
                <a:solidFill>
                  <a:schemeClr val="hlink"/>
                </a:solidFill>
                <a:latin typeface="微软雅黑" panose="020B0503020204020204" charset="-122"/>
                <a:ea typeface="微软雅黑" panose="020B0503020204020204" charset="-122"/>
              </a:rPr>
              <a:t>   </a:t>
            </a:r>
            <a:r>
              <a:rPr lang="zh-CN" altLang="en-US" sz="2400" b="1" dirty="0">
                <a:solidFill>
                  <a:schemeClr val="hlink"/>
                </a:solidFill>
                <a:latin typeface="微软雅黑" panose="020B0503020204020204" charset="-122"/>
                <a:ea typeface="微软雅黑" panose="020B0503020204020204" charset="-122"/>
              </a:rPr>
              <a:t>该算法不仅考虑到欲访问的磁道与当前磁道间的</a:t>
            </a:r>
            <a:r>
              <a:rPr lang="zh-CN" altLang="en-US" sz="2400" b="1" dirty="0">
                <a:solidFill>
                  <a:srgbClr val="FF9900"/>
                </a:solidFill>
                <a:latin typeface="微软雅黑" panose="020B0503020204020204" charset="-122"/>
                <a:ea typeface="微软雅黑" panose="020B0503020204020204" charset="-122"/>
              </a:rPr>
              <a:t>距离</a:t>
            </a:r>
            <a:r>
              <a:rPr lang="zh-CN" altLang="en-US" sz="2400" b="1" dirty="0">
                <a:solidFill>
                  <a:schemeClr val="hlink"/>
                </a:solidFill>
                <a:latin typeface="微软雅黑" panose="020B0503020204020204" charset="-122"/>
                <a:ea typeface="微软雅黑" panose="020B0503020204020204" charset="-122"/>
              </a:rPr>
              <a:t>，还考虑到</a:t>
            </a:r>
            <a:r>
              <a:rPr lang="zh-CN" altLang="en-US" sz="2400" b="1" dirty="0">
                <a:solidFill>
                  <a:srgbClr val="FF9900"/>
                </a:solidFill>
                <a:latin typeface="微软雅黑" panose="020B0503020204020204" charset="-122"/>
                <a:ea typeface="微软雅黑" panose="020B0503020204020204" charset="-122"/>
              </a:rPr>
              <a:t>磁头的移动方向</a:t>
            </a:r>
            <a:r>
              <a:rPr lang="en-US" altLang="zh-CN" sz="2400" b="1" dirty="0">
                <a:solidFill>
                  <a:schemeClr val="accent2"/>
                </a:solidFill>
                <a:latin typeface="微软雅黑" panose="020B0503020204020204" charset="-122"/>
                <a:ea typeface="微软雅黑" panose="020B0503020204020204" charset="-122"/>
              </a:rPr>
              <a:t>——</a:t>
            </a:r>
            <a:r>
              <a:rPr lang="zh-CN" altLang="en-US" sz="2400" b="1" dirty="0">
                <a:solidFill>
                  <a:schemeClr val="accent2"/>
                </a:solidFill>
                <a:latin typeface="微软雅黑" panose="020B0503020204020204" charset="-122"/>
                <a:ea typeface="微软雅黑" panose="020B0503020204020204" charset="-122"/>
              </a:rPr>
              <a:t>电梯调度算法</a:t>
            </a:r>
            <a:endParaRPr lang="zh-CN" altLang="en-US" sz="2400" b="1" dirty="0">
              <a:solidFill>
                <a:schemeClr val="accent2"/>
              </a:solidFill>
              <a:latin typeface="微软雅黑" panose="020B0503020204020204" charset="-122"/>
              <a:ea typeface="微软雅黑" panose="020B0503020204020204" charset="-122"/>
            </a:endParaRPr>
          </a:p>
        </p:txBody>
      </p:sp>
      <p:sp>
        <p:nvSpPr>
          <p:cNvPr id="105480" name="Rectangle 8"/>
          <p:cNvSpPr/>
          <p:nvPr/>
        </p:nvSpPr>
        <p:spPr>
          <a:xfrm>
            <a:off x="755650" y="4305300"/>
            <a:ext cx="4033838" cy="1343025"/>
          </a:xfrm>
          <a:prstGeom prst="rect">
            <a:avLst/>
          </a:prstGeom>
          <a:noFill/>
          <a:ln w="12700" cap="flat" cmpd="sng">
            <a:solidFill>
              <a:schemeClr val="accent2"/>
            </a:solidFill>
            <a:prstDash val="solid"/>
            <a:miter/>
            <a:headEnd type="none" w="med" len="med"/>
            <a:tailEnd type="none" w="med" len="med"/>
          </a:ln>
        </p:spPr>
        <p:txBody>
          <a:bodyPr anchor="b"/>
          <a:p>
            <a:pPr>
              <a:lnSpc>
                <a:spcPct val="120000"/>
              </a:lnSpc>
            </a:pPr>
            <a:r>
              <a:rPr lang="zh-CN" altLang="en-US" sz="2400" b="1" dirty="0">
                <a:solidFill>
                  <a:schemeClr val="accent2"/>
                </a:solidFill>
                <a:latin typeface="微软雅黑" panose="020B0503020204020204" charset="-122"/>
                <a:ea typeface="微软雅黑" panose="020B0503020204020204" charset="-122"/>
              </a:rPr>
              <a:t>优点：</a:t>
            </a:r>
            <a:r>
              <a:rPr lang="zh-CN" altLang="en-US" sz="2400" b="1" dirty="0">
                <a:solidFill>
                  <a:schemeClr val="hlink"/>
                </a:solidFill>
                <a:latin typeface="微软雅黑" panose="020B0503020204020204" charset="-122"/>
                <a:ea typeface="微软雅黑" panose="020B0503020204020204" charset="-122"/>
              </a:rPr>
              <a:t>能避免饥饿现象</a:t>
            </a:r>
            <a:br>
              <a:rPr lang="zh-CN" altLang="en-US" sz="2400" b="1" dirty="0">
                <a:solidFill>
                  <a:schemeClr val="hlink"/>
                </a:solidFill>
                <a:latin typeface="微软雅黑" panose="020B0503020204020204" charset="-122"/>
                <a:ea typeface="微软雅黑" panose="020B0503020204020204" charset="-122"/>
              </a:rPr>
            </a:br>
            <a:r>
              <a:rPr lang="zh-CN" altLang="en-US" sz="2400" b="1" dirty="0">
                <a:solidFill>
                  <a:schemeClr val="accent2"/>
                </a:solidFill>
                <a:latin typeface="微软雅黑" panose="020B0503020204020204" charset="-122"/>
                <a:ea typeface="微软雅黑" panose="020B0503020204020204" charset="-122"/>
              </a:rPr>
              <a:t>缺点：</a:t>
            </a:r>
            <a:r>
              <a:rPr lang="zh-CN" altLang="en-US" sz="2400" b="1" dirty="0">
                <a:solidFill>
                  <a:schemeClr val="hlink"/>
                </a:solidFill>
                <a:latin typeface="微软雅黑" panose="020B0503020204020204" charset="-122"/>
                <a:ea typeface="微软雅黑" panose="020B0503020204020204" charset="-122"/>
              </a:rPr>
              <a:t>比</a:t>
            </a:r>
            <a:r>
              <a:rPr lang="en-US" altLang="zh-CN" sz="2400" b="1" dirty="0">
                <a:solidFill>
                  <a:schemeClr val="hlink"/>
                </a:solidFill>
                <a:latin typeface="微软雅黑" panose="020B0503020204020204" charset="-122"/>
                <a:ea typeface="微软雅黑" panose="020B0503020204020204" charset="-122"/>
              </a:rPr>
              <a:t>SSTF</a:t>
            </a:r>
            <a:r>
              <a:rPr lang="zh-CN" altLang="en-US" sz="2400" b="1" dirty="0">
                <a:solidFill>
                  <a:schemeClr val="hlink"/>
                </a:solidFill>
                <a:latin typeface="微软雅黑" panose="020B0503020204020204" charset="-122"/>
                <a:ea typeface="微软雅黑" panose="020B0503020204020204" charset="-122"/>
              </a:rPr>
              <a:t>寻道性能要稍差些</a:t>
            </a:r>
            <a:endParaRPr lang="zh-CN" altLang="en-US" sz="2400" b="1" dirty="0">
              <a:solidFill>
                <a:schemeClr val="hlink"/>
              </a:solidFill>
              <a:latin typeface="微软雅黑" panose="020B0503020204020204" charset="-122"/>
              <a:ea typeface="微软雅黑" panose="020B0503020204020204" charset="-122"/>
            </a:endParaRPr>
          </a:p>
        </p:txBody>
      </p:sp>
      <p:sp>
        <p:nvSpPr>
          <p:cNvPr id="216069" name="Rectangle 9"/>
          <p:cNvSpPr/>
          <p:nvPr/>
        </p:nvSpPr>
        <p:spPr>
          <a:xfrm>
            <a:off x="381000" y="228600"/>
            <a:ext cx="8763000" cy="685800"/>
          </a:xfrm>
          <a:prstGeom prst="rect">
            <a:avLst/>
          </a:prstGeom>
          <a:noFill/>
          <a:ln w="9525">
            <a:noFill/>
          </a:ln>
        </p:spPr>
        <p:txBody>
          <a:bodyPr anchor="ctr"/>
          <a:p>
            <a:pPr algn="ctr"/>
            <a:r>
              <a:rPr lang="zh-CN" altLang="en-US" sz="4000" b="1" dirty="0">
                <a:latin typeface="宋体" panose="02010600030101010101" pitchFamily="2" charset="-122"/>
                <a:ea typeface="宋体" panose="02010600030101010101" pitchFamily="2" charset="-122"/>
              </a:rPr>
              <a:t>6.8.3  基于扫描的磁盘调度算法</a:t>
            </a:r>
            <a:endParaRPr lang="zh-CN" altLang="en-US" sz="4000" b="1" dirty="0">
              <a:latin typeface="宋体" panose="02010600030101010101" pitchFamily="2" charset="-122"/>
              <a:ea typeface="宋体" panose="02010600030101010101" pitchFamily="2" charset="-122"/>
            </a:endParaRPr>
          </a:p>
        </p:txBody>
      </p:sp>
      <p:sp>
        <p:nvSpPr>
          <p:cNvPr id="21607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bldLvl="0" animBg="1"/>
      <p:bldP spid="105480" grpId="0"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9971" name="文本框 979970"/>
          <p:cNvSpPr txBox="1"/>
          <p:nvPr/>
        </p:nvSpPr>
        <p:spPr>
          <a:xfrm>
            <a:off x="1476375" y="5084763"/>
            <a:ext cx="7667625" cy="457200"/>
          </a:xfrm>
          <a:prstGeom prst="rect">
            <a:avLst/>
          </a:prstGeom>
          <a:noFill/>
          <a:ln w="9525">
            <a:noFill/>
          </a:ln>
        </p:spPr>
        <p:txBody>
          <a:bodyPr lIns="91432" tIns="45715" rIns="91432" bIns="45715" anchor="t">
            <a:spAutoFit/>
          </a:bodyPr>
          <a:p>
            <a:pPr>
              <a:spcBef>
                <a:spcPct val="20000"/>
              </a:spcBef>
              <a:buClr>
                <a:schemeClr val="hlink"/>
              </a:buClr>
              <a:buSzPct val="50000"/>
              <a:buFont typeface="Monotype Sorts" pitchFamily="2" charset="2"/>
            </a:pPr>
            <a:r>
              <a:rPr lang="zh-CN" altLang="en-US" sz="2400" b="1" dirty="0">
                <a:solidFill>
                  <a:srgbClr val="000000"/>
                </a:solidFill>
                <a:latin typeface="宋体" panose="02010600030101010101" pitchFamily="2" charset="-122"/>
                <a:ea typeface="宋体" panose="02010600030101010101" pitchFamily="2" charset="-122"/>
              </a:rPr>
              <a:t>磁盘访问序列： </a:t>
            </a:r>
            <a:r>
              <a:rPr lang="en-US" altLang="zh-CN" sz="2400" b="1" dirty="0">
                <a:solidFill>
                  <a:srgbClr val="000000"/>
                </a:solidFill>
                <a:latin typeface="宋体" panose="02010600030101010101" pitchFamily="2" charset="-122"/>
                <a:ea typeface="宋体" panose="02010600030101010101" pitchFamily="2" charset="-122"/>
              </a:rPr>
              <a:t>37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65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67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98</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122</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124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a:solidFill>
                  <a:srgbClr val="000000"/>
                </a:solidFill>
                <a:latin typeface="宋体" panose="02010600030101010101" pitchFamily="2" charset="-122"/>
                <a:ea typeface="宋体" panose="02010600030101010101" pitchFamily="2" charset="-122"/>
              </a:rPr>
              <a:t>183</a:t>
            </a:r>
            <a:endParaRPr lang="en-US" altLang="zh-CN" sz="2400" b="1">
              <a:solidFill>
                <a:srgbClr val="000000"/>
              </a:solidFill>
              <a:latin typeface="宋体" panose="02010600030101010101" pitchFamily="2" charset="-122"/>
              <a:ea typeface="宋体" panose="02010600030101010101" pitchFamily="2" charset="-122"/>
            </a:endParaRPr>
          </a:p>
        </p:txBody>
      </p:sp>
      <p:sp>
        <p:nvSpPr>
          <p:cNvPr id="218114" name="竖卷形 979971"/>
          <p:cNvSpPr/>
          <p:nvPr/>
        </p:nvSpPr>
        <p:spPr>
          <a:xfrm>
            <a:off x="-36512" y="549275"/>
            <a:ext cx="1081087" cy="4965700"/>
          </a:xfrm>
          <a:prstGeom prst="verticalScroll">
            <a:avLst>
              <a:gd name="adj" fmla="val 12500"/>
            </a:avLst>
          </a:prstGeom>
          <a:gradFill rotWithShape="0">
            <a:gsLst>
              <a:gs pos="0">
                <a:srgbClr val="FFFFFF"/>
              </a:gs>
              <a:gs pos="50000">
                <a:srgbClr val="FFCC99"/>
              </a:gs>
              <a:gs pos="100000">
                <a:srgbClr val="FFFFFF"/>
              </a:gs>
            </a:gsLst>
            <a:lin ang="2700000" scaled="1"/>
            <a:tileRect/>
          </a:gradFill>
          <a:ln w="12700" cap="rnd" cmpd="sng">
            <a:solidFill>
              <a:srgbClr val="C4B596"/>
            </a:solidFill>
            <a:prstDash val="sysDot"/>
            <a:round/>
            <a:headEnd type="none" w="med" len="med"/>
            <a:tailEnd type="none" w="med" len="med"/>
          </a:ln>
          <a:effectLst>
            <a:outerShdw dist="53882" dir="2699999" algn="ctr" rotWithShape="0">
              <a:srgbClr val="CBCBCB">
                <a:alpha val="79999"/>
              </a:srgbClr>
            </a:outerShdw>
          </a:effectLst>
        </p:spPr>
        <p:txBody>
          <a:bodyPr vert="eaVert" wrap="none" lIns="91432" tIns="45715" rIns="91432" bIns="45715" anchor="ctr"/>
          <a:p>
            <a:r>
              <a:rPr lang="zh-CN" altLang="en-US" sz="3200" dirty="0">
                <a:latin typeface="Times New Roman" panose="02020603050405020304" pitchFamily="2" charset="0"/>
                <a:ea typeface="隶书" panose="02010509060101010101" pitchFamily="1" charset="-122"/>
              </a:rPr>
              <a:t>扫描算法</a:t>
            </a:r>
            <a:r>
              <a:rPr lang="en-US" altLang="zh-CN" sz="3200" dirty="0">
                <a:latin typeface="Times New Roman" panose="02020603050405020304" pitchFamily="2" charset="0"/>
                <a:ea typeface="隶书" panose="02010509060101010101" pitchFamily="1" charset="-122"/>
              </a:rPr>
              <a:t>(</a:t>
            </a:r>
            <a:r>
              <a:rPr lang="zh-CN" altLang="en-US" sz="3200" dirty="0">
                <a:latin typeface="Times New Roman" panose="02020603050405020304" pitchFamily="2" charset="0"/>
                <a:ea typeface="隶书" panose="02010509060101010101" pitchFamily="1" charset="-122"/>
              </a:rPr>
              <a:t>电梯算法</a:t>
            </a:r>
            <a:r>
              <a:rPr lang="en-US" altLang="zh-CN" sz="3200">
                <a:latin typeface="Times New Roman" panose="02020603050405020304" pitchFamily="2" charset="0"/>
                <a:ea typeface="隶书" panose="02010509060101010101" pitchFamily="1" charset="-122"/>
              </a:rPr>
              <a:t>)SCAN</a:t>
            </a:r>
            <a:endParaRPr lang="en-US" altLang="zh-CN" sz="3200">
              <a:latin typeface="Times New Roman" panose="02020603050405020304" pitchFamily="2" charset="0"/>
              <a:ea typeface="隶书" panose="02010509060101010101" pitchFamily="1" charset="-122"/>
            </a:endParaRPr>
          </a:p>
        </p:txBody>
      </p:sp>
      <p:sp>
        <p:nvSpPr>
          <p:cNvPr id="218115" name="文本框 979972"/>
          <p:cNvSpPr txBox="1"/>
          <p:nvPr/>
        </p:nvSpPr>
        <p:spPr>
          <a:xfrm>
            <a:off x="1149350" y="1125538"/>
            <a:ext cx="7850188" cy="3816350"/>
          </a:xfrm>
          <a:prstGeom prst="rect">
            <a:avLst/>
          </a:prstGeom>
          <a:blipFill rotWithShape="1">
            <a:blip r:embed="rId1"/>
          </a:blipFill>
          <a:ln w="12700">
            <a:noFill/>
          </a:ln>
          <a:effectLst>
            <a:outerShdw dist="53882" dir="2699999" algn="ctr" rotWithShape="0">
              <a:srgbClr val="CBCBCB">
                <a:alpha val="79999"/>
              </a:srgbClr>
            </a:outerShdw>
          </a:effectLst>
        </p:spPr>
        <p:txBody>
          <a:bodyPr lIns="91432" tIns="45715" rIns="91432" bIns="45715" anchor="t"/>
          <a:p>
            <a:pPr>
              <a:spcBef>
                <a:spcPct val="50000"/>
              </a:spcBef>
            </a:pPr>
            <a:endParaRPr lang="en-US" altLang="en-US" sz="2400" dirty="0">
              <a:latin typeface="Times New Roman" panose="02020603050405020304" pitchFamily="2" charset="0"/>
              <a:ea typeface="宋体" panose="02010600030101010101" pitchFamily="2" charset="-122"/>
            </a:endParaRPr>
          </a:p>
        </p:txBody>
      </p:sp>
      <p:graphicFrame>
        <p:nvGraphicFramePr>
          <p:cNvPr id="979974" name="内容占位符 979973"/>
          <p:cNvGraphicFramePr/>
          <p:nvPr>
            <p:ph/>
          </p:nvPr>
        </p:nvGraphicFramePr>
        <p:xfrm>
          <a:off x="1149350" y="1125538"/>
          <a:ext cx="7489825" cy="3490913"/>
        </p:xfrm>
        <a:graphic>
          <a:graphicData uri="http://schemas.openxmlformats.org/drawingml/2006/table">
            <a:tbl>
              <a:tblPr/>
              <a:tblGrid>
                <a:gridCol w="506413"/>
                <a:gridCol w="576262"/>
                <a:gridCol w="827088"/>
                <a:gridCol w="757237"/>
                <a:gridCol w="503238"/>
                <a:gridCol w="793750"/>
                <a:gridCol w="827087"/>
                <a:gridCol w="433388"/>
                <a:gridCol w="287337"/>
                <a:gridCol w="323850"/>
                <a:gridCol w="936625"/>
                <a:gridCol w="717550"/>
              </a:tblGrid>
              <a:tr h="360363">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14</a:t>
                      </a:r>
                      <a:endParaRPr lang="zh-CN" altLang="en-US" sz="2000">
                        <a:solidFill>
                          <a:schemeClr val="bg1"/>
                        </a:solidFill>
                      </a:endParaRPr>
                    </a:p>
                  </a:txBody>
                  <a:tcPr marL="17998" marR="17998" marT="0" marB="0">
                    <a:lnL cap="flat">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37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53</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65</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98</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122</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124</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183</a:t>
                      </a:r>
                      <a:endParaRPr lang="zh-CN" altLang="en-US" sz="2000">
                        <a:solidFill>
                          <a:schemeClr val="bg1"/>
                        </a:solidFill>
                      </a:endParaRPr>
                    </a:p>
                  </a:txBody>
                  <a:tcPr marL="17998" marR="17998" marT="0" marB="0">
                    <a:lnL>
                      <a:noFill/>
                    </a:lnL>
                    <a:lnR cap="flat">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R cap="flat">
                      <a:noFill/>
                    </a:lnR>
                    <a:lnT cap="flat">
                      <a:noFill/>
                    </a:lnT>
                    <a:lnB w="12700" cap="flat" cmpd="sng">
                      <a:solidFill>
                        <a:schemeClr val="bg1"/>
                      </a:solidFill>
                      <a:prstDash val="solid"/>
                      <a:headEnd type="none" w="med" len="med"/>
                      <a:tailEnd type="none" w="med" len="med"/>
                    </a:lnB>
                  </a:tcPr>
                </a:tc>
              </a:tr>
              <a:tr h="3130550">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a:noFill/>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noFill/>
                  </a:tcPr>
                </a:tc>
              </a:tr>
            </a:tbl>
          </a:graphicData>
        </a:graphic>
      </p:graphicFrame>
      <p:sp>
        <p:nvSpPr>
          <p:cNvPr id="980021" name="直接连接符 980020"/>
          <p:cNvSpPr/>
          <p:nvPr/>
        </p:nvSpPr>
        <p:spPr>
          <a:xfrm>
            <a:off x="1692275" y="1917700"/>
            <a:ext cx="2193925" cy="508000"/>
          </a:xfrm>
          <a:prstGeom prst="line">
            <a:avLst/>
          </a:prstGeom>
          <a:ln w="57150" cap="flat" cmpd="sng">
            <a:solidFill>
              <a:srgbClr val="FFFF00"/>
            </a:solidFill>
            <a:prstDash val="solid"/>
            <a:round/>
            <a:headEnd type="none" w="med" len="med"/>
            <a:tailEnd type="triangle" w="med" len="med"/>
          </a:ln>
        </p:spPr>
      </p:sp>
      <p:sp>
        <p:nvSpPr>
          <p:cNvPr id="980022" name="直接连接符 980021"/>
          <p:cNvSpPr/>
          <p:nvPr/>
        </p:nvSpPr>
        <p:spPr>
          <a:xfrm>
            <a:off x="3851275" y="2420938"/>
            <a:ext cx="504825" cy="144462"/>
          </a:xfrm>
          <a:prstGeom prst="line">
            <a:avLst/>
          </a:prstGeom>
          <a:ln w="57150" cap="flat" cmpd="sng">
            <a:solidFill>
              <a:srgbClr val="FFCC99"/>
            </a:solidFill>
            <a:prstDash val="solid"/>
            <a:round/>
            <a:headEnd type="none" w="med" len="med"/>
            <a:tailEnd type="triangle" w="med" len="med"/>
          </a:ln>
        </p:spPr>
      </p:sp>
      <p:sp>
        <p:nvSpPr>
          <p:cNvPr id="980023" name="直接连接符 980022"/>
          <p:cNvSpPr/>
          <p:nvPr/>
        </p:nvSpPr>
        <p:spPr>
          <a:xfrm rot="10016990">
            <a:off x="2195513" y="1616075"/>
            <a:ext cx="866775" cy="36513"/>
          </a:xfrm>
          <a:prstGeom prst="line">
            <a:avLst/>
          </a:prstGeom>
          <a:ln w="57150" cap="flat" cmpd="sng">
            <a:solidFill>
              <a:schemeClr val="accent1"/>
            </a:solidFill>
            <a:prstDash val="solid"/>
            <a:round/>
            <a:headEnd type="none" w="med" len="med"/>
            <a:tailEnd type="triangle" w="med" len="med"/>
          </a:ln>
        </p:spPr>
      </p:sp>
      <p:sp>
        <p:nvSpPr>
          <p:cNvPr id="980024" name="文本框 980023"/>
          <p:cNvSpPr txBox="1"/>
          <p:nvPr/>
        </p:nvSpPr>
        <p:spPr>
          <a:xfrm>
            <a:off x="2700338" y="1989138"/>
            <a:ext cx="503237" cy="365125"/>
          </a:xfrm>
          <a:prstGeom prst="rect">
            <a:avLst/>
          </a:prstGeom>
          <a:solidFill>
            <a:schemeClr val="tx1"/>
          </a:solidFill>
          <a:ln w="12700">
            <a:noFill/>
          </a:ln>
        </p:spPr>
        <p:txBody>
          <a:bodyPr lIns="0" tIns="0" rIns="0" bIns="0" anchor="t">
            <a:spAutoFit/>
          </a:bodyPr>
          <a:p>
            <a:pPr>
              <a:spcBef>
                <a:spcPct val="50000"/>
              </a:spcBef>
            </a:pPr>
            <a:r>
              <a:rPr lang="en-US" altLang="zh-CN" sz="2400">
                <a:solidFill>
                  <a:srgbClr val="FFFF00"/>
                </a:solidFill>
                <a:latin typeface="Times New Roman" panose="02020603050405020304" pitchFamily="2" charset="0"/>
                <a:ea typeface="宋体" panose="02010600030101010101" pitchFamily="2" charset="-122"/>
              </a:rPr>
              <a:t>51</a:t>
            </a:r>
            <a:endParaRPr lang="en-US" altLang="zh-CN" sz="2400">
              <a:solidFill>
                <a:srgbClr val="FFFF00"/>
              </a:solidFill>
              <a:latin typeface="Times New Roman" panose="02020603050405020304" pitchFamily="2" charset="0"/>
              <a:ea typeface="宋体" panose="02010600030101010101" pitchFamily="2" charset="-122"/>
            </a:endParaRPr>
          </a:p>
        </p:txBody>
      </p:sp>
      <p:sp>
        <p:nvSpPr>
          <p:cNvPr id="980025" name="直接连接符 980024"/>
          <p:cNvSpPr/>
          <p:nvPr/>
        </p:nvSpPr>
        <p:spPr>
          <a:xfrm rot="9957159" flipV="1">
            <a:off x="1619250" y="1773238"/>
            <a:ext cx="649288" cy="71437"/>
          </a:xfrm>
          <a:prstGeom prst="line">
            <a:avLst/>
          </a:prstGeom>
          <a:ln w="57150" cap="flat" cmpd="sng">
            <a:solidFill>
              <a:srgbClr val="FF00FF"/>
            </a:solidFill>
            <a:prstDash val="solid"/>
            <a:round/>
            <a:headEnd type="none" w="med" len="med"/>
            <a:tailEnd type="triangle" w="med" len="med"/>
          </a:ln>
        </p:spPr>
      </p:sp>
      <p:sp>
        <p:nvSpPr>
          <p:cNvPr id="980026" name="直接连接符 980025"/>
          <p:cNvSpPr/>
          <p:nvPr/>
        </p:nvSpPr>
        <p:spPr>
          <a:xfrm rot="318870">
            <a:off x="4286250" y="2614613"/>
            <a:ext cx="790575" cy="141287"/>
          </a:xfrm>
          <a:prstGeom prst="line">
            <a:avLst/>
          </a:prstGeom>
          <a:ln w="57150" cap="flat" cmpd="sng">
            <a:solidFill>
              <a:srgbClr val="FF9900"/>
            </a:solidFill>
            <a:prstDash val="solid"/>
            <a:round/>
            <a:headEnd type="none" w="med" len="med"/>
            <a:tailEnd type="triangle" w="med" len="med"/>
          </a:ln>
        </p:spPr>
      </p:sp>
      <p:sp>
        <p:nvSpPr>
          <p:cNvPr id="980027" name="直接连接符 980026"/>
          <p:cNvSpPr/>
          <p:nvPr/>
        </p:nvSpPr>
        <p:spPr>
          <a:xfrm>
            <a:off x="5076825" y="2781300"/>
            <a:ext cx="863600" cy="71438"/>
          </a:xfrm>
          <a:prstGeom prst="line">
            <a:avLst/>
          </a:prstGeom>
          <a:ln w="57150" cap="flat" cmpd="sng">
            <a:solidFill>
              <a:srgbClr val="FF99CC"/>
            </a:solidFill>
            <a:prstDash val="solid"/>
            <a:round/>
            <a:headEnd type="none" w="med" len="med"/>
            <a:tailEnd type="triangle" w="med" len="med"/>
          </a:ln>
        </p:spPr>
      </p:sp>
      <p:sp>
        <p:nvSpPr>
          <p:cNvPr id="980028" name="直接连接符 980027"/>
          <p:cNvSpPr/>
          <p:nvPr/>
        </p:nvSpPr>
        <p:spPr>
          <a:xfrm rot="238127">
            <a:off x="5942013" y="2867025"/>
            <a:ext cx="722312" cy="287338"/>
          </a:xfrm>
          <a:prstGeom prst="line">
            <a:avLst/>
          </a:prstGeom>
          <a:ln w="57150" cap="flat" cmpd="sng">
            <a:solidFill>
              <a:srgbClr val="00FF00"/>
            </a:solidFill>
            <a:prstDash val="solid"/>
            <a:round/>
            <a:headEnd type="none" w="med" len="med"/>
            <a:tailEnd type="triangle" w="med" len="med"/>
          </a:ln>
        </p:spPr>
      </p:sp>
      <p:sp>
        <p:nvSpPr>
          <p:cNvPr id="980029" name="直接连接符 980028"/>
          <p:cNvSpPr/>
          <p:nvPr/>
        </p:nvSpPr>
        <p:spPr>
          <a:xfrm>
            <a:off x="6659563" y="3198813"/>
            <a:ext cx="1298575" cy="504825"/>
          </a:xfrm>
          <a:prstGeom prst="line">
            <a:avLst/>
          </a:prstGeom>
          <a:ln w="57150" cap="flat" cmpd="sng">
            <a:solidFill>
              <a:srgbClr val="FF6600"/>
            </a:solidFill>
            <a:prstDash val="solid"/>
            <a:round/>
            <a:headEnd type="none" w="med" len="med"/>
            <a:tailEnd type="triangle" w="med" len="med"/>
          </a:ln>
        </p:spPr>
      </p:sp>
      <p:sp>
        <p:nvSpPr>
          <p:cNvPr id="980030" name="文本框 980029"/>
          <p:cNvSpPr txBox="1"/>
          <p:nvPr/>
        </p:nvSpPr>
        <p:spPr>
          <a:xfrm>
            <a:off x="3851275" y="2276475"/>
            <a:ext cx="360363"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CC99"/>
                </a:solidFill>
                <a:latin typeface="Times New Roman" panose="02020603050405020304" pitchFamily="2" charset="0"/>
                <a:ea typeface="宋体" panose="02010600030101010101" pitchFamily="2" charset="-122"/>
              </a:rPr>
              <a:t>2</a:t>
            </a:r>
            <a:endParaRPr lang="en-US" altLang="zh-CN" sz="2400">
              <a:solidFill>
                <a:srgbClr val="FFCC99"/>
              </a:solidFill>
              <a:latin typeface="Times New Roman" panose="02020603050405020304" pitchFamily="2" charset="0"/>
              <a:ea typeface="宋体" panose="02010600030101010101" pitchFamily="2" charset="-122"/>
            </a:endParaRPr>
          </a:p>
        </p:txBody>
      </p:sp>
      <p:sp>
        <p:nvSpPr>
          <p:cNvPr id="980031" name="文本框 980030"/>
          <p:cNvSpPr txBox="1"/>
          <p:nvPr/>
        </p:nvSpPr>
        <p:spPr>
          <a:xfrm>
            <a:off x="2484438" y="1484313"/>
            <a:ext cx="431800" cy="363537"/>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16</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0032" name="文本框 980031"/>
          <p:cNvSpPr txBox="1"/>
          <p:nvPr/>
        </p:nvSpPr>
        <p:spPr>
          <a:xfrm>
            <a:off x="1835150" y="1557338"/>
            <a:ext cx="304800" cy="363537"/>
          </a:xfrm>
          <a:prstGeom prst="rect">
            <a:avLst/>
          </a:prstGeom>
          <a:solidFill>
            <a:schemeClr val="tx1"/>
          </a:solidFill>
          <a:ln w="12700">
            <a:noFill/>
          </a:ln>
        </p:spPr>
        <p:txBody>
          <a:bodyPr wrap="none" lIns="0" tIns="0" rIns="0"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23</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0033" name="文本框 980032"/>
          <p:cNvSpPr txBox="1"/>
          <p:nvPr/>
        </p:nvSpPr>
        <p:spPr>
          <a:xfrm>
            <a:off x="4427538" y="2420938"/>
            <a:ext cx="53975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31</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0034" name="文本框 980033"/>
          <p:cNvSpPr txBox="1"/>
          <p:nvPr/>
        </p:nvSpPr>
        <p:spPr>
          <a:xfrm>
            <a:off x="5219700" y="2636838"/>
            <a:ext cx="431800" cy="366712"/>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24</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0035" name="文本框 980034"/>
          <p:cNvSpPr txBox="1"/>
          <p:nvPr/>
        </p:nvSpPr>
        <p:spPr>
          <a:xfrm>
            <a:off x="6081713" y="2781300"/>
            <a:ext cx="36195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0036" name="文本框 980035"/>
          <p:cNvSpPr txBox="1"/>
          <p:nvPr/>
        </p:nvSpPr>
        <p:spPr>
          <a:xfrm>
            <a:off x="7092950" y="3213100"/>
            <a:ext cx="504825" cy="365125"/>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59</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0037" name="椭圆形标注 980036"/>
          <p:cNvSpPr/>
          <p:nvPr/>
        </p:nvSpPr>
        <p:spPr>
          <a:xfrm>
            <a:off x="541338" y="5667375"/>
            <a:ext cx="5518150" cy="1149350"/>
          </a:xfrm>
          <a:prstGeom prst="wedgeEllipseCallout">
            <a:avLst>
              <a:gd name="adj1" fmla="val -42986"/>
              <a:gd name="adj2" fmla="val -95884"/>
            </a:avLst>
          </a:prstGeom>
          <a:gradFill rotWithShape="1">
            <a:gsLst>
              <a:gs pos="0">
                <a:srgbClr val="FFFFFF"/>
              </a:gs>
              <a:gs pos="100000">
                <a:srgbClr val="FFCC99"/>
              </a:gs>
            </a:gsLst>
            <a:path path="rect">
              <a:fillToRect l="50000" t="50000" r="50000" b="50000"/>
            </a:path>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lIns="0" tIns="0" rIns="0" bIns="0" anchor="t">
            <a:spAutoFit/>
          </a:bodyPr>
          <a:p>
            <a:pPr eaLnBrk="0" hangingPunct="0">
              <a:lnSpc>
                <a:spcPct val="110000"/>
              </a:lnSpc>
            </a:pPr>
            <a:r>
              <a:rPr lang="zh-CN" altLang="en-US" sz="2400" b="1" dirty="0">
                <a:latin typeface="Times New Roman" panose="02020603050405020304" pitchFamily="2" charset="0"/>
                <a:ea typeface="宋体" panose="02010600030101010101" pitchFamily="2" charset="-122"/>
              </a:rPr>
              <a:t>磁头走过的总道数：</a:t>
            </a:r>
            <a:r>
              <a:rPr lang="en-US" altLang="zh-CN" sz="2400" b="1">
                <a:latin typeface="Times New Roman" panose="02020603050405020304" pitchFamily="2" charset="0"/>
                <a:ea typeface="宋体" panose="02010600030101010101" pitchFamily="2" charset="-122"/>
              </a:rPr>
              <a:t>208</a:t>
            </a:r>
            <a:endParaRPr lang="en-US" altLang="zh-CN" sz="2400" b="1">
              <a:latin typeface="Times New Roman" panose="02020603050405020304" pitchFamily="2" charset="0"/>
              <a:ea typeface="宋体" panose="02010600030101010101" pitchFamily="2" charset="-122"/>
            </a:endParaRPr>
          </a:p>
          <a:p>
            <a:pPr eaLnBrk="0" hangingPunct="0">
              <a:lnSpc>
                <a:spcPct val="110000"/>
              </a:lnSpc>
            </a:pPr>
            <a:r>
              <a:rPr lang="zh-CN" altLang="en-US" sz="2400" b="1" dirty="0">
                <a:latin typeface="Times New Roman" panose="02020603050405020304" pitchFamily="2" charset="0"/>
                <a:ea typeface="宋体" panose="02010600030101010101" pitchFamily="2" charset="-122"/>
              </a:rPr>
              <a:t>平均寻道长度：</a:t>
            </a:r>
            <a:r>
              <a:rPr lang="en-US" altLang="zh-CN" sz="2400" b="1">
                <a:latin typeface="Times New Roman" panose="02020603050405020304" pitchFamily="2" charset="0"/>
                <a:ea typeface="宋体" panose="02010600030101010101" pitchFamily="2" charset="-122"/>
              </a:rPr>
              <a:t>26</a:t>
            </a:r>
            <a:endParaRPr lang="en-US" altLang="zh-CN" sz="2400">
              <a:latin typeface="Times New Roman" panose="02020603050405020304" pitchFamily="2" charset="0"/>
              <a:ea typeface="宋体" panose="02010600030101010101" pitchFamily="2" charset="-122"/>
            </a:endParaRPr>
          </a:p>
        </p:txBody>
      </p:sp>
      <p:sp>
        <p:nvSpPr>
          <p:cNvPr id="218176" name="文本框 980037"/>
          <p:cNvSpPr txBox="1"/>
          <p:nvPr/>
        </p:nvSpPr>
        <p:spPr>
          <a:xfrm>
            <a:off x="1025525" y="114300"/>
            <a:ext cx="8097838" cy="828675"/>
          </a:xfrm>
          <a:prstGeom prst="rect">
            <a:avLst/>
          </a:prstGeom>
          <a:noFill/>
          <a:ln w="9525">
            <a:noFill/>
          </a:ln>
        </p:spPr>
        <p:txBody>
          <a:bodyPr wrap="square" lIns="91432" tIns="45715" rIns="91432" bIns="45715" anchor="t">
            <a:spAutoFit/>
          </a:bodyPr>
          <a:p>
            <a:pPr eaLnBrk="0" hangingPunct="0"/>
            <a:r>
              <a:rPr lang="en-US" altLang="zh-CN" sz="2400" dirty="0">
                <a:solidFill>
                  <a:srgbClr val="000000"/>
                </a:solidFill>
                <a:latin typeface="Times New Roman" panose="02020603050405020304" pitchFamily="2" charset="0"/>
                <a:ea typeface="宋体" panose="02010600030101010101" pitchFamily="2" charset="-122"/>
              </a:rPr>
              <a:t>98</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183</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37</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122</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14</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124</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65</a:t>
            </a:r>
            <a:r>
              <a:rPr lang="zh-CN" altLang="en-US" sz="2400" dirty="0">
                <a:solidFill>
                  <a:srgbClr val="000000"/>
                </a:solidFill>
                <a:latin typeface="Times New Roman" panose="02020603050405020304" pitchFamily="2" charset="0"/>
                <a:ea typeface="宋体" panose="02010600030101010101" pitchFamily="2" charset="-122"/>
              </a:rPr>
              <a:t>，</a:t>
            </a:r>
            <a:r>
              <a:rPr lang="en-US" altLang="zh-CN" sz="2400" dirty="0">
                <a:solidFill>
                  <a:srgbClr val="000000"/>
                </a:solidFill>
                <a:latin typeface="Times New Roman" panose="02020603050405020304" pitchFamily="2" charset="0"/>
                <a:ea typeface="宋体" panose="02010600030101010101" pitchFamily="2" charset="-122"/>
              </a:rPr>
              <a:t>67</a:t>
            </a:r>
            <a:r>
              <a:rPr lang="zh-CN" altLang="en-US" sz="2400" dirty="0">
                <a:solidFill>
                  <a:srgbClr val="000000"/>
                </a:solidFill>
                <a:latin typeface="Times New Roman" panose="02020603050405020304" pitchFamily="2" charset="0"/>
                <a:ea typeface="宋体" panose="02010600030101010101" pitchFamily="2" charset="-122"/>
              </a:rPr>
              <a:t>假设此时磁头向磁道号减小的方向移动</a:t>
            </a:r>
            <a:endParaRPr lang="en-US" altLang="zh-CN" sz="2400" dirty="0">
              <a:solidFill>
                <a:srgbClr val="000000"/>
              </a:solidFill>
              <a:latin typeface="Times New Roman" panose="02020603050405020304" pitchFamily="2"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980023"/>
                                        </p:tgtEl>
                                        <p:attrNameLst>
                                          <p:attrName>style.visibility</p:attrName>
                                        </p:attrNameLst>
                                      </p:cBhvr>
                                      <p:to>
                                        <p:strVal val="visible"/>
                                      </p:to>
                                    </p:set>
                                    <p:anim calcmode="lin" valueType="num">
                                      <p:cBhvr>
                                        <p:cTn id="7" dur="500" fill="hold"/>
                                        <p:tgtEl>
                                          <p:spTgt spid="980023"/>
                                        </p:tgtEl>
                                        <p:attrNameLst>
                                          <p:attrName>ppt_x</p:attrName>
                                        </p:attrNameLst>
                                      </p:cBhvr>
                                      <p:tavLst>
                                        <p:tav tm="0">
                                          <p:val>
                                            <p:strVal val="#ppt_x+#ppt_w/2"/>
                                          </p:val>
                                        </p:tav>
                                        <p:tav tm="100000">
                                          <p:val>
                                            <p:strVal val="#ppt_x"/>
                                          </p:val>
                                        </p:tav>
                                      </p:tavLst>
                                    </p:anim>
                                    <p:anim calcmode="lin" valueType="num">
                                      <p:cBhvr>
                                        <p:cTn id="8" dur="500" fill="hold"/>
                                        <p:tgtEl>
                                          <p:spTgt spid="980023"/>
                                        </p:tgtEl>
                                        <p:attrNameLst>
                                          <p:attrName>ppt_y</p:attrName>
                                        </p:attrNameLst>
                                      </p:cBhvr>
                                      <p:tavLst>
                                        <p:tav tm="0">
                                          <p:val>
                                            <p:strVal val="#ppt_y"/>
                                          </p:val>
                                        </p:tav>
                                        <p:tav tm="100000">
                                          <p:val>
                                            <p:strVal val="#ppt_y"/>
                                          </p:val>
                                        </p:tav>
                                      </p:tavLst>
                                    </p:anim>
                                    <p:anim calcmode="lin" valueType="num">
                                      <p:cBhvr>
                                        <p:cTn id="9" dur="500" fill="hold"/>
                                        <p:tgtEl>
                                          <p:spTgt spid="980023"/>
                                        </p:tgtEl>
                                        <p:attrNameLst>
                                          <p:attrName>ppt_w</p:attrName>
                                        </p:attrNameLst>
                                      </p:cBhvr>
                                      <p:tavLst>
                                        <p:tav tm="0">
                                          <p:val>
                                            <p:fltVal val="0.000000"/>
                                          </p:val>
                                        </p:tav>
                                        <p:tav tm="100000">
                                          <p:val>
                                            <p:strVal val="#ppt_w"/>
                                          </p:val>
                                        </p:tav>
                                      </p:tavLst>
                                    </p:anim>
                                    <p:anim calcmode="lin" valueType="num">
                                      <p:cBhvr>
                                        <p:cTn id="10" dur="500" fill="hold"/>
                                        <p:tgtEl>
                                          <p:spTgt spid="98002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980025"/>
                                        </p:tgtEl>
                                        <p:attrNameLst>
                                          <p:attrName>style.visibility</p:attrName>
                                        </p:attrNameLst>
                                      </p:cBhvr>
                                      <p:to>
                                        <p:strVal val="visible"/>
                                      </p:to>
                                    </p:set>
                                    <p:anim calcmode="lin" valueType="num">
                                      <p:cBhvr>
                                        <p:cTn id="15" dur="500" fill="hold"/>
                                        <p:tgtEl>
                                          <p:spTgt spid="980025"/>
                                        </p:tgtEl>
                                        <p:attrNameLst>
                                          <p:attrName>ppt_x</p:attrName>
                                        </p:attrNameLst>
                                      </p:cBhvr>
                                      <p:tavLst>
                                        <p:tav tm="0">
                                          <p:val>
                                            <p:strVal val="#ppt_x+#ppt_w/2"/>
                                          </p:val>
                                        </p:tav>
                                        <p:tav tm="100000">
                                          <p:val>
                                            <p:strVal val="#ppt_x"/>
                                          </p:val>
                                        </p:tav>
                                      </p:tavLst>
                                    </p:anim>
                                    <p:anim calcmode="lin" valueType="num">
                                      <p:cBhvr>
                                        <p:cTn id="16" dur="500" fill="hold"/>
                                        <p:tgtEl>
                                          <p:spTgt spid="980025"/>
                                        </p:tgtEl>
                                        <p:attrNameLst>
                                          <p:attrName>ppt_y</p:attrName>
                                        </p:attrNameLst>
                                      </p:cBhvr>
                                      <p:tavLst>
                                        <p:tav tm="0">
                                          <p:val>
                                            <p:strVal val="#ppt_y"/>
                                          </p:val>
                                        </p:tav>
                                        <p:tav tm="100000">
                                          <p:val>
                                            <p:strVal val="#ppt_y"/>
                                          </p:val>
                                        </p:tav>
                                      </p:tavLst>
                                    </p:anim>
                                    <p:anim calcmode="lin" valueType="num">
                                      <p:cBhvr>
                                        <p:cTn id="17" dur="500" fill="hold"/>
                                        <p:tgtEl>
                                          <p:spTgt spid="980025"/>
                                        </p:tgtEl>
                                        <p:attrNameLst>
                                          <p:attrName>ppt_w</p:attrName>
                                        </p:attrNameLst>
                                      </p:cBhvr>
                                      <p:tavLst>
                                        <p:tav tm="0">
                                          <p:val>
                                            <p:fltVal val="0.000000"/>
                                          </p:val>
                                        </p:tav>
                                        <p:tav tm="100000">
                                          <p:val>
                                            <p:strVal val="#ppt_w"/>
                                          </p:val>
                                        </p:tav>
                                      </p:tavLst>
                                    </p:anim>
                                    <p:anim calcmode="lin" valueType="num">
                                      <p:cBhvr>
                                        <p:cTn id="18" dur="500" fill="hold"/>
                                        <p:tgtEl>
                                          <p:spTgt spid="98002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980021"/>
                                        </p:tgtEl>
                                        <p:attrNameLst>
                                          <p:attrName>style.visibility</p:attrName>
                                        </p:attrNameLst>
                                      </p:cBhvr>
                                      <p:to>
                                        <p:strVal val="visible"/>
                                      </p:to>
                                    </p:set>
                                    <p:anim calcmode="lin" valueType="num">
                                      <p:cBhvr>
                                        <p:cTn id="23" dur="500" fill="hold"/>
                                        <p:tgtEl>
                                          <p:spTgt spid="980021"/>
                                        </p:tgtEl>
                                        <p:attrNameLst>
                                          <p:attrName>ppt_x</p:attrName>
                                        </p:attrNameLst>
                                      </p:cBhvr>
                                      <p:tavLst>
                                        <p:tav tm="0">
                                          <p:val>
                                            <p:strVal val="#ppt_x-#ppt_w/2"/>
                                          </p:val>
                                        </p:tav>
                                        <p:tav tm="100000">
                                          <p:val>
                                            <p:strVal val="#ppt_x"/>
                                          </p:val>
                                        </p:tav>
                                      </p:tavLst>
                                    </p:anim>
                                    <p:anim calcmode="lin" valueType="num">
                                      <p:cBhvr>
                                        <p:cTn id="24" dur="500" fill="hold"/>
                                        <p:tgtEl>
                                          <p:spTgt spid="980021"/>
                                        </p:tgtEl>
                                        <p:attrNameLst>
                                          <p:attrName>ppt_y</p:attrName>
                                        </p:attrNameLst>
                                      </p:cBhvr>
                                      <p:tavLst>
                                        <p:tav tm="0">
                                          <p:val>
                                            <p:strVal val="#ppt_y"/>
                                          </p:val>
                                        </p:tav>
                                        <p:tav tm="100000">
                                          <p:val>
                                            <p:strVal val="#ppt_y"/>
                                          </p:val>
                                        </p:tav>
                                      </p:tavLst>
                                    </p:anim>
                                    <p:anim calcmode="lin" valueType="num">
                                      <p:cBhvr>
                                        <p:cTn id="25" dur="500" fill="hold"/>
                                        <p:tgtEl>
                                          <p:spTgt spid="980021"/>
                                        </p:tgtEl>
                                        <p:attrNameLst>
                                          <p:attrName>ppt_w</p:attrName>
                                        </p:attrNameLst>
                                      </p:cBhvr>
                                      <p:tavLst>
                                        <p:tav tm="0">
                                          <p:val>
                                            <p:fltVal val="0.000000"/>
                                          </p:val>
                                        </p:tav>
                                        <p:tav tm="100000">
                                          <p:val>
                                            <p:strVal val="#ppt_w"/>
                                          </p:val>
                                        </p:tav>
                                      </p:tavLst>
                                    </p:anim>
                                    <p:anim calcmode="lin" valueType="num">
                                      <p:cBhvr>
                                        <p:cTn id="26" dur="500" fill="hold"/>
                                        <p:tgtEl>
                                          <p:spTgt spid="98002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980022"/>
                                        </p:tgtEl>
                                        <p:attrNameLst>
                                          <p:attrName>style.visibility</p:attrName>
                                        </p:attrNameLst>
                                      </p:cBhvr>
                                      <p:to>
                                        <p:strVal val="visible"/>
                                      </p:to>
                                    </p:set>
                                    <p:anim calcmode="lin" valueType="num">
                                      <p:cBhvr>
                                        <p:cTn id="31" dur="500" fill="hold"/>
                                        <p:tgtEl>
                                          <p:spTgt spid="980022"/>
                                        </p:tgtEl>
                                        <p:attrNameLst>
                                          <p:attrName>ppt_x</p:attrName>
                                        </p:attrNameLst>
                                      </p:cBhvr>
                                      <p:tavLst>
                                        <p:tav tm="0">
                                          <p:val>
                                            <p:strVal val="#ppt_x-#ppt_w/2"/>
                                          </p:val>
                                        </p:tav>
                                        <p:tav tm="100000">
                                          <p:val>
                                            <p:strVal val="#ppt_x"/>
                                          </p:val>
                                        </p:tav>
                                      </p:tavLst>
                                    </p:anim>
                                    <p:anim calcmode="lin" valueType="num">
                                      <p:cBhvr>
                                        <p:cTn id="32" dur="500" fill="hold"/>
                                        <p:tgtEl>
                                          <p:spTgt spid="980022"/>
                                        </p:tgtEl>
                                        <p:attrNameLst>
                                          <p:attrName>ppt_y</p:attrName>
                                        </p:attrNameLst>
                                      </p:cBhvr>
                                      <p:tavLst>
                                        <p:tav tm="0">
                                          <p:val>
                                            <p:strVal val="#ppt_y"/>
                                          </p:val>
                                        </p:tav>
                                        <p:tav tm="100000">
                                          <p:val>
                                            <p:strVal val="#ppt_y"/>
                                          </p:val>
                                        </p:tav>
                                      </p:tavLst>
                                    </p:anim>
                                    <p:anim calcmode="lin" valueType="num">
                                      <p:cBhvr>
                                        <p:cTn id="33" dur="500" fill="hold"/>
                                        <p:tgtEl>
                                          <p:spTgt spid="980022"/>
                                        </p:tgtEl>
                                        <p:attrNameLst>
                                          <p:attrName>ppt_w</p:attrName>
                                        </p:attrNameLst>
                                      </p:cBhvr>
                                      <p:tavLst>
                                        <p:tav tm="0">
                                          <p:val>
                                            <p:fltVal val="0.000000"/>
                                          </p:val>
                                        </p:tav>
                                        <p:tav tm="100000">
                                          <p:val>
                                            <p:strVal val="#ppt_w"/>
                                          </p:val>
                                        </p:tav>
                                      </p:tavLst>
                                    </p:anim>
                                    <p:anim calcmode="lin" valueType="num">
                                      <p:cBhvr>
                                        <p:cTn id="34" dur="500" fill="hold"/>
                                        <p:tgtEl>
                                          <p:spTgt spid="98002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980026"/>
                                        </p:tgtEl>
                                        <p:attrNameLst>
                                          <p:attrName>style.visibility</p:attrName>
                                        </p:attrNameLst>
                                      </p:cBhvr>
                                      <p:to>
                                        <p:strVal val="visible"/>
                                      </p:to>
                                    </p:set>
                                    <p:anim calcmode="lin" valueType="num">
                                      <p:cBhvr>
                                        <p:cTn id="39" dur="500" fill="hold"/>
                                        <p:tgtEl>
                                          <p:spTgt spid="980026"/>
                                        </p:tgtEl>
                                        <p:attrNameLst>
                                          <p:attrName>ppt_x</p:attrName>
                                        </p:attrNameLst>
                                      </p:cBhvr>
                                      <p:tavLst>
                                        <p:tav tm="0">
                                          <p:val>
                                            <p:strVal val="#ppt_x-#ppt_w/2"/>
                                          </p:val>
                                        </p:tav>
                                        <p:tav tm="100000">
                                          <p:val>
                                            <p:strVal val="#ppt_x"/>
                                          </p:val>
                                        </p:tav>
                                      </p:tavLst>
                                    </p:anim>
                                    <p:anim calcmode="lin" valueType="num">
                                      <p:cBhvr>
                                        <p:cTn id="40" dur="500" fill="hold"/>
                                        <p:tgtEl>
                                          <p:spTgt spid="980026"/>
                                        </p:tgtEl>
                                        <p:attrNameLst>
                                          <p:attrName>ppt_y</p:attrName>
                                        </p:attrNameLst>
                                      </p:cBhvr>
                                      <p:tavLst>
                                        <p:tav tm="0">
                                          <p:val>
                                            <p:strVal val="#ppt_y"/>
                                          </p:val>
                                        </p:tav>
                                        <p:tav tm="100000">
                                          <p:val>
                                            <p:strVal val="#ppt_y"/>
                                          </p:val>
                                        </p:tav>
                                      </p:tavLst>
                                    </p:anim>
                                    <p:anim calcmode="lin" valueType="num">
                                      <p:cBhvr>
                                        <p:cTn id="41" dur="500" fill="hold"/>
                                        <p:tgtEl>
                                          <p:spTgt spid="980026"/>
                                        </p:tgtEl>
                                        <p:attrNameLst>
                                          <p:attrName>ppt_w</p:attrName>
                                        </p:attrNameLst>
                                      </p:cBhvr>
                                      <p:tavLst>
                                        <p:tav tm="0">
                                          <p:val>
                                            <p:fltVal val="0.000000"/>
                                          </p:val>
                                        </p:tav>
                                        <p:tav tm="100000">
                                          <p:val>
                                            <p:strVal val="#ppt_w"/>
                                          </p:val>
                                        </p:tav>
                                      </p:tavLst>
                                    </p:anim>
                                    <p:anim calcmode="lin" valueType="num">
                                      <p:cBhvr>
                                        <p:cTn id="42" dur="500" fill="hold"/>
                                        <p:tgtEl>
                                          <p:spTgt spid="98002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980027"/>
                                        </p:tgtEl>
                                        <p:attrNameLst>
                                          <p:attrName>style.visibility</p:attrName>
                                        </p:attrNameLst>
                                      </p:cBhvr>
                                      <p:to>
                                        <p:strVal val="visible"/>
                                      </p:to>
                                    </p:set>
                                    <p:anim calcmode="lin" valueType="num">
                                      <p:cBhvr>
                                        <p:cTn id="47" dur="500" fill="hold"/>
                                        <p:tgtEl>
                                          <p:spTgt spid="980027"/>
                                        </p:tgtEl>
                                        <p:attrNameLst>
                                          <p:attrName>ppt_x</p:attrName>
                                        </p:attrNameLst>
                                      </p:cBhvr>
                                      <p:tavLst>
                                        <p:tav tm="0">
                                          <p:val>
                                            <p:strVal val="#ppt_x-#ppt_w/2"/>
                                          </p:val>
                                        </p:tav>
                                        <p:tav tm="100000">
                                          <p:val>
                                            <p:strVal val="#ppt_x"/>
                                          </p:val>
                                        </p:tav>
                                      </p:tavLst>
                                    </p:anim>
                                    <p:anim calcmode="lin" valueType="num">
                                      <p:cBhvr>
                                        <p:cTn id="48" dur="500" fill="hold"/>
                                        <p:tgtEl>
                                          <p:spTgt spid="980027"/>
                                        </p:tgtEl>
                                        <p:attrNameLst>
                                          <p:attrName>ppt_y</p:attrName>
                                        </p:attrNameLst>
                                      </p:cBhvr>
                                      <p:tavLst>
                                        <p:tav tm="0">
                                          <p:val>
                                            <p:strVal val="#ppt_y"/>
                                          </p:val>
                                        </p:tav>
                                        <p:tav tm="100000">
                                          <p:val>
                                            <p:strVal val="#ppt_y"/>
                                          </p:val>
                                        </p:tav>
                                      </p:tavLst>
                                    </p:anim>
                                    <p:anim calcmode="lin" valueType="num">
                                      <p:cBhvr>
                                        <p:cTn id="49" dur="500" fill="hold"/>
                                        <p:tgtEl>
                                          <p:spTgt spid="980027"/>
                                        </p:tgtEl>
                                        <p:attrNameLst>
                                          <p:attrName>ppt_w</p:attrName>
                                        </p:attrNameLst>
                                      </p:cBhvr>
                                      <p:tavLst>
                                        <p:tav tm="0">
                                          <p:val>
                                            <p:fltVal val="0.000000"/>
                                          </p:val>
                                        </p:tav>
                                        <p:tav tm="100000">
                                          <p:val>
                                            <p:strVal val="#ppt_w"/>
                                          </p:val>
                                        </p:tav>
                                      </p:tavLst>
                                    </p:anim>
                                    <p:anim calcmode="lin" valueType="num">
                                      <p:cBhvr>
                                        <p:cTn id="50" dur="500" fill="hold"/>
                                        <p:tgtEl>
                                          <p:spTgt spid="98002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980028"/>
                                        </p:tgtEl>
                                        <p:attrNameLst>
                                          <p:attrName>style.visibility</p:attrName>
                                        </p:attrNameLst>
                                      </p:cBhvr>
                                      <p:to>
                                        <p:strVal val="visible"/>
                                      </p:to>
                                    </p:set>
                                    <p:anim calcmode="lin" valueType="num">
                                      <p:cBhvr>
                                        <p:cTn id="55" dur="500" fill="hold"/>
                                        <p:tgtEl>
                                          <p:spTgt spid="980028"/>
                                        </p:tgtEl>
                                        <p:attrNameLst>
                                          <p:attrName>ppt_x</p:attrName>
                                        </p:attrNameLst>
                                      </p:cBhvr>
                                      <p:tavLst>
                                        <p:tav tm="0">
                                          <p:val>
                                            <p:strVal val="#ppt_x-#ppt_w/2"/>
                                          </p:val>
                                        </p:tav>
                                        <p:tav tm="100000">
                                          <p:val>
                                            <p:strVal val="#ppt_x"/>
                                          </p:val>
                                        </p:tav>
                                      </p:tavLst>
                                    </p:anim>
                                    <p:anim calcmode="lin" valueType="num">
                                      <p:cBhvr>
                                        <p:cTn id="56" dur="500" fill="hold"/>
                                        <p:tgtEl>
                                          <p:spTgt spid="980028"/>
                                        </p:tgtEl>
                                        <p:attrNameLst>
                                          <p:attrName>ppt_y</p:attrName>
                                        </p:attrNameLst>
                                      </p:cBhvr>
                                      <p:tavLst>
                                        <p:tav tm="0">
                                          <p:val>
                                            <p:strVal val="#ppt_y"/>
                                          </p:val>
                                        </p:tav>
                                        <p:tav tm="100000">
                                          <p:val>
                                            <p:strVal val="#ppt_y"/>
                                          </p:val>
                                        </p:tav>
                                      </p:tavLst>
                                    </p:anim>
                                    <p:anim calcmode="lin" valueType="num">
                                      <p:cBhvr>
                                        <p:cTn id="57" dur="500" fill="hold"/>
                                        <p:tgtEl>
                                          <p:spTgt spid="980028"/>
                                        </p:tgtEl>
                                        <p:attrNameLst>
                                          <p:attrName>ppt_w</p:attrName>
                                        </p:attrNameLst>
                                      </p:cBhvr>
                                      <p:tavLst>
                                        <p:tav tm="0">
                                          <p:val>
                                            <p:fltVal val="0.000000"/>
                                          </p:val>
                                        </p:tav>
                                        <p:tav tm="100000">
                                          <p:val>
                                            <p:strVal val="#ppt_w"/>
                                          </p:val>
                                        </p:tav>
                                      </p:tavLst>
                                    </p:anim>
                                    <p:anim calcmode="lin" valueType="num">
                                      <p:cBhvr>
                                        <p:cTn id="58" dur="500" fill="hold"/>
                                        <p:tgtEl>
                                          <p:spTgt spid="98002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980029"/>
                                        </p:tgtEl>
                                        <p:attrNameLst>
                                          <p:attrName>style.visibility</p:attrName>
                                        </p:attrNameLst>
                                      </p:cBhvr>
                                      <p:to>
                                        <p:strVal val="visible"/>
                                      </p:to>
                                    </p:set>
                                    <p:anim calcmode="lin" valueType="num">
                                      <p:cBhvr>
                                        <p:cTn id="63" dur="500" fill="hold"/>
                                        <p:tgtEl>
                                          <p:spTgt spid="980029"/>
                                        </p:tgtEl>
                                        <p:attrNameLst>
                                          <p:attrName>ppt_x</p:attrName>
                                        </p:attrNameLst>
                                      </p:cBhvr>
                                      <p:tavLst>
                                        <p:tav tm="0">
                                          <p:val>
                                            <p:strVal val="#ppt_x-#ppt_w/2"/>
                                          </p:val>
                                        </p:tav>
                                        <p:tav tm="100000">
                                          <p:val>
                                            <p:strVal val="#ppt_x"/>
                                          </p:val>
                                        </p:tav>
                                      </p:tavLst>
                                    </p:anim>
                                    <p:anim calcmode="lin" valueType="num">
                                      <p:cBhvr>
                                        <p:cTn id="64" dur="500" fill="hold"/>
                                        <p:tgtEl>
                                          <p:spTgt spid="980029"/>
                                        </p:tgtEl>
                                        <p:attrNameLst>
                                          <p:attrName>ppt_y</p:attrName>
                                        </p:attrNameLst>
                                      </p:cBhvr>
                                      <p:tavLst>
                                        <p:tav tm="0">
                                          <p:val>
                                            <p:strVal val="#ppt_y"/>
                                          </p:val>
                                        </p:tav>
                                        <p:tav tm="100000">
                                          <p:val>
                                            <p:strVal val="#ppt_y"/>
                                          </p:val>
                                        </p:tav>
                                      </p:tavLst>
                                    </p:anim>
                                    <p:anim calcmode="lin" valueType="num">
                                      <p:cBhvr>
                                        <p:cTn id="65" dur="500" fill="hold"/>
                                        <p:tgtEl>
                                          <p:spTgt spid="980029"/>
                                        </p:tgtEl>
                                        <p:attrNameLst>
                                          <p:attrName>ppt_w</p:attrName>
                                        </p:attrNameLst>
                                      </p:cBhvr>
                                      <p:tavLst>
                                        <p:tav tm="0">
                                          <p:val>
                                            <p:fltVal val="0.000000"/>
                                          </p:val>
                                        </p:tav>
                                        <p:tav tm="100000">
                                          <p:val>
                                            <p:strVal val="#ppt_w"/>
                                          </p:val>
                                        </p:tav>
                                      </p:tavLst>
                                    </p:anim>
                                    <p:anim calcmode="lin" valueType="num">
                                      <p:cBhvr>
                                        <p:cTn id="66" dur="500" fill="hold"/>
                                        <p:tgtEl>
                                          <p:spTgt spid="980029"/>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979971"/>
                                        </p:tgtEl>
                                        <p:attrNameLst>
                                          <p:attrName>style.visibility</p:attrName>
                                        </p:attrNameLst>
                                      </p:cBhvr>
                                      <p:to>
                                        <p:strVal val="visible"/>
                                      </p:to>
                                    </p:set>
                                    <p:anim calcmode="lin" valueType="num">
                                      <p:cBhvr>
                                        <p:cTn id="71" dur="1000" fill="hold"/>
                                        <p:tgtEl>
                                          <p:spTgt spid="979971"/>
                                        </p:tgtEl>
                                        <p:attrNameLst>
                                          <p:attrName>ppt_w</p:attrName>
                                        </p:attrNameLst>
                                      </p:cBhvr>
                                      <p:tavLst>
                                        <p:tav tm="0">
                                          <p:val>
                                            <p:strVal val="#ppt_w*0.70"/>
                                          </p:val>
                                        </p:tav>
                                        <p:tav tm="100000">
                                          <p:val>
                                            <p:strVal val="#ppt_w"/>
                                          </p:val>
                                        </p:tav>
                                      </p:tavLst>
                                    </p:anim>
                                    <p:anim calcmode="lin" valueType="num">
                                      <p:cBhvr>
                                        <p:cTn id="72" dur="1000" fill="hold"/>
                                        <p:tgtEl>
                                          <p:spTgt spid="979971"/>
                                        </p:tgtEl>
                                        <p:attrNameLst>
                                          <p:attrName>ppt_h</p:attrName>
                                        </p:attrNameLst>
                                      </p:cBhvr>
                                      <p:tavLst>
                                        <p:tav tm="0">
                                          <p:val>
                                            <p:strVal val="#ppt_h"/>
                                          </p:val>
                                        </p:tav>
                                        <p:tav tm="100000">
                                          <p:val>
                                            <p:strVal val="#ppt_h"/>
                                          </p:val>
                                        </p:tav>
                                      </p:tavLst>
                                    </p:anim>
                                    <p:animEffect transition="in" filter="fade">
                                      <p:cBhvr>
                                        <p:cTn id="73" dur="1000"/>
                                        <p:tgtEl>
                                          <p:spTgt spid="979971"/>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980031"/>
                                        </p:tgtEl>
                                        <p:attrNameLst>
                                          <p:attrName>style.visibility</p:attrName>
                                        </p:attrNameLst>
                                      </p:cBhvr>
                                      <p:to>
                                        <p:strVal val="visible"/>
                                      </p:to>
                                    </p:set>
                                    <p:anim calcmode="lin" valueType="num">
                                      <p:cBhvr>
                                        <p:cTn id="78" dur="1000" fill="hold"/>
                                        <p:tgtEl>
                                          <p:spTgt spid="980031"/>
                                        </p:tgtEl>
                                        <p:attrNameLst>
                                          <p:attrName>ppt_w</p:attrName>
                                        </p:attrNameLst>
                                      </p:cBhvr>
                                      <p:tavLst>
                                        <p:tav tm="0">
                                          <p:val>
                                            <p:strVal val="#ppt_w*0.70"/>
                                          </p:val>
                                        </p:tav>
                                        <p:tav tm="100000">
                                          <p:val>
                                            <p:strVal val="#ppt_w"/>
                                          </p:val>
                                        </p:tav>
                                      </p:tavLst>
                                    </p:anim>
                                    <p:anim calcmode="lin" valueType="num">
                                      <p:cBhvr>
                                        <p:cTn id="79" dur="1000" fill="hold"/>
                                        <p:tgtEl>
                                          <p:spTgt spid="980031"/>
                                        </p:tgtEl>
                                        <p:attrNameLst>
                                          <p:attrName>ppt_h</p:attrName>
                                        </p:attrNameLst>
                                      </p:cBhvr>
                                      <p:tavLst>
                                        <p:tav tm="0">
                                          <p:val>
                                            <p:strVal val="#ppt_h"/>
                                          </p:val>
                                        </p:tav>
                                        <p:tav tm="100000">
                                          <p:val>
                                            <p:strVal val="#ppt_h"/>
                                          </p:val>
                                        </p:tav>
                                      </p:tavLst>
                                    </p:anim>
                                    <p:animEffect transition="in" filter="fade">
                                      <p:cBhvr>
                                        <p:cTn id="80" dur="1000"/>
                                        <p:tgtEl>
                                          <p:spTgt spid="980031"/>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980032"/>
                                        </p:tgtEl>
                                        <p:attrNameLst>
                                          <p:attrName>style.visibility</p:attrName>
                                        </p:attrNameLst>
                                      </p:cBhvr>
                                      <p:to>
                                        <p:strVal val="visible"/>
                                      </p:to>
                                    </p:set>
                                    <p:anim calcmode="lin" valueType="num">
                                      <p:cBhvr>
                                        <p:cTn id="85" dur="1000" fill="hold"/>
                                        <p:tgtEl>
                                          <p:spTgt spid="980032"/>
                                        </p:tgtEl>
                                        <p:attrNameLst>
                                          <p:attrName>ppt_w</p:attrName>
                                        </p:attrNameLst>
                                      </p:cBhvr>
                                      <p:tavLst>
                                        <p:tav tm="0">
                                          <p:val>
                                            <p:strVal val="#ppt_w*0.70"/>
                                          </p:val>
                                        </p:tav>
                                        <p:tav tm="100000">
                                          <p:val>
                                            <p:strVal val="#ppt_w"/>
                                          </p:val>
                                        </p:tav>
                                      </p:tavLst>
                                    </p:anim>
                                    <p:anim calcmode="lin" valueType="num">
                                      <p:cBhvr>
                                        <p:cTn id="86" dur="1000" fill="hold"/>
                                        <p:tgtEl>
                                          <p:spTgt spid="980032"/>
                                        </p:tgtEl>
                                        <p:attrNameLst>
                                          <p:attrName>ppt_h</p:attrName>
                                        </p:attrNameLst>
                                      </p:cBhvr>
                                      <p:tavLst>
                                        <p:tav tm="0">
                                          <p:val>
                                            <p:strVal val="#ppt_h"/>
                                          </p:val>
                                        </p:tav>
                                        <p:tav tm="100000">
                                          <p:val>
                                            <p:strVal val="#ppt_h"/>
                                          </p:val>
                                        </p:tav>
                                      </p:tavLst>
                                    </p:anim>
                                    <p:animEffect transition="in" filter="fade">
                                      <p:cBhvr>
                                        <p:cTn id="87" dur="1000"/>
                                        <p:tgtEl>
                                          <p:spTgt spid="980032"/>
                                        </p:tgtEl>
                                      </p:cBhvr>
                                    </p:animEffect>
                                  </p:childTnLst>
                                </p:cTn>
                              </p:par>
                            </p:childTnLst>
                          </p:cTn>
                        </p:par>
                      </p:childTnLst>
                    </p:cTn>
                  </p:par>
                  <p:par>
                    <p:cTn id="88" fill="hold">
                      <p:stCondLst>
                        <p:cond delay="indefinite"/>
                      </p:stCondLst>
                      <p:childTnLst>
                        <p:par>
                          <p:cTn id="89" fill="hold">
                            <p:stCondLst>
                              <p:cond delay="0"/>
                            </p:stCondLst>
                            <p:childTnLst>
                              <p:par>
                                <p:cTn id="90" presetID="55" presetClass="entr" presetSubtype="0" fill="hold" grpId="0" nodeType="clickEffect">
                                  <p:stCondLst>
                                    <p:cond delay="0"/>
                                  </p:stCondLst>
                                  <p:childTnLst>
                                    <p:set>
                                      <p:cBhvr>
                                        <p:cTn id="91" dur="1" fill="hold">
                                          <p:stCondLst>
                                            <p:cond delay="0"/>
                                          </p:stCondLst>
                                        </p:cTn>
                                        <p:tgtEl>
                                          <p:spTgt spid="980024"/>
                                        </p:tgtEl>
                                        <p:attrNameLst>
                                          <p:attrName>style.visibility</p:attrName>
                                        </p:attrNameLst>
                                      </p:cBhvr>
                                      <p:to>
                                        <p:strVal val="visible"/>
                                      </p:to>
                                    </p:set>
                                    <p:anim calcmode="lin" valueType="num">
                                      <p:cBhvr>
                                        <p:cTn id="92" dur="1000" fill="hold"/>
                                        <p:tgtEl>
                                          <p:spTgt spid="980024"/>
                                        </p:tgtEl>
                                        <p:attrNameLst>
                                          <p:attrName>ppt_w</p:attrName>
                                        </p:attrNameLst>
                                      </p:cBhvr>
                                      <p:tavLst>
                                        <p:tav tm="0">
                                          <p:val>
                                            <p:strVal val="#ppt_w*0.70"/>
                                          </p:val>
                                        </p:tav>
                                        <p:tav tm="100000">
                                          <p:val>
                                            <p:strVal val="#ppt_w"/>
                                          </p:val>
                                        </p:tav>
                                      </p:tavLst>
                                    </p:anim>
                                    <p:anim calcmode="lin" valueType="num">
                                      <p:cBhvr>
                                        <p:cTn id="93" dur="1000" fill="hold"/>
                                        <p:tgtEl>
                                          <p:spTgt spid="980024"/>
                                        </p:tgtEl>
                                        <p:attrNameLst>
                                          <p:attrName>ppt_h</p:attrName>
                                        </p:attrNameLst>
                                      </p:cBhvr>
                                      <p:tavLst>
                                        <p:tav tm="0">
                                          <p:val>
                                            <p:strVal val="#ppt_h"/>
                                          </p:val>
                                        </p:tav>
                                        <p:tav tm="100000">
                                          <p:val>
                                            <p:strVal val="#ppt_h"/>
                                          </p:val>
                                        </p:tav>
                                      </p:tavLst>
                                    </p:anim>
                                    <p:animEffect transition="in" filter="fade">
                                      <p:cBhvr>
                                        <p:cTn id="94" dur="1000"/>
                                        <p:tgtEl>
                                          <p:spTgt spid="980024"/>
                                        </p:tgtEl>
                                      </p:cBhvr>
                                    </p:animEffect>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980030"/>
                                        </p:tgtEl>
                                        <p:attrNameLst>
                                          <p:attrName>style.visibility</p:attrName>
                                        </p:attrNameLst>
                                      </p:cBhvr>
                                      <p:to>
                                        <p:strVal val="visible"/>
                                      </p:to>
                                    </p:set>
                                    <p:anim calcmode="lin" valueType="num">
                                      <p:cBhvr>
                                        <p:cTn id="99" dur="1000" fill="hold"/>
                                        <p:tgtEl>
                                          <p:spTgt spid="980030"/>
                                        </p:tgtEl>
                                        <p:attrNameLst>
                                          <p:attrName>ppt_w</p:attrName>
                                        </p:attrNameLst>
                                      </p:cBhvr>
                                      <p:tavLst>
                                        <p:tav tm="0">
                                          <p:val>
                                            <p:strVal val="#ppt_w*0.70"/>
                                          </p:val>
                                        </p:tav>
                                        <p:tav tm="100000">
                                          <p:val>
                                            <p:strVal val="#ppt_w"/>
                                          </p:val>
                                        </p:tav>
                                      </p:tavLst>
                                    </p:anim>
                                    <p:anim calcmode="lin" valueType="num">
                                      <p:cBhvr>
                                        <p:cTn id="100" dur="1000" fill="hold"/>
                                        <p:tgtEl>
                                          <p:spTgt spid="980030"/>
                                        </p:tgtEl>
                                        <p:attrNameLst>
                                          <p:attrName>ppt_h</p:attrName>
                                        </p:attrNameLst>
                                      </p:cBhvr>
                                      <p:tavLst>
                                        <p:tav tm="0">
                                          <p:val>
                                            <p:strVal val="#ppt_h"/>
                                          </p:val>
                                        </p:tav>
                                        <p:tav tm="100000">
                                          <p:val>
                                            <p:strVal val="#ppt_h"/>
                                          </p:val>
                                        </p:tav>
                                      </p:tavLst>
                                    </p:anim>
                                    <p:animEffect transition="in" filter="fade">
                                      <p:cBhvr>
                                        <p:cTn id="101" dur="1000"/>
                                        <p:tgtEl>
                                          <p:spTgt spid="980030"/>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980033"/>
                                        </p:tgtEl>
                                        <p:attrNameLst>
                                          <p:attrName>style.visibility</p:attrName>
                                        </p:attrNameLst>
                                      </p:cBhvr>
                                      <p:to>
                                        <p:strVal val="visible"/>
                                      </p:to>
                                    </p:set>
                                    <p:anim calcmode="lin" valueType="num">
                                      <p:cBhvr>
                                        <p:cTn id="106" dur="1000" fill="hold"/>
                                        <p:tgtEl>
                                          <p:spTgt spid="980033"/>
                                        </p:tgtEl>
                                        <p:attrNameLst>
                                          <p:attrName>ppt_w</p:attrName>
                                        </p:attrNameLst>
                                      </p:cBhvr>
                                      <p:tavLst>
                                        <p:tav tm="0">
                                          <p:val>
                                            <p:strVal val="#ppt_w*0.70"/>
                                          </p:val>
                                        </p:tav>
                                        <p:tav tm="100000">
                                          <p:val>
                                            <p:strVal val="#ppt_w"/>
                                          </p:val>
                                        </p:tav>
                                      </p:tavLst>
                                    </p:anim>
                                    <p:anim calcmode="lin" valueType="num">
                                      <p:cBhvr>
                                        <p:cTn id="107" dur="1000" fill="hold"/>
                                        <p:tgtEl>
                                          <p:spTgt spid="980033"/>
                                        </p:tgtEl>
                                        <p:attrNameLst>
                                          <p:attrName>ppt_h</p:attrName>
                                        </p:attrNameLst>
                                      </p:cBhvr>
                                      <p:tavLst>
                                        <p:tav tm="0">
                                          <p:val>
                                            <p:strVal val="#ppt_h"/>
                                          </p:val>
                                        </p:tav>
                                        <p:tav tm="100000">
                                          <p:val>
                                            <p:strVal val="#ppt_h"/>
                                          </p:val>
                                        </p:tav>
                                      </p:tavLst>
                                    </p:anim>
                                    <p:animEffect transition="in" filter="fade">
                                      <p:cBhvr>
                                        <p:cTn id="108" dur="1000"/>
                                        <p:tgtEl>
                                          <p:spTgt spid="980033"/>
                                        </p:tgtEl>
                                      </p:cBhvr>
                                    </p:animEffec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980034"/>
                                        </p:tgtEl>
                                        <p:attrNameLst>
                                          <p:attrName>style.visibility</p:attrName>
                                        </p:attrNameLst>
                                      </p:cBhvr>
                                      <p:to>
                                        <p:strVal val="visible"/>
                                      </p:to>
                                    </p:set>
                                    <p:anim calcmode="lin" valueType="num">
                                      <p:cBhvr>
                                        <p:cTn id="113" dur="1000" fill="hold"/>
                                        <p:tgtEl>
                                          <p:spTgt spid="980034"/>
                                        </p:tgtEl>
                                        <p:attrNameLst>
                                          <p:attrName>ppt_w</p:attrName>
                                        </p:attrNameLst>
                                      </p:cBhvr>
                                      <p:tavLst>
                                        <p:tav tm="0">
                                          <p:val>
                                            <p:strVal val="#ppt_w*0.70"/>
                                          </p:val>
                                        </p:tav>
                                        <p:tav tm="100000">
                                          <p:val>
                                            <p:strVal val="#ppt_w"/>
                                          </p:val>
                                        </p:tav>
                                      </p:tavLst>
                                    </p:anim>
                                    <p:anim calcmode="lin" valueType="num">
                                      <p:cBhvr>
                                        <p:cTn id="114" dur="1000" fill="hold"/>
                                        <p:tgtEl>
                                          <p:spTgt spid="980034"/>
                                        </p:tgtEl>
                                        <p:attrNameLst>
                                          <p:attrName>ppt_h</p:attrName>
                                        </p:attrNameLst>
                                      </p:cBhvr>
                                      <p:tavLst>
                                        <p:tav tm="0">
                                          <p:val>
                                            <p:strVal val="#ppt_h"/>
                                          </p:val>
                                        </p:tav>
                                        <p:tav tm="100000">
                                          <p:val>
                                            <p:strVal val="#ppt_h"/>
                                          </p:val>
                                        </p:tav>
                                      </p:tavLst>
                                    </p:anim>
                                    <p:animEffect transition="in" filter="fade">
                                      <p:cBhvr>
                                        <p:cTn id="115" dur="1000"/>
                                        <p:tgtEl>
                                          <p:spTgt spid="980034"/>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980035"/>
                                        </p:tgtEl>
                                        <p:attrNameLst>
                                          <p:attrName>style.visibility</p:attrName>
                                        </p:attrNameLst>
                                      </p:cBhvr>
                                      <p:to>
                                        <p:strVal val="visible"/>
                                      </p:to>
                                    </p:set>
                                    <p:anim calcmode="lin" valueType="num">
                                      <p:cBhvr>
                                        <p:cTn id="120" dur="1000" fill="hold"/>
                                        <p:tgtEl>
                                          <p:spTgt spid="980035"/>
                                        </p:tgtEl>
                                        <p:attrNameLst>
                                          <p:attrName>ppt_w</p:attrName>
                                        </p:attrNameLst>
                                      </p:cBhvr>
                                      <p:tavLst>
                                        <p:tav tm="0">
                                          <p:val>
                                            <p:strVal val="#ppt_w*0.70"/>
                                          </p:val>
                                        </p:tav>
                                        <p:tav tm="100000">
                                          <p:val>
                                            <p:strVal val="#ppt_w"/>
                                          </p:val>
                                        </p:tav>
                                      </p:tavLst>
                                    </p:anim>
                                    <p:anim calcmode="lin" valueType="num">
                                      <p:cBhvr>
                                        <p:cTn id="121" dur="1000" fill="hold"/>
                                        <p:tgtEl>
                                          <p:spTgt spid="980035"/>
                                        </p:tgtEl>
                                        <p:attrNameLst>
                                          <p:attrName>ppt_h</p:attrName>
                                        </p:attrNameLst>
                                      </p:cBhvr>
                                      <p:tavLst>
                                        <p:tav tm="0">
                                          <p:val>
                                            <p:strVal val="#ppt_h"/>
                                          </p:val>
                                        </p:tav>
                                        <p:tav tm="100000">
                                          <p:val>
                                            <p:strVal val="#ppt_h"/>
                                          </p:val>
                                        </p:tav>
                                      </p:tavLst>
                                    </p:anim>
                                    <p:animEffect transition="in" filter="fade">
                                      <p:cBhvr>
                                        <p:cTn id="122" dur="1000"/>
                                        <p:tgtEl>
                                          <p:spTgt spid="980035"/>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ntr" presetSubtype="0" fill="hold" grpId="0" nodeType="clickEffect">
                                  <p:stCondLst>
                                    <p:cond delay="0"/>
                                  </p:stCondLst>
                                  <p:childTnLst>
                                    <p:set>
                                      <p:cBhvr>
                                        <p:cTn id="126" dur="1" fill="hold">
                                          <p:stCondLst>
                                            <p:cond delay="0"/>
                                          </p:stCondLst>
                                        </p:cTn>
                                        <p:tgtEl>
                                          <p:spTgt spid="980036"/>
                                        </p:tgtEl>
                                        <p:attrNameLst>
                                          <p:attrName>style.visibility</p:attrName>
                                        </p:attrNameLst>
                                      </p:cBhvr>
                                      <p:to>
                                        <p:strVal val="visible"/>
                                      </p:to>
                                    </p:set>
                                    <p:anim calcmode="lin" valueType="num">
                                      <p:cBhvr>
                                        <p:cTn id="127" dur="1000" fill="hold"/>
                                        <p:tgtEl>
                                          <p:spTgt spid="980036"/>
                                        </p:tgtEl>
                                        <p:attrNameLst>
                                          <p:attrName>ppt_w</p:attrName>
                                        </p:attrNameLst>
                                      </p:cBhvr>
                                      <p:tavLst>
                                        <p:tav tm="0">
                                          <p:val>
                                            <p:strVal val="#ppt_w*0.70"/>
                                          </p:val>
                                        </p:tav>
                                        <p:tav tm="100000">
                                          <p:val>
                                            <p:strVal val="#ppt_w"/>
                                          </p:val>
                                        </p:tav>
                                      </p:tavLst>
                                    </p:anim>
                                    <p:anim calcmode="lin" valueType="num">
                                      <p:cBhvr>
                                        <p:cTn id="128" dur="1000" fill="hold"/>
                                        <p:tgtEl>
                                          <p:spTgt spid="980036"/>
                                        </p:tgtEl>
                                        <p:attrNameLst>
                                          <p:attrName>ppt_h</p:attrName>
                                        </p:attrNameLst>
                                      </p:cBhvr>
                                      <p:tavLst>
                                        <p:tav tm="0">
                                          <p:val>
                                            <p:strVal val="#ppt_h"/>
                                          </p:val>
                                        </p:tav>
                                        <p:tav tm="100000">
                                          <p:val>
                                            <p:strVal val="#ppt_h"/>
                                          </p:val>
                                        </p:tav>
                                      </p:tavLst>
                                    </p:anim>
                                    <p:animEffect transition="in" filter="fade">
                                      <p:cBhvr>
                                        <p:cTn id="129" dur="1000"/>
                                        <p:tgtEl>
                                          <p:spTgt spid="980036"/>
                                        </p:tgtEl>
                                      </p:cBhvr>
                                    </p:animEffect>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980037"/>
                                        </p:tgtEl>
                                        <p:attrNameLst>
                                          <p:attrName>style.visibility</p:attrName>
                                        </p:attrNameLst>
                                      </p:cBhvr>
                                      <p:to>
                                        <p:strVal val="visible"/>
                                      </p:to>
                                    </p:set>
                                    <p:anim calcmode="lin" valueType="num">
                                      <p:cBhvr>
                                        <p:cTn id="134" dur="1000" fill="hold"/>
                                        <p:tgtEl>
                                          <p:spTgt spid="980037"/>
                                        </p:tgtEl>
                                        <p:attrNameLst>
                                          <p:attrName>ppt_w</p:attrName>
                                        </p:attrNameLst>
                                      </p:cBhvr>
                                      <p:tavLst>
                                        <p:tav tm="0">
                                          <p:val>
                                            <p:strVal val="#ppt_w*0.70"/>
                                          </p:val>
                                        </p:tav>
                                        <p:tav tm="100000">
                                          <p:val>
                                            <p:strVal val="#ppt_w"/>
                                          </p:val>
                                        </p:tav>
                                      </p:tavLst>
                                    </p:anim>
                                    <p:anim calcmode="lin" valueType="num">
                                      <p:cBhvr>
                                        <p:cTn id="135" dur="1000" fill="hold"/>
                                        <p:tgtEl>
                                          <p:spTgt spid="980037"/>
                                        </p:tgtEl>
                                        <p:attrNameLst>
                                          <p:attrName>ppt_h</p:attrName>
                                        </p:attrNameLst>
                                      </p:cBhvr>
                                      <p:tavLst>
                                        <p:tav tm="0">
                                          <p:val>
                                            <p:strVal val="#ppt_h"/>
                                          </p:val>
                                        </p:tav>
                                        <p:tav tm="100000">
                                          <p:val>
                                            <p:strVal val="#ppt_h"/>
                                          </p:val>
                                        </p:tav>
                                      </p:tavLst>
                                    </p:anim>
                                    <p:animEffect transition="in" filter="fade">
                                      <p:cBhvr>
                                        <p:cTn id="136" dur="1000"/>
                                        <p:tgtEl>
                                          <p:spTgt spid="98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p:bldP spid="980024" grpId="0" bldLvl="0" animBg="1"/>
      <p:bldP spid="980030" grpId="0" bldLvl="0" animBg="1"/>
      <p:bldP spid="980031" grpId="0" bldLvl="0" animBg="1"/>
      <p:bldP spid="980032" grpId="0" bldLvl="0" animBg="1"/>
      <p:bldP spid="980033" grpId="0" bldLvl="0" animBg="1"/>
      <p:bldP spid="980034" grpId="0" bldLvl="0" animBg="1"/>
      <p:bldP spid="980035" grpId="0" bldLvl="0" animBg="1"/>
      <p:bldP spid="980036" grpId="0" bldLvl="0" animBg="1"/>
      <p:bldP spid="980037"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Rectangle 2"/>
          <p:cNvSpPr>
            <a:spLocks noGrp="1"/>
          </p:cNvSpPr>
          <p:nvPr>
            <p:ph type="title"/>
          </p:nvPr>
        </p:nvSpPr>
        <p:spPr/>
        <p:txBody>
          <a:bodyPr wrap="square" lIns="91440" tIns="45720" rIns="91440" bIns="45720" anchor="b"/>
          <a:p>
            <a:pPr eaLnBrk="1" hangingPunct="1"/>
            <a:r>
              <a:rPr lang="zh-CN" altLang="en-US" sz="4000" dirty="0">
                <a:latin typeface="宋体" panose="02010600030101010101" pitchFamily="2" charset="-122"/>
                <a:ea typeface="宋体" panose="02010600030101010101" pitchFamily="2" charset="-122"/>
              </a:rPr>
              <a:t>例题5</a:t>
            </a:r>
            <a:endParaRPr lang="zh-CN" altLang="en-US" sz="4000" dirty="0">
              <a:latin typeface="宋体" panose="02010600030101010101" pitchFamily="2" charset="-122"/>
              <a:ea typeface="宋体" panose="02010600030101010101" pitchFamily="2" charset="-122"/>
            </a:endParaRPr>
          </a:p>
        </p:txBody>
      </p:sp>
      <p:sp>
        <p:nvSpPr>
          <p:cNvPr id="219138" name="Rectangle 3"/>
          <p:cNvSpPr>
            <a:spLocks noGrp="1"/>
          </p:cNvSpPr>
          <p:nvPr>
            <p:ph idx="1"/>
          </p:nvPr>
        </p:nvSpPr>
        <p:spPr>
          <a:xfrm>
            <a:off x="457200" y="1711325"/>
            <a:ext cx="8229600" cy="3086100"/>
          </a:xfrm>
        </p:spPr>
        <p:txBody>
          <a:bodyPr anchor="t"/>
          <a:p>
            <a:pPr eaLnBrk="1" hangingPunct="1">
              <a:lnSpc>
                <a:spcPct val="120000"/>
              </a:lnSpc>
            </a:pPr>
            <a:r>
              <a:rPr lang="zh-CN" altLang="en-US" b="1" dirty="0">
                <a:latin typeface="微软雅黑" panose="020B0503020204020204" charset="-122"/>
                <a:ea typeface="微软雅黑" panose="020B0503020204020204" charset="-122"/>
              </a:rPr>
              <a:t>假设磁头当前位于第</a:t>
            </a:r>
            <a:r>
              <a:rPr lang="en-US" altLang="zh-CN" b="1" dirty="0">
                <a:latin typeface="微软雅黑" panose="020B0503020204020204" charset="-122"/>
                <a:ea typeface="微软雅黑" panose="020B0503020204020204" charset="-122"/>
              </a:rPr>
              <a:t>105</a:t>
            </a:r>
            <a:r>
              <a:rPr lang="zh-CN" altLang="en-US" b="1" dirty="0">
                <a:latin typeface="微软雅黑" panose="020B0503020204020204" charset="-122"/>
                <a:ea typeface="微软雅黑" panose="020B0503020204020204" charset="-122"/>
              </a:rPr>
              <a:t>道，正在向磁道序号增加的方向移动。现有一个磁道访问请求序列为</a:t>
            </a:r>
            <a:r>
              <a:rPr lang="en-US" altLang="zh-CN" b="1" dirty="0">
                <a:latin typeface="微软雅黑" panose="020B0503020204020204" charset="-122"/>
                <a:ea typeface="微软雅黑" panose="020B0503020204020204" charset="-122"/>
              </a:rPr>
              <a:t>35</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45</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12</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68</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110</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180</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170</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195</a:t>
            </a:r>
            <a:r>
              <a:rPr lang="zh-CN" altLang="en-US" b="1" dirty="0">
                <a:latin typeface="微软雅黑" panose="020B0503020204020204" charset="-122"/>
                <a:ea typeface="微软雅黑" panose="020B0503020204020204" charset="-122"/>
              </a:rPr>
              <a:t>，采用</a:t>
            </a:r>
            <a:r>
              <a:rPr lang="en-US" altLang="zh-CN" b="1" dirty="0">
                <a:latin typeface="微软雅黑" panose="020B0503020204020204" charset="-122"/>
                <a:ea typeface="微软雅黑" panose="020B0503020204020204" charset="-122"/>
              </a:rPr>
              <a:t>SCAN</a:t>
            </a:r>
            <a:r>
              <a:rPr lang="zh-CN" altLang="en-US" b="1" dirty="0">
                <a:latin typeface="微软雅黑" panose="020B0503020204020204" charset="-122"/>
                <a:ea typeface="微软雅黑" panose="020B0503020204020204" charset="-122"/>
              </a:rPr>
              <a:t>调度（电梯调度）算法得到的磁道访问序列是：</a:t>
            </a:r>
            <a:endParaRPr lang="zh-CN" altLang="en-US" b="1" dirty="0">
              <a:latin typeface="微软雅黑" panose="020B0503020204020204" charset="-122"/>
              <a:ea typeface="微软雅黑" panose="020B0503020204020204" charset="-122"/>
            </a:endParaRPr>
          </a:p>
          <a:p>
            <a:pPr eaLnBrk="1" hangingPunct="1">
              <a:lnSpc>
                <a:spcPct val="120000"/>
              </a:lnSpc>
              <a:buNone/>
            </a:pPr>
            <a:endParaRPr lang="en-US" altLang="zh-CN" b="1" dirty="0">
              <a:latin typeface="微软雅黑" panose="020B0503020204020204" charset="-122"/>
              <a:ea typeface="微软雅黑" panose="020B0503020204020204" charset="-122"/>
            </a:endParaRPr>
          </a:p>
        </p:txBody>
      </p:sp>
      <p:sp>
        <p:nvSpPr>
          <p:cNvPr id="677893" name="Text Box 5"/>
          <p:cNvSpPr txBox="1"/>
          <p:nvPr/>
        </p:nvSpPr>
        <p:spPr>
          <a:xfrm>
            <a:off x="539750" y="4868863"/>
            <a:ext cx="8280400" cy="557212"/>
          </a:xfrm>
          <a:prstGeom prst="rect">
            <a:avLst/>
          </a:prstGeom>
          <a:noFill/>
          <a:ln w="9525">
            <a:noFill/>
          </a:ln>
        </p:spPr>
        <p:txBody>
          <a:bodyPr lIns="129600" tIns="64800" rIns="129600" bIns="64800" anchor="t">
            <a:spAutoFit/>
          </a:bodyPr>
          <a:p>
            <a:pPr>
              <a:spcBef>
                <a:spcPct val="50000"/>
              </a:spcBef>
            </a:pPr>
            <a:r>
              <a:rPr lang="en-US" altLang="zh-CN" sz="2800" b="1" dirty="0">
                <a:solidFill>
                  <a:schemeClr val="accent2"/>
                </a:solidFill>
                <a:latin typeface="微软雅黑" panose="020B0503020204020204" charset="-122"/>
                <a:ea typeface="微软雅黑" panose="020B0503020204020204" charset="-122"/>
              </a:rPr>
              <a:t>110</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170</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180</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195</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68</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45</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35</a:t>
            </a:r>
            <a:r>
              <a:rPr lang="zh-CN" altLang="en-US" sz="2800" b="1" dirty="0">
                <a:solidFill>
                  <a:schemeClr val="accent2"/>
                </a:solidFill>
                <a:latin typeface="微软雅黑" panose="020B0503020204020204" charset="-122"/>
                <a:ea typeface="微软雅黑" panose="020B0503020204020204" charset="-122"/>
              </a:rPr>
              <a:t>，</a:t>
            </a:r>
            <a:r>
              <a:rPr lang="en-US" altLang="zh-CN" sz="2800" b="1" dirty="0">
                <a:solidFill>
                  <a:schemeClr val="accent2"/>
                </a:solidFill>
                <a:latin typeface="微软雅黑" panose="020B0503020204020204" charset="-122"/>
                <a:ea typeface="微软雅黑" panose="020B0503020204020204" charset="-122"/>
              </a:rPr>
              <a:t>12</a:t>
            </a:r>
            <a:r>
              <a:rPr lang="en-US" altLang="zh-CN" sz="2800" b="1" dirty="0">
                <a:latin typeface="微软雅黑" panose="020B0503020204020204" charset="-122"/>
                <a:ea typeface="微软雅黑" panose="020B0503020204020204" charset="-122"/>
              </a:rPr>
              <a:t> </a:t>
            </a:r>
            <a:endParaRPr lang="en-US" altLang="zh-CN" sz="2800" b="1" dirty="0">
              <a:latin typeface="微软雅黑" panose="020B0503020204020204" charset="-122"/>
              <a:ea typeface="微软雅黑" panose="020B0503020204020204" charset="-122"/>
            </a:endParaRPr>
          </a:p>
        </p:txBody>
      </p:sp>
      <p:sp>
        <p:nvSpPr>
          <p:cNvPr id="21914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28674" name="Rectangle 3"/>
          <p:cNvSpPr>
            <a:spLocks noGrp="1"/>
          </p:cNvSpPr>
          <p:nvPr>
            <p:ph type="body"/>
          </p:nvPr>
        </p:nvSpPr>
        <p:spPr>
          <a:xfrm>
            <a:off x="139700" y="1279525"/>
            <a:ext cx="8864600" cy="5029200"/>
          </a:xfrm>
        </p:spPr>
        <p:txBody>
          <a:bodyPr wrap="square" anchor="t"/>
          <a:p>
            <a:pPr marL="0" indent="0">
              <a:lnSpc>
                <a:spcPct val="130000"/>
              </a:lnSpc>
              <a:spcBef>
                <a:spcPct val="0"/>
              </a:spcBef>
              <a:buNone/>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 按信息交换单位分类（信息组织方式）：</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solidFill>
                  <a:srgbClr val="FF0000"/>
                </a:solidFill>
                <a:latin typeface="宋体" panose="02010600030101010101" pitchFamily="2" charset="-122"/>
                <a:ea typeface="宋体" panose="02010600030101010101" pitchFamily="2" charset="-122"/>
              </a:rPr>
              <a:t>块设备：</a:t>
            </a:r>
            <a:r>
              <a:rPr lang="zh-CN" altLang="en-US" sz="2400" b="1" dirty="0">
                <a:latin typeface="宋体" panose="02010600030101010101" pitchFamily="2" charset="-122"/>
                <a:ea typeface="宋体" panose="02010600030101010101" pitchFamily="2" charset="-122"/>
              </a:rPr>
              <a:t>信息的存取以数据块为单位，如磁盘（适合DMA方式）</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0070C0"/>
                </a:solidFill>
                <a:latin typeface="宋体" panose="02010600030101010101" pitchFamily="2" charset="-122"/>
                <a:ea typeface="宋体" panose="02010600030101010101" pitchFamily="2" charset="-122"/>
              </a:rPr>
              <a:t> 特征：</a:t>
            </a:r>
            <a:r>
              <a:rPr lang="zh-CN" altLang="en-US" sz="2400" b="1" dirty="0">
                <a:latin typeface="宋体" panose="02010600030101010101" pitchFamily="2" charset="-122"/>
                <a:ea typeface="宋体" panose="02010600030101010101" pitchFamily="2" charset="-122"/>
              </a:rPr>
              <a:t>传输速率高、可寻址</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solidFill>
                  <a:srgbClr val="FF0000"/>
                </a:solidFill>
                <a:latin typeface="宋体" panose="02010600030101010101" pitchFamily="2" charset="-122"/>
                <a:ea typeface="宋体" panose="02010600030101010101" pitchFamily="2" charset="-122"/>
              </a:rPr>
              <a:t>字符设备：</a:t>
            </a:r>
            <a:r>
              <a:rPr lang="zh-CN" altLang="en-US" sz="2400" b="1" dirty="0">
                <a:latin typeface="宋体" panose="02010600030101010101" pitchFamily="2" charset="-122"/>
                <a:ea typeface="宋体" panose="02010600030101010101" pitchFamily="2" charset="-122"/>
              </a:rPr>
              <a:t>信息的存取以字符为单位，如打印机、交互式终端。</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0070C0"/>
                </a:solidFill>
                <a:latin typeface="宋体" panose="02010600030101010101" pitchFamily="2" charset="-122"/>
                <a:ea typeface="宋体" panose="02010600030101010101" pitchFamily="2" charset="-122"/>
              </a:rPr>
              <a:t>特征：</a:t>
            </a:r>
            <a:r>
              <a:rPr lang="zh-CN" altLang="en-US" sz="2400" b="1" dirty="0">
                <a:latin typeface="宋体" panose="02010600030101010101" pitchFamily="2" charset="-122"/>
                <a:ea typeface="宋体" panose="02010600030101010101" pitchFamily="2" charset="-122"/>
              </a:rPr>
              <a:t>传输速度低、不可寻址、中断驱动</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 按设备共享属性分类：</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solidFill>
                  <a:srgbClr val="FF0000"/>
                </a:solidFill>
                <a:latin typeface="宋体" panose="02010600030101010101" pitchFamily="2" charset="-122"/>
                <a:ea typeface="宋体" panose="02010600030101010101" pitchFamily="2" charset="-122"/>
              </a:rPr>
              <a:t>独占：</a:t>
            </a:r>
            <a:r>
              <a:rPr lang="zh-CN" altLang="en-US" sz="2400" b="1" dirty="0">
                <a:latin typeface="宋体" panose="02010600030101010101" pitchFamily="2" charset="-122"/>
                <a:ea typeface="宋体" panose="02010600030101010101" pitchFamily="2" charset="-122"/>
              </a:rPr>
              <a:t>如打印机</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solidFill>
                  <a:srgbClr val="FF0000"/>
                </a:solidFill>
                <a:latin typeface="宋体" panose="02010600030101010101" pitchFamily="2" charset="-122"/>
                <a:ea typeface="宋体" panose="02010600030101010101" pitchFamily="2" charset="-122"/>
              </a:rPr>
              <a:t>共享：</a:t>
            </a:r>
            <a:r>
              <a:rPr lang="zh-CN" altLang="en-US" sz="2400" b="1" dirty="0">
                <a:latin typeface="宋体" panose="02010600030101010101" pitchFamily="2" charset="-122"/>
                <a:ea typeface="宋体" panose="02010600030101010101" pitchFamily="2" charset="-122"/>
              </a:rPr>
              <a:t>如磁盘</a:t>
            </a:r>
            <a:endParaRPr lang="zh-CN" altLang="en-US" sz="2400" b="1" dirty="0">
              <a:latin typeface="宋体" panose="02010600030101010101" pitchFamily="2" charset="-122"/>
              <a:ea typeface="宋体" panose="02010600030101010101" pitchFamily="2" charset="-122"/>
            </a:endParaRPr>
          </a:p>
          <a:p>
            <a:pPr marL="0" indent="0">
              <a:lnSpc>
                <a:spcPct val="130000"/>
              </a:lnSpc>
              <a:spcBef>
                <a:spcPct val="0"/>
              </a:spcBef>
              <a:buNone/>
            </a:pPr>
            <a:r>
              <a:rPr lang="zh-CN" altLang="en-US" sz="2400" b="1" dirty="0">
                <a:solidFill>
                  <a:srgbClr val="FF0000"/>
                </a:solidFill>
                <a:latin typeface="宋体" panose="02010600030101010101" pitchFamily="2" charset="-122"/>
                <a:ea typeface="宋体" panose="02010600030101010101" pitchFamily="2" charset="-122"/>
              </a:rPr>
              <a:t>虚拟：</a:t>
            </a:r>
            <a:r>
              <a:rPr lang="zh-CN" altLang="en-US" sz="2400" b="1" dirty="0">
                <a:latin typeface="宋体" panose="02010600030101010101" pitchFamily="2" charset="-122"/>
                <a:ea typeface="宋体" panose="02010600030101010101" pitchFamily="2" charset="-122"/>
              </a:rPr>
              <a:t>通过虚拟技术将一台独占设备变换为若干台逻辑设备，供多个进程同时使用。</a:t>
            </a:r>
            <a:endParaRPr lang="zh-CN" altLang="en-US"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a:p>
            <a:pPr marL="0" indent="0">
              <a:buNone/>
            </a:pP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2867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1185" name="Object 2"/>
          <p:cNvGraphicFramePr>
            <a:graphicFrameLocks noGrp="1" noChangeAspect="1"/>
          </p:cNvGraphicFramePr>
          <p:nvPr>
            <p:ph idx="1"/>
          </p:nvPr>
        </p:nvGraphicFramePr>
        <p:xfrm>
          <a:off x="4572000" y="1466850"/>
          <a:ext cx="4156075" cy="4203700"/>
        </p:xfrm>
        <a:graphic>
          <a:graphicData uri="http://schemas.openxmlformats.org/presentationml/2006/ole">
            <mc:AlternateContent xmlns:mc="http://schemas.openxmlformats.org/markup-compatibility/2006">
              <mc:Choice xmlns:v="urn:schemas-microsoft-com:vml" Requires="v">
                <p:oleObj spid="_x0000_s3091" name="" r:id="rId1" imgW="4200525" imgH="5314950" progId="Paint.Picture">
                  <p:embed/>
                </p:oleObj>
              </mc:Choice>
              <mc:Fallback>
                <p:oleObj name="" r:id="rId1" imgW="4200525" imgH="5314950" progId="Paint.Picture">
                  <p:embed/>
                  <p:pic>
                    <p:nvPicPr>
                      <p:cNvPr id="0" name="图片 3090"/>
                      <p:cNvPicPr/>
                      <p:nvPr/>
                    </p:nvPicPr>
                    <p:blipFill>
                      <a:blip r:embed="rId2"/>
                      <a:stretch>
                        <a:fillRect/>
                      </a:stretch>
                    </p:blipFill>
                    <p:spPr>
                      <a:xfrm>
                        <a:off x="4572000" y="1466850"/>
                        <a:ext cx="4156075" cy="4203700"/>
                      </a:xfrm>
                      <a:prstGeom prst="rect">
                        <a:avLst/>
                      </a:prstGeom>
                      <a:noFill/>
                      <a:ln w="38100">
                        <a:miter/>
                      </a:ln>
                    </p:spPr>
                  </p:pic>
                </p:oleObj>
              </mc:Fallback>
            </mc:AlternateContent>
          </a:graphicData>
        </a:graphic>
      </p:graphicFrame>
      <p:sp>
        <p:nvSpPr>
          <p:cNvPr id="221186" name="Rectangle 4"/>
          <p:cNvSpPr/>
          <p:nvPr/>
        </p:nvSpPr>
        <p:spPr>
          <a:xfrm>
            <a:off x="466725" y="1477963"/>
            <a:ext cx="4033838" cy="493712"/>
          </a:xfrm>
          <a:prstGeom prst="rect">
            <a:avLst/>
          </a:prstGeom>
          <a:noFill/>
          <a:ln w="12700">
            <a:noFill/>
          </a:ln>
        </p:spPr>
        <p:txBody>
          <a:bodyPr anchor="t">
            <a:spAutoFit/>
          </a:bodyPr>
          <a:p>
            <a:r>
              <a:rPr lang="en-US" altLang="zh-CN" sz="2600" b="1" dirty="0">
                <a:solidFill>
                  <a:srgbClr val="006600"/>
                </a:solidFill>
                <a:latin typeface="微软雅黑" panose="020B0503020204020204" charset="-122"/>
                <a:ea typeface="微软雅黑" panose="020B0503020204020204" charset="-122"/>
              </a:rPr>
              <a:t>2. </a:t>
            </a:r>
            <a:r>
              <a:rPr lang="zh-CN" altLang="en-US" sz="2600" b="1" dirty="0">
                <a:solidFill>
                  <a:srgbClr val="006600"/>
                </a:solidFill>
                <a:latin typeface="微软雅黑" panose="020B0503020204020204" charset="-122"/>
                <a:ea typeface="微软雅黑" panose="020B0503020204020204" charset="-122"/>
              </a:rPr>
              <a:t>循环扫描</a:t>
            </a:r>
            <a:r>
              <a:rPr lang="en-US" altLang="zh-CN" sz="2600" b="1" dirty="0">
                <a:solidFill>
                  <a:srgbClr val="006600"/>
                </a:solidFill>
                <a:latin typeface="微软雅黑" panose="020B0503020204020204" charset="-122"/>
                <a:ea typeface="微软雅黑" panose="020B0503020204020204" charset="-122"/>
              </a:rPr>
              <a:t>(CSCAN)</a:t>
            </a:r>
            <a:r>
              <a:rPr lang="zh-CN" altLang="en-US" sz="2600" b="1" dirty="0">
                <a:solidFill>
                  <a:srgbClr val="006600"/>
                </a:solidFill>
                <a:latin typeface="微软雅黑" panose="020B0503020204020204" charset="-122"/>
                <a:ea typeface="微软雅黑" panose="020B0503020204020204" charset="-122"/>
              </a:rPr>
              <a:t>算法</a:t>
            </a:r>
            <a:endParaRPr lang="zh-CN" altLang="en-US" sz="2600" b="1" dirty="0">
              <a:solidFill>
                <a:srgbClr val="006600"/>
              </a:solidFill>
              <a:latin typeface="微软雅黑" panose="020B0503020204020204" charset="-122"/>
              <a:ea typeface="微软雅黑" panose="020B0503020204020204" charset="-122"/>
            </a:endParaRPr>
          </a:p>
        </p:txBody>
      </p:sp>
      <p:sp>
        <p:nvSpPr>
          <p:cNvPr id="107527" name="Rectangle 8"/>
          <p:cNvSpPr/>
          <p:nvPr/>
        </p:nvSpPr>
        <p:spPr>
          <a:xfrm>
            <a:off x="684213" y="2043113"/>
            <a:ext cx="3744912" cy="2270125"/>
          </a:xfrm>
          <a:prstGeom prst="rect">
            <a:avLst/>
          </a:prstGeom>
          <a:noFill/>
          <a:ln w="12700" cap="sq" cmpd="sng">
            <a:solidFill>
              <a:schemeClr val="accent2"/>
            </a:solidFill>
            <a:prstDash val="solid"/>
            <a:miter/>
            <a:headEnd type="none" w="sm" len="sm"/>
            <a:tailEnd type="none" w="sm" len="sm"/>
          </a:ln>
        </p:spPr>
        <p:txBody>
          <a:bodyPr anchor="t">
            <a:spAutoFit/>
          </a:bodyPr>
          <a:p>
            <a:pPr>
              <a:lnSpc>
                <a:spcPct val="120000"/>
              </a:lnSpc>
              <a:spcBef>
                <a:spcPts val="600"/>
              </a:spcBef>
              <a:spcAft>
                <a:spcPts val="600"/>
              </a:spcAft>
            </a:pPr>
            <a:r>
              <a:rPr lang="en-US" altLang="zh-CN" sz="2400" b="1" dirty="0">
                <a:solidFill>
                  <a:schemeClr val="hlink"/>
                </a:solidFill>
                <a:latin typeface="微软雅黑" panose="020B0503020204020204" charset="-122"/>
                <a:ea typeface="微软雅黑" panose="020B0503020204020204" charset="-122"/>
              </a:rPr>
              <a:t>    </a:t>
            </a:r>
            <a:r>
              <a:rPr lang="zh-CN" altLang="en-US" sz="2400" b="1" dirty="0">
                <a:solidFill>
                  <a:schemeClr val="hlink"/>
                </a:solidFill>
                <a:latin typeface="微软雅黑" panose="020B0503020204020204" charset="-122"/>
                <a:ea typeface="微软雅黑" panose="020B0503020204020204" charset="-122"/>
              </a:rPr>
              <a:t>该算法规定磁头只能作</a:t>
            </a:r>
            <a:r>
              <a:rPr lang="zh-CN" altLang="en-US" sz="2400" b="1" dirty="0">
                <a:solidFill>
                  <a:srgbClr val="FF9900"/>
                </a:solidFill>
                <a:latin typeface="微软雅黑" panose="020B0503020204020204" charset="-122"/>
                <a:ea typeface="微软雅黑" panose="020B0503020204020204" charset="-122"/>
              </a:rPr>
              <a:t>单向移动</a:t>
            </a:r>
            <a:r>
              <a:rPr lang="zh-CN" altLang="en-US" sz="2400" b="1" dirty="0">
                <a:solidFill>
                  <a:schemeClr val="hlink"/>
                </a:solidFill>
                <a:latin typeface="微软雅黑" panose="020B0503020204020204" charset="-122"/>
                <a:ea typeface="微软雅黑" panose="020B0503020204020204" charset="-122"/>
              </a:rPr>
              <a:t>，当沿某个方向访问到最后磁道时，磁臂立即返回到磁盘的另一端进行循环扫描</a:t>
            </a:r>
            <a:endParaRPr lang="zh-CN" altLang="en-US" sz="2400" b="1" dirty="0">
              <a:solidFill>
                <a:schemeClr val="hlink"/>
              </a:solidFill>
              <a:latin typeface="微软雅黑" panose="020B0503020204020204" charset="-122"/>
              <a:ea typeface="微软雅黑" panose="020B0503020204020204" charset="-122"/>
            </a:endParaRPr>
          </a:p>
        </p:txBody>
      </p:sp>
      <p:sp>
        <p:nvSpPr>
          <p:cNvPr id="107528" name="Rectangle 9"/>
          <p:cNvSpPr/>
          <p:nvPr/>
        </p:nvSpPr>
        <p:spPr>
          <a:xfrm>
            <a:off x="684213" y="4524375"/>
            <a:ext cx="3744912" cy="830263"/>
          </a:xfrm>
          <a:prstGeom prst="rect">
            <a:avLst/>
          </a:prstGeom>
          <a:noFill/>
          <a:ln w="12700" cap="sq" cmpd="sng">
            <a:solidFill>
              <a:schemeClr val="accent2"/>
            </a:solidFill>
            <a:prstDash val="solid"/>
            <a:miter/>
            <a:headEnd type="none" w="sm" len="sm"/>
            <a:tailEnd type="none" w="sm" len="sm"/>
          </a:ln>
        </p:spPr>
        <p:txBody>
          <a:bodyPr anchor="t">
            <a:spAutoFit/>
          </a:bodyPr>
          <a:p>
            <a:r>
              <a:rPr lang="zh-CN" altLang="en-US" sz="2400" b="1" dirty="0">
                <a:solidFill>
                  <a:schemeClr val="accent2"/>
                </a:solidFill>
                <a:latin typeface="微软雅黑" panose="020B0503020204020204" charset="-122"/>
                <a:ea typeface="微软雅黑" panose="020B0503020204020204" charset="-122"/>
              </a:rPr>
              <a:t>优点：</a:t>
            </a:r>
            <a:r>
              <a:rPr lang="zh-CN" altLang="en-US" sz="2400" b="1" dirty="0">
                <a:solidFill>
                  <a:schemeClr val="hlink"/>
                </a:solidFill>
                <a:latin typeface="微软雅黑" panose="020B0503020204020204" charset="-122"/>
                <a:ea typeface="微软雅黑" panose="020B0503020204020204" charset="-122"/>
              </a:rPr>
              <a:t>比</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算法更公平</a:t>
            </a:r>
            <a:endParaRPr lang="zh-CN" altLang="en-US" sz="2400" b="1" dirty="0">
              <a:solidFill>
                <a:schemeClr val="hlink"/>
              </a:solidFill>
              <a:latin typeface="微软雅黑" panose="020B0503020204020204" charset="-122"/>
              <a:ea typeface="微软雅黑" panose="020B0503020204020204" charset="-122"/>
            </a:endParaRPr>
          </a:p>
        </p:txBody>
      </p:sp>
      <p:pic>
        <p:nvPicPr>
          <p:cNvPr id="534539" name="Picture 11" descr="图片1"/>
          <p:cNvPicPr>
            <a:picLocks noChangeAspect="1"/>
          </p:cNvPicPr>
          <p:nvPr/>
        </p:nvPicPr>
        <p:blipFill>
          <a:blip r:embed="rId3"/>
          <a:stretch>
            <a:fillRect/>
          </a:stretch>
        </p:blipFill>
        <p:spPr>
          <a:xfrm>
            <a:off x="4500563" y="1466850"/>
            <a:ext cx="4210050" cy="4308475"/>
          </a:xfrm>
          <a:prstGeom prst="rect">
            <a:avLst/>
          </a:prstGeom>
          <a:noFill/>
          <a:ln w="9525">
            <a:noFill/>
          </a:ln>
        </p:spPr>
      </p:pic>
      <p:sp>
        <p:nvSpPr>
          <p:cNvPr id="221190" name="Rectangle 9"/>
          <p:cNvSpPr/>
          <p:nvPr/>
        </p:nvSpPr>
        <p:spPr>
          <a:xfrm>
            <a:off x="296863" y="327025"/>
            <a:ext cx="8763000" cy="685800"/>
          </a:xfrm>
          <a:prstGeom prst="rect">
            <a:avLst/>
          </a:prstGeom>
          <a:noFill/>
          <a:ln w="9525">
            <a:noFill/>
          </a:ln>
        </p:spPr>
        <p:txBody>
          <a:bodyPr anchor="ctr"/>
          <a:p>
            <a:pPr algn="ctr"/>
            <a:r>
              <a:rPr lang="zh-CN" altLang="en-US" sz="4000" b="1" dirty="0">
                <a:latin typeface="宋体" panose="02010600030101010101" pitchFamily="2" charset="-122"/>
                <a:ea typeface="宋体" panose="02010600030101010101" pitchFamily="2" charset="-122"/>
              </a:rPr>
              <a:t>6.8.3  基于扫描的磁盘调度算法</a:t>
            </a:r>
            <a:endParaRPr lang="zh-CN" altLang="en-US" sz="4000" b="1" dirty="0">
              <a:solidFill>
                <a:srgbClr val="FF9900"/>
              </a:solidFill>
              <a:latin typeface="微软雅黑" panose="020B0503020204020204" charset="-122"/>
              <a:ea typeface="微软雅黑" panose="020B0503020204020204" charset="-122"/>
            </a:endParaRPr>
          </a:p>
        </p:txBody>
      </p:sp>
      <p:sp>
        <p:nvSpPr>
          <p:cNvPr id="22119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5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bldLvl="0" animBg="1"/>
      <p:bldP spid="107528" grpId="0" bldLvl="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2019" name="文本框 982018"/>
          <p:cNvSpPr txBox="1"/>
          <p:nvPr/>
        </p:nvSpPr>
        <p:spPr>
          <a:xfrm>
            <a:off x="1476375" y="5084763"/>
            <a:ext cx="7667625" cy="457200"/>
          </a:xfrm>
          <a:prstGeom prst="rect">
            <a:avLst/>
          </a:prstGeom>
          <a:noFill/>
          <a:ln w="9525">
            <a:noFill/>
          </a:ln>
        </p:spPr>
        <p:txBody>
          <a:bodyPr lIns="91432" tIns="45715" rIns="91432" bIns="45715" anchor="t">
            <a:spAutoFit/>
          </a:bodyPr>
          <a:p>
            <a:pPr>
              <a:spcBef>
                <a:spcPct val="20000"/>
              </a:spcBef>
              <a:buClr>
                <a:schemeClr val="hlink"/>
              </a:buClr>
              <a:buSzPct val="50000"/>
              <a:buFont typeface="Monotype Sorts" pitchFamily="2" charset="2"/>
            </a:pPr>
            <a:r>
              <a:rPr lang="zh-CN" altLang="en-US" sz="2400" b="1" dirty="0">
                <a:solidFill>
                  <a:srgbClr val="000000"/>
                </a:solidFill>
                <a:latin typeface="宋体" panose="02010600030101010101" pitchFamily="2" charset="-122"/>
                <a:ea typeface="宋体" panose="02010600030101010101" pitchFamily="2" charset="-122"/>
              </a:rPr>
              <a:t>磁盘访问序列： </a:t>
            </a:r>
            <a:r>
              <a:rPr lang="en-US" altLang="zh-CN" sz="2400" b="1" dirty="0">
                <a:solidFill>
                  <a:srgbClr val="000000"/>
                </a:solidFill>
                <a:latin typeface="宋体" panose="02010600030101010101" pitchFamily="2" charset="-122"/>
                <a:ea typeface="宋体" panose="02010600030101010101" pitchFamily="2" charset="-122"/>
              </a:rPr>
              <a:t>65</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67</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98</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122</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124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183</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a:solidFill>
                  <a:srgbClr val="000000"/>
                </a:solidFill>
                <a:latin typeface="宋体" panose="02010600030101010101" pitchFamily="2" charset="-122"/>
                <a:ea typeface="宋体" panose="02010600030101010101" pitchFamily="2" charset="-122"/>
              </a:rPr>
              <a:t>37</a:t>
            </a:r>
            <a:endParaRPr lang="en-US" altLang="zh-CN" sz="2400" b="1">
              <a:solidFill>
                <a:srgbClr val="000000"/>
              </a:solidFill>
              <a:latin typeface="宋体" panose="02010600030101010101" pitchFamily="2" charset="-122"/>
              <a:ea typeface="宋体" panose="02010600030101010101" pitchFamily="2" charset="-122"/>
            </a:endParaRPr>
          </a:p>
        </p:txBody>
      </p:sp>
      <p:sp>
        <p:nvSpPr>
          <p:cNvPr id="223234" name="竖卷形 982019"/>
          <p:cNvSpPr/>
          <p:nvPr/>
        </p:nvSpPr>
        <p:spPr>
          <a:xfrm>
            <a:off x="-36512" y="549275"/>
            <a:ext cx="1081087" cy="4965700"/>
          </a:xfrm>
          <a:prstGeom prst="verticalScroll">
            <a:avLst>
              <a:gd name="adj" fmla="val 12500"/>
            </a:avLst>
          </a:prstGeom>
          <a:gradFill rotWithShape="0">
            <a:gsLst>
              <a:gs pos="0">
                <a:srgbClr val="FFFFFF"/>
              </a:gs>
              <a:gs pos="50000">
                <a:srgbClr val="FFCC99"/>
              </a:gs>
              <a:gs pos="100000">
                <a:srgbClr val="FFFFFF"/>
              </a:gs>
            </a:gsLst>
            <a:lin ang="2700000" scaled="1"/>
            <a:tileRect/>
          </a:gradFill>
          <a:ln w="12700" cap="rnd" cmpd="sng">
            <a:solidFill>
              <a:srgbClr val="C4B596"/>
            </a:solidFill>
            <a:prstDash val="sysDot"/>
            <a:round/>
            <a:headEnd type="none" w="med" len="med"/>
            <a:tailEnd type="none" w="med" len="med"/>
          </a:ln>
          <a:effectLst>
            <a:outerShdw dist="53882" dir="2699999" algn="ctr" rotWithShape="0">
              <a:srgbClr val="CBCBCB">
                <a:alpha val="79999"/>
              </a:srgbClr>
            </a:outerShdw>
          </a:effectLst>
        </p:spPr>
        <p:txBody>
          <a:bodyPr vert="eaVert" wrap="none" lIns="91432" tIns="45715" rIns="91432" bIns="45715" anchor="ctr"/>
          <a:p>
            <a:r>
              <a:rPr lang="zh-CN" altLang="en-US" sz="3200" dirty="0">
                <a:latin typeface="Times New Roman" panose="02020603050405020304" pitchFamily="2" charset="0"/>
                <a:ea typeface="隶书" panose="02010509060101010101" pitchFamily="1" charset="-122"/>
              </a:rPr>
              <a:t>单向扫描算法</a:t>
            </a:r>
            <a:r>
              <a:rPr lang="en-US" altLang="zh-CN" sz="3200">
                <a:latin typeface="Times New Roman" panose="02020603050405020304" pitchFamily="2" charset="0"/>
                <a:ea typeface="隶书" panose="02010509060101010101" pitchFamily="1" charset="-122"/>
              </a:rPr>
              <a:t>CSCAN</a:t>
            </a:r>
            <a:endParaRPr lang="en-US" altLang="zh-CN" sz="3200">
              <a:latin typeface="Times New Roman" panose="02020603050405020304" pitchFamily="2" charset="0"/>
              <a:ea typeface="隶书" panose="02010509060101010101" pitchFamily="1" charset="-122"/>
            </a:endParaRPr>
          </a:p>
        </p:txBody>
      </p:sp>
      <p:sp>
        <p:nvSpPr>
          <p:cNvPr id="223235" name="文本框 982020"/>
          <p:cNvSpPr txBox="1"/>
          <p:nvPr/>
        </p:nvSpPr>
        <p:spPr>
          <a:xfrm>
            <a:off x="1149350" y="1125538"/>
            <a:ext cx="7850188" cy="3816350"/>
          </a:xfrm>
          <a:prstGeom prst="rect">
            <a:avLst/>
          </a:prstGeom>
          <a:blipFill rotWithShape="1">
            <a:blip r:embed="rId1"/>
          </a:blipFill>
          <a:ln w="12700">
            <a:noFill/>
          </a:ln>
          <a:effectLst>
            <a:outerShdw dist="53882" dir="2699999" algn="ctr" rotWithShape="0">
              <a:srgbClr val="CBCBCB">
                <a:alpha val="79999"/>
              </a:srgbClr>
            </a:outerShdw>
          </a:effectLst>
        </p:spPr>
        <p:txBody>
          <a:bodyPr lIns="91432" tIns="45715" rIns="91432" bIns="45715" anchor="t"/>
          <a:p>
            <a:pPr>
              <a:spcBef>
                <a:spcPct val="50000"/>
              </a:spcBef>
            </a:pPr>
            <a:endParaRPr lang="en-US" altLang="en-US" sz="2400" dirty="0">
              <a:latin typeface="Times New Roman" panose="02020603050405020304" pitchFamily="2" charset="0"/>
              <a:ea typeface="宋体" panose="02010600030101010101" pitchFamily="2" charset="-122"/>
            </a:endParaRPr>
          </a:p>
        </p:txBody>
      </p:sp>
      <p:graphicFrame>
        <p:nvGraphicFramePr>
          <p:cNvPr id="982022" name="内容占位符 982021"/>
          <p:cNvGraphicFramePr/>
          <p:nvPr>
            <p:ph/>
          </p:nvPr>
        </p:nvGraphicFramePr>
        <p:xfrm>
          <a:off x="1149350" y="1125538"/>
          <a:ext cx="7489825" cy="3490913"/>
        </p:xfrm>
        <a:graphic>
          <a:graphicData uri="http://schemas.openxmlformats.org/drawingml/2006/table">
            <a:tbl>
              <a:tblPr/>
              <a:tblGrid>
                <a:gridCol w="506413"/>
                <a:gridCol w="576262"/>
                <a:gridCol w="827088"/>
                <a:gridCol w="757237"/>
                <a:gridCol w="503238"/>
                <a:gridCol w="793750"/>
                <a:gridCol w="827087"/>
                <a:gridCol w="433388"/>
                <a:gridCol w="287337"/>
                <a:gridCol w="323850"/>
                <a:gridCol w="936625"/>
                <a:gridCol w="717550"/>
              </a:tblGrid>
              <a:tr h="360363">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14</a:t>
                      </a:r>
                      <a:endParaRPr lang="zh-CN" altLang="en-US" sz="2000">
                        <a:solidFill>
                          <a:schemeClr val="bg1"/>
                        </a:solidFill>
                      </a:endParaRPr>
                    </a:p>
                  </a:txBody>
                  <a:tcPr marL="17998" marR="17998" marT="0" marB="0">
                    <a:lnL cap="flat">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37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53</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65</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67</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98</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buNone/>
                      </a:pPr>
                      <a:r>
                        <a:rPr lang="en-US" altLang="zh-CN" sz="2000">
                          <a:solidFill>
                            <a:schemeClr val="bg1"/>
                          </a:solidFill>
                        </a:rPr>
                        <a:t>122</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124</a:t>
                      </a:r>
                      <a:endParaRPr lang="zh-CN" altLang="en-US" sz="2000">
                        <a:solidFill>
                          <a:schemeClr val="bg1"/>
                        </a:solidFill>
                      </a:endParaRPr>
                    </a:p>
                  </a:txBody>
                  <a:tcPr marL="17998" marR="17998" marT="0" marB="0">
                    <a:lnL>
                      <a:noFill/>
                    </a:lnL>
                    <a:lnR>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T cap="flat">
                      <a:noFill/>
                    </a:lnT>
                    <a:lnB w="12700" cap="flat" cmpd="sng">
                      <a:solidFill>
                        <a:schemeClr val="bg1"/>
                      </a:solidFill>
                      <a:prstDash val="solid"/>
                      <a:headEnd type="none" w="med" len="med"/>
                      <a:tailEnd type="none" w="med" len="med"/>
                    </a:lnB>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ctr">
                        <a:buNone/>
                      </a:pPr>
                      <a:r>
                        <a:rPr lang="en-US" altLang="zh-CN" sz="2000">
                          <a:solidFill>
                            <a:schemeClr val="bg1"/>
                          </a:solidFill>
                        </a:rPr>
                        <a:t>183</a:t>
                      </a:r>
                      <a:endParaRPr lang="zh-CN" altLang="en-US" sz="2000">
                        <a:solidFill>
                          <a:schemeClr val="bg1"/>
                        </a:solidFill>
                      </a:endParaRPr>
                    </a:p>
                  </a:txBody>
                  <a:tcPr marL="17998" marR="17998" marT="0" marB="0">
                    <a:lnL>
                      <a:noFill/>
                    </a:lnL>
                    <a:lnR cap="flat">
                      <a:noFill/>
                    </a:lnR>
                    <a:lnT cap="flat">
                      <a:noFill/>
                    </a:lnT>
                    <a:lnB w="12700" cap="flat" cmpd="sng">
                      <a:solidFill>
                        <a:schemeClr val="bg1"/>
                      </a:solidFill>
                      <a:prstDash val="solid"/>
                      <a:headEnd type="none" w="med" len="med"/>
                      <a:tailEnd type="none" w="med" len="med"/>
                    </a:lnB>
                    <a:lnTlToBr>
                      <a:noFill/>
                    </a:lnTlToBr>
                    <a:lnBlToTr>
                      <a:noFill/>
                    </a:lnBlToTr>
                    <a:noFill/>
                  </a:tcPr>
                </a:tc>
                <a:tc hMerge="1">
                  <a:tcPr>
                    <a:lnR cap="flat">
                      <a:noFill/>
                    </a:lnR>
                    <a:lnT cap="flat">
                      <a:noFill/>
                    </a:lnT>
                    <a:lnB w="12700" cap="flat" cmpd="sng">
                      <a:solidFill>
                        <a:schemeClr val="bg1"/>
                      </a:solidFill>
                      <a:prstDash val="solid"/>
                      <a:headEnd type="none" w="med" len="med"/>
                      <a:tailEnd type="none" w="med" len="med"/>
                    </a:lnB>
                  </a:tcPr>
                </a:tc>
              </a:tr>
              <a:tr h="3130550">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cap="flat">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gridSpan="2">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a:noFill/>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a:noFill/>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lnSpc>
                          <a:spcPct val="115000"/>
                        </a:lnSpc>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defRPr sz="2400" kern="1200"/>
                      </a:lvl2pPr>
                      <a:lvl3pPr marL="1141730" lvl="2" indent="-227330">
                        <a:defRPr sz="2000" kern="1200"/>
                      </a:lvl3pPr>
                      <a:lvl4pPr marL="1600200" lvl="3" indent="-229870">
                        <a:defRPr sz="1800" kern="1200"/>
                      </a:lvl4pPr>
                      <a:lvl5pPr marL="2057400" lvl="4" indent="-228600">
                        <a:defRPr sz="1800" kern="1200"/>
                      </a:lvl5pPr>
                    </a:lstStyle>
                    <a:p>
                      <a:pPr marL="0" lvl="0" indent="0" algn="r">
                        <a:buNone/>
                      </a:pPr>
                      <a:endParaRPr lang="zh-CN" altLang="en-US" sz="2000" dirty="0">
                        <a:solidFill>
                          <a:schemeClr val="bg1"/>
                        </a:solidFill>
                      </a:endParaRPr>
                    </a:p>
                  </a:txBody>
                  <a:tcPr marL="17998" marR="17998" marT="0" marB="0">
                    <a:lnL w="12700" cap="flat" cmpd="sng">
                      <a:solidFill>
                        <a:schemeClr val="bg1"/>
                      </a:solidFill>
                      <a:prstDash val="solid"/>
                      <a:headEnd type="none" w="med" len="med"/>
                      <a:tailEnd type="none" w="med" len="med"/>
                    </a:lnL>
                    <a:lnR cap="flat">
                      <a:noFill/>
                    </a:lnR>
                    <a:lnT w="12700" cap="flat" cmpd="sng">
                      <a:solidFill>
                        <a:schemeClr val="bg1"/>
                      </a:solidFill>
                      <a:prstDash val="solid"/>
                      <a:headEnd type="none" w="med" len="med"/>
                      <a:tailEnd type="none" w="med" len="med"/>
                    </a:lnT>
                    <a:lnB cap="flat">
                      <a:noFill/>
                    </a:lnB>
                    <a:lnTlToBr>
                      <a:noFill/>
                    </a:lnTlToBr>
                    <a:lnBlToTr>
                      <a:noFill/>
                    </a:lnBlToTr>
                    <a:noFill/>
                  </a:tcPr>
                </a:tc>
              </a:tr>
            </a:tbl>
          </a:graphicData>
        </a:graphic>
      </p:graphicFrame>
      <p:sp>
        <p:nvSpPr>
          <p:cNvPr id="982069" name="直接连接符 982068"/>
          <p:cNvSpPr/>
          <p:nvPr/>
        </p:nvSpPr>
        <p:spPr>
          <a:xfrm>
            <a:off x="3059113" y="1557338"/>
            <a:ext cx="792162" cy="287337"/>
          </a:xfrm>
          <a:prstGeom prst="line">
            <a:avLst/>
          </a:prstGeom>
          <a:ln w="57150" cap="flat" cmpd="sng">
            <a:solidFill>
              <a:srgbClr val="FFFF00"/>
            </a:solidFill>
            <a:prstDash val="solid"/>
            <a:round/>
            <a:headEnd type="none" w="med" len="med"/>
            <a:tailEnd type="triangle" w="med" len="med"/>
          </a:ln>
        </p:spPr>
      </p:sp>
      <p:sp>
        <p:nvSpPr>
          <p:cNvPr id="982070" name="直接连接符 982069"/>
          <p:cNvSpPr/>
          <p:nvPr/>
        </p:nvSpPr>
        <p:spPr>
          <a:xfrm>
            <a:off x="3851275" y="1844675"/>
            <a:ext cx="504825" cy="144463"/>
          </a:xfrm>
          <a:prstGeom prst="line">
            <a:avLst/>
          </a:prstGeom>
          <a:ln w="57150" cap="flat" cmpd="sng">
            <a:solidFill>
              <a:srgbClr val="FFCC99"/>
            </a:solidFill>
            <a:prstDash val="solid"/>
            <a:round/>
            <a:headEnd type="none" w="med" len="med"/>
            <a:tailEnd type="triangle" w="med" len="med"/>
          </a:ln>
        </p:spPr>
      </p:sp>
      <p:sp>
        <p:nvSpPr>
          <p:cNvPr id="982071" name="直接连接符 982070"/>
          <p:cNvSpPr/>
          <p:nvPr/>
        </p:nvSpPr>
        <p:spPr>
          <a:xfrm rot="10016990">
            <a:off x="1614488" y="3422650"/>
            <a:ext cx="6334125" cy="422275"/>
          </a:xfrm>
          <a:prstGeom prst="line">
            <a:avLst/>
          </a:prstGeom>
          <a:ln w="57150" cap="flat" cmpd="sng">
            <a:solidFill>
              <a:schemeClr val="accent1"/>
            </a:solidFill>
            <a:prstDash val="solid"/>
            <a:round/>
            <a:headEnd type="none" w="med" len="med"/>
            <a:tailEnd type="triangle" w="med" len="med"/>
          </a:ln>
        </p:spPr>
      </p:sp>
      <p:sp>
        <p:nvSpPr>
          <p:cNvPr id="982072" name="文本框 982071"/>
          <p:cNvSpPr txBox="1"/>
          <p:nvPr/>
        </p:nvSpPr>
        <p:spPr>
          <a:xfrm>
            <a:off x="3132138" y="1557338"/>
            <a:ext cx="501650" cy="363537"/>
          </a:xfrm>
          <a:prstGeom prst="rect">
            <a:avLst/>
          </a:prstGeom>
          <a:solidFill>
            <a:schemeClr val="tx1"/>
          </a:solidFill>
          <a:ln w="12700">
            <a:noFill/>
          </a:ln>
        </p:spPr>
        <p:txBody>
          <a:bodyPr lIns="0" tIns="0" rIns="0" bIns="0" anchor="t">
            <a:spAutoFit/>
          </a:bodyPr>
          <a:p>
            <a:pPr>
              <a:spcBef>
                <a:spcPct val="50000"/>
              </a:spcBef>
            </a:pPr>
            <a:r>
              <a:rPr lang="en-US" altLang="zh-CN" sz="2400">
                <a:solidFill>
                  <a:srgbClr val="FFFF00"/>
                </a:solidFill>
                <a:latin typeface="Times New Roman" panose="02020603050405020304" pitchFamily="2" charset="0"/>
                <a:ea typeface="宋体" panose="02010600030101010101" pitchFamily="2" charset="-122"/>
              </a:rPr>
              <a:t>12</a:t>
            </a:r>
            <a:endParaRPr lang="en-US" altLang="zh-CN" sz="2400">
              <a:solidFill>
                <a:srgbClr val="FFFF00"/>
              </a:solidFill>
              <a:latin typeface="Times New Roman" panose="02020603050405020304" pitchFamily="2" charset="0"/>
              <a:ea typeface="宋体" panose="02010600030101010101" pitchFamily="2" charset="-122"/>
            </a:endParaRPr>
          </a:p>
        </p:txBody>
      </p:sp>
      <p:sp>
        <p:nvSpPr>
          <p:cNvPr id="982073" name="直接连接符 982072"/>
          <p:cNvSpPr/>
          <p:nvPr/>
        </p:nvSpPr>
        <p:spPr>
          <a:xfrm rot="823329" flipV="1">
            <a:off x="1619250" y="4148138"/>
            <a:ext cx="649288" cy="73025"/>
          </a:xfrm>
          <a:prstGeom prst="line">
            <a:avLst/>
          </a:prstGeom>
          <a:ln w="57150" cap="flat" cmpd="sng">
            <a:solidFill>
              <a:srgbClr val="FF00FF"/>
            </a:solidFill>
            <a:prstDash val="solid"/>
            <a:round/>
            <a:headEnd type="none" w="med" len="med"/>
            <a:tailEnd type="triangle" w="med" len="med"/>
          </a:ln>
        </p:spPr>
      </p:sp>
      <p:sp>
        <p:nvSpPr>
          <p:cNvPr id="982074" name="直接连接符 982073"/>
          <p:cNvSpPr/>
          <p:nvPr/>
        </p:nvSpPr>
        <p:spPr>
          <a:xfrm rot="318870">
            <a:off x="4286250" y="2036763"/>
            <a:ext cx="790575" cy="141287"/>
          </a:xfrm>
          <a:prstGeom prst="line">
            <a:avLst/>
          </a:prstGeom>
          <a:ln w="57150" cap="flat" cmpd="sng">
            <a:solidFill>
              <a:srgbClr val="FF9900"/>
            </a:solidFill>
            <a:prstDash val="solid"/>
            <a:round/>
            <a:headEnd type="none" w="med" len="med"/>
            <a:tailEnd type="triangle" w="med" len="med"/>
          </a:ln>
        </p:spPr>
      </p:sp>
      <p:sp>
        <p:nvSpPr>
          <p:cNvPr id="982075" name="直接连接符 982074"/>
          <p:cNvSpPr/>
          <p:nvPr/>
        </p:nvSpPr>
        <p:spPr>
          <a:xfrm>
            <a:off x="5076825" y="2205038"/>
            <a:ext cx="863600" cy="71437"/>
          </a:xfrm>
          <a:prstGeom prst="line">
            <a:avLst/>
          </a:prstGeom>
          <a:ln w="57150" cap="flat" cmpd="sng">
            <a:solidFill>
              <a:srgbClr val="FF99CC"/>
            </a:solidFill>
            <a:prstDash val="solid"/>
            <a:round/>
            <a:headEnd type="none" w="med" len="med"/>
            <a:tailEnd type="triangle" w="med" len="med"/>
          </a:ln>
        </p:spPr>
      </p:sp>
      <p:sp>
        <p:nvSpPr>
          <p:cNvPr id="982076" name="直接连接符 982075"/>
          <p:cNvSpPr/>
          <p:nvPr/>
        </p:nvSpPr>
        <p:spPr>
          <a:xfrm rot="238127">
            <a:off x="5942013" y="2290763"/>
            <a:ext cx="722312" cy="287337"/>
          </a:xfrm>
          <a:prstGeom prst="line">
            <a:avLst/>
          </a:prstGeom>
          <a:ln w="57150" cap="flat" cmpd="sng">
            <a:solidFill>
              <a:srgbClr val="00FF00"/>
            </a:solidFill>
            <a:prstDash val="solid"/>
            <a:round/>
            <a:headEnd type="none" w="med" len="med"/>
            <a:tailEnd type="triangle" w="med" len="med"/>
          </a:ln>
        </p:spPr>
      </p:sp>
      <p:sp>
        <p:nvSpPr>
          <p:cNvPr id="982077" name="直接连接符 982076"/>
          <p:cNvSpPr/>
          <p:nvPr/>
        </p:nvSpPr>
        <p:spPr>
          <a:xfrm>
            <a:off x="6659563" y="2622550"/>
            <a:ext cx="1298575" cy="506413"/>
          </a:xfrm>
          <a:prstGeom prst="line">
            <a:avLst/>
          </a:prstGeom>
          <a:ln w="57150" cap="flat" cmpd="sng">
            <a:solidFill>
              <a:srgbClr val="FF6600"/>
            </a:solidFill>
            <a:prstDash val="solid"/>
            <a:round/>
            <a:headEnd type="none" w="med" len="med"/>
            <a:tailEnd type="triangle" w="med" len="med"/>
          </a:ln>
        </p:spPr>
      </p:sp>
      <p:sp>
        <p:nvSpPr>
          <p:cNvPr id="982078" name="文本框 982077"/>
          <p:cNvSpPr txBox="1"/>
          <p:nvPr/>
        </p:nvSpPr>
        <p:spPr>
          <a:xfrm>
            <a:off x="3851275" y="1700213"/>
            <a:ext cx="360363"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CC99"/>
                </a:solidFill>
                <a:latin typeface="Times New Roman" panose="02020603050405020304" pitchFamily="2" charset="0"/>
                <a:ea typeface="宋体" panose="02010600030101010101" pitchFamily="2" charset="-122"/>
              </a:rPr>
              <a:t>2</a:t>
            </a:r>
            <a:endParaRPr lang="en-US" altLang="zh-CN" sz="2400">
              <a:solidFill>
                <a:srgbClr val="FFCC99"/>
              </a:solidFill>
              <a:latin typeface="Times New Roman" panose="02020603050405020304" pitchFamily="2" charset="0"/>
              <a:ea typeface="宋体" panose="02010600030101010101" pitchFamily="2" charset="-122"/>
            </a:endParaRPr>
          </a:p>
        </p:txBody>
      </p:sp>
      <p:sp>
        <p:nvSpPr>
          <p:cNvPr id="982079" name="文本框 982078"/>
          <p:cNvSpPr txBox="1"/>
          <p:nvPr/>
        </p:nvSpPr>
        <p:spPr>
          <a:xfrm>
            <a:off x="4500563" y="3500438"/>
            <a:ext cx="649287"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169</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2080" name="文本框 982079"/>
          <p:cNvSpPr txBox="1"/>
          <p:nvPr/>
        </p:nvSpPr>
        <p:spPr>
          <a:xfrm>
            <a:off x="1763713" y="4221163"/>
            <a:ext cx="306387" cy="365125"/>
          </a:xfrm>
          <a:prstGeom prst="rect">
            <a:avLst/>
          </a:prstGeom>
          <a:solidFill>
            <a:schemeClr val="tx1"/>
          </a:solidFill>
          <a:ln w="12700">
            <a:noFill/>
          </a:ln>
        </p:spPr>
        <p:txBody>
          <a:bodyPr wrap="none" lIns="0" tIns="0" rIns="0"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23</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2081" name="文本框 982080"/>
          <p:cNvSpPr txBox="1"/>
          <p:nvPr/>
        </p:nvSpPr>
        <p:spPr>
          <a:xfrm>
            <a:off x="4427538" y="1844675"/>
            <a:ext cx="53975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31</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2082" name="文本框 982081"/>
          <p:cNvSpPr txBox="1"/>
          <p:nvPr/>
        </p:nvSpPr>
        <p:spPr>
          <a:xfrm>
            <a:off x="5219700" y="2060575"/>
            <a:ext cx="43180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24</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2083" name="文本框 982082"/>
          <p:cNvSpPr txBox="1"/>
          <p:nvPr/>
        </p:nvSpPr>
        <p:spPr>
          <a:xfrm>
            <a:off x="6081713" y="2205038"/>
            <a:ext cx="361950" cy="365125"/>
          </a:xfrm>
          <a:prstGeom prst="rect">
            <a:avLst/>
          </a:prstGeom>
          <a:solidFill>
            <a:schemeClr val="tx1"/>
          </a:solidFill>
          <a:ln w="12700">
            <a:noFill/>
          </a:ln>
        </p:spPr>
        <p:txBody>
          <a:bodyPr lIns="17998" tIns="0" rIns="17998"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2</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2084" name="文本框 982083"/>
          <p:cNvSpPr txBox="1"/>
          <p:nvPr/>
        </p:nvSpPr>
        <p:spPr>
          <a:xfrm>
            <a:off x="7092950" y="2636838"/>
            <a:ext cx="504825" cy="366712"/>
          </a:xfrm>
          <a:prstGeom prst="rect">
            <a:avLst/>
          </a:prstGeom>
          <a:solidFill>
            <a:schemeClr val="tx1"/>
          </a:solidFill>
          <a:ln w="12700">
            <a:noFill/>
          </a:ln>
        </p:spPr>
        <p:txBody>
          <a:bodyPr lIns="91432" tIns="0" rIns="91432" bIns="0" anchor="t">
            <a:spAutoFit/>
          </a:bodyPr>
          <a:p>
            <a:pPr>
              <a:spcBef>
                <a:spcPct val="50000"/>
              </a:spcBef>
            </a:pPr>
            <a:r>
              <a:rPr lang="en-US" altLang="zh-CN" sz="2400">
                <a:solidFill>
                  <a:srgbClr val="FFFF99"/>
                </a:solidFill>
                <a:latin typeface="Times New Roman" panose="02020603050405020304" pitchFamily="2" charset="0"/>
                <a:ea typeface="宋体" panose="02010600030101010101" pitchFamily="2" charset="-122"/>
              </a:rPr>
              <a:t>59</a:t>
            </a:r>
            <a:endParaRPr lang="en-US" altLang="zh-CN" sz="2400">
              <a:solidFill>
                <a:srgbClr val="FFFF99"/>
              </a:solidFill>
              <a:latin typeface="Times New Roman" panose="02020603050405020304" pitchFamily="2" charset="0"/>
              <a:ea typeface="宋体" panose="02010600030101010101" pitchFamily="2" charset="-122"/>
            </a:endParaRPr>
          </a:p>
        </p:txBody>
      </p:sp>
      <p:sp>
        <p:nvSpPr>
          <p:cNvPr id="982085" name="椭圆形标注 982084"/>
          <p:cNvSpPr/>
          <p:nvPr/>
        </p:nvSpPr>
        <p:spPr>
          <a:xfrm>
            <a:off x="541338" y="5667375"/>
            <a:ext cx="5518150" cy="1149350"/>
          </a:xfrm>
          <a:prstGeom prst="wedgeEllipseCallout">
            <a:avLst>
              <a:gd name="adj1" fmla="val -42986"/>
              <a:gd name="adj2" fmla="val -95884"/>
            </a:avLst>
          </a:prstGeom>
          <a:gradFill rotWithShape="1">
            <a:gsLst>
              <a:gs pos="0">
                <a:srgbClr val="FFFFFF"/>
              </a:gs>
              <a:gs pos="100000">
                <a:srgbClr val="FFCC99"/>
              </a:gs>
            </a:gsLst>
            <a:path path="rect">
              <a:fillToRect l="50000" t="50000" r="50000" b="50000"/>
            </a:path>
            <a:tileRect/>
          </a:gradFill>
          <a:ln w="1270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txBody>
          <a:bodyPr lIns="0" tIns="0" rIns="0" bIns="0" anchor="t">
            <a:spAutoFit/>
          </a:bodyPr>
          <a:p>
            <a:pPr eaLnBrk="0" hangingPunct="0">
              <a:lnSpc>
                <a:spcPct val="110000"/>
              </a:lnSpc>
            </a:pPr>
            <a:r>
              <a:rPr lang="zh-CN" altLang="en-US" sz="2400" b="1" dirty="0">
                <a:latin typeface="Times New Roman" panose="02020603050405020304" pitchFamily="2" charset="0"/>
                <a:ea typeface="宋体" panose="02010600030101010101" pitchFamily="2" charset="-122"/>
              </a:rPr>
              <a:t>磁头走过的总道数：</a:t>
            </a:r>
            <a:r>
              <a:rPr lang="en-US" altLang="zh-CN" sz="2400" b="1">
                <a:latin typeface="Times New Roman" panose="02020603050405020304" pitchFamily="2" charset="0"/>
                <a:ea typeface="宋体" panose="02010600030101010101" pitchFamily="2" charset="-122"/>
              </a:rPr>
              <a:t>352</a:t>
            </a:r>
            <a:endParaRPr lang="en-US" altLang="zh-CN" sz="2400" b="1">
              <a:latin typeface="Times New Roman" panose="02020603050405020304" pitchFamily="2" charset="0"/>
              <a:ea typeface="宋体" panose="02010600030101010101" pitchFamily="2" charset="-122"/>
            </a:endParaRPr>
          </a:p>
          <a:p>
            <a:pPr eaLnBrk="0" hangingPunct="0">
              <a:lnSpc>
                <a:spcPct val="110000"/>
              </a:lnSpc>
            </a:pPr>
            <a:r>
              <a:rPr lang="zh-CN" altLang="en-US" sz="2400" b="1" dirty="0">
                <a:latin typeface="Times New Roman" panose="02020603050405020304" pitchFamily="2" charset="0"/>
                <a:ea typeface="宋体" panose="02010600030101010101" pitchFamily="2" charset="-122"/>
              </a:rPr>
              <a:t>平均寻道长度：</a:t>
            </a:r>
            <a:r>
              <a:rPr lang="en-US" altLang="zh-CN" sz="2400" b="1">
                <a:latin typeface="Times New Roman" panose="02020603050405020304" pitchFamily="2" charset="0"/>
                <a:ea typeface="宋体" panose="02010600030101010101" pitchFamily="2" charset="-122"/>
              </a:rPr>
              <a:t>44</a:t>
            </a:r>
            <a:endParaRPr lang="en-US" altLang="zh-CN" sz="2400">
              <a:latin typeface="Times New Roman" panose="02020603050405020304" pitchFamily="2" charset="0"/>
              <a:ea typeface="宋体" panose="02010600030101010101" pitchFamily="2" charset="-122"/>
            </a:endParaRPr>
          </a:p>
        </p:txBody>
      </p:sp>
      <p:sp>
        <p:nvSpPr>
          <p:cNvPr id="223296" name="文本框 982085"/>
          <p:cNvSpPr txBox="1"/>
          <p:nvPr/>
        </p:nvSpPr>
        <p:spPr>
          <a:xfrm>
            <a:off x="1655763" y="476250"/>
            <a:ext cx="6888162" cy="579438"/>
          </a:xfrm>
          <a:prstGeom prst="rect">
            <a:avLst/>
          </a:prstGeom>
          <a:noFill/>
          <a:ln w="9525">
            <a:noFill/>
          </a:ln>
        </p:spPr>
        <p:txBody>
          <a:bodyPr wrap="none" lIns="91432" tIns="45715" rIns="91432" bIns="45715" anchor="t">
            <a:spAutoFit/>
          </a:bodyPr>
          <a:p>
            <a:pPr eaLnBrk="0" hangingPunct="0"/>
            <a:r>
              <a:rPr lang="en-US" altLang="zh-CN" sz="3200" dirty="0">
                <a:solidFill>
                  <a:srgbClr val="000000"/>
                </a:solidFill>
                <a:latin typeface="Times New Roman" panose="02020603050405020304" pitchFamily="2" charset="0"/>
                <a:ea typeface="宋体" panose="02010600030101010101" pitchFamily="2" charset="-122"/>
              </a:rPr>
              <a:t>98</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183</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37</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122</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14</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124</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dirty="0">
                <a:solidFill>
                  <a:srgbClr val="000000"/>
                </a:solidFill>
                <a:latin typeface="Times New Roman" panose="02020603050405020304" pitchFamily="2" charset="0"/>
                <a:ea typeface="宋体" panose="02010600030101010101" pitchFamily="2" charset="-122"/>
              </a:rPr>
              <a:t>65</a:t>
            </a:r>
            <a:r>
              <a:rPr lang="zh-CN" altLang="en-US" sz="3200" dirty="0">
                <a:solidFill>
                  <a:srgbClr val="000000"/>
                </a:solidFill>
                <a:latin typeface="Times New Roman" panose="02020603050405020304" pitchFamily="2" charset="0"/>
                <a:ea typeface="宋体" panose="02010600030101010101" pitchFamily="2" charset="-122"/>
              </a:rPr>
              <a:t>，</a:t>
            </a:r>
            <a:r>
              <a:rPr lang="en-US" altLang="zh-CN" sz="3200">
                <a:solidFill>
                  <a:srgbClr val="000000"/>
                </a:solidFill>
                <a:latin typeface="Times New Roman" panose="02020603050405020304" pitchFamily="2" charset="0"/>
                <a:ea typeface="宋体" panose="02010600030101010101" pitchFamily="2" charset="-122"/>
              </a:rPr>
              <a:t>67</a:t>
            </a:r>
            <a:endParaRPr lang="en-US" altLang="zh-CN" sz="3200">
              <a:solidFill>
                <a:srgbClr val="000000"/>
              </a:solidFill>
              <a:latin typeface="Times New Roman" panose="02020603050405020304" pitchFamily="2"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82069"/>
                                        </p:tgtEl>
                                        <p:attrNameLst>
                                          <p:attrName>style.visibility</p:attrName>
                                        </p:attrNameLst>
                                      </p:cBhvr>
                                      <p:to>
                                        <p:strVal val="visible"/>
                                      </p:to>
                                    </p:set>
                                    <p:anim calcmode="lin" valueType="num">
                                      <p:cBhvr>
                                        <p:cTn id="7" dur="500" fill="hold"/>
                                        <p:tgtEl>
                                          <p:spTgt spid="982069"/>
                                        </p:tgtEl>
                                        <p:attrNameLst>
                                          <p:attrName>ppt_x</p:attrName>
                                        </p:attrNameLst>
                                      </p:cBhvr>
                                      <p:tavLst>
                                        <p:tav tm="0">
                                          <p:val>
                                            <p:strVal val="#ppt_x-#ppt_w/2"/>
                                          </p:val>
                                        </p:tav>
                                        <p:tav tm="100000">
                                          <p:val>
                                            <p:strVal val="#ppt_x"/>
                                          </p:val>
                                        </p:tav>
                                      </p:tavLst>
                                    </p:anim>
                                    <p:anim calcmode="lin" valueType="num">
                                      <p:cBhvr>
                                        <p:cTn id="8" dur="500" fill="hold"/>
                                        <p:tgtEl>
                                          <p:spTgt spid="982069"/>
                                        </p:tgtEl>
                                        <p:attrNameLst>
                                          <p:attrName>ppt_y</p:attrName>
                                        </p:attrNameLst>
                                      </p:cBhvr>
                                      <p:tavLst>
                                        <p:tav tm="0">
                                          <p:val>
                                            <p:strVal val="#ppt_y"/>
                                          </p:val>
                                        </p:tav>
                                        <p:tav tm="100000">
                                          <p:val>
                                            <p:strVal val="#ppt_y"/>
                                          </p:val>
                                        </p:tav>
                                      </p:tavLst>
                                    </p:anim>
                                    <p:anim calcmode="lin" valueType="num">
                                      <p:cBhvr>
                                        <p:cTn id="9" dur="500" fill="hold"/>
                                        <p:tgtEl>
                                          <p:spTgt spid="982069"/>
                                        </p:tgtEl>
                                        <p:attrNameLst>
                                          <p:attrName>ppt_w</p:attrName>
                                        </p:attrNameLst>
                                      </p:cBhvr>
                                      <p:tavLst>
                                        <p:tav tm="0">
                                          <p:val>
                                            <p:fltVal val="0.000000"/>
                                          </p:val>
                                        </p:tav>
                                        <p:tav tm="100000">
                                          <p:val>
                                            <p:strVal val="#ppt_w"/>
                                          </p:val>
                                        </p:tav>
                                      </p:tavLst>
                                    </p:anim>
                                    <p:anim calcmode="lin" valueType="num">
                                      <p:cBhvr>
                                        <p:cTn id="10" dur="500" fill="hold"/>
                                        <p:tgtEl>
                                          <p:spTgt spid="98206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982070"/>
                                        </p:tgtEl>
                                        <p:attrNameLst>
                                          <p:attrName>style.visibility</p:attrName>
                                        </p:attrNameLst>
                                      </p:cBhvr>
                                      <p:to>
                                        <p:strVal val="visible"/>
                                      </p:to>
                                    </p:set>
                                    <p:anim calcmode="lin" valueType="num">
                                      <p:cBhvr>
                                        <p:cTn id="15" dur="500" fill="hold"/>
                                        <p:tgtEl>
                                          <p:spTgt spid="982070"/>
                                        </p:tgtEl>
                                        <p:attrNameLst>
                                          <p:attrName>ppt_x</p:attrName>
                                        </p:attrNameLst>
                                      </p:cBhvr>
                                      <p:tavLst>
                                        <p:tav tm="0">
                                          <p:val>
                                            <p:strVal val="#ppt_x-#ppt_w/2"/>
                                          </p:val>
                                        </p:tav>
                                        <p:tav tm="100000">
                                          <p:val>
                                            <p:strVal val="#ppt_x"/>
                                          </p:val>
                                        </p:tav>
                                      </p:tavLst>
                                    </p:anim>
                                    <p:anim calcmode="lin" valueType="num">
                                      <p:cBhvr>
                                        <p:cTn id="16" dur="500" fill="hold"/>
                                        <p:tgtEl>
                                          <p:spTgt spid="982070"/>
                                        </p:tgtEl>
                                        <p:attrNameLst>
                                          <p:attrName>ppt_y</p:attrName>
                                        </p:attrNameLst>
                                      </p:cBhvr>
                                      <p:tavLst>
                                        <p:tav tm="0">
                                          <p:val>
                                            <p:strVal val="#ppt_y"/>
                                          </p:val>
                                        </p:tav>
                                        <p:tav tm="100000">
                                          <p:val>
                                            <p:strVal val="#ppt_y"/>
                                          </p:val>
                                        </p:tav>
                                      </p:tavLst>
                                    </p:anim>
                                    <p:anim calcmode="lin" valueType="num">
                                      <p:cBhvr>
                                        <p:cTn id="17" dur="500" fill="hold"/>
                                        <p:tgtEl>
                                          <p:spTgt spid="982070"/>
                                        </p:tgtEl>
                                        <p:attrNameLst>
                                          <p:attrName>ppt_w</p:attrName>
                                        </p:attrNameLst>
                                      </p:cBhvr>
                                      <p:tavLst>
                                        <p:tav tm="0">
                                          <p:val>
                                            <p:fltVal val="0.000000"/>
                                          </p:val>
                                        </p:tav>
                                        <p:tav tm="100000">
                                          <p:val>
                                            <p:strVal val="#ppt_w"/>
                                          </p:val>
                                        </p:tav>
                                      </p:tavLst>
                                    </p:anim>
                                    <p:anim calcmode="lin" valueType="num">
                                      <p:cBhvr>
                                        <p:cTn id="18" dur="500" fill="hold"/>
                                        <p:tgtEl>
                                          <p:spTgt spid="98207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982074"/>
                                        </p:tgtEl>
                                        <p:attrNameLst>
                                          <p:attrName>style.visibility</p:attrName>
                                        </p:attrNameLst>
                                      </p:cBhvr>
                                      <p:to>
                                        <p:strVal val="visible"/>
                                      </p:to>
                                    </p:set>
                                    <p:anim calcmode="lin" valueType="num">
                                      <p:cBhvr>
                                        <p:cTn id="23" dur="500" fill="hold"/>
                                        <p:tgtEl>
                                          <p:spTgt spid="982074"/>
                                        </p:tgtEl>
                                        <p:attrNameLst>
                                          <p:attrName>ppt_x</p:attrName>
                                        </p:attrNameLst>
                                      </p:cBhvr>
                                      <p:tavLst>
                                        <p:tav tm="0">
                                          <p:val>
                                            <p:strVal val="#ppt_x-#ppt_w/2"/>
                                          </p:val>
                                        </p:tav>
                                        <p:tav tm="100000">
                                          <p:val>
                                            <p:strVal val="#ppt_x"/>
                                          </p:val>
                                        </p:tav>
                                      </p:tavLst>
                                    </p:anim>
                                    <p:anim calcmode="lin" valueType="num">
                                      <p:cBhvr>
                                        <p:cTn id="24" dur="500" fill="hold"/>
                                        <p:tgtEl>
                                          <p:spTgt spid="982074"/>
                                        </p:tgtEl>
                                        <p:attrNameLst>
                                          <p:attrName>ppt_y</p:attrName>
                                        </p:attrNameLst>
                                      </p:cBhvr>
                                      <p:tavLst>
                                        <p:tav tm="0">
                                          <p:val>
                                            <p:strVal val="#ppt_y"/>
                                          </p:val>
                                        </p:tav>
                                        <p:tav tm="100000">
                                          <p:val>
                                            <p:strVal val="#ppt_y"/>
                                          </p:val>
                                        </p:tav>
                                      </p:tavLst>
                                    </p:anim>
                                    <p:anim calcmode="lin" valueType="num">
                                      <p:cBhvr>
                                        <p:cTn id="25" dur="500" fill="hold"/>
                                        <p:tgtEl>
                                          <p:spTgt spid="982074"/>
                                        </p:tgtEl>
                                        <p:attrNameLst>
                                          <p:attrName>ppt_w</p:attrName>
                                        </p:attrNameLst>
                                      </p:cBhvr>
                                      <p:tavLst>
                                        <p:tav tm="0">
                                          <p:val>
                                            <p:fltVal val="0.000000"/>
                                          </p:val>
                                        </p:tav>
                                        <p:tav tm="100000">
                                          <p:val>
                                            <p:strVal val="#ppt_w"/>
                                          </p:val>
                                        </p:tav>
                                      </p:tavLst>
                                    </p:anim>
                                    <p:anim calcmode="lin" valueType="num">
                                      <p:cBhvr>
                                        <p:cTn id="26" dur="500" fill="hold"/>
                                        <p:tgtEl>
                                          <p:spTgt spid="98207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982075"/>
                                        </p:tgtEl>
                                        <p:attrNameLst>
                                          <p:attrName>style.visibility</p:attrName>
                                        </p:attrNameLst>
                                      </p:cBhvr>
                                      <p:to>
                                        <p:strVal val="visible"/>
                                      </p:to>
                                    </p:set>
                                    <p:anim calcmode="lin" valueType="num">
                                      <p:cBhvr>
                                        <p:cTn id="31" dur="500" fill="hold"/>
                                        <p:tgtEl>
                                          <p:spTgt spid="982075"/>
                                        </p:tgtEl>
                                        <p:attrNameLst>
                                          <p:attrName>ppt_x</p:attrName>
                                        </p:attrNameLst>
                                      </p:cBhvr>
                                      <p:tavLst>
                                        <p:tav tm="0">
                                          <p:val>
                                            <p:strVal val="#ppt_x-#ppt_w/2"/>
                                          </p:val>
                                        </p:tav>
                                        <p:tav tm="100000">
                                          <p:val>
                                            <p:strVal val="#ppt_x"/>
                                          </p:val>
                                        </p:tav>
                                      </p:tavLst>
                                    </p:anim>
                                    <p:anim calcmode="lin" valueType="num">
                                      <p:cBhvr>
                                        <p:cTn id="32" dur="500" fill="hold"/>
                                        <p:tgtEl>
                                          <p:spTgt spid="982075"/>
                                        </p:tgtEl>
                                        <p:attrNameLst>
                                          <p:attrName>ppt_y</p:attrName>
                                        </p:attrNameLst>
                                      </p:cBhvr>
                                      <p:tavLst>
                                        <p:tav tm="0">
                                          <p:val>
                                            <p:strVal val="#ppt_y"/>
                                          </p:val>
                                        </p:tav>
                                        <p:tav tm="100000">
                                          <p:val>
                                            <p:strVal val="#ppt_y"/>
                                          </p:val>
                                        </p:tav>
                                      </p:tavLst>
                                    </p:anim>
                                    <p:anim calcmode="lin" valueType="num">
                                      <p:cBhvr>
                                        <p:cTn id="33" dur="500" fill="hold"/>
                                        <p:tgtEl>
                                          <p:spTgt spid="982075"/>
                                        </p:tgtEl>
                                        <p:attrNameLst>
                                          <p:attrName>ppt_w</p:attrName>
                                        </p:attrNameLst>
                                      </p:cBhvr>
                                      <p:tavLst>
                                        <p:tav tm="0">
                                          <p:val>
                                            <p:fltVal val="0.000000"/>
                                          </p:val>
                                        </p:tav>
                                        <p:tav tm="100000">
                                          <p:val>
                                            <p:strVal val="#ppt_w"/>
                                          </p:val>
                                        </p:tav>
                                      </p:tavLst>
                                    </p:anim>
                                    <p:anim calcmode="lin" valueType="num">
                                      <p:cBhvr>
                                        <p:cTn id="34" dur="500" fill="hold"/>
                                        <p:tgtEl>
                                          <p:spTgt spid="98207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982076"/>
                                        </p:tgtEl>
                                        <p:attrNameLst>
                                          <p:attrName>style.visibility</p:attrName>
                                        </p:attrNameLst>
                                      </p:cBhvr>
                                      <p:to>
                                        <p:strVal val="visible"/>
                                      </p:to>
                                    </p:set>
                                    <p:anim calcmode="lin" valueType="num">
                                      <p:cBhvr>
                                        <p:cTn id="39" dur="500" fill="hold"/>
                                        <p:tgtEl>
                                          <p:spTgt spid="982076"/>
                                        </p:tgtEl>
                                        <p:attrNameLst>
                                          <p:attrName>ppt_x</p:attrName>
                                        </p:attrNameLst>
                                      </p:cBhvr>
                                      <p:tavLst>
                                        <p:tav tm="0">
                                          <p:val>
                                            <p:strVal val="#ppt_x-#ppt_w/2"/>
                                          </p:val>
                                        </p:tav>
                                        <p:tav tm="100000">
                                          <p:val>
                                            <p:strVal val="#ppt_x"/>
                                          </p:val>
                                        </p:tav>
                                      </p:tavLst>
                                    </p:anim>
                                    <p:anim calcmode="lin" valueType="num">
                                      <p:cBhvr>
                                        <p:cTn id="40" dur="500" fill="hold"/>
                                        <p:tgtEl>
                                          <p:spTgt spid="982076"/>
                                        </p:tgtEl>
                                        <p:attrNameLst>
                                          <p:attrName>ppt_y</p:attrName>
                                        </p:attrNameLst>
                                      </p:cBhvr>
                                      <p:tavLst>
                                        <p:tav tm="0">
                                          <p:val>
                                            <p:strVal val="#ppt_y"/>
                                          </p:val>
                                        </p:tav>
                                        <p:tav tm="100000">
                                          <p:val>
                                            <p:strVal val="#ppt_y"/>
                                          </p:val>
                                        </p:tav>
                                      </p:tavLst>
                                    </p:anim>
                                    <p:anim calcmode="lin" valueType="num">
                                      <p:cBhvr>
                                        <p:cTn id="41" dur="500" fill="hold"/>
                                        <p:tgtEl>
                                          <p:spTgt spid="982076"/>
                                        </p:tgtEl>
                                        <p:attrNameLst>
                                          <p:attrName>ppt_w</p:attrName>
                                        </p:attrNameLst>
                                      </p:cBhvr>
                                      <p:tavLst>
                                        <p:tav tm="0">
                                          <p:val>
                                            <p:fltVal val="0.000000"/>
                                          </p:val>
                                        </p:tav>
                                        <p:tav tm="100000">
                                          <p:val>
                                            <p:strVal val="#ppt_w"/>
                                          </p:val>
                                        </p:tav>
                                      </p:tavLst>
                                    </p:anim>
                                    <p:anim calcmode="lin" valueType="num">
                                      <p:cBhvr>
                                        <p:cTn id="42" dur="500" fill="hold"/>
                                        <p:tgtEl>
                                          <p:spTgt spid="98207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982077"/>
                                        </p:tgtEl>
                                        <p:attrNameLst>
                                          <p:attrName>style.visibility</p:attrName>
                                        </p:attrNameLst>
                                      </p:cBhvr>
                                      <p:to>
                                        <p:strVal val="visible"/>
                                      </p:to>
                                    </p:set>
                                    <p:anim calcmode="lin" valueType="num">
                                      <p:cBhvr>
                                        <p:cTn id="47" dur="500" fill="hold"/>
                                        <p:tgtEl>
                                          <p:spTgt spid="982077"/>
                                        </p:tgtEl>
                                        <p:attrNameLst>
                                          <p:attrName>ppt_x</p:attrName>
                                        </p:attrNameLst>
                                      </p:cBhvr>
                                      <p:tavLst>
                                        <p:tav tm="0">
                                          <p:val>
                                            <p:strVal val="#ppt_x-#ppt_w/2"/>
                                          </p:val>
                                        </p:tav>
                                        <p:tav tm="100000">
                                          <p:val>
                                            <p:strVal val="#ppt_x"/>
                                          </p:val>
                                        </p:tav>
                                      </p:tavLst>
                                    </p:anim>
                                    <p:anim calcmode="lin" valueType="num">
                                      <p:cBhvr>
                                        <p:cTn id="48" dur="500" fill="hold"/>
                                        <p:tgtEl>
                                          <p:spTgt spid="982077"/>
                                        </p:tgtEl>
                                        <p:attrNameLst>
                                          <p:attrName>ppt_y</p:attrName>
                                        </p:attrNameLst>
                                      </p:cBhvr>
                                      <p:tavLst>
                                        <p:tav tm="0">
                                          <p:val>
                                            <p:strVal val="#ppt_y"/>
                                          </p:val>
                                        </p:tav>
                                        <p:tav tm="100000">
                                          <p:val>
                                            <p:strVal val="#ppt_y"/>
                                          </p:val>
                                        </p:tav>
                                      </p:tavLst>
                                    </p:anim>
                                    <p:anim calcmode="lin" valueType="num">
                                      <p:cBhvr>
                                        <p:cTn id="49" dur="500" fill="hold"/>
                                        <p:tgtEl>
                                          <p:spTgt spid="982077"/>
                                        </p:tgtEl>
                                        <p:attrNameLst>
                                          <p:attrName>ppt_w</p:attrName>
                                        </p:attrNameLst>
                                      </p:cBhvr>
                                      <p:tavLst>
                                        <p:tav tm="0">
                                          <p:val>
                                            <p:fltVal val="0.000000"/>
                                          </p:val>
                                        </p:tav>
                                        <p:tav tm="100000">
                                          <p:val>
                                            <p:strVal val="#ppt_w"/>
                                          </p:val>
                                        </p:tav>
                                      </p:tavLst>
                                    </p:anim>
                                    <p:anim calcmode="lin" valueType="num">
                                      <p:cBhvr>
                                        <p:cTn id="50" dur="500" fill="hold"/>
                                        <p:tgtEl>
                                          <p:spTgt spid="98207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2" fill="hold" nodeType="clickEffect">
                                  <p:stCondLst>
                                    <p:cond delay="0"/>
                                  </p:stCondLst>
                                  <p:childTnLst>
                                    <p:set>
                                      <p:cBhvr>
                                        <p:cTn id="54" dur="1" fill="hold">
                                          <p:stCondLst>
                                            <p:cond delay="0"/>
                                          </p:stCondLst>
                                        </p:cTn>
                                        <p:tgtEl>
                                          <p:spTgt spid="982071"/>
                                        </p:tgtEl>
                                        <p:attrNameLst>
                                          <p:attrName>style.visibility</p:attrName>
                                        </p:attrNameLst>
                                      </p:cBhvr>
                                      <p:to>
                                        <p:strVal val="visible"/>
                                      </p:to>
                                    </p:set>
                                    <p:anim calcmode="lin" valueType="num">
                                      <p:cBhvr>
                                        <p:cTn id="55" dur="500" fill="hold"/>
                                        <p:tgtEl>
                                          <p:spTgt spid="982071"/>
                                        </p:tgtEl>
                                        <p:attrNameLst>
                                          <p:attrName>ppt_x</p:attrName>
                                        </p:attrNameLst>
                                      </p:cBhvr>
                                      <p:tavLst>
                                        <p:tav tm="0">
                                          <p:val>
                                            <p:strVal val="#ppt_x+#ppt_w/2"/>
                                          </p:val>
                                        </p:tav>
                                        <p:tav tm="100000">
                                          <p:val>
                                            <p:strVal val="#ppt_x"/>
                                          </p:val>
                                        </p:tav>
                                      </p:tavLst>
                                    </p:anim>
                                    <p:anim calcmode="lin" valueType="num">
                                      <p:cBhvr>
                                        <p:cTn id="56" dur="500" fill="hold"/>
                                        <p:tgtEl>
                                          <p:spTgt spid="982071"/>
                                        </p:tgtEl>
                                        <p:attrNameLst>
                                          <p:attrName>ppt_y</p:attrName>
                                        </p:attrNameLst>
                                      </p:cBhvr>
                                      <p:tavLst>
                                        <p:tav tm="0">
                                          <p:val>
                                            <p:strVal val="#ppt_y"/>
                                          </p:val>
                                        </p:tav>
                                        <p:tav tm="100000">
                                          <p:val>
                                            <p:strVal val="#ppt_y"/>
                                          </p:val>
                                        </p:tav>
                                      </p:tavLst>
                                    </p:anim>
                                    <p:anim calcmode="lin" valueType="num">
                                      <p:cBhvr>
                                        <p:cTn id="57" dur="500" fill="hold"/>
                                        <p:tgtEl>
                                          <p:spTgt spid="982071"/>
                                        </p:tgtEl>
                                        <p:attrNameLst>
                                          <p:attrName>ppt_w</p:attrName>
                                        </p:attrNameLst>
                                      </p:cBhvr>
                                      <p:tavLst>
                                        <p:tav tm="0">
                                          <p:val>
                                            <p:fltVal val="0.000000"/>
                                          </p:val>
                                        </p:tav>
                                        <p:tav tm="100000">
                                          <p:val>
                                            <p:strVal val="#ppt_w"/>
                                          </p:val>
                                        </p:tav>
                                      </p:tavLst>
                                    </p:anim>
                                    <p:anim calcmode="lin" valueType="num">
                                      <p:cBhvr>
                                        <p:cTn id="58" dur="500" fill="hold"/>
                                        <p:tgtEl>
                                          <p:spTgt spid="982071"/>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2" fill="hold" nodeType="clickEffect">
                                  <p:stCondLst>
                                    <p:cond delay="0"/>
                                  </p:stCondLst>
                                  <p:childTnLst>
                                    <p:set>
                                      <p:cBhvr>
                                        <p:cTn id="62" dur="1" fill="hold">
                                          <p:stCondLst>
                                            <p:cond delay="0"/>
                                          </p:stCondLst>
                                        </p:cTn>
                                        <p:tgtEl>
                                          <p:spTgt spid="982073"/>
                                        </p:tgtEl>
                                        <p:attrNameLst>
                                          <p:attrName>style.visibility</p:attrName>
                                        </p:attrNameLst>
                                      </p:cBhvr>
                                      <p:to>
                                        <p:strVal val="visible"/>
                                      </p:to>
                                    </p:set>
                                    <p:anim calcmode="lin" valueType="num">
                                      <p:cBhvr>
                                        <p:cTn id="63" dur="500" fill="hold"/>
                                        <p:tgtEl>
                                          <p:spTgt spid="982073"/>
                                        </p:tgtEl>
                                        <p:attrNameLst>
                                          <p:attrName>ppt_x</p:attrName>
                                        </p:attrNameLst>
                                      </p:cBhvr>
                                      <p:tavLst>
                                        <p:tav tm="0">
                                          <p:val>
                                            <p:strVal val="#ppt_x+#ppt_w/2"/>
                                          </p:val>
                                        </p:tav>
                                        <p:tav tm="100000">
                                          <p:val>
                                            <p:strVal val="#ppt_x"/>
                                          </p:val>
                                        </p:tav>
                                      </p:tavLst>
                                    </p:anim>
                                    <p:anim calcmode="lin" valueType="num">
                                      <p:cBhvr>
                                        <p:cTn id="64" dur="500" fill="hold"/>
                                        <p:tgtEl>
                                          <p:spTgt spid="982073"/>
                                        </p:tgtEl>
                                        <p:attrNameLst>
                                          <p:attrName>ppt_y</p:attrName>
                                        </p:attrNameLst>
                                      </p:cBhvr>
                                      <p:tavLst>
                                        <p:tav tm="0">
                                          <p:val>
                                            <p:strVal val="#ppt_y"/>
                                          </p:val>
                                        </p:tav>
                                        <p:tav tm="100000">
                                          <p:val>
                                            <p:strVal val="#ppt_y"/>
                                          </p:val>
                                        </p:tav>
                                      </p:tavLst>
                                    </p:anim>
                                    <p:anim calcmode="lin" valueType="num">
                                      <p:cBhvr>
                                        <p:cTn id="65" dur="500" fill="hold"/>
                                        <p:tgtEl>
                                          <p:spTgt spid="982073"/>
                                        </p:tgtEl>
                                        <p:attrNameLst>
                                          <p:attrName>ppt_w</p:attrName>
                                        </p:attrNameLst>
                                      </p:cBhvr>
                                      <p:tavLst>
                                        <p:tav tm="0">
                                          <p:val>
                                            <p:fltVal val="0.000000"/>
                                          </p:val>
                                        </p:tav>
                                        <p:tav tm="100000">
                                          <p:val>
                                            <p:strVal val="#ppt_w"/>
                                          </p:val>
                                        </p:tav>
                                      </p:tavLst>
                                    </p:anim>
                                    <p:anim calcmode="lin" valueType="num">
                                      <p:cBhvr>
                                        <p:cTn id="66" dur="500" fill="hold"/>
                                        <p:tgtEl>
                                          <p:spTgt spid="982073"/>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982019"/>
                                        </p:tgtEl>
                                        <p:attrNameLst>
                                          <p:attrName>style.visibility</p:attrName>
                                        </p:attrNameLst>
                                      </p:cBhvr>
                                      <p:to>
                                        <p:strVal val="visible"/>
                                      </p:to>
                                    </p:set>
                                    <p:anim calcmode="lin" valueType="num">
                                      <p:cBhvr>
                                        <p:cTn id="71" dur="1000" fill="hold"/>
                                        <p:tgtEl>
                                          <p:spTgt spid="982019"/>
                                        </p:tgtEl>
                                        <p:attrNameLst>
                                          <p:attrName>ppt_w</p:attrName>
                                        </p:attrNameLst>
                                      </p:cBhvr>
                                      <p:tavLst>
                                        <p:tav tm="0">
                                          <p:val>
                                            <p:strVal val="#ppt_w*0.70"/>
                                          </p:val>
                                        </p:tav>
                                        <p:tav tm="100000">
                                          <p:val>
                                            <p:strVal val="#ppt_w"/>
                                          </p:val>
                                        </p:tav>
                                      </p:tavLst>
                                    </p:anim>
                                    <p:anim calcmode="lin" valueType="num">
                                      <p:cBhvr>
                                        <p:cTn id="72" dur="1000" fill="hold"/>
                                        <p:tgtEl>
                                          <p:spTgt spid="982019"/>
                                        </p:tgtEl>
                                        <p:attrNameLst>
                                          <p:attrName>ppt_h</p:attrName>
                                        </p:attrNameLst>
                                      </p:cBhvr>
                                      <p:tavLst>
                                        <p:tav tm="0">
                                          <p:val>
                                            <p:strVal val="#ppt_h"/>
                                          </p:val>
                                        </p:tav>
                                        <p:tav tm="100000">
                                          <p:val>
                                            <p:strVal val="#ppt_h"/>
                                          </p:val>
                                        </p:tav>
                                      </p:tavLst>
                                    </p:anim>
                                    <p:animEffect transition="in" filter="fade">
                                      <p:cBhvr>
                                        <p:cTn id="73" dur="1000"/>
                                        <p:tgtEl>
                                          <p:spTgt spid="982019"/>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982072"/>
                                        </p:tgtEl>
                                        <p:attrNameLst>
                                          <p:attrName>style.visibility</p:attrName>
                                        </p:attrNameLst>
                                      </p:cBhvr>
                                      <p:to>
                                        <p:strVal val="visible"/>
                                      </p:to>
                                    </p:set>
                                    <p:anim calcmode="lin" valueType="num">
                                      <p:cBhvr>
                                        <p:cTn id="78" dur="1000" fill="hold"/>
                                        <p:tgtEl>
                                          <p:spTgt spid="982072"/>
                                        </p:tgtEl>
                                        <p:attrNameLst>
                                          <p:attrName>ppt_w</p:attrName>
                                        </p:attrNameLst>
                                      </p:cBhvr>
                                      <p:tavLst>
                                        <p:tav tm="0">
                                          <p:val>
                                            <p:strVal val="#ppt_w*0.70"/>
                                          </p:val>
                                        </p:tav>
                                        <p:tav tm="100000">
                                          <p:val>
                                            <p:strVal val="#ppt_w"/>
                                          </p:val>
                                        </p:tav>
                                      </p:tavLst>
                                    </p:anim>
                                    <p:anim calcmode="lin" valueType="num">
                                      <p:cBhvr>
                                        <p:cTn id="79" dur="1000" fill="hold"/>
                                        <p:tgtEl>
                                          <p:spTgt spid="982072"/>
                                        </p:tgtEl>
                                        <p:attrNameLst>
                                          <p:attrName>ppt_h</p:attrName>
                                        </p:attrNameLst>
                                      </p:cBhvr>
                                      <p:tavLst>
                                        <p:tav tm="0">
                                          <p:val>
                                            <p:strVal val="#ppt_h"/>
                                          </p:val>
                                        </p:tav>
                                        <p:tav tm="100000">
                                          <p:val>
                                            <p:strVal val="#ppt_h"/>
                                          </p:val>
                                        </p:tav>
                                      </p:tavLst>
                                    </p:anim>
                                    <p:animEffect transition="in" filter="fade">
                                      <p:cBhvr>
                                        <p:cTn id="80" dur="1000"/>
                                        <p:tgtEl>
                                          <p:spTgt spid="982072"/>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982078"/>
                                        </p:tgtEl>
                                        <p:attrNameLst>
                                          <p:attrName>style.visibility</p:attrName>
                                        </p:attrNameLst>
                                      </p:cBhvr>
                                      <p:to>
                                        <p:strVal val="visible"/>
                                      </p:to>
                                    </p:set>
                                    <p:anim calcmode="lin" valueType="num">
                                      <p:cBhvr>
                                        <p:cTn id="85" dur="1000" fill="hold"/>
                                        <p:tgtEl>
                                          <p:spTgt spid="982078"/>
                                        </p:tgtEl>
                                        <p:attrNameLst>
                                          <p:attrName>ppt_w</p:attrName>
                                        </p:attrNameLst>
                                      </p:cBhvr>
                                      <p:tavLst>
                                        <p:tav tm="0">
                                          <p:val>
                                            <p:strVal val="#ppt_w*0.70"/>
                                          </p:val>
                                        </p:tav>
                                        <p:tav tm="100000">
                                          <p:val>
                                            <p:strVal val="#ppt_w"/>
                                          </p:val>
                                        </p:tav>
                                      </p:tavLst>
                                    </p:anim>
                                    <p:anim calcmode="lin" valueType="num">
                                      <p:cBhvr>
                                        <p:cTn id="86" dur="1000" fill="hold"/>
                                        <p:tgtEl>
                                          <p:spTgt spid="982078"/>
                                        </p:tgtEl>
                                        <p:attrNameLst>
                                          <p:attrName>ppt_h</p:attrName>
                                        </p:attrNameLst>
                                      </p:cBhvr>
                                      <p:tavLst>
                                        <p:tav tm="0">
                                          <p:val>
                                            <p:strVal val="#ppt_h"/>
                                          </p:val>
                                        </p:tav>
                                        <p:tav tm="100000">
                                          <p:val>
                                            <p:strVal val="#ppt_h"/>
                                          </p:val>
                                        </p:tav>
                                      </p:tavLst>
                                    </p:anim>
                                    <p:animEffect transition="in" filter="fade">
                                      <p:cBhvr>
                                        <p:cTn id="87" dur="1000"/>
                                        <p:tgtEl>
                                          <p:spTgt spid="982078"/>
                                        </p:tgtEl>
                                      </p:cBhvr>
                                    </p:animEffect>
                                  </p:childTnLst>
                                </p:cTn>
                              </p:par>
                            </p:childTnLst>
                          </p:cTn>
                        </p:par>
                      </p:childTnLst>
                    </p:cTn>
                  </p:par>
                  <p:par>
                    <p:cTn id="88" fill="hold">
                      <p:stCondLst>
                        <p:cond delay="indefinite"/>
                      </p:stCondLst>
                      <p:childTnLst>
                        <p:par>
                          <p:cTn id="89" fill="hold">
                            <p:stCondLst>
                              <p:cond delay="0"/>
                            </p:stCondLst>
                            <p:childTnLst>
                              <p:par>
                                <p:cTn id="90" presetID="55" presetClass="entr" presetSubtype="0" fill="hold" grpId="0" nodeType="clickEffect">
                                  <p:stCondLst>
                                    <p:cond delay="0"/>
                                  </p:stCondLst>
                                  <p:childTnLst>
                                    <p:set>
                                      <p:cBhvr>
                                        <p:cTn id="91" dur="1" fill="hold">
                                          <p:stCondLst>
                                            <p:cond delay="0"/>
                                          </p:stCondLst>
                                        </p:cTn>
                                        <p:tgtEl>
                                          <p:spTgt spid="982081"/>
                                        </p:tgtEl>
                                        <p:attrNameLst>
                                          <p:attrName>style.visibility</p:attrName>
                                        </p:attrNameLst>
                                      </p:cBhvr>
                                      <p:to>
                                        <p:strVal val="visible"/>
                                      </p:to>
                                    </p:set>
                                    <p:anim calcmode="lin" valueType="num">
                                      <p:cBhvr>
                                        <p:cTn id="92" dur="1000" fill="hold"/>
                                        <p:tgtEl>
                                          <p:spTgt spid="982081"/>
                                        </p:tgtEl>
                                        <p:attrNameLst>
                                          <p:attrName>ppt_w</p:attrName>
                                        </p:attrNameLst>
                                      </p:cBhvr>
                                      <p:tavLst>
                                        <p:tav tm="0">
                                          <p:val>
                                            <p:strVal val="#ppt_w*0.70"/>
                                          </p:val>
                                        </p:tav>
                                        <p:tav tm="100000">
                                          <p:val>
                                            <p:strVal val="#ppt_w"/>
                                          </p:val>
                                        </p:tav>
                                      </p:tavLst>
                                    </p:anim>
                                    <p:anim calcmode="lin" valueType="num">
                                      <p:cBhvr>
                                        <p:cTn id="93" dur="1000" fill="hold"/>
                                        <p:tgtEl>
                                          <p:spTgt spid="982081"/>
                                        </p:tgtEl>
                                        <p:attrNameLst>
                                          <p:attrName>ppt_h</p:attrName>
                                        </p:attrNameLst>
                                      </p:cBhvr>
                                      <p:tavLst>
                                        <p:tav tm="0">
                                          <p:val>
                                            <p:strVal val="#ppt_h"/>
                                          </p:val>
                                        </p:tav>
                                        <p:tav tm="100000">
                                          <p:val>
                                            <p:strVal val="#ppt_h"/>
                                          </p:val>
                                        </p:tav>
                                      </p:tavLst>
                                    </p:anim>
                                    <p:animEffect transition="in" filter="fade">
                                      <p:cBhvr>
                                        <p:cTn id="94" dur="1000"/>
                                        <p:tgtEl>
                                          <p:spTgt spid="982081"/>
                                        </p:tgtEl>
                                      </p:cBhvr>
                                    </p:animEffect>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982082"/>
                                        </p:tgtEl>
                                        <p:attrNameLst>
                                          <p:attrName>style.visibility</p:attrName>
                                        </p:attrNameLst>
                                      </p:cBhvr>
                                      <p:to>
                                        <p:strVal val="visible"/>
                                      </p:to>
                                    </p:set>
                                    <p:anim calcmode="lin" valueType="num">
                                      <p:cBhvr>
                                        <p:cTn id="99" dur="1000" fill="hold"/>
                                        <p:tgtEl>
                                          <p:spTgt spid="982082"/>
                                        </p:tgtEl>
                                        <p:attrNameLst>
                                          <p:attrName>ppt_w</p:attrName>
                                        </p:attrNameLst>
                                      </p:cBhvr>
                                      <p:tavLst>
                                        <p:tav tm="0">
                                          <p:val>
                                            <p:strVal val="#ppt_w*0.70"/>
                                          </p:val>
                                        </p:tav>
                                        <p:tav tm="100000">
                                          <p:val>
                                            <p:strVal val="#ppt_w"/>
                                          </p:val>
                                        </p:tav>
                                      </p:tavLst>
                                    </p:anim>
                                    <p:anim calcmode="lin" valueType="num">
                                      <p:cBhvr>
                                        <p:cTn id="100" dur="1000" fill="hold"/>
                                        <p:tgtEl>
                                          <p:spTgt spid="982082"/>
                                        </p:tgtEl>
                                        <p:attrNameLst>
                                          <p:attrName>ppt_h</p:attrName>
                                        </p:attrNameLst>
                                      </p:cBhvr>
                                      <p:tavLst>
                                        <p:tav tm="0">
                                          <p:val>
                                            <p:strVal val="#ppt_h"/>
                                          </p:val>
                                        </p:tav>
                                        <p:tav tm="100000">
                                          <p:val>
                                            <p:strVal val="#ppt_h"/>
                                          </p:val>
                                        </p:tav>
                                      </p:tavLst>
                                    </p:anim>
                                    <p:animEffect transition="in" filter="fade">
                                      <p:cBhvr>
                                        <p:cTn id="101" dur="1000"/>
                                        <p:tgtEl>
                                          <p:spTgt spid="982082"/>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982083"/>
                                        </p:tgtEl>
                                        <p:attrNameLst>
                                          <p:attrName>style.visibility</p:attrName>
                                        </p:attrNameLst>
                                      </p:cBhvr>
                                      <p:to>
                                        <p:strVal val="visible"/>
                                      </p:to>
                                    </p:set>
                                    <p:anim calcmode="lin" valueType="num">
                                      <p:cBhvr>
                                        <p:cTn id="106" dur="1000" fill="hold"/>
                                        <p:tgtEl>
                                          <p:spTgt spid="982083"/>
                                        </p:tgtEl>
                                        <p:attrNameLst>
                                          <p:attrName>ppt_w</p:attrName>
                                        </p:attrNameLst>
                                      </p:cBhvr>
                                      <p:tavLst>
                                        <p:tav tm="0">
                                          <p:val>
                                            <p:strVal val="#ppt_w*0.70"/>
                                          </p:val>
                                        </p:tav>
                                        <p:tav tm="100000">
                                          <p:val>
                                            <p:strVal val="#ppt_w"/>
                                          </p:val>
                                        </p:tav>
                                      </p:tavLst>
                                    </p:anim>
                                    <p:anim calcmode="lin" valueType="num">
                                      <p:cBhvr>
                                        <p:cTn id="107" dur="1000" fill="hold"/>
                                        <p:tgtEl>
                                          <p:spTgt spid="982083"/>
                                        </p:tgtEl>
                                        <p:attrNameLst>
                                          <p:attrName>ppt_h</p:attrName>
                                        </p:attrNameLst>
                                      </p:cBhvr>
                                      <p:tavLst>
                                        <p:tav tm="0">
                                          <p:val>
                                            <p:strVal val="#ppt_h"/>
                                          </p:val>
                                        </p:tav>
                                        <p:tav tm="100000">
                                          <p:val>
                                            <p:strVal val="#ppt_h"/>
                                          </p:val>
                                        </p:tav>
                                      </p:tavLst>
                                    </p:anim>
                                    <p:animEffect transition="in" filter="fade">
                                      <p:cBhvr>
                                        <p:cTn id="108" dur="1000"/>
                                        <p:tgtEl>
                                          <p:spTgt spid="982083"/>
                                        </p:tgtEl>
                                      </p:cBhvr>
                                    </p:animEffec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982084"/>
                                        </p:tgtEl>
                                        <p:attrNameLst>
                                          <p:attrName>style.visibility</p:attrName>
                                        </p:attrNameLst>
                                      </p:cBhvr>
                                      <p:to>
                                        <p:strVal val="visible"/>
                                      </p:to>
                                    </p:set>
                                    <p:anim calcmode="lin" valueType="num">
                                      <p:cBhvr>
                                        <p:cTn id="113" dur="1000" fill="hold"/>
                                        <p:tgtEl>
                                          <p:spTgt spid="982084"/>
                                        </p:tgtEl>
                                        <p:attrNameLst>
                                          <p:attrName>ppt_w</p:attrName>
                                        </p:attrNameLst>
                                      </p:cBhvr>
                                      <p:tavLst>
                                        <p:tav tm="0">
                                          <p:val>
                                            <p:strVal val="#ppt_w*0.70"/>
                                          </p:val>
                                        </p:tav>
                                        <p:tav tm="100000">
                                          <p:val>
                                            <p:strVal val="#ppt_w"/>
                                          </p:val>
                                        </p:tav>
                                      </p:tavLst>
                                    </p:anim>
                                    <p:anim calcmode="lin" valueType="num">
                                      <p:cBhvr>
                                        <p:cTn id="114" dur="1000" fill="hold"/>
                                        <p:tgtEl>
                                          <p:spTgt spid="982084"/>
                                        </p:tgtEl>
                                        <p:attrNameLst>
                                          <p:attrName>ppt_h</p:attrName>
                                        </p:attrNameLst>
                                      </p:cBhvr>
                                      <p:tavLst>
                                        <p:tav tm="0">
                                          <p:val>
                                            <p:strVal val="#ppt_h"/>
                                          </p:val>
                                        </p:tav>
                                        <p:tav tm="100000">
                                          <p:val>
                                            <p:strVal val="#ppt_h"/>
                                          </p:val>
                                        </p:tav>
                                      </p:tavLst>
                                    </p:anim>
                                    <p:animEffect transition="in" filter="fade">
                                      <p:cBhvr>
                                        <p:cTn id="115" dur="1000"/>
                                        <p:tgtEl>
                                          <p:spTgt spid="982084"/>
                                        </p:tgtEl>
                                      </p:cBhvr>
                                    </p:animEffec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grpId="0" nodeType="clickEffect">
                                  <p:stCondLst>
                                    <p:cond delay="0"/>
                                  </p:stCondLst>
                                  <p:childTnLst>
                                    <p:set>
                                      <p:cBhvr>
                                        <p:cTn id="119" dur="1" fill="hold">
                                          <p:stCondLst>
                                            <p:cond delay="0"/>
                                          </p:stCondLst>
                                        </p:cTn>
                                        <p:tgtEl>
                                          <p:spTgt spid="982079"/>
                                        </p:tgtEl>
                                        <p:attrNameLst>
                                          <p:attrName>style.visibility</p:attrName>
                                        </p:attrNameLst>
                                      </p:cBhvr>
                                      <p:to>
                                        <p:strVal val="visible"/>
                                      </p:to>
                                    </p:set>
                                    <p:anim calcmode="lin" valueType="num">
                                      <p:cBhvr>
                                        <p:cTn id="120" dur="1000" fill="hold"/>
                                        <p:tgtEl>
                                          <p:spTgt spid="982079"/>
                                        </p:tgtEl>
                                        <p:attrNameLst>
                                          <p:attrName>ppt_w</p:attrName>
                                        </p:attrNameLst>
                                      </p:cBhvr>
                                      <p:tavLst>
                                        <p:tav tm="0">
                                          <p:val>
                                            <p:strVal val="#ppt_w*0.70"/>
                                          </p:val>
                                        </p:tav>
                                        <p:tav tm="100000">
                                          <p:val>
                                            <p:strVal val="#ppt_w"/>
                                          </p:val>
                                        </p:tav>
                                      </p:tavLst>
                                    </p:anim>
                                    <p:anim calcmode="lin" valueType="num">
                                      <p:cBhvr>
                                        <p:cTn id="121" dur="1000" fill="hold"/>
                                        <p:tgtEl>
                                          <p:spTgt spid="982079"/>
                                        </p:tgtEl>
                                        <p:attrNameLst>
                                          <p:attrName>ppt_h</p:attrName>
                                        </p:attrNameLst>
                                      </p:cBhvr>
                                      <p:tavLst>
                                        <p:tav tm="0">
                                          <p:val>
                                            <p:strVal val="#ppt_h"/>
                                          </p:val>
                                        </p:tav>
                                        <p:tav tm="100000">
                                          <p:val>
                                            <p:strVal val="#ppt_h"/>
                                          </p:val>
                                        </p:tav>
                                      </p:tavLst>
                                    </p:anim>
                                    <p:animEffect transition="in" filter="fade">
                                      <p:cBhvr>
                                        <p:cTn id="122" dur="1000"/>
                                        <p:tgtEl>
                                          <p:spTgt spid="982079"/>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ntr" presetSubtype="0" fill="hold" grpId="0" nodeType="clickEffect">
                                  <p:stCondLst>
                                    <p:cond delay="0"/>
                                  </p:stCondLst>
                                  <p:childTnLst>
                                    <p:set>
                                      <p:cBhvr>
                                        <p:cTn id="126" dur="1" fill="hold">
                                          <p:stCondLst>
                                            <p:cond delay="0"/>
                                          </p:stCondLst>
                                        </p:cTn>
                                        <p:tgtEl>
                                          <p:spTgt spid="982080"/>
                                        </p:tgtEl>
                                        <p:attrNameLst>
                                          <p:attrName>style.visibility</p:attrName>
                                        </p:attrNameLst>
                                      </p:cBhvr>
                                      <p:to>
                                        <p:strVal val="visible"/>
                                      </p:to>
                                    </p:set>
                                    <p:anim calcmode="lin" valueType="num">
                                      <p:cBhvr>
                                        <p:cTn id="127" dur="1000" fill="hold"/>
                                        <p:tgtEl>
                                          <p:spTgt spid="982080"/>
                                        </p:tgtEl>
                                        <p:attrNameLst>
                                          <p:attrName>ppt_w</p:attrName>
                                        </p:attrNameLst>
                                      </p:cBhvr>
                                      <p:tavLst>
                                        <p:tav tm="0">
                                          <p:val>
                                            <p:strVal val="#ppt_w*0.70"/>
                                          </p:val>
                                        </p:tav>
                                        <p:tav tm="100000">
                                          <p:val>
                                            <p:strVal val="#ppt_w"/>
                                          </p:val>
                                        </p:tav>
                                      </p:tavLst>
                                    </p:anim>
                                    <p:anim calcmode="lin" valueType="num">
                                      <p:cBhvr>
                                        <p:cTn id="128" dur="1000" fill="hold"/>
                                        <p:tgtEl>
                                          <p:spTgt spid="982080"/>
                                        </p:tgtEl>
                                        <p:attrNameLst>
                                          <p:attrName>ppt_h</p:attrName>
                                        </p:attrNameLst>
                                      </p:cBhvr>
                                      <p:tavLst>
                                        <p:tav tm="0">
                                          <p:val>
                                            <p:strVal val="#ppt_h"/>
                                          </p:val>
                                        </p:tav>
                                        <p:tav tm="100000">
                                          <p:val>
                                            <p:strVal val="#ppt_h"/>
                                          </p:val>
                                        </p:tav>
                                      </p:tavLst>
                                    </p:anim>
                                    <p:animEffect transition="in" filter="fade">
                                      <p:cBhvr>
                                        <p:cTn id="129" dur="1000"/>
                                        <p:tgtEl>
                                          <p:spTgt spid="982080"/>
                                        </p:tgtEl>
                                      </p:cBhvr>
                                    </p:animEffect>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grpId="0" nodeType="clickEffect">
                                  <p:stCondLst>
                                    <p:cond delay="0"/>
                                  </p:stCondLst>
                                  <p:childTnLst>
                                    <p:set>
                                      <p:cBhvr>
                                        <p:cTn id="133" dur="1" fill="hold">
                                          <p:stCondLst>
                                            <p:cond delay="0"/>
                                          </p:stCondLst>
                                        </p:cTn>
                                        <p:tgtEl>
                                          <p:spTgt spid="982085"/>
                                        </p:tgtEl>
                                        <p:attrNameLst>
                                          <p:attrName>style.visibility</p:attrName>
                                        </p:attrNameLst>
                                      </p:cBhvr>
                                      <p:to>
                                        <p:strVal val="visible"/>
                                      </p:to>
                                    </p:set>
                                    <p:anim calcmode="lin" valueType="num">
                                      <p:cBhvr>
                                        <p:cTn id="134" dur="1000" fill="hold"/>
                                        <p:tgtEl>
                                          <p:spTgt spid="982085"/>
                                        </p:tgtEl>
                                        <p:attrNameLst>
                                          <p:attrName>ppt_w</p:attrName>
                                        </p:attrNameLst>
                                      </p:cBhvr>
                                      <p:tavLst>
                                        <p:tav tm="0">
                                          <p:val>
                                            <p:strVal val="#ppt_w*0.70"/>
                                          </p:val>
                                        </p:tav>
                                        <p:tav tm="100000">
                                          <p:val>
                                            <p:strVal val="#ppt_w"/>
                                          </p:val>
                                        </p:tav>
                                      </p:tavLst>
                                    </p:anim>
                                    <p:anim calcmode="lin" valueType="num">
                                      <p:cBhvr>
                                        <p:cTn id="135" dur="1000" fill="hold"/>
                                        <p:tgtEl>
                                          <p:spTgt spid="982085"/>
                                        </p:tgtEl>
                                        <p:attrNameLst>
                                          <p:attrName>ppt_h</p:attrName>
                                        </p:attrNameLst>
                                      </p:cBhvr>
                                      <p:tavLst>
                                        <p:tav tm="0">
                                          <p:val>
                                            <p:strVal val="#ppt_h"/>
                                          </p:val>
                                        </p:tav>
                                        <p:tav tm="100000">
                                          <p:val>
                                            <p:strVal val="#ppt_h"/>
                                          </p:val>
                                        </p:tav>
                                      </p:tavLst>
                                    </p:anim>
                                    <p:animEffect transition="in" filter="fade">
                                      <p:cBhvr>
                                        <p:cTn id="136" dur="1000"/>
                                        <p:tgtEl>
                                          <p:spTgt spid="98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p:bldP spid="982072" grpId="0" bldLvl="0" animBg="1"/>
      <p:bldP spid="982078" grpId="0" bldLvl="0" animBg="1"/>
      <p:bldP spid="982079" grpId="0" bldLvl="0" animBg="1"/>
      <p:bldP spid="982080" grpId="0" bldLvl="0" animBg="1"/>
      <p:bldP spid="982081" grpId="0" bldLvl="0" animBg="1"/>
      <p:bldP spid="982082" grpId="0" bldLvl="0" animBg="1"/>
      <p:bldP spid="982083" grpId="0" bldLvl="0" animBg="1"/>
      <p:bldP spid="982084" grpId="0" bldLvl="0" animBg="1"/>
      <p:bldP spid="982085" grpId="0" bldLvl="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9" name="Rectangle 2"/>
          <p:cNvSpPr>
            <a:spLocks noGrp="1"/>
          </p:cNvSpPr>
          <p:nvPr>
            <p:ph idx="1"/>
          </p:nvPr>
        </p:nvSpPr>
        <p:spPr>
          <a:xfrm>
            <a:off x="755650" y="1755775"/>
            <a:ext cx="7777163" cy="4535488"/>
          </a:xfrm>
          <a:solidFill>
            <a:schemeClr val="bg1"/>
          </a:solidFill>
          <a:ln w="12700">
            <a:solidFill>
              <a:schemeClr val="accent2"/>
            </a:solidFill>
            <a:miter/>
          </a:ln>
        </p:spPr>
        <p:txBody>
          <a:bodyPr anchor="t"/>
          <a:p>
            <a:pPr eaLnBrk="1" hangingPunct="1">
              <a:lnSpc>
                <a:spcPct val="114000"/>
              </a:lnSpc>
              <a:buNone/>
            </a:pPr>
            <a:r>
              <a:rPr lang="en-US" altLang="zh-CN" sz="2400" b="1" dirty="0">
                <a:solidFill>
                  <a:schemeClr val="accent2"/>
                </a:solidFill>
                <a:latin typeface="微软雅黑" panose="020B0503020204020204" charset="-122"/>
                <a:ea typeface="微软雅黑" panose="020B0503020204020204" charset="-122"/>
              </a:rPr>
              <a:t>  1) N-Step-SCAN</a:t>
            </a:r>
            <a:r>
              <a:rPr lang="zh-CN" altLang="en-US" sz="2400" b="1" dirty="0">
                <a:solidFill>
                  <a:schemeClr val="accent2"/>
                </a:solidFill>
                <a:latin typeface="微软雅黑" panose="020B0503020204020204" charset="-122"/>
                <a:ea typeface="微软雅黑" panose="020B0503020204020204" charset="-122"/>
              </a:rPr>
              <a:t>算法</a:t>
            </a:r>
            <a:endParaRPr lang="zh-CN" altLang="en-US" sz="2400" b="1" dirty="0">
              <a:solidFill>
                <a:schemeClr val="accent2"/>
              </a:solidFill>
              <a:latin typeface="微软雅黑" panose="020B0503020204020204" charset="-122"/>
              <a:ea typeface="微软雅黑" panose="020B0503020204020204" charset="-122"/>
            </a:endParaRPr>
          </a:p>
          <a:p>
            <a:pPr algn="just" eaLnBrk="1" hangingPunct="1">
              <a:lnSpc>
                <a:spcPct val="114000"/>
              </a:lnSpc>
              <a:spcBef>
                <a:spcPct val="50000"/>
              </a:spcBef>
              <a:buNone/>
            </a:pPr>
            <a:r>
              <a:rPr lang="zh-CN" altLang="en-US" sz="2400" b="1" dirty="0">
                <a:solidFill>
                  <a:schemeClr val="hlink"/>
                </a:solidFill>
                <a:latin typeface="微软雅黑" panose="020B0503020204020204" charset="-122"/>
                <a:ea typeface="微软雅黑" panose="020B0503020204020204" charset="-122"/>
              </a:rPr>
              <a:t>       当进程对某一磁道有较高的访问频率，以上的调度算法，都可能出现磁臂停留在某处不动的情况，称为</a:t>
            </a:r>
            <a:r>
              <a:rPr lang="zh-CN" altLang="en-US" sz="2400" b="1" dirty="0">
                <a:solidFill>
                  <a:schemeClr val="accent2"/>
                </a:solidFill>
                <a:latin typeface="微软雅黑" panose="020B0503020204020204" charset="-122"/>
                <a:ea typeface="微软雅黑" panose="020B0503020204020204" charset="-122"/>
              </a:rPr>
              <a:t>“磁臂粘着”</a:t>
            </a:r>
            <a:r>
              <a:rPr lang="en-US" altLang="zh-CN" sz="2400" b="1" dirty="0">
                <a:solidFill>
                  <a:schemeClr val="hlink"/>
                </a:solidFill>
                <a:latin typeface="微软雅黑" panose="020B0503020204020204" charset="-122"/>
                <a:ea typeface="微软雅黑" panose="020B0503020204020204" charset="-122"/>
              </a:rPr>
              <a:t>(Armstickiness) </a:t>
            </a:r>
            <a:endParaRPr lang="en-US" altLang="zh-CN" sz="2400" b="1" dirty="0">
              <a:solidFill>
                <a:schemeClr val="hlink"/>
              </a:solidFill>
              <a:latin typeface="微软雅黑" panose="020B0503020204020204" charset="-122"/>
              <a:ea typeface="微软雅黑" panose="020B0503020204020204" charset="-122"/>
            </a:endParaRPr>
          </a:p>
          <a:p>
            <a:pPr algn="just" eaLnBrk="1" hangingPunct="1">
              <a:lnSpc>
                <a:spcPct val="114000"/>
              </a:lnSpc>
              <a:spcBef>
                <a:spcPct val="50000"/>
              </a:spcBef>
              <a:buNone/>
            </a:pPr>
            <a:r>
              <a:rPr lang="en-US" altLang="zh-CN" sz="2400" b="1" dirty="0">
                <a:solidFill>
                  <a:schemeClr val="hlink"/>
                </a:solidFill>
                <a:latin typeface="微软雅黑" panose="020B0503020204020204" charset="-122"/>
                <a:ea typeface="微软雅黑" panose="020B0503020204020204" charset="-122"/>
              </a:rPr>
              <a:t>       N</a:t>
            </a:r>
            <a:r>
              <a:rPr lang="zh-CN" altLang="en-US" sz="2400" b="1" dirty="0">
                <a:solidFill>
                  <a:schemeClr val="hlink"/>
                </a:solidFill>
                <a:latin typeface="微软雅黑" panose="020B0503020204020204" charset="-122"/>
                <a:ea typeface="微软雅黑" panose="020B0503020204020204" charset="-122"/>
              </a:rPr>
              <a:t>步</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算法是将磁盘请求队列分成</a:t>
            </a:r>
            <a:r>
              <a:rPr lang="zh-CN" altLang="en-US" sz="2400" b="1" dirty="0">
                <a:solidFill>
                  <a:srgbClr val="FF9900"/>
                </a:solidFill>
                <a:latin typeface="微软雅黑" panose="020B0503020204020204" charset="-122"/>
                <a:ea typeface="微软雅黑" panose="020B0503020204020204" charset="-122"/>
              </a:rPr>
              <a:t>若干个长度为</a:t>
            </a:r>
            <a:r>
              <a:rPr lang="en-US" altLang="zh-CN" sz="2400" b="1" dirty="0">
                <a:solidFill>
                  <a:srgbClr val="FF9900"/>
                </a:solidFill>
                <a:latin typeface="微软雅黑" panose="020B0503020204020204" charset="-122"/>
                <a:ea typeface="微软雅黑" panose="020B0503020204020204" charset="-122"/>
              </a:rPr>
              <a:t>N</a:t>
            </a:r>
            <a:r>
              <a:rPr lang="zh-CN" altLang="en-US" sz="2400" b="1" dirty="0">
                <a:solidFill>
                  <a:srgbClr val="FF9900"/>
                </a:solidFill>
                <a:latin typeface="微软雅黑" panose="020B0503020204020204" charset="-122"/>
                <a:ea typeface="微软雅黑" panose="020B0503020204020204" charset="-122"/>
              </a:rPr>
              <a:t>的子队列</a:t>
            </a:r>
            <a:r>
              <a:rPr lang="zh-CN" altLang="en-US" sz="2400" b="1" dirty="0">
                <a:solidFill>
                  <a:schemeClr val="hlink"/>
                </a:solidFill>
                <a:latin typeface="微软雅黑" panose="020B0503020204020204" charset="-122"/>
                <a:ea typeface="微软雅黑" panose="020B0503020204020204" charset="-122"/>
              </a:rPr>
              <a:t>，磁盘调度将按</a:t>
            </a:r>
            <a:r>
              <a:rPr lang="en-US" altLang="zh-CN" sz="2400" b="1" dirty="0">
                <a:solidFill>
                  <a:schemeClr val="hlink"/>
                </a:solidFill>
                <a:latin typeface="微软雅黑" panose="020B0503020204020204" charset="-122"/>
                <a:ea typeface="微软雅黑" panose="020B0503020204020204" charset="-122"/>
              </a:rPr>
              <a:t>FCFS</a:t>
            </a:r>
            <a:r>
              <a:rPr lang="zh-CN" altLang="en-US" sz="2400" b="1" dirty="0">
                <a:solidFill>
                  <a:schemeClr val="hlink"/>
                </a:solidFill>
                <a:latin typeface="微软雅黑" panose="020B0503020204020204" charset="-122"/>
                <a:ea typeface="微软雅黑" panose="020B0503020204020204" charset="-122"/>
              </a:rPr>
              <a:t>算法依次处理这些子队列。而每处理一个队列时又是按</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a:t>
            </a:r>
            <a:endParaRPr lang="zh-CN" altLang="en-US" sz="2400" b="1" dirty="0">
              <a:solidFill>
                <a:schemeClr val="hlink"/>
              </a:solidFill>
              <a:latin typeface="微软雅黑" panose="020B0503020204020204" charset="-122"/>
              <a:ea typeface="微软雅黑" panose="020B0503020204020204" charset="-122"/>
            </a:endParaRPr>
          </a:p>
          <a:p>
            <a:pPr algn="just" eaLnBrk="1" hangingPunct="1">
              <a:lnSpc>
                <a:spcPct val="114000"/>
              </a:lnSpc>
              <a:spcBef>
                <a:spcPct val="50000"/>
              </a:spcBef>
              <a:buNone/>
            </a:pPr>
            <a:r>
              <a:rPr lang="zh-CN" altLang="en-US" sz="2400" b="1" dirty="0">
                <a:solidFill>
                  <a:schemeClr val="hlink"/>
                </a:solidFill>
                <a:latin typeface="微软雅黑" panose="020B0503020204020204" charset="-122"/>
                <a:ea typeface="微软雅黑" panose="020B0503020204020204" charset="-122"/>
              </a:rPr>
              <a:t>当</a:t>
            </a:r>
            <a:r>
              <a:rPr lang="en-US" altLang="zh-CN" sz="2400" b="1" dirty="0">
                <a:solidFill>
                  <a:schemeClr val="hlink"/>
                </a:solidFill>
                <a:latin typeface="微软雅黑" panose="020B0503020204020204" charset="-122"/>
                <a:ea typeface="微软雅黑" panose="020B0503020204020204" charset="-122"/>
              </a:rPr>
              <a:t>N</a:t>
            </a:r>
            <a:r>
              <a:rPr lang="zh-CN" altLang="en-US" sz="2400" b="1" dirty="0">
                <a:solidFill>
                  <a:schemeClr val="hlink"/>
                </a:solidFill>
                <a:latin typeface="微软雅黑" panose="020B0503020204020204" charset="-122"/>
                <a:ea typeface="微软雅黑" panose="020B0503020204020204" charset="-122"/>
              </a:rPr>
              <a:t>值取得很大时，接近于</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算法的性能；</a:t>
            </a:r>
            <a:endParaRPr lang="zh-CN" altLang="en-US" sz="2400" b="1" dirty="0">
              <a:solidFill>
                <a:schemeClr val="hlink"/>
              </a:solidFill>
              <a:latin typeface="微软雅黑" panose="020B0503020204020204" charset="-122"/>
              <a:ea typeface="微软雅黑" panose="020B0503020204020204" charset="-122"/>
            </a:endParaRPr>
          </a:p>
          <a:p>
            <a:pPr algn="just" eaLnBrk="1" hangingPunct="1">
              <a:lnSpc>
                <a:spcPct val="114000"/>
              </a:lnSpc>
              <a:spcBef>
                <a:spcPct val="50000"/>
              </a:spcBef>
              <a:buNone/>
            </a:pPr>
            <a:r>
              <a:rPr lang="zh-CN" altLang="en-US" sz="2400" b="1" dirty="0">
                <a:solidFill>
                  <a:schemeClr val="hlink"/>
                </a:solidFill>
                <a:latin typeface="微软雅黑" panose="020B0503020204020204" charset="-122"/>
                <a:ea typeface="微软雅黑" panose="020B0503020204020204" charset="-122"/>
              </a:rPr>
              <a:t>当</a:t>
            </a:r>
            <a:r>
              <a:rPr lang="en-US" altLang="zh-CN" sz="2400" b="1" dirty="0">
                <a:solidFill>
                  <a:schemeClr val="hlink"/>
                </a:solidFill>
                <a:latin typeface="微软雅黑" panose="020B0503020204020204" charset="-122"/>
                <a:ea typeface="微软雅黑" panose="020B0503020204020204" charset="-122"/>
              </a:rPr>
              <a:t>N=1</a:t>
            </a:r>
            <a:r>
              <a:rPr lang="zh-CN" altLang="en-US" sz="2400" b="1" dirty="0">
                <a:solidFill>
                  <a:schemeClr val="hlink"/>
                </a:solidFill>
                <a:latin typeface="微软雅黑" panose="020B0503020204020204" charset="-122"/>
                <a:ea typeface="微软雅黑" panose="020B0503020204020204" charset="-122"/>
              </a:rPr>
              <a:t>时， </a:t>
            </a:r>
            <a:r>
              <a:rPr lang="en-US" altLang="zh-CN" sz="2400" b="1" dirty="0">
                <a:solidFill>
                  <a:schemeClr val="hlink"/>
                </a:solidFill>
                <a:latin typeface="微软雅黑" panose="020B0503020204020204" charset="-122"/>
                <a:ea typeface="微软雅黑" panose="020B0503020204020204" charset="-122"/>
              </a:rPr>
              <a:t>N</a:t>
            </a:r>
            <a:r>
              <a:rPr lang="zh-CN" altLang="en-US" sz="2400" b="1" dirty="0">
                <a:solidFill>
                  <a:schemeClr val="hlink"/>
                </a:solidFill>
                <a:latin typeface="微软雅黑" panose="020B0503020204020204" charset="-122"/>
                <a:ea typeface="微软雅黑" panose="020B0503020204020204" charset="-122"/>
              </a:rPr>
              <a:t>步</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算法便蜕化为</a:t>
            </a:r>
            <a:r>
              <a:rPr lang="en-US" altLang="zh-CN" sz="2400" b="1" dirty="0">
                <a:solidFill>
                  <a:schemeClr val="hlink"/>
                </a:solidFill>
                <a:latin typeface="微软雅黑" panose="020B0503020204020204" charset="-122"/>
                <a:ea typeface="微软雅黑" panose="020B0503020204020204" charset="-122"/>
              </a:rPr>
              <a:t>FCFS</a:t>
            </a:r>
            <a:r>
              <a:rPr lang="zh-CN" altLang="en-US" sz="2400" b="1" dirty="0">
                <a:solidFill>
                  <a:schemeClr val="hlink"/>
                </a:solidFill>
                <a:latin typeface="微软雅黑" panose="020B0503020204020204" charset="-122"/>
                <a:ea typeface="微软雅黑" panose="020B0503020204020204" charset="-122"/>
              </a:rPr>
              <a:t>算法。 </a:t>
            </a:r>
            <a:endParaRPr lang="zh-CN" altLang="en-US" sz="2400" b="1" dirty="0">
              <a:solidFill>
                <a:schemeClr val="hlink"/>
              </a:solidFill>
              <a:latin typeface="微软雅黑" panose="020B0503020204020204" charset="-122"/>
              <a:ea typeface="微软雅黑" panose="020B0503020204020204" charset="-122"/>
            </a:endParaRPr>
          </a:p>
        </p:txBody>
      </p:sp>
      <p:sp>
        <p:nvSpPr>
          <p:cNvPr id="224258" name="Rectangle 4"/>
          <p:cNvSpPr/>
          <p:nvPr/>
        </p:nvSpPr>
        <p:spPr>
          <a:xfrm>
            <a:off x="971550" y="1298575"/>
            <a:ext cx="7086600" cy="457200"/>
          </a:xfrm>
          <a:prstGeom prst="rect">
            <a:avLst/>
          </a:prstGeom>
          <a:noFill/>
          <a:ln w="12700">
            <a:noFill/>
          </a:ln>
        </p:spPr>
        <p:txBody>
          <a:bodyPr anchor="t">
            <a:spAutoFit/>
          </a:bodyPr>
          <a:p>
            <a:r>
              <a:rPr lang="en-US" altLang="zh-CN" sz="2400" b="1" dirty="0">
                <a:solidFill>
                  <a:srgbClr val="006600"/>
                </a:solidFill>
                <a:latin typeface="微软雅黑" panose="020B0503020204020204" charset="-122"/>
                <a:ea typeface="微软雅黑" panose="020B0503020204020204" charset="-122"/>
              </a:rPr>
              <a:t>3. N-Step-SCAN</a:t>
            </a:r>
            <a:r>
              <a:rPr lang="zh-CN" altLang="en-US" sz="2400" b="1" dirty="0">
                <a:solidFill>
                  <a:srgbClr val="006600"/>
                </a:solidFill>
                <a:latin typeface="微软雅黑" panose="020B0503020204020204" charset="-122"/>
                <a:ea typeface="微软雅黑" panose="020B0503020204020204" charset="-122"/>
              </a:rPr>
              <a:t>和</a:t>
            </a:r>
            <a:r>
              <a:rPr lang="en-US" altLang="zh-CN" sz="2400" b="1" dirty="0">
                <a:solidFill>
                  <a:srgbClr val="006600"/>
                </a:solidFill>
                <a:latin typeface="微软雅黑" panose="020B0503020204020204" charset="-122"/>
                <a:ea typeface="微软雅黑" panose="020B0503020204020204" charset="-122"/>
              </a:rPr>
              <a:t>FSCAN</a:t>
            </a:r>
            <a:r>
              <a:rPr lang="zh-CN" altLang="en-US" sz="2400" b="1" dirty="0">
                <a:solidFill>
                  <a:srgbClr val="006600"/>
                </a:solidFill>
                <a:latin typeface="微软雅黑" panose="020B0503020204020204" charset="-122"/>
                <a:ea typeface="微软雅黑" panose="020B0503020204020204" charset="-122"/>
              </a:rPr>
              <a:t>调度算法</a:t>
            </a:r>
            <a:endParaRPr lang="zh-CN" altLang="en-US" sz="2400" b="1" dirty="0">
              <a:solidFill>
                <a:srgbClr val="006600"/>
              </a:solidFill>
              <a:latin typeface="微软雅黑" panose="020B0503020204020204" charset="-122"/>
              <a:ea typeface="微软雅黑" panose="020B0503020204020204" charset="-122"/>
            </a:endParaRPr>
          </a:p>
        </p:txBody>
      </p:sp>
      <p:sp>
        <p:nvSpPr>
          <p:cNvPr id="224259" name="Rectangle 9"/>
          <p:cNvSpPr/>
          <p:nvPr/>
        </p:nvSpPr>
        <p:spPr>
          <a:xfrm>
            <a:off x="263525" y="257175"/>
            <a:ext cx="8763000" cy="685800"/>
          </a:xfrm>
          <a:prstGeom prst="rect">
            <a:avLst/>
          </a:prstGeom>
          <a:noFill/>
          <a:ln w="9525">
            <a:noFill/>
          </a:ln>
        </p:spPr>
        <p:txBody>
          <a:bodyPr anchor="ctr"/>
          <a:p>
            <a:pPr algn="ctr"/>
            <a:r>
              <a:rPr lang="en-US" altLang="zh-CN" sz="4000" b="1" dirty="0">
                <a:latin typeface="宋体" panose="02010600030101010101" pitchFamily="2" charset="-122"/>
                <a:ea typeface="宋体" panose="02010600030101010101" pitchFamily="2" charset="-122"/>
              </a:rPr>
              <a:t>6.8.3  </a:t>
            </a:r>
            <a:r>
              <a:rPr lang="zh-CN" altLang="en-US" sz="4000" b="1" dirty="0">
                <a:latin typeface="宋体" panose="02010600030101010101" pitchFamily="2" charset="-122"/>
                <a:ea typeface="宋体" panose="02010600030101010101" pitchFamily="2" charset="-122"/>
              </a:rPr>
              <a:t>基于扫描的磁盘调度算法</a:t>
            </a:r>
            <a:endParaRPr lang="zh-CN" altLang="en-US" sz="4000" b="1" dirty="0">
              <a:latin typeface="宋体" panose="02010600030101010101" pitchFamily="2" charset="-122"/>
              <a:ea typeface="宋体" panose="02010600030101010101" pitchFamily="2" charset="-122"/>
            </a:endParaRPr>
          </a:p>
        </p:txBody>
      </p:sp>
      <p:sp>
        <p:nvSpPr>
          <p:cNvPr id="22426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9">
                                            <p:txEl>
                                              <p:charRg st="0" end="1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549">
                                            <p:txEl>
                                              <p:charRg st="19" end="9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8549">
                                            <p:txEl>
                                              <p:charRg st="94" end="17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549">
                                            <p:txEl>
                                              <p:charRg st="173" end="19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549">
                                            <p:txEl>
                                              <p:charRg st="196" end="2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Rectangle 2"/>
          <p:cNvSpPr>
            <a:spLocks noGrp="1"/>
          </p:cNvSpPr>
          <p:nvPr>
            <p:ph type="body"/>
          </p:nvPr>
        </p:nvSpPr>
        <p:spPr>
          <a:xfrm>
            <a:off x="381000" y="1827213"/>
            <a:ext cx="8583613" cy="3887787"/>
          </a:xfrm>
          <a:ln w="12700">
            <a:solidFill>
              <a:schemeClr val="accent2"/>
            </a:solidFill>
            <a:miter/>
          </a:ln>
        </p:spPr>
        <p:txBody>
          <a:bodyPr anchor="t"/>
          <a:p>
            <a:pPr eaLnBrk="1" hangingPunct="1">
              <a:lnSpc>
                <a:spcPct val="80000"/>
              </a:lnSpc>
              <a:buNone/>
            </a:pPr>
            <a:r>
              <a:rPr lang="en-US" altLang="zh-CN" sz="2600" b="1" dirty="0">
                <a:solidFill>
                  <a:schemeClr val="accent2"/>
                </a:solidFill>
                <a:latin typeface="微软雅黑" panose="020B0503020204020204" charset="-122"/>
                <a:ea typeface="微软雅黑" panose="020B0503020204020204" charset="-122"/>
              </a:rPr>
              <a:t>  2) FSCAN</a:t>
            </a:r>
            <a:r>
              <a:rPr lang="zh-CN" altLang="en-US" sz="2600" b="1" dirty="0">
                <a:solidFill>
                  <a:schemeClr val="accent2"/>
                </a:solidFill>
                <a:latin typeface="微软雅黑" panose="020B0503020204020204" charset="-122"/>
                <a:ea typeface="微软雅黑" panose="020B0503020204020204" charset="-122"/>
              </a:rPr>
              <a:t>算法</a:t>
            </a:r>
            <a:endParaRPr lang="zh-CN" altLang="en-US" sz="2600" b="1" dirty="0">
              <a:solidFill>
                <a:schemeClr val="accent2"/>
              </a:solidFill>
              <a:latin typeface="微软雅黑" panose="020B0503020204020204" charset="-122"/>
              <a:ea typeface="微软雅黑" panose="020B0503020204020204" charset="-122"/>
            </a:endParaRPr>
          </a:p>
          <a:p>
            <a:pPr algn="just" eaLnBrk="1" hangingPunct="1">
              <a:lnSpc>
                <a:spcPct val="150000"/>
              </a:lnSpc>
              <a:spcBef>
                <a:spcPct val="0"/>
              </a:spcBef>
              <a:buNone/>
            </a:pPr>
            <a:r>
              <a:rPr lang="zh-CN" altLang="en-US" sz="2400" b="1" dirty="0">
                <a:solidFill>
                  <a:schemeClr val="hlink"/>
                </a:solidFill>
                <a:latin typeface="微软雅黑" panose="020B0503020204020204" charset="-122"/>
                <a:ea typeface="微软雅黑" panose="020B0503020204020204" charset="-122"/>
              </a:rPr>
              <a:t>        </a:t>
            </a:r>
            <a:r>
              <a:rPr lang="en-US" altLang="zh-CN" sz="2400" b="1" dirty="0">
                <a:solidFill>
                  <a:schemeClr val="hlink"/>
                </a:solidFill>
                <a:latin typeface="微软雅黑" panose="020B0503020204020204" charset="-122"/>
                <a:ea typeface="微软雅黑" panose="020B0503020204020204" charset="-122"/>
              </a:rPr>
              <a:t>FSCAN</a:t>
            </a:r>
            <a:r>
              <a:rPr lang="zh-CN" altLang="en-US" sz="2400" b="1" dirty="0">
                <a:solidFill>
                  <a:schemeClr val="hlink"/>
                </a:solidFill>
                <a:latin typeface="微软雅黑" panose="020B0503020204020204" charset="-122"/>
                <a:ea typeface="微软雅黑" panose="020B0503020204020204" charset="-122"/>
              </a:rPr>
              <a:t>算法实质上是</a:t>
            </a:r>
            <a:r>
              <a:rPr lang="en-US" altLang="zh-CN" sz="2400" b="1" dirty="0">
                <a:solidFill>
                  <a:schemeClr val="hlink"/>
                </a:solidFill>
                <a:latin typeface="微软雅黑" panose="020B0503020204020204" charset="-122"/>
                <a:ea typeface="微软雅黑" panose="020B0503020204020204" charset="-122"/>
              </a:rPr>
              <a:t>N</a:t>
            </a:r>
            <a:r>
              <a:rPr lang="zh-CN" altLang="en-US" sz="2400" b="1" dirty="0">
                <a:solidFill>
                  <a:schemeClr val="hlink"/>
                </a:solidFill>
                <a:latin typeface="微软雅黑" panose="020B0503020204020204" charset="-122"/>
                <a:ea typeface="微软雅黑" panose="020B0503020204020204" charset="-122"/>
              </a:rPr>
              <a:t>步</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算法的简化， 即</a:t>
            </a:r>
            <a:r>
              <a:rPr lang="en-US" altLang="zh-CN" sz="2400" b="1" dirty="0">
                <a:solidFill>
                  <a:schemeClr val="hlink"/>
                </a:solidFill>
                <a:latin typeface="微软雅黑" panose="020B0503020204020204" charset="-122"/>
                <a:ea typeface="微软雅黑" panose="020B0503020204020204" charset="-122"/>
              </a:rPr>
              <a:t>FSCAN</a:t>
            </a:r>
            <a:r>
              <a:rPr lang="zh-CN" altLang="en-US" sz="2400" b="1" dirty="0">
                <a:solidFill>
                  <a:schemeClr val="hlink"/>
                </a:solidFill>
                <a:latin typeface="微软雅黑" panose="020B0503020204020204" charset="-122"/>
                <a:ea typeface="微软雅黑" panose="020B0503020204020204" charset="-122"/>
              </a:rPr>
              <a:t>只将磁盘请求队列分成</a:t>
            </a:r>
            <a:r>
              <a:rPr lang="zh-CN" altLang="en-US" sz="2400" b="1" dirty="0">
                <a:solidFill>
                  <a:schemeClr val="accent2"/>
                </a:solidFill>
                <a:latin typeface="微软雅黑" panose="020B0503020204020204" charset="-122"/>
                <a:ea typeface="微软雅黑" panose="020B0503020204020204" charset="-122"/>
              </a:rPr>
              <a:t>两个</a:t>
            </a:r>
            <a:r>
              <a:rPr lang="zh-CN" altLang="en-US" sz="2400" b="1" dirty="0">
                <a:solidFill>
                  <a:schemeClr val="hlink"/>
                </a:solidFill>
                <a:latin typeface="微软雅黑" panose="020B0503020204020204" charset="-122"/>
                <a:ea typeface="微软雅黑" panose="020B0503020204020204" charset="-122"/>
              </a:rPr>
              <a:t>子队列。</a:t>
            </a:r>
            <a:endParaRPr lang="zh-CN" altLang="en-US" sz="2400" b="1" dirty="0">
              <a:solidFill>
                <a:schemeClr val="hlink"/>
              </a:solidFill>
              <a:latin typeface="微软雅黑" panose="020B0503020204020204" charset="-122"/>
              <a:ea typeface="微软雅黑" panose="020B0503020204020204" charset="-122"/>
            </a:endParaRPr>
          </a:p>
          <a:p>
            <a:pPr algn="just" eaLnBrk="1" hangingPunct="1">
              <a:lnSpc>
                <a:spcPct val="150000"/>
              </a:lnSpc>
              <a:spcBef>
                <a:spcPct val="0"/>
              </a:spcBef>
              <a:buNone/>
            </a:pPr>
            <a:r>
              <a:rPr lang="zh-CN" altLang="en-US" sz="2400" b="1" dirty="0">
                <a:solidFill>
                  <a:schemeClr val="hlink"/>
                </a:solidFill>
                <a:latin typeface="微软雅黑" panose="020B0503020204020204" charset="-122"/>
                <a:ea typeface="微软雅黑" panose="020B0503020204020204" charset="-122"/>
              </a:rPr>
              <a:t>       一个是由当前所有请求磁盘</a:t>
            </a:r>
            <a:r>
              <a:rPr lang="en-US" altLang="zh-CN" sz="2400" b="1" dirty="0">
                <a:solidFill>
                  <a:schemeClr val="hlink"/>
                </a:solidFill>
                <a:latin typeface="微软雅黑" panose="020B0503020204020204" charset="-122"/>
                <a:ea typeface="微软雅黑" panose="020B0503020204020204" charset="-122"/>
              </a:rPr>
              <a:t>I/O</a:t>
            </a:r>
            <a:r>
              <a:rPr lang="zh-CN" altLang="en-US" sz="2400" b="1" dirty="0">
                <a:solidFill>
                  <a:schemeClr val="hlink"/>
                </a:solidFill>
                <a:latin typeface="微软雅黑" panose="020B0503020204020204" charset="-122"/>
                <a:ea typeface="微软雅黑" panose="020B0503020204020204" charset="-122"/>
              </a:rPr>
              <a:t>的进程形成的队列，由磁盘调度按</a:t>
            </a:r>
            <a:r>
              <a:rPr lang="en-US" altLang="zh-CN" sz="2400" b="1" dirty="0">
                <a:solidFill>
                  <a:schemeClr val="hlink"/>
                </a:solidFill>
                <a:latin typeface="微软雅黑" panose="020B0503020204020204" charset="-122"/>
                <a:ea typeface="微软雅黑" panose="020B0503020204020204" charset="-122"/>
              </a:rPr>
              <a:t>SCAN</a:t>
            </a:r>
            <a:r>
              <a:rPr lang="zh-CN" altLang="en-US" sz="2400" b="1" dirty="0">
                <a:solidFill>
                  <a:schemeClr val="hlink"/>
                </a:solidFill>
                <a:latin typeface="微软雅黑" panose="020B0503020204020204" charset="-122"/>
                <a:ea typeface="微软雅黑" panose="020B0503020204020204" charset="-122"/>
              </a:rPr>
              <a:t>算法进行处理。在扫描期间，将</a:t>
            </a:r>
            <a:r>
              <a:rPr lang="zh-CN" altLang="en-US" sz="2400" b="1" dirty="0">
                <a:solidFill>
                  <a:schemeClr val="accent2"/>
                </a:solidFill>
                <a:latin typeface="微软雅黑" panose="020B0503020204020204" charset="-122"/>
                <a:ea typeface="微软雅黑" panose="020B0503020204020204" charset="-122"/>
              </a:rPr>
              <a:t>新出现的所有请求磁盘</a:t>
            </a:r>
            <a:r>
              <a:rPr lang="en-US" altLang="zh-CN" sz="2400" b="1" dirty="0">
                <a:solidFill>
                  <a:schemeClr val="accent2"/>
                </a:solidFill>
                <a:latin typeface="微软雅黑" panose="020B0503020204020204" charset="-122"/>
                <a:ea typeface="微软雅黑" panose="020B0503020204020204" charset="-122"/>
              </a:rPr>
              <a:t>I/O</a:t>
            </a:r>
            <a:r>
              <a:rPr lang="zh-CN" altLang="en-US" sz="2400" b="1" dirty="0">
                <a:solidFill>
                  <a:schemeClr val="accent2"/>
                </a:solidFill>
                <a:latin typeface="微软雅黑" panose="020B0503020204020204" charset="-122"/>
                <a:ea typeface="微软雅黑" panose="020B0503020204020204" charset="-122"/>
              </a:rPr>
              <a:t>的进程</a:t>
            </a:r>
            <a:r>
              <a:rPr lang="zh-CN" altLang="en-US" sz="2400" b="1" dirty="0">
                <a:solidFill>
                  <a:schemeClr val="hlink"/>
                </a:solidFill>
                <a:latin typeface="微软雅黑" panose="020B0503020204020204" charset="-122"/>
                <a:ea typeface="微软雅黑" panose="020B0503020204020204" charset="-122"/>
              </a:rPr>
              <a:t>， 放入另一个等待处理的请求队列。这样，所有的新请求都将被推迟到下一次扫描时处理。 </a:t>
            </a:r>
            <a:endParaRPr lang="zh-CN" altLang="en-US" sz="2400" b="1" dirty="0">
              <a:solidFill>
                <a:schemeClr val="hlink"/>
              </a:solidFill>
              <a:latin typeface="微软雅黑" panose="020B0503020204020204" charset="-122"/>
              <a:ea typeface="微软雅黑" panose="020B0503020204020204" charset="-122"/>
            </a:endParaRPr>
          </a:p>
        </p:txBody>
      </p:sp>
      <p:sp>
        <p:nvSpPr>
          <p:cNvPr id="226306" name="Rectangle 5"/>
          <p:cNvSpPr/>
          <p:nvPr/>
        </p:nvSpPr>
        <p:spPr>
          <a:xfrm>
            <a:off x="900113" y="1298575"/>
            <a:ext cx="7086600" cy="457200"/>
          </a:xfrm>
          <a:prstGeom prst="rect">
            <a:avLst/>
          </a:prstGeom>
          <a:noFill/>
          <a:ln w="12700">
            <a:noFill/>
          </a:ln>
        </p:spPr>
        <p:txBody>
          <a:bodyPr anchor="t">
            <a:spAutoFit/>
          </a:bodyPr>
          <a:p>
            <a:r>
              <a:rPr lang="en-US" altLang="zh-CN" sz="2400" b="1" dirty="0">
                <a:solidFill>
                  <a:srgbClr val="006600"/>
                </a:solidFill>
                <a:latin typeface="微软雅黑" panose="020B0503020204020204" charset="-122"/>
                <a:ea typeface="微软雅黑" panose="020B0503020204020204" charset="-122"/>
              </a:rPr>
              <a:t>5. N-Step-SCAN</a:t>
            </a:r>
            <a:r>
              <a:rPr lang="zh-CN" altLang="en-US" sz="2400" b="1" dirty="0">
                <a:solidFill>
                  <a:srgbClr val="006600"/>
                </a:solidFill>
                <a:latin typeface="微软雅黑" panose="020B0503020204020204" charset="-122"/>
                <a:ea typeface="微软雅黑" panose="020B0503020204020204" charset="-122"/>
              </a:rPr>
              <a:t>和</a:t>
            </a:r>
            <a:r>
              <a:rPr lang="en-US" altLang="zh-CN" sz="2400" b="1" dirty="0">
                <a:solidFill>
                  <a:srgbClr val="006600"/>
                </a:solidFill>
                <a:latin typeface="微软雅黑" panose="020B0503020204020204" charset="-122"/>
                <a:ea typeface="微软雅黑" panose="020B0503020204020204" charset="-122"/>
              </a:rPr>
              <a:t>FSCAN</a:t>
            </a:r>
            <a:r>
              <a:rPr lang="zh-CN" altLang="en-US" sz="2400" b="1" dirty="0">
                <a:solidFill>
                  <a:srgbClr val="006600"/>
                </a:solidFill>
                <a:latin typeface="微软雅黑" panose="020B0503020204020204" charset="-122"/>
                <a:ea typeface="微软雅黑" panose="020B0503020204020204" charset="-122"/>
              </a:rPr>
              <a:t>调度算法</a:t>
            </a:r>
            <a:endParaRPr lang="zh-CN" altLang="en-US" sz="2400" b="1" dirty="0">
              <a:solidFill>
                <a:srgbClr val="006600"/>
              </a:solidFill>
              <a:latin typeface="微软雅黑" panose="020B0503020204020204" charset="-122"/>
              <a:ea typeface="微软雅黑" panose="020B0503020204020204" charset="-122"/>
            </a:endParaRPr>
          </a:p>
        </p:txBody>
      </p:sp>
      <p:sp>
        <p:nvSpPr>
          <p:cNvPr id="226307" name="Rectangle 9"/>
          <p:cNvSpPr/>
          <p:nvPr/>
        </p:nvSpPr>
        <p:spPr>
          <a:xfrm>
            <a:off x="381000" y="381000"/>
            <a:ext cx="8763000" cy="685800"/>
          </a:xfrm>
          <a:prstGeom prst="rect">
            <a:avLst/>
          </a:prstGeom>
          <a:noFill/>
          <a:ln w="9525">
            <a:noFill/>
          </a:ln>
        </p:spPr>
        <p:txBody>
          <a:bodyPr anchor="ctr"/>
          <a:p>
            <a:pPr algn="ctr"/>
            <a:r>
              <a:rPr lang="en-US" altLang="zh-CN" sz="4000" b="1" dirty="0">
                <a:latin typeface="宋体" panose="02010600030101010101" pitchFamily="2" charset="-122"/>
                <a:ea typeface="宋体" panose="02010600030101010101" pitchFamily="2" charset="-122"/>
              </a:rPr>
              <a:t>6.8.3  </a:t>
            </a:r>
            <a:r>
              <a:rPr lang="zh-CN" altLang="en-US" sz="4000" b="1" dirty="0">
                <a:latin typeface="宋体" panose="02010600030101010101" pitchFamily="2" charset="-122"/>
                <a:ea typeface="宋体" panose="02010600030101010101" pitchFamily="2" charset="-122"/>
              </a:rPr>
              <a:t>基于扫描的磁盘调度算法</a:t>
            </a:r>
            <a:endParaRPr lang="zh-CN" altLang="en-US" sz="4000" b="1" dirty="0">
              <a:latin typeface="宋体" panose="02010600030101010101" pitchFamily="2" charset="-122"/>
              <a:ea typeface="宋体" panose="02010600030101010101" pitchFamily="2" charset="-122"/>
            </a:endParaRPr>
          </a:p>
        </p:txBody>
      </p:sp>
      <p:sp>
        <p:nvSpPr>
          <p:cNvPr id="22630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28353" name="Rectangle 2"/>
          <p:cNvSpPr>
            <a:spLocks noGrp="1"/>
          </p:cNvSpPr>
          <p:nvPr>
            <p:ph type="title"/>
          </p:nvPr>
        </p:nvSpPr>
        <p:spPr/>
        <p:txBody>
          <a:bodyPr wrap="square" lIns="91440" tIns="45720" rIns="91440" bIns="45720" anchor="b"/>
          <a:p>
            <a:pPr eaLnBrk="1" hangingPunct="1"/>
            <a:r>
              <a:rPr lang="zh-CN" altLang="en-US" dirty="0">
                <a:latin typeface="宋体" panose="02010600030101010101" pitchFamily="2" charset="-122"/>
                <a:ea typeface="宋体" panose="02010600030101010101" pitchFamily="2" charset="-122"/>
              </a:rPr>
              <a:t>例题</a:t>
            </a:r>
            <a:r>
              <a:rPr lang="en-US" altLang="zh-CN" dirty="0">
                <a:latin typeface="宋体" panose="02010600030101010101" pitchFamily="2" charset="-122"/>
                <a:ea typeface="宋体" panose="02010600030101010101" pitchFamily="2" charset="-122"/>
              </a:rPr>
              <a:t>7</a:t>
            </a:r>
            <a:endParaRPr lang="en-US" altLang="zh-CN" dirty="0">
              <a:latin typeface="宋体" panose="02010600030101010101" pitchFamily="2" charset="-122"/>
              <a:ea typeface="宋体" panose="02010600030101010101" pitchFamily="2" charset="-122"/>
            </a:endParaRPr>
          </a:p>
        </p:txBody>
      </p:sp>
      <p:sp>
        <p:nvSpPr>
          <p:cNvPr id="228354" name="Rectangle 3"/>
          <p:cNvSpPr>
            <a:spLocks noGrp="1"/>
          </p:cNvSpPr>
          <p:nvPr>
            <p:ph idx="1"/>
          </p:nvPr>
        </p:nvSpPr>
        <p:spPr>
          <a:xfrm>
            <a:off x="457200" y="1711325"/>
            <a:ext cx="8435975" cy="4525963"/>
          </a:xfrm>
        </p:spPr>
        <p:txBody>
          <a:bodyPr anchor="t"/>
          <a:p>
            <a:pPr eaLnBrk="1" hangingPunct="1">
              <a:lnSpc>
                <a:spcPct val="115000"/>
              </a:lnSpc>
              <a:buNone/>
            </a:pPr>
            <a:r>
              <a:rPr lang="zh-CN" altLang="en-US" sz="2600" b="1" dirty="0">
                <a:latin typeface="微软雅黑" panose="020B0503020204020204" charset="-122"/>
                <a:ea typeface="微软雅黑" panose="020B0503020204020204" charset="-122"/>
              </a:rPr>
              <a:t>假设计算机系统采用</a:t>
            </a:r>
            <a:r>
              <a:rPr lang="en-US" altLang="zh-CN" sz="2600" b="1" dirty="0">
                <a:latin typeface="微软雅黑" panose="020B0503020204020204" charset="-122"/>
                <a:ea typeface="微软雅黑" panose="020B0503020204020204" charset="-122"/>
              </a:rPr>
              <a:t>CSCAN</a:t>
            </a:r>
            <a:r>
              <a:rPr lang="zh-CN" altLang="en-US" sz="2600" b="1" dirty="0">
                <a:latin typeface="微软雅黑" panose="020B0503020204020204" charset="-122"/>
                <a:ea typeface="微软雅黑" panose="020B0503020204020204" charset="-122"/>
              </a:rPr>
              <a:t>（循环扫描）磁盘调度策略</a:t>
            </a:r>
            <a:endParaRPr lang="zh-CN" altLang="en-US" sz="2600" b="1" dirty="0">
              <a:latin typeface="微软雅黑" panose="020B0503020204020204" charset="-122"/>
              <a:ea typeface="微软雅黑" panose="020B0503020204020204" charset="-122"/>
            </a:endParaRPr>
          </a:p>
          <a:p>
            <a:pPr eaLnBrk="1" hangingPunct="1">
              <a:lnSpc>
                <a:spcPct val="115000"/>
              </a:lnSpc>
            </a:pPr>
            <a:r>
              <a:rPr lang="zh-CN" altLang="en-US" sz="2600" b="1" dirty="0">
                <a:latin typeface="微软雅黑" panose="020B0503020204020204" charset="-122"/>
                <a:ea typeface="微软雅黑" panose="020B0503020204020204" charset="-122"/>
              </a:rPr>
              <a:t>设某单面磁盘旋转速度为每分钟</a:t>
            </a:r>
            <a:r>
              <a:rPr lang="en-US" altLang="zh-CN" sz="2600" b="1" dirty="0">
                <a:latin typeface="微软雅黑" panose="020B0503020204020204" charset="-122"/>
                <a:ea typeface="微软雅黑" panose="020B0503020204020204" charset="-122"/>
              </a:rPr>
              <a:t>6000</a:t>
            </a:r>
            <a:r>
              <a:rPr lang="zh-CN" altLang="en-US" sz="2600" b="1" dirty="0">
                <a:latin typeface="微软雅黑" panose="020B0503020204020204" charset="-122"/>
                <a:ea typeface="微软雅黑" panose="020B0503020204020204" charset="-122"/>
              </a:rPr>
              <a:t>转。每个磁道有</a:t>
            </a:r>
            <a:r>
              <a:rPr lang="en-US" altLang="zh-CN" sz="2600" b="1" dirty="0">
                <a:latin typeface="微软雅黑" panose="020B0503020204020204" charset="-122"/>
                <a:ea typeface="微软雅黑" panose="020B0503020204020204" charset="-122"/>
              </a:rPr>
              <a:t>100</a:t>
            </a:r>
            <a:r>
              <a:rPr lang="zh-CN" altLang="en-US" sz="2600" b="1" dirty="0">
                <a:latin typeface="微软雅黑" panose="020B0503020204020204" charset="-122"/>
                <a:ea typeface="微软雅黑" panose="020B0503020204020204" charset="-122"/>
              </a:rPr>
              <a:t>个扇区，相临磁道间的平均移动时间为</a:t>
            </a:r>
            <a:r>
              <a:rPr lang="en-US" altLang="zh-CN" sz="2600" b="1" dirty="0">
                <a:latin typeface="微软雅黑" panose="020B0503020204020204" charset="-122"/>
                <a:ea typeface="微软雅黑" panose="020B0503020204020204" charset="-122"/>
              </a:rPr>
              <a:t>1ms</a:t>
            </a:r>
            <a:r>
              <a:rPr lang="zh-CN" altLang="en-US" sz="2600" b="1" dirty="0">
                <a:latin typeface="微软雅黑" panose="020B0503020204020204" charset="-122"/>
                <a:ea typeface="微软雅黑" panose="020B0503020204020204" charset="-122"/>
              </a:rPr>
              <a:t>。</a:t>
            </a:r>
            <a:endParaRPr lang="zh-CN" altLang="en-US" sz="2600" b="1" dirty="0">
              <a:latin typeface="微软雅黑" panose="020B0503020204020204" charset="-122"/>
              <a:ea typeface="微软雅黑" panose="020B0503020204020204" charset="-122"/>
            </a:endParaRPr>
          </a:p>
          <a:p>
            <a:pPr eaLnBrk="1" hangingPunct="1">
              <a:lnSpc>
                <a:spcPct val="115000"/>
              </a:lnSpc>
            </a:pPr>
            <a:r>
              <a:rPr lang="zh-CN" altLang="en-US" sz="2600" b="1" dirty="0">
                <a:latin typeface="微软雅黑" panose="020B0503020204020204" charset="-122"/>
                <a:ea typeface="微软雅黑" panose="020B0503020204020204" charset="-122"/>
              </a:rPr>
              <a:t>若在某时刻，磁头位于</a:t>
            </a:r>
            <a:r>
              <a:rPr lang="en-US" altLang="zh-CN" sz="2600" b="1" dirty="0">
                <a:latin typeface="微软雅黑" panose="020B0503020204020204" charset="-122"/>
                <a:ea typeface="微软雅黑" panose="020B0503020204020204" charset="-122"/>
              </a:rPr>
              <a:t>100</a:t>
            </a:r>
            <a:r>
              <a:rPr lang="zh-CN" altLang="en-US" sz="2600" b="1" dirty="0">
                <a:latin typeface="微软雅黑" panose="020B0503020204020204" charset="-122"/>
                <a:ea typeface="微软雅黑" panose="020B0503020204020204" charset="-122"/>
              </a:rPr>
              <a:t>号磁道处，并沿着磁道号大的方向移动（如图所示），磁道号请求队列为</a:t>
            </a:r>
            <a:r>
              <a:rPr lang="en-US" altLang="zh-CN" sz="2600" b="1" dirty="0">
                <a:latin typeface="微软雅黑" panose="020B0503020204020204" charset="-122"/>
                <a:ea typeface="微软雅黑" panose="020B0503020204020204" charset="-122"/>
              </a:rPr>
              <a:t>50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90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30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120</a:t>
            </a:r>
            <a:r>
              <a:rPr lang="zh-CN" altLang="en-US" sz="2600" b="1" dirty="0">
                <a:latin typeface="微软雅黑" panose="020B0503020204020204" charset="-122"/>
                <a:ea typeface="微软雅黑" panose="020B0503020204020204" charset="-122"/>
              </a:rPr>
              <a:t>。对请求队列中的每个磁道需读取</a:t>
            </a:r>
            <a:r>
              <a:rPr lang="en-US" altLang="zh-CN" sz="2600" b="1" dirty="0">
                <a:latin typeface="微软雅黑" panose="020B0503020204020204" charset="-122"/>
                <a:ea typeface="微软雅黑" panose="020B0503020204020204" charset="-122"/>
              </a:rPr>
              <a:t>1</a:t>
            </a:r>
            <a:r>
              <a:rPr lang="zh-CN" altLang="en-US" sz="2600" b="1" dirty="0">
                <a:latin typeface="微软雅黑" panose="020B0503020204020204" charset="-122"/>
                <a:ea typeface="微软雅黑" panose="020B0503020204020204" charset="-122"/>
              </a:rPr>
              <a:t>个随机分布的扇区，则读完这个扇区点共需要多少时间？要求给出计算过程。</a:t>
            </a:r>
            <a:endParaRPr lang="zh-CN" altLang="en-US" sz="2600" b="1" dirty="0">
              <a:latin typeface="微软雅黑" panose="020B0503020204020204" charset="-122"/>
              <a:ea typeface="微软雅黑" panose="020B0503020204020204" charset="-122"/>
            </a:endParaRPr>
          </a:p>
        </p:txBody>
      </p:sp>
      <p:pic>
        <p:nvPicPr>
          <p:cNvPr id="675844" name="Picture 4" descr="http://www.szedu.net/vip/edit/UploadFile/201011891548665.jpg"/>
          <p:cNvPicPr>
            <a:picLocks noChangeAspect="1"/>
          </p:cNvPicPr>
          <p:nvPr/>
        </p:nvPicPr>
        <p:blipFill>
          <a:blip r:embed="rId1" r:link="rId2"/>
          <a:stretch>
            <a:fillRect/>
          </a:stretch>
        </p:blipFill>
        <p:spPr>
          <a:xfrm>
            <a:off x="1600200" y="1711325"/>
            <a:ext cx="5688013" cy="3711575"/>
          </a:xfrm>
          <a:prstGeom prst="rect">
            <a:avLst/>
          </a:prstGeom>
          <a:noFill/>
          <a:ln w="9525">
            <a:noFill/>
          </a:ln>
        </p:spPr>
      </p:pic>
      <p:sp>
        <p:nvSpPr>
          <p:cNvPr id="22835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44"/>
                                        </p:tgtEl>
                                        <p:attrNameLst>
                                          <p:attrName>style.visibility</p:attrName>
                                        </p:attrNameLst>
                                      </p:cBhvr>
                                      <p:to>
                                        <p:strVal val="visible"/>
                                      </p:to>
                                    </p:set>
                                  </p:childTnLst>
                                  <p:subTnLst>
                                    <p:set>
                                      <p:cBhvr override="childStyle">
                                        <p:cTn dur="1" fill="hold" display="0" masterRel="nextClick" afterEffect="1"/>
                                        <p:tgtEl>
                                          <p:spTgt spid="6758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29377" name="Rectangle 2"/>
          <p:cNvSpPr>
            <a:spLocks noGrp="1"/>
          </p:cNvSpPr>
          <p:nvPr>
            <p:ph type="title"/>
          </p:nvPr>
        </p:nvSpPr>
        <p:spPr/>
        <p:txBody>
          <a:bodyPr wrap="square" lIns="91440" tIns="45720" rIns="91440" bIns="45720" anchor="b"/>
          <a:p>
            <a:pPr eaLnBrk="1" hangingPunct="1"/>
            <a:r>
              <a:rPr lang="zh-CN" altLang="en-US" dirty="0">
                <a:latin typeface="宋体" panose="02010600030101010101" pitchFamily="2" charset="-122"/>
                <a:ea typeface="宋体" panose="02010600030101010101" pitchFamily="2" charset="-122"/>
              </a:rPr>
              <a:t>分析</a:t>
            </a:r>
            <a:endParaRPr lang="zh-CN" altLang="en-US" dirty="0">
              <a:latin typeface="宋体" panose="02010600030101010101" pitchFamily="2" charset="-122"/>
              <a:ea typeface="宋体" panose="02010600030101010101" pitchFamily="2" charset="-122"/>
            </a:endParaRPr>
          </a:p>
        </p:txBody>
      </p:sp>
      <p:sp>
        <p:nvSpPr>
          <p:cNvPr id="229378" name="Rectangle 3"/>
          <p:cNvSpPr>
            <a:spLocks noGrp="1"/>
          </p:cNvSpPr>
          <p:nvPr>
            <p:ph idx="1"/>
          </p:nvPr>
        </p:nvSpPr>
        <p:spPr/>
        <p:txBody>
          <a:bodyPr anchor="t"/>
          <a:p>
            <a:pPr eaLnBrk="1" hangingPunct="1">
              <a:lnSpc>
                <a:spcPct val="115000"/>
              </a:lnSpc>
            </a:pPr>
            <a:r>
              <a:rPr lang="zh-CN" altLang="en-US" sz="2600" b="1" dirty="0">
                <a:latin typeface="微软雅黑" panose="020B0503020204020204" charset="-122"/>
                <a:ea typeface="微软雅黑" panose="020B0503020204020204" charset="-122"/>
              </a:rPr>
              <a:t>每分钟</a:t>
            </a:r>
            <a:r>
              <a:rPr lang="en-US" altLang="zh-CN" sz="2600" b="1" dirty="0">
                <a:latin typeface="微软雅黑" panose="020B0503020204020204" charset="-122"/>
                <a:ea typeface="微软雅黑" panose="020B0503020204020204" charset="-122"/>
              </a:rPr>
              <a:t>6000</a:t>
            </a:r>
            <a:r>
              <a:rPr lang="zh-CN" altLang="en-US" sz="2600" b="1" dirty="0">
                <a:latin typeface="微软雅黑" panose="020B0503020204020204" charset="-122"/>
                <a:ea typeface="微软雅黑" panose="020B0503020204020204" charset="-122"/>
              </a:rPr>
              <a:t>转，转一圈的时间为</a:t>
            </a:r>
            <a:r>
              <a:rPr lang="en-US" altLang="zh-CN" sz="2600" b="1" dirty="0">
                <a:latin typeface="微软雅黑" panose="020B0503020204020204" charset="-122"/>
                <a:ea typeface="微软雅黑" panose="020B0503020204020204" charset="-122"/>
              </a:rPr>
              <a:t>0.01s=10ms</a:t>
            </a:r>
            <a:endParaRPr lang="en-US" altLang="zh-CN" sz="2600" b="1" dirty="0">
              <a:latin typeface="微软雅黑" panose="020B0503020204020204" charset="-122"/>
              <a:ea typeface="微软雅黑" panose="020B0503020204020204" charset="-122"/>
            </a:endParaRPr>
          </a:p>
          <a:p>
            <a:pPr eaLnBrk="1" hangingPunct="1">
              <a:lnSpc>
                <a:spcPct val="115000"/>
              </a:lnSpc>
            </a:pPr>
            <a:r>
              <a:rPr lang="zh-CN" altLang="en-US" sz="2600" b="1" dirty="0">
                <a:latin typeface="微软雅黑" panose="020B0503020204020204" charset="-122"/>
                <a:ea typeface="微软雅黑" panose="020B0503020204020204" charset="-122"/>
              </a:rPr>
              <a:t>通过一个扇区的时间为</a:t>
            </a:r>
            <a:r>
              <a:rPr lang="en-US" altLang="zh-CN" sz="2600" b="1" dirty="0">
                <a:latin typeface="微软雅黑" panose="020B0503020204020204" charset="-122"/>
                <a:ea typeface="微软雅黑" panose="020B0503020204020204" charset="-122"/>
              </a:rPr>
              <a:t>0.0001s=0.1ms</a:t>
            </a:r>
            <a:endParaRPr lang="en-US" altLang="zh-CN" sz="2600" b="1" dirty="0">
              <a:latin typeface="微软雅黑" panose="020B0503020204020204" charset="-122"/>
              <a:ea typeface="微软雅黑" panose="020B0503020204020204" charset="-122"/>
            </a:endParaRPr>
          </a:p>
          <a:p>
            <a:pPr eaLnBrk="1" hangingPunct="1">
              <a:lnSpc>
                <a:spcPct val="115000"/>
              </a:lnSpc>
            </a:pPr>
            <a:r>
              <a:rPr lang="zh-CN" altLang="en-US" sz="2600" b="1" dirty="0">
                <a:latin typeface="微软雅黑" panose="020B0503020204020204" charset="-122"/>
                <a:ea typeface="微软雅黑" panose="020B0503020204020204" charset="-122"/>
              </a:rPr>
              <a:t>根据</a:t>
            </a:r>
            <a:r>
              <a:rPr lang="en-US" altLang="zh-CN" sz="2600" b="1" dirty="0">
                <a:latin typeface="微软雅黑" panose="020B0503020204020204" charset="-122"/>
                <a:ea typeface="微软雅黑" panose="020B0503020204020204" charset="-122"/>
              </a:rPr>
              <a:t>CSCAN</a:t>
            </a:r>
            <a:r>
              <a:rPr lang="zh-CN" altLang="en-US" sz="2600" b="1" dirty="0">
                <a:latin typeface="微软雅黑" panose="020B0503020204020204" charset="-122"/>
                <a:ea typeface="微软雅黑" panose="020B0503020204020204" charset="-122"/>
              </a:rPr>
              <a:t>算法，被访问的磁道号顺序为：</a:t>
            </a:r>
            <a:r>
              <a:rPr lang="en-US" altLang="zh-CN" sz="2600" b="1" dirty="0">
                <a:latin typeface="微软雅黑" panose="020B0503020204020204" charset="-122"/>
                <a:ea typeface="微软雅黑" panose="020B0503020204020204" charset="-122"/>
              </a:rPr>
              <a:t>100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120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30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50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90</a:t>
            </a:r>
            <a:r>
              <a:rPr lang="zh-CN" altLang="en-US" sz="2600" b="1" dirty="0">
                <a:latin typeface="微软雅黑" panose="020B0503020204020204" charset="-122"/>
                <a:ea typeface="微软雅黑" panose="020B0503020204020204" charset="-122"/>
              </a:rPr>
              <a:t>，因此，寻道时间用去总时间为：（</a:t>
            </a:r>
            <a:r>
              <a:rPr lang="en-US" altLang="zh-CN" sz="2600" b="1" dirty="0">
                <a:latin typeface="微软雅黑" panose="020B0503020204020204" charset="-122"/>
                <a:ea typeface="微软雅黑" panose="020B0503020204020204" charset="-122"/>
              </a:rPr>
              <a:t>20+90+20+40</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1ms=170ms</a:t>
            </a:r>
            <a:endParaRPr lang="en-US" altLang="zh-CN" sz="2600" b="1" dirty="0">
              <a:latin typeface="微软雅黑" panose="020B0503020204020204" charset="-122"/>
              <a:ea typeface="微软雅黑" panose="020B0503020204020204" charset="-122"/>
            </a:endParaRPr>
          </a:p>
          <a:p>
            <a:pPr eaLnBrk="1" hangingPunct="1">
              <a:lnSpc>
                <a:spcPct val="115000"/>
              </a:lnSpc>
            </a:pPr>
            <a:r>
              <a:rPr lang="zh-CN" altLang="en-US" sz="2600" b="1" dirty="0">
                <a:latin typeface="微软雅黑" panose="020B0503020204020204" charset="-122"/>
                <a:ea typeface="微软雅黑" panose="020B0503020204020204" charset="-122"/>
              </a:rPr>
              <a:t>总共要随机读取四个扇区，用去的时间为（</a:t>
            </a:r>
            <a:r>
              <a:rPr lang="en-US" altLang="zh-CN" sz="2600" b="1" dirty="0">
                <a:latin typeface="微软雅黑" panose="020B0503020204020204" charset="-122"/>
                <a:ea typeface="微软雅黑" panose="020B0503020204020204" charset="-122"/>
              </a:rPr>
              <a:t>10ms*0.5+0.1ms</a:t>
            </a:r>
            <a:r>
              <a:rPr lang="zh-CN" altLang="en-US" sz="2600" b="1" dirty="0">
                <a:latin typeface="微软雅黑" panose="020B0503020204020204" charset="-122"/>
                <a:ea typeface="微软雅黑" panose="020B0503020204020204" charset="-122"/>
              </a:rPr>
              <a:t>）*</a:t>
            </a:r>
            <a:r>
              <a:rPr lang="en-US" altLang="zh-CN" sz="2600" b="1" dirty="0">
                <a:latin typeface="微软雅黑" panose="020B0503020204020204" charset="-122"/>
                <a:ea typeface="微软雅黑" panose="020B0503020204020204" charset="-122"/>
              </a:rPr>
              <a:t>4=20.4ms</a:t>
            </a:r>
            <a:endParaRPr lang="en-US" altLang="zh-CN" sz="2600" b="1" dirty="0">
              <a:latin typeface="微软雅黑" panose="020B0503020204020204" charset="-122"/>
              <a:ea typeface="微软雅黑" panose="020B0503020204020204" charset="-122"/>
            </a:endParaRPr>
          </a:p>
          <a:p>
            <a:pPr eaLnBrk="1" hangingPunct="1">
              <a:lnSpc>
                <a:spcPct val="115000"/>
              </a:lnSpc>
            </a:pPr>
            <a:r>
              <a:rPr lang="zh-CN" altLang="en-US" sz="2600" b="1" dirty="0">
                <a:latin typeface="微软雅黑" panose="020B0503020204020204" charset="-122"/>
                <a:ea typeface="微软雅黑" panose="020B0503020204020204" charset="-122"/>
              </a:rPr>
              <a:t>所以，读完这个扇区点共需要</a:t>
            </a:r>
            <a:r>
              <a:rPr lang="en-US" altLang="zh-CN" sz="2600" b="1" dirty="0">
                <a:latin typeface="微软雅黑" panose="020B0503020204020204" charset="-122"/>
                <a:ea typeface="微软雅黑" panose="020B0503020204020204" charset="-122"/>
              </a:rPr>
              <a:t>170ms+20.4ms=190.4ms</a:t>
            </a:r>
            <a:endParaRPr lang="en-US" altLang="zh-CN" sz="2600" b="1" dirty="0">
              <a:latin typeface="微软雅黑" panose="020B0503020204020204" charset="-122"/>
              <a:ea typeface="微软雅黑" panose="020B0503020204020204" charset="-122"/>
            </a:endParaRPr>
          </a:p>
        </p:txBody>
      </p:sp>
      <p:sp>
        <p:nvSpPr>
          <p:cNvPr id="22937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标题 23553"/>
          <p:cNvSpPr>
            <a:spLocks noGrp="1"/>
          </p:cNvSpPr>
          <p:nvPr>
            <p:ph type="title"/>
          </p:nvPr>
        </p:nvSpPr>
        <p:spPr/>
        <p:txBody>
          <a:bodyPr anchor="ctr"/>
          <a:p>
            <a:r>
              <a:rPr lang="zh-CN" altLang="x-none" dirty="0"/>
              <a:t>练习	</a:t>
            </a:r>
            <a:endParaRPr lang="zh-CN" altLang="x-none" dirty="0"/>
          </a:p>
        </p:txBody>
      </p:sp>
      <p:sp>
        <p:nvSpPr>
          <p:cNvPr id="230402" name="文本占位符 23554"/>
          <p:cNvSpPr>
            <a:spLocks noGrp="1"/>
          </p:cNvSpPr>
          <p:nvPr>
            <p:ph idx="1"/>
          </p:nvPr>
        </p:nvSpPr>
        <p:spPr>
          <a:xfrm>
            <a:off x="611188" y="1343025"/>
            <a:ext cx="8240712" cy="4757738"/>
          </a:xfrm>
        </p:spPr>
        <p:txBody>
          <a:bodyPr anchor="t"/>
          <a:p>
            <a:r>
              <a:rPr lang="zh-CN" altLang="x-none" dirty="0">
                <a:latin typeface="宋体" panose="02010600030101010101" pitchFamily="2" charset="-122"/>
                <a:ea typeface="宋体" panose="02010600030101010101" pitchFamily="2" charset="-122"/>
              </a:rPr>
              <a:t>设有</a:t>
            </a:r>
            <a:r>
              <a:rPr lang="en-US" altLang="zh-CN" dirty="0">
                <a:latin typeface="宋体" panose="02010600030101010101" pitchFamily="2" charset="-122"/>
                <a:ea typeface="宋体" panose="02010600030101010101" pitchFamily="2" charset="-122"/>
              </a:rPr>
              <a:t>100</a:t>
            </a:r>
            <a:r>
              <a:rPr lang="zh-CN" altLang="x-none" dirty="0">
                <a:latin typeface="宋体" panose="02010600030101010101" pitchFamily="2" charset="-122"/>
                <a:ea typeface="宋体" panose="02010600030101010101" pitchFamily="2" charset="-122"/>
              </a:rPr>
              <a:t>个磁道，访问序列如下：</a:t>
            </a:r>
            <a:endParaRPr lang="zh-CN" altLang="x-none" dirty="0">
              <a:latin typeface="宋体" panose="02010600030101010101" pitchFamily="2" charset="-122"/>
              <a:ea typeface="宋体" panose="02010600030101010101" pitchFamily="2" charset="-122"/>
            </a:endParaRPr>
          </a:p>
          <a:p>
            <a:pPr marL="522605" lvl="1" indent="-65405">
              <a:buNone/>
            </a:pPr>
            <a:r>
              <a:rPr lang="en-US" altLang="zh-CN" dirty="0">
                <a:latin typeface="宋体" panose="02010600030101010101" pitchFamily="2" charset="-122"/>
                <a:ea typeface="宋体" panose="02010600030101010101" pitchFamily="2" charset="-122"/>
              </a:rPr>
              <a:t>  23</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5</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98</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14</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66</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25</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78</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34</a:t>
            </a:r>
            <a:r>
              <a:rPr lang="zh-CN" altLang="x-none" dirty="0">
                <a:latin typeface="宋体" panose="02010600030101010101" pitchFamily="2" charset="-122"/>
                <a:ea typeface="宋体" panose="02010600030101010101" pitchFamily="2" charset="-122"/>
              </a:rPr>
              <a:t>，</a:t>
            </a:r>
            <a:endParaRPr lang="zh-CN" altLang="x-none" dirty="0">
              <a:latin typeface="宋体" panose="02010600030101010101" pitchFamily="2" charset="-122"/>
              <a:ea typeface="宋体" panose="02010600030101010101" pitchFamily="2" charset="-122"/>
            </a:endParaRPr>
          </a:p>
          <a:p>
            <a:pPr marL="522605" lvl="1" indent="-65405">
              <a:buNone/>
            </a:pPr>
            <a:r>
              <a:rPr lang="en-US" altLang="zh-CN" dirty="0">
                <a:latin typeface="宋体" panose="02010600030101010101" pitchFamily="2" charset="-122"/>
                <a:ea typeface="宋体" panose="02010600030101010101" pitchFamily="2" charset="-122"/>
              </a:rPr>
              <a:t>  66</a:t>
            </a:r>
            <a:r>
              <a:rPr lang="zh-CN" altLang="x-none"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74</a:t>
            </a:r>
            <a:r>
              <a:rPr lang="zh-CN" altLang="x-none"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56</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87</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12</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39</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71</a:t>
            </a:r>
            <a:r>
              <a:rPr lang="zh-CN" altLang="x-none"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49</a:t>
            </a:r>
            <a:r>
              <a:rPr lang="zh-CN" altLang="x-none" dirty="0">
                <a:latin typeface="宋体" panose="02010600030101010101" pitchFamily="2" charset="-122"/>
                <a:ea typeface="宋体" panose="02010600030101010101" pitchFamily="2" charset="-122"/>
              </a:rPr>
              <a:t>，  </a:t>
            </a:r>
            <a:endParaRPr lang="zh-CN" altLang="x-none" dirty="0">
              <a:latin typeface="宋体" panose="02010600030101010101" pitchFamily="2" charset="-122"/>
              <a:ea typeface="宋体" panose="02010600030101010101" pitchFamily="2" charset="-122"/>
            </a:endParaRPr>
          </a:p>
          <a:p>
            <a:pPr marL="522605" lvl="1" indent="-65405">
              <a:buNone/>
            </a:pPr>
            <a:r>
              <a:rPr lang="en-US" altLang="zh-CN" dirty="0">
                <a:latin typeface="宋体" panose="02010600030101010101" pitchFamily="2" charset="-122"/>
                <a:ea typeface="宋体" panose="02010600030101010101" pitchFamily="2" charset="-122"/>
              </a:rPr>
              <a:t>  58</a:t>
            </a:r>
            <a:endParaRPr lang="en-US" altLang="zh-CN" dirty="0">
              <a:latin typeface="宋体" panose="02010600030101010101" pitchFamily="2" charset="-122"/>
              <a:ea typeface="宋体" panose="02010600030101010101" pitchFamily="2" charset="-122"/>
            </a:endParaRPr>
          </a:p>
          <a:p>
            <a:pPr marL="522605" lvl="1" indent="-65405">
              <a:buNone/>
            </a:pPr>
            <a:r>
              <a:rPr lang="zh-CN" altLang="x-none" dirty="0">
                <a:latin typeface="宋体" panose="02010600030101010101" pitchFamily="2" charset="-122"/>
                <a:ea typeface="宋体" panose="02010600030101010101" pitchFamily="2" charset="-122"/>
              </a:rPr>
              <a:t>    当前磁头在</a:t>
            </a:r>
            <a:r>
              <a:rPr lang="en-US" altLang="zh-CN" dirty="0">
                <a:latin typeface="宋体" panose="02010600030101010101" pitchFamily="2" charset="-122"/>
                <a:ea typeface="宋体" panose="02010600030101010101" pitchFamily="2" charset="-122"/>
              </a:rPr>
              <a:t>50</a:t>
            </a:r>
            <a:r>
              <a:rPr lang="zh-CN" altLang="x-none" dirty="0">
                <a:latin typeface="宋体" panose="02010600030101010101" pitchFamily="2" charset="-122"/>
                <a:ea typeface="宋体" panose="02010600030101010101" pitchFamily="2" charset="-122"/>
              </a:rPr>
              <a:t>道，上次访问的磁道是</a:t>
            </a:r>
            <a:r>
              <a:rPr lang="en-US" altLang="zh-CN" dirty="0">
                <a:latin typeface="宋体" panose="02010600030101010101" pitchFamily="2" charset="-122"/>
                <a:ea typeface="宋体" panose="02010600030101010101" pitchFamily="2" charset="-122"/>
              </a:rPr>
              <a:t>18</a:t>
            </a:r>
            <a:r>
              <a:rPr lang="zh-CN" altLang="x-none" dirty="0">
                <a:latin typeface="宋体" panose="02010600030101010101" pitchFamily="2" charset="-122"/>
                <a:ea typeface="宋体" panose="02010600030101010101" pitchFamily="2" charset="-122"/>
              </a:rPr>
              <a:t>道。</a:t>
            </a:r>
            <a:endParaRPr lang="zh-CN" altLang="x-none" dirty="0">
              <a:latin typeface="宋体" panose="02010600030101010101" pitchFamily="2" charset="-122"/>
              <a:ea typeface="宋体" panose="02010600030101010101" pitchFamily="2" charset="-122"/>
            </a:endParaRPr>
          </a:p>
          <a:p>
            <a:pPr marL="522605" lvl="1" indent="-65405">
              <a:buNone/>
            </a:pPr>
            <a:r>
              <a:rPr lang="zh-CN" altLang="x-none" dirty="0">
                <a:latin typeface="宋体" panose="02010600030101010101" pitchFamily="2" charset="-122"/>
                <a:ea typeface="宋体" panose="02010600030101010101" pitchFamily="2" charset="-122"/>
              </a:rPr>
              <a:t>    </a:t>
            </a:r>
            <a:endParaRPr lang="zh-CN" altLang="x-none" dirty="0">
              <a:latin typeface="宋体" panose="02010600030101010101" pitchFamily="2" charset="-122"/>
              <a:ea typeface="宋体" panose="02010600030101010101" pitchFamily="2" charset="-122"/>
            </a:endParaRPr>
          </a:p>
          <a:p>
            <a:pPr marL="522605" lvl="1" indent="-65405">
              <a:buNone/>
            </a:pPr>
            <a:r>
              <a:rPr lang="zh-CN" altLang="x-none" dirty="0">
                <a:latin typeface="宋体" panose="02010600030101010101" pitchFamily="2" charset="-122"/>
                <a:ea typeface="宋体" panose="02010600030101010101" pitchFamily="2" charset="-122"/>
              </a:rPr>
              <a:t>    请分别给出</a:t>
            </a:r>
            <a:r>
              <a:rPr lang="en-US" altLang="zh-CN" dirty="0">
                <a:latin typeface="宋体" panose="02010600030101010101" pitchFamily="2" charset="-122"/>
                <a:ea typeface="宋体" panose="02010600030101010101" pitchFamily="2" charset="-122"/>
              </a:rPr>
              <a:t>FCFS</a:t>
            </a:r>
            <a:r>
              <a:rPr lang="zh-CN" altLang="x-none"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SSTF</a:t>
            </a:r>
            <a:r>
              <a:rPr lang="zh-CN" altLang="x-none"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SCAN</a:t>
            </a:r>
            <a:r>
              <a:rPr lang="zh-CN" altLang="x-none"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CSCAN</a:t>
            </a:r>
            <a:r>
              <a:rPr lang="zh-CN" altLang="x-none" dirty="0">
                <a:latin typeface="宋体" panose="02010600030101010101" pitchFamily="2" charset="-122"/>
                <a:ea typeface="宋体" panose="02010600030101010101" pitchFamily="2" charset="-122"/>
              </a:rPr>
              <a:t>算法计算出平均寻道长度。</a:t>
            </a:r>
            <a:endParaRPr lang="zh-CN" altLang="x-none" dirty="0">
              <a:latin typeface="宋体" panose="02010600030101010101" pitchFamily="2" charset="-122"/>
              <a:ea typeface="宋体" panose="02010600030101010101" pitchFamily="2" charset="-122"/>
            </a:endParaRPr>
          </a:p>
        </p:txBody>
      </p:sp>
      <p:sp>
        <p:nvSpPr>
          <p:cNvPr id="23040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Rectangle 5"/>
          <p:cNvSpPr txBox="1">
            <a:spLocks noGrp="1"/>
          </p:cNvSpPr>
          <p:nvPr/>
        </p:nvSpPr>
        <p:spPr>
          <a:xfrm>
            <a:off x="6705600" y="6477000"/>
            <a:ext cx="2286000" cy="168275"/>
          </a:xfrm>
          <a:prstGeom prst="rect">
            <a:avLst/>
          </a:prstGeom>
          <a:noFill/>
          <a:ln w="9525">
            <a:noFill/>
          </a:ln>
        </p:spPr>
        <p:txBody>
          <a:bodyPr anchor="t"/>
          <a:p>
            <a:pPr algn="r"/>
            <a:endParaRPr lang="en-US" altLang="x-none" sz="1200" dirty="0">
              <a:solidFill>
                <a:schemeClr val="bg1"/>
              </a:solidFill>
              <a:latin typeface="Arial" panose="020B0604020202020204" pitchFamily="34" charset="0"/>
              <a:ea typeface="宋体" panose="02010600030101010101" pitchFamily="2" charset="-122"/>
            </a:endParaRPr>
          </a:p>
        </p:txBody>
      </p:sp>
      <p:sp>
        <p:nvSpPr>
          <p:cNvPr id="231426" name="WordArt 2"/>
          <p:cNvSpPr>
            <a:spLocks noTextEdit="1"/>
          </p:cNvSpPr>
          <p:nvPr/>
        </p:nvSpPr>
        <p:spPr>
          <a:xfrm>
            <a:off x="457200" y="4819650"/>
            <a:ext cx="44958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solidFill>
                  <a:schemeClr val="accent1"/>
                </a:solidFill>
                <a:effectLst>
                  <a:outerShdw dist="5388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solidFill>
                <a:schemeClr val="accent1"/>
              </a:solidFill>
              <a:effectLst>
                <a:outerShdw dist="53882" dir="2699999" algn="ctr" rotWithShape="0">
                  <a:schemeClr val="tx1">
                    <a:alpha val="50000"/>
                  </a:schemeClr>
                </a:outerShdw>
              </a:effectLst>
              <a:latin typeface="Arial" panose="020B0604020202020204" pitchFamily="34" charset="0"/>
              <a:ea typeface="Arial" panose="020B0604020202020204" pitchFamily="34" charset="0"/>
            </a:endParaRPr>
          </a:p>
        </p:txBody>
      </p:sp>
      <p:sp>
        <p:nvSpPr>
          <p:cNvPr id="231427" name="Rectangle 3"/>
          <p:cNvSpPr>
            <a:spLocks noGrp="1"/>
          </p:cNvSpPr>
          <p:nvPr>
            <p:ph type="subTitle"/>
          </p:nvPr>
        </p:nvSpPr>
        <p:spPr>
          <a:xfrm>
            <a:off x="609600" y="5581650"/>
            <a:ext cx="3132138" cy="361950"/>
          </a:xfrm>
        </p:spPr>
        <p:txBody>
          <a:bodyPr wrap="square" anchor="t"/>
          <a:lstStyle>
            <a:lvl1pPr marL="0" lvl="0" indent="0" algn="ctr">
              <a:buClr>
                <a:schemeClr val="folHlink"/>
              </a:buClr>
              <a:buSzTx/>
              <a:buFont typeface="Wingdings" panose="05000000000000000000" pitchFamily="2" charset="2"/>
              <a:defRPr/>
            </a:lvl1pPr>
            <a:lvl2pPr marL="457200" lvl="1" indent="0" algn="ctr">
              <a:buClr>
                <a:schemeClr val="folHlink"/>
              </a:buClr>
              <a:buSzTx/>
              <a:buFont typeface="Wingdings" panose="05000000000000000000" pitchFamily="2" charset="2"/>
              <a:defRPr/>
            </a:lvl2pPr>
            <a:lvl3pPr marL="914400" lvl="2" indent="0" algn="ctr">
              <a:buClrTx/>
              <a:buSzTx/>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l" eaLnBrk="1" hangingPunct="1">
              <a:buNone/>
            </a:pPr>
            <a:r>
              <a:rPr lang="zh-CN" altLang="en-US" sz="1800" b="1" i="1" dirty="0">
                <a:solidFill>
                  <a:schemeClr val="bg1"/>
                </a:solidFill>
                <a:ea typeface="宋体" panose="02010600030101010101" pitchFamily="2" charset="-122"/>
              </a:rPr>
              <a:t>信息学院</a:t>
            </a:r>
            <a:endParaRPr lang="zh-CN" altLang="en-US" sz="1800" b="1" i="1" dirty="0">
              <a:solidFill>
                <a:schemeClr val="bg1"/>
              </a:solidFill>
              <a:ea typeface="宋体" panose="02010600030101010101" pitchFamily="2" charset="-122"/>
            </a:endParaRPr>
          </a:p>
          <a:p>
            <a:pPr marL="0" lvl="0" indent="0" algn="l" eaLnBrk="1" hangingPunct="1">
              <a:buNone/>
            </a:pPr>
            <a:endParaRPr lang="zh-CN" altLang="en-US" sz="1800" b="1" i="1" dirty="0">
              <a:solidFill>
                <a:schemeClr val="bg1"/>
              </a:solidFill>
              <a:ea typeface="宋体" panose="02010600030101010101" pitchFamily="2" charset="-122"/>
            </a:endParaRPr>
          </a:p>
        </p:txBody>
      </p:sp>
      <p:pic>
        <p:nvPicPr>
          <p:cNvPr id="231428" name="Picture 5"/>
          <p:cNvPicPr>
            <a:picLocks noChangeAspect="1"/>
          </p:cNvPicPr>
          <p:nvPr/>
        </p:nvPicPr>
        <p:blipFill>
          <a:blip r:embed="rId1"/>
          <a:stretch>
            <a:fillRect/>
          </a:stretch>
        </p:blipFill>
        <p:spPr>
          <a:xfrm>
            <a:off x="7010400" y="152400"/>
            <a:ext cx="2030413" cy="407988"/>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29698" name="Rectangle 3"/>
          <p:cNvSpPr>
            <a:spLocks noGrp="1"/>
          </p:cNvSpPr>
          <p:nvPr>
            <p:ph type="body"/>
          </p:nvPr>
        </p:nvSpPr>
        <p:spPr>
          <a:xfrm>
            <a:off x="306388" y="1295400"/>
            <a:ext cx="8686800" cy="5029200"/>
          </a:xfrm>
        </p:spPr>
        <p:txBody>
          <a:bodyPr wrap="square" anchor="t"/>
          <a:p>
            <a:pPr marL="0" indent="0">
              <a:buNone/>
            </a:pPr>
            <a:r>
              <a:rPr lang="zh-CN" altLang="en-US" sz="2800" b="1" dirty="0">
                <a:latin typeface="宋体" panose="02010600030101010101" pitchFamily="2" charset="-122"/>
                <a:ea typeface="宋体" panose="02010600030101010101" pitchFamily="2" charset="-122"/>
              </a:rPr>
              <a:t>6.2.1  I/O设备   </a:t>
            </a:r>
            <a:endParaRPr lang="zh-CN" altLang="en-US" sz="2400"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2.设备与控制器之间的接口</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通常，设备并不是直接与CPU进行通信，而是与设备控制器通信，因此，在I/O设备中应含有与设备控制器间的接口，在该接口中有三种类型的信号(见图6-3所示)，各对应一条信号线。</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(1) 数据信号线。</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(2) 控制信号线。</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(3) 状态信号线。</a:t>
            </a:r>
            <a:endParaRPr lang="zh-CN" altLang="en-US" sz="2400" dirty="0">
              <a:latin typeface="宋体" panose="02010600030101010101" pitchFamily="2" charset="-122"/>
              <a:ea typeface="宋体" panose="02010600030101010101" pitchFamily="2" charset="-122"/>
            </a:endParaRPr>
          </a:p>
          <a:p>
            <a:pPr marL="0" indent="0">
              <a:buNone/>
            </a:pP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29699" name="Rectangle 3"/>
          <p:cNvSpPr/>
          <p:nvPr/>
        </p:nvSpPr>
        <p:spPr>
          <a:xfrm>
            <a:off x="0" y="102235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574467" name="Rectangle 3"/>
          <p:cNvSpPr>
            <a:spLocks noGrp="1" noChangeArrowheads="1"/>
          </p:cNvSpPr>
          <p:nvPr/>
        </p:nvSpPr>
        <p:spPr bwMode="auto">
          <a:xfrm>
            <a:off x="758825" y="1965325"/>
            <a:ext cx="7845425" cy="1895475"/>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50000"/>
              </a:spcBef>
              <a:spcAft>
                <a:spcPct val="0"/>
              </a:spcAft>
              <a:buClr>
                <a:srgbClr val="1F05E3"/>
              </a:buClr>
              <a:buSzTx/>
              <a:buFont typeface="Wingdings" panose="05000000000000000000" pitchFamily="2" charset="2"/>
              <a:buChar char="v"/>
              <a:defRPr/>
            </a:pPr>
            <a:r>
              <a:rPr kumimoji="0" lang="en-US" altLang="zh-CN" sz="26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CPU―――</a:t>
            </a:r>
            <a:r>
              <a:rPr kumimoji="0" lang="zh-CN" altLang="en-US" sz="26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控制器</a:t>
            </a:r>
            <a:r>
              <a:rPr kumimoji="0" lang="en-US" altLang="zh-CN" sz="26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a:t>
            </a:r>
            <a:r>
              <a:rPr kumimoji="0" lang="zh-CN" altLang="en-US" sz="26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设备</a:t>
            </a:r>
            <a:endParaRPr kumimoji="0" lang="zh-CN" altLang="en-US" sz="26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50000"/>
              </a:lnSpc>
              <a:spcBef>
                <a:spcPct val="50000"/>
              </a:spcBef>
              <a:spcAft>
                <a:spcPct val="0"/>
              </a:spcAft>
              <a:buClr>
                <a:srgbClr val="1F05E3"/>
              </a:buClr>
              <a:buSzTx/>
              <a:buFont typeface="Wingdings" panose="05000000000000000000" pitchFamily="2" charset="2"/>
              <a:buChar char="v"/>
              <a:defRPr/>
            </a:pPr>
            <a:endParaRPr kumimoji="0" lang="zh-CN" altLang="en-US" sz="2600" b="1" i="0" u="none" strike="noStrike" kern="0" cap="none" spc="0" normalizeH="0" baseline="0" noProof="0" smtClean="0">
              <a:ln>
                <a:noFill/>
              </a:ln>
              <a:solidFill>
                <a:srgbClr val="FFFF00"/>
              </a:solidFill>
              <a:effectLst/>
              <a:uLnTx/>
              <a:uFillTx/>
              <a:latin typeface="微软雅黑" panose="020B0503020204020204" charset="-122"/>
              <a:ea typeface="微软雅黑" panose="020B0503020204020204" charset="-122"/>
              <a:cs typeface="+mn-cs"/>
            </a:endParaRP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smtClean="0">
                <a:ln>
                  <a:noFill/>
                </a:ln>
                <a:solidFill>
                  <a:srgbClr val="FFFF00"/>
                </a:solidFill>
                <a:effectLst/>
                <a:uLnTx/>
                <a:uFillTx/>
                <a:latin typeface="微软雅黑" panose="020B0503020204020204" charset="-122"/>
                <a:ea typeface="微软雅黑" panose="020B0503020204020204" charset="-122"/>
                <a:cs typeface="+mn-cs"/>
              </a:rPr>
              <a:t>设备控制器</a:t>
            </a:r>
            <a:r>
              <a:rPr kumimoji="0" lang="zh-CN" altLang="en-US"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：是在</a:t>
            </a:r>
            <a:r>
              <a:rPr kumimoji="0" lang="en-US" altLang="zh-CN"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CPU</a:t>
            </a:r>
            <a:r>
              <a:rPr kumimoji="0" lang="zh-CN" altLang="en-US"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与</a:t>
            </a:r>
            <a:r>
              <a:rPr kumimoji="0" lang="en-US" altLang="zh-CN"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I/O</a:t>
            </a:r>
            <a:r>
              <a:rPr kumimoji="0" lang="zh-CN" altLang="en-US"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设备之间的硬件接口</a:t>
            </a:r>
            <a:r>
              <a:rPr kumimoji="0" lang="en-US" altLang="zh-CN"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它接收</a:t>
            </a:r>
            <a:r>
              <a:rPr kumimoji="0" lang="en-US" altLang="zh-CN"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CPU</a:t>
            </a:r>
            <a:r>
              <a:rPr kumimoji="0" lang="zh-CN" altLang="en-US"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命令，控制一个或多个</a:t>
            </a:r>
            <a:r>
              <a:rPr kumimoji="0" lang="en-US" altLang="zh-CN"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I/O</a:t>
            </a:r>
            <a:r>
              <a:rPr kumimoji="0" lang="zh-CN" altLang="en-US"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设备</a:t>
            </a:r>
            <a:r>
              <a:rPr kumimoji="0" lang="en-US" altLang="zh-CN" sz="2600" b="1"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600" b="1" i="0" u="none" strike="noStrike" kern="0" cap="none" spc="0" normalizeH="0" baseline="0" noProof="0" smtClean="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74468" name="Rectangle 4"/>
          <p:cNvSpPr>
            <a:spLocks noChangeArrowheads="1"/>
          </p:cNvSpPr>
          <p:nvPr/>
        </p:nvSpPr>
        <p:spPr bwMode="auto">
          <a:xfrm>
            <a:off x="533400" y="4248150"/>
            <a:ext cx="861060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
                <a:srgbClr val="1F05E3"/>
              </a:buClr>
              <a:buSzTx/>
              <a:buFont typeface="Wingdings" panose="05000000000000000000" pitchFamily="2" charset="2"/>
              <a:buChar char="v"/>
              <a:defRPr/>
            </a:pPr>
            <a:r>
              <a:rPr kumimoji="0" lang="zh-CN" altLang="en-US" sz="24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rPr>
              <a:t> 三种信号：</a:t>
            </a:r>
            <a:endParaRPr kumimoji="0" lang="zh-CN" altLang="en-US" sz="24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1" fontAlgn="base" latinLnBrk="0" hangingPunct="1">
              <a:lnSpc>
                <a:spcPct val="80000"/>
              </a:lnSpc>
              <a:spcBef>
                <a:spcPct val="50000"/>
              </a:spcBef>
              <a:spcAft>
                <a:spcPct val="0"/>
              </a:spcAft>
              <a:buClr>
                <a:srgbClr val="0066FF"/>
              </a:buClr>
              <a:buSzTx/>
              <a:buFont typeface="Times New Roman" panose="02020603050405020304" pitchFamily="2" charset="0"/>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）数据信号：双向，有缓存</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1" fontAlgn="base" latinLnBrk="0" hangingPunct="1">
              <a:lnSpc>
                <a:spcPct val="80000"/>
              </a:lnSpc>
              <a:spcBef>
                <a:spcPct val="50000"/>
              </a:spcBef>
              <a:spcAft>
                <a:spcPct val="0"/>
              </a:spcAft>
              <a:buClr>
                <a:srgbClr val="0066FF"/>
              </a:buClr>
              <a:buSzTx/>
              <a:buFont typeface="Times New Roman" panose="02020603050405020304" pitchFamily="2" charset="0"/>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2</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）控制信号：控制器发给设备；要求其完成相关操作</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1" fontAlgn="base" latinLnBrk="0" hangingPunct="1">
              <a:lnSpc>
                <a:spcPct val="80000"/>
              </a:lnSpc>
              <a:spcBef>
                <a:spcPct val="50000"/>
              </a:spcBef>
              <a:spcAft>
                <a:spcPct val="0"/>
              </a:spcAft>
              <a:buClr>
                <a:srgbClr val="0066FF"/>
              </a:buClr>
              <a:buSzTx/>
              <a:buFont typeface="Times New Roman" panose="02020603050405020304" pitchFamily="2" charset="0"/>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3</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）状态信号：设备发给控制器；</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0724" name="AutoShape 6"/>
          <p:cNvSpPr>
            <a:spLocks noChangeAspect="1" noTextEdit="1"/>
          </p:cNvSpPr>
          <p:nvPr/>
        </p:nvSpPr>
        <p:spPr>
          <a:xfrm>
            <a:off x="398463" y="1535113"/>
            <a:ext cx="8566150" cy="2689225"/>
          </a:xfrm>
          <a:prstGeom prst="rect">
            <a:avLst/>
          </a:prstGeom>
          <a:solidFill>
            <a:srgbClr val="99CC00"/>
          </a:solidFill>
          <a:ln w="9525" cap="flat" cmpd="sng">
            <a:solidFill>
              <a:schemeClr val="accent2"/>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30725" name="Rectangle 7"/>
          <p:cNvSpPr/>
          <p:nvPr/>
        </p:nvSpPr>
        <p:spPr>
          <a:xfrm>
            <a:off x="3951288" y="2273300"/>
            <a:ext cx="1363662" cy="527050"/>
          </a:xfrm>
          <a:prstGeom prst="rect">
            <a:avLst/>
          </a:prstGeom>
          <a:solidFill>
            <a:srgbClr val="FFFFFF"/>
          </a:solidFill>
          <a:ln w="23813"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30726" name="Rectangle 8"/>
          <p:cNvSpPr/>
          <p:nvPr/>
        </p:nvSpPr>
        <p:spPr>
          <a:xfrm>
            <a:off x="4310063" y="2365375"/>
            <a:ext cx="584200" cy="352425"/>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缓冲</a:t>
            </a:r>
            <a:endParaRPr lang="zh-CN" altLang="en-US" sz="2400" b="1" dirty="0">
              <a:latin typeface="微软雅黑" panose="020B0503020204020204" charset="-122"/>
              <a:ea typeface="微软雅黑" panose="020B0503020204020204" charset="-122"/>
            </a:endParaRPr>
          </a:p>
        </p:txBody>
      </p:sp>
      <p:sp>
        <p:nvSpPr>
          <p:cNvPr id="30727" name="Rectangle 9"/>
          <p:cNvSpPr/>
          <p:nvPr/>
        </p:nvSpPr>
        <p:spPr>
          <a:xfrm>
            <a:off x="5314950" y="2273300"/>
            <a:ext cx="1341438" cy="527050"/>
          </a:xfrm>
          <a:prstGeom prst="rect">
            <a:avLst/>
          </a:prstGeom>
          <a:solidFill>
            <a:srgbClr val="FFFFFF"/>
          </a:solidFill>
          <a:ln w="23813"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30728" name="Rectangle 10"/>
          <p:cNvSpPr/>
          <p:nvPr/>
        </p:nvSpPr>
        <p:spPr>
          <a:xfrm>
            <a:off x="5505450" y="2365375"/>
            <a:ext cx="876300" cy="352425"/>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转换器</a:t>
            </a:r>
            <a:endParaRPr lang="zh-CN" altLang="en-US" sz="2400" b="1" dirty="0">
              <a:latin typeface="微软雅黑" panose="020B0503020204020204" charset="-122"/>
              <a:ea typeface="微软雅黑" panose="020B0503020204020204" charset="-122"/>
            </a:endParaRPr>
          </a:p>
        </p:txBody>
      </p:sp>
      <p:sp>
        <p:nvSpPr>
          <p:cNvPr id="30729" name="Rectangle 11"/>
          <p:cNvSpPr/>
          <p:nvPr/>
        </p:nvSpPr>
        <p:spPr>
          <a:xfrm>
            <a:off x="3951288" y="3228975"/>
            <a:ext cx="2705100" cy="552450"/>
          </a:xfrm>
          <a:prstGeom prst="rect">
            <a:avLst/>
          </a:prstGeom>
          <a:solidFill>
            <a:srgbClr val="FFFFFF"/>
          </a:solidFill>
          <a:ln w="23813"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30730" name="Rectangle 12"/>
          <p:cNvSpPr/>
          <p:nvPr/>
        </p:nvSpPr>
        <p:spPr>
          <a:xfrm>
            <a:off x="4670425" y="3346450"/>
            <a:ext cx="1168400" cy="352425"/>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控制逻辑</a:t>
            </a:r>
            <a:endParaRPr lang="zh-CN" altLang="en-US" sz="2400" b="1" dirty="0">
              <a:latin typeface="微软雅黑" panose="020B0503020204020204" charset="-122"/>
              <a:ea typeface="微软雅黑" panose="020B0503020204020204" charset="-122"/>
            </a:endParaRPr>
          </a:p>
        </p:txBody>
      </p:sp>
      <p:sp>
        <p:nvSpPr>
          <p:cNvPr id="30731" name="Rectangle 13"/>
          <p:cNvSpPr/>
          <p:nvPr/>
        </p:nvSpPr>
        <p:spPr>
          <a:xfrm>
            <a:off x="3495675" y="2032000"/>
            <a:ext cx="3614738" cy="1954213"/>
          </a:xfrm>
          <a:prstGeom prst="rect">
            <a:avLst/>
          </a:prstGeom>
          <a:noFill/>
          <a:ln w="23813"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30732" name="Line 14"/>
          <p:cNvSpPr/>
          <p:nvPr/>
        </p:nvSpPr>
        <p:spPr>
          <a:xfrm>
            <a:off x="6656388" y="2527300"/>
            <a:ext cx="1365250" cy="1588"/>
          </a:xfrm>
          <a:prstGeom prst="line">
            <a:avLst/>
          </a:prstGeom>
          <a:ln w="23813" cap="flat" cmpd="sng">
            <a:solidFill>
              <a:srgbClr val="000000"/>
            </a:solidFill>
            <a:prstDash val="solid"/>
            <a:round/>
            <a:headEnd type="none" w="med" len="med"/>
            <a:tailEnd type="none" w="med" len="med"/>
          </a:ln>
        </p:spPr>
      </p:sp>
      <p:sp>
        <p:nvSpPr>
          <p:cNvPr id="30733" name="Freeform 15"/>
          <p:cNvSpPr/>
          <p:nvPr/>
        </p:nvSpPr>
        <p:spPr>
          <a:xfrm>
            <a:off x="7734300" y="2481263"/>
            <a:ext cx="287338" cy="114300"/>
          </a:xfrm>
          <a:custGeom>
            <a:avLst/>
            <a:gdLst/>
            <a:ahLst/>
            <a:cxnLst>
              <a:cxn ang="0">
                <a:pos x="0" y="0"/>
              </a:cxn>
              <a:cxn ang="0">
                <a:pos x="2147483647" y="2147483647"/>
              </a:cxn>
              <a:cxn ang="0">
                <a:pos x="0" y="2147483647"/>
              </a:cxn>
              <a:cxn ang="0">
                <a:pos x="2147483647" y="2147483647"/>
              </a:cxn>
              <a:cxn ang="0">
                <a:pos x="0" y="0"/>
              </a:cxn>
            </a:cxnLst>
            <a:pathLst>
              <a:path w="180" h="72">
                <a:moveTo>
                  <a:pt x="0" y="0"/>
                </a:moveTo>
                <a:lnTo>
                  <a:pt x="30" y="29"/>
                </a:lnTo>
                <a:lnTo>
                  <a:pt x="0" y="72"/>
                </a:lnTo>
                <a:lnTo>
                  <a:pt x="180" y="29"/>
                </a:lnTo>
                <a:lnTo>
                  <a:pt x="0" y="0"/>
                </a:lnTo>
                <a:close/>
              </a:path>
            </a:pathLst>
          </a:custGeom>
          <a:solidFill>
            <a:srgbClr val="000000"/>
          </a:solidFill>
          <a:ln w="23813" cap="flat" cmpd="sng">
            <a:solidFill>
              <a:srgbClr val="000000"/>
            </a:solidFill>
            <a:prstDash val="solid"/>
            <a:round/>
            <a:headEnd type="none" w="med" len="med"/>
            <a:tailEnd type="none" w="med" len="med"/>
          </a:ln>
        </p:spPr>
        <p:txBody>
          <a:bodyPr/>
          <a:p>
            <a:endParaRPr lang="zh-CN" altLang="en-US"/>
          </a:p>
        </p:txBody>
      </p:sp>
      <p:sp>
        <p:nvSpPr>
          <p:cNvPr id="30734" name="Freeform 16"/>
          <p:cNvSpPr/>
          <p:nvPr/>
        </p:nvSpPr>
        <p:spPr>
          <a:xfrm>
            <a:off x="6656388" y="2481263"/>
            <a:ext cx="311150" cy="114300"/>
          </a:xfrm>
          <a:custGeom>
            <a:avLst/>
            <a:gdLst/>
            <a:ahLst/>
            <a:cxnLst>
              <a:cxn ang="0">
                <a:pos x="2147483647" y="0"/>
              </a:cxn>
              <a:cxn ang="0">
                <a:pos x="2147483647" y="2147483647"/>
              </a:cxn>
              <a:cxn ang="0">
                <a:pos x="2147483647" y="2147483647"/>
              </a:cxn>
              <a:cxn ang="0">
                <a:pos x="0" y="2147483647"/>
              </a:cxn>
              <a:cxn ang="0">
                <a:pos x="2147483647" y="0"/>
              </a:cxn>
            </a:cxnLst>
            <a:pathLst>
              <a:path w="195" h="72">
                <a:moveTo>
                  <a:pt x="195" y="0"/>
                </a:moveTo>
                <a:lnTo>
                  <a:pt x="150" y="29"/>
                </a:lnTo>
                <a:lnTo>
                  <a:pt x="195" y="72"/>
                </a:lnTo>
                <a:lnTo>
                  <a:pt x="0" y="29"/>
                </a:lnTo>
                <a:lnTo>
                  <a:pt x="195" y="0"/>
                </a:lnTo>
                <a:close/>
              </a:path>
            </a:pathLst>
          </a:custGeom>
          <a:solidFill>
            <a:srgbClr val="000000"/>
          </a:solidFill>
          <a:ln w="23813" cap="flat" cmpd="sng">
            <a:solidFill>
              <a:srgbClr val="000000"/>
            </a:solidFill>
            <a:prstDash val="solid"/>
            <a:round/>
            <a:headEnd type="none" w="med" len="med"/>
            <a:tailEnd type="none" w="med" len="med"/>
          </a:ln>
        </p:spPr>
        <p:txBody>
          <a:bodyPr/>
          <a:p>
            <a:endParaRPr lang="zh-CN" altLang="en-US"/>
          </a:p>
        </p:txBody>
      </p:sp>
      <p:sp>
        <p:nvSpPr>
          <p:cNvPr id="30735" name="Rectangle 17"/>
          <p:cNvSpPr/>
          <p:nvPr/>
        </p:nvSpPr>
        <p:spPr>
          <a:xfrm>
            <a:off x="8164513" y="2136775"/>
            <a:ext cx="584200" cy="354013"/>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信号</a:t>
            </a:r>
            <a:endParaRPr lang="zh-CN" altLang="en-US" sz="2400" b="1" dirty="0">
              <a:latin typeface="微软雅黑" panose="020B0503020204020204" charset="-122"/>
              <a:ea typeface="微软雅黑" panose="020B0503020204020204" charset="-122"/>
            </a:endParaRPr>
          </a:p>
        </p:txBody>
      </p:sp>
      <p:sp>
        <p:nvSpPr>
          <p:cNvPr id="30736" name="Rectangle 18"/>
          <p:cNvSpPr/>
          <p:nvPr/>
        </p:nvSpPr>
        <p:spPr>
          <a:xfrm>
            <a:off x="8164513" y="2501900"/>
            <a:ext cx="584200" cy="352425"/>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数据</a:t>
            </a:r>
            <a:endParaRPr lang="zh-CN" altLang="en-US" sz="2400" b="1" dirty="0">
              <a:latin typeface="微软雅黑" panose="020B0503020204020204" charset="-122"/>
              <a:ea typeface="微软雅黑" panose="020B0503020204020204" charset="-122"/>
            </a:endParaRPr>
          </a:p>
        </p:txBody>
      </p:sp>
      <p:sp>
        <p:nvSpPr>
          <p:cNvPr id="30737" name="Line 19"/>
          <p:cNvSpPr/>
          <p:nvPr/>
        </p:nvSpPr>
        <p:spPr>
          <a:xfrm>
            <a:off x="1581150" y="2527300"/>
            <a:ext cx="2370138" cy="1588"/>
          </a:xfrm>
          <a:prstGeom prst="line">
            <a:avLst/>
          </a:prstGeom>
          <a:ln w="23876" cap="flat" cmpd="sng">
            <a:solidFill>
              <a:srgbClr val="000000"/>
            </a:solidFill>
            <a:prstDash val="solid"/>
            <a:round/>
            <a:headEnd type="triangle" w="med" len="med"/>
            <a:tailEnd type="triangle" w="lg" len="lg"/>
          </a:ln>
        </p:spPr>
      </p:sp>
      <p:sp>
        <p:nvSpPr>
          <p:cNvPr id="30738" name="Freeform 20"/>
          <p:cNvSpPr/>
          <p:nvPr/>
        </p:nvSpPr>
        <p:spPr>
          <a:xfrm>
            <a:off x="1339850" y="2481263"/>
            <a:ext cx="312738" cy="114300"/>
          </a:xfrm>
          <a:custGeom>
            <a:avLst/>
            <a:gdLst/>
            <a:ahLst/>
            <a:cxnLst>
              <a:cxn ang="0">
                <a:pos x="2147483647" y="0"/>
              </a:cxn>
              <a:cxn ang="0">
                <a:pos x="2147483647" y="2147483647"/>
              </a:cxn>
              <a:cxn ang="0">
                <a:pos x="2147483647" y="2147483647"/>
              </a:cxn>
              <a:cxn ang="0">
                <a:pos x="0" y="2147483647"/>
              </a:cxn>
              <a:cxn ang="0">
                <a:pos x="2147483647" y="0"/>
              </a:cxn>
            </a:cxnLst>
            <a:pathLst>
              <a:path w="196" h="72">
                <a:moveTo>
                  <a:pt x="196" y="0"/>
                </a:moveTo>
                <a:lnTo>
                  <a:pt x="151" y="29"/>
                </a:lnTo>
                <a:lnTo>
                  <a:pt x="196" y="72"/>
                </a:lnTo>
                <a:lnTo>
                  <a:pt x="0" y="29"/>
                </a:lnTo>
                <a:lnTo>
                  <a:pt x="196" y="0"/>
                </a:lnTo>
                <a:close/>
              </a:path>
            </a:pathLst>
          </a:custGeom>
          <a:solidFill>
            <a:srgbClr val="000000"/>
          </a:solidFill>
          <a:ln w="23813" cap="flat" cmpd="sng">
            <a:solidFill>
              <a:srgbClr val="000000"/>
            </a:solidFill>
            <a:prstDash val="solid"/>
            <a:round/>
            <a:headEnd type="none" w="med" len="med"/>
            <a:tailEnd type="none" w="med" len="med"/>
          </a:ln>
        </p:spPr>
        <p:txBody>
          <a:bodyPr/>
          <a:p>
            <a:endParaRPr lang="zh-CN" altLang="en-US"/>
          </a:p>
        </p:txBody>
      </p:sp>
      <p:sp>
        <p:nvSpPr>
          <p:cNvPr id="30739" name="Rectangle 21"/>
          <p:cNvSpPr/>
          <p:nvPr/>
        </p:nvSpPr>
        <p:spPr>
          <a:xfrm>
            <a:off x="1746250" y="2114550"/>
            <a:ext cx="1460500" cy="352425"/>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数据信号线</a:t>
            </a:r>
            <a:endParaRPr lang="zh-CN" altLang="en-US" sz="2400" b="1" dirty="0">
              <a:latin typeface="微软雅黑" panose="020B0503020204020204" charset="-122"/>
              <a:ea typeface="微软雅黑" panose="020B0503020204020204" charset="-122"/>
            </a:endParaRPr>
          </a:p>
        </p:txBody>
      </p:sp>
      <p:sp>
        <p:nvSpPr>
          <p:cNvPr id="30740" name="Line 22"/>
          <p:cNvSpPr/>
          <p:nvPr/>
        </p:nvSpPr>
        <p:spPr>
          <a:xfrm>
            <a:off x="1460500" y="3348038"/>
            <a:ext cx="2490788" cy="1587"/>
          </a:xfrm>
          <a:prstGeom prst="line">
            <a:avLst/>
          </a:prstGeom>
          <a:ln w="23813" cap="flat" cmpd="sng">
            <a:solidFill>
              <a:srgbClr val="000000"/>
            </a:solidFill>
            <a:prstDash val="solid"/>
            <a:round/>
            <a:headEnd type="none" w="med" len="med"/>
            <a:tailEnd type="none" w="med" len="med"/>
          </a:ln>
        </p:spPr>
      </p:sp>
      <p:sp>
        <p:nvSpPr>
          <p:cNvPr id="30741" name="Line 23"/>
          <p:cNvSpPr/>
          <p:nvPr/>
        </p:nvSpPr>
        <p:spPr>
          <a:xfrm>
            <a:off x="1339850" y="3667125"/>
            <a:ext cx="2611438" cy="1588"/>
          </a:xfrm>
          <a:prstGeom prst="line">
            <a:avLst/>
          </a:prstGeom>
          <a:ln w="23813" cap="flat" cmpd="sng">
            <a:solidFill>
              <a:srgbClr val="000000"/>
            </a:solidFill>
            <a:prstDash val="solid"/>
            <a:round/>
            <a:headEnd type="none" w="med" len="med"/>
            <a:tailEnd type="none" w="med" len="med"/>
          </a:ln>
        </p:spPr>
      </p:sp>
      <p:sp>
        <p:nvSpPr>
          <p:cNvPr id="30742" name="Freeform 24"/>
          <p:cNvSpPr/>
          <p:nvPr/>
        </p:nvSpPr>
        <p:spPr>
          <a:xfrm>
            <a:off x="1339850" y="3302000"/>
            <a:ext cx="312738" cy="90488"/>
          </a:xfrm>
          <a:custGeom>
            <a:avLst/>
            <a:gdLst/>
            <a:ahLst/>
            <a:cxnLst>
              <a:cxn ang="0">
                <a:pos x="2147483647" y="0"/>
              </a:cxn>
              <a:cxn ang="0">
                <a:pos x="2147483647" y="2147483647"/>
              </a:cxn>
              <a:cxn ang="0">
                <a:pos x="2147483647" y="2147483647"/>
              </a:cxn>
              <a:cxn ang="0">
                <a:pos x="0" y="2147483647"/>
              </a:cxn>
              <a:cxn ang="0">
                <a:pos x="2147483647" y="0"/>
              </a:cxn>
            </a:cxnLst>
            <a:pathLst>
              <a:path w="196" h="57">
                <a:moveTo>
                  <a:pt x="196" y="0"/>
                </a:moveTo>
                <a:lnTo>
                  <a:pt x="151" y="29"/>
                </a:lnTo>
                <a:lnTo>
                  <a:pt x="196" y="57"/>
                </a:lnTo>
                <a:lnTo>
                  <a:pt x="0" y="29"/>
                </a:lnTo>
                <a:lnTo>
                  <a:pt x="196" y="0"/>
                </a:lnTo>
                <a:close/>
              </a:path>
            </a:pathLst>
          </a:custGeom>
          <a:solidFill>
            <a:srgbClr val="000000"/>
          </a:solidFill>
          <a:ln w="23813" cap="flat" cmpd="sng">
            <a:solidFill>
              <a:srgbClr val="000000"/>
            </a:solidFill>
            <a:prstDash val="solid"/>
            <a:round/>
            <a:headEnd type="none" w="med" len="med"/>
            <a:tailEnd type="none" w="med" len="med"/>
          </a:ln>
        </p:spPr>
        <p:txBody>
          <a:bodyPr/>
          <a:p>
            <a:endParaRPr lang="zh-CN" altLang="en-US"/>
          </a:p>
        </p:txBody>
      </p:sp>
      <p:sp>
        <p:nvSpPr>
          <p:cNvPr id="30743" name="Rectangle 25"/>
          <p:cNvSpPr/>
          <p:nvPr/>
        </p:nvSpPr>
        <p:spPr>
          <a:xfrm>
            <a:off x="1746250" y="2959100"/>
            <a:ext cx="1460500" cy="352425"/>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状态信号线</a:t>
            </a:r>
            <a:endParaRPr lang="zh-CN" altLang="en-US" sz="2400" b="1" dirty="0">
              <a:latin typeface="微软雅黑" panose="020B0503020204020204" charset="-122"/>
              <a:ea typeface="微软雅黑" panose="020B0503020204020204" charset="-122"/>
            </a:endParaRPr>
          </a:p>
        </p:txBody>
      </p:sp>
      <p:sp>
        <p:nvSpPr>
          <p:cNvPr id="30744" name="Freeform 26"/>
          <p:cNvSpPr/>
          <p:nvPr/>
        </p:nvSpPr>
        <p:spPr>
          <a:xfrm>
            <a:off x="3663950" y="3621088"/>
            <a:ext cx="287338" cy="90487"/>
          </a:xfrm>
          <a:custGeom>
            <a:avLst/>
            <a:gdLst/>
            <a:ahLst/>
            <a:cxnLst>
              <a:cxn ang="0">
                <a:pos x="0" y="0"/>
              </a:cxn>
              <a:cxn ang="0">
                <a:pos x="2147483647" y="2147483647"/>
              </a:cxn>
              <a:cxn ang="0">
                <a:pos x="0" y="2147483647"/>
              </a:cxn>
              <a:cxn ang="0">
                <a:pos x="2147483647" y="2147483647"/>
              </a:cxn>
              <a:cxn ang="0">
                <a:pos x="0" y="0"/>
              </a:cxn>
            </a:cxnLst>
            <a:pathLst>
              <a:path w="180" h="57">
                <a:moveTo>
                  <a:pt x="0" y="0"/>
                </a:moveTo>
                <a:lnTo>
                  <a:pt x="30" y="29"/>
                </a:lnTo>
                <a:lnTo>
                  <a:pt x="0" y="57"/>
                </a:lnTo>
                <a:lnTo>
                  <a:pt x="180" y="29"/>
                </a:lnTo>
                <a:lnTo>
                  <a:pt x="0" y="0"/>
                </a:lnTo>
                <a:close/>
              </a:path>
            </a:pathLst>
          </a:custGeom>
          <a:solidFill>
            <a:srgbClr val="000000"/>
          </a:solidFill>
          <a:ln w="23813" cap="flat" cmpd="sng">
            <a:solidFill>
              <a:srgbClr val="000000"/>
            </a:solidFill>
            <a:prstDash val="solid"/>
            <a:round/>
            <a:headEnd type="none" w="med" len="med"/>
            <a:tailEnd type="none" w="med" len="med"/>
          </a:ln>
        </p:spPr>
        <p:txBody>
          <a:bodyPr/>
          <a:p>
            <a:endParaRPr lang="zh-CN" altLang="en-US"/>
          </a:p>
        </p:txBody>
      </p:sp>
      <p:sp>
        <p:nvSpPr>
          <p:cNvPr id="30745" name="Rectangle 27"/>
          <p:cNvSpPr/>
          <p:nvPr/>
        </p:nvSpPr>
        <p:spPr>
          <a:xfrm>
            <a:off x="1746250" y="3708400"/>
            <a:ext cx="1460500" cy="354013"/>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控制信号线</a:t>
            </a:r>
            <a:endParaRPr lang="zh-CN" altLang="en-US" sz="2400" b="1" dirty="0">
              <a:latin typeface="微软雅黑" panose="020B0503020204020204" charset="-122"/>
              <a:ea typeface="微软雅黑" panose="020B0503020204020204" charset="-122"/>
            </a:endParaRPr>
          </a:p>
        </p:txBody>
      </p:sp>
      <p:sp>
        <p:nvSpPr>
          <p:cNvPr id="30746" name="Rectangle 29"/>
          <p:cNvSpPr/>
          <p:nvPr/>
        </p:nvSpPr>
        <p:spPr>
          <a:xfrm>
            <a:off x="684213" y="2119313"/>
            <a:ext cx="492125" cy="1770062"/>
          </a:xfrm>
          <a:prstGeom prst="rect">
            <a:avLst/>
          </a:prstGeom>
          <a:solidFill>
            <a:schemeClr val="bg1"/>
          </a:solidFill>
          <a:ln w="28575" cap="flat" cmpd="sng">
            <a:solidFill>
              <a:schemeClr val="tx1"/>
            </a:solidFill>
            <a:prstDash val="solid"/>
            <a:miter/>
            <a:headEnd type="none" w="med" len="med"/>
            <a:tailEnd type="none" w="med" len="med"/>
          </a:ln>
        </p:spPr>
        <p:txBody>
          <a:bodyPr wrap="square" lIns="0" tIns="0" rIns="0" bIns="0" anchor="t">
            <a:spAutoFit/>
          </a:bodyPr>
          <a:p>
            <a:pPr algn="ctr"/>
            <a:r>
              <a:rPr lang="zh-CN" altLang="en-US" sz="2300" dirty="0">
                <a:solidFill>
                  <a:srgbClr val="000000"/>
                </a:solidFill>
                <a:latin typeface="微软雅黑" panose="020B0503020204020204" charset="-122"/>
                <a:ea typeface="微软雅黑" panose="020B0503020204020204" charset="-122"/>
              </a:rPr>
              <a:t>设备控制器</a:t>
            </a:r>
            <a:endParaRPr lang="zh-CN" altLang="en-US" sz="2300" dirty="0">
              <a:solidFill>
                <a:srgbClr val="000000"/>
              </a:solidFill>
              <a:latin typeface="微软雅黑" panose="020B0503020204020204" charset="-122"/>
              <a:ea typeface="微软雅黑" panose="020B0503020204020204" charset="-122"/>
            </a:endParaRPr>
          </a:p>
        </p:txBody>
      </p:sp>
      <p:sp>
        <p:nvSpPr>
          <p:cNvPr id="30747" name="Rectangle 30"/>
          <p:cNvSpPr/>
          <p:nvPr/>
        </p:nvSpPr>
        <p:spPr>
          <a:xfrm>
            <a:off x="5172075" y="1657350"/>
            <a:ext cx="454025" cy="708025"/>
          </a:xfrm>
          <a:prstGeom prst="rect">
            <a:avLst/>
          </a:prstGeom>
          <a:noFill/>
          <a:ln w="9525">
            <a:noFill/>
          </a:ln>
        </p:spPr>
        <p:txBody>
          <a:bodyPr wrap="square" lIns="0" tIns="0" rIns="0" bIns="0" anchor="t">
            <a:spAutoFit/>
          </a:bodyPr>
          <a:p>
            <a:r>
              <a:rPr lang="en-US" altLang="zh-CN" sz="2300" dirty="0">
                <a:solidFill>
                  <a:srgbClr val="000000"/>
                </a:solidFill>
                <a:latin typeface="微软雅黑" panose="020B0503020204020204" charset="-122"/>
                <a:ea typeface="微软雅黑" panose="020B0503020204020204" charset="-122"/>
              </a:rPr>
              <a:t>I/O</a:t>
            </a:r>
            <a:endParaRPr lang="en-US" altLang="zh-CN" sz="2400" b="1" dirty="0">
              <a:latin typeface="微软雅黑" panose="020B0503020204020204" charset="-122"/>
              <a:ea typeface="微软雅黑" panose="020B0503020204020204" charset="-122"/>
            </a:endParaRPr>
          </a:p>
        </p:txBody>
      </p:sp>
      <p:sp>
        <p:nvSpPr>
          <p:cNvPr id="30748" name="Rectangle 31"/>
          <p:cNvSpPr/>
          <p:nvPr/>
        </p:nvSpPr>
        <p:spPr>
          <a:xfrm>
            <a:off x="5580063" y="1679575"/>
            <a:ext cx="584200" cy="354013"/>
          </a:xfrm>
          <a:prstGeom prst="rect">
            <a:avLst/>
          </a:prstGeom>
          <a:noFill/>
          <a:ln w="9525">
            <a:noFill/>
          </a:ln>
        </p:spPr>
        <p:txBody>
          <a:bodyPr wrap="square" lIns="0" tIns="0" rIns="0" bIns="0" anchor="t">
            <a:spAutoFit/>
          </a:bodyPr>
          <a:p>
            <a:r>
              <a:rPr lang="zh-CN" altLang="en-US" sz="2300" dirty="0">
                <a:solidFill>
                  <a:srgbClr val="000000"/>
                </a:solidFill>
                <a:latin typeface="微软雅黑" panose="020B0503020204020204" charset="-122"/>
                <a:ea typeface="微软雅黑" panose="020B0503020204020204" charset="-122"/>
              </a:rPr>
              <a:t>设备</a:t>
            </a:r>
            <a:endParaRPr lang="zh-CN" altLang="en-US" sz="2400" b="1" dirty="0">
              <a:latin typeface="微软雅黑" panose="020B0503020204020204" charset="-122"/>
              <a:ea typeface="微软雅黑" panose="020B0503020204020204" charset="-122"/>
            </a:endParaRPr>
          </a:p>
        </p:txBody>
      </p:sp>
      <p:sp>
        <p:nvSpPr>
          <p:cNvPr id="30749" name="Rectangle 3"/>
          <p:cNvSpPr/>
          <p:nvPr/>
        </p:nvSpPr>
        <p:spPr>
          <a:xfrm>
            <a:off x="0" y="102235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468">
                                            <p:txEl>
                                              <p:charRg st="0"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4468">
                                            <p:txEl>
                                              <p:charRg st="7" end="2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4468">
                                            <p:txEl>
                                              <p:charRg st="22" end="4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4468">
                                            <p:txEl>
                                              <p:charRg st="48"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1746" name="Rectangle 3"/>
          <p:cNvSpPr>
            <a:spLocks noGrp="1"/>
          </p:cNvSpPr>
          <p:nvPr>
            <p:ph type="body"/>
          </p:nvPr>
        </p:nvSpPr>
        <p:spPr>
          <a:xfrm>
            <a:off x="457200" y="1279525"/>
            <a:ext cx="8229600" cy="5029200"/>
          </a:xfrm>
        </p:spPr>
        <p:txBody>
          <a:bodyPr wrap="square" anchor="t"/>
          <a:p>
            <a:pPr marL="457200" lvl="1" indent="0" eaLnBrk="1" hangingPunct="1">
              <a:buNone/>
            </a:pPr>
            <a:r>
              <a:rPr lang="zh-CN" altLang="en-US" b="1" dirty="0">
                <a:latin typeface="宋体" panose="02010600030101010101" pitchFamily="2" charset="-122"/>
                <a:ea typeface="宋体" panose="02010600030101010101" pitchFamily="2" charset="-122"/>
              </a:rPr>
              <a:t>6.2.2  设备控制器</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 设备控制器的基本功能</a:t>
            </a:r>
            <a:endParaRPr lang="zh-CN" altLang="zh-CN" sz="2400" dirty="0"/>
          </a:p>
          <a:p>
            <a:pPr lvl="2" eaLnBrk="1" hangingPunct="1"/>
            <a:r>
              <a:rPr lang="zh-CN" altLang="zh-CN" dirty="0">
                <a:latin typeface="宋体" panose="02010600030101010101" pitchFamily="2" charset="-122"/>
                <a:ea typeface="宋体" panose="02010600030101010101" pitchFamily="2" charset="-122"/>
              </a:rPr>
              <a:t>接收和识别命令（控制寄存器）</a:t>
            </a:r>
            <a:endParaRPr lang="zh-CN" altLang="zh-CN" dirty="0">
              <a:latin typeface="宋体" panose="02010600030101010101" pitchFamily="2" charset="-122"/>
              <a:ea typeface="宋体" panose="02010600030101010101" pitchFamily="2" charset="-122"/>
            </a:endParaRPr>
          </a:p>
          <a:p>
            <a:pPr lvl="2" eaLnBrk="1" hangingPunct="1"/>
            <a:r>
              <a:rPr lang="zh-CN" altLang="zh-CN" dirty="0">
                <a:latin typeface="宋体" panose="02010600030101010101" pitchFamily="2" charset="-122"/>
                <a:ea typeface="宋体" panose="02010600030101010101" pitchFamily="2" charset="-122"/>
              </a:rPr>
              <a:t>数据交换（数据寄存器）</a:t>
            </a:r>
            <a:endParaRPr lang="zh-CN" altLang="zh-CN" dirty="0">
              <a:latin typeface="宋体" panose="02010600030101010101" pitchFamily="2" charset="-122"/>
              <a:ea typeface="宋体" panose="02010600030101010101" pitchFamily="2" charset="-122"/>
            </a:endParaRPr>
          </a:p>
          <a:p>
            <a:pPr lvl="2" eaLnBrk="1" hangingPunct="1"/>
            <a:r>
              <a:rPr lang="zh-CN" altLang="zh-CN" dirty="0">
                <a:latin typeface="宋体" panose="02010600030101010101" pitchFamily="2" charset="-122"/>
                <a:ea typeface="宋体" panose="02010600030101010101" pitchFamily="2" charset="-122"/>
              </a:rPr>
              <a:t>设备状态的了解和报告（状态寄存器）</a:t>
            </a:r>
            <a:endParaRPr lang="zh-CN" altLang="zh-CN" dirty="0">
              <a:latin typeface="宋体" panose="02010600030101010101" pitchFamily="2" charset="-122"/>
              <a:ea typeface="宋体" panose="02010600030101010101" pitchFamily="2" charset="-122"/>
            </a:endParaRPr>
          </a:p>
          <a:p>
            <a:pPr lvl="2" eaLnBrk="1" hangingPunct="1"/>
            <a:r>
              <a:rPr lang="zh-CN" altLang="zh-CN" dirty="0">
                <a:latin typeface="宋体" panose="02010600030101010101" pitchFamily="2" charset="-122"/>
                <a:ea typeface="宋体" panose="02010600030101010101" pitchFamily="2" charset="-122"/>
              </a:rPr>
              <a:t>地址识别（地址译码器）</a:t>
            </a:r>
            <a:endParaRPr lang="zh-CN" altLang="zh-CN" dirty="0">
              <a:latin typeface="宋体" panose="02010600030101010101" pitchFamily="2" charset="-122"/>
              <a:ea typeface="宋体" panose="02010600030101010101" pitchFamily="2" charset="-122"/>
            </a:endParaRPr>
          </a:p>
          <a:p>
            <a:pPr lvl="2" eaLnBrk="1" hangingPunct="1"/>
            <a:r>
              <a:rPr lang="zh-CN" altLang="zh-CN" dirty="0">
                <a:latin typeface="宋体" panose="02010600030101010101" pitchFamily="2" charset="-122"/>
                <a:ea typeface="宋体" panose="02010600030101010101" pitchFamily="2" charset="-122"/>
              </a:rPr>
              <a:t>数据缓冲</a:t>
            </a:r>
            <a:endParaRPr lang="zh-CN" altLang="zh-CN" dirty="0">
              <a:latin typeface="宋体" panose="02010600030101010101" pitchFamily="2" charset="-122"/>
              <a:ea typeface="宋体" panose="02010600030101010101" pitchFamily="2" charset="-122"/>
            </a:endParaRPr>
          </a:p>
          <a:p>
            <a:pPr lvl="2" eaLnBrk="1" hangingPunct="1"/>
            <a:r>
              <a:rPr lang="zh-CN" altLang="zh-CN" dirty="0">
                <a:latin typeface="宋体" panose="02010600030101010101" pitchFamily="2" charset="-122"/>
                <a:ea typeface="宋体" panose="02010600030101010101" pitchFamily="2" charset="-122"/>
              </a:rPr>
              <a:t>差错控制</a:t>
            </a:r>
            <a:endParaRPr lang="zh-CN" altLang="zh-CN" dirty="0">
              <a:latin typeface="宋体" panose="02010600030101010101" pitchFamily="2" charset="-122"/>
              <a:ea typeface="宋体" panose="02010600030101010101" pitchFamily="2" charset="-122"/>
            </a:endParaRPr>
          </a:p>
          <a:p>
            <a:pPr marL="457200" lvl="1" indent="0" eaLnBrk="1" hangingPunct="1">
              <a:buNone/>
            </a:pPr>
            <a:r>
              <a:rPr lang="zh-CN" altLang="zh-CN" sz="2400" dirty="0">
                <a:latin typeface="宋体" panose="02010600030101010101" pitchFamily="2" charset="-122"/>
                <a:ea typeface="宋体" panose="02010600030101010101" pitchFamily="2" charset="-122"/>
              </a:rPr>
              <a:t>操作系统一般只与设备控制器打交道</a:t>
            </a:r>
            <a:endParaRPr lang="zh-CN" altLang="zh-CN" sz="2400" dirty="0">
              <a:latin typeface="宋体" panose="02010600030101010101" pitchFamily="2" charset="-122"/>
              <a:ea typeface="宋体" panose="02010600030101010101" pitchFamily="2" charset="-122"/>
            </a:endParaRPr>
          </a:p>
          <a:p>
            <a:pPr marL="0" indent="0" eaLnBrk="1" hangingPunct="1">
              <a:buNone/>
            </a:pPr>
            <a:r>
              <a:rPr lang="en-US" altLang="zh-CN" sz="2400" b="1" dirty="0">
                <a:latin typeface="宋体" panose="02010600030101010101" pitchFamily="2" charset="-122"/>
                <a:ea typeface="宋体" panose="02010600030101010101" pitchFamily="2" charset="-122"/>
              </a:rPr>
              <a:t>   2</a:t>
            </a:r>
            <a:r>
              <a:rPr lang="zh-CN" altLang="en-US" sz="2400" b="1" dirty="0">
                <a:latin typeface="宋体" panose="02010600030101010101" pitchFamily="2" charset="-122"/>
                <a:ea typeface="宋体" panose="02010600030101010101" pitchFamily="2" charset="-122"/>
              </a:rPr>
              <a:t>. </a:t>
            </a:r>
            <a:r>
              <a:rPr lang="zh-CN" altLang="zh-CN" sz="2400" b="1" dirty="0"/>
              <a:t>设备控制器分为两类</a:t>
            </a:r>
            <a:endParaRPr lang="zh-CN" altLang="zh-CN" sz="2400" b="1" dirty="0"/>
          </a:p>
          <a:p>
            <a:pPr lvl="2" eaLnBrk="1" hangingPunct="1"/>
            <a:r>
              <a:rPr lang="zh-CN" altLang="zh-CN" dirty="0"/>
              <a:t>控制字符设备的控制器</a:t>
            </a:r>
            <a:endParaRPr lang="zh-CN" altLang="zh-CN" dirty="0"/>
          </a:p>
          <a:p>
            <a:pPr lvl="2" eaLnBrk="1" hangingPunct="1"/>
            <a:r>
              <a:rPr lang="zh-CN" altLang="zh-CN" dirty="0"/>
              <a:t>控制块设备的控制器</a:t>
            </a:r>
            <a:endParaRPr lang="zh-CN" altLang="zh-CN"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3174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anchor="ctr"/>
          <a:p>
            <a:pPr>
              <a:lnSpc>
                <a:spcPct val="140000"/>
              </a:lnSpc>
            </a:pPr>
            <a:r>
              <a:rPr lang="zh-CN" altLang="en-US" sz="4400" dirty="0">
                <a:latin typeface="宋体" panose="02010600030101010101" pitchFamily="2" charset="-122"/>
                <a:ea typeface="宋体" panose="02010600030101010101" pitchFamily="2" charset="-122"/>
              </a:rPr>
              <a:t>第六章 输入输出系统</a:t>
            </a:r>
            <a:endParaRPr lang="zh-CN" altLang="en-US" sz="4400" dirty="0">
              <a:latin typeface="宋体" panose="02010600030101010101" pitchFamily="2" charset="-122"/>
              <a:ea typeface="宋体" panose="02010600030101010101" pitchFamily="2" charset="-122"/>
            </a:endParaRPr>
          </a:p>
        </p:txBody>
      </p:sp>
      <p:sp>
        <p:nvSpPr>
          <p:cNvPr id="7170" name="Rectangle 102"/>
          <p:cNvSpPr/>
          <p:nvPr/>
        </p:nvSpPr>
        <p:spPr>
          <a:xfrm>
            <a:off x="685800" y="1757363"/>
            <a:ext cx="7924800" cy="2061210"/>
          </a:xfrm>
          <a:prstGeom prst="rect">
            <a:avLst/>
          </a:prstGeom>
          <a:noFill/>
          <a:ln w="9525">
            <a:noFill/>
          </a:ln>
        </p:spPr>
        <p:txBody>
          <a:bodyPr anchor="t">
            <a:spAutoFit/>
          </a:bodyPr>
          <a:p>
            <a:pPr marL="342900" indent="-342900" defTabSz="914400">
              <a:lnSpc>
                <a:spcPct val="150000"/>
              </a:lnSpc>
              <a:spcBef>
                <a:spcPts val="600"/>
              </a:spcBef>
              <a:spcAft>
                <a:spcPts val="600"/>
              </a:spcAft>
              <a:buFont typeface="Wingdings" panose="05000000000000000000" pitchFamily="2" charset="2"/>
              <a:buChar char="Ø"/>
              <a:tabLst>
                <a:tab pos="4460875" algn="l"/>
              </a:tabLst>
            </a:pPr>
            <a:r>
              <a:rPr lang="zh-CN" altLang="en-US" sz="2400" b="1" dirty="0">
                <a:latin typeface="宋体" panose="02010600030101010101" pitchFamily="2" charset="-122"/>
                <a:ea typeface="宋体" panose="02010600030101010101" pitchFamily="2" charset="-122"/>
              </a:rPr>
              <a:t>输入输出系统是操作系统的重要组成部分；</a:t>
            </a:r>
            <a:endParaRPr lang="en-US" altLang="zh-CN" sz="2400" b="1" dirty="0">
              <a:latin typeface="宋体" panose="02010600030101010101" pitchFamily="2" charset="-122"/>
              <a:ea typeface="宋体" panose="02010600030101010101" pitchFamily="2" charset="-122"/>
            </a:endParaRPr>
          </a:p>
          <a:p>
            <a:pPr marL="342900" indent="-342900" defTabSz="914400">
              <a:lnSpc>
                <a:spcPct val="150000"/>
              </a:lnSpc>
              <a:spcBef>
                <a:spcPts val="600"/>
              </a:spcBef>
              <a:spcAft>
                <a:spcPts val="600"/>
              </a:spcAft>
              <a:buFont typeface="Wingdings" panose="05000000000000000000" pitchFamily="2" charset="2"/>
              <a:buChar char="Ø"/>
              <a:tabLst>
                <a:tab pos="4460875" algn="l"/>
              </a:tabLst>
            </a:pPr>
            <a:r>
              <a:rPr lang="zh-CN" altLang="en-US" sz="2400" b="1" dirty="0">
                <a:latin typeface="宋体" panose="02010600030101010101" pitchFamily="2" charset="-122"/>
                <a:ea typeface="宋体" panose="02010600030101010101" pitchFamily="2" charset="-122"/>
              </a:rPr>
              <a:t>该系统管理输入输出设备和存储设备；</a:t>
            </a:r>
            <a:endParaRPr lang="en-US" altLang="zh-CN" sz="2400" b="1" dirty="0">
              <a:latin typeface="宋体" panose="02010600030101010101" pitchFamily="2" charset="-122"/>
              <a:ea typeface="宋体" panose="02010600030101010101" pitchFamily="2" charset="-122"/>
            </a:endParaRPr>
          </a:p>
          <a:p>
            <a:pPr marL="342900" indent="-342900" defTabSz="914400">
              <a:lnSpc>
                <a:spcPct val="150000"/>
              </a:lnSpc>
              <a:spcBef>
                <a:spcPts val="600"/>
              </a:spcBef>
              <a:spcAft>
                <a:spcPts val="600"/>
              </a:spcAft>
              <a:buFont typeface="Wingdings" panose="05000000000000000000" pitchFamily="2" charset="2"/>
              <a:buChar char="Ø"/>
              <a:tabLst>
                <a:tab pos="4460875" algn="l"/>
              </a:tabLst>
            </a:pPr>
            <a:r>
              <a:rPr lang="zh-CN" altLang="en-US" sz="2400" b="1" dirty="0">
                <a:latin typeface="宋体" panose="02010600030101010101" pitchFamily="2" charset="-122"/>
                <a:ea typeface="宋体" panose="02010600030101010101" pitchFamily="2" charset="-122"/>
              </a:rPr>
              <a:t>该系统管理的设备种类繁多、差异大且与硬件联系紧密。</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2770" name="Rectangle 3"/>
          <p:cNvSpPr>
            <a:spLocks noGrp="1"/>
          </p:cNvSpPr>
          <p:nvPr>
            <p:ph type="body"/>
          </p:nvPr>
        </p:nvSpPr>
        <p:spPr/>
        <p:txBody>
          <a:bodyPr wrap="square" anchor="t"/>
          <a:p>
            <a:pPr marL="0" indent="0">
              <a:lnSpc>
                <a:spcPct val="150000"/>
              </a:lnSpc>
              <a:spcBef>
                <a:spcPct val="0"/>
              </a:spcBef>
              <a:buNone/>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 设备控制器的组成</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由于设备控制器位于CPU与设备之间，它既要与CPU通信，又要与设备通信，还应具有按照CPU所发来的命令去控制设备工作的功能，因此，现有的大多数控制器都是由以下三部分组成：</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(1) 设备控制器与处理机的接口。</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(2) 设备控制器与设备的接口。</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(3)  I/O逻辑。 </a:t>
            </a:r>
            <a:endParaRPr lang="zh-CN" altLang="en-US" sz="2400" dirty="0">
              <a:latin typeface="宋体" panose="02010600030101010101" pitchFamily="2" charset="-122"/>
              <a:ea typeface="宋体" panose="02010600030101010101" pitchFamily="2" charset="-122"/>
            </a:endParaRPr>
          </a:p>
        </p:txBody>
      </p:sp>
      <p:sp>
        <p:nvSpPr>
          <p:cNvPr id="3277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wrap="square" lIns="91440" tIns="45720" rIns="91440" bIns="45720" anchor="b"/>
          <a:p>
            <a:pPr eaLnBrk="1" hangingPunct="1"/>
            <a:r>
              <a:rPr lang="zh-CN" altLang="en-US" sz="3200" dirty="0">
                <a:solidFill>
                  <a:srgbClr val="FF9900"/>
                </a:solidFill>
                <a:latin typeface="宋体" panose="02010600030101010101" pitchFamily="2" charset="-122"/>
                <a:ea typeface="宋体" panose="02010600030101010101" pitchFamily="2" charset="-122"/>
              </a:rPr>
              <a:t>二、设备控制器的组成</a:t>
            </a:r>
            <a:endParaRPr lang="zh-CN" altLang="en-US" sz="3200" dirty="0">
              <a:solidFill>
                <a:srgbClr val="FF9900"/>
              </a:solidFill>
              <a:latin typeface="宋体" panose="02010600030101010101" pitchFamily="2" charset="-122"/>
              <a:ea typeface="宋体" panose="02010600030101010101" pitchFamily="2" charset="-122"/>
            </a:endParaRPr>
          </a:p>
        </p:txBody>
      </p:sp>
      <p:sp>
        <p:nvSpPr>
          <p:cNvPr id="33794" name="Rectangle 3"/>
          <p:cNvSpPr>
            <a:spLocks noGrp="1"/>
          </p:cNvSpPr>
          <p:nvPr>
            <p:ph idx="1"/>
          </p:nvPr>
        </p:nvSpPr>
        <p:spPr>
          <a:xfrm>
            <a:off x="1073150" y="1600200"/>
            <a:ext cx="7613650" cy="4525963"/>
          </a:xfrm>
          <a:solidFill>
            <a:srgbClr val="FFFFFF"/>
          </a:solidFill>
          <a:ln>
            <a:solidFill>
              <a:srgbClr val="000000"/>
            </a:solidFill>
            <a:miter/>
          </a:ln>
        </p:spPr>
        <p:txBody>
          <a:bodyPr anchor="t"/>
          <a:p>
            <a:pPr marL="609600" indent="-609600" eaLnBrk="1" hangingPunct="1"/>
            <a:endParaRPr lang="en-US" altLang="zh-CN" b="1" dirty="0">
              <a:solidFill>
                <a:srgbClr val="006600"/>
              </a:solidFill>
              <a:latin typeface="宋体" panose="02010600030101010101" pitchFamily="2" charset="-122"/>
              <a:ea typeface="宋体" panose="02010600030101010101" pitchFamily="2" charset="-122"/>
            </a:endParaRPr>
          </a:p>
          <a:p>
            <a:pPr marL="609600" indent="-609600" eaLnBrk="1" hangingPunct="1">
              <a:buAutoNum type="arabicPeriod"/>
            </a:pPr>
            <a:r>
              <a:rPr lang="zh-CN" altLang="en-US" b="1" dirty="0">
                <a:solidFill>
                  <a:schemeClr val="hlink"/>
                </a:solidFill>
                <a:latin typeface="宋体" panose="02010600030101010101" pitchFamily="2" charset="-122"/>
                <a:ea typeface="宋体" panose="02010600030101010101" pitchFamily="2" charset="-122"/>
              </a:rPr>
              <a:t>设备控制器与处理机的接口</a:t>
            </a:r>
            <a:endParaRPr lang="zh-CN" altLang="en-US" b="1" dirty="0">
              <a:solidFill>
                <a:schemeClr val="hlink"/>
              </a:solidFill>
              <a:latin typeface="宋体" panose="02010600030101010101" pitchFamily="2" charset="-122"/>
              <a:ea typeface="宋体" panose="02010600030101010101" pitchFamily="2" charset="-122"/>
            </a:endParaRPr>
          </a:p>
          <a:p>
            <a:pPr marL="609600" indent="-609600" eaLnBrk="1" hangingPunct="1">
              <a:buAutoNum type="arabicPeriod"/>
            </a:pPr>
            <a:r>
              <a:rPr lang="zh-CN" altLang="en-US" b="1" dirty="0">
                <a:solidFill>
                  <a:schemeClr val="hlink"/>
                </a:solidFill>
                <a:latin typeface="宋体" panose="02010600030101010101" pitchFamily="2" charset="-122"/>
                <a:ea typeface="宋体" panose="02010600030101010101" pitchFamily="2" charset="-122"/>
              </a:rPr>
              <a:t>设备控制器与设备的接口</a:t>
            </a:r>
            <a:endParaRPr lang="zh-CN" altLang="en-US" b="1" dirty="0">
              <a:solidFill>
                <a:schemeClr val="hlink"/>
              </a:solidFill>
              <a:latin typeface="宋体" panose="02010600030101010101" pitchFamily="2" charset="-122"/>
              <a:ea typeface="宋体" panose="02010600030101010101" pitchFamily="2" charset="-122"/>
            </a:endParaRPr>
          </a:p>
          <a:p>
            <a:pPr marL="609600" indent="-609600" eaLnBrk="1" hangingPunct="1">
              <a:buAutoNum type="arabicPeriod"/>
            </a:pPr>
            <a:r>
              <a:rPr lang="en-US" altLang="zh-CN" b="1" dirty="0">
                <a:solidFill>
                  <a:schemeClr val="hlink"/>
                </a:solidFill>
                <a:latin typeface="宋体" panose="02010600030101010101" pitchFamily="2" charset="-122"/>
                <a:ea typeface="宋体" panose="02010600030101010101" pitchFamily="2" charset="-122"/>
              </a:rPr>
              <a:t>I/O</a:t>
            </a:r>
            <a:r>
              <a:rPr lang="zh-CN" altLang="en-US" b="1" dirty="0">
                <a:solidFill>
                  <a:schemeClr val="hlink"/>
                </a:solidFill>
                <a:latin typeface="宋体" panose="02010600030101010101" pitchFamily="2" charset="-122"/>
                <a:ea typeface="宋体" panose="02010600030101010101" pitchFamily="2" charset="-122"/>
              </a:rPr>
              <a:t>逻辑</a:t>
            </a:r>
            <a:endParaRPr lang="zh-CN" altLang="en-US" b="1" dirty="0">
              <a:solidFill>
                <a:schemeClr val="hlink"/>
              </a:solidFill>
              <a:latin typeface="宋体" panose="02010600030101010101" pitchFamily="2" charset="-122"/>
              <a:ea typeface="宋体" panose="02010600030101010101" pitchFamily="2" charset="-122"/>
            </a:endParaRPr>
          </a:p>
        </p:txBody>
      </p:sp>
      <p:grpSp>
        <p:nvGrpSpPr>
          <p:cNvPr id="577540" name="Group 4"/>
          <p:cNvGrpSpPr/>
          <p:nvPr/>
        </p:nvGrpSpPr>
        <p:grpSpPr>
          <a:xfrm>
            <a:off x="179388" y="1555750"/>
            <a:ext cx="8712200" cy="4681538"/>
            <a:chOff x="204" y="799"/>
            <a:chExt cx="5443" cy="2949"/>
          </a:xfrm>
        </p:grpSpPr>
        <p:sp>
          <p:nvSpPr>
            <p:cNvPr id="33796" name="Rectangle 5"/>
            <p:cNvSpPr/>
            <p:nvPr/>
          </p:nvSpPr>
          <p:spPr>
            <a:xfrm>
              <a:off x="839" y="1162"/>
              <a:ext cx="4264" cy="2586"/>
            </a:xfrm>
            <a:prstGeom prst="rect">
              <a:avLst/>
            </a:prstGeom>
            <a:solidFill>
              <a:schemeClr val="accent1"/>
            </a:solidFill>
            <a:ln w="9525" cap="flat" cmpd="sng">
              <a:solidFill>
                <a:schemeClr val="bg2"/>
              </a:solidFill>
              <a:prstDash val="solid"/>
              <a:miter/>
              <a:headEnd type="none" w="med" len="med"/>
              <a:tailEnd type="none" w="med" len="med"/>
            </a:ln>
          </p:spPr>
          <p:txBody>
            <a:bodyPr wrap="none" anchor="ctr"/>
            <a:p>
              <a:pPr algn="ctr"/>
              <a:endParaRPr lang="zh-CN" altLang="en-US" dirty="0">
                <a:latin typeface="宋体" panose="02010600030101010101" pitchFamily="2" charset="-122"/>
                <a:ea typeface="宋体" panose="02010600030101010101" pitchFamily="2" charset="-122"/>
              </a:endParaRPr>
            </a:p>
          </p:txBody>
        </p:sp>
        <p:sp>
          <p:nvSpPr>
            <p:cNvPr id="33797" name="Rectangle 6"/>
            <p:cNvSpPr/>
            <p:nvPr/>
          </p:nvSpPr>
          <p:spPr>
            <a:xfrm>
              <a:off x="1020" y="1344"/>
              <a:ext cx="1225" cy="2222"/>
            </a:xfrm>
            <a:prstGeom prst="rect">
              <a:avLst/>
            </a:prstGeom>
            <a:solidFill>
              <a:schemeClr val="tx1"/>
            </a:solidFill>
            <a:ln w="9525" cap="flat" cmpd="sng">
              <a:solidFill>
                <a:schemeClr val="bg2"/>
              </a:solidFill>
              <a:prstDash val="solid"/>
              <a:miter/>
              <a:headEnd type="none" w="med" len="med"/>
              <a:tailEnd type="none" w="med" len="med"/>
            </a:ln>
          </p:spPr>
          <p:txBody>
            <a:bodyPr wrap="none" anchor="ctr"/>
            <a:p>
              <a:pPr algn="ctr"/>
              <a:endParaRPr lang="zh-CN" altLang="en-US" dirty="0">
                <a:latin typeface="宋体" panose="02010600030101010101" pitchFamily="2" charset="-122"/>
                <a:ea typeface="宋体" panose="02010600030101010101" pitchFamily="2" charset="-122"/>
              </a:endParaRPr>
            </a:p>
          </p:txBody>
        </p:sp>
        <p:sp>
          <p:nvSpPr>
            <p:cNvPr id="33798" name="Rectangle 7"/>
            <p:cNvSpPr/>
            <p:nvPr/>
          </p:nvSpPr>
          <p:spPr>
            <a:xfrm>
              <a:off x="2699" y="2659"/>
              <a:ext cx="771" cy="907"/>
            </a:xfrm>
            <a:prstGeom prst="rect">
              <a:avLst/>
            </a:prstGeom>
            <a:solidFill>
              <a:schemeClr val="tx1"/>
            </a:solidFill>
            <a:ln w="9525" cap="flat" cmpd="sng">
              <a:solidFill>
                <a:schemeClr val="bg2"/>
              </a:solidFill>
              <a:prstDash val="solid"/>
              <a:miter/>
              <a:headEnd type="none" w="med" len="med"/>
              <a:tailEnd type="none" w="med" len="med"/>
            </a:ln>
          </p:spPr>
          <p:txBody>
            <a:bodyPr wrap="none" anchor="ctr"/>
            <a:p>
              <a:pPr algn="ctr"/>
              <a:r>
                <a:rPr lang="en-US" altLang="zh-CN" sz="2400" b="1" dirty="0">
                  <a:solidFill>
                    <a:schemeClr val="bg1"/>
                  </a:solidFill>
                  <a:latin typeface="宋体" panose="02010600030101010101" pitchFamily="2" charset="-122"/>
                  <a:ea typeface="宋体" panose="02010600030101010101" pitchFamily="2" charset="-122"/>
                </a:rPr>
                <a:t>I/O</a:t>
              </a:r>
              <a:r>
                <a:rPr lang="zh-CN" altLang="en-US" sz="2400" b="1" dirty="0">
                  <a:solidFill>
                    <a:schemeClr val="bg1"/>
                  </a:solidFill>
                  <a:latin typeface="宋体" panose="02010600030101010101" pitchFamily="2" charset="-122"/>
                  <a:ea typeface="宋体" panose="02010600030101010101" pitchFamily="2" charset="-122"/>
                </a:rPr>
                <a:t>逻辑</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33799" name="Rectangle 8"/>
            <p:cNvSpPr/>
            <p:nvPr/>
          </p:nvSpPr>
          <p:spPr>
            <a:xfrm>
              <a:off x="3878" y="1389"/>
              <a:ext cx="771" cy="907"/>
            </a:xfrm>
            <a:prstGeom prst="rect">
              <a:avLst/>
            </a:prstGeom>
            <a:solidFill>
              <a:schemeClr val="tx1"/>
            </a:solidFill>
            <a:ln w="9525" cap="flat" cmpd="sng">
              <a:solidFill>
                <a:schemeClr val="bg2"/>
              </a:solidFill>
              <a:prstDash val="solid"/>
              <a:miter/>
              <a:headEnd type="none" w="med" len="med"/>
              <a:tailEnd type="none" w="med" len="med"/>
            </a:ln>
          </p:spPr>
          <p:txBody>
            <a:bodyPr wrap="none" anchor="ctr"/>
            <a:p>
              <a:pPr algn="ctr"/>
              <a:r>
                <a:rPr lang="zh-CN" altLang="en-US" sz="2400" b="1" dirty="0">
                  <a:solidFill>
                    <a:schemeClr val="bg1"/>
                  </a:solidFill>
                  <a:latin typeface="宋体" panose="02010600030101010101" pitchFamily="2" charset="-122"/>
                  <a:ea typeface="宋体" panose="02010600030101010101" pitchFamily="2" charset="-122"/>
                </a:rPr>
                <a:t>控制器</a:t>
              </a:r>
              <a:endParaRPr lang="zh-CN" altLang="en-US" sz="2400" b="1" dirty="0">
                <a:solidFill>
                  <a:schemeClr val="bg1"/>
                </a:solidFill>
                <a:latin typeface="宋体" panose="02010600030101010101" pitchFamily="2" charset="-122"/>
                <a:ea typeface="宋体" panose="02010600030101010101" pitchFamily="2" charset="-122"/>
              </a:endParaRPr>
            </a:p>
            <a:p>
              <a:pPr algn="ctr"/>
              <a:r>
                <a:rPr lang="zh-CN" altLang="en-US" sz="2400" b="1" dirty="0">
                  <a:solidFill>
                    <a:schemeClr val="bg1"/>
                  </a:solidFill>
                  <a:latin typeface="宋体" panose="02010600030101010101" pitchFamily="2" charset="-122"/>
                  <a:ea typeface="宋体" panose="02010600030101010101" pitchFamily="2" charset="-122"/>
                </a:rPr>
                <a:t>与设备</a:t>
              </a:r>
              <a:endParaRPr lang="zh-CN" altLang="en-US" sz="2400" b="1" dirty="0">
                <a:solidFill>
                  <a:schemeClr val="bg1"/>
                </a:solidFill>
                <a:latin typeface="宋体" panose="02010600030101010101" pitchFamily="2" charset="-122"/>
                <a:ea typeface="宋体" panose="02010600030101010101" pitchFamily="2" charset="-122"/>
              </a:endParaRPr>
            </a:p>
            <a:p>
              <a:pPr algn="ctr"/>
              <a:r>
                <a:rPr lang="zh-CN" altLang="en-US" sz="2400" b="1" dirty="0">
                  <a:solidFill>
                    <a:schemeClr val="bg1"/>
                  </a:solidFill>
                  <a:latin typeface="宋体" panose="02010600030101010101" pitchFamily="2" charset="-122"/>
                  <a:ea typeface="宋体" panose="02010600030101010101" pitchFamily="2" charset="-122"/>
                </a:rPr>
                <a:t>接口</a:t>
              </a:r>
              <a:r>
                <a:rPr lang="en-US" altLang="zh-CN" sz="2400" b="1" dirty="0">
                  <a:solidFill>
                    <a:schemeClr val="bg1"/>
                  </a:solidFill>
                  <a:latin typeface="宋体" panose="02010600030101010101" pitchFamily="2" charset="-122"/>
                  <a:ea typeface="宋体" panose="02010600030101010101" pitchFamily="2" charset="-122"/>
                </a:rPr>
                <a:t>1</a:t>
              </a:r>
              <a:endParaRPr lang="en-US" altLang="zh-CN" sz="2400" b="1" dirty="0">
                <a:solidFill>
                  <a:schemeClr val="bg1"/>
                </a:solidFill>
                <a:latin typeface="宋体" panose="02010600030101010101" pitchFamily="2" charset="-122"/>
                <a:ea typeface="宋体" panose="02010600030101010101" pitchFamily="2" charset="-122"/>
              </a:endParaRPr>
            </a:p>
          </p:txBody>
        </p:sp>
        <p:sp>
          <p:nvSpPr>
            <p:cNvPr id="33800" name="Rectangle 9"/>
            <p:cNvSpPr/>
            <p:nvPr/>
          </p:nvSpPr>
          <p:spPr>
            <a:xfrm>
              <a:off x="3878" y="2659"/>
              <a:ext cx="771" cy="907"/>
            </a:xfrm>
            <a:prstGeom prst="rect">
              <a:avLst/>
            </a:prstGeom>
            <a:solidFill>
              <a:schemeClr val="tx1"/>
            </a:solidFill>
            <a:ln w="9525" cap="flat" cmpd="sng">
              <a:solidFill>
                <a:schemeClr val="bg2"/>
              </a:solidFill>
              <a:prstDash val="solid"/>
              <a:miter/>
              <a:headEnd type="none" w="med" len="med"/>
              <a:tailEnd type="none" w="med" len="med"/>
            </a:ln>
          </p:spPr>
          <p:txBody>
            <a:bodyPr wrap="none" anchor="ctr"/>
            <a:p>
              <a:pPr algn="ctr"/>
              <a:r>
                <a:rPr lang="zh-CN" altLang="en-US" sz="2400" b="1" dirty="0">
                  <a:solidFill>
                    <a:schemeClr val="bg1"/>
                  </a:solidFill>
                  <a:latin typeface="宋体" panose="02010600030101010101" pitchFamily="2" charset="-122"/>
                  <a:ea typeface="宋体" panose="02010600030101010101" pitchFamily="2" charset="-122"/>
                </a:rPr>
                <a:t>控制器</a:t>
              </a:r>
              <a:endParaRPr lang="zh-CN" altLang="en-US" sz="2400" b="1" dirty="0">
                <a:solidFill>
                  <a:schemeClr val="bg1"/>
                </a:solidFill>
                <a:latin typeface="宋体" panose="02010600030101010101" pitchFamily="2" charset="-122"/>
                <a:ea typeface="宋体" panose="02010600030101010101" pitchFamily="2" charset="-122"/>
              </a:endParaRPr>
            </a:p>
            <a:p>
              <a:pPr algn="ctr"/>
              <a:r>
                <a:rPr lang="zh-CN" altLang="en-US" sz="2400" b="1" dirty="0">
                  <a:solidFill>
                    <a:schemeClr val="bg1"/>
                  </a:solidFill>
                  <a:latin typeface="宋体" panose="02010600030101010101" pitchFamily="2" charset="-122"/>
                  <a:ea typeface="宋体" panose="02010600030101010101" pitchFamily="2" charset="-122"/>
                </a:rPr>
                <a:t>与设备</a:t>
              </a:r>
              <a:endParaRPr lang="zh-CN" altLang="en-US" sz="2400" b="1" dirty="0">
                <a:solidFill>
                  <a:schemeClr val="bg1"/>
                </a:solidFill>
                <a:latin typeface="宋体" panose="02010600030101010101" pitchFamily="2" charset="-122"/>
                <a:ea typeface="宋体" panose="02010600030101010101" pitchFamily="2" charset="-122"/>
              </a:endParaRPr>
            </a:p>
            <a:p>
              <a:pPr algn="ctr"/>
              <a:r>
                <a:rPr lang="zh-CN" altLang="en-US" sz="2400" b="1" dirty="0">
                  <a:solidFill>
                    <a:schemeClr val="bg1"/>
                  </a:solidFill>
                  <a:latin typeface="宋体" panose="02010600030101010101" pitchFamily="2" charset="-122"/>
                  <a:ea typeface="宋体" panose="02010600030101010101" pitchFamily="2" charset="-122"/>
                </a:rPr>
                <a:t>接口</a:t>
              </a:r>
              <a:r>
                <a:rPr lang="en-US" altLang="zh-CN" sz="2400" b="1" dirty="0">
                  <a:solidFill>
                    <a:schemeClr val="bg1"/>
                  </a:solidFill>
                  <a:latin typeface="宋体" panose="02010600030101010101" pitchFamily="2" charset="-122"/>
                  <a:ea typeface="宋体" panose="02010600030101010101" pitchFamily="2" charset="-122"/>
                </a:rPr>
                <a:t>i</a:t>
              </a:r>
              <a:endParaRPr lang="en-US" altLang="zh-CN" sz="2400" b="1" dirty="0">
                <a:solidFill>
                  <a:schemeClr val="bg1"/>
                </a:solidFill>
                <a:latin typeface="宋体" panose="02010600030101010101" pitchFamily="2" charset="-122"/>
                <a:ea typeface="宋体" panose="02010600030101010101" pitchFamily="2" charset="-122"/>
              </a:endParaRPr>
            </a:p>
          </p:txBody>
        </p:sp>
        <p:sp>
          <p:nvSpPr>
            <p:cNvPr id="33801" name="Rectangle 10"/>
            <p:cNvSpPr/>
            <p:nvPr/>
          </p:nvSpPr>
          <p:spPr>
            <a:xfrm>
              <a:off x="1111" y="1480"/>
              <a:ext cx="1043" cy="453"/>
            </a:xfrm>
            <a:prstGeom prst="rect">
              <a:avLst/>
            </a:prstGeom>
            <a:solidFill>
              <a:schemeClr val="tx1"/>
            </a:solidFill>
            <a:ln w="9525" cap="flat" cmpd="sng">
              <a:solidFill>
                <a:schemeClr val="bg2"/>
              </a:solidFill>
              <a:prstDash val="solid"/>
              <a:miter/>
              <a:headEnd type="none" w="med" len="med"/>
              <a:tailEnd type="none" w="med" len="med"/>
            </a:ln>
          </p:spPr>
          <p:txBody>
            <a:bodyPr wrap="none" anchor="ctr"/>
            <a:p>
              <a:pPr algn="ctr"/>
              <a:r>
                <a:rPr lang="zh-CN" altLang="en-US" sz="2400" b="1" dirty="0">
                  <a:solidFill>
                    <a:schemeClr val="bg1"/>
                  </a:solidFill>
                  <a:latin typeface="宋体" panose="02010600030101010101" pitchFamily="2" charset="-122"/>
                  <a:ea typeface="宋体" panose="02010600030101010101" pitchFamily="2" charset="-122"/>
                </a:rPr>
                <a:t>数据寄存器</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33802" name="Rectangle 11"/>
            <p:cNvSpPr/>
            <p:nvPr/>
          </p:nvSpPr>
          <p:spPr>
            <a:xfrm>
              <a:off x="1111" y="2115"/>
              <a:ext cx="1043" cy="499"/>
            </a:xfrm>
            <a:prstGeom prst="rect">
              <a:avLst/>
            </a:prstGeom>
            <a:solidFill>
              <a:schemeClr val="tx1"/>
            </a:solidFill>
            <a:ln w="9525" cap="flat" cmpd="sng">
              <a:solidFill>
                <a:schemeClr val="bg2"/>
              </a:solidFill>
              <a:prstDash val="solid"/>
              <a:miter/>
              <a:headEnd type="none" w="med" len="med"/>
              <a:tailEnd type="none" w="med" len="med"/>
            </a:ln>
          </p:spPr>
          <p:txBody>
            <a:bodyPr wrap="none" anchor="ctr"/>
            <a:p>
              <a:pPr algn="ctr"/>
              <a:r>
                <a:rPr lang="zh-CN" altLang="en-US" sz="2400" b="1" dirty="0">
                  <a:solidFill>
                    <a:schemeClr val="bg1"/>
                  </a:solidFill>
                  <a:latin typeface="宋体" panose="02010600030101010101" pitchFamily="2" charset="-122"/>
                  <a:ea typeface="宋体" panose="02010600030101010101" pitchFamily="2" charset="-122"/>
                </a:rPr>
                <a:t>控制</a:t>
              </a:r>
              <a:r>
                <a:rPr lang="en-US" altLang="zh-CN" sz="2400" b="1" dirty="0">
                  <a:solidFill>
                    <a:schemeClr val="bg1"/>
                  </a:solidFill>
                  <a:latin typeface="宋体" panose="02010600030101010101" pitchFamily="2" charset="-122"/>
                  <a:ea typeface="宋体" panose="02010600030101010101" pitchFamily="2" charset="-122"/>
                </a:rPr>
                <a:t>/</a:t>
              </a:r>
              <a:r>
                <a:rPr lang="zh-CN" altLang="en-US" sz="2400" b="1" dirty="0">
                  <a:solidFill>
                    <a:schemeClr val="bg1"/>
                  </a:solidFill>
                  <a:latin typeface="宋体" panose="02010600030101010101" pitchFamily="2" charset="-122"/>
                  <a:ea typeface="宋体" panose="02010600030101010101" pitchFamily="2" charset="-122"/>
                </a:rPr>
                <a:t>状态</a:t>
              </a:r>
              <a:endParaRPr lang="zh-CN" altLang="en-US" sz="2400" b="1" dirty="0">
                <a:solidFill>
                  <a:schemeClr val="bg1"/>
                </a:solidFill>
                <a:latin typeface="宋体" panose="02010600030101010101" pitchFamily="2" charset="-122"/>
                <a:ea typeface="宋体" panose="02010600030101010101" pitchFamily="2" charset="-122"/>
              </a:endParaRPr>
            </a:p>
            <a:p>
              <a:pPr algn="ctr"/>
              <a:r>
                <a:rPr lang="zh-CN" altLang="en-US" sz="2400" b="1" dirty="0">
                  <a:solidFill>
                    <a:schemeClr val="bg1"/>
                  </a:solidFill>
                  <a:latin typeface="宋体" panose="02010600030101010101" pitchFamily="2" charset="-122"/>
                  <a:ea typeface="宋体" panose="02010600030101010101" pitchFamily="2" charset="-122"/>
                </a:rPr>
                <a:t>寄存器</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33803" name="Line 12"/>
            <p:cNvSpPr/>
            <p:nvPr/>
          </p:nvSpPr>
          <p:spPr>
            <a:xfrm>
              <a:off x="249" y="1706"/>
              <a:ext cx="862" cy="0"/>
            </a:xfrm>
            <a:prstGeom prst="line">
              <a:avLst/>
            </a:prstGeom>
            <a:ln w="9525" cap="flat" cmpd="sng">
              <a:solidFill>
                <a:schemeClr val="bg2"/>
              </a:solidFill>
              <a:prstDash val="solid"/>
              <a:round/>
              <a:headEnd type="none" w="med" len="med"/>
              <a:tailEnd type="triangle" w="med" len="med"/>
            </a:ln>
          </p:spPr>
        </p:sp>
        <p:sp>
          <p:nvSpPr>
            <p:cNvPr id="33804" name="Text Box 13"/>
            <p:cNvSpPr txBox="1"/>
            <p:nvPr/>
          </p:nvSpPr>
          <p:spPr>
            <a:xfrm>
              <a:off x="204" y="1480"/>
              <a:ext cx="590"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数据线</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05" name="Line 14"/>
            <p:cNvSpPr/>
            <p:nvPr/>
          </p:nvSpPr>
          <p:spPr>
            <a:xfrm flipV="1">
              <a:off x="249" y="2881"/>
              <a:ext cx="771" cy="5"/>
            </a:xfrm>
            <a:prstGeom prst="line">
              <a:avLst/>
            </a:prstGeom>
            <a:ln w="9525" cap="flat" cmpd="sng">
              <a:solidFill>
                <a:schemeClr val="bg2"/>
              </a:solidFill>
              <a:prstDash val="solid"/>
              <a:round/>
              <a:headEnd type="none" w="med" len="med"/>
              <a:tailEnd type="triangle" w="med" len="med"/>
            </a:ln>
          </p:spPr>
        </p:sp>
        <p:sp>
          <p:nvSpPr>
            <p:cNvPr id="33806" name="Text Box 15"/>
            <p:cNvSpPr txBox="1"/>
            <p:nvPr/>
          </p:nvSpPr>
          <p:spPr>
            <a:xfrm>
              <a:off x="204" y="2655"/>
              <a:ext cx="590"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地址线</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07" name="Line 16"/>
            <p:cNvSpPr/>
            <p:nvPr/>
          </p:nvSpPr>
          <p:spPr>
            <a:xfrm>
              <a:off x="249" y="3384"/>
              <a:ext cx="2450" cy="1"/>
            </a:xfrm>
            <a:prstGeom prst="line">
              <a:avLst/>
            </a:prstGeom>
            <a:ln w="9525" cap="flat" cmpd="sng">
              <a:solidFill>
                <a:schemeClr val="bg2"/>
              </a:solidFill>
              <a:prstDash val="solid"/>
              <a:round/>
              <a:headEnd type="none" w="med" len="med"/>
              <a:tailEnd type="triangle" w="med" len="med"/>
            </a:ln>
          </p:spPr>
        </p:sp>
        <p:sp>
          <p:nvSpPr>
            <p:cNvPr id="33808" name="Text Box 17"/>
            <p:cNvSpPr txBox="1"/>
            <p:nvPr/>
          </p:nvSpPr>
          <p:spPr>
            <a:xfrm>
              <a:off x="204" y="3158"/>
              <a:ext cx="590"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控制线</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09" name="Line 18"/>
            <p:cNvSpPr/>
            <p:nvPr/>
          </p:nvSpPr>
          <p:spPr>
            <a:xfrm>
              <a:off x="1020" y="2886"/>
              <a:ext cx="1225" cy="0"/>
            </a:xfrm>
            <a:prstGeom prst="line">
              <a:avLst/>
            </a:prstGeom>
            <a:ln w="9525" cap="flat" cmpd="sng">
              <a:solidFill>
                <a:schemeClr val="bg2"/>
              </a:solidFill>
              <a:prstDash val="dash"/>
              <a:round/>
              <a:headEnd type="none" w="med" len="med"/>
              <a:tailEnd type="none" w="med" len="med"/>
            </a:ln>
          </p:spPr>
        </p:sp>
        <p:sp>
          <p:nvSpPr>
            <p:cNvPr id="33810" name="Line 19"/>
            <p:cNvSpPr/>
            <p:nvPr/>
          </p:nvSpPr>
          <p:spPr>
            <a:xfrm>
              <a:off x="2245" y="2886"/>
              <a:ext cx="454" cy="0"/>
            </a:xfrm>
            <a:prstGeom prst="line">
              <a:avLst/>
            </a:prstGeom>
            <a:ln w="9525" cap="flat" cmpd="sng">
              <a:solidFill>
                <a:schemeClr val="bg2"/>
              </a:solidFill>
              <a:prstDash val="solid"/>
              <a:round/>
              <a:headEnd type="none" w="med" len="med"/>
              <a:tailEnd type="triangle" w="med" len="med"/>
            </a:ln>
          </p:spPr>
        </p:sp>
        <p:sp>
          <p:nvSpPr>
            <p:cNvPr id="33811" name="Line 20"/>
            <p:cNvSpPr/>
            <p:nvPr/>
          </p:nvSpPr>
          <p:spPr>
            <a:xfrm flipH="1">
              <a:off x="4649" y="1616"/>
              <a:ext cx="590" cy="0"/>
            </a:xfrm>
            <a:prstGeom prst="line">
              <a:avLst/>
            </a:prstGeom>
            <a:ln w="9525" cap="flat" cmpd="sng">
              <a:solidFill>
                <a:schemeClr val="bg2"/>
              </a:solidFill>
              <a:prstDash val="solid"/>
              <a:round/>
              <a:headEnd type="none" w="med" len="med"/>
              <a:tailEnd type="triangle" w="med" len="med"/>
            </a:ln>
          </p:spPr>
        </p:sp>
        <p:sp>
          <p:nvSpPr>
            <p:cNvPr id="33812" name="Line 21"/>
            <p:cNvSpPr/>
            <p:nvPr/>
          </p:nvSpPr>
          <p:spPr>
            <a:xfrm flipH="1">
              <a:off x="4649" y="1888"/>
              <a:ext cx="590" cy="0"/>
            </a:xfrm>
            <a:prstGeom prst="line">
              <a:avLst/>
            </a:prstGeom>
            <a:ln w="9525" cap="flat" cmpd="sng">
              <a:solidFill>
                <a:schemeClr val="bg2"/>
              </a:solidFill>
              <a:prstDash val="solid"/>
              <a:round/>
              <a:headEnd type="none" w="med" len="med"/>
              <a:tailEnd type="triangle" w="med" len="med"/>
            </a:ln>
          </p:spPr>
        </p:sp>
        <p:sp>
          <p:nvSpPr>
            <p:cNvPr id="33813" name="Line 22"/>
            <p:cNvSpPr/>
            <p:nvPr/>
          </p:nvSpPr>
          <p:spPr>
            <a:xfrm flipH="1">
              <a:off x="4649" y="2886"/>
              <a:ext cx="590" cy="0"/>
            </a:xfrm>
            <a:prstGeom prst="line">
              <a:avLst/>
            </a:prstGeom>
            <a:ln w="9525" cap="flat" cmpd="sng">
              <a:solidFill>
                <a:schemeClr val="bg2"/>
              </a:solidFill>
              <a:prstDash val="solid"/>
              <a:round/>
              <a:headEnd type="none" w="med" len="med"/>
              <a:tailEnd type="triangle" w="med" len="med"/>
            </a:ln>
          </p:spPr>
        </p:sp>
        <p:sp>
          <p:nvSpPr>
            <p:cNvPr id="33814" name="Line 23"/>
            <p:cNvSpPr/>
            <p:nvPr/>
          </p:nvSpPr>
          <p:spPr>
            <a:xfrm flipH="1">
              <a:off x="4649" y="3158"/>
              <a:ext cx="590" cy="0"/>
            </a:xfrm>
            <a:prstGeom prst="line">
              <a:avLst/>
            </a:prstGeom>
            <a:ln w="9525" cap="flat" cmpd="sng">
              <a:solidFill>
                <a:schemeClr val="bg2"/>
              </a:solidFill>
              <a:prstDash val="solid"/>
              <a:round/>
              <a:headEnd type="none" w="med" len="med"/>
              <a:tailEnd type="triangle" w="med" len="med"/>
            </a:ln>
          </p:spPr>
        </p:sp>
        <p:cxnSp>
          <p:nvCxnSpPr>
            <p:cNvPr id="33815" name="AutoShape 24"/>
            <p:cNvCxnSpPr>
              <a:stCxn id="33798" idx="3"/>
              <a:endCxn id="33799" idx="1"/>
            </p:cNvCxnSpPr>
            <p:nvPr/>
          </p:nvCxnSpPr>
          <p:spPr>
            <a:xfrm flipV="1">
              <a:off x="3470" y="1843"/>
              <a:ext cx="408" cy="1270"/>
            </a:xfrm>
            <a:prstGeom prst="bentConnector3">
              <a:avLst>
                <a:gd name="adj1" fmla="val 50000"/>
              </a:avLst>
            </a:prstGeom>
            <a:ln w="9525" cap="flat" cmpd="sng">
              <a:solidFill>
                <a:schemeClr val="bg2"/>
              </a:solidFill>
              <a:prstDash val="solid"/>
              <a:miter/>
              <a:headEnd type="triangle" w="med" len="med"/>
              <a:tailEnd type="triangle" w="med" len="med"/>
            </a:ln>
          </p:spPr>
        </p:cxnSp>
        <p:sp>
          <p:nvSpPr>
            <p:cNvPr id="33816" name="Line 25"/>
            <p:cNvSpPr/>
            <p:nvPr/>
          </p:nvSpPr>
          <p:spPr>
            <a:xfrm flipH="1">
              <a:off x="2154" y="1706"/>
              <a:ext cx="1089" cy="0"/>
            </a:xfrm>
            <a:prstGeom prst="line">
              <a:avLst/>
            </a:prstGeom>
            <a:ln w="9525" cap="flat" cmpd="sng">
              <a:solidFill>
                <a:schemeClr val="bg2"/>
              </a:solidFill>
              <a:prstDash val="solid"/>
              <a:round/>
              <a:headEnd type="none" w="med" len="med"/>
              <a:tailEnd type="triangle" w="med" len="med"/>
            </a:ln>
          </p:spPr>
        </p:sp>
        <p:sp>
          <p:nvSpPr>
            <p:cNvPr id="33817" name="Line 26"/>
            <p:cNvSpPr/>
            <p:nvPr/>
          </p:nvSpPr>
          <p:spPr>
            <a:xfrm flipH="1">
              <a:off x="2154" y="2341"/>
              <a:ext cx="681" cy="0"/>
            </a:xfrm>
            <a:prstGeom prst="line">
              <a:avLst/>
            </a:prstGeom>
            <a:ln w="9525" cap="flat" cmpd="sng">
              <a:solidFill>
                <a:schemeClr val="bg2"/>
              </a:solidFill>
              <a:prstDash val="solid"/>
              <a:round/>
              <a:headEnd type="none" w="med" len="med"/>
              <a:tailEnd type="triangle" w="med" len="med"/>
            </a:ln>
          </p:spPr>
        </p:sp>
        <p:sp>
          <p:nvSpPr>
            <p:cNvPr id="33818" name="Line 27"/>
            <p:cNvSpPr/>
            <p:nvPr/>
          </p:nvSpPr>
          <p:spPr>
            <a:xfrm>
              <a:off x="3243" y="1706"/>
              <a:ext cx="0" cy="953"/>
            </a:xfrm>
            <a:prstGeom prst="line">
              <a:avLst/>
            </a:prstGeom>
            <a:ln w="9525" cap="flat" cmpd="sng">
              <a:solidFill>
                <a:schemeClr val="bg2"/>
              </a:solidFill>
              <a:prstDash val="solid"/>
              <a:round/>
              <a:headEnd type="none" w="med" len="med"/>
              <a:tailEnd type="none" w="med" len="med"/>
            </a:ln>
          </p:spPr>
        </p:sp>
        <p:sp>
          <p:nvSpPr>
            <p:cNvPr id="33819" name="Line 28"/>
            <p:cNvSpPr/>
            <p:nvPr/>
          </p:nvSpPr>
          <p:spPr>
            <a:xfrm>
              <a:off x="2835" y="2341"/>
              <a:ext cx="0" cy="318"/>
            </a:xfrm>
            <a:prstGeom prst="line">
              <a:avLst/>
            </a:prstGeom>
            <a:ln w="9525" cap="flat" cmpd="sng">
              <a:solidFill>
                <a:schemeClr val="bg2"/>
              </a:solidFill>
              <a:prstDash val="solid"/>
              <a:round/>
              <a:headEnd type="none" w="med" len="med"/>
              <a:tailEnd type="none" w="med" len="med"/>
            </a:ln>
          </p:spPr>
        </p:sp>
        <p:sp>
          <p:nvSpPr>
            <p:cNvPr id="33820" name="Text Box 29"/>
            <p:cNvSpPr txBox="1"/>
            <p:nvPr/>
          </p:nvSpPr>
          <p:spPr>
            <a:xfrm>
              <a:off x="930" y="799"/>
              <a:ext cx="1723" cy="294"/>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en-US" altLang="zh-CN" sz="2400" b="1" dirty="0">
                  <a:solidFill>
                    <a:schemeClr val="bg1"/>
                  </a:solidFill>
                  <a:latin typeface="宋体" panose="02010600030101010101" pitchFamily="2" charset="-122"/>
                  <a:ea typeface="宋体" panose="02010600030101010101" pitchFamily="2" charset="-122"/>
                </a:rPr>
                <a:t>CPU</a:t>
              </a:r>
              <a:r>
                <a:rPr lang="zh-CN" altLang="en-US" sz="2400" b="1" dirty="0">
                  <a:solidFill>
                    <a:schemeClr val="bg1"/>
                  </a:solidFill>
                  <a:latin typeface="宋体" panose="02010600030101010101" pitchFamily="2" charset="-122"/>
                  <a:ea typeface="宋体" panose="02010600030101010101" pitchFamily="2" charset="-122"/>
                </a:rPr>
                <a:t>与控制器接口</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33821" name="Text Box 30"/>
            <p:cNvSpPr txBox="1"/>
            <p:nvPr/>
          </p:nvSpPr>
          <p:spPr>
            <a:xfrm>
              <a:off x="3380" y="799"/>
              <a:ext cx="1723" cy="294"/>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sz="2400" b="1" dirty="0">
                  <a:solidFill>
                    <a:schemeClr val="bg1"/>
                  </a:solidFill>
                  <a:latin typeface="宋体" panose="02010600030101010101" pitchFamily="2" charset="-122"/>
                  <a:ea typeface="宋体" panose="02010600030101010101" pitchFamily="2" charset="-122"/>
                </a:rPr>
                <a:t>控制器与设备接口</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33822" name="Text Box 31"/>
            <p:cNvSpPr txBox="1"/>
            <p:nvPr/>
          </p:nvSpPr>
          <p:spPr>
            <a:xfrm>
              <a:off x="5193" y="1475"/>
              <a:ext cx="454"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数据</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23" name="Text Box 32"/>
            <p:cNvSpPr txBox="1"/>
            <p:nvPr/>
          </p:nvSpPr>
          <p:spPr>
            <a:xfrm>
              <a:off x="5193" y="2745"/>
              <a:ext cx="454"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数据</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24" name="Text Box 33"/>
            <p:cNvSpPr txBox="1"/>
            <p:nvPr/>
          </p:nvSpPr>
          <p:spPr>
            <a:xfrm>
              <a:off x="5193" y="1748"/>
              <a:ext cx="454"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状态</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25" name="Text Box 34"/>
            <p:cNvSpPr txBox="1"/>
            <p:nvPr/>
          </p:nvSpPr>
          <p:spPr>
            <a:xfrm>
              <a:off x="5193" y="1979"/>
              <a:ext cx="454"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控制</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26" name="Text Box 35"/>
            <p:cNvSpPr txBox="1"/>
            <p:nvPr/>
          </p:nvSpPr>
          <p:spPr>
            <a:xfrm>
              <a:off x="5193" y="3022"/>
              <a:ext cx="454"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状态</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27" name="Text Box 36"/>
            <p:cNvSpPr txBox="1"/>
            <p:nvPr/>
          </p:nvSpPr>
          <p:spPr>
            <a:xfrm>
              <a:off x="5193" y="3244"/>
              <a:ext cx="454" cy="237"/>
            </a:xfrm>
            <a:prstGeom prst="rect">
              <a:avLst/>
            </a:prstGeom>
            <a:solidFill>
              <a:schemeClr val="tx1"/>
            </a:solidFill>
            <a:ln w="9525" cap="flat" cmpd="sng">
              <a:solidFill>
                <a:schemeClr val="bg2"/>
              </a:solidFill>
              <a:prstDash val="solid"/>
              <a:miter/>
              <a:headEnd type="none" w="med" len="med"/>
              <a:tailEnd type="none" w="med" len="med"/>
            </a:ln>
          </p:spPr>
          <p:txBody>
            <a:bodyPr anchor="t">
              <a:spAutoFit/>
            </a:bodyPr>
            <a:p>
              <a:pPr>
                <a:spcBef>
                  <a:spcPct val="50000"/>
                </a:spcBef>
              </a:pPr>
              <a:r>
                <a:rPr lang="zh-CN" altLang="en-US" b="1" dirty="0">
                  <a:solidFill>
                    <a:schemeClr val="bg1"/>
                  </a:solidFill>
                  <a:latin typeface="宋体" panose="02010600030101010101" pitchFamily="2" charset="-122"/>
                  <a:ea typeface="宋体" panose="02010600030101010101" pitchFamily="2" charset="-122"/>
                </a:rPr>
                <a:t>控制</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828" name="Line 37"/>
            <p:cNvSpPr/>
            <p:nvPr/>
          </p:nvSpPr>
          <p:spPr>
            <a:xfrm>
              <a:off x="4704" y="3360"/>
              <a:ext cx="480" cy="0"/>
            </a:xfrm>
            <a:prstGeom prst="line">
              <a:avLst/>
            </a:prstGeom>
            <a:ln w="9525" cap="flat" cmpd="sng">
              <a:solidFill>
                <a:schemeClr val="bg2"/>
              </a:solidFill>
              <a:prstDash val="solid"/>
              <a:round/>
              <a:headEnd type="none" w="med" len="med"/>
              <a:tailEnd type="triangle" w="med" len="med"/>
            </a:ln>
          </p:spPr>
        </p:sp>
        <p:sp>
          <p:nvSpPr>
            <p:cNvPr id="33829" name="Line 38"/>
            <p:cNvSpPr/>
            <p:nvPr/>
          </p:nvSpPr>
          <p:spPr>
            <a:xfrm>
              <a:off x="4704" y="2112"/>
              <a:ext cx="480" cy="0"/>
            </a:xfrm>
            <a:prstGeom prst="line">
              <a:avLst/>
            </a:prstGeom>
            <a:ln w="9525" cap="flat" cmpd="sng">
              <a:solidFill>
                <a:schemeClr val="bg2"/>
              </a:solidFill>
              <a:prstDash val="solid"/>
              <a:round/>
              <a:headEnd type="none" w="med" len="med"/>
              <a:tailEnd type="triangle" w="med" len="med"/>
            </a:ln>
          </p:spPr>
        </p:sp>
        <p:sp>
          <p:nvSpPr>
            <p:cNvPr id="33830" name="Line 39"/>
            <p:cNvSpPr/>
            <p:nvPr/>
          </p:nvSpPr>
          <p:spPr>
            <a:xfrm>
              <a:off x="3456" y="3360"/>
              <a:ext cx="432" cy="0"/>
            </a:xfrm>
            <a:prstGeom prst="line">
              <a:avLst/>
            </a:prstGeom>
            <a:ln w="9525" cap="flat" cmpd="sng">
              <a:solidFill>
                <a:schemeClr val="bg2"/>
              </a:solidFill>
              <a:prstDash val="solid"/>
              <a:round/>
              <a:headEnd type="triangle" w="med" len="med"/>
              <a:tailEnd type="triangle" w="med" len="med"/>
            </a:ln>
          </p:spPr>
        </p:sp>
      </p:grpSp>
      <p:sp>
        <p:nvSpPr>
          <p:cNvPr id="577576" name="Text Box 40"/>
          <p:cNvSpPr txBox="1"/>
          <p:nvPr/>
        </p:nvSpPr>
        <p:spPr>
          <a:xfrm>
            <a:off x="3706813" y="2420938"/>
            <a:ext cx="3313112" cy="2419350"/>
          </a:xfrm>
          <a:prstGeom prst="rect">
            <a:avLst/>
          </a:prstGeom>
          <a:solidFill>
            <a:schemeClr val="bg1"/>
          </a:solidFill>
          <a:ln w="9525">
            <a:noFill/>
          </a:ln>
        </p:spPr>
        <p:txBody>
          <a:bodyPr anchor="t">
            <a:spAutoFit/>
          </a:bodyPr>
          <a:p>
            <a:pPr>
              <a:spcBef>
                <a:spcPct val="30000"/>
              </a:spcBef>
            </a:pPr>
            <a:r>
              <a:rPr lang="zh-CN" altLang="en-US" sz="2400" b="1" dirty="0">
                <a:solidFill>
                  <a:schemeClr val="hlink"/>
                </a:solidFill>
                <a:latin typeface="宋体" panose="02010600030101010101" pitchFamily="2" charset="-122"/>
                <a:ea typeface="宋体" panose="02010600030101010101" pitchFamily="2" charset="-122"/>
              </a:rPr>
              <a:t>设备控制器与处理机的接口</a:t>
            </a:r>
            <a:endParaRPr lang="zh-CN" altLang="en-US" sz="2400" b="1" dirty="0">
              <a:solidFill>
                <a:schemeClr val="hlink"/>
              </a:solidFill>
              <a:latin typeface="宋体" panose="02010600030101010101" pitchFamily="2" charset="-122"/>
              <a:ea typeface="宋体" panose="02010600030101010101" pitchFamily="2" charset="-122"/>
            </a:endParaRPr>
          </a:p>
          <a:p>
            <a:pPr>
              <a:spcBef>
                <a:spcPct val="30000"/>
              </a:spcBef>
            </a:pPr>
            <a:r>
              <a:rPr lang="zh-CN" altLang="en-US" sz="2400" b="1" dirty="0">
                <a:latin typeface="宋体" panose="02010600030101010101" pitchFamily="2" charset="-122"/>
                <a:ea typeface="宋体" panose="02010600030101010101" pitchFamily="2" charset="-122"/>
              </a:rPr>
              <a:t>该接口用于实现</a:t>
            </a:r>
            <a:r>
              <a:rPr lang="en-US" altLang="zh-CN" sz="2400" b="1" dirty="0">
                <a:latin typeface="宋体" panose="02010600030101010101" pitchFamily="2" charset="-122"/>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与设备控制器之间的通信。共有三类信号线：</a:t>
            </a:r>
            <a:r>
              <a:rPr lang="zh-CN" altLang="en-US" sz="2400" b="1" dirty="0">
                <a:solidFill>
                  <a:schemeClr val="accent2"/>
                </a:solidFill>
                <a:latin typeface="宋体" panose="02010600030101010101" pitchFamily="2" charset="-122"/>
                <a:ea typeface="宋体" panose="02010600030101010101" pitchFamily="2" charset="-122"/>
              </a:rPr>
              <a:t>数据线、地址线和控制线</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577577" name="Text Box 41"/>
          <p:cNvSpPr txBox="1"/>
          <p:nvPr/>
        </p:nvSpPr>
        <p:spPr>
          <a:xfrm>
            <a:off x="1054100" y="1412875"/>
            <a:ext cx="2941638" cy="3895725"/>
          </a:xfrm>
          <a:prstGeom prst="rect">
            <a:avLst/>
          </a:prstGeom>
          <a:solidFill>
            <a:schemeClr val="bg1"/>
          </a:solidFill>
          <a:ln w="9525">
            <a:noFill/>
          </a:ln>
        </p:spPr>
        <p:txBody>
          <a:bodyPr anchor="t">
            <a:spAutoFit/>
          </a:bodyPr>
          <a:p>
            <a:pPr>
              <a:spcBef>
                <a:spcPct val="30000"/>
              </a:spcBef>
            </a:pPr>
            <a:r>
              <a:rPr lang="zh-CN" altLang="en-US" sz="2400" b="1" dirty="0">
                <a:solidFill>
                  <a:schemeClr val="hlink"/>
                </a:solidFill>
                <a:latin typeface="宋体" panose="02010600030101010101" pitchFamily="2" charset="-122"/>
                <a:ea typeface="宋体" panose="02010600030101010101" pitchFamily="2" charset="-122"/>
              </a:rPr>
              <a:t>控制器与设备的接口</a:t>
            </a:r>
            <a:endParaRPr lang="zh-CN" altLang="en-US" sz="2400" b="1" dirty="0">
              <a:solidFill>
                <a:schemeClr val="hlink"/>
              </a:solidFill>
              <a:latin typeface="宋体" panose="02010600030101010101" pitchFamily="2" charset="-122"/>
              <a:ea typeface="宋体" panose="02010600030101010101" pitchFamily="2" charset="-122"/>
            </a:endParaRPr>
          </a:p>
          <a:p>
            <a:pPr>
              <a:spcBef>
                <a:spcPct val="30000"/>
              </a:spcBef>
            </a:pPr>
            <a:r>
              <a:rPr lang="zh-CN" altLang="en-US" sz="2400" b="1" dirty="0">
                <a:latin typeface="宋体" panose="02010600030101010101" pitchFamily="2" charset="-122"/>
                <a:ea typeface="宋体" panose="02010600030101010101" pitchFamily="2" charset="-122"/>
              </a:rPr>
              <a:t>在一个设备控制器上，可以连接一个或多个设备。相应地，在控制器中便有一个或多个设备接口，一个接口连接一个设备。在每个接口中都存在</a:t>
            </a:r>
            <a:r>
              <a:rPr lang="zh-CN" altLang="en-US" sz="2400" b="1" dirty="0">
                <a:solidFill>
                  <a:schemeClr val="accent2"/>
                </a:solidFill>
                <a:latin typeface="宋体" panose="02010600030101010101" pitchFamily="2" charset="-122"/>
                <a:ea typeface="宋体" panose="02010600030101010101" pitchFamily="2" charset="-122"/>
              </a:rPr>
              <a:t>数据、控制和状态</a:t>
            </a:r>
            <a:r>
              <a:rPr lang="zh-CN" altLang="en-US" sz="2400" b="1" dirty="0">
                <a:latin typeface="宋体" panose="02010600030101010101" pitchFamily="2" charset="-122"/>
                <a:ea typeface="宋体" panose="02010600030101010101" pitchFamily="2" charset="-122"/>
              </a:rPr>
              <a:t>三种类型的信号。</a:t>
            </a:r>
            <a:endParaRPr lang="zh-CN" altLang="en-US" sz="2400" b="1" dirty="0">
              <a:latin typeface="宋体" panose="02010600030101010101" pitchFamily="2" charset="-122"/>
              <a:ea typeface="宋体" panose="02010600030101010101" pitchFamily="2" charset="-122"/>
            </a:endParaRPr>
          </a:p>
        </p:txBody>
      </p:sp>
      <p:sp>
        <p:nvSpPr>
          <p:cNvPr id="577578" name="Text Box 42"/>
          <p:cNvSpPr txBox="1"/>
          <p:nvPr/>
        </p:nvSpPr>
        <p:spPr>
          <a:xfrm>
            <a:off x="381000" y="188913"/>
            <a:ext cx="8763000" cy="2327275"/>
          </a:xfrm>
          <a:prstGeom prst="rect">
            <a:avLst/>
          </a:prstGeom>
          <a:solidFill>
            <a:schemeClr val="bg1"/>
          </a:solidFill>
          <a:ln w="9525">
            <a:noFill/>
          </a:ln>
        </p:spPr>
        <p:txBody>
          <a:bodyPr anchor="t">
            <a:spAutoFit/>
          </a:bodyPr>
          <a:p>
            <a:pPr>
              <a:lnSpc>
                <a:spcPct val="110000"/>
              </a:lnSpc>
              <a:spcBef>
                <a:spcPct val="50000"/>
              </a:spcBef>
            </a:pPr>
            <a:r>
              <a:rPr lang="en-US" altLang="zh-CN" sz="2200" b="1" dirty="0">
                <a:solidFill>
                  <a:schemeClr val="hlink"/>
                </a:solidFill>
                <a:latin typeface="宋体" panose="02010600030101010101" pitchFamily="2" charset="-122"/>
                <a:ea typeface="宋体" panose="02010600030101010101" pitchFamily="2" charset="-122"/>
              </a:rPr>
              <a:t>       I/O</a:t>
            </a:r>
            <a:r>
              <a:rPr lang="zh-CN" altLang="en-US" sz="2200" b="1" dirty="0">
                <a:solidFill>
                  <a:schemeClr val="hlink"/>
                </a:solidFill>
                <a:latin typeface="宋体" panose="02010600030101010101" pitchFamily="2" charset="-122"/>
                <a:ea typeface="宋体" panose="02010600030101010101" pitchFamily="2" charset="-122"/>
              </a:rPr>
              <a:t>逻辑：</a:t>
            </a:r>
            <a:r>
              <a:rPr lang="zh-CN" altLang="en-US" sz="2200" b="1" dirty="0">
                <a:latin typeface="宋体" panose="02010600030101010101" pitchFamily="2" charset="-122"/>
                <a:ea typeface="宋体" panose="02010600030101010101" pitchFamily="2" charset="-122"/>
              </a:rPr>
              <a:t>用于</a:t>
            </a:r>
            <a:r>
              <a:rPr lang="zh-CN" altLang="en-US" sz="2200" b="1" dirty="0">
                <a:solidFill>
                  <a:schemeClr val="accent2"/>
                </a:solidFill>
                <a:latin typeface="宋体" panose="02010600030101010101" pitchFamily="2" charset="-122"/>
                <a:ea typeface="宋体" panose="02010600030101010101" pitchFamily="2" charset="-122"/>
              </a:rPr>
              <a:t>实现对设备的控制</a:t>
            </a:r>
            <a:r>
              <a:rPr lang="zh-CN" altLang="en-US" sz="2200" b="1" dirty="0">
                <a:latin typeface="宋体" panose="02010600030101010101" pitchFamily="2" charset="-122"/>
                <a:ea typeface="宋体" panose="02010600030101010101" pitchFamily="2" charset="-122"/>
              </a:rPr>
              <a:t>。它通过一组控制线与处理机交互，处理机利用</a:t>
            </a:r>
            <a:r>
              <a:rPr lang="en-US" altLang="zh-CN" sz="2200" b="1" dirty="0">
                <a:latin typeface="宋体" panose="02010600030101010101" pitchFamily="2" charset="-122"/>
                <a:ea typeface="宋体" panose="02010600030101010101" pitchFamily="2" charset="-122"/>
              </a:rPr>
              <a:t>I/O</a:t>
            </a:r>
            <a:r>
              <a:rPr lang="zh-CN" altLang="en-US" sz="2200" b="1" dirty="0">
                <a:latin typeface="宋体" panose="02010600030101010101" pitchFamily="2" charset="-122"/>
                <a:ea typeface="宋体" panose="02010600030101010101" pitchFamily="2" charset="-122"/>
              </a:rPr>
              <a:t>逻辑向控制器发送</a:t>
            </a:r>
            <a:r>
              <a:rPr lang="en-US" altLang="zh-CN" sz="2200" b="1" dirty="0">
                <a:latin typeface="宋体" panose="02010600030101010101" pitchFamily="2" charset="-122"/>
                <a:ea typeface="宋体" panose="02010600030101010101" pitchFamily="2" charset="-122"/>
              </a:rPr>
              <a:t>I/O</a:t>
            </a:r>
            <a:r>
              <a:rPr lang="zh-CN" altLang="en-US" sz="2200" b="1" dirty="0">
                <a:latin typeface="宋体" panose="02010600030101010101" pitchFamily="2" charset="-122"/>
                <a:ea typeface="宋体" panose="02010600030101010101" pitchFamily="2" charset="-122"/>
              </a:rPr>
              <a:t>命令，</a:t>
            </a:r>
            <a:r>
              <a:rPr lang="en-US" altLang="zh-CN" sz="2200" b="1" dirty="0">
                <a:latin typeface="宋体" panose="02010600030101010101" pitchFamily="2" charset="-122"/>
                <a:ea typeface="宋体" panose="02010600030101010101" pitchFamily="2" charset="-122"/>
              </a:rPr>
              <a:t>I/O</a:t>
            </a:r>
            <a:r>
              <a:rPr lang="zh-CN" altLang="en-US" sz="2200" b="1" dirty="0">
                <a:latin typeface="宋体" panose="02010600030101010101" pitchFamily="2" charset="-122"/>
                <a:ea typeface="宋体" panose="02010600030101010101" pitchFamily="2" charset="-122"/>
              </a:rPr>
              <a:t>逻辑对收到的命令进行译码。每当</a:t>
            </a:r>
            <a:r>
              <a:rPr lang="en-US" altLang="zh-CN" sz="2200" b="1" dirty="0">
                <a:latin typeface="宋体" panose="02010600030101010101" pitchFamily="2" charset="-122"/>
                <a:ea typeface="宋体" panose="02010600030101010101" pitchFamily="2" charset="-122"/>
              </a:rPr>
              <a:t>CPU</a:t>
            </a:r>
            <a:r>
              <a:rPr lang="zh-CN" altLang="en-US" sz="2200" b="1" dirty="0">
                <a:latin typeface="宋体" panose="02010600030101010101" pitchFamily="2" charset="-122"/>
                <a:ea typeface="宋体" panose="02010600030101010101" pitchFamily="2" charset="-122"/>
              </a:rPr>
              <a:t>要启动一个设备时，一方面将启动命令发送给控制器；另一方面又同时通过地址线把地址发送给控制器，由控制器的</a:t>
            </a:r>
            <a:r>
              <a:rPr lang="en-US" altLang="zh-CN" sz="2200" b="1" dirty="0">
                <a:latin typeface="宋体" panose="02010600030101010101" pitchFamily="2" charset="-122"/>
                <a:ea typeface="宋体" panose="02010600030101010101" pitchFamily="2" charset="-122"/>
              </a:rPr>
              <a:t>I/O</a:t>
            </a:r>
            <a:r>
              <a:rPr lang="zh-CN" altLang="en-US" sz="2200" b="1" dirty="0">
                <a:latin typeface="宋体" panose="02010600030101010101" pitchFamily="2" charset="-122"/>
                <a:ea typeface="宋体" panose="02010600030101010101" pitchFamily="2" charset="-122"/>
              </a:rPr>
              <a:t>逻辑对收到的地址进行译码，再根据所译出的命令对所选设备进行控制。</a:t>
            </a:r>
            <a:endParaRPr lang="zh-CN" altLang="en-US"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7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7576"/>
                                        </p:tgtEl>
                                        <p:attrNameLst>
                                          <p:attrName>style.visibility</p:attrName>
                                        </p:attrNameLst>
                                      </p:cBhvr>
                                      <p:to>
                                        <p:strVal val="visible"/>
                                      </p:to>
                                    </p:set>
                                  </p:childTnLst>
                                  <p:subTnLst>
                                    <p:set>
                                      <p:cBhvr override="childStyle">
                                        <p:cTn dur="1" fill="hold" display="0" masterRel="nextClick" afterEffect="1"/>
                                        <p:tgtEl>
                                          <p:spTgt spid="57757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7577"/>
                                        </p:tgtEl>
                                        <p:attrNameLst>
                                          <p:attrName>style.visibility</p:attrName>
                                        </p:attrNameLst>
                                      </p:cBhvr>
                                      <p:to>
                                        <p:strVal val="visible"/>
                                      </p:to>
                                    </p:set>
                                  </p:childTnLst>
                                  <p:subTnLst>
                                    <p:set>
                                      <p:cBhvr override="childStyle">
                                        <p:cTn dur="1" fill="hold" display="0" masterRel="nextClick" afterEffect="1"/>
                                        <p:tgtEl>
                                          <p:spTgt spid="57757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7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76" grpId="0" bldLvl="0" animBg="1"/>
      <p:bldP spid="577577" grpId="0" bldLvl="0" animBg="1"/>
      <p:bldP spid="57757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5842" name="Rectangle 3"/>
          <p:cNvSpPr>
            <a:spLocks noGrp="1"/>
          </p:cNvSpPr>
          <p:nvPr>
            <p:ph type="body"/>
          </p:nvPr>
        </p:nvSpPr>
        <p:spPr/>
        <p:txBody>
          <a:bodyPr wrap="square" anchor="t"/>
          <a:p>
            <a:pPr marL="0" indent="0" fontAlgn="base">
              <a:buNone/>
            </a:pPr>
            <a:r>
              <a:rPr lang="zh-CN" altLang="en-US" sz="2800" b="1" strike="noStrike" noProof="1" dirty="0">
                <a:latin typeface="宋体" panose="02010600030101010101" pitchFamily="2" charset="-122"/>
                <a:ea typeface="宋体" panose="02010600030101010101" pitchFamily="2" charset="-122"/>
              </a:rPr>
              <a:t>6.2.3  内存映像I/O </a:t>
            </a:r>
            <a:br>
              <a:rPr lang="zh-CN" altLang="en-US" dirty="0">
                <a:latin typeface="黑体" panose="02010609060101010101" pitchFamily="1" charset="-122"/>
                <a:ea typeface="黑体" panose="02010609060101010101" pitchFamily="1" charset="-122"/>
              </a:rPr>
            </a:br>
            <a:r>
              <a:rPr lang="zh-CN" altLang="en-US" strike="noStrike" noProof="1" dirty="0">
                <a:latin typeface="黑体" panose="02010609060101010101" pitchFamily="1" charset="-122"/>
                <a:ea typeface="黑体" panose="02010609060101010101" pitchFamily="1" charset="-122"/>
              </a:rPr>
              <a:t>  </a:t>
            </a:r>
            <a:r>
              <a:rPr lang="zh-CN" altLang="en-US" sz="2400" b="1" strike="noStrike" noProof="1" dirty="0">
                <a:latin typeface="宋体" panose="02010600030101010101" pitchFamily="2" charset="-122"/>
                <a:ea typeface="宋体" panose="02010600030101010101" pitchFamily="2" charset="-122"/>
              </a:rPr>
              <a:t>接口电路中有多个寄存器，一个寄存器有唯一的一个地址，每个地址为I/O端口，该地址称为</a:t>
            </a:r>
            <a:r>
              <a:rPr lang="zh-CN" altLang="en-US" sz="2400" b="1" strike="noStrike" noProof="1" dirty="0">
                <a:solidFill>
                  <a:srgbClr val="FF0000"/>
                </a:solidFill>
                <a:latin typeface="宋体" panose="02010600030101010101" pitchFamily="2" charset="-122"/>
                <a:ea typeface="宋体" panose="02010600030101010101" pitchFamily="2" charset="-122"/>
              </a:rPr>
              <a:t>I/O端口地址</a:t>
            </a:r>
            <a:r>
              <a:rPr lang="zh-CN" altLang="en-US" sz="2400" b="1" strike="noStrike" noProof="1" dirty="0">
                <a:latin typeface="宋体" panose="02010600030101010101" pitchFamily="2" charset="-122"/>
                <a:ea typeface="宋体" panose="02010600030101010101" pitchFamily="2" charset="-122"/>
              </a:rPr>
              <a:t> </a:t>
            </a:r>
            <a:endParaRPr lang="zh-CN" altLang="en-US" sz="2400" strike="noStrike" noProof="1" dirty="0">
              <a:solidFill>
                <a:schemeClr val="tx1"/>
              </a:solidFill>
              <a:latin typeface="宋体" panose="02010600030101010101" pitchFamily="2" charset="-122"/>
              <a:ea typeface="宋体" panose="02010600030101010101" pitchFamily="2" charset="-122"/>
            </a:endParaRPr>
          </a:p>
          <a:p>
            <a:pPr marL="469900" marR="0" lvl="0" indent="-469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利用特定的</a:t>
            </a:r>
            <a:r>
              <a:rPr lang="en-US" altLang="zh-CN"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I/O</a:t>
            </a: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指令</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908050" marR="0" lvl="1" indent="-43688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访问内存和设备需要两种不同的指令</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sym typeface="+mn-ea"/>
            </a:endParaRPr>
          </a:p>
          <a:p>
            <a:pPr marL="469900" marR="0" lvl="0" indent="-469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内存映像</a:t>
            </a:r>
            <a:r>
              <a:rPr lang="en-US" altLang="zh-CN"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I/O</a:t>
            </a:r>
            <a:endPar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908050" marR="0" lvl="1" indent="-43688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a:ln>
                  <a:noFill/>
                </a:ln>
                <a:solidFill>
                  <a:schemeClr val="tx1"/>
                </a:solidFill>
                <a:effectLst/>
                <a:uLnTx/>
                <a:uFillTx/>
                <a:latin typeface="宋体" panose="02010600030101010101" pitchFamily="2" charset="-122"/>
                <a:ea typeface="宋体" panose="02010600030101010101" pitchFamily="2" charset="-122"/>
                <a:sym typeface="+mn-ea"/>
              </a:rPr>
              <a:t>统一了</a:t>
            </a: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对内存和对控制器的访问方法，简化</a:t>
            </a:r>
            <a:r>
              <a:rPr lang="en-US" altLang="zh-CN"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I/O</a:t>
            </a: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编程</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sym typeface="+mn-ea"/>
            </a:endParaRPr>
          </a:p>
          <a:p>
            <a:pPr marL="0" indent="0" fontAlgn="base">
              <a:buNone/>
            </a:pPr>
            <a:endParaRPr lang="zh-CN" altLang="en-US" sz="2400" strike="noStrike" noProof="1" dirty="0">
              <a:latin typeface="宋体" panose="02010600030101010101" pitchFamily="2" charset="-122"/>
              <a:ea typeface="宋体" panose="02010600030101010101" pitchFamily="2" charset="-122"/>
            </a:endParaRPr>
          </a:p>
        </p:txBody>
      </p:sp>
      <p:sp>
        <p:nvSpPr>
          <p:cNvPr id="3584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686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5842" name="Rectangle 3"/>
          <p:cNvSpPr>
            <a:spLocks noGrp="1"/>
          </p:cNvSpPr>
          <p:nvPr>
            <p:ph type="body"/>
          </p:nvPr>
        </p:nvSpPr>
        <p:spPr/>
        <p:txBody>
          <a:bodyPr wrap="square" anchor="t"/>
          <a:p>
            <a:pPr marL="457200" lvl="1" indent="0" fontAlgn="base">
              <a:buNone/>
            </a:pPr>
            <a:r>
              <a:rPr lang="zh-CN" altLang="en-US" sz="2800" b="1" strike="noStrike" noProof="1" dirty="0">
                <a:latin typeface="宋体" panose="02010600030101010101" pitchFamily="2" charset="-122"/>
                <a:ea typeface="宋体" panose="02010600030101010101" pitchFamily="2" charset="-122"/>
              </a:rPr>
              <a:t>6.2.3  内存映像I/O </a:t>
            </a:r>
            <a:br>
              <a:rPr lang="zh-CN" altLang="en-US" dirty="0">
                <a:latin typeface="黑体" panose="02010609060101010101" pitchFamily="1" charset="-122"/>
                <a:ea typeface="黑体" panose="02010609060101010101" pitchFamily="1" charset="-122"/>
              </a:rPr>
            </a:br>
            <a:r>
              <a:rPr lang="zh-CN" altLang="en-US" sz="2400" b="1" strike="noStrike" noProof="1" dirty="0">
                <a:solidFill>
                  <a:srgbClr val="FF0000"/>
                </a:solidFill>
                <a:latin typeface="宋体" panose="02010600030101010101" pitchFamily="2" charset="-122"/>
                <a:ea typeface="宋体" panose="02010600030101010101" pitchFamily="2" charset="-122"/>
                <a:sym typeface="+mn-ea"/>
              </a:rPr>
              <a:t>I/O独立编址（I/O专用指令）</a:t>
            </a:r>
            <a:endParaRPr lang="zh-CN" altLang="en-US" sz="2400" strike="noStrike" noProof="1" dirty="0">
              <a:latin typeface="宋体" panose="02010600030101010101" pitchFamily="2" charset="-122"/>
              <a:ea typeface="宋体" panose="02010600030101010101" pitchFamily="2" charset="-122"/>
            </a:endParaRPr>
          </a:p>
          <a:p>
            <a:pPr lvl="2" fontAlgn="base"/>
            <a:r>
              <a:rPr lang="zh-CN" altLang="en-US" sz="2400" b="1" strike="noStrike" noProof="1" dirty="0">
                <a:latin typeface="宋体" panose="02010600030101010101" pitchFamily="2" charset="-122"/>
                <a:ea typeface="宋体" panose="02010600030101010101" pitchFamily="2" charset="-122"/>
                <a:sym typeface="+mn-ea"/>
              </a:rPr>
              <a:t>分配给端口的地址空间是完全独立的，与内存的地址空间没有关系</a:t>
            </a:r>
            <a:endParaRPr lang="zh-CN" altLang="en-US" sz="2400" b="1" strike="noStrike" noProof="1" dirty="0">
              <a:latin typeface="宋体" panose="02010600030101010101" pitchFamily="2" charset="-122"/>
              <a:ea typeface="宋体" panose="02010600030101010101" pitchFamily="2" charset="-122"/>
            </a:endParaRPr>
          </a:p>
          <a:p>
            <a:pPr lvl="2" fontAlgn="base"/>
            <a:r>
              <a:rPr lang="zh-CN" altLang="en-US" sz="2400" b="1" strike="noStrike" noProof="1" dirty="0">
                <a:latin typeface="宋体" panose="02010600030101010101" pitchFamily="2" charset="-122"/>
                <a:ea typeface="宋体" panose="02010600030101010101" pitchFamily="2" charset="-122"/>
                <a:sym typeface="+mn-ea"/>
              </a:rPr>
              <a:t>主机使用专门的I/O指令对端口进行操作</a:t>
            </a:r>
            <a:endParaRPr lang="zh-CN" altLang="en-US" sz="2400" b="1" strike="noStrike" noProof="1" dirty="0">
              <a:latin typeface="宋体" panose="02010600030101010101" pitchFamily="2" charset="-122"/>
              <a:ea typeface="宋体" panose="02010600030101010101" pitchFamily="2" charset="-122"/>
            </a:endParaRPr>
          </a:p>
          <a:p>
            <a:pPr lvl="2" fontAlgn="base"/>
            <a:r>
              <a:rPr lang="zh-CN" altLang="en-US" sz="2400" b="1" strike="noStrike" noProof="1" dirty="0">
                <a:latin typeface="宋体" panose="02010600030101010101" pitchFamily="2" charset="-122"/>
                <a:ea typeface="宋体" panose="02010600030101010101" pitchFamily="2" charset="-122"/>
                <a:sym typeface="+mn-ea"/>
              </a:rPr>
              <a:t>优缺点</a:t>
            </a:r>
            <a:endParaRPr lang="zh-CN" altLang="en-US" sz="2400" b="1" strike="noStrike" noProof="1" dirty="0">
              <a:latin typeface="宋体" panose="02010600030101010101" pitchFamily="2" charset="-122"/>
              <a:ea typeface="宋体" panose="02010600030101010101" pitchFamily="2" charset="-122"/>
            </a:endParaRPr>
          </a:p>
          <a:p>
            <a:pPr lvl="3" fontAlgn="base"/>
            <a:r>
              <a:rPr lang="zh-CN" altLang="en-US" sz="2400" b="1" strike="noStrike" noProof="1" dirty="0">
                <a:latin typeface="宋体" panose="02010600030101010101" pitchFamily="2" charset="-122"/>
                <a:ea typeface="宋体" panose="02010600030101010101" pitchFamily="2" charset="-122"/>
                <a:sym typeface="+mn-ea"/>
              </a:rPr>
              <a:t>外部设备不占用内存的地址空间</a:t>
            </a:r>
            <a:endParaRPr lang="zh-CN" altLang="en-US" sz="2400" b="1" strike="noStrike" noProof="1" dirty="0">
              <a:latin typeface="宋体" panose="02010600030101010101" pitchFamily="2" charset="-122"/>
              <a:ea typeface="宋体" panose="02010600030101010101" pitchFamily="2" charset="-122"/>
            </a:endParaRPr>
          </a:p>
          <a:p>
            <a:pPr lvl="3" fontAlgn="base"/>
            <a:r>
              <a:rPr lang="zh-CN" altLang="en-US" sz="2400" b="1" strike="noStrike" noProof="1" dirty="0">
                <a:latin typeface="宋体" panose="02010600030101010101" pitchFamily="2" charset="-122"/>
                <a:ea typeface="宋体" panose="02010600030101010101" pitchFamily="2" charset="-122"/>
                <a:sym typeface="+mn-ea"/>
              </a:rPr>
              <a:t>程序设计时，易于区分是对内存操作还是对I/O端口操作</a:t>
            </a:r>
            <a:endParaRPr lang="zh-CN" altLang="en-US" sz="2400" b="1" strike="noStrike" noProof="1" dirty="0">
              <a:latin typeface="宋体" panose="02010600030101010101" pitchFamily="2" charset="-122"/>
              <a:ea typeface="宋体" panose="02010600030101010101" pitchFamily="2" charset="-122"/>
            </a:endParaRPr>
          </a:p>
          <a:p>
            <a:pPr lvl="3" fontAlgn="base"/>
            <a:r>
              <a:rPr lang="zh-CN" altLang="en-US" sz="2400" b="1" strike="noStrike" noProof="1" dirty="0">
                <a:latin typeface="宋体" panose="02010600030101010101" pitchFamily="2" charset="-122"/>
                <a:ea typeface="宋体" panose="02010600030101010101" pitchFamily="2" charset="-122"/>
                <a:sym typeface="+mn-ea"/>
              </a:rPr>
              <a:t>对I/O端口操作的指令类型少，操作不灵活</a:t>
            </a:r>
            <a:endParaRPr lang="zh-CN" altLang="en-US" sz="2400" b="1" strike="noStrike" noProof="1" dirty="0">
              <a:latin typeface="宋体" panose="02010600030101010101" pitchFamily="2" charset="-122"/>
              <a:ea typeface="宋体" panose="02010600030101010101" pitchFamily="2" charset="-122"/>
            </a:endParaRPr>
          </a:p>
          <a:p>
            <a:pPr lvl="2" fontAlgn="base"/>
            <a:r>
              <a:rPr lang="zh-CN" altLang="en-US" sz="2400" b="1" strike="noStrike" noProof="1" dirty="0">
                <a:latin typeface="宋体" panose="02010600030101010101" pitchFamily="2" charset="-122"/>
                <a:ea typeface="宋体" panose="02010600030101010101" pitchFamily="2" charset="-122"/>
                <a:sym typeface="+mn-ea"/>
              </a:rPr>
              <a:t>例子：8086/8088，分配给I/O端口的地址空间64K，只能用IN和OUT指令对其进行读写操作</a:t>
            </a:r>
            <a:endParaRPr lang="zh-CN" altLang="en-US" sz="2400" strike="noStrike" noProof="1" dirty="0">
              <a:latin typeface="宋体" panose="02010600030101010101" pitchFamily="2" charset="-122"/>
              <a:ea typeface="宋体" panose="02010600030101010101" pitchFamily="2" charset="-122"/>
            </a:endParaRPr>
          </a:p>
          <a:p>
            <a:pPr marL="0" indent="0" fontAlgn="base">
              <a:buNone/>
            </a:pP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sym typeface="+mn-ea"/>
            </a:endParaRPr>
          </a:p>
          <a:p>
            <a:pPr marL="0" indent="0" fontAlgn="base">
              <a:buNone/>
            </a:pPr>
            <a:endParaRPr lang="zh-CN" altLang="en-US" sz="2400" strike="noStrike" noProof="1" dirty="0">
              <a:latin typeface="宋体" panose="02010600030101010101" pitchFamily="2" charset="-122"/>
              <a:ea typeface="宋体" panose="02010600030101010101" pitchFamily="2" charset="-122"/>
            </a:endParaRPr>
          </a:p>
        </p:txBody>
      </p:sp>
      <p:sp>
        <p:nvSpPr>
          <p:cNvPr id="3686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788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5842" name="Rectangle 3"/>
          <p:cNvSpPr>
            <a:spLocks noGrp="1"/>
          </p:cNvSpPr>
          <p:nvPr>
            <p:ph type="body"/>
          </p:nvPr>
        </p:nvSpPr>
        <p:spPr/>
        <p:txBody>
          <a:bodyPr wrap="square" anchor="t"/>
          <a:p>
            <a:pPr marL="457200" lvl="1" indent="0" fontAlgn="base">
              <a:buNone/>
            </a:pPr>
            <a:r>
              <a:rPr lang="zh-CN" altLang="en-US" sz="2800" b="1" strike="noStrike" noProof="1" dirty="0">
                <a:latin typeface="宋体" panose="02010600030101010101" pitchFamily="2" charset="-122"/>
                <a:ea typeface="宋体" panose="02010600030101010101" pitchFamily="2" charset="-122"/>
              </a:rPr>
              <a:t>6.2.3  内存映像I/O </a:t>
            </a:r>
            <a:br>
              <a:rPr lang="zh-CN" altLang="en-US" dirty="0">
                <a:latin typeface="黑体" panose="02010609060101010101" pitchFamily="1" charset="-122"/>
                <a:ea typeface="黑体" panose="02010609060101010101" pitchFamily="1" charset="-122"/>
              </a:rPr>
            </a:br>
            <a:r>
              <a:rPr lang="zh-CN" altLang="zh-CN" sz="2400" b="1" strike="noStrike" noProof="1" dirty="0">
                <a:latin typeface="宋体" panose="02010600030101010101" pitchFamily="2" charset="-122"/>
                <a:ea typeface="宋体" panose="02010600030101010101" pitchFamily="2" charset="-122"/>
                <a:sym typeface="+mn-ea"/>
              </a:rPr>
              <a:t>内存映像I/O</a:t>
            </a:r>
            <a:endParaRPr lang="zh-CN" altLang="zh-CN" sz="2400" b="1" strike="noStrike" noProof="1" dirty="0">
              <a:latin typeface="宋体" panose="02010600030101010101" pitchFamily="2" charset="-122"/>
              <a:ea typeface="宋体" panose="02010600030101010101" pitchFamily="2" charset="-122"/>
            </a:endParaRPr>
          </a:p>
          <a:p>
            <a:pPr lvl="2" fontAlgn="base"/>
            <a:r>
              <a:rPr lang="zh-CN" altLang="zh-CN" sz="2400" b="1" strike="noStrike" noProof="1" dirty="0">
                <a:latin typeface="宋体" panose="02010600030101010101" pitchFamily="2" charset="-122"/>
                <a:ea typeface="宋体" panose="02010600030101010101" pitchFamily="2" charset="-122"/>
                <a:sym typeface="+mn-ea"/>
              </a:rPr>
              <a:t>分配给系统中所有端口的地址空间与内存的地址空间</a:t>
            </a:r>
            <a:r>
              <a:rPr lang="zh-CN" altLang="zh-CN" sz="2400" b="1" strike="noStrike" noProof="1" dirty="0">
                <a:solidFill>
                  <a:srgbClr val="FF0000"/>
                </a:solidFill>
                <a:latin typeface="宋体" panose="02010600030101010101" pitchFamily="2" charset="-122"/>
                <a:ea typeface="宋体" panose="02010600030101010101" pitchFamily="2" charset="-122"/>
                <a:sym typeface="+mn-ea"/>
              </a:rPr>
              <a:t>统一编址</a:t>
            </a:r>
            <a:endParaRPr lang="zh-CN" altLang="zh-CN" sz="2400" b="1" strike="noStrike" noProof="1" dirty="0">
              <a:latin typeface="宋体" panose="02010600030101010101" pitchFamily="2" charset="-122"/>
              <a:ea typeface="宋体" panose="02010600030101010101" pitchFamily="2" charset="-122"/>
            </a:endParaRPr>
          </a:p>
          <a:p>
            <a:pPr lvl="2" fontAlgn="base"/>
            <a:r>
              <a:rPr lang="zh-CN" altLang="zh-CN" sz="2400" b="1" strike="noStrike" noProof="1" dirty="0">
                <a:latin typeface="宋体" panose="02010600030101010101" pitchFamily="2" charset="-122"/>
                <a:ea typeface="宋体" panose="02010600030101010101" pitchFamily="2" charset="-122"/>
                <a:sym typeface="+mn-ea"/>
              </a:rPr>
              <a:t>主机把I/O端口看作一个存储单元，对I/O的读写操作等同于对存储器的操作</a:t>
            </a:r>
            <a:endParaRPr lang="zh-CN" altLang="zh-CN" sz="2400" b="1" strike="noStrike" noProof="1" dirty="0">
              <a:latin typeface="宋体" panose="02010600030101010101" pitchFamily="2" charset="-122"/>
              <a:ea typeface="宋体" panose="02010600030101010101" pitchFamily="2" charset="-122"/>
            </a:endParaRPr>
          </a:p>
          <a:p>
            <a:pPr lvl="2" fontAlgn="base"/>
            <a:r>
              <a:rPr lang="zh-CN" altLang="zh-CN" sz="2400" b="1" strike="noStrike" noProof="1" dirty="0">
                <a:latin typeface="宋体" panose="02010600030101010101" pitchFamily="2" charset="-122"/>
                <a:ea typeface="宋体" panose="02010600030101010101" pitchFamily="2" charset="-122"/>
                <a:sym typeface="+mn-ea"/>
              </a:rPr>
              <a:t>优缺点</a:t>
            </a:r>
            <a:endParaRPr lang="zh-CN" altLang="zh-CN" sz="2400" b="1" strike="noStrike" noProof="1" dirty="0">
              <a:latin typeface="宋体" panose="02010600030101010101" pitchFamily="2" charset="-122"/>
              <a:ea typeface="宋体" panose="02010600030101010101" pitchFamily="2" charset="-122"/>
            </a:endParaRPr>
          </a:p>
          <a:p>
            <a:pPr lvl="3" fontAlgn="base"/>
            <a:r>
              <a:rPr lang="zh-CN" altLang="zh-CN" sz="2400" b="1" strike="noStrike" noProof="1" dirty="0">
                <a:latin typeface="宋体" panose="02010600030101010101" pitchFamily="2" charset="-122"/>
                <a:ea typeface="宋体" panose="02010600030101010101" pitchFamily="2" charset="-122"/>
                <a:sym typeface="+mn-ea"/>
              </a:rPr>
              <a:t>凡是可对存储器操作的指令都可对I/O端口操作</a:t>
            </a:r>
            <a:endParaRPr lang="zh-CN" altLang="zh-CN" sz="2400" b="1" strike="noStrike" noProof="1" dirty="0">
              <a:latin typeface="宋体" panose="02010600030101010101" pitchFamily="2" charset="-122"/>
              <a:ea typeface="宋体" panose="02010600030101010101" pitchFamily="2" charset="-122"/>
            </a:endParaRPr>
          </a:p>
          <a:p>
            <a:pPr lvl="3" fontAlgn="base"/>
            <a:r>
              <a:rPr lang="zh-CN" altLang="zh-CN" sz="2400" b="1" strike="noStrike" noProof="1" dirty="0">
                <a:latin typeface="宋体" panose="02010600030101010101" pitchFamily="2" charset="-122"/>
                <a:ea typeface="宋体" panose="02010600030101010101" pitchFamily="2" charset="-122"/>
                <a:sym typeface="+mn-ea"/>
              </a:rPr>
              <a:t>不需要专门的I/O指令</a:t>
            </a:r>
            <a:endParaRPr lang="zh-CN" altLang="zh-CN" sz="2400" b="1" strike="noStrike" noProof="1" dirty="0">
              <a:latin typeface="宋体" panose="02010600030101010101" pitchFamily="2" charset="-122"/>
              <a:ea typeface="宋体" panose="02010600030101010101" pitchFamily="2" charset="-122"/>
            </a:endParaRPr>
          </a:p>
          <a:p>
            <a:pPr lvl="3" fontAlgn="base"/>
            <a:r>
              <a:rPr lang="zh-CN" altLang="zh-CN" sz="2400" b="1" strike="noStrike" noProof="1" dirty="0">
                <a:latin typeface="宋体" panose="02010600030101010101" pitchFamily="2" charset="-122"/>
                <a:ea typeface="宋体" panose="02010600030101010101" pitchFamily="2" charset="-122"/>
                <a:sym typeface="+mn-ea"/>
              </a:rPr>
              <a:t>I/O端口可占有较大的地址空间</a:t>
            </a:r>
            <a:endParaRPr lang="zh-CN" altLang="zh-CN" sz="2400" b="1" strike="noStrike" noProof="1" dirty="0">
              <a:latin typeface="宋体" panose="02010600030101010101" pitchFamily="2" charset="-122"/>
              <a:ea typeface="宋体" panose="02010600030101010101" pitchFamily="2" charset="-122"/>
            </a:endParaRPr>
          </a:p>
          <a:p>
            <a:pPr lvl="3" fontAlgn="base"/>
            <a:r>
              <a:rPr lang="zh-CN" altLang="zh-CN" sz="2400" b="1" strike="noStrike" noProof="1" dirty="0">
                <a:latin typeface="宋体" panose="02010600030101010101" pitchFamily="2" charset="-122"/>
                <a:ea typeface="宋体" panose="02010600030101010101" pitchFamily="2" charset="-122"/>
                <a:sym typeface="+mn-ea"/>
              </a:rPr>
              <a:t>占用内存空间</a:t>
            </a:r>
            <a:endParaRPr lang="zh-CN" altLang="zh-CN" sz="2400" strike="noStrike" noProof="1" dirty="0">
              <a:latin typeface="宋体" panose="02010600030101010101" pitchFamily="2" charset="-122"/>
              <a:ea typeface="宋体" panose="02010600030101010101" pitchFamily="2" charset="-122"/>
            </a:endParaRPr>
          </a:p>
          <a:p>
            <a:pPr marL="0" indent="0" fontAlgn="base">
              <a:buNone/>
            </a:pP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sym typeface="+mn-ea"/>
            </a:endParaRPr>
          </a:p>
          <a:p>
            <a:pPr marL="0" indent="0" fontAlgn="base">
              <a:buNone/>
            </a:pPr>
            <a:endParaRPr lang="zh-CN" altLang="en-US" sz="2400" strike="noStrike" noProof="1" dirty="0">
              <a:latin typeface="宋体" panose="02010600030101010101" pitchFamily="2" charset="-122"/>
              <a:ea typeface="宋体" panose="02010600030101010101" pitchFamily="2" charset="-122"/>
            </a:endParaRPr>
          </a:p>
        </p:txBody>
      </p:sp>
      <p:sp>
        <p:nvSpPr>
          <p:cNvPr id="3789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8914" name="Rectangle 3"/>
          <p:cNvSpPr>
            <a:spLocks noGrp="1"/>
          </p:cNvSpPr>
          <p:nvPr>
            <p:ph type="body"/>
          </p:nvPr>
        </p:nvSpPr>
        <p:spPr>
          <a:xfrm>
            <a:off x="457200" y="5867400"/>
            <a:ext cx="8229600" cy="457200"/>
          </a:xfrm>
        </p:spPr>
        <p:txBody>
          <a:bodyPr wrap="square" anchor="t"/>
          <a:p>
            <a:pPr marL="0" indent="0" algn="ctr">
              <a:buNone/>
            </a:pPr>
            <a:r>
              <a:rPr lang="zh-CN" altLang="en-US" sz="2400" dirty="0">
                <a:latin typeface="宋体" panose="02010600030101010101" pitchFamily="2" charset="-122"/>
                <a:ea typeface="宋体" panose="02010600030101010101" pitchFamily="2" charset="-122"/>
              </a:rPr>
              <a:t>图6-5  设备寻址形式</a:t>
            </a:r>
            <a:endParaRPr lang="zh-CN" altLang="en-US" sz="2400" dirty="0">
              <a:latin typeface="宋体" panose="02010600030101010101" pitchFamily="2" charset="-122"/>
              <a:ea typeface="宋体" panose="02010600030101010101" pitchFamily="2" charset="-122"/>
            </a:endParaRPr>
          </a:p>
        </p:txBody>
      </p:sp>
      <p:pic>
        <p:nvPicPr>
          <p:cNvPr id="38915" name="Picture 4" descr="6-5"/>
          <p:cNvPicPr>
            <a:picLocks noChangeAspect="1"/>
          </p:cNvPicPr>
          <p:nvPr/>
        </p:nvPicPr>
        <p:blipFill>
          <a:blip r:embed="rId1"/>
          <a:stretch>
            <a:fillRect/>
          </a:stretch>
        </p:blipFill>
        <p:spPr>
          <a:xfrm>
            <a:off x="1371600" y="1447800"/>
            <a:ext cx="5715000" cy="4133850"/>
          </a:xfrm>
          <a:prstGeom prst="rect">
            <a:avLst/>
          </a:prstGeom>
          <a:noFill/>
          <a:ln w="9525">
            <a:noFill/>
          </a:ln>
        </p:spPr>
      </p:pic>
      <p:sp>
        <p:nvSpPr>
          <p:cNvPr id="3891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37890" name="Rectangle 3"/>
          <p:cNvSpPr>
            <a:spLocks noGrp="1"/>
          </p:cNvSpPr>
          <p:nvPr>
            <p:ph type="body"/>
          </p:nvPr>
        </p:nvSpPr>
        <p:spPr/>
        <p:txBody>
          <a:bodyPr wrap="square" anchor="t"/>
          <a:p>
            <a:pPr marL="457200" lvl="1" indent="0" eaLnBrk="1" fontAlgn="base" hangingPunct="1">
              <a:lnSpc>
                <a:spcPct val="90000"/>
              </a:lnSpc>
              <a:buNone/>
            </a:pPr>
            <a:r>
              <a:rPr lang="zh-CN" altLang="en-US" sz="2800" b="1" strike="noStrike" noProof="1" dirty="0">
                <a:latin typeface="宋体" panose="02010600030101010101" pitchFamily="2" charset="-122"/>
                <a:ea typeface="宋体" panose="02010600030101010101" pitchFamily="2" charset="-122"/>
              </a:rPr>
              <a:t>6.2.4　I/O通道</a:t>
            </a:r>
            <a:br>
              <a:rPr lang="zh-CN" altLang="en-US" dirty="0">
                <a:latin typeface="黑体" panose="02010609060101010101" pitchFamily="1" charset="-122"/>
                <a:ea typeface="黑体" panose="02010609060101010101" pitchFamily="1" charset="-122"/>
              </a:rPr>
            </a:br>
            <a:r>
              <a:rPr lang="zh-CN" altLang="en-US" sz="2400" b="1" strike="noStrike" noProof="1" dirty="0">
                <a:latin typeface="宋体" panose="02010600030101010101" pitchFamily="2" charset="-122"/>
                <a:ea typeface="宋体" panose="02010600030101010101" pitchFamily="2" charset="-122"/>
              </a:rPr>
              <a:t>1.I/O通道设备的引入</a:t>
            </a:r>
            <a:br>
              <a:rPr lang="zh-CN" altLang="en-US" sz="2400" dirty="0">
                <a:latin typeface="宋体" panose="02010600030101010101" pitchFamily="2" charset="-122"/>
                <a:ea typeface="宋体" panose="02010600030101010101" pitchFamily="2" charset="-122"/>
              </a:rPr>
            </a:br>
            <a:r>
              <a:rPr lang="zh-CN" altLang="en-US" sz="2400" strike="noStrike" noProof="1" dirty="0">
                <a:latin typeface="宋体" panose="02010600030101010101" pitchFamily="2" charset="-122"/>
                <a:ea typeface="宋体" panose="02010600030101010101" pitchFamily="2" charset="-122"/>
              </a:rPr>
              <a:t>　</a:t>
            </a:r>
            <a:r>
              <a:rPr lang="zh-CN" altLang="en-US" sz="2000" b="1" strike="noStrike" noProof="1" dirty="0">
                <a:solidFill>
                  <a:schemeClr val="accent2"/>
                </a:solidFill>
                <a:latin typeface="宋体" panose="02010600030101010101" pitchFamily="2" charset="-122"/>
                <a:ea typeface="宋体" panose="02010600030101010101" pitchFamily="2" charset="-122"/>
                <a:sym typeface="+mn-ea"/>
              </a:rPr>
              <a:t>引入目的：</a:t>
            </a:r>
            <a:r>
              <a:rPr lang="zh-CN" altLang="en-US" sz="2000" b="1" strike="noStrike" noProof="1" dirty="0">
                <a:latin typeface="宋体" panose="02010600030101010101" pitchFamily="2" charset="-122"/>
                <a:ea typeface="宋体" panose="02010600030101010101" pitchFamily="2" charset="-122"/>
                <a:sym typeface="+mn-ea"/>
              </a:rPr>
              <a:t>建立独立</a:t>
            </a:r>
            <a:r>
              <a:rPr lang="en-US" altLang="zh-CN" sz="2000" b="1" strike="noStrike" noProof="1" dirty="0">
                <a:latin typeface="宋体" panose="02010600030101010101" pitchFamily="2" charset="-122"/>
                <a:ea typeface="宋体" panose="02010600030101010101" pitchFamily="2" charset="-122"/>
                <a:sym typeface="+mn-ea"/>
              </a:rPr>
              <a:t>I/O</a:t>
            </a:r>
            <a:r>
              <a:rPr lang="zh-CN" altLang="en-US" sz="2000" b="1" strike="noStrike" noProof="1" dirty="0">
                <a:latin typeface="宋体" panose="02010600030101010101" pitchFamily="2" charset="-122"/>
                <a:ea typeface="宋体" panose="02010600030101010101" pitchFamily="2" charset="-122"/>
                <a:sym typeface="+mn-ea"/>
              </a:rPr>
              <a:t>操作</a:t>
            </a:r>
            <a:r>
              <a:rPr lang="en-US" altLang="zh-CN" sz="2000" b="1" strike="noStrike" noProof="1" dirty="0">
                <a:latin typeface="宋体" panose="02010600030101010101" pitchFamily="2" charset="-122"/>
                <a:ea typeface="宋体" panose="02010600030101010101" pitchFamily="2" charset="-122"/>
                <a:sym typeface="+mn-ea"/>
              </a:rPr>
              <a:t>,</a:t>
            </a:r>
            <a:r>
              <a:rPr lang="zh-CN" altLang="en-US" sz="2000" b="1" strike="noStrike" noProof="1" dirty="0">
                <a:latin typeface="宋体" panose="02010600030101010101" pitchFamily="2" charset="-122"/>
                <a:ea typeface="宋体" panose="02010600030101010101" pitchFamily="2" charset="-122"/>
                <a:sym typeface="+mn-ea"/>
              </a:rPr>
              <a:t>不仅使数据的传送能独立于</a:t>
            </a:r>
            <a:r>
              <a:rPr lang="en-US" altLang="zh-CN" sz="2000" b="1" strike="noStrike" noProof="1" dirty="0">
                <a:latin typeface="宋体" panose="02010600030101010101" pitchFamily="2" charset="-122"/>
                <a:ea typeface="宋体" panose="02010600030101010101" pitchFamily="2" charset="-122"/>
                <a:sym typeface="+mn-ea"/>
              </a:rPr>
              <a:t>CPU,</a:t>
            </a:r>
            <a:r>
              <a:rPr lang="zh-CN" altLang="en-US" sz="2000" b="1" strike="noStrike" noProof="1" dirty="0">
                <a:latin typeface="宋体" panose="02010600030101010101" pitchFamily="2" charset="-122"/>
                <a:ea typeface="宋体" panose="02010600030101010101" pitchFamily="2" charset="-122"/>
                <a:sym typeface="+mn-ea"/>
              </a:rPr>
              <a:t>而且使</a:t>
            </a:r>
            <a:r>
              <a:rPr lang="en-US" altLang="zh-CN" sz="2000" b="1" strike="noStrike" noProof="1" dirty="0">
                <a:latin typeface="宋体" panose="02010600030101010101" pitchFamily="2" charset="-122"/>
                <a:ea typeface="宋体" panose="02010600030101010101" pitchFamily="2" charset="-122"/>
                <a:sym typeface="+mn-ea"/>
              </a:rPr>
              <a:t>CPU</a:t>
            </a:r>
            <a:r>
              <a:rPr lang="zh-CN" altLang="en-US" sz="2000" b="1" strike="noStrike" noProof="1" dirty="0">
                <a:latin typeface="宋体" panose="02010600030101010101" pitchFamily="2" charset="-122"/>
                <a:ea typeface="宋体" panose="02010600030101010101" pitchFamily="2" charset="-122"/>
                <a:sym typeface="+mn-ea"/>
              </a:rPr>
              <a:t>从对</a:t>
            </a:r>
            <a:r>
              <a:rPr lang="en-US" altLang="zh-CN" sz="2000" b="1" strike="noStrike" noProof="1" dirty="0">
                <a:latin typeface="宋体" panose="02010600030101010101" pitchFamily="2" charset="-122"/>
                <a:ea typeface="宋体" panose="02010600030101010101" pitchFamily="2" charset="-122"/>
                <a:sym typeface="+mn-ea"/>
              </a:rPr>
              <a:t>I/O</a:t>
            </a:r>
            <a:r>
              <a:rPr lang="zh-CN" altLang="en-US" sz="2000" b="1" strike="noStrike" noProof="1" dirty="0">
                <a:latin typeface="宋体" panose="02010600030101010101" pitchFamily="2" charset="-122"/>
                <a:ea typeface="宋体" panose="02010600030101010101" pitchFamily="2" charset="-122"/>
                <a:sym typeface="+mn-ea"/>
              </a:rPr>
              <a:t>操作的组织、管理中解脱。</a:t>
            </a:r>
            <a:endParaRPr lang="zh-CN" altLang="en-US" sz="2000" b="1" strike="noStrike" noProof="1" dirty="0">
              <a:latin typeface="宋体" panose="02010600030101010101" pitchFamily="2" charset="-122"/>
              <a:ea typeface="宋体" panose="02010600030101010101" pitchFamily="2" charset="-122"/>
            </a:endParaRPr>
          </a:p>
          <a:p>
            <a:pPr lvl="1" eaLnBrk="1" fontAlgn="base" hangingPunct="1">
              <a:lnSpc>
                <a:spcPct val="120000"/>
              </a:lnSpc>
            </a:pPr>
            <a:r>
              <a:rPr lang="zh-CN" altLang="en-US" sz="2000" b="1" strike="noStrike" noProof="1" dirty="0">
                <a:solidFill>
                  <a:schemeClr val="accent2"/>
                </a:solidFill>
                <a:latin typeface="宋体" panose="02010600030101010101" pitchFamily="2" charset="-122"/>
                <a:ea typeface="宋体" panose="02010600030101010101" pitchFamily="2" charset="-122"/>
                <a:sym typeface="+mn-ea"/>
              </a:rPr>
              <a:t>实现：</a:t>
            </a:r>
            <a:r>
              <a:rPr lang="en-US" altLang="zh-CN" sz="2000" b="1" strike="noStrike" noProof="1" dirty="0">
                <a:latin typeface="宋体" panose="02010600030101010101" pitchFamily="2" charset="-122"/>
                <a:ea typeface="宋体" panose="02010600030101010101" pitchFamily="2" charset="-122"/>
                <a:sym typeface="+mn-ea"/>
              </a:rPr>
              <a:t>CPU</a:t>
            </a:r>
            <a:r>
              <a:rPr lang="zh-CN" altLang="en-US" sz="2000" b="1" strike="noStrike" noProof="1" dirty="0">
                <a:latin typeface="宋体" panose="02010600030101010101" pitchFamily="2" charset="-122"/>
                <a:ea typeface="宋体" panose="02010600030101010101" pitchFamily="2" charset="-122"/>
                <a:sym typeface="+mn-ea"/>
              </a:rPr>
              <a:t>只需发送</a:t>
            </a:r>
            <a:r>
              <a:rPr lang="en-US" altLang="zh-CN" sz="2000" b="1" strike="noStrike" noProof="1" dirty="0">
                <a:latin typeface="宋体" panose="02010600030101010101" pitchFamily="2" charset="-122"/>
                <a:ea typeface="宋体" panose="02010600030101010101" pitchFamily="2" charset="-122"/>
                <a:sym typeface="+mn-ea"/>
              </a:rPr>
              <a:t>I/O</a:t>
            </a:r>
            <a:r>
              <a:rPr lang="zh-CN" altLang="en-US" sz="2000" b="1" strike="noStrike" noProof="1" dirty="0">
                <a:latin typeface="宋体" panose="02010600030101010101" pitchFamily="2" charset="-122"/>
                <a:ea typeface="宋体" panose="02010600030101010101" pitchFamily="2" charset="-122"/>
                <a:sym typeface="+mn-ea"/>
              </a:rPr>
              <a:t>命令给通道，通道通过调用内存中的相应</a:t>
            </a:r>
            <a:r>
              <a:rPr lang="zh-CN" altLang="en-US" sz="2000" b="1" strike="noStrike" noProof="1" dirty="0">
                <a:solidFill>
                  <a:schemeClr val="accent2"/>
                </a:solidFill>
                <a:latin typeface="宋体" panose="02010600030101010101" pitchFamily="2" charset="-122"/>
                <a:ea typeface="宋体" panose="02010600030101010101" pitchFamily="2" charset="-122"/>
                <a:sym typeface="+mn-ea"/>
              </a:rPr>
              <a:t>通道程序</a:t>
            </a:r>
            <a:r>
              <a:rPr lang="zh-CN" altLang="en-US" sz="2000" b="1" strike="noStrike" noProof="1" dirty="0">
                <a:latin typeface="宋体" panose="02010600030101010101" pitchFamily="2" charset="-122"/>
                <a:ea typeface="宋体" panose="02010600030101010101" pitchFamily="2" charset="-122"/>
                <a:sym typeface="+mn-ea"/>
              </a:rPr>
              <a:t>完成任务。</a:t>
            </a:r>
            <a:endParaRPr lang="zh-CN" altLang="en-US" sz="2000" b="1" strike="noStrike" noProof="1" dirty="0">
              <a:latin typeface="宋体" panose="02010600030101010101" pitchFamily="2" charset="-122"/>
              <a:ea typeface="宋体" panose="02010600030101010101" pitchFamily="2" charset="-122"/>
            </a:endParaRPr>
          </a:p>
          <a:p>
            <a:pPr lvl="1" eaLnBrk="1" fontAlgn="base" hangingPunct="1">
              <a:lnSpc>
                <a:spcPct val="120000"/>
              </a:lnSpc>
            </a:pPr>
            <a:r>
              <a:rPr lang="zh-CN" altLang="en-US" sz="2000" b="1" strike="noStrike" noProof="1" dirty="0">
                <a:latin typeface="宋体" panose="02010600030101010101" pitchFamily="2" charset="-122"/>
                <a:ea typeface="宋体" panose="02010600030101010101" pitchFamily="2" charset="-122"/>
                <a:sym typeface="+mn-ea"/>
              </a:rPr>
              <a:t>实际上</a:t>
            </a:r>
            <a:r>
              <a:rPr lang="en-US" altLang="zh-CN" sz="2000" b="1" strike="noStrike" noProof="1" dirty="0">
                <a:latin typeface="宋体" panose="02010600030101010101" pitchFamily="2" charset="-122"/>
                <a:ea typeface="宋体" panose="02010600030101010101" pitchFamily="2" charset="-122"/>
                <a:sym typeface="+mn-ea"/>
              </a:rPr>
              <a:t>I/O</a:t>
            </a:r>
            <a:r>
              <a:rPr lang="zh-CN" altLang="en-US" sz="2000" b="1" strike="noStrike" noProof="1" dirty="0">
                <a:latin typeface="宋体" panose="02010600030101010101" pitchFamily="2" charset="-122"/>
                <a:ea typeface="宋体" panose="02010600030101010101" pitchFamily="2" charset="-122"/>
                <a:sym typeface="+mn-ea"/>
              </a:rPr>
              <a:t>通道是一种特殊的处理机。与一般处理机不同于两方面：</a:t>
            </a:r>
            <a:endParaRPr lang="zh-CN" altLang="en-US" sz="2000" b="1" strike="noStrike" noProof="1" dirty="0">
              <a:latin typeface="宋体" panose="02010600030101010101" pitchFamily="2" charset="-122"/>
              <a:ea typeface="宋体" panose="02010600030101010101" pitchFamily="2" charset="-122"/>
            </a:endParaRPr>
          </a:p>
          <a:p>
            <a:pPr eaLnBrk="1" fontAlgn="base" hangingPunct="1">
              <a:lnSpc>
                <a:spcPct val="120000"/>
              </a:lnSpc>
              <a:buNone/>
            </a:pPr>
            <a:r>
              <a:rPr lang="zh-CN" altLang="en-US" sz="2000" b="1" strike="noStrike" noProof="1" dirty="0">
                <a:solidFill>
                  <a:srgbClr val="CC0066"/>
                </a:solidFill>
                <a:latin typeface="宋体" panose="02010600030101010101" pitchFamily="2" charset="-122"/>
                <a:ea typeface="宋体" panose="02010600030101010101" pitchFamily="2" charset="-122"/>
                <a:sym typeface="+mn-ea"/>
              </a:rPr>
              <a:t>    </a:t>
            </a:r>
            <a:r>
              <a:rPr lang="zh-CN" altLang="en-US" sz="2000" b="1" strike="noStrike" noProof="1" dirty="0">
                <a:latin typeface="宋体" panose="02010600030101010101" pitchFamily="2" charset="-122"/>
                <a:ea typeface="宋体" panose="02010600030101010101" pitchFamily="2" charset="-122"/>
                <a:sym typeface="+mn-ea"/>
              </a:rPr>
              <a:t>（</a:t>
            </a:r>
            <a:r>
              <a:rPr lang="en-US" altLang="zh-CN" sz="2000" b="1" strike="noStrike" noProof="1" dirty="0">
                <a:latin typeface="宋体" panose="02010600030101010101" pitchFamily="2" charset="-122"/>
                <a:ea typeface="宋体" panose="02010600030101010101" pitchFamily="2" charset="-122"/>
                <a:sym typeface="+mn-ea"/>
              </a:rPr>
              <a:t>1</a:t>
            </a:r>
            <a:r>
              <a:rPr lang="zh-CN" altLang="en-US" sz="2000" b="1" strike="noStrike" noProof="1" dirty="0">
                <a:latin typeface="宋体" panose="02010600030101010101" pitchFamily="2" charset="-122"/>
                <a:ea typeface="宋体" panose="02010600030101010101" pitchFamily="2" charset="-122"/>
                <a:sym typeface="+mn-ea"/>
              </a:rPr>
              <a:t>） 指令类型</a:t>
            </a:r>
            <a:r>
              <a:rPr lang="zh-CN" altLang="en-US" sz="2000" b="1" strike="noStrike" noProof="1" dirty="0">
                <a:solidFill>
                  <a:schemeClr val="accent2"/>
                </a:solidFill>
                <a:latin typeface="宋体" panose="02010600030101010101" pitchFamily="2" charset="-122"/>
                <a:ea typeface="宋体" panose="02010600030101010101" pitchFamily="2" charset="-122"/>
                <a:sym typeface="+mn-ea"/>
              </a:rPr>
              <a:t>单一</a:t>
            </a:r>
            <a:r>
              <a:rPr lang="zh-CN" altLang="en-US" sz="2000" b="1" strike="noStrike" noProof="1" dirty="0">
                <a:latin typeface="宋体" panose="02010600030101010101" pitchFamily="2" charset="-122"/>
                <a:ea typeface="宋体" panose="02010600030101010101" pitchFamily="2" charset="-122"/>
                <a:sym typeface="+mn-ea"/>
              </a:rPr>
              <a:t>，只用于</a:t>
            </a:r>
            <a:r>
              <a:rPr lang="en-US" altLang="zh-CN" sz="2000" b="1" strike="noStrike" noProof="1" dirty="0">
                <a:latin typeface="宋体" panose="02010600030101010101" pitchFamily="2" charset="-122"/>
                <a:ea typeface="宋体" panose="02010600030101010101" pitchFamily="2" charset="-122"/>
                <a:sym typeface="+mn-ea"/>
              </a:rPr>
              <a:t>I/O</a:t>
            </a:r>
            <a:r>
              <a:rPr lang="zh-CN" altLang="en-US" sz="2000" b="1" strike="noStrike" noProof="1" dirty="0">
                <a:latin typeface="宋体" panose="02010600030101010101" pitchFamily="2" charset="-122"/>
                <a:ea typeface="宋体" panose="02010600030101010101" pitchFamily="2" charset="-122"/>
                <a:sym typeface="+mn-ea"/>
              </a:rPr>
              <a:t>操作；</a:t>
            </a:r>
            <a:endParaRPr lang="zh-CN" altLang="en-US" sz="2000" b="1" strike="noStrike" noProof="1" dirty="0">
              <a:latin typeface="宋体" panose="02010600030101010101" pitchFamily="2" charset="-122"/>
              <a:ea typeface="宋体" panose="02010600030101010101" pitchFamily="2" charset="-122"/>
            </a:endParaRPr>
          </a:p>
          <a:p>
            <a:pPr eaLnBrk="1" fontAlgn="base" hangingPunct="1">
              <a:lnSpc>
                <a:spcPct val="120000"/>
              </a:lnSpc>
              <a:buNone/>
            </a:pPr>
            <a:r>
              <a:rPr lang="zh-CN" altLang="en-US" sz="2000" b="1" strike="noStrike" noProof="1" dirty="0">
                <a:latin typeface="宋体" panose="02010600030101010101" pitchFamily="2" charset="-122"/>
                <a:ea typeface="宋体" panose="02010600030101010101" pitchFamily="2" charset="-122"/>
                <a:sym typeface="+mn-ea"/>
              </a:rPr>
              <a:t>    （</a:t>
            </a:r>
            <a:r>
              <a:rPr lang="en-US" altLang="zh-CN" sz="2000" b="1" strike="noStrike" noProof="1" dirty="0">
                <a:latin typeface="宋体" panose="02010600030101010101" pitchFamily="2" charset="-122"/>
                <a:ea typeface="宋体" panose="02010600030101010101" pitchFamily="2" charset="-122"/>
                <a:sym typeface="+mn-ea"/>
              </a:rPr>
              <a:t>2</a:t>
            </a:r>
            <a:r>
              <a:rPr lang="zh-CN" altLang="en-US" sz="2000" b="1" strike="noStrike" noProof="1" dirty="0">
                <a:latin typeface="宋体" panose="02010600030101010101" pitchFamily="2" charset="-122"/>
                <a:ea typeface="宋体" panose="02010600030101010101" pitchFamily="2" charset="-122"/>
                <a:sym typeface="+mn-ea"/>
              </a:rPr>
              <a:t>） 通道没有</a:t>
            </a:r>
            <a:r>
              <a:rPr lang="zh-CN" altLang="en-US" sz="2000" b="1" strike="noStrike" noProof="1" dirty="0">
                <a:solidFill>
                  <a:schemeClr val="accent2"/>
                </a:solidFill>
                <a:latin typeface="宋体" panose="02010600030101010101" pitchFamily="2" charset="-122"/>
                <a:ea typeface="宋体" panose="02010600030101010101" pitchFamily="2" charset="-122"/>
                <a:sym typeface="+mn-ea"/>
              </a:rPr>
              <a:t>内存</a:t>
            </a:r>
            <a:r>
              <a:rPr lang="zh-CN" altLang="en-US" sz="2000" b="1" strike="noStrike" noProof="1" dirty="0">
                <a:latin typeface="宋体" panose="02010600030101010101" pitchFamily="2" charset="-122"/>
                <a:ea typeface="宋体" panose="02010600030101010101" pitchFamily="2" charset="-122"/>
                <a:sym typeface="+mn-ea"/>
              </a:rPr>
              <a:t>，它与</a:t>
            </a:r>
            <a:r>
              <a:rPr lang="en-US" altLang="zh-CN" sz="2000" b="1" strike="noStrike" noProof="1" dirty="0">
                <a:latin typeface="宋体" panose="02010600030101010101" pitchFamily="2" charset="-122"/>
                <a:ea typeface="宋体" panose="02010600030101010101" pitchFamily="2" charset="-122"/>
                <a:sym typeface="+mn-ea"/>
              </a:rPr>
              <a:t>CPU</a:t>
            </a:r>
            <a:r>
              <a:rPr lang="zh-CN" altLang="en-US" sz="2000" b="1" strike="noStrike" noProof="1" dirty="0">
                <a:latin typeface="宋体" panose="02010600030101010101" pitchFamily="2" charset="-122"/>
                <a:ea typeface="宋体" panose="02010600030101010101" pitchFamily="2" charset="-122"/>
                <a:sym typeface="+mn-ea"/>
              </a:rPr>
              <a:t>共享内存。</a:t>
            </a:r>
            <a:endParaRPr lang="zh-CN" altLang="en-US" sz="2000" b="1" strike="noStrike" noProof="1" dirty="0">
              <a:latin typeface="宋体" panose="02010600030101010101" pitchFamily="2" charset="-122"/>
              <a:ea typeface="宋体" panose="02010600030101010101" pitchFamily="2" charset="-122"/>
            </a:endParaRPr>
          </a:p>
          <a:p>
            <a:pPr marL="0" indent="0" fontAlgn="base">
              <a:buNone/>
            </a:pPr>
            <a:r>
              <a:rPr lang="zh-CN" altLang="en-US" sz="2000" strike="noStrike" noProof="1" dirty="0">
                <a:latin typeface="宋体" panose="02010600030101010101" pitchFamily="2" charset="-122"/>
                <a:ea typeface="宋体" panose="02010600030101010101" pitchFamily="2" charset="-122"/>
              </a:rPr>
              <a:t> </a:t>
            </a:r>
            <a:endParaRPr lang="zh-CN" altLang="en-US" sz="2000" strike="noStrike" noProof="1" dirty="0">
              <a:latin typeface="宋体" panose="02010600030101010101" pitchFamily="2" charset="-122"/>
              <a:ea typeface="宋体" panose="02010600030101010101" pitchFamily="2" charset="-122"/>
            </a:endParaRPr>
          </a:p>
        </p:txBody>
      </p:sp>
      <p:sp>
        <p:nvSpPr>
          <p:cNvPr id="3993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pSp>
        <p:nvGrpSpPr>
          <p:cNvPr id="580612" name="组合 580611"/>
          <p:cNvGrpSpPr/>
          <p:nvPr/>
        </p:nvGrpSpPr>
        <p:grpSpPr>
          <a:xfrm>
            <a:off x="1574800" y="3762375"/>
            <a:ext cx="6337300" cy="3024188"/>
            <a:chOff x="748" y="1389"/>
            <a:chExt cx="3992" cy="1905"/>
          </a:xfrm>
        </p:grpSpPr>
        <p:grpSp>
          <p:nvGrpSpPr>
            <p:cNvPr id="39941" name="组合 580612"/>
            <p:cNvGrpSpPr/>
            <p:nvPr/>
          </p:nvGrpSpPr>
          <p:grpSpPr>
            <a:xfrm>
              <a:off x="748" y="1389"/>
              <a:ext cx="3992" cy="1496"/>
              <a:chOff x="657" y="1071"/>
              <a:chExt cx="3992" cy="1496"/>
            </a:xfrm>
          </p:grpSpPr>
          <p:pic>
            <p:nvPicPr>
              <p:cNvPr id="39942" name="图片 580613"/>
              <p:cNvPicPr>
                <a:picLocks noChangeAspect="1"/>
              </p:cNvPicPr>
              <p:nvPr/>
            </p:nvPicPr>
            <p:blipFill>
              <a:blip r:embed="rId1"/>
              <a:stretch>
                <a:fillRect/>
              </a:stretch>
            </p:blipFill>
            <p:spPr>
              <a:xfrm>
                <a:off x="657" y="1071"/>
                <a:ext cx="3992" cy="1496"/>
              </a:xfrm>
              <a:prstGeom prst="rect">
                <a:avLst/>
              </a:prstGeom>
              <a:noFill/>
              <a:ln w="19050">
                <a:noFill/>
              </a:ln>
            </p:spPr>
          </p:pic>
          <p:sp>
            <p:nvSpPr>
              <p:cNvPr id="39943" name="矩形 580614"/>
              <p:cNvSpPr/>
              <p:nvPr/>
            </p:nvSpPr>
            <p:spPr>
              <a:xfrm>
                <a:off x="673" y="1336"/>
                <a:ext cx="318" cy="544"/>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2" charset="0"/>
                    <a:ea typeface="宋体" panose="02010600030101010101" pitchFamily="2" charset="-122"/>
                  </a:rPr>
                  <a:t>CPU</a:t>
                </a:r>
                <a:endParaRPr lang="en-US" altLang="zh-CN" b="1">
                  <a:latin typeface="Times New Roman" panose="02020603050405020304" pitchFamily="2" charset="0"/>
                  <a:ea typeface="宋体" panose="02010600030101010101" pitchFamily="2" charset="-122"/>
                </a:endParaRPr>
              </a:p>
            </p:txBody>
          </p:sp>
        </p:grpSp>
        <p:sp>
          <p:nvSpPr>
            <p:cNvPr id="39944" name="矩形 580615"/>
            <p:cNvSpPr/>
            <p:nvPr/>
          </p:nvSpPr>
          <p:spPr>
            <a:xfrm>
              <a:off x="1399" y="1434"/>
              <a:ext cx="817" cy="952"/>
            </a:xfrm>
            <a:prstGeom prst="rect">
              <a:avLst/>
            </a:prstGeom>
            <a:noFill/>
            <a:ln w="28575" cap="flat" cmpd="sng">
              <a:solidFill>
                <a:srgbClr val="FF3300"/>
              </a:solidFill>
              <a:prstDash val="dash"/>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39945" name="矩形标注 580616"/>
            <p:cNvSpPr/>
            <p:nvPr/>
          </p:nvSpPr>
          <p:spPr>
            <a:xfrm>
              <a:off x="855" y="2704"/>
              <a:ext cx="544" cy="590"/>
            </a:xfrm>
            <a:prstGeom prst="wedgeRectCallout">
              <a:avLst>
                <a:gd name="adj1" fmla="val 82722"/>
                <a:gd name="adj2" fmla="val -106273"/>
              </a:avLst>
            </a:prstGeom>
            <a:solidFill>
              <a:srgbClr val="0066FF"/>
            </a:solidFill>
            <a:ln w="19050" cap="flat" cmpd="sng">
              <a:solidFill>
                <a:schemeClr val="tx1"/>
              </a:solidFill>
              <a:prstDash val="solid"/>
              <a:miter/>
              <a:headEnd type="none" w="med" len="med"/>
              <a:tailEnd type="none" w="med" len="med"/>
            </a:ln>
          </p:spPr>
          <p:txBody>
            <a:bodyPr anchor="ctr"/>
            <a:p>
              <a:pPr algn="ctr"/>
              <a:r>
                <a:rPr lang="en-US" altLang="zh-CN" sz="2000" b="1" dirty="0">
                  <a:solidFill>
                    <a:schemeClr val="bg1"/>
                  </a:solidFill>
                  <a:latin typeface="Times New Roman" panose="02020603050405020304" pitchFamily="2" charset="0"/>
                  <a:ea typeface="宋体" panose="02010600030101010101" pitchFamily="2" charset="-122"/>
                </a:rPr>
                <a:t>I/O</a:t>
              </a:r>
              <a:r>
                <a:rPr lang="zh-CN" altLang="en-US" sz="2000" b="1" dirty="0">
                  <a:solidFill>
                    <a:schemeClr val="bg1"/>
                  </a:solidFill>
                  <a:latin typeface="Times New Roman" panose="02020603050405020304" pitchFamily="2" charset="0"/>
                  <a:ea typeface="宋体" panose="02010600030101010101" pitchFamily="2" charset="-122"/>
                </a:rPr>
                <a:t>处理机</a:t>
              </a:r>
              <a:endParaRPr lang="zh-CN" altLang="en-US" sz="2000" b="1" dirty="0">
                <a:solidFill>
                  <a:schemeClr val="bg1"/>
                </a:solidFill>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80612"/>
                                        </p:tgtEl>
                                        <p:attrNameLst>
                                          <p:attrName>style.visibility</p:attrName>
                                        </p:attrNameLst>
                                      </p:cBhvr>
                                      <p:to>
                                        <p:strVal val="visible"/>
                                      </p:to>
                                    </p:set>
                                    <p:animEffect transition="in" filter="blinds(horizontal)">
                                      <p:cBhvr>
                                        <p:cTn id="7" dur="500"/>
                                        <p:tgtEl>
                                          <p:spTgt spid="580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1" name="Picture 2" descr="NewTuNo_Njpg"/>
          <p:cNvPicPr>
            <a:picLocks noChangeAspect="1"/>
          </p:cNvPicPr>
          <p:nvPr/>
        </p:nvPicPr>
        <p:blipFill>
          <a:blip r:embed="rId1"/>
          <a:stretch>
            <a:fillRect/>
          </a:stretch>
        </p:blipFill>
        <p:spPr>
          <a:xfrm>
            <a:off x="684213" y="1844675"/>
            <a:ext cx="7559675" cy="4176713"/>
          </a:xfrm>
          <a:prstGeom prst="rect">
            <a:avLst/>
          </a:prstGeom>
          <a:solidFill>
            <a:schemeClr val="tx2"/>
          </a:solidFill>
          <a:ln w="9525">
            <a:noFill/>
          </a:ln>
        </p:spPr>
      </p:pic>
      <p:sp>
        <p:nvSpPr>
          <p:cNvPr id="40962" name="Rectangle 3"/>
          <p:cNvSpPr/>
          <p:nvPr/>
        </p:nvSpPr>
        <p:spPr>
          <a:xfrm>
            <a:off x="3048000" y="842963"/>
            <a:ext cx="3829050" cy="579437"/>
          </a:xfrm>
          <a:prstGeom prst="rect">
            <a:avLst/>
          </a:prstGeom>
          <a:noFill/>
          <a:ln w="9525">
            <a:noFill/>
          </a:ln>
        </p:spPr>
        <p:txBody>
          <a:bodyPr anchor="t">
            <a:spAutoFit/>
          </a:bodyPr>
          <a:p>
            <a:r>
              <a:rPr lang="zh-CN" altLang="en-US" sz="3200" b="1" dirty="0">
                <a:solidFill>
                  <a:srgbClr val="FF9900"/>
                </a:solidFill>
                <a:latin typeface="微软雅黑" panose="020B0503020204020204" charset="-122"/>
                <a:ea typeface="微软雅黑" panose="020B0503020204020204" charset="-122"/>
              </a:rPr>
              <a:t>硬件连接结构</a:t>
            </a:r>
            <a:endParaRPr lang="zh-CN" altLang="en-US" sz="3200" b="1" dirty="0">
              <a:solidFill>
                <a:srgbClr val="FF9900"/>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4198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81635" name="文本占位符 581634"/>
          <p:cNvSpPr>
            <a:spLocks noGrp="1"/>
          </p:cNvSpPr>
          <p:nvPr/>
        </p:nvSpPr>
        <p:spPr>
          <a:xfrm>
            <a:off x="250825" y="1125538"/>
            <a:ext cx="8642350" cy="5399088"/>
          </a:xfrm>
          <a:prstGeom prst="rect">
            <a:avLst/>
          </a:prstGeom>
          <a:noFill/>
          <a:ln w="9525">
            <a:noFill/>
          </a:ln>
        </p:spPr>
        <p:txBody>
          <a:bodyPr/>
          <a:p>
            <a:pPr fontAlgn="base">
              <a:spcBef>
                <a:spcPct val="20000"/>
              </a:spcBef>
              <a:buFont typeface="Wingdings" panose="05000000000000000000" pitchFamily="2" charset="2"/>
              <a:buNone/>
            </a:pPr>
            <a:r>
              <a:rPr lang="en-US" altLang="zh-CN" sz="2800" b="1" strike="noStrike" noProof="1" dirty="0">
                <a:effectLst>
                  <a:outerShdw blurRad="38100" dist="38100" dir="2700000">
                    <a:srgbClr val="C0C0C0"/>
                  </a:outerShdw>
                </a:effectLst>
                <a:latin typeface="宋体" panose="02010600030101010101" pitchFamily="2" charset="-122"/>
                <a:ea typeface="宋体" panose="02010600030101010101" pitchFamily="2" charset="-122"/>
                <a:cs typeface="+mn-cs"/>
              </a:rPr>
              <a:t>2.</a:t>
            </a:r>
            <a:r>
              <a:rPr lang="zh-CN" altLang="en-US" sz="2800" b="1" strike="noStrike" noProof="1" dirty="0">
                <a:effectLst>
                  <a:outerShdw blurRad="38100" dist="38100" dir="2700000">
                    <a:srgbClr val="C0C0C0"/>
                  </a:outerShdw>
                </a:effectLst>
                <a:latin typeface="宋体" panose="02010600030101010101" pitchFamily="2" charset="-122"/>
                <a:ea typeface="宋体" panose="02010600030101010101" pitchFamily="2" charset="-122"/>
                <a:cs typeface="+mn-cs"/>
              </a:rPr>
              <a:t>通道的类型</a:t>
            </a:r>
            <a:endParaRPr lang="zh-CN" altLang="en-US" sz="2800" b="1" strike="noStrike" noProof="1" dirty="0">
              <a:effectLst>
                <a:outerShdw blurRad="38100" dist="38100" dir="2700000">
                  <a:srgbClr val="C0C0C0"/>
                </a:outerShdw>
              </a:effectLst>
              <a:latin typeface="宋体" panose="02010600030101010101" pitchFamily="2" charset="-122"/>
              <a:ea typeface="宋体" panose="02010600030101010101" pitchFamily="2" charset="-122"/>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r>
              <a:rPr lang="zh-CN" altLang="en-US" sz="2400" b="1" u="none" strike="noStrike" baseline="0" noProof="1" dirty="0">
                <a:solidFill>
                  <a:srgbClr val="0000CC"/>
                </a:solidFill>
                <a:latin typeface="Calibri" panose="020F0502020204030204" pitchFamily="2" charset="0"/>
                <a:ea typeface="+mn-ea"/>
                <a:cs typeface="+mn-cs"/>
              </a:rPr>
              <a:t>字节多路通道（</a:t>
            </a:r>
            <a:r>
              <a:rPr lang="en-US" altLang="zh-CN" sz="2400" b="1" u="none" strike="noStrike" baseline="0" noProof="1" err="1">
                <a:solidFill>
                  <a:srgbClr val="0000CC"/>
                </a:solidFill>
                <a:latin typeface="Calibri" panose="020F0502020204030204" pitchFamily="2" charset="0"/>
                <a:ea typeface="+mn-ea"/>
                <a:cs typeface="+mn-cs"/>
              </a:rPr>
              <a:t>Byte Multiplexor</a:t>
            </a:r>
            <a:r>
              <a:rPr lang="en-US" altLang="zh-CN" sz="2400" b="1" u="none" strike="noStrike" baseline="0" noProof="1" dirty="0">
                <a:solidFill>
                  <a:srgbClr val="0000CC"/>
                </a:solidFill>
                <a:latin typeface="Calibri" panose="020F0502020204030204" pitchFamily="2" charset="0"/>
                <a:ea typeface="+mn-ea"/>
                <a:cs typeface="+mn-cs"/>
              </a:rPr>
              <a:t> Channel</a:t>
            </a:r>
            <a:r>
              <a:rPr lang="zh-CN" altLang="en-US" sz="2400" b="1" u="none" strike="noStrike" baseline="0" noProof="1" dirty="0">
                <a:solidFill>
                  <a:srgbClr val="0000CC"/>
                </a:solidFill>
                <a:latin typeface="Calibri" panose="020F0502020204030204" pitchFamily="2" charset="0"/>
                <a:ea typeface="+mn-ea"/>
                <a:cs typeface="+mn-cs"/>
              </a:rPr>
              <a:t>）</a:t>
            </a: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p:txBody>
      </p:sp>
      <p:grpSp>
        <p:nvGrpSpPr>
          <p:cNvPr id="3" name="组合 2"/>
          <p:cNvGrpSpPr/>
          <p:nvPr/>
        </p:nvGrpSpPr>
        <p:grpSpPr>
          <a:xfrm>
            <a:off x="1476375" y="2273300"/>
            <a:ext cx="6119813" cy="2019300"/>
            <a:chOff x="930" y="1432"/>
            <a:chExt cx="3855" cy="1272"/>
          </a:xfrm>
        </p:grpSpPr>
        <p:grpSp>
          <p:nvGrpSpPr>
            <p:cNvPr id="41989" name="组合 3"/>
            <p:cNvGrpSpPr/>
            <p:nvPr/>
          </p:nvGrpSpPr>
          <p:grpSpPr>
            <a:xfrm>
              <a:off x="975" y="1432"/>
              <a:ext cx="3810" cy="909"/>
              <a:chOff x="975" y="1432"/>
              <a:chExt cx="3810" cy="909"/>
            </a:xfrm>
          </p:grpSpPr>
          <p:sp>
            <p:nvSpPr>
              <p:cNvPr id="41990" name="矩形 4"/>
              <p:cNvSpPr/>
              <p:nvPr/>
            </p:nvSpPr>
            <p:spPr>
              <a:xfrm>
                <a:off x="975" y="1433"/>
                <a:ext cx="590" cy="907"/>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主通道</a:t>
                </a:r>
                <a:endParaRPr lang="zh-CN" altLang="en-US" sz="2000" b="1" dirty="0">
                  <a:latin typeface="Times New Roman" panose="02020603050405020304" pitchFamily="2" charset="0"/>
                  <a:ea typeface="宋体" panose="02010600030101010101" pitchFamily="2" charset="-122"/>
                </a:endParaRPr>
              </a:p>
            </p:txBody>
          </p:sp>
          <p:sp>
            <p:nvSpPr>
              <p:cNvPr id="41991" name="矩形 5"/>
              <p:cNvSpPr/>
              <p:nvPr/>
            </p:nvSpPr>
            <p:spPr>
              <a:xfrm>
                <a:off x="1837" y="1432"/>
                <a:ext cx="725" cy="182"/>
              </a:xfrm>
              <a:prstGeom prst="rect">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子通道</a:t>
                </a:r>
                <a:r>
                  <a:rPr lang="en-US" altLang="zh-CN" b="1">
                    <a:latin typeface="Times New Roman" panose="02020603050405020304" pitchFamily="2" charset="0"/>
                    <a:ea typeface="宋体" panose="02010600030101010101" pitchFamily="2" charset="-122"/>
                  </a:rPr>
                  <a:t>1</a:t>
                </a:r>
                <a:endParaRPr lang="en-US" altLang="zh-CN" b="1">
                  <a:latin typeface="Times New Roman" panose="02020603050405020304" pitchFamily="2" charset="0"/>
                  <a:ea typeface="宋体" panose="02010600030101010101" pitchFamily="2" charset="-122"/>
                </a:endParaRPr>
              </a:p>
            </p:txBody>
          </p:sp>
          <p:sp>
            <p:nvSpPr>
              <p:cNvPr id="41992" name="矩形 6"/>
              <p:cNvSpPr/>
              <p:nvPr/>
            </p:nvSpPr>
            <p:spPr>
              <a:xfrm>
                <a:off x="1837" y="1750"/>
                <a:ext cx="725" cy="182"/>
              </a:xfrm>
              <a:prstGeom prst="rect">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子通道</a:t>
                </a:r>
                <a:r>
                  <a:rPr lang="en-US" altLang="zh-CN" b="1">
                    <a:latin typeface="Times New Roman" panose="02020603050405020304" pitchFamily="2" charset="0"/>
                    <a:ea typeface="宋体" panose="02010600030101010101" pitchFamily="2" charset="-122"/>
                  </a:rPr>
                  <a:t>2</a:t>
                </a:r>
                <a:endParaRPr lang="en-US" altLang="zh-CN" b="1">
                  <a:latin typeface="Times New Roman" panose="02020603050405020304" pitchFamily="2" charset="0"/>
                  <a:ea typeface="宋体" panose="02010600030101010101" pitchFamily="2" charset="-122"/>
                </a:endParaRPr>
              </a:p>
            </p:txBody>
          </p:sp>
          <p:sp>
            <p:nvSpPr>
              <p:cNvPr id="41993" name="矩形 7"/>
              <p:cNvSpPr/>
              <p:nvPr/>
            </p:nvSpPr>
            <p:spPr>
              <a:xfrm>
                <a:off x="1837" y="2159"/>
                <a:ext cx="725" cy="182"/>
              </a:xfrm>
              <a:prstGeom prst="rect">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子通道</a:t>
                </a:r>
                <a:r>
                  <a:rPr lang="en-US" altLang="zh-CN" b="1">
                    <a:latin typeface="Times New Roman" panose="02020603050405020304" pitchFamily="2" charset="0"/>
                    <a:ea typeface="宋体" panose="02010600030101010101" pitchFamily="2" charset="-122"/>
                  </a:rPr>
                  <a:t>n</a:t>
                </a:r>
                <a:endParaRPr lang="en-US" altLang="zh-CN" b="1">
                  <a:latin typeface="Times New Roman" panose="02020603050405020304" pitchFamily="2" charset="0"/>
                  <a:ea typeface="宋体" panose="02010600030101010101" pitchFamily="2" charset="-122"/>
                </a:endParaRPr>
              </a:p>
            </p:txBody>
          </p:sp>
          <p:sp>
            <p:nvSpPr>
              <p:cNvPr id="41994" name="矩形 8"/>
              <p:cNvSpPr/>
              <p:nvPr/>
            </p:nvSpPr>
            <p:spPr>
              <a:xfrm>
                <a:off x="2789" y="1433"/>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1</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1995" name="直接连接符 9"/>
              <p:cNvSpPr/>
              <p:nvPr/>
            </p:nvSpPr>
            <p:spPr>
              <a:xfrm>
                <a:off x="1701" y="1524"/>
                <a:ext cx="0" cy="725"/>
              </a:xfrm>
              <a:prstGeom prst="line">
                <a:avLst/>
              </a:prstGeom>
              <a:ln w="28575" cap="flat" cmpd="sng">
                <a:solidFill>
                  <a:srgbClr val="FF3300"/>
                </a:solidFill>
                <a:prstDash val="solid"/>
                <a:round/>
                <a:headEnd type="none" w="med" len="med"/>
                <a:tailEnd type="none" w="med" len="med"/>
              </a:ln>
            </p:spPr>
          </p:sp>
          <p:sp>
            <p:nvSpPr>
              <p:cNvPr id="41996" name="直接连接符 10"/>
              <p:cNvSpPr/>
              <p:nvPr/>
            </p:nvSpPr>
            <p:spPr>
              <a:xfrm>
                <a:off x="1701" y="1524"/>
                <a:ext cx="136" cy="0"/>
              </a:xfrm>
              <a:prstGeom prst="line">
                <a:avLst/>
              </a:prstGeom>
              <a:ln w="28575" cap="flat" cmpd="sng">
                <a:solidFill>
                  <a:srgbClr val="FF3300"/>
                </a:solidFill>
                <a:prstDash val="solid"/>
                <a:round/>
                <a:headEnd type="none" w="med" len="med"/>
                <a:tailEnd type="triangle" w="med" len="med"/>
              </a:ln>
            </p:spPr>
          </p:sp>
          <p:sp>
            <p:nvSpPr>
              <p:cNvPr id="41997" name="直接连接符 11"/>
              <p:cNvSpPr/>
              <p:nvPr/>
            </p:nvSpPr>
            <p:spPr>
              <a:xfrm>
                <a:off x="1701" y="1841"/>
                <a:ext cx="136" cy="0"/>
              </a:xfrm>
              <a:prstGeom prst="line">
                <a:avLst/>
              </a:prstGeom>
              <a:ln w="28575" cap="flat" cmpd="sng">
                <a:solidFill>
                  <a:srgbClr val="FF3300"/>
                </a:solidFill>
                <a:prstDash val="solid"/>
                <a:round/>
                <a:headEnd type="none" w="med" len="med"/>
                <a:tailEnd type="triangle" w="med" len="med"/>
              </a:ln>
            </p:spPr>
          </p:sp>
          <p:sp>
            <p:nvSpPr>
              <p:cNvPr id="41998" name="直接连接符 12"/>
              <p:cNvSpPr/>
              <p:nvPr/>
            </p:nvSpPr>
            <p:spPr>
              <a:xfrm>
                <a:off x="1701" y="2249"/>
                <a:ext cx="136" cy="0"/>
              </a:xfrm>
              <a:prstGeom prst="line">
                <a:avLst/>
              </a:prstGeom>
              <a:ln w="28575" cap="flat" cmpd="sng">
                <a:solidFill>
                  <a:srgbClr val="FF3300"/>
                </a:solidFill>
                <a:prstDash val="solid"/>
                <a:round/>
                <a:headEnd type="none" w="med" len="med"/>
                <a:tailEnd type="triangle" w="med" len="med"/>
              </a:ln>
            </p:spPr>
          </p:sp>
          <p:sp>
            <p:nvSpPr>
              <p:cNvPr id="41999" name="直接连接符 13"/>
              <p:cNvSpPr/>
              <p:nvPr/>
            </p:nvSpPr>
            <p:spPr>
              <a:xfrm>
                <a:off x="1565" y="1841"/>
                <a:ext cx="136" cy="0"/>
              </a:xfrm>
              <a:prstGeom prst="line">
                <a:avLst/>
              </a:prstGeom>
              <a:ln w="28575" cap="flat" cmpd="sng">
                <a:solidFill>
                  <a:srgbClr val="FF3300"/>
                </a:solidFill>
                <a:prstDash val="solid"/>
                <a:round/>
                <a:headEnd type="none" w="med" len="med"/>
                <a:tailEnd type="none" w="med" len="med"/>
              </a:ln>
            </p:spPr>
          </p:sp>
          <p:sp>
            <p:nvSpPr>
              <p:cNvPr id="42000" name="文本框 14"/>
              <p:cNvSpPr txBox="1"/>
              <p:nvPr/>
            </p:nvSpPr>
            <p:spPr>
              <a:xfrm>
                <a:off x="2105" y="1887"/>
                <a:ext cx="276" cy="250"/>
              </a:xfrm>
              <a:prstGeom prst="rect">
                <a:avLst/>
              </a:prstGeom>
              <a:noFill/>
              <a:ln w="19050">
                <a:noFill/>
              </a:ln>
            </p:spPr>
            <p:txBody>
              <a:bodyPr wrap="none" anchor="t">
                <a:spAutoFit/>
              </a:bodyPr>
              <a:p>
                <a:pPr algn="ctr"/>
                <a:r>
                  <a:rPr lang="en-US" altLang="zh-CN" sz="2000" b="1">
                    <a:latin typeface="Times New Roman" panose="02020603050405020304" pitchFamily="2" charset="0"/>
                    <a:ea typeface="宋体" panose="02010600030101010101" pitchFamily="2" charset="-122"/>
                  </a:rPr>
                  <a:t>…</a:t>
                </a:r>
                <a:endParaRPr lang="en-US" altLang="zh-CN" sz="2000" b="1">
                  <a:latin typeface="Times New Roman" panose="02020603050405020304" pitchFamily="2" charset="0"/>
                  <a:ea typeface="宋体" panose="02010600030101010101" pitchFamily="2" charset="-122"/>
                </a:endParaRPr>
              </a:p>
            </p:txBody>
          </p:sp>
          <p:sp>
            <p:nvSpPr>
              <p:cNvPr id="42001" name="直接连接符 15"/>
              <p:cNvSpPr/>
              <p:nvPr/>
            </p:nvSpPr>
            <p:spPr>
              <a:xfrm>
                <a:off x="2562" y="1524"/>
                <a:ext cx="227" cy="0"/>
              </a:xfrm>
              <a:prstGeom prst="line">
                <a:avLst/>
              </a:prstGeom>
              <a:ln w="28575" cap="flat" cmpd="sng">
                <a:solidFill>
                  <a:srgbClr val="FF3300"/>
                </a:solidFill>
                <a:prstDash val="solid"/>
                <a:round/>
                <a:headEnd type="none" w="med" len="med"/>
                <a:tailEnd type="triangle" w="med" len="med"/>
              </a:ln>
            </p:spPr>
          </p:sp>
          <p:sp>
            <p:nvSpPr>
              <p:cNvPr id="42002" name="矩形 16"/>
              <p:cNvSpPr/>
              <p:nvPr/>
            </p:nvSpPr>
            <p:spPr>
              <a:xfrm>
                <a:off x="2789" y="1750"/>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2</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2003" name="矩形 17"/>
              <p:cNvSpPr/>
              <p:nvPr/>
            </p:nvSpPr>
            <p:spPr>
              <a:xfrm>
                <a:off x="2789" y="2159"/>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n</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2004" name="直接连接符 18"/>
              <p:cNvSpPr/>
              <p:nvPr/>
            </p:nvSpPr>
            <p:spPr>
              <a:xfrm>
                <a:off x="2562" y="1841"/>
                <a:ext cx="227" cy="0"/>
              </a:xfrm>
              <a:prstGeom prst="line">
                <a:avLst/>
              </a:prstGeom>
              <a:ln w="28575" cap="flat" cmpd="sng">
                <a:solidFill>
                  <a:srgbClr val="FF3300"/>
                </a:solidFill>
                <a:prstDash val="solid"/>
                <a:round/>
                <a:headEnd type="none" w="med" len="med"/>
                <a:tailEnd type="triangle" w="med" len="med"/>
              </a:ln>
            </p:spPr>
          </p:sp>
          <p:sp>
            <p:nvSpPr>
              <p:cNvPr id="42005" name="直接连接符 19"/>
              <p:cNvSpPr/>
              <p:nvPr/>
            </p:nvSpPr>
            <p:spPr>
              <a:xfrm>
                <a:off x="2562" y="2249"/>
                <a:ext cx="227" cy="0"/>
              </a:xfrm>
              <a:prstGeom prst="line">
                <a:avLst/>
              </a:prstGeom>
              <a:ln w="28575" cap="flat" cmpd="sng">
                <a:solidFill>
                  <a:srgbClr val="FF3300"/>
                </a:solidFill>
                <a:prstDash val="solid"/>
                <a:round/>
                <a:headEnd type="none" w="med" len="med"/>
                <a:tailEnd type="triangle" w="med" len="med"/>
              </a:ln>
            </p:spPr>
          </p:sp>
          <p:sp>
            <p:nvSpPr>
              <p:cNvPr id="42006" name="右大括号 20"/>
              <p:cNvSpPr/>
              <p:nvPr/>
            </p:nvSpPr>
            <p:spPr>
              <a:xfrm>
                <a:off x="3560" y="1524"/>
                <a:ext cx="91" cy="725"/>
              </a:xfrm>
              <a:prstGeom prst="rightBrace">
                <a:avLst>
                  <a:gd name="adj1" fmla="val 65949"/>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42007" name="矩形 21"/>
              <p:cNvSpPr/>
              <p:nvPr/>
            </p:nvSpPr>
            <p:spPr>
              <a:xfrm>
                <a:off x="3642" y="1660"/>
                <a:ext cx="1143" cy="442"/>
              </a:xfrm>
              <a:prstGeom prst="rect">
                <a:avLst/>
              </a:prstGeom>
              <a:noFill/>
              <a:ln w="19050">
                <a:noFill/>
              </a:ln>
            </p:spPr>
            <p:txBody>
              <a:bodyPr anchor="t">
                <a:spAutoFit/>
              </a:bodyPr>
              <a:p>
                <a:pPr algn="ctr"/>
                <a:r>
                  <a:rPr lang="zh-CN" altLang="en-US" sz="2000" b="1" dirty="0">
                    <a:latin typeface="Times New Roman" panose="02020603050405020304" pitchFamily="2" charset="0"/>
                    <a:ea typeface="宋体" panose="02010600030101010101" pitchFamily="2" charset="-122"/>
                  </a:rPr>
                  <a:t>低速设备，传输单位为字节</a:t>
                </a:r>
                <a:endParaRPr lang="zh-CN" altLang="en-US" sz="2000" b="1" dirty="0">
                  <a:latin typeface="Times New Roman" panose="02020603050405020304" pitchFamily="2" charset="0"/>
                  <a:ea typeface="宋体" panose="02010600030101010101" pitchFamily="2" charset="-122"/>
                </a:endParaRPr>
              </a:p>
            </p:txBody>
          </p:sp>
        </p:grpSp>
        <p:sp>
          <p:nvSpPr>
            <p:cNvPr id="42008" name="矩形 22"/>
            <p:cNvSpPr/>
            <p:nvPr/>
          </p:nvSpPr>
          <p:spPr>
            <a:xfrm>
              <a:off x="930" y="2454"/>
              <a:ext cx="2088" cy="250"/>
            </a:xfrm>
            <a:prstGeom prst="rect">
              <a:avLst/>
            </a:prstGeom>
            <a:noFill/>
            <a:ln w="19050">
              <a:noFill/>
            </a:ln>
          </p:spPr>
          <p:txBody>
            <a:bodyPr wrap="none" anchor="ctr">
              <a:spAutoFit/>
            </a:bodyPr>
            <a:p>
              <a:r>
                <a:rPr lang="zh-CN" altLang="en-US" sz="2000" b="1" dirty="0">
                  <a:latin typeface="Times New Roman" panose="02020603050405020304" pitchFamily="2" charset="0"/>
                  <a:ea typeface="宋体" panose="02010600030101010101" pitchFamily="2" charset="-122"/>
                </a:rPr>
                <a:t>可以获得较好的通道利用率 </a:t>
              </a:r>
              <a:endParaRPr lang="zh-CN" altLang="en-US" sz="2000" b="1" dirty="0">
                <a:latin typeface="Times New Roman" panose="02020603050405020304" pitchFamily="2" charset="0"/>
                <a:ea typeface="宋体" panose="02010600030101010101" pitchFamily="2" charset="-122"/>
              </a:endParaRPr>
            </a:p>
          </p:txBody>
        </p:sp>
      </p:grpSp>
      <p:sp>
        <p:nvSpPr>
          <p:cNvPr id="2" name="文本框 1"/>
          <p:cNvSpPr txBox="1"/>
          <p:nvPr/>
        </p:nvSpPr>
        <p:spPr>
          <a:xfrm>
            <a:off x="457200" y="4502150"/>
            <a:ext cx="8435975" cy="1322388"/>
          </a:xfrm>
          <a:prstGeom prst="rect">
            <a:avLst/>
          </a:prstGeom>
          <a:noFill/>
        </p:spPr>
        <p:txBody>
          <a:bodyPr wrap="square" rtlCol="0" anchor="t">
            <a:spAutoFit/>
          </a:bodyPr>
          <a:p>
            <a:pPr marL="664210" marR="0" lvl="2" indent="-69850" algn="l" defTabSz="914400" rtl="0" eaLnBrk="1" fontAlgn="base" latinLnBrk="0" hangingPunct="1">
              <a:lnSpc>
                <a:spcPct val="120000"/>
              </a:lnSpc>
              <a:spcBef>
                <a:spcPct val="20000"/>
              </a:spcBef>
              <a:spcAft>
                <a:spcPct val="0"/>
              </a:spcAft>
              <a:buClr>
                <a:schemeClr val="hlink"/>
              </a:buClr>
              <a:buSzPct val="95000"/>
              <a:buFont typeface="Wingdings 2" panose="05020102010507070707" pitchFamily="2" charset="2"/>
              <a:buChar char="¡"/>
              <a:tabLst>
                <a:tab pos="447675" algn="l"/>
              </a:tabLst>
              <a:defRPr/>
            </a:pP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 按</a:t>
            </a:r>
            <a:r>
              <a:rPr lang="zh-CN" altLang="en-US" sz="2000" b="1" strike="noStrike" noProof="0" dirty="0" smtClean="0">
                <a:ln>
                  <a:noFill/>
                </a:ln>
                <a:solidFill>
                  <a:schemeClr val="accent2"/>
                </a:solidFill>
                <a:effectLst/>
                <a:uLnTx/>
                <a:uFillTx/>
                <a:latin typeface="宋体" panose="02010600030101010101" pitchFamily="2" charset="-122"/>
                <a:ea typeface="宋体" panose="02010600030101010101" pitchFamily="2" charset="-122"/>
                <a:cs typeface="+mn-cs"/>
                <a:sym typeface="+mn-ea"/>
              </a:rPr>
              <a:t>字节交叉</a:t>
            </a: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方式工作</a:t>
            </a:r>
            <a:endPar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664210" marR="0" lvl="2" indent="-69850" algn="l" defTabSz="914400" rtl="0" eaLnBrk="1" fontAlgn="base" latinLnBrk="0" hangingPunct="1">
              <a:lnSpc>
                <a:spcPct val="120000"/>
              </a:lnSpc>
              <a:spcBef>
                <a:spcPct val="20000"/>
              </a:spcBef>
              <a:spcAft>
                <a:spcPct val="0"/>
              </a:spcAft>
              <a:buClr>
                <a:schemeClr val="hlink"/>
              </a:buClr>
              <a:buSzPct val="95000"/>
              <a:buFont typeface="Wingdings 2" panose="05020102010507070707" pitchFamily="2" charset="2"/>
              <a:buChar char="¡"/>
              <a:tabLst>
                <a:tab pos="447675" algn="l"/>
              </a:tabLst>
              <a:defRPr/>
            </a:pP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 每个子通道连接一台</a:t>
            </a:r>
            <a:r>
              <a:rPr lang="en-US" altLang="zh-CN"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I/O</a:t>
            </a: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设备，并控制该设备的</a:t>
            </a:r>
            <a:r>
              <a:rPr lang="en-US" altLang="zh-CN"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I/O</a:t>
            </a: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操作</a:t>
            </a:r>
            <a:endPar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664210" marR="0" lvl="2" indent="-69850" algn="l" defTabSz="914400" rtl="0" eaLnBrk="1" fontAlgn="base" latinLnBrk="0" hangingPunct="1">
              <a:lnSpc>
                <a:spcPct val="120000"/>
              </a:lnSpc>
              <a:spcBef>
                <a:spcPct val="20000"/>
              </a:spcBef>
              <a:spcAft>
                <a:spcPct val="0"/>
              </a:spcAft>
              <a:buClr>
                <a:schemeClr val="hlink"/>
              </a:buClr>
              <a:buSzPct val="95000"/>
              <a:buFont typeface="Wingdings 2" panose="05020102010507070707" pitchFamily="2" charset="2"/>
              <a:buChar char="¡"/>
              <a:tabLst>
                <a:tab pos="447675" algn="l"/>
              </a:tabLst>
              <a:defRPr/>
            </a:pP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 各子通道以</a:t>
            </a:r>
            <a:r>
              <a:rPr lang="zh-CN" altLang="en-US" sz="2000" b="1" strike="noStrike" noProof="0" dirty="0" smtClean="0">
                <a:ln>
                  <a:noFill/>
                </a:ln>
                <a:solidFill>
                  <a:schemeClr val="accent2"/>
                </a:solidFill>
                <a:effectLst/>
                <a:uLnTx/>
                <a:uFillTx/>
                <a:latin typeface="宋体" panose="02010600030101010101" pitchFamily="2" charset="-122"/>
                <a:ea typeface="宋体" panose="02010600030101010101" pitchFamily="2" charset="-122"/>
                <a:cs typeface="+mn-cs"/>
                <a:sym typeface="+mn-ea"/>
              </a:rPr>
              <a:t>时间片轮转</a:t>
            </a:r>
            <a:r>
              <a:rPr lang="zh-CN" altLang="en-US" sz="2000" b="1" strike="noStrike" noProof="0" dirty="0" smtClean="0">
                <a:ln>
                  <a:noFill/>
                </a:ln>
                <a:effectLst/>
                <a:uLnTx/>
                <a:uFillTx/>
                <a:latin typeface="宋体" panose="02010600030101010101" pitchFamily="2" charset="-122"/>
                <a:ea typeface="宋体" panose="02010600030101010101" pitchFamily="2" charset="-122"/>
                <a:cs typeface="+mn-cs"/>
                <a:sym typeface="+mn-ea"/>
              </a:rPr>
              <a:t>方式共享主通道，适用于低、中速设备。</a:t>
            </a:r>
            <a:endParaRPr lang="zh-CN" altLang="en-US" sz="2000" strike="noStrike" noProof="1">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44034" name="Rectangle 3"/>
          <p:cNvSpPr>
            <a:spLocks noGrp="1"/>
          </p:cNvSpPr>
          <p:nvPr>
            <p:ph type="body"/>
          </p:nvPr>
        </p:nvSpPr>
        <p:spPr>
          <a:xfrm>
            <a:off x="0" y="5229225"/>
            <a:ext cx="9144000" cy="476250"/>
          </a:xfrm>
        </p:spPr>
        <p:txBody>
          <a:bodyPr wrap="square" anchor="t"/>
          <a:p>
            <a:pPr marL="0" indent="0" algn="ctr">
              <a:buNone/>
            </a:pPr>
            <a:r>
              <a:rPr lang="zh-CN" altLang="en-US" sz="2400" dirty="0">
                <a:latin typeface="宋体" panose="02010600030101010101" pitchFamily="2" charset="-122"/>
                <a:ea typeface="宋体" panose="02010600030101010101" pitchFamily="2" charset="-122"/>
              </a:rPr>
              <a:t>图6-6  字节多路通道的工作原理</a:t>
            </a:r>
            <a:endParaRPr lang="zh-CN" altLang="en-US" sz="2400" dirty="0">
              <a:latin typeface="宋体" panose="02010600030101010101" pitchFamily="2" charset="-122"/>
              <a:ea typeface="宋体" panose="02010600030101010101" pitchFamily="2" charset="-122"/>
            </a:endParaRPr>
          </a:p>
        </p:txBody>
      </p:sp>
      <p:pic>
        <p:nvPicPr>
          <p:cNvPr id="44035" name="Picture 4" descr="6-6"/>
          <p:cNvPicPr>
            <a:picLocks noChangeAspect="1"/>
          </p:cNvPicPr>
          <p:nvPr/>
        </p:nvPicPr>
        <p:blipFill>
          <a:blip r:embed="rId1"/>
          <a:stretch>
            <a:fillRect/>
          </a:stretch>
        </p:blipFill>
        <p:spPr>
          <a:xfrm>
            <a:off x="1042988" y="1844675"/>
            <a:ext cx="7129462" cy="2662238"/>
          </a:xfrm>
          <a:prstGeom prst="rect">
            <a:avLst/>
          </a:prstGeom>
          <a:noFill/>
          <a:ln w="9525">
            <a:noFill/>
          </a:ln>
        </p:spPr>
      </p:pic>
      <p:sp>
        <p:nvSpPr>
          <p:cNvPr id="4403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anchor="ctr"/>
          <a:p>
            <a:pPr>
              <a:lnSpc>
                <a:spcPct val="140000"/>
              </a:lnSpc>
            </a:pPr>
            <a:r>
              <a:rPr lang="zh-CN" altLang="en-US" sz="4400" dirty="0">
                <a:latin typeface="宋体" panose="02010600030101010101" pitchFamily="2" charset="-122"/>
                <a:ea typeface="宋体" panose="02010600030101010101" pitchFamily="2" charset="-122"/>
              </a:rPr>
              <a:t>第六章 输入输出系统</a:t>
            </a:r>
            <a:endParaRPr lang="zh-CN" altLang="en-US" sz="4400" dirty="0">
              <a:latin typeface="宋体" panose="02010600030101010101" pitchFamily="2" charset="-122"/>
              <a:ea typeface="宋体" panose="02010600030101010101" pitchFamily="2" charset="-122"/>
            </a:endParaRPr>
          </a:p>
        </p:txBody>
      </p:sp>
      <p:sp>
        <p:nvSpPr>
          <p:cNvPr id="9218" name="Rectangle 5"/>
          <p:cNvSpPr/>
          <p:nvPr/>
        </p:nvSpPr>
        <p:spPr>
          <a:xfrm>
            <a:off x="3824288" y="2209800"/>
            <a:ext cx="4829175"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6.2 </a:t>
            </a:r>
            <a:r>
              <a:rPr lang="zh-CN" altLang="en-US" sz="2000" dirty="0">
                <a:solidFill>
                  <a:srgbClr val="000000"/>
                </a:solidFill>
                <a:latin typeface="Arial" panose="020B0604020202020204" pitchFamily="34" charset="0"/>
                <a:ea typeface="宋体" panose="02010600030101010101" pitchFamily="2" charset="-122"/>
              </a:rPr>
              <a:t> </a:t>
            </a:r>
            <a:r>
              <a:rPr lang="en-US" altLang="zh-CN" sz="2000" dirty="0">
                <a:solidFill>
                  <a:srgbClr val="000000"/>
                </a:solidFill>
                <a:latin typeface="Arial" panose="020B0604020202020204" pitchFamily="34" charset="0"/>
                <a:ea typeface="宋体" panose="02010600030101010101" pitchFamily="2" charset="-122"/>
              </a:rPr>
              <a:t>I/O</a:t>
            </a:r>
            <a:r>
              <a:rPr lang="zh-CN" altLang="en-US" sz="2000" dirty="0">
                <a:solidFill>
                  <a:srgbClr val="000000"/>
                </a:solidFill>
                <a:latin typeface="Arial" panose="020B0604020202020204" pitchFamily="34" charset="0"/>
                <a:ea typeface="宋体" panose="02010600030101010101" pitchFamily="2" charset="-122"/>
              </a:rPr>
              <a:t>设备和设备控制器</a:t>
            </a:r>
            <a:endParaRPr lang="en-US" altLang="zh-CN" sz="2000" dirty="0">
              <a:solidFill>
                <a:srgbClr val="000000"/>
              </a:solidFill>
              <a:latin typeface="Arial" panose="020B0604020202020204" pitchFamily="34" charset="0"/>
              <a:ea typeface="宋体" panose="02010600030101010101" pitchFamily="2" charset="-122"/>
            </a:endParaRPr>
          </a:p>
        </p:txBody>
      </p:sp>
      <p:sp>
        <p:nvSpPr>
          <p:cNvPr id="9219" name="Rectangle 7"/>
          <p:cNvSpPr/>
          <p:nvPr/>
        </p:nvSpPr>
        <p:spPr>
          <a:xfrm>
            <a:off x="3919538" y="4005263"/>
            <a:ext cx="4484687"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6.6 </a:t>
            </a:r>
            <a:r>
              <a:rPr lang="zh-CN" altLang="en-US" sz="2000" dirty="0">
                <a:solidFill>
                  <a:srgbClr val="000000"/>
                </a:solidFill>
                <a:latin typeface="Arial" panose="020B0604020202020204" pitchFamily="34" charset="0"/>
                <a:ea typeface="宋体" panose="02010600030101010101" pitchFamily="2" charset="-122"/>
              </a:rPr>
              <a:t> 用户层的</a:t>
            </a:r>
            <a:r>
              <a:rPr lang="en-US" altLang="zh-CN" sz="2000" dirty="0">
                <a:solidFill>
                  <a:srgbClr val="000000"/>
                </a:solidFill>
                <a:latin typeface="Arial" panose="020B0604020202020204" pitchFamily="34" charset="0"/>
                <a:ea typeface="宋体" panose="02010600030101010101" pitchFamily="2" charset="-122"/>
              </a:rPr>
              <a:t>I/O</a:t>
            </a:r>
            <a:r>
              <a:rPr lang="zh-CN" altLang="en-US" sz="2000" dirty="0">
                <a:solidFill>
                  <a:srgbClr val="000000"/>
                </a:solidFill>
                <a:latin typeface="Arial" panose="020B0604020202020204" pitchFamily="34" charset="0"/>
                <a:ea typeface="宋体" panose="02010600030101010101" pitchFamily="2" charset="-122"/>
              </a:rPr>
              <a:t>软件</a:t>
            </a:r>
            <a:endParaRPr lang="en-US" altLang="zh-CN" sz="2000" dirty="0">
              <a:solidFill>
                <a:srgbClr val="000000"/>
              </a:solidFill>
              <a:latin typeface="Arial" panose="020B0604020202020204" pitchFamily="34" charset="0"/>
              <a:ea typeface="宋体" panose="02010600030101010101" pitchFamily="2" charset="-122"/>
            </a:endParaRPr>
          </a:p>
        </p:txBody>
      </p:sp>
      <p:grpSp>
        <p:nvGrpSpPr>
          <p:cNvPr id="9220" name="组合 8196"/>
          <p:cNvGrpSpPr/>
          <p:nvPr/>
        </p:nvGrpSpPr>
        <p:grpSpPr>
          <a:xfrm flipH="1">
            <a:off x="228600" y="1752600"/>
            <a:ext cx="3438525" cy="3429000"/>
            <a:chOff x="0" y="0"/>
            <a:chExt cx="1911" cy="1911"/>
          </a:xfrm>
        </p:grpSpPr>
        <p:sp>
          <p:nvSpPr>
            <p:cNvPr id="9221" name="Oval 26"/>
            <p:cNvSpPr/>
            <p:nvPr/>
          </p:nvSpPr>
          <p:spPr>
            <a:xfrm>
              <a:off x="0" y="0"/>
              <a:ext cx="1911" cy="1911"/>
            </a:xfrm>
            <a:prstGeom prst="ellipse">
              <a:avLst/>
            </a:prstGeom>
            <a:noFill/>
            <a:ln w="12700"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2" name="Oval 27"/>
            <p:cNvSpPr/>
            <p:nvPr/>
          </p:nvSpPr>
          <p:spPr>
            <a:xfrm>
              <a:off x="125" y="131"/>
              <a:ext cx="1660" cy="1660"/>
            </a:xfrm>
            <a:prstGeom prst="ellipse">
              <a:avLst/>
            </a:prstGeom>
            <a:noFill/>
            <a:ln w="28575"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3" name="Oval 28"/>
            <p:cNvSpPr/>
            <p:nvPr/>
          </p:nvSpPr>
          <p:spPr>
            <a:xfrm>
              <a:off x="263" y="275"/>
              <a:ext cx="1396" cy="1396"/>
            </a:xfrm>
            <a:prstGeom prst="ellipse">
              <a:avLst/>
            </a:prstGeom>
            <a:noFill/>
            <a:ln w="38100"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4" name="Oval 29"/>
            <p:cNvSpPr/>
            <p:nvPr/>
          </p:nvSpPr>
          <p:spPr>
            <a:xfrm>
              <a:off x="383" y="419"/>
              <a:ext cx="1132" cy="1132"/>
            </a:xfrm>
            <a:prstGeom prst="ellipse">
              <a:avLst/>
            </a:prstGeom>
            <a:noFill/>
            <a:ln w="57150"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5" name="Oval 30"/>
            <p:cNvSpPr/>
            <p:nvPr/>
          </p:nvSpPr>
          <p:spPr>
            <a:xfrm>
              <a:off x="521" y="557"/>
              <a:ext cx="868" cy="868"/>
            </a:xfrm>
            <a:prstGeom prst="ellipse">
              <a:avLst/>
            </a:prstGeom>
            <a:noFill/>
            <a:ln w="57150"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6" name="Oval 31"/>
            <p:cNvSpPr/>
            <p:nvPr/>
          </p:nvSpPr>
          <p:spPr>
            <a:xfrm>
              <a:off x="647" y="677"/>
              <a:ext cx="616" cy="616"/>
            </a:xfrm>
            <a:prstGeom prst="ellipse">
              <a:avLst/>
            </a:prstGeom>
            <a:noFill/>
            <a:ln w="76200"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7" name="Oval 32"/>
            <p:cNvSpPr/>
            <p:nvPr/>
          </p:nvSpPr>
          <p:spPr>
            <a:xfrm>
              <a:off x="761" y="797"/>
              <a:ext cx="388" cy="388"/>
            </a:xfrm>
            <a:prstGeom prst="ellipse">
              <a:avLst/>
            </a:prstGeom>
            <a:noFill/>
            <a:ln w="9525" cap="flat" cmpd="sng">
              <a:solidFill>
                <a:srgbClr val="A6B0DA">
                  <a:alpha val="50000"/>
                </a:srgbClr>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pic>
        <p:nvPicPr>
          <p:cNvPr id="9228" name="Picture 33" descr="worldmap_ani8"/>
          <p:cNvPicPr>
            <a:picLocks noChangeAspect="1"/>
          </p:cNvPicPr>
          <p:nvPr/>
        </p:nvPicPr>
        <p:blipFill>
          <a:blip r:embed="rId1"/>
          <a:stretch>
            <a:fillRect/>
          </a:stretch>
        </p:blipFill>
        <p:spPr>
          <a:xfrm>
            <a:off x="1149350" y="2724150"/>
            <a:ext cx="1609725" cy="1612900"/>
          </a:xfrm>
          <a:prstGeom prst="rect">
            <a:avLst/>
          </a:prstGeom>
          <a:noFill/>
          <a:ln w="9525">
            <a:noFill/>
          </a:ln>
        </p:spPr>
      </p:pic>
      <p:grpSp>
        <p:nvGrpSpPr>
          <p:cNvPr id="9229" name="组合 8205"/>
          <p:cNvGrpSpPr/>
          <p:nvPr/>
        </p:nvGrpSpPr>
        <p:grpSpPr>
          <a:xfrm rot="4976862" flipH="1">
            <a:off x="3517900" y="2309813"/>
            <a:ext cx="323850" cy="311150"/>
            <a:chOff x="0" y="0"/>
            <a:chExt cx="204" cy="196"/>
          </a:xfrm>
        </p:grpSpPr>
        <p:pic>
          <p:nvPicPr>
            <p:cNvPr id="9230" name="Picture 35"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231" name="组合 8207"/>
            <p:cNvGrpSpPr/>
            <p:nvPr/>
          </p:nvGrpSpPr>
          <p:grpSpPr>
            <a:xfrm rot="4976862" flipH="1">
              <a:off x="11" y="7"/>
              <a:ext cx="177" cy="177"/>
              <a:chOff x="0" y="0"/>
              <a:chExt cx="280416" cy="280416"/>
            </a:xfrm>
          </p:grpSpPr>
          <p:pic>
            <p:nvPicPr>
              <p:cNvPr id="9232" name="Oval 36"/>
              <p:cNvPicPr/>
              <p:nvPr/>
            </p:nvPicPr>
            <p:blipFill>
              <a:blip r:embed="rId3"/>
              <a:stretch>
                <a:fillRect/>
              </a:stretch>
            </p:blipFill>
            <p:spPr>
              <a:xfrm>
                <a:off x="0" y="0"/>
                <a:ext cx="280416" cy="280416"/>
              </a:xfrm>
              <a:prstGeom prst="rect">
                <a:avLst/>
              </a:prstGeom>
              <a:noFill/>
              <a:ln w="9525">
                <a:noFill/>
              </a:ln>
            </p:spPr>
          </p:pic>
          <p:sp>
            <p:nvSpPr>
              <p:cNvPr id="9233" name="文本框 8209"/>
              <p:cNvSpPr txBox="1"/>
              <p:nvPr/>
            </p:nvSpPr>
            <p:spPr>
              <a:xfrm rot="4976862">
                <a:off x="44983" y="42530"/>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34" name="组合 8210"/>
            <p:cNvGrpSpPr/>
            <p:nvPr/>
          </p:nvGrpSpPr>
          <p:grpSpPr>
            <a:xfrm rot="1297425" flipV="1">
              <a:off x="25" y="142"/>
              <a:ext cx="150" cy="36"/>
              <a:chOff x="0" y="0"/>
              <a:chExt cx="894" cy="236"/>
            </a:xfrm>
          </p:grpSpPr>
          <p:grpSp>
            <p:nvGrpSpPr>
              <p:cNvPr id="9235" name="组合 8211"/>
              <p:cNvGrpSpPr/>
              <p:nvPr/>
            </p:nvGrpSpPr>
            <p:grpSpPr>
              <a:xfrm>
                <a:off x="0" y="0"/>
                <a:ext cx="742" cy="186"/>
                <a:chOff x="0" y="0"/>
                <a:chExt cx="1118" cy="279"/>
              </a:xfrm>
            </p:grpSpPr>
            <p:sp>
              <p:nvSpPr>
                <p:cNvPr id="9236" name="AutoShape 39"/>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37" name="AutoShape 40"/>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38" name="AutoShape 41"/>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39" name="AutoShape 42"/>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40" name="组合 8216"/>
              <p:cNvGrpSpPr/>
              <p:nvPr/>
            </p:nvGrpSpPr>
            <p:grpSpPr>
              <a:xfrm rot="1353540">
                <a:off x="152" y="50"/>
                <a:ext cx="742" cy="186"/>
                <a:chOff x="0" y="0"/>
                <a:chExt cx="1118" cy="279"/>
              </a:xfrm>
            </p:grpSpPr>
            <p:sp>
              <p:nvSpPr>
                <p:cNvPr id="9241" name="AutoShape 44"/>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42" name="AutoShape 45"/>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43" name="AutoShape 46"/>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44" name="AutoShape 47"/>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245" name="Arc 48"/>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246" name="Picture 49"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grpSp>
        <p:nvGrpSpPr>
          <p:cNvPr id="9247" name="组合 8223"/>
          <p:cNvGrpSpPr/>
          <p:nvPr/>
        </p:nvGrpSpPr>
        <p:grpSpPr>
          <a:xfrm rot="4976862" flipH="1">
            <a:off x="3824288" y="3233738"/>
            <a:ext cx="323850" cy="311150"/>
            <a:chOff x="0" y="0"/>
            <a:chExt cx="204" cy="196"/>
          </a:xfrm>
        </p:grpSpPr>
        <p:pic>
          <p:nvPicPr>
            <p:cNvPr id="9248" name="Picture 51"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249" name="组合 8225"/>
            <p:cNvGrpSpPr/>
            <p:nvPr/>
          </p:nvGrpSpPr>
          <p:grpSpPr>
            <a:xfrm rot="4976862" flipH="1">
              <a:off x="15" y="6"/>
              <a:ext cx="173" cy="177"/>
              <a:chOff x="0" y="0"/>
              <a:chExt cx="274320" cy="280416"/>
            </a:xfrm>
          </p:grpSpPr>
          <p:pic>
            <p:nvPicPr>
              <p:cNvPr id="9250" name="Oval 52"/>
              <p:cNvPicPr/>
              <p:nvPr/>
            </p:nvPicPr>
            <p:blipFill>
              <a:blip r:embed="rId5"/>
              <a:stretch>
                <a:fillRect/>
              </a:stretch>
            </p:blipFill>
            <p:spPr>
              <a:xfrm>
                <a:off x="0" y="0"/>
                <a:ext cx="274320" cy="280416"/>
              </a:xfrm>
              <a:prstGeom prst="rect">
                <a:avLst/>
              </a:prstGeom>
              <a:noFill/>
              <a:ln w="9525">
                <a:noFill/>
              </a:ln>
            </p:spPr>
          </p:pic>
          <p:sp>
            <p:nvSpPr>
              <p:cNvPr id="9251" name="文本框 8227"/>
              <p:cNvSpPr txBox="1"/>
              <p:nvPr/>
            </p:nvSpPr>
            <p:spPr>
              <a:xfrm rot="4976862">
                <a:off x="40475" y="45959"/>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52" name="组合 8228"/>
            <p:cNvGrpSpPr/>
            <p:nvPr/>
          </p:nvGrpSpPr>
          <p:grpSpPr>
            <a:xfrm rot="1297425" flipV="1">
              <a:off x="25" y="142"/>
              <a:ext cx="150" cy="36"/>
              <a:chOff x="0" y="0"/>
              <a:chExt cx="894" cy="236"/>
            </a:xfrm>
          </p:grpSpPr>
          <p:grpSp>
            <p:nvGrpSpPr>
              <p:cNvPr id="9253" name="组合 8229"/>
              <p:cNvGrpSpPr/>
              <p:nvPr/>
            </p:nvGrpSpPr>
            <p:grpSpPr>
              <a:xfrm>
                <a:off x="0" y="0"/>
                <a:ext cx="742" cy="186"/>
                <a:chOff x="0" y="0"/>
                <a:chExt cx="1118" cy="279"/>
              </a:xfrm>
            </p:grpSpPr>
            <p:sp>
              <p:nvSpPr>
                <p:cNvPr id="9254" name="AutoShape 55"/>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55" name="AutoShape 56"/>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56" name="AutoShape 57"/>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57" name="AutoShape 58"/>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58" name="组合 8234"/>
              <p:cNvGrpSpPr/>
              <p:nvPr/>
            </p:nvGrpSpPr>
            <p:grpSpPr>
              <a:xfrm rot="1353540">
                <a:off x="152" y="50"/>
                <a:ext cx="742" cy="186"/>
                <a:chOff x="0" y="0"/>
                <a:chExt cx="1118" cy="279"/>
              </a:xfrm>
            </p:grpSpPr>
            <p:sp>
              <p:nvSpPr>
                <p:cNvPr id="9259" name="AutoShape 60"/>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60" name="AutoShape 61"/>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61" name="AutoShape 62"/>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62" name="AutoShape 63"/>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263" name="Arc 64"/>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264" name="Picture 65"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grpSp>
        <p:nvGrpSpPr>
          <p:cNvPr id="9265" name="组合 8241"/>
          <p:cNvGrpSpPr/>
          <p:nvPr/>
        </p:nvGrpSpPr>
        <p:grpSpPr>
          <a:xfrm rot="4976862" flipH="1">
            <a:off x="3594100" y="4084638"/>
            <a:ext cx="323850" cy="311150"/>
            <a:chOff x="0" y="0"/>
            <a:chExt cx="204" cy="196"/>
          </a:xfrm>
        </p:grpSpPr>
        <p:pic>
          <p:nvPicPr>
            <p:cNvPr id="9266" name="Picture 67"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267" name="组合 8243"/>
            <p:cNvGrpSpPr/>
            <p:nvPr/>
          </p:nvGrpSpPr>
          <p:grpSpPr>
            <a:xfrm rot="4976862" flipH="1">
              <a:off x="11" y="5"/>
              <a:ext cx="177" cy="177"/>
              <a:chOff x="0" y="0"/>
              <a:chExt cx="280416" cy="280416"/>
            </a:xfrm>
          </p:grpSpPr>
          <p:pic>
            <p:nvPicPr>
              <p:cNvPr id="9268" name="Oval 68"/>
              <p:cNvPicPr/>
              <p:nvPr/>
            </p:nvPicPr>
            <p:blipFill>
              <a:blip r:embed="rId6"/>
              <a:stretch>
                <a:fillRect/>
              </a:stretch>
            </p:blipFill>
            <p:spPr>
              <a:xfrm>
                <a:off x="0" y="0"/>
                <a:ext cx="280416" cy="280416"/>
              </a:xfrm>
              <a:prstGeom prst="rect">
                <a:avLst/>
              </a:prstGeom>
              <a:noFill/>
              <a:ln w="9525">
                <a:noFill/>
              </a:ln>
            </p:spPr>
          </p:pic>
          <p:sp>
            <p:nvSpPr>
              <p:cNvPr id="9269" name="文本框 8245"/>
              <p:cNvSpPr txBox="1"/>
              <p:nvPr/>
            </p:nvSpPr>
            <p:spPr>
              <a:xfrm rot="4976862">
                <a:off x="41935" y="43419"/>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70" name="组合 8246"/>
            <p:cNvGrpSpPr/>
            <p:nvPr/>
          </p:nvGrpSpPr>
          <p:grpSpPr>
            <a:xfrm rot="1297425" flipV="1">
              <a:off x="25" y="142"/>
              <a:ext cx="150" cy="36"/>
              <a:chOff x="0" y="0"/>
              <a:chExt cx="894" cy="236"/>
            </a:xfrm>
          </p:grpSpPr>
          <p:grpSp>
            <p:nvGrpSpPr>
              <p:cNvPr id="9271" name="组合 8247"/>
              <p:cNvGrpSpPr/>
              <p:nvPr/>
            </p:nvGrpSpPr>
            <p:grpSpPr>
              <a:xfrm>
                <a:off x="0" y="0"/>
                <a:ext cx="742" cy="186"/>
                <a:chOff x="0" y="0"/>
                <a:chExt cx="1118" cy="279"/>
              </a:xfrm>
            </p:grpSpPr>
            <p:sp>
              <p:nvSpPr>
                <p:cNvPr id="9272" name="AutoShape 71"/>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73" name="AutoShape 72"/>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74" name="AutoShape 73"/>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75" name="AutoShape 74"/>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76" name="组合 8252"/>
              <p:cNvGrpSpPr/>
              <p:nvPr/>
            </p:nvGrpSpPr>
            <p:grpSpPr>
              <a:xfrm rot="1353540">
                <a:off x="152" y="50"/>
                <a:ext cx="742" cy="186"/>
                <a:chOff x="0" y="0"/>
                <a:chExt cx="1118" cy="279"/>
              </a:xfrm>
            </p:grpSpPr>
            <p:sp>
              <p:nvSpPr>
                <p:cNvPr id="9277" name="AutoShape 76"/>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78" name="AutoShape 77"/>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79" name="AutoShape 78"/>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80" name="AutoShape 79"/>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281" name="Arc 80"/>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282" name="Picture 81"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sp>
        <p:nvSpPr>
          <p:cNvPr id="9283" name="Line 98"/>
          <p:cNvSpPr/>
          <p:nvPr/>
        </p:nvSpPr>
        <p:spPr>
          <a:xfrm>
            <a:off x="4065588" y="3516313"/>
            <a:ext cx="4256087" cy="0"/>
          </a:xfrm>
          <a:prstGeom prst="line">
            <a:avLst/>
          </a:prstGeom>
          <a:ln w="9525" cap="flat" cmpd="sng">
            <a:solidFill>
              <a:srgbClr val="333333"/>
            </a:solidFill>
            <a:prstDash val="solid"/>
            <a:round/>
            <a:headEnd type="none" w="med" len="med"/>
            <a:tailEnd type="none" w="med" len="med"/>
          </a:ln>
        </p:spPr>
      </p:sp>
      <p:sp>
        <p:nvSpPr>
          <p:cNvPr id="9284" name="Line 99"/>
          <p:cNvSpPr/>
          <p:nvPr/>
        </p:nvSpPr>
        <p:spPr>
          <a:xfrm>
            <a:off x="3757613" y="2598738"/>
            <a:ext cx="4256087" cy="0"/>
          </a:xfrm>
          <a:prstGeom prst="line">
            <a:avLst/>
          </a:prstGeom>
          <a:ln w="9525" cap="flat" cmpd="sng">
            <a:solidFill>
              <a:srgbClr val="333333"/>
            </a:solidFill>
            <a:prstDash val="solid"/>
            <a:round/>
            <a:headEnd type="none" w="med" len="med"/>
            <a:tailEnd type="none" w="med" len="med"/>
          </a:ln>
        </p:spPr>
      </p:sp>
      <p:sp>
        <p:nvSpPr>
          <p:cNvPr id="9285" name="Line 100"/>
          <p:cNvSpPr/>
          <p:nvPr/>
        </p:nvSpPr>
        <p:spPr>
          <a:xfrm>
            <a:off x="3833813" y="4373563"/>
            <a:ext cx="4256087" cy="0"/>
          </a:xfrm>
          <a:prstGeom prst="line">
            <a:avLst/>
          </a:prstGeom>
          <a:ln w="9525" cap="flat" cmpd="sng">
            <a:solidFill>
              <a:srgbClr val="333333"/>
            </a:solidFill>
            <a:prstDash val="solid"/>
            <a:round/>
            <a:headEnd type="none" w="med" len="med"/>
            <a:tailEnd type="none" w="med" len="med"/>
          </a:ln>
        </p:spPr>
      </p:sp>
      <p:sp>
        <p:nvSpPr>
          <p:cNvPr id="9286" name="Rectangle 7"/>
          <p:cNvSpPr/>
          <p:nvPr/>
        </p:nvSpPr>
        <p:spPr>
          <a:xfrm>
            <a:off x="4070350" y="3581400"/>
            <a:ext cx="4484688"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6.5 </a:t>
            </a:r>
            <a:r>
              <a:rPr lang="zh-CN" altLang="en-US" sz="2000" dirty="0">
                <a:solidFill>
                  <a:srgbClr val="000000"/>
                </a:solidFill>
                <a:latin typeface="Arial" panose="020B0604020202020204" pitchFamily="34" charset="0"/>
                <a:ea typeface="宋体" panose="02010600030101010101" pitchFamily="2" charset="-122"/>
              </a:rPr>
              <a:t> 与设备无关的</a:t>
            </a:r>
            <a:r>
              <a:rPr lang="en-US" altLang="zh-CN" sz="2000" dirty="0">
                <a:solidFill>
                  <a:srgbClr val="000000"/>
                </a:solidFill>
                <a:latin typeface="Arial" panose="020B0604020202020204" pitchFamily="34" charset="0"/>
                <a:ea typeface="宋体" panose="02010600030101010101" pitchFamily="2" charset="-122"/>
              </a:rPr>
              <a:t>I/O</a:t>
            </a:r>
            <a:r>
              <a:rPr lang="zh-CN" altLang="en-US" sz="2000" dirty="0">
                <a:solidFill>
                  <a:srgbClr val="000000"/>
                </a:solidFill>
                <a:latin typeface="Arial" panose="020B0604020202020204" pitchFamily="34" charset="0"/>
                <a:ea typeface="宋体" panose="02010600030101010101" pitchFamily="2" charset="-122"/>
              </a:rPr>
              <a:t>软件</a:t>
            </a:r>
            <a:endParaRPr lang="en-US" altLang="zh-CN" sz="2000" dirty="0">
              <a:solidFill>
                <a:srgbClr val="000000"/>
              </a:solidFill>
              <a:latin typeface="Arial" panose="020B0604020202020204" pitchFamily="34" charset="0"/>
              <a:ea typeface="宋体" panose="02010600030101010101" pitchFamily="2" charset="-122"/>
            </a:endParaRPr>
          </a:p>
        </p:txBody>
      </p:sp>
      <p:grpSp>
        <p:nvGrpSpPr>
          <p:cNvPr id="9287" name="组合 8263"/>
          <p:cNvGrpSpPr/>
          <p:nvPr/>
        </p:nvGrpSpPr>
        <p:grpSpPr>
          <a:xfrm rot="4976862" flipH="1">
            <a:off x="3744913" y="3659188"/>
            <a:ext cx="323850" cy="311150"/>
            <a:chOff x="0" y="0"/>
            <a:chExt cx="204" cy="196"/>
          </a:xfrm>
        </p:grpSpPr>
        <p:pic>
          <p:nvPicPr>
            <p:cNvPr id="9288" name="Picture 67"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289" name="组合 8265"/>
            <p:cNvGrpSpPr/>
            <p:nvPr/>
          </p:nvGrpSpPr>
          <p:grpSpPr>
            <a:xfrm rot="4976862" flipH="1">
              <a:off x="14" y="6"/>
              <a:ext cx="173" cy="177"/>
              <a:chOff x="0" y="0"/>
              <a:chExt cx="274320" cy="280416"/>
            </a:xfrm>
          </p:grpSpPr>
          <p:pic>
            <p:nvPicPr>
              <p:cNvPr id="9290" name="Oval 68"/>
              <p:cNvPicPr/>
              <p:nvPr/>
            </p:nvPicPr>
            <p:blipFill>
              <a:blip r:embed="rId7"/>
              <a:stretch>
                <a:fillRect/>
              </a:stretch>
            </p:blipFill>
            <p:spPr>
              <a:xfrm>
                <a:off x="0" y="0"/>
                <a:ext cx="274320" cy="280416"/>
              </a:xfrm>
              <a:prstGeom prst="rect">
                <a:avLst/>
              </a:prstGeom>
              <a:noFill/>
              <a:ln w="9525">
                <a:noFill/>
              </a:ln>
            </p:spPr>
          </p:pic>
          <p:sp>
            <p:nvSpPr>
              <p:cNvPr id="9291" name="文本框 8267"/>
              <p:cNvSpPr txBox="1"/>
              <p:nvPr/>
            </p:nvSpPr>
            <p:spPr>
              <a:xfrm rot="4976862">
                <a:off x="40348" y="44689"/>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92" name="组合 8268"/>
            <p:cNvGrpSpPr/>
            <p:nvPr/>
          </p:nvGrpSpPr>
          <p:grpSpPr>
            <a:xfrm rot="1297425" flipV="1">
              <a:off x="25" y="142"/>
              <a:ext cx="150" cy="36"/>
              <a:chOff x="0" y="0"/>
              <a:chExt cx="894" cy="236"/>
            </a:xfrm>
          </p:grpSpPr>
          <p:grpSp>
            <p:nvGrpSpPr>
              <p:cNvPr id="9293" name="组合 8269"/>
              <p:cNvGrpSpPr/>
              <p:nvPr/>
            </p:nvGrpSpPr>
            <p:grpSpPr>
              <a:xfrm>
                <a:off x="0" y="0"/>
                <a:ext cx="742" cy="186"/>
                <a:chOff x="0" y="0"/>
                <a:chExt cx="1118" cy="279"/>
              </a:xfrm>
            </p:grpSpPr>
            <p:sp>
              <p:nvSpPr>
                <p:cNvPr id="9294" name="AutoShape 71"/>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95" name="AutoShape 72"/>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96" name="AutoShape 73"/>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97" name="AutoShape 74"/>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298" name="组合 8274"/>
              <p:cNvGrpSpPr/>
              <p:nvPr/>
            </p:nvGrpSpPr>
            <p:grpSpPr>
              <a:xfrm rot="1353540">
                <a:off x="152" y="50"/>
                <a:ext cx="742" cy="186"/>
                <a:chOff x="0" y="0"/>
                <a:chExt cx="1118" cy="279"/>
              </a:xfrm>
            </p:grpSpPr>
            <p:sp>
              <p:nvSpPr>
                <p:cNvPr id="9299" name="AutoShape 76"/>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00" name="AutoShape 77"/>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01" name="AutoShape 78"/>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02" name="AutoShape 79"/>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303" name="Arc 80"/>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304" name="Picture 81"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sp>
        <p:nvSpPr>
          <p:cNvPr id="9305" name="Line 100"/>
          <p:cNvSpPr/>
          <p:nvPr/>
        </p:nvSpPr>
        <p:spPr>
          <a:xfrm>
            <a:off x="3984625" y="3948113"/>
            <a:ext cx="4256088" cy="0"/>
          </a:xfrm>
          <a:prstGeom prst="line">
            <a:avLst/>
          </a:prstGeom>
          <a:ln w="9525" cap="flat" cmpd="sng">
            <a:solidFill>
              <a:srgbClr val="333333"/>
            </a:solidFill>
            <a:prstDash val="solid"/>
            <a:round/>
            <a:headEnd type="none" w="med" len="med"/>
            <a:tailEnd type="none" w="med" len="med"/>
          </a:ln>
        </p:spPr>
      </p:sp>
      <p:sp>
        <p:nvSpPr>
          <p:cNvPr id="9306" name="Rectangle 7"/>
          <p:cNvSpPr/>
          <p:nvPr/>
        </p:nvSpPr>
        <p:spPr>
          <a:xfrm>
            <a:off x="4049713" y="2667000"/>
            <a:ext cx="4484687"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6.3 </a:t>
            </a:r>
            <a:r>
              <a:rPr lang="zh-CN" altLang="en-US" sz="2000" dirty="0">
                <a:solidFill>
                  <a:srgbClr val="000000"/>
                </a:solidFill>
                <a:latin typeface="Arial" panose="020B0604020202020204" pitchFamily="34" charset="0"/>
                <a:ea typeface="宋体" panose="02010600030101010101" pitchFamily="2" charset="-122"/>
              </a:rPr>
              <a:t> 中断机构和中断处理程序</a:t>
            </a:r>
            <a:endParaRPr lang="en-US" altLang="zh-CN" sz="2000" dirty="0">
              <a:solidFill>
                <a:srgbClr val="000000"/>
              </a:solidFill>
              <a:latin typeface="Arial" panose="020B0604020202020204" pitchFamily="34" charset="0"/>
              <a:ea typeface="宋体" panose="02010600030101010101" pitchFamily="2" charset="-122"/>
            </a:endParaRPr>
          </a:p>
        </p:txBody>
      </p:sp>
      <p:grpSp>
        <p:nvGrpSpPr>
          <p:cNvPr id="9307" name="组合 8283"/>
          <p:cNvGrpSpPr/>
          <p:nvPr/>
        </p:nvGrpSpPr>
        <p:grpSpPr>
          <a:xfrm rot="4976862" flipH="1">
            <a:off x="3724275" y="2767013"/>
            <a:ext cx="323850" cy="311150"/>
            <a:chOff x="0" y="0"/>
            <a:chExt cx="204" cy="196"/>
          </a:xfrm>
        </p:grpSpPr>
        <p:pic>
          <p:nvPicPr>
            <p:cNvPr id="9308" name="Picture 67"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309" name="组合 8285"/>
            <p:cNvGrpSpPr/>
            <p:nvPr/>
          </p:nvGrpSpPr>
          <p:grpSpPr>
            <a:xfrm rot="4976862" flipH="1">
              <a:off x="11" y="6"/>
              <a:ext cx="177" cy="177"/>
              <a:chOff x="0" y="0"/>
              <a:chExt cx="280416" cy="280416"/>
            </a:xfrm>
          </p:grpSpPr>
          <p:pic>
            <p:nvPicPr>
              <p:cNvPr id="9310" name="Oval 68"/>
              <p:cNvPicPr/>
              <p:nvPr/>
            </p:nvPicPr>
            <p:blipFill>
              <a:blip r:embed="rId8"/>
              <a:stretch>
                <a:fillRect/>
              </a:stretch>
            </p:blipFill>
            <p:spPr>
              <a:xfrm>
                <a:off x="0" y="0"/>
                <a:ext cx="280416" cy="280416"/>
              </a:xfrm>
              <a:prstGeom prst="rect">
                <a:avLst/>
              </a:prstGeom>
              <a:noFill/>
              <a:ln w="9525">
                <a:noFill/>
              </a:ln>
            </p:spPr>
          </p:pic>
          <p:sp>
            <p:nvSpPr>
              <p:cNvPr id="9311" name="文本框 8287"/>
              <p:cNvSpPr txBox="1"/>
              <p:nvPr/>
            </p:nvSpPr>
            <p:spPr>
              <a:xfrm rot="4976862">
                <a:off x="44094" y="42530"/>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12" name="组合 8288"/>
            <p:cNvGrpSpPr/>
            <p:nvPr/>
          </p:nvGrpSpPr>
          <p:grpSpPr>
            <a:xfrm rot="1297425" flipV="1">
              <a:off x="25" y="142"/>
              <a:ext cx="150" cy="36"/>
              <a:chOff x="0" y="0"/>
              <a:chExt cx="894" cy="236"/>
            </a:xfrm>
          </p:grpSpPr>
          <p:grpSp>
            <p:nvGrpSpPr>
              <p:cNvPr id="9313" name="组合 8289"/>
              <p:cNvGrpSpPr/>
              <p:nvPr/>
            </p:nvGrpSpPr>
            <p:grpSpPr>
              <a:xfrm>
                <a:off x="0" y="0"/>
                <a:ext cx="742" cy="186"/>
                <a:chOff x="0" y="0"/>
                <a:chExt cx="1118" cy="279"/>
              </a:xfrm>
            </p:grpSpPr>
            <p:sp>
              <p:nvSpPr>
                <p:cNvPr id="9314" name="AutoShape 71"/>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15" name="AutoShape 72"/>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16" name="AutoShape 73"/>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17" name="AutoShape 74"/>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18" name="组合 8294"/>
              <p:cNvGrpSpPr/>
              <p:nvPr/>
            </p:nvGrpSpPr>
            <p:grpSpPr>
              <a:xfrm rot="1353540">
                <a:off x="152" y="50"/>
                <a:ext cx="742" cy="186"/>
                <a:chOff x="0" y="0"/>
                <a:chExt cx="1118" cy="279"/>
              </a:xfrm>
            </p:grpSpPr>
            <p:sp>
              <p:nvSpPr>
                <p:cNvPr id="9319" name="AutoShape 76"/>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20" name="AutoShape 77"/>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21" name="AutoShape 78"/>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22" name="AutoShape 79"/>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323" name="Arc 80"/>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324" name="Picture 81"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sp>
        <p:nvSpPr>
          <p:cNvPr id="9325" name="Line 100"/>
          <p:cNvSpPr/>
          <p:nvPr/>
        </p:nvSpPr>
        <p:spPr>
          <a:xfrm>
            <a:off x="3963988" y="3055938"/>
            <a:ext cx="4256087" cy="0"/>
          </a:xfrm>
          <a:prstGeom prst="line">
            <a:avLst/>
          </a:prstGeom>
          <a:ln w="9525" cap="flat" cmpd="sng">
            <a:solidFill>
              <a:srgbClr val="333333"/>
            </a:solidFill>
            <a:prstDash val="solid"/>
            <a:round/>
            <a:headEnd type="none" w="med" len="med"/>
            <a:tailEnd type="none" w="med" len="med"/>
          </a:ln>
        </p:spPr>
      </p:sp>
      <p:sp>
        <p:nvSpPr>
          <p:cNvPr id="9326" name="Rectangle 7"/>
          <p:cNvSpPr/>
          <p:nvPr/>
        </p:nvSpPr>
        <p:spPr>
          <a:xfrm>
            <a:off x="3462338" y="1752600"/>
            <a:ext cx="4919662"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6.1 I/O</a:t>
            </a:r>
            <a:r>
              <a:rPr lang="zh-CN" altLang="en-US" sz="2000" dirty="0">
                <a:solidFill>
                  <a:srgbClr val="000000"/>
                </a:solidFill>
                <a:latin typeface="Arial" panose="020B0604020202020204" pitchFamily="34" charset="0"/>
                <a:ea typeface="宋体" panose="02010600030101010101" pitchFamily="2" charset="-122"/>
              </a:rPr>
              <a:t>系统的功能、模型和接口</a:t>
            </a:r>
            <a:endParaRPr lang="en-US" altLang="zh-CN" sz="2000" dirty="0">
              <a:solidFill>
                <a:srgbClr val="000000"/>
              </a:solidFill>
              <a:latin typeface="Arial" panose="020B0604020202020204" pitchFamily="34" charset="0"/>
              <a:ea typeface="宋体" panose="02010600030101010101" pitchFamily="2" charset="-122"/>
            </a:endParaRPr>
          </a:p>
        </p:txBody>
      </p:sp>
      <p:grpSp>
        <p:nvGrpSpPr>
          <p:cNvPr id="9327" name="组合 8303"/>
          <p:cNvGrpSpPr/>
          <p:nvPr/>
        </p:nvGrpSpPr>
        <p:grpSpPr>
          <a:xfrm rot="4976862" flipH="1">
            <a:off x="3136900" y="1852613"/>
            <a:ext cx="323850" cy="311150"/>
            <a:chOff x="0" y="0"/>
            <a:chExt cx="204" cy="196"/>
          </a:xfrm>
        </p:grpSpPr>
        <p:pic>
          <p:nvPicPr>
            <p:cNvPr id="9328" name="Picture 67"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329" name="组合 8305"/>
            <p:cNvGrpSpPr/>
            <p:nvPr/>
          </p:nvGrpSpPr>
          <p:grpSpPr>
            <a:xfrm rot="4976862" flipH="1">
              <a:off x="10" y="5"/>
              <a:ext cx="177" cy="177"/>
              <a:chOff x="0" y="0"/>
              <a:chExt cx="280416" cy="280416"/>
            </a:xfrm>
          </p:grpSpPr>
          <p:pic>
            <p:nvPicPr>
              <p:cNvPr id="9330" name="Oval 68"/>
              <p:cNvPicPr/>
              <p:nvPr/>
            </p:nvPicPr>
            <p:blipFill>
              <a:blip r:embed="rId9"/>
              <a:stretch>
                <a:fillRect/>
              </a:stretch>
            </p:blipFill>
            <p:spPr>
              <a:xfrm>
                <a:off x="0" y="0"/>
                <a:ext cx="280416" cy="280416"/>
              </a:xfrm>
              <a:prstGeom prst="rect">
                <a:avLst/>
              </a:prstGeom>
              <a:noFill/>
              <a:ln w="9525">
                <a:noFill/>
              </a:ln>
            </p:spPr>
          </p:pic>
          <p:sp>
            <p:nvSpPr>
              <p:cNvPr id="9331" name="文本框 8307"/>
              <p:cNvSpPr txBox="1"/>
              <p:nvPr/>
            </p:nvSpPr>
            <p:spPr>
              <a:xfrm rot="4976862">
                <a:off x="41935" y="42530"/>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32" name="组合 8308"/>
            <p:cNvGrpSpPr/>
            <p:nvPr/>
          </p:nvGrpSpPr>
          <p:grpSpPr>
            <a:xfrm rot="1297425" flipV="1">
              <a:off x="25" y="142"/>
              <a:ext cx="150" cy="36"/>
              <a:chOff x="0" y="0"/>
              <a:chExt cx="894" cy="236"/>
            </a:xfrm>
          </p:grpSpPr>
          <p:grpSp>
            <p:nvGrpSpPr>
              <p:cNvPr id="9333" name="组合 8309"/>
              <p:cNvGrpSpPr/>
              <p:nvPr/>
            </p:nvGrpSpPr>
            <p:grpSpPr>
              <a:xfrm>
                <a:off x="0" y="0"/>
                <a:ext cx="742" cy="186"/>
                <a:chOff x="0" y="0"/>
                <a:chExt cx="1118" cy="279"/>
              </a:xfrm>
            </p:grpSpPr>
            <p:sp>
              <p:nvSpPr>
                <p:cNvPr id="9334" name="AutoShape 71"/>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35" name="AutoShape 72"/>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36" name="AutoShape 73"/>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37" name="AutoShape 74"/>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38" name="组合 8314"/>
              <p:cNvGrpSpPr/>
              <p:nvPr/>
            </p:nvGrpSpPr>
            <p:grpSpPr>
              <a:xfrm rot="1353540">
                <a:off x="152" y="50"/>
                <a:ext cx="742" cy="186"/>
                <a:chOff x="0" y="0"/>
                <a:chExt cx="1118" cy="279"/>
              </a:xfrm>
            </p:grpSpPr>
            <p:sp>
              <p:nvSpPr>
                <p:cNvPr id="9339" name="AutoShape 76"/>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40" name="AutoShape 77"/>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41" name="AutoShape 78"/>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42" name="AutoShape 79"/>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343" name="Arc 80"/>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344" name="Picture 81"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sp>
        <p:nvSpPr>
          <p:cNvPr id="9345" name="Line 100"/>
          <p:cNvSpPr/>
          <p:nvPr/>
        </p:nvSpPr>
        <p:spPr>
          <a:xfrm>
            <a:off x="3376613" y="2141538"/>
            <a:ext cx="4256087" cy="0"/>
          </a:xfrm>
          <a:prstGeom prst="line">
            <a:avLst/>
          </a:prstGeom>
          <a:ln w="9525" cap="flat" cmpd="sng">
            <a:solidFill>
              <a:srgbClr val="333333"/>
            </a:solidFill>
            <a:prstDash val="solid"/>
            <a:round/>
            <a:headEnd type="none" w="med" len="med"/>
            <a:tailEnd type="none" w="med" len="med"/>
          </a:ln>
        </p:spPr>
      </p:sp>
      <p:grpSp>
        <p:nvGrpSpPr>
          <p:cNvPr id="9346" name="组合 8322"/>
          <p:cNvGrpSpPr/>
          <p:nvPr/>
        </p:nvGrpSpPr>
        <p:grpSpPr>
          <a:xfrm rot="4976862" flipH="1">
            <a:off x="3289300" y="4562475"/>
            <a:ext cx="323850" cy="311150"/>
            <a:chOff x="0" y="0"/>
            <a:chExt cx="204" cy="196"/>
          </a:xfrm>
        </p:grpSpPr>
        <p:pic>
          <p:nvPicPr>
            <p:cNvPr id="9347" name="Picture 67"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348" name="组合 8324"/>
            <p:cNvGrpSpPr/>
            <p:nvPr/>
          </p:nvGrpSpPr>
          <p:grpSpPr>
            <a:xfrm rot="4976862" flipH="1">
              <a:off x="12" y="5"/>
              <a:ext cx="177" cy="177"/>
              <a:chOff x="0" y="0"/>
              <a:chExt cx="280416" cy="280416"/>
            </a:xfrm>
          </p:grpSpPr>
          <p:pic>
            <p:nvPicPr>
              <p:cNvPr id="9349" name="Oval 68"/>
              <p:cNvPicPr/>
              <p:nvPr/>
            </p:nvPicPr>
            <p:blipFill>
              <a:blip r:embed="rId10"/>
              <a:stretch>
                <a:fillRect/>
              </a:stretch>
            </p:blipFill>
            <p:spPr>
              <a:xfrm>
                <a:off x="0" y="0"/>
                <a:ext cx="280416" cy="280416"/>
              </a:xfrm>
              <a:prstGeom prst="rect">
                <a:avLst/>
              </a:prstGeom>
              <a:noFill/>
              <a:ln w="9525">
                <a:noFill/>
              </a:ln>
            </p:spPr>
          </p:pic>
          <p:sp>
            <p:nvSpPr>
              <p:cNvPr id="9350" name="文本框 8326"/>
              <p:cNvSpPr txBox="1"/>
              <p:nvPr/>
            </p:nvSpPr>
            <p:spPr>
              <a:xfrm rot="4976862">
                <a:off x="41935" y="45768"/>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51" name="组合 8327"/>
            <p:cNvGrpSpPr/>
            <p:nvPr/>
          </p:nvGrpSpPr>
          <p:grpSpPr>
            <a:xfrm rot="1297425" flipV="1">
              <a:off x="25" y="142"/>
              <a:ext cx="150" cy="36"/>
              <a:chOff x="0" y="0"/>
              <a:chExt cx="894" cy="236"/>
            </a:xfrm>
          </p:grpSpPr>
          <p:grpSp>
            <p:nvGrpSpPr>
              <p:cNvPr id="9352" name="组合 8328"/>
              <p:cNvGrpSpPr/>
              <p:nvPr/>
            </p:nvGrpSpPr>
            <p:grpSpPr>
              <a:xfrm>
                <a:off x="0" y="0"/>
                <a:ext cx="742" cy="186"/>
                <a:chOff x="0" y="0"/>
                <a:chExt cx="1118" cy="279"/>
              </a:xfrm>
            </p:grpSpPr>
            <p:sp>
              <p:nvSpPr>
                <p:cNvPr id="9353" name="AutoShape 71"/>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54" name="AutoShape 72"/>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55" name="AutoShape 73"/>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56" name="AutoShape 74"/>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57" name="组合 8333"/>
              <p:cNvGrpSpPr/>
              <p:nvPr/>
            </p:nvGrpSpPr>
            <p:grpSpPr>
              <a:xfrm rot="1353540">
                <a:off x="152" y="50"/>
                <a:ext cx="742" cy="186"/>
                <a:chOff x="0" y="0"/>
                <a:chExt cx="1118" cy="279"/>
              </a:xfrm>
            </p:grpSpPr>
            <p:sp>
              <p:nvSpPr>
                <p:cNvPr id="9358" name="AutoShape 76"/>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59" name="AutoShape 77"/>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60" name="AutoShape 78"/>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61" name="AutoShape 79"/>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362" name="Arc 80"/>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363" name="Picture 81"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sp>
        <p:nvSpPr>
          <p:cNvPr id="9364" name="Line 100"/>
          <p:cNvSpPr/>
          <p:nvPr/>
        </p:nvSpPr>
        <p:spPr>
          <a:xfrm>
            <a:off x="3581400" y="4851400"/>
            <a:ext cx="4256088" cy="0"/>
          </a:xfrm>
          <a:prstGeom prst="line">
            <a:avLst/>
          </a:prstGeom>
          <a:ln w="9525" cap="flat" cmpd="sng">
            <a:solidFill>
              <a:srgbClr val="333333"/>
            </a:solidFill>
            <a:prstDash val="solid"/>
            <a:round/>
            <a:headEnd type="none" w="med" len="med"/>
            <a:tailEnd type="none" w="med" len="med"/>
          </a:ln>
        </p:spPr>
      </p:sp>
      <p:sp>
        <p:nvSpPr>
          <p:cNvPr id="9365" name="Rectangle 7"/>
          <p:cNvSpPr/>
          <p:nvPr/>
        </p:nvSpPr>
        <p:spPr>
          <a:xfrm>
            <a:off x="3081338" y="4953000"/>
            <a:ext cx="5529262"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6.8  </a:t>
            </a:r>
            <a:r>
              <a:rPr lang="zh-CN" altLang="en-US" sz="2000" dirty="0">
                <a:solidFill>
                  <a:srgbClr val="000000"/>
                </a:solidFill>
                <a:latin typeface="Arial" panose="020B0604020202020204" pitchFamily="34" charset="0"/>
                <a:ea typeface="宋体" panose="02010600030101010101" pitchFamily="2" charset="-122"/>
              </a:rPr>
              <a:t>磁盘存储器的性能和调度</a:t>
            </a:r>
            <a:endParaRPr lang="en-US" altLang="zh-CN" sz="2000" dirty="0">
              <a:solidFill>
                <a:srgbClr val="000000"/>
              </a:solidFill>
              <a:latin typeface="Arial" panose="020B0604020202020204" pitchFamily="34" charset="0"/>
              <a:ea typeface="宋体" panose="02010600030101010101" pitchFamily="2" charset="-122"/>
            </a:endParaRPr>
          </a:p>
        </p:txBody>
      </p:sp>
      <p:grpSp>
        <p:nvGrpSpPr>
          <p:cNvPr id="9366" name="组合 8342"/>
          <p:cNvGrpSpPr/>
          <p:nvPr/>
        </p:nvGrpSpPr>
        <p:grpSpPr>
          <a:xfrm rot="4976862" flipH="1">
            <a:off x="2755900" y="5041900"/>
            <a:ext cx="323850" cy="311150"/>
            <a:chOff x="0" y="0"/>
            <a:chExt cx="204" cy="196"/>
          </a:xfrm>
        </p:grpSpPr>
        <p:pic>
          <p:nvPicPr>
            <p:cNvPr id="9367" name="Picture 67" descr="circuler_1"/>
            <p:cNvPicPr>
              <a:picLocks noChangeAspect="1"/>
            </p:cNvPicPr>
            <p:nvPr/>
          </p:nvPicPr>
          <p:blipFill>
            <a:blip r:embed="rId2"/>
            <a:stretch>
              <a:fillRect/>
            </a:stretch>
          </p:blipFill>
          <p:spPr>
            <a:xfrm flipH="1">
              <a:off x="17" y="13"/>
              <a:ext cx="174" cy="172"/>
            </a:xfrm>
            <a:prstGeom prst="rect">
              <a:avLst/>
            </a:prstGeom>
            <a:noFill/>
            <a:ln w="9525">
              <a:noFill/>
            </a:ln>
          </p:spPr>
        </p:pic>
        <p:grpSp>
          <p:nvGrpSpPr>
            <p:cNvPr id="9368" name="组合 8344"/>
            <p:cNvGrpSpPr/>
            <p:nvPr/>
          </p:nvGrpSpPr>
          <p:grpSpPr>
            <a:xfrm rot="4976862" flipH="1">
              <a:off x="11" y="7"/>
              <a:ext cx="177" cy="177"/>
              <a:chOff x="0" y="0"/>
              <a:chExt cx="280416" cy="280416"/>
            </a:xfrm>
          </p:grpSpPr>
          <p:pic>
            <p:nvPicPr>
              <p:cNvPr id="9369" name="Oval 68"/>
              <p:cNvPicPr/>
              <p:nvPr/>
            </p:nvPicPr>
            <p:blipFill>
              <a:blip r:embed="rId11"/>
              <a:stretch>
                <a:fillRect/>
              </a:stretch>
            </p:blipFill>
            <p:spPr>
              <a:xfrm>
                <a:off x="0" y="0"/>
                <a:ext cx="280416" cy="280416"/>
              </a:xfrm>
              <a:prstGeom prst="rect">
                <a:avLst/>
              </a:prstGeom>
              <a:noFill/>
              <a:ln w="9525">
                <a:noFill/>
              </a:ln>
            </p:spPr>
          </p:pic>
          <p:sp>
            <p:nvSpPr>
              <p:cNvPr id="9370" name="文本框 8346"/>
              <p:cNvSpPr txBox="1"/>
              <p:nvPr/>
            </p:nvSpPr>
            <p:spPr>
              <a:xfrm rot="4976862">
                <a:off x="44983" y="43609"/>
                <a:ext cx="194198" cy="193076"/>
              </a:xfrm>
              <a:prstGeom prst="rect">
                <a:avLst/>
              </a:prstGeom>
              <a:no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71" name="组合 8347"/>
            <p:cNvGrpSpPr/>
            <p:nvPr/>
          </p:nvGrpSpPr>
          <p:grpSpPr>
            <a:xfrm rot="1297425" flipV="1">
              <a:off x="20" y="142"/>
              <a:ext cx="149" cy="36"/>
              <a:chOff x="0" y="0"/>
              <a:chExt cx="896" cy="236"/>
            </a:xfrm>
          </p:grpSpPr>
          <p:grpSp>
            <p:nvGrpSpPr>
              <p:cNvPr id="9372" name="组合 8348"/>
              <p:cNvGrpSpPr/>
              <p:nvPr/>
            </p:nvGrpSpPr>
            <p:grpSpPr>
              <a:xfrm>
                <a:off x="0" y="0"/>
                <a:ext cx="742" cy="186"/>
                <a:chOff x="0" y="0"/>
                <a:chExt cx="1118" cy="279"/>
              </a:xfrm>
            </p:grpSpPr>
            <p:sp>
              <p:nvSpPr>
                <p:cNvPr id="9373" name="AutoShape 71"/>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74" name="AutoShape 72"/>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75" name="AutoShape 73"/>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76" name="AutoShape 74"/>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377" name="组合 8353"/>
              <p:cNvGrpSpPr/>
              <p:nvPr/>
            </p:nvGrpSpPr>
            <p:grpSpPr>
              <a:xfrm rot="1353540">
                <a:off x="154" y="50"/>
                <a:ext cx="742" cy="186"/>
                <a:chOff x="0" y="0"/>
                <a:chExt cx="1118" cy="279"/>
              </a:xfrm>
            </p:grpSpPr>
            <p:sp>
              <p:nvSpPr>
                <p:cNvPr id="9378" name="AutoShape 76"/>
                <p:cNvSpPr/>
                <p:nvPr/>
              </p:nvSpPr>
              <p:spPr>
                <a:xfrm rot="5263130">
                  <a:off x="289"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79" name="AutoShape 77"/>
                <p:cNvSpPr/>
                <p:nvPr/>
              </p:nvSpPr>
              <p:spPr>
                <a:xfrm rot="6078281">
                  <a:off x="417" y="-294"/>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80" name="AutoShape 78"/>
                <p:cNvSpPr/>
                <p:nvPr/>
              </p:nvSpPr>
              <p:spPr>
                <a:xfrm rot="6373927">
                  <a:off x="493" y="-27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9381" name="AutoShape 79"/>
                <p:cNvSpPr/>
                <p:nvPr/>
              </p:nvSpPr>
              <p:spPr>
                <a:xfrm rot="6906312">
                  <a:off x="583" y="-242"/>
                  <a:ext cx="227" cy="816"/>
                </a:xfrm>
                <a:prstGeom prst="moon">
                  <a:avLst>
                    <a:gd name="adj" fmla="val 49773"/>
                  </a:avLst>
                </a:prstGeom>
                <a:solidFill>
                  <a:srgbClr val="FFFFFF">
                    <a:alpha val="3999"/>
                  </a:srgbClr>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pSp>
        </p:grpSp>
        <p:sp>
          <p:nvSpPr>
            <p:cNvPr id="9382" name="Arc 80"/>
            <p:cNvSpPr/>
            <p:nvPr/>
          </p:nvSpPr>
          <p:spPr>
            <a:xfrm rot="3847716">
              <a:off x="4" y="-4"/>
              <a:ext cx="196" cy="204"/>
            </a:xfrm>
            <a:custGeom>
              <a:avLst/>
              <a:gdLst/>
              <a:ahLst/>
              <a:cxnLst>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bevel/>
              <a:headEnd type="none" w="med" len="med"/>
              <a:tailEnd type="triangle" w="sm" len="sm"/>
            </a:ln>
          </p:spPr>
          <p:txBody>
            <a:bodyPr/>
            <a:p>
              <a:endParaRPr lang="zh-CN" altLang="en-US"/>
            </a:p>
          </p:txBody>
        </p:sp>
        <p:pic>
          <p:nvPicPr>
            <p:cNvPr id="9383" name="Picture 81" descr="light_shadow1"/>
            <p:cNvPicPr>
              <a:picLocks noChangeAspect="1"/>
            </p:cNvPicPr>
            <p:nvPr/>
          </p:nvPicPr>
          <p:blipFill>
            <a:blip r:embed="rId4"/>
            <a:srcRect t="23740"/>
            <a:stretch>
              <a:fillRect/>
            </a:stretch>
          </p:blipFill>
          <p:spPr>
            <a:xfrm rot="2569845" flipH="1">
              <a:off x="71" y="28"/>
              <a:ext cx="129" cy="84"/>
            </a:xfrm>
            <a:prstGeom prst="rect">
              <a:avLst/>
            </a:prstGeom>
            <a:noFill/>
            <a:ln w="9525">
              <a:noFill/>
            </a:ln>
          </p:spPr>
        </p:pic>
      </p:grpSp>
      <p:sp>
        <p:nvSpPr>
          <p:cNvPr id="9384" name="Line 100"/>
          <p:cNvSpPr/>
          <p:nvPr/>
        </p:nvSpPr>
        <p:spPr>
          <a:xfrm>
            <a:off x="3048000" y="5300663"/>
            <a:ext cx="4256088" cy="0"/>
          </a:xfrm>
          <a:prstGeom prst="line">
            <a:avLst/>
          </a:prstGeom>
          <a:ln w="9525" cap="flat" cmpd="sng">
            <a:solidFill>
              <a:srgbClr val="333333"/>
            </a:solidFill>
            <a:prstDash val="solid"/>
            <a:round/>
            <a:headEnd type="none" w="med" len="med"/>
            <a:tailEnd type="none" w="med" len="med"/>
          </a:ln>
        </p:spPr>
      </p:sp>
      <p:sp>
        <p:nvSpPr>
          <p:cNvPr id="9385" name="Rectangle 7"/>
          <p:cNvSpPr/>
          <p:nvPr/>
        </p:nvSpPr>
        <p:spPr>
          <a:xfrm>
            <a:off x="4125913" y="3124200"/>
            <a:ext cx="4484687"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6.4  </a:t>
            </a:r>
            <a:r>
              <a:rPr lang="zh-CN" altLang="en-US" sz="2000" dirty="0">
                <a:solidFill>
                  <a:srgbClr val="000000"/>
                </a:solidFill>
                <a:latin typeface="Arial" panose="020B0604020202020204" pitchFamily="34" charset="0"/>
                <a:ea typeface="宋体" panose="02010600030101010101" pitchFamily="2" charset="-122"/>
              </a:rPr>
              <a:t>设备驱动程序</a:t>
            </a:r>
            <a:endParaRPr lang="en-US" altLang="zh-CN" sz="2000" dirty="0">
              <a:solidFill>
                <a:srgbClr val="000000"/>
              </a:solidFill>
              <a:latin typeface="Arial" panose="020B0604020202020204" pitchFamily="34" charset="0"/>
              <a:ea typeface="宋体" panose="02010600030101010101" pitchFamily="2" charset="-122"/>
            </a:endParaRPr>
          </a:p>
        </p:txBody>
      </p:sp>
      <p:sp>
        <p:nvSpPr>
          <p:cNvPr id="9386" name="Rectangle 7"/>
          <p:cNvSpPr/>
          <p:nvPr/>
        </p:nvSpPr>
        <p:spPr>
          <a:xfrm>
            <a:off x="3614738" y="4476750"/>
            <a:ext cx="4484687" cy="400050"/>
          </a:xfrm>
          <a:prstGeom prst="rect">
            <a:avLst/>
          </a:prstGeom>
          <a:noFill/>
          <a:ln w="9525">
            <a:noFill/>
          </a:ln>
        </p:spPr>
        <p:txBody>
          <a:bodyPr anchor="t">
            <a:spAutoFit/>
          </a:bodyPr>
          <a:p>
            <a:r>
              <a:rPr lang="en-US" altLang="zh-CN" sz="2000" dirty="0">
                <a:solidFill>
                  <a:srgbClr val="000000"/>
                </a:solidFill>
                <a:latin typeface="Arial" panose="020B0604020202020204" pitchFamily="34" charset="0"/>
                <a:ea typeface="宋体" panose="02010600030101010101" pitchFamily="2" charset="-122"/>
              </a:rPr>
              <a:t>6.7  </a:t>
            </a:r>
            <a:r>
              <a:rPr lang="zh-CN" altLang="en-US" sz="2000" dirty="0">
                <a:solidFill>
                  <a:srgbClr val="000000"/>
                </a:solidFill>
                <a:latin typeface="Arial" panose="020B0604020202020204" pitchFamily="34" charset="0"/>
                <a:ea typeface="宋体" panose="02010600030101010101" pitchFamily="2" charset="-122"/>
              </a:rPr>
              <a:t>缓冲区管理</a:t>
            </a:r>
            <a:endParaRPr lang="en-US" altLang="zh-CN" sz="2000" dirty="0">
              <a:solidFill>
                <a:srgbClr val="000000"/>
              </a:solidFill>
              <a:latin typeface="Arial" panose="020B0604020202020204" pitchFamily="34" charset="0"/>
              <a:ea typeface="宋体" panose="02010600030101010101" pitchFamily="2" charset="-122"/>
            </a:endParaRPr>
          </a:p>
        </p:txBody>
      </p:sp>
      <p:sp>
        <p:nvSpPr>
          <p:cNvPr id="938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4505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81635" name="文本占位符 581634"/>
          <p:cNvSpPr>
            <a:spLocks noGrp="1"/>
          </p:cNvSpPr>
          <p:nvPr/>
        </p:nvSpPr>
        <p:spPr>
          <a:xfrm>
            <a:off x="250825" y="1125538"/>
            <a:ext cx="8642350" cy="5399088"/>
          </a:xfrm>
          <a:prstGeom prst="rect">
            <a:avLst/>
          </a:prstGeom>
          <a:noFill/>
          <a:ln w="9525">
            <a:noFill/>
          </a:ln>
        </p:spPr>
        <p:txBody>
          <a:bodyPr/>
          <a:p>
            <a:pPr fontAlgn="base">
              <a:spcBef>
                <a:spcPct val="20000"/>
              </a:spcBef>
              <a:buFont typeface="Wingdings" panose="05000000000000000000" pitchFamily="2" charset="2"/>
              <a:buNone/>
            </a:pPr>
            <a:r>
              <a:rPr lang="en-US" altLang="zh-CN" sz="2800" b="1" strike="noStrike" noProof="1" dirty="0">
                <a:effectLst>
                  <a:outerShdw blurRad="38100" dist="38100" dir="2700000">
                    <a:srgbClr val="C0C0C0"/>
                  </a:outerShdw>
                </a:effectLst>
                <a:latin typeface="宋体" panose="02010600030101010101" pitchFamily="2" charset="-122"/>
                <a:ea typeface="宋体" panose="02010600030101010101" pitchFamily="2" charset="-122"/>
                <a:cs typeface="+mn-cs"/>
              </a:rPr>
              <a:t>2.</a:t>
            </a:r>
            <a:r>
              <a:rPr lang="zh-CN" altLang="en-US" sz="2800" b="1" strike="noStrike" noProof="1" dirty="0">
                <a:effectLst>
                  <a:outerShdw blurRad="38100" dist="38100" dir="2700000">
                    <a:srgbClr val="C0C0C0"/>
                  </a:outerShdw>
                </a:effectLst>
                <a:latin typeface="宋体" panose="02010600030101010101" pitchFamily="2" charset="-122"/>
                <a:ea typeface="宋体" panose="02010600030101010101" pitchFamily="2" charset="-122"/>
                <a:cs typeface="+mn-cs"/>
              </a:rPr>
              <a:t>通道的类型</a:t>
            </a:r>
            <a:endParaRPr lang="zh-CN" altLang="en-US" sz="2800" b="1" strike="noStrike" noProof="1" dirty="0">
              <a:effectLst>
                <a:outerShdw blurRad="38100" dist="38100" dir="2700000">
                  <a:srgbClr val="C0C0C0"/>
                </a:outerShdw>
              </a:effectLst>
              <a:latin typeface="宋体" panose="02010600030101010101" pitchFamily="2" charset="-122"/>
              <a:ea typeface="宋体" panose="02010600030101010101" pitchFamily="2" charset="-122"/>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r>
              <a:rPr lang="zh-CN" altLang="en-US" sz="2400" b="1" u="none" strike="noStrike" baseline="0" noProof="1" dirty="0">
                <a:solidFill>
                  <a:srgbClr val="0000CC"/>
                </a:solidFill>
                <a:latin typeface="Calibri" panose="020F0502020204030204" pitchFamily="2" charset="0"/>
                <a:ea typeface="+mn-ea"/>
                <a:cs typeface="+mn-cs"/>
              </a:rPr>
              <a:t>数组选择通道（</a:t>
            </a:r>
            <a:r>
              <a:rPr lang="en-US" altLang="zh-CN" sz="2400" b="1" u="none" strike="noStrike" baseline="0" noProof="1" dirty="0">
                <a:solidFill>
                  <a:srgbClr val="0000CC"/>
                </a:solidFill>
                <a:latin typeface="Calibri" panose="020F0502020204030204" pitchFamily="2" charset="0"/>
                <a:ea typeface="+mn-ea"/>
                <a:cs typeface="+mn-cs"/>
              </a:rPr>
              <a:t>Block Selector Channel</a:t>
            </a:r>
            <a:r>
              <a:rPr lang="zh-CN" altLang="en-US" sz="2400" b="1" u="none" strike="noStrike" baseline="0" noProof="1" dirty="0">
                <a:solidFill>
                  <a:srgbClr val="0000CC"/>
                </a:solidFill>
                <a:latin typeface="Calibri" panose="020F0502020204030204" pitchFamily="2" charset="0"/>
                <a:ea typeface="+mn-ea"/>
                <a:cs typeface="+mn-cs"/>
              </a:rPr>
              <a:t>）</a:t>
            </a: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charset="0"/>
              <a:buChar char="l"/>
            </a:pP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 以数组方式进行数据传送。 </a:t>
            </a:r>
            <a:endParaRPr lang="zh-CN" altLang="en-US" sz="2400" b="1" u="none" strike="noStrike" baseline="0" noProof="1" dirty="0">
              <a:solidFill>
                <a:schemeClr val="tx1"/>
              </a:solidFill>
              <a:latin typeface="宋体" panose="02010600030101010101" pitchFamily="2" charset="-122"/>
              <a:ea typeface="宋体" panose="02010600030101010101" pitchFamily="2" charset="-122"/>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charset="0"/>
              <a:buChar char="l"/>
            </a:pP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仅一通道，某时间由某设备独占，适于高速设备。</a:t>
            </a:r>
            <a:endParaRPr lang="zh-CN" altLang="en-US" sz="2400" b="1" u="none" strike="noStrike" baseline="0" noProof="1" dirty="0">
              <a:solidFill>
                <a:schemeClr val="tx1"/>
              </a:solidFill>
              <a:latin typeface="宋体" panose="02010600030101010101" pitchFamily="2" charset="-122"/>
              <a:ea typeface="宋体" panose="02010600030101010101" pitchFamily="2" charset="-122"/>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charset="0"/>
              <a:buChar char="l"/>
            </a:pP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 但通道未共享，利用率低。</a:t>
            </a:r>
            <a:endParaRPr lang="zh-CN" altLang="en-US" sz="2400" b="1" u="none" strike="noStrike" baseline="0" noProof="1" dirty="0">
              <a:solidFill>
                <a:schemeClr val="tx1"/>
              </a:solidFill>
              <a:latin typeface="宋体" panose="02010600030101010101" pitchFamily="2" charset="-122"/>
              <a:ea typeface="宋体" panose="02010600030101010101" pitchFamily="2" charset="-122"/>
            </a:endParaRPr>
          </a:p>
        </p:txBody>
      </p:sp>
      <p:grpSp>
        <p:nvGrpSpPr>
          <p:cNvPr id="24" name="组合 23"/>
          <p:cNvGrpSpPr/>
          <p:nvPr/>
        </p:nvGrpSpPr>
        <p:grpSpPr>
          <a:xfrm>
            <a:off x="1392238" y="3832225"/>
            <a:ext cx="5400675" cy="1871663"/>
            <a:chOff x="930" y="3022"/>
            <a:chExt cx="3402" cy="1179"/>
          </a:xfrm>
        </p:grpSpPr>
        <p:sp>
          <p:nvSpPr>
            <p:cNvPr id="45061" name="矩形 24"/>
            <p:cNvSpPr/>
            <p:nvPr/>
          </p:nvSpPr>
          <p:spPr>
            <a:xfrm>
              <a:off x="1202" y="3022"/>
              <a:ext cx="590" cy="907"/>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可分配</a:t>
              </a:r>
              <a:endParaRPr lang="zh-CN" altLang="en-US" sz="2000" b="1" dirty="0">
                <a:latin typeface="Times New Roman" panose="02020603050405020304" pitchFamily="2" charset="0"/>
                <a:ea typeface="宋体" panose="02010600030101010101" pitchFamily="2" charset="-122"/>
              </a:endParaRPr>
            </a:p>
            <a:p>
              <a:pPr algn="ctr"/>
              <a:r>
                <a:rPr lang="zh-CN" altLang="en-US" sz="2000" b="1" dirty="0">
                  <a:latin typeface="Times New Roman" panose="02020603050405020304" pitchFamily="2" charset="0"/>
                  <a:ea typeface="宋体" panose="02010600030101010101" pitchFamily="2" charset="-122"/>
                </a:rPr>
                <a:t>型通道</a:t>
              </a:r>
              <a:endParaRPr lang="zh-CN" altLang="en-US" sz="2000" b="1" dirty="0">
                <a:latin typeface="Times New Roman" panose="02020603050405020304" pitchFamily="2" charset="0"/>
                <a:ea typeface="宋体" panose="02010600030101010101" pitchFamily="2" charset="-122"/>
              </a:endParaRPr>
            </a:p>
          </p:txBody>
        </p:sp>
        <p:sp>
          <p:nvSpPr>
            <p:cNvPr id="45062" name="直接连接符 25"/>
            <p:cNvSpPr/>
            <p:nvPr/>
          </p:nvSpPr>
          <p:spPr>
            <a:xfrm flipV="1">
              <a:off x="1837" y="3113"/>
              <a:ext cx="317" cy="317"/>
            </a:xfrm>
            <a:prstGeom prst="line">
              <a:avLst/>
            </a:prstGeom>
            <a:ln w="28575" cap="flat" cmpd="sng">
              <a:solidFill>
                <a:srgbClr val="FF3300"/>
              </a:solidFill>
              <a:prstDash val="solid"/>
              <a:round/>
              <a:headEnd type="oval" w="med" len="med"/>
              <a:tailEnd type="triangle" w="med" len="med"/>
            </a:ln>
          </p:spPr>
        </p:sp>
        <p:sp>
          <p:nvSpPr>
            <p:cNvPr id="45063" name="矩形 26"/>
            <p:cNvSpPr/>
            <p:nvPr/>
          </p:nvSpPr>
          <p:spPr>
            <a:xfrm>
              <a:off x="2154" y="3022"/>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1</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5064" name="矩形 27"/>
            <p:cNvSpPr/>
            <p:nvPr/>
          </p:nvSpPr>
          <p:spPr>
            <a:xfrm>
              <a:off x="2154" y="3339"/>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2</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5065" name="矩形 28"/>
            <p:cNvSpPr/>
            <p:nvPr/>
          </p:nvSpPr>
          <p:spPr>
            <a:xfrm>
              <a:off x="2154" y="3748"/>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n</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5066" name="右大括号 29"/>
            <p:cNvSpPr/>
            <p:nvPr/>
          </p:nvSpPr>
          <p:spPr>
            <a:xfrm>
              <a:off x="2925" y="3113"/>
              <a:ext cx="91" cy="725"/>
            </a:xfrm>
            <a:prstGeom prst="rightBrace">
              <a:avLst>
                <a:gd name="adj1" fmla="val 65949"/>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45067" name="直接连接符 30"/>
            <p:cNvSpPr/>
            <p:nvPr/>
          </p:nvSpPr>
          <p:spPr>
            <a:xfrm flipV="1">
              <a:off x="1837" y="3430"/>
              <a:ext cx="317" cy="0"/>
            </a:xfrm>
            <a:prstGeom prst="line">
              <a:avLst/>
            </a:prstGeom>
            <a:ln w="28575" cap="flat" cmpd="sng">
              <a:solidFill>
                <a:srgbClr val="FF3300"/>
              </a:solidFill>
              <a:prstDash val="dash"/>
              <a:round/>
              <a:headEnd type="oval" w="med" len="med"/>
              <a:tailEnd type="triangle" w="med" len="med"/>
            </a:ln>
          </p:spPr>
        </p:sp>
        <p:sp>
          <p:nvSpPr>
            <p:cNvPr id="45068" name="直接连接符 31"/>
            <p:cNvSpPr/>
            <p:nvPr/>
          </p:nvSpPr>
          <p:spPr>
            <a:xfrm>
              <a:off x="1837" y="3430"/>
              <a:ext cx="317" cy="409"/>
            </a:xfrm>
            <a:prstGeom prst="line">
              <a:avLst/>
            </a:prstGeom>
            <a:ln w="28575" cap="flat" cmpd="sng">
              <a:solidFill>
                <a:srgbClr val="FF3300"/>
              </a:solidFill>
              <a:prstDash val="dash"/>
              <a:round/>
              <a:headEnd type="oval" w="med" len="med"/>
              <a:tailEnd type="triangle" w="med" len="med"/>
            </a:ln>
          </p:spPr>
        </p:sp>
        <p:sp>
          <p:nvSpPr>
            <p:cNvPr id="45069" name="矩形 32"/>
            <p:cNvSpPr/>
            <p:nvPr/>
          </p:nvSpPr>
          <p:spPr>
            <a:xfrm>
              <a:off x="3061" y="3249"/>
              <a:ext cx="1271" cy="442"/>
            </a:xfrm>
            <a:prstGeom prst="rect">
              <a:avLst/>
            </a:prstGeom>
            <a:noFill/>
            <a:ln w="19050">
              <a:noFill/>
            </a:ln>
          </p:spPr>
          <p:txBody>
            <a:bodyPr anchor="t">
              <a:spAutoFit/>
            </a:bodyPr>
            <a:p>
              <a:r>
                <a:rPr lang="zh-CN" altLang="en-US" sz="2000" b="1" dirty="0">
                  <a:latin typeface="Times New Roman" panose="02020603050405020304" pitchFamily="2" charset="0"/>
                  <a:ea typeface="宋体" panose="02010600030101010101" pitchFamily="2" charset="-122"/>
                </a:rPr>
                <a:t>高速设备，一次传输一组数据</a:t>
              </a:r>
              <a:endParaRPr lang="zh-CN" altLang="en-US" sz="2000" b="1" dirty="0">
                <a:latin typeface="Times New Roman" panose="02020603050405020304" pitchFamily="2" charset="0"/>
                <a:ea typeface="宋体" panose="02010600030101010101" pitchFamily="2" charset="-122"/>
              </a:endParaRPr>
            </a:p>
          </p:txBody>
        </p:sp>
        <p:sp>
          <p:nvSpPr>
            <p:cNvPr id="45070" name="矩形 33"/>
            <p:cNvSpPr/>
            <p:nvPr/>
          </p:nvSpPr>
          <p:spPr>
            <a:xfrm>
              <a:off x="930" y="3951"/>
              <a:ext cx="2209" cy="250"/>
            </a:xfrm>
            <a:prstGeom prst="rect">
              <a:avLst/>
            </a:prstGeom>
            <a:noFill/>
            <a:ln w="19050">
              <a:noFill/>
            </a:ln>
          </p:spPr>
          <p:txBody>
            <a:bodyPr wrap="none" anchor="ctr">
              <a:spAutoFit/>
            </a:bodyPr>
            <a:p>
              <a:r>
                <a:rPr lang="zh-CN" altLang="en-US" sz="2000" b="1" dirty="0">
                  <a:latin typeface="Times New Roman" panose="02020603050405020304" pitchFamily="2" charset="0"/>
                  <a:ea typeface="宋体" panose="02010600030101010101" pitchFamily="2" charset="-122"/>
                </a:rPr>
                <a:t>可以获得较好的数据传输速率</a:t>
              </a:r>
              <a:endParaRPr lang="zh-CN" altLang="en-US" sz="2000" b="1" dirty="0">
                <a:latin typeface="Times New Roman" panose="02020603050405020304" pitchFamily="2" charset="0"/>
                <a:ea typeface="宋体" panose="02010600030101010101" pitchFamily="2" charset="-122"/>
              </a:endParaRPr>
            </a:p>
          </p:txBody>
        </p:sp>
      </p:grpSp>
      <p:sp>
        <p:nvSpPr>
          <p:cNvPr id="45071" name="灯片编号占位符 34"/>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4710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45059" name="文本占位符 582658"/>
          <p:cNvSpPr>
            <a:spLocks noGrp="1"/>
          </p:cNvSpPr>
          <p:nvPr/>
        </p:nvSpPr>
        <p:spPr>
          <a:xfrm>
            <a:off x="250825" y="1125538"/>
            <a:ext cx="8642350" cy="5399088"/>
          </a:xfrm>
          <a:prstGeom prst="rect">
            <a:avLst/>
          </a:prstGeom>
          <a:noFill/>
          <a:ln w="9525">
            <a:noFill/>
          </a:ln>
        </p:spPr>
        <p:txBody>
          <a:bodyPr anchor="t"/>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r>
              <a:rPr lang="zh-CN" altLang="en-US" sz="2400" b="1" u="none" strike="noStrike" baseline="0" noProof="1" dirty="0">
                <a:solidFill>
                  <a:srgbClr val="0000CC"/>
                </a:solidFill>
                <a:latin typeface="Calibri" panose="020F0502020204030204" pitchFamily="2" charset="0"/>
                <a:ea typeface="+mn-ea"/>
                <a:cs typeface="+mn-cs"/>
              </a:rPr>
              <a:t>数组多路通道（</a:t>
            </a:r>
            <a:r>
              <a:rPr lang="en-US" altLang="zh-CN" sz="2400" b="1" u="none" strike="noStrike" baseline="0" noProof="1" err="1">
                <a:solidFill>
                  <a:srgbClr val="0000CC"/>
                </a:solidFill>
                <a:latin typeface="Calibri" panose="020F0502020204030204" pitchFamily="2" charset="0"/>
                <a:ea typeface="+mn-ea"/>
                <a:cs typeface="+mn-cs"/>
              </a:rPr>
              <a:t>Block Multiplexor</a:t>
            </a:r>
            <a:r>
              <a:rPr lang="en-US" altLang="zh-CN" sz="2400" b="1" u="none" strike="noStrike" baseline="0" noProof="1" dirty="0">
                <a:solidFill>
                  <a:srgbClr val="0000CC"/>
                </a:solidFill>
                <a:latin typeface="Calibri" panose="020F0502020204030204" pitchFamily="2" charset="0"/>
                <a:ea typeface="+mn-ea"/>
                <a:cs typeface="+mn-cs"/>
              </a:rPr>
              <a:t> Channel</a:t>
            </a:r>
            <a:r>
              <a:rPr lang="zh-CN" altLang="en-US" sz="2400" b="1" u="none" strike="noStrike" baseline="0" noProof="1" dirty="0">
                <a:solidFill>
                  <a:srgbClr val="0000CC"/>
                </a:solidFill>
                <a:latin typeface="Calibri" panose="020F0502020204030204" pitchFamily="2" charset="0"/>
                <a:ea typeface="+mn-ea"/>
                <a:cs typeface="+mn-cs"/>
              </a:rPr>
              <a:t>）</a:t>
            </a: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marL="990600" lvl="1" indent="-53340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Char char="v"/>
            </a:pPr>
            <a:endParaRPr lang="zh-CN" altLang="en-US" sz="2400" b="1" u="none" strike="noStrike" baseline="0" noProof="1" dirty="0">
              <a:solidFill>
                <a:srgbClr val="0000CC"/>
              </a:solidFill>
              <a:latin typeface="Arial" panose="020B0604020202020204" pitchFamily="34" charset="0"/>
            </a:endParaRPr>
          </a:p>
          <a:p>
            <a:pPr lvl="1" algn="l" eaLnBrk="1" fontAlgn="base" latinLnBrk="0" hangingPunct="1">
              <a:lnSpc>
                <a:spcPct val="100000"/>
              </a:lnSpc>
              <a:spcBef>
                <a:spcPct val="20000"/>
              </a:spcBef>
              <a:spcAft>
                <a:spcPct val="0"/>
              </a:spcAft>
              <a:buClr>
                <a:srgbClr val="0000CC"/>
              </a:buClr>
              <a:buSzPct val="110000"/>
              <a:buFont typeface="Wingdings" panose="05000000000000000000" pitchFamily="2" charset="2"/>
            </a:pPr>
            <a:endParaRPr lang="zh-CN" altLang="en-US" sz="2400" b="1" u="none" strike="noStrike" baseline="0" noProof="1" dirty="0">
              <a:solidFill>
                <a:srgbClr val="0000CC"/>
              </a:solidFill>
              <a:latin typeface="Arial" panose="020B0604020202020204" pitchFamily="34" charset="0"/>
            </a:endParaRPr>
          </a:p>
          <a:p>
            <a:pPr marL="214630" indent="-214630" fontAlgn="base">
              <a:lnSpc>
                <a:spcPct val="120000"/>
              </a:lnSpc>
              <a:spcBef>
                <a:spcPts val="0"/>
              </a:spcBef>
              <a:buFont typeface="Wingdings" panose="05000000000000000000" pitchFamily="2" charset="2"/>
              <a:buChar char="•"/>
            </a:pPr>
            <a:r>
              <a:rPr lang="zh-CN" altLang="en-US" sz="2000" b="1" strike="noStrike" noProof="1" dirty="0">
                <a:latin typeface="宋体" panose="02010600030101010101" pitchFamily="2" charset="-122"/>
                <a:ea typeface="宋体" panose="02010600030101010101" pitchFamily="2" charset="-122"/>
                <a:cs typeface="+mn-cs"/>
              </a:rPr>
              <a:t>结合了选择通道传送速度高和字节多路通道能进行分时并行操作的优点</a:t>
            </a:r>
            <a:endParaRPr lang="zh-CN" altLang="en-US" sz="2000" b="1" strike="noStrike" noProof="1" dirty="0">
              <a:latin typeface="宋体" panose="02010600030101010101" pitchFamily="2" charset="-122"/>
              <a:ea typeface="宋体" panose="02010600030101010101" pitchFamily="2" charset="-122"/>
            </a:endParaRPr>
          </a:p>
          <a:p>
            <a:pPr marL="214630" indent="-214630" fontAlgn="base">
              <a:lnSpc>
                <a:spcPct val="120000"/>
              </a:lnSpc>
              <a:spcBef>
                <a:spcPts val="0"/>
              </a:spcBef>
              <a:buFont typeface="Wingdings" panose="05000000000000000000" pitchFamily="2" charset="2"/>
              <a:buChar char="•"/>
            </a:pPr>
            <a:r>
              <a:rPr lang="zh-CN" altLang="en-US" sz="2000" b="1" strike="noStrike" noProof="1" dirty="0">
                <a:latin typeface="宋体" panose="02010600030101010101" pitchFamily="2" charset="-122"/>
                <a:ea typeface="宋体" panose="02010600030101010101" pitchFamily="2" charset="-122"/>
                <a:cs typeface="+mn-cs"/>
              </a:rPr>
              <a:t>先为一台设备执行一条通道指令，然后自动转接，为另一台设备执行一条通道指令。它含有多个非分配型的子通道，既有很高的数据传输率，又能获得令人满意的通道利用率</a:t>
            </a:r>
            <a:endParaRPr lang="zh-CN" altLang="en-US" sz="2000" b="1" strike="noStrike" noProof="1" dirty="0">
              <a:latin typeface="宋体" panose="02010600030101010101" pitchFamily="2" charset="-122"/>
              <a:ea typeface="宋体" panose="02010600030101010101" pitchFamily="2" charset="-122"/>
            </a:endParaRPr>
          </a:p>
          <a:p>
            <a:pPr marL="214630" indent="-214630" fontAlgn="base">
              <a:lnSpc>
                <a:spcPct val="120000"/>
              </a:lnSpc>
              <a:spcBef>
                <a:spcPts val="0"/>
              </a:spcBef>
              <a:buFont typeface="Wingdings" panose="05000000000000000000" pitchFamily="2" charset="2"/>
              <a:buChar char="•"/>
            </a:pPr>
            <a:r>
              <a:rPr lang="zh-CN" altLang="en-US" sz="2000" b="1" strike="noStrike" noProof="1" dirty="0">
                <a:latin typeface="宋体" panose="02010600030101010101" pitchFamily="2" charset="-122"/>
                <a:ea typeface="宋体" panose="02010600030101010101" pitchFamily="2" charset="-122"/>
                <a:cs typeface="+mn-cs"/>
              </a:rPr>
              <a:t>实际上是对通道程序采用多道程序设计的硬件实现</a:t>
            </a:r>
            <a:endParaRPr lang="zh-CN" altLang="en-US" sz="2000" b="1" strike="noStrike" noProof="1" dirty="0">
              <a:latin typeface="宋体" panose="02010600030101010101" pitchFamily="2" charset="-122"/>
              <a:ea typeface="宋体" panose="02010600030101010101" pitchFamily="2" charset="-122"/>
            </a:endParaRPr>
          </a:p>
          <a:p>
            <a:pPr marL="214630" indent="-214630" fontAlgn="base">
              <a:lnSpc>
                <a:spcPct val="120000"/>
              </a:lnSpc>
              <a:spcBef>
                <a:spcPts val="0"/>
              </a:spcBef>
              <a:buFont typeface="Wingdings" panose="05000000000000000000" pitchFamily="2" charset="2"/>
              <a:buChar char="•"/>
            </a:pPr>
            <a:r>
              <a:rPr lang="zh-CN" altLang="en-US" sz="2000" b="1" strike="noStrike" noProof="1" dirty="0">
                <a:latin typeface="宋体" panose="02010600030101010101" pitchFamily="2" charset="-122"/>
                <a:ea typeface="宋体" panose="02010600030101010101" pitchFamily="2" charset="-122"/>
                <a:cs typeface="+mn-cs"/>
              </a:rPr>
              <a:t>主要连接高速设备，多子通道不是以时间片方式，而是“按需分配”，综合了前面2种通道类型的优点。</a:t>
            </a:r>
            <a:endParaRPr lang="zh-CN" altLang="en-US" sz="2000" b="1" strike="noStrike" noProof="1" dirty="0">
              <a:latin typeface="宋体" panose="02010600030101010101" pitchFamily="2" charset="-122"/>
              <a:ea typeface="宋体" panose="02010600030101010101" pitchFamily="2" charset="-122"/>
            </a:endParaRPr>
          </a:p>
          <a:p>
            <a:pPr marL="1371600" lvl="2" indent="-457200" algn="l" eaLnBrk="1" fontAlgn="base" latinLnBrk="0" hangingPunct="1">
              <a:lnSpc>
                <a:spcPct val="100000"/>
              </a:lnSpc>
              <a:spcBef>
                <a:spcPct val="20000"/>
              </a:spcBef>
              <a:spcAft>
                <a:spcPct val="0"/>
              </a:spcAft>
              <a:buClr>
                <a:schemeClr val="tx1"/>
              </a:buClr>
              <a:buSzPct val="105000"/>
              <a:buFont typeface="Wingdings" panose="05000000000000000000" pitchFamily="2" charset="2"/>
              <a:buChar char="Ø"/>
            </a:pPr>
            <a:endParaRPr lang="zh-CN" altLang="en-US" sz="2400" b="1" u="none" strike="noStrike" baseline="0" noProof="1" dirty="0">
              <a:solidFill>
                <a:schemeClr val="tx1"/>
              </a:solidFill>
              <a:latin typeface="Arial" panose="020B0604020202020204" pitchFamily="34" charset="0"/>
              <a:ea typeface="Arial" panose="020B0604020202020204" pitchFamily="34" charset="0"/>
            </a:endParaRPr>
          </a:p>
        </p:txBody>
      </p:sp>
      <p:grpSp>
        <p:nvGrpSpPr>
          <p:cNvPr id="4" name="组合 3"/>
          <p:cNvGrpSpPr/>
          <p:nvPr/>
        </p:nvGrpSpPr>
        <p:grpSpPr>
          <a:xfrm>
            <a:off x="1331913" y="1770063"/>
            <a:ext cx="7340600" cy="1984375"/>
            <a:chOff x="839" y="1115"/>
            <a:chExt cx="4624" cy="1250"/>
          </a:xfrm>
        </p:grpSpPr>
        <p:sp>
          <p:nvSpPr>
            <p:cNvPr id="47109" name="矩形 4"/>
            <p:cNvSpPr/>
            <p:nvPr/>
          </p:nvSpPr>
          <p:spPr>
            <a:xfrm>
              <a:off x="884" y="1116"/>
              <a:ext cx="590" cy="907"/>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主通道</a:t>
              </a:r>
              <a:endParaRPr lang="zh-CN" altLang="en-US" sz="2000" b="1" dirty="0">
                <a:latin typeface="Times New Roman" panose="02020603050405020304" pitchFamily="2" charset="0"/>
                <a:ea typeface="宋体" panose="02010600030101010101" pitchFamily="2" charset="-122"/>
              </a:endParaRPr>
            </a:p>
          </p:txBody>
        </p:sp>
        <p:sp>
          <p:nvSpPr>
            <p:cNvPr id="47110" name="矩形 5"/>
            <p:cNvSpPr/>
            <p:nvPr/>
          </p:nvSpPr>
          <p:spPr>
            <a:xfrm>
              <a:off x="1746" y="1115"/>
              <a:ext cx="725" cy="182"/>
            </a:xfrm>
            <a:prstGeom prst="rect">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子通道</a:t>
              </a:r>
              <a:r>
                <a:rPr lang="en-US" altLang="zh-CN" b="1">
                  <a:latin typeface="Times New Roman" panose="02020603050405020304" pitchFamily="2" charset="0"/>
                  <a:ea typeface="宋体" panose="02010600030101010101" pitchFamily="2" charset="-122"/>
                </a:rPr>
                <a:t>1</a:t>
              </a:r>
              <a:endParaRPr lang="en-US" altLang="zh-CN" b="1">
                <a:latin typeface="Times New Roman" panose="02020603050405020304" pitchFamily="2" charset="0"/>
                <a:ea typeface="宋体" panose="02010600030101010101" pitchFamily="2" charset="-122"/>
              </a:endParaRPr>
            </a:p>
          </p:txBody>
        </p:sp>
        <p:sp>
          <p:nvSpPr>
            <p:cNvPr id="47111" name="矩形 6"/>
            <p:cNvSpPr/>
            <p:nvPr/>
          </p:nvSpPr>
          <p:spPr>
            <a:xfrm>
              <a:off x="1746" y="1433"/>
              <a:ext cx="725" cy="182"/>
            </a:xfrm>
            <a:prstGeom prst="rect">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子通道</a:t>
              </a:r>
              <a:r>
                <a:rPr lang="en-US" altLang="zh-CN" b="1">
                  <a:latin typeface="Times New Roman" panose="02020603050405020304" pitchFamily="2" charset="0"/>
                  <a:ea typeface="宋体" panose="02010600030101010101" pitchFamily="2" charset="-122"/>
                </a:rPr>
                <a:t>2</a:t>
              </a:r>
              <a:endParaRPr lang="en-US" altLang="zh-CN" b="1">
                <a:latin typeface="Times New Roman" panose="02020603050405020304" pitchFamily="2" charset="0"/>
                <a:ea typeface="宋体" panose="02010600030101010101" pitchFamily="2" charset="-122"/>
              </a:endParaRPr>
            </a:p>
          </p:txBody>
        </p:sp>
        <p:sp>
          <p:nvSpPr>
            <p:cNvPr id="47112" name="矩形 7"/>
            <p:cNvSpPr/>
            <p:nvPr/>
          </p:nvSpPr>
          <p:spPr>
            <a:xfrm>
              <a:off x="1746" y="1842"/>
              <a:ext cx="725" cy="182"/>
            </a:xfrm>
            <a:prstGeom prst="rect">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2" charset="0"/>
                  <a:ea typeface="宋体" panose="02010600030101010101" pitchFamily="2" charset="-122"/>
                </a:rPr>
                <a:t>子通道</a:t>
              </a:r>
              <a:r>
                <a:rPr lang="en-US" altLang="zh-CN" b="1">
                  <a:latin typeface="Times New Roman" panose="02020603050405020304" pitchFamily="2" charset="0"/>
                  <a:ea typeface="宋体" panose="02010600030101010101" pitchFamily="2" charset="-122"/>
                </a:rPr>
                <a:t>n</a:t>
              </a:r>
              <a:endParaRPr lang="en-US" altLang="zh-CN" b="1">
                <a:latin typeface="Times New Roman" panose="02020603050405020304" pitchFamily="2" charset="0"/>
                <a:ea typeface="宋体" panose="02010600030101010101" pitchFamily="2" charset="-122"/>
              </a:endParaRPr>
            </a:p>
          </p:txBody>
        </p:sp>
        <p:sp>
          <p:nvSpPr>
            <p:cNvPr id="47113" name="矩形 8"/>
            <p:cNvSpPr/>
            <p:nvPr/>
          </p:nvSpPr>
          <p:spPr>
            <a:xfrm>
              <a:off x="2698" y="1116"/>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1</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7114" name="直接连接符 9"/>
            <p:cNvSpPr/>
            <p:nvPr/>
          </p:nvSpPr>
          <p:spPr>
            <a:xfrm>
              <a:off x="1610" y="1207"/>
              <a:ext cx="0" cy="725"/>
            </a:xfrm>
            <a:prstGeom prst="line">
              <a:avLst/>
            </a:prstGeom>
            <a:ln w="28575" cap="flat" cmpd="sng">
              <a:solidFill>
                <a:srgbClr val="FF3300"/>
              </a:solidFill>
              <a:prstDash val="solid"/>
              <a:round/>
              <a:headEnd type="none" w="med" len="med"/>
              <a:tailEnd type="none" w="med" len="med"/>
            </a:ln>
          </p:spPr>
        </p:sp>
        <p:sp>
          <p:nvSpPr>
            <p:cNvPr id="47115" name="直接连接符 10"/>
            <p:cNvSpPr/>
            <p:nvPr/>
          </p:nvSpPr>
          <p:spPr>
            <a:xfrm>
              <a:off x="1610" y="1207"/>
              <a:ext cx="136" cy="0"/>
            </a:xfrm>
            <a:prstGeom prst="line">
              <a:avLst/>
            </a:prstGeom>
            <a:ln w="28575" cap="flat" cmpd="sng">
              <a:solidFill>
                <a:srgbClr val="FF3300"/>
              </a:solidFill>
              <a:prstDash val="solid"/>
              <a:round/>
              <a:headEnd type="none" w="med" len="med"/>
              <a:tailEnd type="triangle" w="med" len="med"/>
            </a:ln>
          </p:spPr>
        </p:sp>
        <p:sp>
          <p:nvSpPr>
            <p:cNvPr id="47116" name="直接连接符 11"/>
            <p:cNvSpPr/>
            <p:nvPr/>
          </p:nvSpPr>
          <p:spPr>
            <a:xfrm>
              <a:off x="1610" y="1524"/>
              <a:ext cx="136" cy="0"/>
            </a:xfrm>
            <a:prstGeom prst="line">
              <a:avLst/>
            </a:prstGeom>
            <a:ln w="28575" cap="flat" cmpd="sng">
              <a:solidFill>
                <a:srgbClr val="FF3300"/>
              </a:solidFill>
              <a:prstDash val="solid"/>
              <a:round/>
              <a:headEnd type="none" w="med" len="med"/>
              <a:tailEnd type="triangle" w="med" len="med"/>
            </a:ln>
          </p:spPr>
        </p:sp>
        <p:sp>
          <p:nvSpPr>
            <p:cNvPr id="47117" name="直接连接符 12"/>
            <p:cNvSpPr/>
            <p:nvPr/>
          </p:nvSpPr>
          <p:spPr>
            <a:xfrm>
              <a:off x="1610" y="1932"/>
              <a:ext cx="136" cy="0"/>
            </a:xfrm>
            <a:prstGeom prst="line">
              <a:avLst/>
            </a:prstGeom>
            <a:ln w="28575" cap="flat" cmpd="sng">
              <a:solidFill>
                <a:srgbClr val="FF3300"/>
              </a:solidFill>
              <a:prstDash val="solid"/>
              <a:round/>
              <a:headEnd type="none" w="med" len="med"/>
              <a:tailEnd type="triangle" w="med" len="med"/>
            </a:ln>
          </p:spPr>
        </p:sp>
        <p:sp>
          <p:nvSpPr>
            <p:cNvPr id="47118" name="直接连接符 13"/>
            <p:cNvSpPr/>
            <p:nvPr/>
          </p:nvSpPr>
          <p:spPr>
            <a:xfrm>
              <a:off x="1474" y="1524"/>
              <a:ext cx="136" cy="0"/>
            </a:xfrm>
            <a:prstGeom prst="line">
              <a:avLst/>
            </a:prstGeom>
            <a:ln w="28575" cap="flat" cmpd="sng">
              <a:solidFill>
                <a:srgbClr val="FF3300"/>
              </a:solidFill>
              <a:prstDash val="solid"/>
              <a:round/>
              <a:headEnd type="none" w="med" len="med"/>
              <a:tailEnd type="none" w="med" len="med"/>
            </a:ln>
          </p:spPr>
        </p:sp>
        <p:sp>
          <p:nvSpPr>
            <p:cNvPr id="47119" name="文本框 14"/>
            <p:cNvSpPr txBox="1"/>
            <p:nvPr/>
          </p:nvSpPr>
          <p:spPr>
            <a:xfrm>
              <a:off x="2014" y="1570"/>
              <a:ext cx="276" cy="250"/>
            </a:xfrm>
            <a:prstGeom prst="rect">
              <a:avLst/>
            </a:prstGeom>
            <a:noFill/>
            <a:ln w="19050">
              <a:noFill/>
            </a:ln>
          </p:spPr>
          <p:txBody>
            <a:bodyPr wrap="none" anchor="t">
              <a:spAutoFit/>
            </a:bodyPr>
            <a:p>
              <a:pPr algn="ctr"/>
              <a:r>
                <a:rPr lang="en-US" altLang="zh-CN" sz="2000" b="1">
                  <a:latin typeface="Times New Roman" panose="02020603050405020304" pitchFamily="2" charset="0"/>
                  <a:ea typeface="宋体" panose="02010600030101010101" pitchFamily="2" charset="-122"/>
                </a:rPr>
                <a:t>…</a:t>
              </a:r>
              <a:endParaRPr lang="en-US" altLang="zh-CN" sz="2000" b="1">
                <a:latin typeface="Times New Roman" panose="02020603050405020304" pitchFamily="2" charset="0"/>
                <a:ea typeface="宋体" panose="02010600030101010101" pitchFamily="2" charset="-122"/>
              </a:endParaRPr>
            </a:p>
          </p:txBody>
        </p:sp>
        <p:sp>
          <p:nvSpPr>
            <p:cNvPr id="47120" name="直接连接符 15"/>
            <p:cNvSpPr/>
            <p:nvPr/>
          </p:nvSpPr>
          <p:spPr>
            <a:xfrm>
              <a:off x="2471" y="1207"/>
              <a:ext cx="227" cy="0"/>
            </a:xfrm>
            <a:prstGeom prst="line">
              <a:avLst/>
            </a:prstGeom>
            <a:ln w="28575" cap="flat" cmpd="sng">
              <a:solidFill>
                <a:srgbClr val="FF3300"/>
              </a:solidFill>
              <a:prstDash val="solid"/>
              <a:round/>
              <a:headEnd type="none" w="med" len="med"/>
              <a:tailEnd type="triangle" w="med" len="med"/>
            </a:ln>
          </p:spPr>
        </p:sp>
        <p:sp>
          <p:nvSpPr>
            <p:cNvPr id="47121" name="矩形 16"/>
            <p:cNvSpPr/>
            <p:nvPr/>
          </p:nvSpPr>
          <p:spPr>
            <a:xfrm>
              <a:off x="2698" y="1433"/>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2</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7122" name="矩形 17"/>
            <p:cNvSpPr/>
            <p:nvPr/>
          </p:nvSpPr>
          <p:spPr>
            <a:xfrm>
              <a:off x="2698" y="1842"/>
              <a:ext cx="725" cy="182"/>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p>
              <a:pPr algn="ctr"/>
              <a:r>
                <a:rPr lang="zh-CN" altLang="en-US" b="1" dirty="0">
                  <a:solidFill>
                    <a:schemeClr val="bg1"/>
                  </a:solidFill>
                  <a:latin typeface="Times New Roman" panose="02020603050405020304" pitchFamily="2" charset="0"/>
                  <a:ea typeface="宋体" panose="02010600030101010101" pitchFamily="2" charset="-122"/>
                </a:rPr>
                <a:t>设备</a:t>
              </a:r>
              <a:r>
                <a:rPr lang="en-US" altLang="zh-CN" b="1">
                  <a:solidFill>
                    <a:schemeClr val="bg1"/>
                  </a:solidFill>
                  <a:latin typeface="Times New Roman" panose="02020603050405020304" pitchFamily="2" charset="0"/>
                  <a:ea typeface="宋体" panose="02010600030101010101" pitchFamily="2" charset="-122"/>
                </a:rPr>
                <a:t>n</a:t>
              </a:r>
              <a:endParaRPr lang="en-US" altLang="zh-CN" b="1">
                <a:solidFill>
                  <a:schemeClr val="bg1"/>
                </a:solidFill>
                <a:latin typeface="Times New Roman" panose="02020603050405020304" pitchFamily="2" charset="0"/>
                <a:ea typeface="宋体" panose="02010600030101010101" pitchFamily="2" charset="-122"/>
              </a:endParaRPr>
            </a:p>
          </p:txBody>
        </p:sp>
        <p:sp>
          <p:nvSpPr>
            <p:cNvPr id="47123" name="直接连接符 18"/>
            <p:cNvSpPr/>
            <p:nvPr/>
          </p:nvSpPr>
          <p:spPr>
            <a:xfrm>
              <a:off x="2471" y="1524"/>
              <a:ext cx="227" cy="0"/>
            </a:xfrm>
            <a:prstGeom prst="line">
              <a:avLst/>
            </a:prstGeom>
            <a:ln w="28575" cap="flat" cmpd="sng">
              <a:solidFill>
                <a:srgbClr val="FF3300"/>
              </a:solidFill>
              <a:prstDash val="solid"/>
              <a:round/>
              <a:headEnd type="none" w="med" len="med"/>
              <a:tailEnd type="triangle" w="med" len="med"/>
            </a:ln>
          </p:spPr>
        </p:sp>
        <p:sp>
          <p:nvSpPr>
            <p:cNvPr id="47124" name="直接连接符 19"/>
            <p:cNvSpPr/>
            <p:nvPr/>
          </p:nvSpPr>
          <p:spPr>
            <a:xfrm>
              <a:off x="2471" y="1932"/>
              <a:ext cx="227" cy="0"/>
            </a:xfrm>
            <a:prstGeom prst="line">
              <a:avLst/>
            </a:prstGeom>
            <a:ln w="28575" cap="flat" cmpd="sng">
              <a:solidFill>
                <a:srgbClr val="FF3300"/>
              </a:solidFill>
              <a:prstDash val="solid"/>
              <a:round/>
              <a:headEnd type="none" w="med" len="med"/>
              <a:tailEnd type="triangle" w="med" len="med"/>
            </a:ln>
          </p:spPr>
        </p:sp>
        <p:sp>
          <p:nvSpPr>
            <p:cNvPr id="47125" name="右大括号 20"/>
            <p:cNvSpPr/>
            <p:nvPr/>
          </p:nvSpPr>
          <p:spPr>
            <a:xfrm>
              <a:off x="3469" y="1207"/>
              <a:ext cx="91" cy="725"/>
            </a:xfrm>
            <a:prstGeom prst="rightBrace">
              <a:avLst>
                <a:gd name="adj1" fmla="val 65949"/>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47126" name="矩形 21"/>
            <p:cNvSpPr/>
            <p:nvPr/>
          </p:nvSpPr>
          <p:spPr>
            <a:xfrm>
              <a:off x="3606" y="1344"/>
              <a:ext cx="1271" cy="442"/>
            </a:xfrm>
            <a:prstGeom prst="rect">
              <a:avLst/>
            </a:prstGeom>
            <a:noFill/>
            <a:ln w="19050">
              <a:noFill/>
            </a:ln>
          </p:spPr>
          <p:txBody>
            <a:bodyPr anchor="t">
              <a:spAutoFit/>
            </a:bodyPr>
            <a:p>
              <a:r>
                <a:rPr lang="zh-CN" altLang="en-US" sz="2000" b="1" dirty="0">
                  <a:latin typeface="Times New Roman" panose="02020603050405020304" pitchFamily="2" charset="0"/>
                  <a:ea typeface="宋体" panose="02010600030101010101" pitchFamily="2" charset="-122"/>
                </a:rPr>
                <a:t>高速设备，一次传输一组数据</a:t>
              </a:r>
              <a:endParaRPr lang="zh-CN" altLang="en-US" sz="2000" b="1" dirty="0">
                <a:latin typeface="Times New Roman" panose="02020603050405020304" pitchFamily="2" charset="0"/>
                <a:ea typeface="宋体" panose="02010600030101010101" pitchFamily="2" charset="-122"/>
              </a:endParaRPr>
            </a:p>
          </p:txBody>
        </p:sp>
        <p:sp>
          <p:nvSpPr>
            <p:cNvPr id="47127" name="矩形 22"/>
            <p:cNvSpPr/>
            <p:nvPr/>
          </p:nvSpPr>
          <p:spPr>
            <a:xfrm>
              <a:off x="839" y="2115"/>
              <a:ext cx="4624" cy="250"/>
            </a:xfrm>
            <a:prstGeom prst="rect">
              <a:avLst/>
            </a:prstGeom>
            <a:noFill/>
            <a:ln w="19050">
              <a:noFill/>
            </a:ln>
          </p:spPr>
          <p:txBody>
            <a:bodyPr wrap="none" anchor="ctr">
              <a:spAutoFit/>
            </a:bodyPr>
            <a:p>
              <a:r>
                <a:rPr lang="zh-CN" altLang="en-US" sz="2000" b="1" dirty="0">
                  <a:solidFill>
                    <a:srgbClr val="FF0000"/>
                  </a:solidFill>
                  <a:latin typeface="Times New Roman" panose="02020603050405020304" pitchFamily="2" charset="0"/>
                  <a:ea typeface="宋体" panose="02010600030101010101" pitchFamily="2" charset="-122"/>
                </a:rPr>
                <a:t>即具有很高的数据传输速率，又能获得令人满意的通道利用率。</a:t>
              </a:r>
              <a:endParaRPr lang="zh-CN" altLang="en-US" sz="2000" b="1" dirty="0">
                <a:solidFill>
                  <a:srgbClr val="FF0000"/>
                </a:solidFill>
                <a:latin typeface="Times New Roman" panose="02020603050405020304" pitchFamily="2" charset="0"/>
                <a:ea typeface="宋体" panose="02010600030101010101" pitchFamily="2" charset="-122"/>
              </a:endParaRPr>
            </a:p>
          </p:txBody>
        </p:sp>
      </p:grpSp>
      <p:sp>
        <p:nvSpPr>
          <p:cNvPr id="47128" name="灯片编号占位符 27"/>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4915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49155" name="灯片编号占位符 27"/>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grpSp>
        <p:nvGrpSpPr>
          <p:cNvPr id="49156" name="组合 1"/>
          <p:cNvGrpSpPr/>
          <p:nvPr/>
        </p:nvGrpSpPr>
        <p:grpSpPr>
          <a:xfrm>
            <a:off x="611188" y="1220788"/>
            <a:ext cx="7616825" cy="5329237"/>
            <a:chOff x="963" y="1090"/>
            <a:chExt cx="11994" cy="8392"/>
          </a:xfrm>
        </p:grpSpPr>
        <p:sp>
          <p:nvSpPr>
            <p:cNvPr id="49157" name="Text Box 3"/>
            <p:cNvSpPr txBox="1"/>
            <p:nvPr/>
          </p:nvSpPr>
          <p:spPr>
            <a:xfrm>
              <a:off x="5930" y="5145"/>
              <a:ext cx="2858" cy="890"/>
            </a:xfrm>
            <a:prstGeom prst="rect">
              <a:avLst/>
            </a:prstGeom>
            <a:solidFill>
              <a:srgbClr val="CCFFCC"/>
            </a:solidFill>
            <a:ln w="38100" cap="flat" cmpd="sng">
              <a:solidFill>
                <a:srgbClr val="800000"/>
              </a:solidFill>
              <a:prstDash val="solid"/>
              <a:miter/>
              <a:headEnd type="none" w="med" len="med"/>
              <a:tailEnd type="none" w="med" len="med"/>
            </a:ln>
          </p:spPr>
          <p:txBody>
            <a:bodyPr tIns="10800" bIns="10800" anchor="t"/>
            <a:p>
              <a:pPr algn="ctr">
                <a:spcBef>
                  <a:spcPts val="300"/>
                </a:spcBef>
              </a:pPr>
              <a:r>
                <a:rPr lang="zh-CN" altLang="en-US" sz="2000" b="1" dirty="0">
                  <a:latin typeface="微软雅黑" panose="020B0503020204020204" charset="-122"/>
                  <a:ea typeface="微软雅黑" panose="020B0503020204020204" charset="-122"/>
                </a:rPr>
                <a:t>数组选择通道</a:t>
              </a:r>
              <a:endParaRPr lang="zh-CN" altLang="en-US" sz="2000" b="1" dirty="0">
                <a:latin typeface="微软雅黑" panose="020B0503020204020204" charset="-122"/>
                <a:ea typeface="微软雅黑" panose="020B0503020204020204" charset="-122"/>
              </a:endParaRPr>
            </a:p>
          </p:txBody>
        </p:sp>
        <p:grpSp>
          <p:nvGrpSpPr>
            <p:cNvPr id="49158" name="Group 4"/>
            <p:cNvGrpSpPr/>
            <p:nvPr/>
          </p:nvGrpSpPr>
          <p:grpSpPr>
            <a:xfrm>
              <a:off x="5595" y="7103"/>
              <a:ext cx="730" cy="782"/>
              <a:chOff x="5440" y="4980"/>
              <a:chExt cx="320" cy="400"/>
            </a:xfrm>
          </p:grpSpPr>
          <p:sp>
            <p:nvSpPr>
              <p:cNvPr id="49159" name="AutoShape 5"/>
              <p:cNvSpPr/>
              <p:nvPr/>
            </p:nvSpPr>
            <p:spPr>
              <a:xfrm>
                <a:off x="5440" y="4980"/>
                <a:ext cx="320" cy="180"/>
              </a:xfrm>
              <a:prstGeom prst="can">
                <a:avLst>
                  <a:gd name="adj" fmla="val 25000"/>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60" name="AutoShape 6"/>
              <p:cNvSpPr/>
              <p:nvPr/>
            </p:nvSpPr>
            <p:spPr>
              <a:xfrm>
                <a:off x="5440" y="5080"/>
                <a:ext cx="320" cy="180"/>
              </a:xfrm>
              <a:prstGeom prst="can">
                <a:avLst>
                  <a:gd name="adj" fmla="val 250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61" name="AutoShape 7"/>
              <p:cNvSpPr/>
              <p:nvPr/>
            </p:nvSpPr>
            <p:spPr>
              <a:xfrm>
                <a:off x="5440" y="5200"/>
                <a:ext cx="320" cy="180"/>
              </a:xfrm>
              <a:prstGeom prst="can">
                <a:avLst>
                  <a:gd name="adj" fmla="val 250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grpSp>
        <p:grpSp>
          <p:nvGrpSpPr>
            <p:cNvPr id="49162" name="Group 8"/>
            <p:cNvGrpSpPr/>
            <p:nvPr/>
          </p:nvGrpSpPr>
          <p:grpSpPr>
            <a:xfrm>
              <a:off x="6868" y="7768"/>
              <a:ext cx="727" cy="780"/>
              <a:chOff x="5440" y="4980"/>
              <a:chExt cx="320" cy="400"/>
            </a:xfrm>
          </p:grpSpPr>
          <p:sp>
            <p:nvSpPr>
              <p:cNvPr id="49163" name="AutoShape 9"/>
              <p:cNvSpPr/>
              <p:nvPr/>
            </p:nvSpPr>
            <p:spPr>
              <a:xfrm>
                <a:off x="5440" y="4980"/>
                <a:ext cx="320" cy="180"/>
              </a:xfrm>
              <a:prstGeom prst="can">
                <a:avLst>
                  <a:gd name="adj" fmla="val 25000"/>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64" name="AutoShape 10"/>
              <p:cNvSpPr/>
              <p:nvPr/>
            </p:nvSpPr>
            <p:spPr>
              <a:xfrm>
                <a:off x="5440" y="5080"/>
                <a:ext cx="320" cy="180"/>
              </a:xfrm>
              <a:prstGeom prst="can">
                <a:avLst>
                  <a:gd name="adj" fmla="val 250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65" name="AutoShape 11"/>
              <p:cNvSpPr/>
              <p:nvPr/>
            </p:nvSpPr>
            <p:spPr>
              <a:xfrm>
                <a:off x="5440" y="5200"/>
                <a:ext cx="320" cy="180"/>
              </a:xfrm>
              <a:prstGeom prst="can">
                <a:avLst>
                  <a:gd name="adj" fmla="val 250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grpSp>
        <p:grpSp>
          <p:nvGrpSpPr>
            <p:cNvPr id="49166" name="Group 12"/>
            <p:cNvGrpSpPr/>
            <p:nvPr/>
          </p:nvGrpSpPr>
          <p:grpSpPr>
            <a:xfrm>
              <a:off x="8003" y="7103"/>
              <a:ext cx="730" cy="782"/>
              <a:chOff x="5440" y="4980"/>
              <a:chExt cx="320" cy="400"/>
            </a:xfrm>
          </p:grpSpPr>
          <p:sp>
            <p:nvSpPr>
              <p:cNvPr id="49167" name="AutoShape 13"/>
              <p:cNvSpPr/>
              <p:nvPr/>
            </p:nvSpPr>
            <p:spPr>
              <a:xfrm>
                <a:off x="5440" y="4980"/>
                <a:ext cx="320" cy="180"/>
              </a:xfrm>
              <a:prstGeom prst="can">
                <a:avLst>
                  <a:gd name="adj" fmla="val 25000"/>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68" name="AutoShape 14"/>
              <p:cNvSpPr/>
              <p:nvPr/>
            </p:nvSpPr>
            <p:spPr>
              <a:xfrm>
                <a:off x="5440" y="5080"/>
                <a:ext cx="320" cy="180"/>
              </a:xfrm>
              <a:prstGeom prst="can">
                <a:avLst>
                  <a:gd name="adj" fmla="val 250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69" name="AutoShape 15"/>
              <p:cNvSpPr/>
              <p:nvPr/>
            </p:nvSpPr>
            <p:spPr>
              <a:xfrm>
                <a:off x="5440" y="5200"/>
                <a:ext cx="320" cy="180"/>
              </a:xfrm>
              <a:prstGeom prst="can">
                <a:avLst>
                  <a:gd name="adj" fmla="val 250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grpSp>
        <p:sp>
          <p:nvSpPr>
            <p:cNvPr id="49170" name="Oval 18"/>
            <p:cNvSpPr/>
            <p:nvPr/>
          </p:nvSpPr>
          <p:spPr>
            <a:xfrm>
              <a:off x="7718" y="7090"/>
              <a:ext cx="192" cy="170"/>
            </a:xfrm>
            <a:prstGeom prst="ellipse">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71" name="Oval 19"/>
            <p:cNvSpPr/>
            <p:nvPr/>
          </p:nvSpPr>
          <p:spPr>
            <a:xfrm>
              <a:off x="7095" y="7570"/>
              <a:ext cx="195" cy="168"/>
            </a:xfrm>
            <a:prstGeom prst="ellipse">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72" name="Oval 20"/>
            <p:cNvSpPr/>
            <p:nvPr/>
          </p:nvSpPr>
          <p:spPr>
            <a:xfrm>
              <a:off x="6403" y="7140"/>
              <a:ext cx="192" cy="168"/>
            </a:xfrm>
            <a:prstGeom prst="ellipse">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73" name="Line 21"/>
            <p:cNvSpPr/>
            <p:nvPr/>
          </p:nvSpPr>
          <p:spPr>
            <a:xfrm flipH="1">
              <a:off x="6520" y="6080"/>
              <a:ext cx="680" cy="1020"/>
            </a:xfrm>
            <a:prstGeom prst="line">
              <a:avLst/>
            </a:prstGeom>
            <a:ln w="38100" cap="flat" cmpd="sng">
              <a:solidFill>
                <a:srgbClr val="800000"/>
              </a:solidFill>
              <a:prstDash val="solid"/>
              <a:round/>
              <a:headEnd type="none" w="med" len="med"/>
              <a:tailEnd type="triangle" w="med" len="med"/>
            </a:ln>
          </p:spPr>
        </p:sp>
        <p:sp>
          <p:nvSpPr>
            <p:cNvPr id="49174" name="Text Box 22"/>
            <p:cNvSpPr txBox="1"/>
            <p:nvPr/>
          </p:nvSpPr>
          <p:spPr>
            <a:xfrm>
              <a:off x="6553" y="8705"/>
              <a:ext cx="1407" cy="665"/>
            </a:xfrm>
            <a:prstGeom prst="rect">
              <a:avLst/>
            </a:prstGeom>
            <a:solidFill>
              <a:srgbClr val="CCFFCC"/>
            </a:solidFill>
            <a:ln w="38100" cap="flat" cmpd="sng">
              <a:solidFill>
                <a:srgbClr val="800000"/>
              </a:solidFill>
              <a:prstDash val="solid"/>
              <a:miter/>
              <a:headEnd type="none" w="med" len="med"/>
              <a:tailEnd type="none" w="med" len="med"/>
            </a:ln>
          </p:spPr>
          <p:txBody>
            <a:bodyPr lIns="18000" tIns="10800" rIns="18000" bIns="10800" anchor="t"/>
            <a:p>
              <a:pPr algn="ctr"/>
              <a:r>
                <a:rPr lang="zh-CN" altLang="en-US" sz="2000" b="1" dirty="0">
                  <a:latin typeface="微软雅黑" panose="020B0503020204020204" charset="-122"/>
                  <a:ea typeface="微软雅黑" panose="020B0503020204020204" charset="-122"/>
                </a:rPr>
                <a:t>磁盘</a:t>
              </a:r>
              <a:endParaRPr lang="zh-CN" altLang="en-US" sz="2000" b="1" dirty="0">
                <a:latin typeface="微软雅黑" panose="020B0503020204020204" charset="-122"/>
                <a:ea typeface="微软雅黑" panose="020B0503020204020204" charset="-122"/>
              </a:endParaRPr>
            </a:p>
          </p:txBody>
        </p:sp>
        <p:sp>
          <p:nvSpPr>
            <p:cNvPr id="49175" name="Text Box 23"/>
            <p:cNvSpPr txBox="1"/>
            <p:nvPr/>
          </p:nvSpPr>
          <p:spPr>
            <a:xfrm>
              <a:off x="1565" y="5145"/>
              <a:ext cx="3093" cy="890"/>
            </a:xfrm>
            <a:prstGeom prst="rect">
              <a:avLst/>
            </a:prstGeom>
            <a:solidFill>
              <a:srgbClr val="CCFFCC"/>
            </a:solidFill>
            <a:ln w="38100" cap="flat" cmpd="sng">
              <a:solidFill>
                <a:srgbClr val="800000"/>
              </a:solidFill>
              <a:prstDash val="solid"/>
              <a:miter/>
              <a:headEnd type="none" w="med" len="med"/>
              <a:tailEnd type="none" w="med" len="med"/>
            </a:ln>
          </p:spPr>
          <p:txBody>
            <a:bodyPr lIns="54000" tIns="10800" rIns="54000" bIns="10800" anchor="t"/>
            <a:p>
              <a:pPr algn="ctr">
                <a:spcBef>
                  <a:spcPts val="300"/>
                </a:spcBef>
              </a:pPr>
              <a:r>
                <a:rPr lang="zh-CN" altLang="en-US" b="1" dirty="0">
                  <a:latin typeface="微软雅黑" panose="020B0503020204020204" charset="-122"/>
                  <a:ea typeface="微软雅黑" panose="020B0503020204020204" charset="-122"/>
                </a:rPr>
                <a:t>字节多路通道</a:t>
              </a:r>
              <a:endParaRPr lang="zh-CN" altLang="en-US" b="1" dirty="0">
                <a:latin typeface="微软雅黑" panose="020B0503020204020204" charset="-122"/>
                <a:ea typeface="微软雅黑" panose="020B0503020204020204" charset="-122"/>
              </a:endParaRPr>
            </a:p>
          </p:txBody>
        </p:sp>
        <p:sp>
          <p:nvSpPr>
            <p:cNvPr id="49176" name="AutoShape 24"/>
            <p:cNvSpPr/>
            <p:nvPr/>
          </p:nvSpPr>
          <p:spPr>
            <a:xfrm>
              <a:off x="1235" y="7913"/>
              <a:ext cx="1000" cy="662"/>
            </a:xfrm>
            <a:prstGeom prst="flowChartMultidocument">
              <a:avLst/>
            </a:prstGeom>
            <a:solidFill>
              <a:srgbClr val="CCFFCC"/>
            </a:solidFill>
            <a:ln w="38100" cap="flat" cmpd="sng">
              <a:solidFill>
                <a:srgbClr val="8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77" name="AutoShape 25"/>
            <p:cNvSpPr/>
            <p:nvPr/>
          </p:nvSpPr>
          <p:spPr>
            <a:xfrm>
              <a:off x="3328" y="7875"/>
              <a:ext cx="1132" cy="700"/>
            </a:xfrm>
            <a:prstGeom prst="foldedCorner">
              <a:avLst>
                <a:gd name="adj" fmla="val 12500"/>
              </a:avLst>
            </a:prstGeom>
            <a:solidFill>
              <a:srgbClr val="CCFFCC"/>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78" name="Line 26"/>
            <p:cNvSpPr/>
            <p:nvPr/>
          </p:nvSpPr>
          <p:spPr>
            <a:xfrm>
              <a:off x="3230" y="7100"/>
              <a:ext cx="1023" cy="683"/>
            </a:xfrm>
            <a:prstGeom prst="line">
              <a:avLst/>
            </a:prstGeom>
            <a:ln w="38100" cap="flat" cmpd="sng">
              <a:solidFill>
                <a:srgbClr val="800000"/>
              </a:solidFill>
              <a:prstDash val="solid"/>
              <a:round/>
              <a:headEnd type="none" w="med" len="med"/>
              <a:tailEnd type="triangle" w="med" len="med"/>
            </a:ln>
          </p:spPr>
        </p:sp>
        <p:sp>
          <p:nvSpPr>
            <p:cNvPr id="49179" name="Line 27"/>
            <p:cNvSpPr/>
            <p:nvPr/>
          </p:nvSpPr>
          <p:spPr>
            <a:xfrm flipV="1">
              <a:off x="1870" y="7100"/>
              <a:ext cx="795" cy="880"/>
            </a:xfrm>
            <a:prstGeom prst="line">
              <a:avLst/>
            </a:prstGeom>
            <a:ln w="38100" cap="flat" cmpd="sng">
              <a:solidFill>
                <a:srgbClr val="800000"/>
              </a:solidFill>
              <a:prstDash val="solid"/>
              <a:round/>
              <a:headEnd type="none" w="med" len="med"/>
              <a:tailEnd type="triangle" w="med" len="med"/>
            </a:ln>
          </p:spPr>
        </p:sp>
        <p:sp>
          <p:nvSpPr>
            <p:cNvPr id="49180" name="Text Box 28"/>
            <p:cNvSpPr txBox="1"/>
            <p:nvPr/>
          </p:nvSpPr>
          <p:spPr>
            <a:xfrm>
              <a:off x="3278" y="8738"/>
              <a:ext cx="1500" cy="745"/>
            </a:xfrm>
            <a:prstGeom prst="rect">
              <a:avLst/>
            </a:prstGeom>
            <a:solidFill>
              <a:srgbClr val="CCFFCC"/>
            </a:solidFill>
            <a:ln w="38100" cap="flat" cmpd="sng">
              <a:solidFill>
                <a:srgbClr val="800000"/>
              </a:solidFill>
              <a:prstDash val="solid"/>
              <a:miter/>
              <a:headEnd type="none" w="med" len="med"/>
              <a:tailEnd type="none" w="med" len="med"/>
            </a:ln>
          </p:spPr>
          <p:txBody>
            <a:bodyPr lIns="18000" tIns="10800" rIns="18000" bIns="10800" anchor="t"/>
            <a:p>
              <a:pPr algn="ctr"/>
              <a:r>
                <a:rPr lang="zh-CN" altLang="en-US" b="1" dirty="0">
                  <a:latin typeface="微软雅黑" panose="020B0503020204020204" charset="-122"/>
                  <a:ea typeface="微软雅黑" panose="020B0503020204020204" charset="-122"/>
                </a:rPr>
                <a:t>打印机</a:t>
              </a:r>
              <a:endParaRPr lang="zh-CN" altLang="en-US" b="1" dirty="0">
                <a:latin typeface="微软雅黑" panose="020B0503020204020204" charset="-122"/>
                <a:ea typeface="微软雅黑" panose="020B0503020204020204" charset="-122"/>
              </a:endParaRPr>
            </a:p>
          </p:txBody>
        </p:sp>
        <p:sp>
          <p:nvSpPr>
            <p:cNvPr id="49181" name="Text Box 29"/>
            <p:cNvSpPr txBox="1"/>
            <p:nvPr/>
          </p:nvSpPr>
          <p:spPr>
            <a:xfrm>
              <a:off x="963" y="8738"/>
              <a:ext cx="1450" cy="745"/>
            </a:xfrm>
            <a:prstGeom prst="rect">
              <a:avLst/>
            </a:prstGeom>
            <a:solidFill>
              <a:srgbClr val="CCFFCC"/>
            </a:solidFill>
            <a:ln w="38100" cap="flat" cmpd="sng">
              <a:solidFill>
                <a:srgbClr val="800000"/>
              </a:solidFill>
              <a:prstDash val="solid"/>
              <a:miter/>
              <a:headEnd type="none" w="med" len="med"/>
              <a:tailEnd type="none" w="med" len="med"/>
            </a:ln>
          </p:spPr>
          <p:txBody>
            <a:bodyPr lIns="18000" tIns="10800" rIns="18000" bIns="10800" anchor="t"/>
            <a:p>
              <a:pPr algn="ctr"/>
              <a:r>
                <a:rPr lang="zh-CN" altLang="en-US" sz="1600" b="1" dirty="0">
                  <a:latin typeface="微软雅黑" panose="020B0503020204020204" charset="-122"/>
                  <a:ea typeface="微软雅黑" panose="020B0503020204020204" charset="-122"/>
                </a:rPr>
                <a:t>输入机</a:t>
              </a:r>
              <a:endParaRPr lang="zh-CN" altLang="en-US" sz="1600" b="1" dirty="0">
                <a:latin typeface="微软雅黑" panose="020B0503020204020204" charset="-122"/>
                <a:ea typeface="微软雅黑" panose="020B0503020204020204" charset="-122"/>
              </a:endParaRPr>
            </a:p>
          </p:txBody>
        </p:sp>
        <p:sp>
          <p:nvSpPr>
            <p:cNvPr id="49182" name="Text Box 30"/>
            <p:cNvSpPr txBox="1"/>
            <p:nvPr/>
          </p:nvSpPr>
          <p:spPr>
            <a:xfrm>
              <a:off x="5825" y="2838"/>
              <a:ext cx="2575" cy="890"/>
            </a:xfrm>
            <a:prstGeom prst="rect">
              <a:avLst/>
            </a:prstGeom>
            <a:solidFill>
              <a:srgbClr val="CCFFCC"/>
            </a:solidFill>
            <a:ln w="38100" cap="flat" cmpd="sng">
              <a:solidFill>
                <a:srgbClr val="800000"/>
              </a:solidFill>
              <a:prstDash val="solid"/>
              <a:miter/>
              <a:headEnd type="none" w="med" len="med"/>
              <a:tailEnd type="none" w="med" len="med"/>
            </a:ln>
          </p:spPr>
          <p:txBody>
            <a:bodyPr tIns="10800" bIns="10800" anchor="t"/>
            <a:p>
              <a:pPr algn="ctr">
                <a:spcBef>
                  <a:spcPts val="300"/>
                </a:spcBef>
              </a:pPr>
              <a:r>
                <a:rPr lang="zh-CN" altLang="en-US" sz="2000" b="1" dirty="0">
                  <a:latin typeface="微软雅黑" panose="020B0503020204020204" charset="-122"/>
                  <a:ea typeface="微软雅黑" panose="020B0503020204020204" charset="-122"/>
                </a:rPr>
                <a:t>内存储器</a:t>
              </a:r>
              <a:endParaRPr lang="zh-CN" altLang="en-US" sz="2000" b="1" dirty="0">
                <a:latin typeface="微软雅黑" panose="020B0503020204020204" charset="-122"/>
                <a:ea typeface="微软雅黑" panose="020B0503020204020204" charset="-122"/>
              </a:endParaRPr>
            </a:p>
          </p:txBody>
        </p:sp>
        <p:sp>
          <p:nvSpPr>
            <p:cNvPr id="49183" name="Text Box 31"/>
            <p:cNvSpPr txBox="1"/>
            <p:nvPr/>
          </p:nvSpPr>
          <p:spPr>
            <a:xfrm>
              <a:off x="5838" y="1090"/>
              <a:ext cx="2580" cy="888"/>
            </a:xfrm>
            <a:prstGeom prst="rect">
              <a:avLst/>
            </a:prstGeom>
            <a:solidFill>
              <a:srgbClr val="CCFFCC"/>
            </a:solidFill>
            <a:ln w="38100" cap="flat" cmpd="sng">
              <a:solidFill>
                <a:srgbClr val="800000"/>
              </a:solidFill>
              <a:prstDash val="solid"/>
              <a:miter/>
              <a:headEnd type="none" w="med" len="med"/>
              <a:tailEnd type="none" w="med" len="med"/>
            </a:ln>
          </p:spPr>
          <p:txBody>
            <a:bodyPr anchor="t"/>
            <a:p>
              <a:pPr algn="ctr"/>
              <a:r>
                <a:rPr lang="zh-CN" altLang="en-US" sz="2000" b="1" dirty="0">
                  <a:latin typeface="微软雅黑" panose="020B0503020204020204" charset="-122"/>
                  <a:ea typeface="微软雅黑" panose="020B0503020204020204" charset="-122"/>
                </a:rPr>
                <a:t>处理机</a:t>
              </a:r>
              <a:endParaRPr lang="zh-CN" altLang="en-US" sz="2000" b="1" dirty="0">
                <a:latin typeface="微软雅黑" panose="020B0503020204020204" charset="-122"/>
                <a:ea typeface="微软雅黑" panose="020B0503020204020204" charset="-122"/>
              </a:endParaRPr>
            </a:p>
          </p:txBody>
        </p:sp>
        <p:sp>
          <p:nvSpPr>
            <p:cNvPr id="49184" name="Text Box 32"/>
            <p:cNvSpPr txBox="1"/>
            <p:nvPr/>
          </p:nvSpPr>
          <p:spPr>
            <a:xfrm>
              <a:off x="10778" y="8588"/>
              <a:ext cx="1500" cy="782"/>
            </a:xfrm>
            <a:prstGeom prst="rect">
              <a:avLst/>
            </a:prstGeom>
            <a:solidFill>
              <a:srgbClr val="CCFFCC"/>
            </a:solidFill>
            <a:ln w="38100" cap="flat" cmpd="sng">
              <a:solidFill>
                <a:srgbClr val="800000"/>
              </a:solidFill>
              <a:prstDash val="solid"/>
              <a:miter/>
              <a:headEnd type="none" w="med" len="med"/>
              <a:tailEnd type="none" w="med" len="med"/>
            </a:ln>
          </p:spPr>
          <p:txBody>
            <a:bodyPr lIns="18000" tIns="10800" rIns="18000" bIns="10800" anchor="t"/>
            <a:p>
              <a:pPr algn="ctr">
                <a:spcBef>
                  <a:spcPts val="300"/>
                </a:spcBef>
              </a:pPr>
              <a:r>
                <a:rPr lang="zh-CN" altLang="en-US" sz="2000" b="1" dirty="0">
                  <a:latin typeface="微软雅黑" panose="020B0503020204020204" charset="-122"/>
                  <a:ea typeface="微软雅黑" panose="020B0503020204020204" charset="-122"/>
                </a:rPr>
                <a:t>磁带</a:t>
              </a:r>
              <a:endParaRPr lang="zh-CN" altLang="en-US" sz="2000" b="1" dirty="0">
                <a:latin typeface="微软雅黑" panose="020B0503020204020204" charset="-122"/>
                <a:ea typeface="微软雅黑" panose="020B0503020204020204" charset="-122"/>
              </a:endParaRPr>
            </a:p>
          </p:txBody>
        </p:sp>
        <p:sp>
          <p:nvSpPr>
            <p:cNvPr id="49185" name="Text Box 33"/>
            <p:cNvSpPr txBox="1"/>
            <p:nvPr/>
          </p:nvSpPr>
          <p:spPr>
            <a:xfrm>
              <a:off x="9793" y="5145"/>
              <a:ext cx="3090" cy="890"/>
            </a:xfrm>
            <a:prstGeom prst="rect">
              <a:avLst/>
            </a:prstGeom>
            <a:solidFill>
              <a:srgbClr val="CCFFCC"/>
            </a:solidFill>
            <a:ln w="38100" cap="flat" cmpd="sng">
              <a:solidFill>
                <a:srgbClr val="800000"/>
              </a:solidFill>
              <a:prstDash val="solid"/>
              <a:miter/>
              <a:headEnd type="none" w="med" len="med"/>
              <a:tailEnd type="none" w="med" len="med"/>
            </a:ln>
          </p:spPr>
          <p:txBody>
            <a:bodyPr lIns="18000" rIns="18000" anchor="t"/>
            <a:p>
              <a:pPr algn="ctr"/>
              <a:r>
                <a:rPr lang="zh-CN" altLang="en-US" b="1" dirty="0">
                  <a:latin typeface="微软雅黑" panose="020B0503020204020204" charset="-122"/>
                  <a:ea typeface="微软雅黑" panose="020B0503020204020204" charset="-122"/>
                </a:rPr>
                <a:t>数组多路通道</a:t>
              </a:r>
              <a:endParaRPr lang="zh-CN" altLang="en-US" sz="2000" b="1" dirty="0">
                <a:latin typeface="微软雅黑" panose="020B0503020204020204" charset="-122"/>
                <a:ea typeface="微软雅黑" panose="020B0503020204020204" charset="-122"/>
              </a:endParaRPr>
            </a:p>
          </p:txBody>
        </p:sp>
        <p:sp>
          <p:nvSpPr>
            <p:cNvPr id="49186" name="AutoShape 34"/>
            <p:cNvSpPr/>
            <p:nvPr/>
          </p:nvSpPr>
          <p:spPr>
            <a:xfrm>
              <a:off x="9823" y="7408"/>
              <a:ext cx="770" cy="552"/>
            </a:xfrm>
            <a:prstGeom prst="flowChartMagneticTape">
              <a:avLst/>
            </a:prstGeom>
            <a:solidFill>
              <a:srgbClr val="CCFFCC"/>
            </a:solidFill>
            <a:ln w="38100" cap="flat" cmpd="sng">
              <a:solidFill>
                <a:srgbClr val="8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87" name="AutoShape 35"/>
            <p:cNvSpPr/>
            <p:nvPr/>
          </p:nvSpPr>
          <p:spPr>
            <a:xfrm>
              <a:off x="12185" y="7333"/>
              <a:ext cx="773" cy="552"/>
            </a:xfrm>
            <a:prstGeom prst="flowChartMagneticTape">
              <a:avLst/>
            </a:prstGeom>
            <a:solidFill>
              <a:srgbClr val="CCFFCC"/>
            </a:solidFill>
            <a:ln w="38100" cap="flat" cmpd="sng">
              <a:solidFill>
                <a:srgbClr val="8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88" name="AutoShape 36"/>
            <p:cNvSpPr/>
            <p:nvPr/>
          </p:nvSpPr>
          <p:spPr>
            <a:xfrm>
              <a:off x="11050" y="7818"/>
              <a:ext cx="773" cy="552"/>
            </a:xfrm>
            <a:prstGeom prst="flowChartMagneticTape">
              <a:avLst/>
            </a:prstGeom>
            <a:solidFill>
              <a:srgbClr val="CCFFCC"/>
            </a:solidFill>
            <a:ln w="38100" cap="flat" cmpd="sng">
              <a:solidFill>
                <a:srgbClr val="800000"/>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89" name="Oval 37"/>
            <p:cNvSpPr/>
            <p:nvPr/>
          </p:nvSpPr>
          <p:spPr>
            <a:xfrm>
              <a:off x="11143" y="6830"/>
              <a:ext cx="500" cy="193"/>
            </a:xfrm>
            <a:prstGeom prst="ellipse">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190" name="Line 38"/>
            <p:cNvSpPr/>
            <p:nvPr/>
          </p:nvSpPr>
          <p:spPr>
            <a:xfrm>
              <a:off x="11415" y="6045"/>
              <a:ext cx="0" cy="903"/>
            </a:xfrm>
            <a:prstGeom prst="line">
              <a:avLst/>
            </a:prstGeom>
            <a:ln w="38100" cap="flat" cmpd="sng">
              <a:solidFill>
                <a:srgbClr val="800000"/>
              </a:solidFill>
              <a:prstDash val="solid"/>
              <a:round/>
              <a:headEnd type="none" w="med" len="med"/>
              <a:tailEnd type="none" w="med" len="med"/>
            </a:ln>
          </p:spPr>
        </p:sp>
        <p:sp>
          <p:nvSpPr>
            <p:cNvPr id="49191" name="Line 39"/>
            <p:cNvSpPr/>
            <p:nvPr/>
          </p:nvSpPr>
          <p:spPr>
            <a:xfrm flipH="1">
              <a:off x="10550" y="6948"/>
              <a:ext cx="865" cy="547"/>
            </a:xfrm>
            <a:prstGeom prst="line">
              <a:avLst/>
            </a:prstGeom>
            <a:ln w="38100" cap="flat" cmpd="sng">
              <a:solidFill>
                <a:srgbClr val="800000"/>
              </a:solidFill>
              <a:prstDash val="solid"/>
              <a:round/>
              <a:headEnd type="none" w="med" len="med"/>
              <a:tailEnd type="triangle" w="med" len="med"/>
            </a:ln>
          </p:spPr>
        </p:sp>
        <p:sp>
          <p:nvSpPr>
            <p:cNvPr id="49192" name="Line 40"/>
            <p:cNvSpPr/>
            <p:nvPr/>
          </p:nvSpPr>
          <p:spPr>
            <a:xfrm>
              <a:off x="11415" y="6985"/>
              <a:ext cx="863" cy="548"/>
            </a:xfrm>
            <a:prstGeom prst="line">
              <a:avLst/>
            </a:prstGeom>
            <a:ln w="38100" cap="flat" cmpd="sng">
              <a:solidFill>
                <a:srgbClr val="800000"/>
              </a:solidFill>
              <a:prstDash val="solid"/>
              <a:round/>
              <a:headEnd type="none" w="med" len="med"/>
              <a:tailEnd type="triangle" w="med" len="med"/>
            </a:ln>
          </p:spPr>
        </p:sp>
        <p:sp>
          <p:nvSpPr>
            <p:cNvPr id="49193" name="Line 41"/>
            <p:cNvSpPr/>
            <p:nvPr/>
          </p:nvSpPr>
          <p:spPr>
            <a:xfrm flipH="1">
              <a:off x="3285" y="3738"/>
              <a:ext cx="3218" cy="1387"/>
            </a:xfrm>
            <a:prstGeom prst="line">
              <a:avLst/>
            </a:prstGeom>
            <a:ln w="38100" cap="flat" cmpd="sng">
              <a:solidFill>
                <a:srgbClr val="800000"/>
              </a:solidFill>
              <a:prstDash val="solid"/>
              <a:round/>
              <a:headEnd type="triangle" w="med" len="med"/>
              <a:tailEnd type="triangle" w="med" len="med"/>
            </a:ln>
          </p:spPr>
        </p:sp>
        <p:sp>
          <p:nvSpPr>
            <p:cNvPr id="49194" name="Line 42"/>
            <p:cNvSpPr/>
            <p:nvPr/>
          </p:nvSpPr>
          <p:spPr>
            <a:xfrm>
              <a:off x="7188" y="3700"/>
              <a:ext cx="0" cy="1440"/>
            </a:xfrm>
            <a:prstGeom prst="line">
              <a:avLst/>
            </a:prstGeom>
            <a:ln w="38100" cap="flat" cmpd="sng">
              <a:solidFill>
                <a:srgbClr val="800000"/>
              </a:solidFill>
              <a:prstDash val="solid"/>
              <a:round/>
              <a:headEnd type="triangle" w="med" len="med"/>
              <a:tailEnd type="triangle" w="med" len="med"/>
            </a:ln>
          </p:spPr>
        </p:sp>
        <p:sp>
          <p:nvSpPr>
            <p:cNvPr id="49195" name="Line 43"/>
            <p:cNvSpPr/>
            <p:nvPr/>
          </p:nvSpPr>
          <p:spPr>
            <a:xfrm>
              <a:off x="7785" y="3760"/>
              <a:ext cx="3218" cy="1385"/>
            </a:xfrm>
            <a:prstGeom prst="line">
              <a:avLst/>
            </a:prstGeom>
            <a:ln w="38100" cap="flat" cmpd="sng">
              <a:solidFill>
                <a:srgbClr val="800000"/>
              </a:solidFill>
              <a:prstDash val="solid"/>
              <a:round/>
              <a:headEnd type="triangle" w="med" len="med"/>
              <a:tailEnd type="triangle" w="med" len="med"/>
            </a:ln>
          </p:spPr>
        </p:sp>
        <p:sp>
          <p:nvSpPr>
            <p:cNvPr id="49196" name="Line 44"/>
            <p:cNvSpPr/>
            <p:nvPr/>
          </p:nvSpPr>
          <p:spPr>
            <a:xfrm flipH="1">
              <a:off x="2778" y="1628"/>
              <a:ext cx="3090" cy="3517"/>
            </a:xfrm>
            <a:prstGeom prst="line">
              <a:avLst/>
            </a:prstGeom>
            <a:ln w="38100" cap="flat" cmpd="sng">
              <a:solidFill>
                <a:srgbClr val="800000"/>
              </a:solidFill>
              <a:prstDash val="dash"/>
              <a:round/>
              <a:headEnd type="none" w="med" len="med"/>
              <a:tailEnd type="triangle" w="med" len="med"/>
            </a:ln>
          </p:spPr>
        </p:sp>
        <p:sp>
          <p:nvSpPr>
            <p:cNvPr id="49197" name="Line 45"/>
            <p:cNvSpPr/>
            <p:nvPr/>
          </p:nvSpPr>
          <p:spPr>
            <a:xfrm>
              <a:off x="8460" y="1663"/>
              <a:ext cx="3090" cy="3520"/>
            </a:xfrm>
            <a:prstGeom prst="line">
              <a:avLst/>
            </a:prstGeom>
            <a:ln w="38100" cap="flat" cmpd="sng">
              <a:solidFill>
                <a:srgbClr val="800000"/>
              </a:solidFill>
              <a:prstDash val="dash"/>
              <a:round/>
              <a:headEnd type="none" w="med" len="med"/>
              <a:tailEnd type="triangle" w="med" len="med"/>
            </a:ln>
          </p:spPr>
        </p:sp>
        <p:sp>
          <p:nvSpPr>
            <p:cNvPr id="49198" name="Arc 46"/>
            <p:cNvSpPr/>
            <p:nvPr/>
          </p:nvSpPr>
          <p:spPr>
            <a:xfrm rot="2988547">
              <a:off x="6905" y="2277"/>
              <a:ext cx="2217" cy="2578"/>
            </a:xfrm>
            <a:custGeom>
              <a:avLst/>
              <a:gdLst/>
              <a:ahLst/>
              <a:cxnLst>
                <a:cxn ang="0">
                  <a:pos x="0" y="0"/>
                </a:cxn>
                <a:cxn ang="0">
                  <a:pos x="2147483647" y="2147483647"/>
                </a:cxn>
                <a:cxn ang="0">
                  <a:pos x="0" y="2147483647"/>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800000"/>
              </a:solidFill>
              <a:prstDash val="dash"/>
              <a:round/>
              <a:headEnd type="none" w="med" len="med"/>
              <a:tailEnd type="triangle" w="med" len="med"/>
            </a:ln>
          </p:spPr>
          <p:txBody>
            <a:bodyPr/>
            <a:p>
              <a:endParaRPr lang="zh-CN" altLang="en-US"/>
            </a:p>
          </p:txBody>
        </p:sp>
        <p:sp>
          <p:nvSpPr>
            <p:cNvPr id="49199" name="Line 47"/>
            <p:cNvSpPr/>
            <p:nvPr/>
          </p:nvSpPr>
          <p:spPr>
            <a:xfrm flipV="1">
              <a:off x="11438" y="7110"/>
              <a:ext cx="0" cy="653"/>
            </a:xfrm>
            <a:prstGeom prst="line">
              <a:avLst/>
            </a:prstGeom>
            <a:ln w="38100" cap="flat" cmpd="sng">
              <a:solidFill>
                <a:srgbClr val="800000"/>
              </a:solidFill>
              <a:prstDash val="solid"/>
              <a:round/>
              <a:headEnd type="triangle" w="med" len="med"/>
              <a:tailEnd type="none" w="med" len="med"/>
            </a:ln>
          </p:spPr>
        </p:sp>
        <p:sp>
          <p:nvSpPr>
            <p:cNvPr id="49200" name="Line 48"/>
            <p:cNvSpPr/>
            <p:nvPr/>
          </p:nvSpPr>
          <p:spPr>
            <a:xfrm>
              <a:off x="7188" y="2030"/>
              <a:ext cx="0" cy="845"/>
            </a:xfrm>
            <a:prstGeom prst="line">
              <a:avLst/>
            </a:prstGeom>
            <a:ln w="38100" cap="flat" cmpd="sng">
              <a:solidFill>
                <a:srgbClr val="800000"/>
              </a:solidFill>
              <a:prstDash val="solid"/>
              <a:round/>
              <a:headEnd type="triangle" w="med" len="med"/>
              <a:tailEnd type="triangle" w="med" len="med"/>
            </a:ln>
          </p:spPr>
        </p:sp>
        <p:sp>
          <p:nvSpPr>
            <p:cNvPr id="49201" name="Oval 52"/>
            <p:cNvSpPr/>
            <p:nvPr/>
          </p:nvSpPr>
          <p:spPr>
            <a:xfrm>
              <a:off x="2733" y="6865"/>
              <a:ext cx="500" cy="193"/>
            </a:xfrm>
            <a:prstGeom prst="ellipse">
              <a:avLst/>
            </a:prstGeom>
            <a:solidFill>
              <a:schemeClr val="folHlink"/>
            </a:solidFill>
            <a:ln w="38100" cap="flat" cmpd="sng">
              <a:solidFill>
                <a:srgbClr val="800000"/>
              </a:solidFill>
              <a:prstDash val="solid"/>
              <a:round/>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49202" name="Line 53"/>
            <p:cNvSpPr/>
            <p:nvPr/>
          </p:nvSpPr>
          <p:spPr>
            <a:xfrm>
              <a:off x="3005" y="6080"/>
              <a:ext cx="0" cy="903"/>
            </a:xfrm>
            <a:prstGeom prst="line">
              <a:avLst/>
            </a:prstGeom>
            <a:ln w="38100" cap="flat" cmpd="sng">
              <a:solidFill>
                <a:srgbClr val="800000"/>
              </a:solidFill>
              <a:prstDash val="solid"/>
              <a:round/>
              <a:headEnd type="none" w="med" len="med"/>
              <a:tailEnd type="none" w="med" len="med"/>
            </a:ln>
          </p:spPr>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5120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1203" name="文本框 891905"/>
          <p:cNvSpPr txBox="1"/>
          <p:nvPr/>
        </p:nvSpPr>
        <p:spPr>
          <a:xfrm>
            <a:off x="250825" y="1260475"/>
            <a:ext cx="1939925" cy="460375"/>
          </a:xfrm>
          <a:prstGeom prst="rect">
            <a:avLst/>
          </a:prstGeom>
          <a:noFill/>
          <a:ln w="9525">
            <a:noFill/>
          </a:ln>
        </p:spPr>
        <p:txBody>
          <a:bodyPr wrap="none" lIns="91432" tIns="45715" rIns="91432" bIns="45715" anchor="t">
            <a:spAutoFit/>
          </a:bodyPr>
          <a:p>
            <a:r>
              <a:rPr lang="en-US" altLang="zh-CN"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瓶颈”问题 </a:t>
            </a:r>
            <a:endParaRPr lang="zh-CN" altLang="en-US" sz="2400" b="1">
              <a:latin typeface="Times New Roman" panose="02020603050405020304" pitchFamily="2" charset="0"/>
              <a:ea typeface="宋体" panose="02010600030101010101" pitchFamily="2" charset="-122"/>
            </a:endParaRPr>
          </a:p>
        </p:txBody>
      </p:sp>
      <p:sp>
        <p:nvSpPr>
          <p:cNvPr id="51204" name="文本框 891906"/>
          <p:cNvSpPr txBox="1"/>
          <p:nvPr/>
        </p:nvSpPr>
        <p:spPr>
          <a:xfrm>
            <a:off x="3276600" y="6259513"/>
            <a:ext cx="2220913" cy="473075"/>
          </a:xfrm>
          <a:prstGeom prst="rect">
            <a:avLst/>
          </a:prstGeom>
          <a:noFill/>
          <a:ln w="9525" cap="flat" cmpd="sng">
            <a:solidFill>
              <a:srgbClr val="E6552E"/>
            </a:solidFill>
            <a:prstDash val="solid"/>
            <a:miter/>
            <a:headEnd type="none" w="med" len="med"/>
            <a:tailEnd type="none" w="med" len="med"/>
          </a:ln>
        </p:spPr>
        <p:txBody>
          <a:bodyPr wrap="none" lIns="91432" tIns="45715" rIns="91432" bIns="45715" anchor="t">
            <a:spAutoFit/>
          </a:bodyPr>
          <a:p>
            <a:r>
              <a:rPr lang="zh-CN" altLang="en-US" sz="2400" dirty="0">
                <a:latin typeface="Times New Roman" panose="02020603050405020304" pitchFamily="2" charset="0"/>
                <a:ea typeface="宋体" panose="02010600030101010101" pitchFamily="2" charset="-122"/>
              </a:rPr>
              <a:t>单通路</a:t>
            </a:r>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系统 </a:t>
            </a:r>
            <a:endParaRPr lang="zh-CN" altLang="en-US" sz="2400">
              <a:latin typeface="Times New Roman" panose="02020603050405020304" pitchFamily="2" charset="0"/>
              <a:ea typeface="宋体" panose="02010600030101010101" pitchFamily="2" charset="-122"/>
            </a:endParaRPr>
          </a:p>
        </p:txBody>
      </p:sp>
      <p:sp>
        <p:nvSpPr>
          <p:cNvPr id="49157" name="矩形 891907"/>
          <p:cNvSpPr/>
          <p:nvPr/>
        </p:nvSpPr>
        <p:spPr>
          <a:xfrm rot="5400000">
            <a:off x="7064372" y="5149847"/>
            <a:ext cx="3454400" cy="485775"/>
          </a:xfrm>
          <a:prstGeom prst="rect">
            <a:avLst/>
          </a:prstGeom>
        </p:spPr>
        <p:txBody>
          <a:bodyPr vert="wordArtVert" wrap="none" fromWordArt="1">
            <a:prstTxWarp prst="textDoubleWave1">
              <a:avLst>
                <a:gd name="adj1" fmla="val 6500"/>
                <a:gd name="adj2" fmla="val 0"/>
              </a:avLst>
            </a:prstTxWarp>
            <a:normAutofit/>
          </a:bodyPr>
          <a:p>
            <a:pPr algn="ctr" fontAlgn="base"/>
            <a:r>
              <a:rPr lang="zh-CN" altLang="en-US" sz="3600" strike="noStrike" noProof="1">
                <a:ln w="12700" cap="flat" cmpd="sng">
                  <a:solidFill>
                    <a:srgbClr val="C4B596"/>
                  </a:solidFill>
                  <a:prstDash val="solid"/>
                  <a:round/>
                  <a:headEnd type="none" w="med" len="med"/>
                  <a:tailEnd type="none" w="med" len="med"/>
                </a:ln>
                <a:blipFill rotWithShape="0">
                  <a:blip r:embed="rId1"/>
                </a:blipFill>
                <a:effectLst>
                  <a:outerShdw dist="53882" dir="2699999" algn="ctr" rotWithShape="0">
                    <a:srgbClr val="CBCBCB">
                      <a:alpha val="79999"/>
                    </a:srgbClr>
                  </a:outerShdw>
                </a:effectLst>
                <a:latin typeface="隶书" panose="02010509060101010101" pitchFamily="1" charset="-122"/>
                <a:ea typeface="隶书" panose="02010509060101010101" pitchFamily="1" charset="-122"/>
                <a:cs typeface="+mn-cs"/>
              </a:rPr>
              <a:t>I/O系统</a:t>
            </a:r>
            <a:endParaRPr lang="zh-CN" altLang="en-US" sz="3600" strike="noStrike" noProof="1">
              <a:ln w="12700" cap="flat" cmpd="sng">
                <a:solidFill>
                  <a:srgbClr val="C4B596"/>
                </a:solidFill>
                <a:prstDash val="solid"/>
                <a:round/>
                <a:headEnd type="none" w="med" len="med"/>
                <a:tailEnd type="none" w="med" len="med"/>
              </a:ln>
              <a:blipFill rotWithShape="0">
                <a:blip r:embed="rId1"/>
              </a:blipFill>
              <a:effectLst>
                <a:outerShdw dist="53882" dir="2699999" algn="ctr" rotWithShape="0">
                  <a:srgbClr val="CBCBCB">
                    <a:alpha val="79999"/>
                  </a:srgbClr>
                </a:outerShdw>
              </a:effectLst>
              <a:latin typeface="隶书" panose="02010509060101010101" pitchFamily="1" charset="-122"/>
              <a:ea typeface="隶书" panose="02010509060101010101" pitchFamily="1" charset="-122"/>
            </a:endParaRPr>
          </a:p>
        </p:txBody>
      </p:sp>
      <p:cxnSp>
        <p:nvCxnSpPr>
          <p:cNvPr id="51206" name="肘形连接符 891908"/>
          <p:cNvCxnSpPr/>
          <p:nvPr/>
        </p:nvCxnSpPr>
        <p:spPr>
          <a:xfrm>
            <a:off x="6453188" y="5900738"/>
            <a:ext cx="846137" cy="395287"/>
          </a:xfrm>
          <a:prstGeom prst="bentConnector3">
            <a:avLst>
              <a:gd name="adj1" fmla="val 49907"/>
            </a:avLst>
          </a:prstGeom>
          <a:ln w="19050" cap="flat" cmpd="sng">
            <a:solidFill>
              <a:schemeClr val="accent1"/>
            </a:solidFill>
            <a:prstDash val="solid"/>
            <a:miter/>
            <a:headEnd type="none" w="med" len="med"/>
            <a:tailEnd type="triangle" w="med" len="med"/>
          </a:ln>
          <a:effectLst>
            <a:outerShdw dist="53882" dir="2699999" algn="ctr" rotWithShape="0">
              <a:srgbClr val="CBCBCB">
                <a:alpha val="79999"/>
              </a:srgbClr>
            </a:outerShdw>
          </a:effectLst>
        </p:spPr>
      </p:cxnSp>
      <p:sp>
        <p:nvSpPr>
          <p:cNvPr id="51207" name="矩形 891909"/>
          <p:cNvSpPr/>
          <p:nvPr/>
        </p:nvSpPr>
        <p:spPr>
          <a:xfrm>
            <a:off x="250825" y="2803525"/>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存储器</a:t>
            </a:r>
            <a:endParaRPr lang="zh-CN" altLang="en-US" sz="2400" dirty="0">
              <a:latin typeface="Times New Roman" panose="02020603050405020304" pitchFamily="2" charset="0"/>
              <a:ea typeface="宋体" panose="02010600030101010101" pitchFamily="2" charset="-122"/>
            </a:endParaRPr>
          </a:p>
        </p:txBody>
      </p:sp>
      <p:sp>
        <p:nvSpPr>
          <p:cNvPr id="51208" name="矩形 891910"/>
          <p:cNvSpPr/>
          <p:nvPr/>
        </p:nvSpPr>
        <p:spPr>
          <a:xfrm>
            <a:off x="2555875" y="2587625"/>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通道</a:t>
            </a:r>
            <a:r>
              <a:rPr lang="en-US" altLang="zh-CN" sz="2400">
                <a:latin typeface="Times New Roman" panose="02020603050405020304" pitchFamily="2" charset="0"/>
                <a:ea typeface="宋体" panose="02010600030101010101" pitchFamily="2" charset="-122"/>
              </a:rPr>
              <a:t>1</a:t>
            </a:r>
            <a:endParaRPr lang="en-US" altLang="zh-CN" sz="2400">
              <a:latin typeface="Times New Roman" panose="02020603050405020304" pitchFamily="2" charset="0"/>
              <a:ea typeface="宋体" panose="02010600030101010101" pitchFamily="2" charset="-122"/>
            </a:endParaRPr>
          </a:p>
        </p:txBody>
      </p:sp>
      <p:sp>
        <p:nvSpPr>
          <p:cNvPr id="51209" name="矩形 891911"/>
          <p:cNvSpPr/>
          <p:nvPr/>
        </p:nvSpPr>
        <p:spPr>
          <a:xfrm>
            <a:off x="2555875" y="4819650"/>
            <a:ext cx="1223963" cy="865188"/>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通道</a:t>
            </a:r>
            <a:r>
              <a:rPr lang="en-US" altLang="zh-CN" sz="2400">
                <a:latin typeface="Times New Roman" panose="02020603050405020304" pitchFamily="2" charset="0"/>
                <a:ea typeface="宋体" panose="02010600030101010101" pitchFamily="2" charset="-122"/>
              </a:rPr>
              <a:t>2</a:t>
            </a:r>
            <a:endParaRPr lang="en-US" altLang="zh-CN" sz="2400">
              <a:latin typeface="Times New Roman" panose="02020603050405020304" pitchFamily="2" charset="0"/>
              <a:ea typeface="宋体" panose="02010600030101010101" pitchFamily="2" charset="-122"/>
            </a:endParaRPr>
          </a:p>
        </p:txBody>
      </p:sp>
      <p:grpSp>
        <p:nvGrpSpPr>
          <p:cNvPr id="51210" name="组合 891912"/>
          <p:cNvGrpSpPr/>
          <p:nvPr/>
        </p:nvGrpSpPr>
        <p:grpSpPr>
          <a:xfrm>
            <a:off x="3779838" y="2011363"/>
            <a:ext cx="2663825" cy="4176712"/>
            <a:chOff x="2382" y="981"/>
            <a:chExt cx="1677" cy="2631"/>
          </a:xfrm>
        </p:grpSpPr>
        <p:sp>
          <p:nvSpPr>
            <p:cNvPr id="51211" name="矩形 891913"/>
            <p:cNvSpPr/>
            <p:nvPr/>
          </p:nvSpPr>
          <p:spPr>
            <a:xfrm>
              <a:off x="3288" y="981"/>
              <a:ext cx="771" cy="3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控制器</a:t>
              </a:r>
              <a:r>
                <a:rPr lang="en-US" altLang="zh-CN" sz="2400">
                  <a:latin typeface="Times New Roman" panose="02020603050405020304" pitchFamily="2" charset="0"/>
                  <a:ea typeface="宋体" panose="02010600030101010101" pitchFamily="2" charset="-122"/>
                </a:rPr>
                <a:t>1</a:t>
              </a:r>
              <a:endParaRPr lang="en-US" altLang="zh-CN" sz="2400">
                <a:latin typeface="Times New Roman" panose="02020603050405020304" pitchFamily="2" charset="0"/>
                <a:ea typeface="宋体" panose="02010600030101010101" pitchFamily="2" charset="-122"/>
              </a:endParaRPr>
            </a:p>
          </p:txBody>
        </p:sp>
        <p:sp>
          <p:nvSpPr>
            <p:cNvPr id="51212" name="矩形 891914"/>
            <p:cNvSpPr/>
            <p:nvPr/>
          </p:nvSpPr>
          <p:spPr>
            <a:xfrm>
              <a:off x="3288" y="1752"/>
              <a:ext cx="771" cy="3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控制器</a:t>
              </a:r>
              <a:r>
                <a:rPr lang="en-US" altLang="zh-CN" sz="2400">
                  <a:latin typeface="Times New Roman" panose="02020603050405020304" pitchFamily="2" charset="0"/>
                  <a:ea typeface="宋体" panose="02010600030101010101" pitchFamily="2" charset="-122"/>
                </a:rPr>
                <a:t>2</a:t>
              </a:r>
              <a:endParaRPr lang="en-US" altLang="zh-CN" sz="2400">
                <a:latin typeface="Times New Roman" panose="02020603050405020304" pitchFamily="2" charset="0"/>
                <a:ea typeface="宋体" panose="02010600030101010101" pitchFamily="2" charset="-122"/>
              </a:endParaRPr>
            </a:p>
          </p:txBody>
        </p:sp>
        <p:sp>
          <p:nvSpPr>
            <p:cNvPr id="51213" name="矩形 891915"/>
            <p:cNvSpPr/>
            <p:nvPr/>
          </p:nvSpPr>
          <p:spPr>
            <a:xfrm>
              <a:off x="3288" y="2478"/>
              <a:ext cx="771" cy="3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控制器</a:t>
              </a:r>
              <a:r>
                <a:rPr lang="en-US" altLang="zh-CN" sz="2400">
                  <a:latin typeface="Times New Roman" panose="02020603050405020304" pitchFamily="2" charset="0"/>
                  <a:ea typeface="宋体" panose="02010600030101010101" pitchFamily="2" charset="-122"/>
                </a:rPr>
                <a:t>3</a:t>
              </a:r>
              <a:endParaRPr lang="en-US" altLang="zh-CN" sz="2400">
                <a:latin typeface="Times New Roman" panose="02020603050405020304" pitchFamily="2" charset="0"/>
                <a:ea typeface="宋体" panose="02010600030101010101" pitchFamily="2" charset="-122"/>
              </a:endParaRPr>
            </a:p>
          </p:txBody>
        </p:sp>
        <p:sp>
          <p:nvSpPr>
            <p:cNvPr id="51214" name="矩形 891916"/>
            <p:cNvSpPr/>
            <p:nvPr/>
          </p:nvSpPr>
          <p:spPr>
            <a:xfrm>
              <a:off x="3288" y="3249"/>
              <a:ext cx="771" cy="3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控制器</a:t>
              </a:r>
              <a:r>
                <a:rPr lang="en-US" altLang="zh-CN" sz="2400">
                  <a:latin typeface="Times New Roman" panose="02020603050405020304" pitchFamily="2" charset="0"/>
                  <a:ea typeface="宋体" panose="02010600030101010101" pitchFamily="2" charset="-122"/>
                </a:rPr>
                <a:t>4</a:t>
              </a:r>
              <a:endParaRPr lang="en-US" altLang="zh-CN" sz="2400">
                <a:latin typeface="Times New Roman" panose="02020603050405020304" pitchFamily="2" charset="0"/>
                <a:ea typeface="宋体" panose="02010600030101010101" pitchFamily="2" charset="-122"/>
              </a:endParaRPr>
            </a:p>
          </p:txBody>
        </p:sp>
        <p:cxnSp>
          <p:nvCxnSpPr>
            <p:cNvPr id="51215" name="肘形连接符 891917"/>
            <p:cNvCxnSpPr>
              <a:stCxn id="51208" idx="3"/>
              <a:endCxn id="51211" idx="1"/>
            </p:cNvCxnSpPr>
            <p:nvPr/>
          </p:nvCxnSpPr>
          <p:spPr>
            <a:xfrm flipV="1">
              <a:off x="2382" y="1163"/>
              <a:ext cx="906" cy="501"/>
            </a:xfrm>
            <a:prstGeom prst="bentConnector3">
              <a:avLst>
                <a:gd name="adj1" fmla="val 49977"/>
              </a:avLst>
            </a:prstGeom>
            <a:ln w="19050" cap="flat" cmpd="sng">
              <a:solidFill>
                <a:srgbClr val="800080"/>
              </a:solidFill>
              <a:prstDash val="solid"/>
              <a:miter/>
              <a:headEnd type="none" w="med" len="med"/>
              <a:tailEnd type="none" w="med" len="med"/>
            </a:ln>
          </p:spPr>
        </p:cxnSp>
        <p:cxnSp>
          <p:nvCxnSpPr>
            <p:cNvPr id="51216" name="肘形连接符 891918"/>
            <p:cNvCxnSpPr>
              <a:stCxn id="51208" idx="3"/>
              <a:endCxn id="51212" idx="1"/>
            </p:cNvCxnSpPr>
            <p:nvPr/>
          </p:nvCxnSpPr>
          <p:spPr>
            <a:xfrm>
              <a:off x="2382" y="1664"/>
              <a:ext cx="906" cy="270"/>
            </a:xfrm>
            <a:prstGeom prst="bentConnector3">
              <a:avLst>
                <a:gd name="adj1" fmla="val 49977"/>
              </a:avLst>
            </a:prstGeom>
            <a:ln w="19050" cap="flat" cmpd="sng">
              <a:solidFill>
                <a:srgbClr val="800080"/>
              </a:solidFill>
              <a:prstDash val="solid"/>
              <a:miter/>
              <a:headEnd type="none" w="med" len="med"/>
              <a:tailEnd type="none" w="med" len="med"/>
            </a:ln>
          </p:spPr>
        </p:cxnSp>
        <p:cxnSp>
          <p:nvCxnSpPr>
            <p:cNvPr id="51217" name="肘形连接符 891919"/>
            <p:cNvCxnSpPr>
              <a:stCxn id="51209" idx="3"/>
              <a:endCxn id="51213" idx="1"/>
            </p:cNvCxnSpPr>
            <p:nvPr/>
          </p:nvCxnSpPr>
          <p:spPr>
            <a:xfrm flipV="1">
              <a:off x="2382" y="2660"/>
              <a:ext cx="906" cy="411"/>
            </a:xfrm>
            <a:prstGeom prst="bentConnector3">
              <a:avLst>
                <a:gd name="adj1" fmla="val 49977"/>
              </a:avLst>
            </a:prstGeom>
            <a:ln w="19050" cap="flat" cmpd="sng">
              <a:solidFill>
                <a:srgbClr val="800080"/>
              </a:solidFill>
              <a:prstDash val="solid"/>
              <a:miter/>
              <a:headEnd type="none" w="med" len="med"/>
              <a:tailEnd type="none" w="med" len="med"/>
            </a:ln>
          </p:spPr>
        </p:cxnSp>
        <p:cxnSp>
          <p:nvCxnSpPr>
            <p:cNvPr id="51218" name="肘形连接符 891920"/>
            <p:cNvCxnSpPr>
              <a:stCxn id="51209" idx="3"/>
              <a:endCxn id="51214" idx="1"/>
            </p:cNvCxnSpPr>
            <p:nvPr/>
          </p:nvCxnSpPr>
          <p:spPr>
            <a:xfrm>
              <a:off x="2382" y="3070"/>
              <a:ext cx="906" cy="360"/>
            </a:xfrm>
            <a:prstGeom prst="bentConnector3">
              <a:avLst>
                <a:gd name="adj1" fmla="val 49977"/>
              </a:avLst>
            </a:prstGeom>
            <a:ln w="19050" cap="flat" cmpd="sng">
              <a:solidFill>
                <a:srgbClr val="800080"/>
              </a:solidFill>
              <a:prstDash val="solid"/>
              <a:miter/>
              <a:headEnd type="none" w="med" len="med"/>
              <a:tailEnd type="none" w="med" len="med"/>
            </a:ln>
          </p:spPr>
        </p:cxnSp>
      </p:grpSp>
      <p:grpSp>
        <p:nvGrpSpPr>
          <p:cNvPr id="51219" name="组合 891921"/>
          <p:cNvGrpSpPr/>
          <p:nvPr/>
        </p:nvGrpSpPr>
        <p:grpSpPr>
          <a:xfrm>
            <a:off x="6443663" y="1866900"/>
            <a:ext cx="1871662" cy="4608513"/>
            <a:chOff x="4059" y="890"/>
            <a:chExt cx="1179" cy="2903"/>
          </a:xfrm>
        </p:grpSpPr>
        <p:sp>
          <p:nvSpPr>
            <p:cNvPr id="51220" name="文本框 891922"/>
            <p:cNvSpPr txBox="1"/>
            <p:nvPr/>
          </p:nvSpPr>
          <p:spPr>
            <a:xfrm>
              <a:off x="4830" y="890"/>
              <a:ext cx="408" cy="231"/>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1</a:t>
              </a:r>
              <a:endParaRPr lang="en-US" altLang="zh-CN">
                <a:latin typeface="Times New Roman" panose="02020603050405020304" pitchFamily="2" charset="0"/>
                <a:ea typeface="宋体" panose="02010600030101010101" pitchFamily="2" charset="-122"/>
              </a:endParaRPr>
            </a:p>
          </p:txBody>
        </p:sp>
        <p:sp>
          <p:nvSpPr>
            <p:cNvPr id="51221" name="文本框 891923"/>
            <p:cNvSpPr txBox="1"/>
            <p:nvPr/>
          </p:nvSpPr>
          <p:spPr>
            <a:xfrm>
              <a:off x="4830" y="1294"/>
              <a:ext cx="408" cy="231"/>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2</a:t>
              </a:r>
              <a:endParaRPr lang="en-US" altLang="zh-CN">
                <a:latin typeface="Times New Roman" panose="02020603050405020304" pitchFamily="2" charset="0"/>
                <a:ea typeface="宋体" panose="02010600030101010101" pitchFamily="2" charset="-122"/>
              </a:endParaRPr>
            </a:p>
          </p:txBody>
        </p:sp>
        <p:sp>
          <p:nvSpPr>
            <p:cNvPr id="51222" name="椭圆 891924"/>
            <p:cNvSpPr/>
            <p:nvPr/>
          </p:nvSpPr>
          <p:spPr>
            <a:xfrm>
              <a:off x="4604" y="890"/>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3" name="椭圆 891925"/>
            <p:cNvSpPr/>
            <p:nvPr/>
          </p:nvSpPr>
          <p:spPr>
            <a:xfrm>
              <a:off x="4604" y="1298"/>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4" name="椭圆 891926"/>
            <p:cNvSpPr/>
            <p:nvPr/>
          </p:nvSpPr>
          <p:spPr>
            <a:xfrm>
              <a:off x="4604" y="1661"/>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5" name="椭圆 891927"/>
            <p:cNvSpPr/>
            <p:nvPr/>
          </p:nvSpPr>
          <p:spPr>
            <a:xfrm>
              <a:off x="4604" y="2069"/>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6" name="椭圆 891928"/>
            <p:cNvSpPr/>
            <p:nvPr/>
          </p:nvSpPr>
          <p:spPr>
            <a:xfrm>
              <a:off x="4604" y="2387"/>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7" name="椭圆 891929"/>
            <p:cNvSpPr/>
            <p:nvPr/>
          </p:nvSpPr>
          <p:spPr>
            <a:xfrm>
              <a:off x="4604" y="2795"/>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8" name="椭圆 891930"/>
            <p:cNvSpPr/>
            <p:nvPr/>
          </p:nvSpPr>
          <p:spPr>
            <a:xfrm>
              <a:off x="4604" y="3158"/>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29" name="椭圆 891931"/>
            <p:cNvSpPr/>
            <p:nvPr/>
          </p:nvSpPr>
          <p:spPr>
            <a:xfrm>
              <a:off x="4604" y="3566"/>
              <a:ext cx="226" cy="227"/>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nvGrpSpPr>
            <p:cNvPr id="51230" name="组合 891932"/>
            <p:cNvGrpSpPr/>
            <p:nvPr/>
          </p:nvGrpSpPr>
          <p:grpSpPr>
            <a:xfrm>
              <a:off x="4059" y="1004"/>
              <a:ext cx="545" cy="2475"/>
              <a:chOff x="4059" y="1004"/>
              <a:chExt cx="545" cy="2475"/>
            </a:xfrm>
          </p:grpSpPr>
          <p:cxnSp>
            <p:nvCxnSpPr>
              <p:cNvPr id="51231" name="肘形连接符 891933"/>
              <p:cNvCxnSpPr>
                <a:stCxn id="51211" idx="3"/>
                <a:endCxn id="51222" idx="2"/>
              </p:cNvCxnSpPr>
              <p:nvPr/>
            </p:nvCxnSpPr>
            <p:spPr>
              <a:xfrm flipV="1">
                <a:off x="4059" y="1004"/>
                <a:ext cx="545" cy="207"/>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1232" name="肘形连接符 891934"/>
              <p:cNvCxnSpPr>
                <a:stCxn id="51211" idx="3"/>
                <a:endCxn id="51223" idx="2"/>
              </p:cNvCxnSpPr>
              <p:nvPr/>
            </p:nvCxnSpPr>
            <p:spPr>
              <a:xfrm>
                <a:off x="4059" y="1210"/>
                <a:ext cx="545" cy="201"/>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1233" name="肘形连接符 891935"/>
              <p:cNvCxnSpPr>
                <a:stCxn id="51212" idx="3"/>
                <a:endCxn id="51224" idx="2"/>
              </p:cNvCxnSpPr>
              <p:nvPr/>
            </p:nvCxnSpPr>
            <p:spPr>
              <a:xfrm flipV="1">
                <a:off x="4059" y="1775"/>
                <a:ext cx="545" cy="206"/>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1234" name="肘形连接符 891936"/>
              <p:cNvCxnSpPr>
                <a:stCxn id="51213" idx="3"/>
                <a:endCxn id="51226" idx="2"/>
              </p:cNvCxnSpPr>
              <p:nvPr/>
            </p:nvCxnSpPr>
            <p:spPr>
              <a:xfrm flipV="1">
                <a:off x="4059" y="2501"/>
                <a:ext cx="545" cy="206"/>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1235" name="肘形连接符 891937"/>
              <p:cNvCxnSpPr>
                <a:stCxn id="51212" idx="3"/>
                <a:endCxn id="51225" idx="2"/>
              </p:cNvCxnSpPr>
              <p:nvPr/>
            </p:nvCxnSpPr>
            <p:spPr>
              <a:xfrm>
                <a:off x="4059" y="1981"/>
                <a:ext cx="545" cy="202"/>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1236" name="肘形连接符 891938"/>
              <p:cNvCxnSpPr>
                <a:stCxn id="51213" idx="3"/>
                <a:endCxn id="51227" idx="2"/>
              </p:cNvCxnSpPr>
              <p:nvPr/>
            </p:nvCxnSpPr>
            <p:spPr>
              <a:xfrm>
                <a:off x="4059" y="2707"/>
                <a:ext cx="545" cy="202"/>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1237" name="肘形连接符 891939"/>
              <p:cNvCxnSpPr>
                <a:stCxn id="51214" idx="3"/>
                <a:endCxn id="51228" idx="2"/>
              </p:cNvCxnSpPr>
              <p:nvPr/>
            </p:nvCxnSpPr>
            <p:spPr>
              <a:xfrm flipV="1">
                <a:off x="4059" y="3272"/>
                <a:ext cx="545" cy="207"/>
              </a:xfrm>
              <a:prstGeom prst="bentConnector3">
                <a:avLst>
                  <a:gd name="adj1" fmla="val 5003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grpSp>
        <p:sp>
          <p:nvSpPr>
            <p:cNvPr id="51238" name="文本框 891940"/>
            <p:cNvSpPr txBox="1"/>
            <p:nvPr/>
          </p:nvSpPr>
          <p:spPr>
            <a:xfrm>
              <a:off x="4830" y="1660"/>
              <a:ext cx="408" cy="230"/>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3</a:t>
              </a:r>
              <a:endParaRPr lang="en-US" altLang="zh-CN">
                <a:latin typeface="Times New Roman" panose="02020603050405020304" pitchFamily="2" charset="0"/>
                <a:ea typeface="宋体" panose="02010600030101010101" pitchFamily="2" charset="-122"/>
              </a:endParaRPr>
            </a:p>
          </p:txBody>
        </p:sp>
        <p:sp>
          <p:nvSpPr>
            <p:cNvPr id="51239" name="文本框 891941"/>
            <p:cNvSpPr txBox="1"/>
            <p:nvPr/>
          </p:nvSpPr>
          <p:spPr>
            <a:xfrm>
              <a:off x="4830" y="2065"/>
              <a:ext cx="408" cy="231"/>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4</a:t>
              </a:r>
              <a:endParaRPr lang="en-US" altLang="zh-CN">
                <a:latin typeface="Times New Roman" panose="02020603050405020304" pitchFamily="2" charset="0"/>
                <a:ea typeface="宋体" panose="02010600030101010101" pitchFamily="2" charset="-122"/>
              </a:endParaRPr>
            </a:p>
          </p:txBody>
        </p:sp>
        <p:sp>
          <p:nvSpPr>
            <p:cNvPr id="51240" name="文本框 891942"/>
            <p:cNvSpPr txBox="1"/>
            <p:nvPr/>
          </p:nvSpPr>
          <p:spPr>
            <a:xfrm>
              <a:off x="4830" y="2387"/>
              <a:ext cx="408" cy="231"/>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5</a:t>
              </a:r>
              <a:endParaRPr lang="en-US" altLang="zh-CN">
                <a:latin typeface="Times New Roman" panose="02020603050405020304" pitchFamily="2" charset="0"/>
                <a:ea typeface="宋体" panose="02010600030101010101" pitchFamily="2" charset="-122"/>
              </a:endParaRPr>
            </a:p>
          </p:txBody>
        </p:sp>
        <p:sp>
          <p:nvSpPr>
            <p:cNvPr id="51241" name="文本框 891943"/>
            <p:cNvSpPr txBox="1"/>
            <p:nvPr/>
          </p:nvSpPr>
          <p:spPr>
            <a:xfrm>
              <a:off x="4830" y="2790"/>
              <a:ext cx="408" cy="230"/>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6</a:t>
              </a:r>
              <a:endParaRPr lang="en-US" altLang="zh-CN">
                <a:latin typeface="Times New Roman" panose="02020603050405020304" pitchFamily="2" charset="0"/>
                <a:ea typeface="宋体" panose="02010600030101010101" pitchFamily="2" charset="-122"/>
              </a:endParaRPr>
            </a:p>
          </p:txBody>
        </p:sp>
        <p:sp>
          <p:nvSpPr>
            <p:cNvPr id="51242" name="文本框 891944"/>
            <p:cNvSpPr txBox="1"/>
            <p:nvPr/>
          </p:nvSpPr>
          <p:spPr>
            <a:xfrm>
              <a:off x="4830" y="3158"/>
              <a:ext cx="408" cy="231"/>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7</a:t>
              </a:r>
              <a:endParaRPr lang="en-US" altLang="zh-CN">
                <a:latin typeface="Times New Roman" panose="02020603050405020304" pitchFamily="2" charset="0"/>
                <a:ea typeface="宋体" panose="02010600030101010101" pitchFamily="2" charset="-122"/>
              </a:endParaRPr>
            </a:p>
          </p:txBody>
        </p:sp>
        <p:sp>
          <p:nvSpPr>
            <p:cNvPr id="51243" name="文本框 891945"/>
            <p:cNvSpPr txBox="1"/>
            <p:nvPr/>
          </p:nvSpPr>
          <p:spPr>
            <a:xfrm>
              <a:off x="4830" y="3562"/>
              <a:ext cx="408" cy="231"/>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8</a:t>
              </a:r>
              <a:endParaRPr lang="en-US" altLang="zh-CN">
                <a:latin typeface="Times New Roman" panose="02020603050405020304" pitchFamily="2" charset="0"/>
                <a:ea typeface="宋体" panose="02010600030101010101" pitchFamily="2" charset="-122"/>
              </a:endParaRPr>
            </a:p>
          </p:txBody>
        </p:sp>
      </p:grpSp>
      <p:sp>
        <p:nvSpPr>
          <p:cNvPr id="51244" name="矩形 891946"/>
          <p:cNvSpPr/>
          <p:nvPr/>
        </p:nvSpPr>
        <p:spPr>
          <a:xfrm>
            <a:off x="250825" y="4459288"/>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a:latin typeface="Times New Roman" panose="02020603050405020304" pitchFamily="2" charset="0"/>
                <a:ea typeface="宋体" panose="02010600030101010101" pitchFamily="2" charset="-122"/>
              </a:rPr>
              <a:t>CPU</a:t>
            </a:r>
            <a:endParaRPr lang="en-US" altLang="zh-CN" sz="2400">
              <a:latin typeface="Times New Roman" panose="02020603050405020304" pitchFamily="2" charset="0"/>
              <a:ea typeface="宋体" panose="02010600030101010101" pitchFamily="2" charset="-122"/>
            </a:endParaRPr>
          </a:p>
        </p:txBody>
      </p:sp>
      <p:sp>
        <p:nvSpPr>
          <p:cNvPr id="51245" name="上下箭头 891947"/>
          <p:cNvSpPr/>
          <p:nvPr/>
        </p:nvSpPr>
        <p:spPr>
          <a:xfrm>
            <a:off x="1835150" y="1720850"/>
            <a:ext cx="360363" cy="4968875"/>
          </a:xfrm>
          <a:prstGeom prst="upDownArrow">
            <a:avLst>
              <a:gd name="adj1" fmla="val 50000"/>
              <a:gd name="adj2" fmla="val 275259"/>
            </a:avLst>
          </a:prstGeom>
          <a:solidFill>
            <a:schemeClr val="bg1"/>
          </a:solidFill>
          <a:ln w="1270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总</a:t>
            </a:r>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r>
              <a:rPr lang="zh-CN" altLang="en-US" sz="2400" dirty="0">
                <a:latin typeface="Times New Roman" panose="02020603050405020304" pitchFamily="2" charset="0"/>
                <a:ea typeface="宋体" panose="02010600030101010101" pitchFamily="2" charset="-122"/>
              </a:rPr>
              <a:t>线</a:t>
            </a:r>
            <a:endParaRPr lang="zh-CN" altLang="en-US" sz="2400" dirty="0">
              <a:latin typeface="Times New Roman" panose="02020603050405020304" pitchFamily="2" charset="0"/>
              <a:ea typeface="宋体" panose="02010600030101010101" pitchFamily="2" charset="-122"/>
            </a:endParaRPr>
          </a:p>
        </p:txBody>
      </p:sp>
      <p:sp>
        <p:nvSpPr>
          <p:cNvPr id="51246" name="左右箭头 891948"/>
          <p:cNvSpPr/>
          <p:nvPr/>
        </p:nvSpPr>
        <p:spPr>
          <a:xfrm>
            <a:off x="1476375" y="3163888"/>
            <a:ext cx="430213" cy="142875"/>
          </a:xfrm>
          <a:prstGeom prst="leftRightArrow">
            <a:avLst>
              <a:gd name="adj1" fmla="val 50000"/>
              <a:gd name="adj2" fmla="val 60110"/>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47" name="左右箭头 891949"/>
          <p:cNvSpPr/>
          <p:nvPr/>
        </p:nvSpPr>
        <p:spPr>
          <a:xfrm>
            <a:off x="1476375" y="4818063"/>
            <a:ext cx="430213" cy="144462"/>
          </a:xfrm>
          <a:prstGeom prst="leftRightArrow">
            <a:avLst>
              <a:gd name="adj1" fmla="val 50000"/>
              <a:gd name="adj2" fmla="val 59450"/>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48" name="左右箭头 891950"/>
          <p:cNvSpPr/>
          <p:nvPr/>
        </p:nvSpPr>
        <p:spPr>
          <a:xfrm>
            <a:off x="2124075" y="2946400"/>
            <a:ext cx="431800" cy="144463"/>
          </a:xfrm>
          <a:prstGeom prst="leftRightArrow">
            <a:avLst>
              <a:gd name="adj1" fmla="val 50000"/>
              <a:gd name="adj2" fmla="val 59669"/>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1249" name="左右箭头 891951"/>
          <p:cNvSpPr/>
          <p:nvPr/>
        </p:nvSpPr>
        <p:spPr>
          <a:xfrm>
            <a:off x="2124075" y="5178425"/>
            <a:ext cx="431800" cy="144463"/>
          </a:xfrm>
          <a:prstGeom prst="leftRightArrow">
            <a:avLst>
              <a:gd name="adj1" fmla="val 50000"/>
              <a:gd name="adj2" fmla="val 59669"/>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6.2  I/O设备和设备控制器</a:t>
            </a:r>
            <a:endParaRPr lang="zh-CN" altLang="en-US" sz="4000" dirty="0">
              <a:latin typeface="宋体" panose="02010600030101010101" pitchFamily="2" charset="-122"/>
              <a:ea typeface="宋体" panose="02010600030101010101" pitchFamily="2" charset="-122"/>
            </a:endParaRPr>
          </a:p>
        </p:txBody>
      </p:sp>
      <p:sp>
        <p:nvSpPr>
          <p:cNvPr id="5222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2227" name="文本框 892929"/>
          <p:cNvSpPr txBox="1"/>
          <p:nvPr/>
        </p:nvSpPr>
        <p:spPr>
          <a:xfrm>
            <a:off x="3124200" y="6321425"/>
            <a:ext cx="2298700" cy="473075"/>
          </a:xfrm>
          <a:prstGeom prst="rect">
            <a:avLst/>
          </a:prstGeom>
          <a:noFill/>
          <a:ln w="9525" cap="flat" cmpd="sng">
            <a:solidFill>
              <a:srgbClr val="E6552E"/>
            </a:solidFill>
            <a:prstDash val="solid"/>
            <a:miter/>
            <a:headEnd type="none" w="med" len="med"/>
            <a:tailEnd type="none" w="med" len="med"/>
          </a:ln>
        </p:spPr>
        <p:txBody>
          <a:bodyPr wrap="none" lIns="91432" tIns="45715" rIns="91432" bIns="45715" anchor="t">
            <a:spAutoFit/>
          </a:bodyPr>
          <a:p>
            <a:r>
              <a:rPr lang="en-US" altLang="zh-CN" sz="2400"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多通路</a:t>
            </a:r>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系统 </a:t>
            </a:r>
            <a:endParaRPr lang="zh-CN" altLang="en-US" sz="2400">
              <a:latin typeface="Times New Roman" panose="02020603050405020304" pitchFamily="2" charset="0"/>
              <a:ea typeface="宋体" panose="02010600030101010101" pitchFamily="2" charset="-122"/>
            </a:endParaRPr>
          </a:p>
        </p:txBody>
      </p:sp>
      <p:sp>
        <p:nvSpPr>
          <p:cNvPr id="50180" name="矩形 892930"/>
          <p:cNvSpPr/>
          <p:nvPr/>
        </p:nvSpPr>
        <p:spPr>
          <a:xfrm rot="5400000">
            <a:off x="7062788" y="5300663"/>
            <a:ext cx="3455987" cy="485775"/>
          </a:xfrm>
          <a:prstGeom prst="rect">
            <a:avLst/>
          </a:prstGeom>
        </p:spPr>
        <p:txBody>
          <a:bodyPr vert="wordArtVert" wrap="none" fromWordArt="1">
            <a:prstTxWarp prst="textDoubleWave1">
              <a:avLst>
                <a:gd name="adj1" fmla="val 6500"/>
                <a:gd name="adj2" fmla="val 0"/>
              </a:avLst>
            </a:prstTxWarp>
            <a:normAutofit/>
          </a:bodyPr>
          <a:p>
            <a:pPr algn="ctr" fontAlgn="base"/>
            <a:r>
              <a:rPr lang="zh-CN" altLang="en-US" sz="3600" strike="noStrike" noProof="1">
                <a:ln w="12700" cap="flat" cmpd="sng">
                  <a:solidFill>
                    <a:srgbClr val="C4B596"/>
                  </a:solidFill>
                  <a:prstDash val="solid"/>
                  <a:round/>
                  <a:headEnd type="none" w="med" len="med"/>
                  <a:tailEnd type="none" w="med" len="med"/>
                </a:ln>
                <a:blipFill rotWithShape="0">
                  <a:blip r:embed="rId1"/>
                </a:blipFill>
                <a:effectLst>
                  <a:outerShdw dist="53882" dir="2699999" algn="ctr" rotWithShape="0">
                    <a:srgbClr val="CBCBCB">
                      <a:alpha val="79999"/>
                    </a:srgbClr>
                  </a:outerShdw>
                </a:effectLst>
                <a:latin typeface="隶书" panose="02010509060101010101" pitchFamily="1" charset="-122"/>
                <a:ea typeface="隶书" panose="02010509060101010101" pitchFamily="1" charset="-122"/>
                <a:cs typeface="+mn-cs"/>
              </a:rPr>
              <a:t>I/O系统</a:t>
            </a:r>
            <a:endParaRPr lang="zh-CN" altLang="en-US" sz="3600" strike="noStrike" noProof="1">
              <a:ln w="12700" cap="flat" cmpd="sng">
                <a:solidFill>
                  <a:srgbClr val="C4B596"/>
                </a:solidFill>
                <a:prstDash val="solid"/>
                <a:round/>
                <a:headEnd type="none" w="med" len="med"/>
                <a:tailEnd type="none" w="med" len="med"/>
              </a:ln>
              <a:blipFill rotWithShape="0">
                <a:blip r:embed="rId1"/>
              </a:blipFill>
              <a:effectLst>
                <a:outerShdw dist="53882" dir="2699999" algn="ctr" rotWithShape="0">
                  <a:srgbClr val="CBCBCB">
                    <a:alpha val="79999"/>
                  </a:srgbClr>
                </a:outerShdw>
              </a:effectLst>
              <a:latin typeface="隶书" panose="02010509060101010101" pitchFamily="1" charset="-122"/>
              <a:ea typeface="隶书" panose="02010509060101010101" pitchFamily="1" charset="-122"/>
            </a:endParaRPr>
          </a:p>
        </p:txBody>
      </p:sp>
      <p:sp>
        <p:nvSpPr>
          <p:cNvPr id="52229" name="矩形 892931"/>
          <p:cNvSpPr/>
          <p:nvPr/>
        </p:nvSpPr>
        <p:spPr>
          <a:xfrm>
            <a:off x="2555875" y="2162175"/>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通道</a:t>
            </a:r>
            <a:r>
              <a:rPr lang="en-US" altLang="zh-CN" sz="2400">
                <a:latin typeface="Times New Roman" panose="02020603050405020304" pitchFamily="2" charset="0"/>
                <a:ea typeface="宋体" panose="02010600030101010101" pitchFamily="2" charset="-122"/>
              </a:rPr>
              <a:t>1</a:t>
            </a:r>
            <a:endParaRPr lang="en-US" altLang="zh-CN" sz="2400">
              <a:latin typeface="Times New Roman" panose="02020603050405020304" pitchFamily="2" charset="0"/>
              <a:ea typeface="宋体" panose="02010600030101010101" pitchFamily="2" charset="-122"/>
            </a:endParaRPr>
          </a:p>
        </p:txBody>
      </p:sp>
      <p:sp>
        <p:nvSpPr>
          <p:cNvPr id="52230" name="矩形 892932"/>
          <p:cNvSpPr/>
          <p:nvPr/>
        </p:nvSpPr>
        <p:spPr>
          <a:xfrm>
            <a:off x="2555875" y="4392613"/>
            <a:ext cx="1223963" cy="865187"/>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通道</a:t>
            </a:r>
            <a:r>
              <a:rPr lang="en-US" altLang="zh-CN" sz="2400">
                <a:latin typeface="Times New Roman" panose="02020603050405020304" pitchFamily="2" charset="0"/>
                <a:ea typeface="宋体" panose="02010600030101010101" pitchFamily="2" charset="-122"/>
              </a:rPr>
              <a:t>2</a:t>
            </a:r>
            <a:endParaRPr lang="en-US" altLang="zh-CN" sz="2400">
              <a:latin typeface="Times New Roman" panose="02020603050405020304" pitchFamily="2" charset="0"/>
              <a:ea typeface="宋体" panose="02010600030101010101" pitchFamily="2" charset="-122"/>
            </a:endParaRPr>
          </a:p>
        </p:txBody>
      </p:sp>
      <p:sp>
        <p:nvSpPr>
          <p:cNvPr id="52231" name="矩形 892933"/>
          <p:cNvSpPr/>
          <p:nvPr/>
        </p:nvSpPr>
        <p:spPr>
          <a:xfrm>
            <a:off x="5219700" y="1587500"/>
            <a:ext cx="1223963" cy="574675"/>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000" dirty="0">
                <a:latin typeface="Times New Roman" panose="02020603050405020304" pitchFamily="2" charset="0"/>
                <a:ea typeface="宋体" panose="02010600030101010101" pitchFamily="2" charset="-122"/>
              </a:rPr>
              <a:t>控制器</a:t>
            </a:r>
            <a:r>
              <a:rPr lang="en-US" altLang="zh-CN" sz="2000" dirty="0">
                <a:latin typeface="Times New Roman" panose="02020603050405020304" pitchFamily="2" charset="0"/>
                <a:ea typeface="宋体" panose="02010600030101010101" pitchFamily="2" charset="-122"/>
              </a:rPr>
              <a:t>1</a:t>
            </a:r>
            <a:endParaRPr lang="en-US" altLang="zh-CN" sz="2000" dirty="0">
              <a:latin typeface="Times New Roman" panose="02020603050405020304" pitchFamily="2" charset="0"/>
              <a:ea typeface="宋体" panose="02010600030101010101" pitchFamily="2" charset="-122"/>
            </a:endParaRPr>
          </a:p>
        </p:txBody>
      </p:sp>
      <p:sp>
        <p:nvSpPr>
          <p:cNvPr id="52232" name="矩形 892934"/>
          <p:cNvSpPr/>
          <p:nvPr/>
        </p:nvSpPr>
        <p:spPr>
          <a:xfrm>
            <a:off x="5219700" y="2809875"/>
            <a:ext cx="1223963" cy="5762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000" dirty="0">
                <a:latin typeface="Times New Roman" panose="02020603050405020304" pitchFamily="2" charset="0"/>
                <a:ea typeface="宋体" panose="02010600030101010101" pitchFamily="2" charset="-122"/>
              </a:rPr>
              <a:t>控制器</a:t>
            </a:r>
            <a:r>
              <a:rPr lang="en-US" altLang="zh-CN" sz="2000" dirty="0">
                <a:latin typeface="Times New Roman" panose="02020603050405020304" pitchFamily="2" charset="0"/>
                <a:ea typeface="宋体" panose="02010600030101010101" pitchFamily="2" charset="-122"/>
              </a:rPr>
              <a:t>2</a:t>
            </a:r>
            <a:endParaRPr lang="en-US" altLang="zh-CN" sz="2000" dirty="0">
              <a:latin typeface="Times New Roman" panose="02020603050405020304" pitchFamily="2" charset="0"/>
              <a:ea typeface="宋体" panose="02010600030101010101" pitchFamily="2" charset="-122"/>
            </a:endParaRPr>
          </a:p>
        </p:txBody>
      </p:sp>
      <p:sp>
        <p:nvSpPr>
          <p:cNvPr id="52233" name="矩形 892935"/>
          <p:cNvSpPr/>
          <p:nvPr/>
        </p:nvSpPr>
        <p:spPr>
          <a:xfrm>
            <a:off x="5219700" y="3962400"/>
            <a:ext cx="1223963" cy="5762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000" dirty="0">
                <a:latin typeface="Times New Roman" panose="02020603050405020304" pitchFamily="2" charset="0"/>
                <a:ea typeface="宋体" panose="02010600030101010101" pitchFamily="2" charset="-122"/>
              </a:rPr>
              <a:t>控制器</a:t>
            </a:r>
            <a:r>
              <a:rPr lang="en-US" altLang="zh-CN" sz="2000" dirty="0">
                <a:latin typeface="Times New Roman" panose="02020603050405020304" pitchFamily="2" charset="0"/>
                <a:ea typeface="宋体" panose="02010600030101010101" pitchFamily="2" charset="-122"/>
              </a:rPr>
              <a:t>3</a:t>
            </a:r>
            <a:endParaRPr lang="en-US" altLang="zh-CN" sz="2000" dirty="0">
              <a:latin typeface="Times New Roman" panose="02020603050405020304" pitchFamily="2" charset="0"/>
              <a:ea typeface="宋体" panose="02010600030101010101" pitchFamily="2" charset="-122"/>
            </a:endParaRPr>
          </a:p>
        </p:txBody>
      </p:sp>
      <p:sp>
        <p:nvSpPr>
          <p:cNvPr id="52234" name="矩形 892936"/>
          <p:cNvSpPr/>
          <p:nvPr/>
        </p:nvSpPr>
        <p:spPr>
          <a:xfrm>
            <a:off x="5219700" y="5186363"/>
            <a:ext cx="1223963" cy="576262"/>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000" dirty="0">
                <a:latin typeface="Times New Roman" panose="02020603050405020304" pitchFamily="2" charset="0"/>
                <a:ea typeface="宋体" panose="02010600030101010101" pitchFamily="2" charset="-122"/>
              </a:rPr>
              <a:t>控制器</a:t>
            </a:r>
            <a:r>
              <a:rPr lang="en-US" altLang="zh-CN" sz="2000" dirty="0">
                <a:latin typeface="Times New Roman" panose="02020603050405020304" pitchFamily="2" charset="0"/>
                <a:ea typeface="宋体" panose="02010600030101010101" pitchFamily="2" charset="-122"/>
              </a:rPr>
              <a:t>4</a:t>
            </a:r>
            <a:endParaRPr lang="en-US" altLang="zh-CN" sz="2000" dirty="0">
              <a:latin typeface="Times New Roman" panose="02020603050405020304" pitchFamily="2" charset="0"/>
              <a:ea typeface="宋体" panose="02010600030101010101" pitchFamily="2" charset="-122"/>
            </a:endParaRPr>
          </a:p>
        </p:txBody>
      </p:sp>
      <p:cxnSp>
        <p:nvCxnSpPr>
          <p:cNvPr id="52235" name="肘形连接符 892937"/>
          <p:cNvCxnSpPr/>
          <p:nvPr/>
        </p:nvCxnSpPr>
        <p:spPr>
          <a:xfrm flipV="1">
            <a:off x="3789363" y="2017713"/>
            <a:ext cx="1420812" cy="719137"/>
          </a:xfrm>
          <a:prstGeom prst="bentConnector3">
            <a:avLst>
              <a:gd name="adj1" fmla="val 70278"/>
            </a:avLst>
          </a:prstGeom>
          <a:ln w="19050" cap="flat" cmpd="sng">
            <a:solidFill>
              <a:srgbClr val="800080"/>
            </a:solidFill>
            <a:prstDash val="solid"/>
            <a:miter/>
            <a:headEnd type="none" w="med" len="med"/>
            <a:tailEnd type="none" w="med" len="med"/>
          </a:ln>
        </p:spPr>
      </p:cxnSp>
      <p:cxnSp>
        <p:nvCxnSpPr>
          <p:cNvPr id="52236" name="肘形连接符 892938"/>
          <p:cNvCxnSpPr/>
          <p:nvPr/>
        </p:nvCxnSpPr>
        <p:spPr>
          <a:xfrm>
            <a:off x="3789363" y="2736850"/>
            <a:ext cx="1420812" cy="504825"/>
          </a:xfrm>
          <a:prstGeom prst="bentConnector3">
            <a:avLst>
              <a:gd name="adj1" fmla="val 69273"/>
            </a:avLst>
          </a:prstGeom>
          <a:ln w="19050" cap="flat" cmpd="sng">
            <a:solidFill>
              <a:srgbClr val="800080"/>
            </a:solidFill>
            <a:prstDash val="solid"/>
            <a:miter/>
            <a:headEnd type="none" w="med" len="med"/>
            <a:tailEnd type="none" w="med" len="med"/>
          </a:ln>
        </p:spPr>
      </p:cxnSp>
      <p:sp>
        <p:nvSpPr>
          <p:cNvPr id="52237" name="文本框 892939"/>
          <p:cNvSpPr txBox="1"/>
          <p:nvPr/>
        </p:nvSpPr>
        <p:spPr>
          <a:xfrm>
            <a:off x="7667625" y="1441450"/>
            <a:ext cx="647700" cy="366713"/>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1</a:t>
            </a:r>
            <a:endParaRPr lang="en-US" altLang="zh-CN">
              <a:latin typeface="Times New Roman" panose="02020603050405020304" pitchFamily="2" charset="0"/>
              <a:ea typeface="宋体" panose="02010600030101010101" pitchFamily="2" charset="-122"/>
            </a:endParaRPr>
          </a:p>
        </p:txBody>
      </p:sp>
      <p:sp>
        <p:nvSpPr>
          <p:cNvPr id="52238" name="文本框 892940"/>
          <p:cNvSpPr txBox="1"/>
          <p:nvPr/>
        </p:nvSpPr>
        <p:spPr>
          <a:xfrm>
            <a:off x="7667625" y="2082800"/>
            <a:ext cx="647700" cy="366713"/>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2</a:t>
            </a:r>
            <a:endParaRPr lang="en-US" altLang="zh-CN">
              <a:latin typeface="Times New Roman" panose="02020603050405020304" pitchFamily="2" charset="0"/>
              <a:ea typeface="宋体" panose="02010600030101010101" pitchFamily="2" charset="-122"/>
            </a:endParaRPr>
          </a:p>
        </p:txBody>
      </p:sp>
      <p:sp>
        <p:nvSpPr>
          <p:cNvPr id="52239" name="椭圆 892941"/>
          <p:cNvSpPr/>
          <p:nvPr/>
        </p:nvSpPr>
        <p:spPr>
          <a:xfrm>
            <a:off x="7308850" y="1441450"/>
            <a:ext cx="358775" cy="360363"/>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0" name="椭圆 892942"/>
          <p:cNvSpPr/>
          <p:nvPr/>
        </p:nvSpPr>
        <p:spPr>
          <a:xfrm>
            <a:off x="7308850" y="2089150"/>
            <a:ext cx="358775" cy="360363"/>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1" name="椭圆 892943"/>
          <p:cNvSpPr/>
          <p:nvPr/>
        </p:nvSpPr>
        <p:spPr>
          <a:xfrm>
            <a:off x="7308850" y="2665413"/>
            <a:ext cx="358775" cy="360362"/>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2" name="椭圆 892944"/>
          <p:cNvSpPr/>
          <p:nvPr/>
        </p:nvSpPr>
        <p:spPr>
          <a:xfrm>
            <a:off x="7308850" y="3314700"/>
            <a:ext cx="358775" cy="360363"/>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3" name="椭圆 892945"/>
          <p:cNvSpPr/>
          <p:nvPr/>
        </p:nvSpPr>
        <p:spPr>
          <a:xfrm>
            <a:off x="7308850" y="3817938"/>
            <a:ext cx="358775" cy="360362"/>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4" name="椭圆 892946"/>
          <p:cNvSpPr/>
          <p:nvPr/>
        </p:nvSpPr>
        <p:spPr>
          <a:xfrm>
            <a:off x="7308850" y="4465638"/>
            <a:ext cx="358775" cy="360362"/>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5" name="椭圆 892947"/>
          <p:cNvSpPr/>
          <p:nvPr/>
        </p:nvSpPr>
        <p:spPr>
          <a:xfrm>
            <a:off x="7308850" y="5041900"/>
            <a:ext cx="358775" cy="360363"/>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46" name="椭圆 892948"/>
          <p:cNvSpPr/>
          <p:nvPr/>
        </p:nvSpPr>
        <p:spPr>
          <a:xfrm>
            <a:off x="7308850" y="5689600"/>
            <a:ext cx="358775" cy="360363"/>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cxnSp>
        <p:nvCxnSpPr>
          <p:cNvPr id="52247" name="肘形连接符 892949"/>
          <p:cNvCxnSpPr>
            <a:stCxn id="52231" idx="3"/>
            <a:endCxn id="52239" idx="2"/>
          </p:cNvCxnSpPr>
          <p:nvPr/>
        </p:nvCxnSpPr>
        <p:spPr>
          <a:xfrm flipV="1">
            <a:off x="6443663" y="1697038"/>
            <a:ext cx="865187" cy="254000"/>
          </a:xfrm>
          <a:prstGeom prst="bentConnector3">
            <a:avLst>
              <a:gd name="adj1" fmla="val 50000"/>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2248" name="肘形连接符 892950"/>
          <p:cNvCxnSpPr>
            <a:stCxn id="52231" idx="3"/>
            <a:endCxn id="52240" idx="2"/>
          </p:cNvCxnSpPr>
          <p:nvPr/>
        </p:nvCxnSpPr>
        <p:spPr>
          <a:xfrm>
            <a:off x="6443663" y="1951038"/>
            <a:ext cx="865187" cy="393700"/>
          </a:xfrm>
          <a:prstGeom prst="bentConnector3">
            <a:avLst>
              <a:gd name="adj1" fmla="val 50000"/>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2249" name="肘形连接符 892951"/>
          <p:cNvCxnSpPr>
            <a:stCxn id="52231" idx="3"/>
            <a:endCxn id="52241" idx="2"/>
          </p:cNvCxnSpPr>
          <p:nvPr/>
        </p:nvCxnSpPr>
        <p:spPr>
          <a:xfrm>
            <a:off x="6443663" y="1951038"/>
            <a:ext cx="865187" cy="969962"/>
          </a:xfrm>
          <a:prstGeom prst="bentConnector3">
            <a:avLst>
              <a:gd name="adj1" fmla="val 50000"/>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52250" name="肘形连接符 892952"/>
          <p:cNvCxnSpPr>
            <a:stCxn id="52231" idx="3"/>
            <a:endCxn id="52242" idx="2"/>
          </p:cNvCxnSpPr>
          <p:nvPr/>
        </p:nvCxnSpPr>
        <p:spPr>
          <a:xfrm>
            <a:off x="6443663" y="1951038"/>
            <a:ext cx="865187" cy="1619250"/>
          </a:xfrm>
          <a:prstGeom prst="bentConnector3">
            <a:avLst>
              <a:gd name="adj1" fmla="val 50000"/>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sp>
        <p:nvSpPr>
          <p:cNvPr id="52251" name="文本框 892953"/>
          <p:cNvSpPr txBox="1"/>
          <p:nvPr/>
        </p:nvSpPr>
        <p:spPr>
          <a:xfrm>
            <a:off x="7667625" y="2665413"/>
            <a:ext cx="647700" cy="366712"/>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3</a:t>
            </a:r>
            <a:endParaRPr lang="en-US" altLang="zh-CN">
              <a:latin typeface="Times New Roman" panose="02020603050405020304" pitchFamily="2" charset="0"/>
              <a:ea typeface="宋体" panose="02010600030101010101" pitchFamily="2" charset="-122"/>
            </a:endParaRPr>
          </a:p>
        </p:txBody>
      </p:sp>
      <p:sp>
        <p:nvSpPr>
          <p:cNvPr id="52252" name="文本框 892954"/>
          <p:cNvSpPr txBox="1"/>
          <p:nvPr/>
        </p:nvSpPr>
        <p:spPr>
          <a:xfrm>
            <a:off x="7667625" y="3305175"/>
            <a:ext cx="647700" cy="365125"/>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4</a:t>
            </a:r>
            <a:endParaRPr lang="en-US" altLang="zh-CN">
              <a:latin typeface="Times New Roman" panose="02020603050405020304" pitchFamily="2" charset="0"/>
              <a:ea typeface="宋体" panose="02010600030101010101" pitchFamily="2" charset="-122"/>
            </a:endParaRPr>
          </a:p>
        </p:txBody>
      </p:sp>
      <p:sp>
        <p:nvSpPr>
          <p:cNvPr id="52253" name="文本框 892955"/>
          <p:cNvSpPr txBox="1"/>
          <p:nvPr/>
        </p:nvSpPr>
        <p:spPr>
          <a:xfrm>
            <a:off x="7667625" y="3817938"/>
            <a:ext cx="647700" cy="366712"/>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5</a:t>
            </a:r>
            <a:endParaRPr lang="en-US" altLang="zh-CN">
              <a:latin typeface="Times New Roman" panose="02020603050405020304" pitchFamily="2" charset="0"/>
              <a:ea typeface="宋体" panose="02010600030101010101" pitchFamily="2" charset="-122"/>
            </a:endParaRPr>
          </a:p>
        </p:txBody>
      </p:sp>
      <p:sp>
        <p:nvSpPr>
          <p:cNvPr id="52254" name="文本框 892956"/>
          <p:cNvSpPr txBox="1"/>
          <p:nvPr/>
        </p:nvSpPr>
        <p:spPr>
          <a:xfrm>
            <a:off x="7667625" y="4459288"/>
            <a:ext cx="647700" cy="366712"/>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6</a:t>
            </a:r>
            <a:endParaRPr lang="en-US" altLang="zh-CN">
              <a:latin typeface="Times New Roman" panose="02020603050405020304" pitchFamily="2" charset="0"/>
              <a:ea typeface="宋体" panose="02010600030101010101" pitchFamily="2" charset="-122"/>
            </a:endParaRPr>
          </a:p>
        </p:txBody>
      </p:sp>
      <p:sp>
        <p:nvSpPr>
          <p:cNvPr id="52255" name="文本框 892957"/>
          <p:cNvSpPr txBox="1"/>
          <p:nvPr/>
        </p:nvSpPr>
        <p:spPr>
          <a:xfrm>
            <a:off x="7667625" y="5041900"/>
            <a:ext cx="647700" cy="365125"/>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7</a:t>
            </a:r>
            <a:endParaRPr lang="en-US" altLang="zh-CN">
              <a:latin typeface="Times New Roman" panose="02020603050405020304" pitchFamily="2" charset="0"/>
              <a:ea typeface="宋体" panose="02010600030101010101" pitchFamily="2" charset="-122"/>
            </a:endParaRPr>
          </a:p>
        </p:txBody>
      </p:sp>
      <p:sp>
        <p:nvSpPr>
          <p:cNvPr id="52256" name="文本框 892958"/>
          <p:cNvSpPr txBox="1"/>
          <p:nvPr/>
        </p:nvSpPr>
        <p:spPr>
          <a:xfrm>
            <a:off x="7667625" y="5683250"/>
            <a:ext cx="647700" cy="366713"/>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8</a:t>
            </a:r>
            <a:endParaRPr lang="en-US" altLang="zh-CN">
              <a:latin typeface="Times New Roman" panose="02020603050405020304" pitchFamily="2" charset="0"/>
              <a:ea typeface="宋体" panose="02010600030101010101" pitchFamily="2" charset="-122"/>
            </a:endParaRPr>
          </a:p>
        </p:txBody>
      </p:sp>
      <p:cxnSp>
        <p:nvCxnSpPr>
          <p:cNvPr id="52257" name="肘形连接符 892959"/>
          <p:cNvCxnSpPr>
            <a:stCxn id="52231" idx="3"/>
            <a:endCxn id="52242" idx="2"/>
          </p:cNvCxnSpPr>
          <p:nvPr/>
        </p:nvCxnSpPr>
        <p:spPr>
          <a:xfrm>
            <a:off x="3779838" y="2736850"/>
            <a:ext cx="1420812" cy="1657350"/>
          </a:xfrm>
          <a:prstGeom prst="bentConnector3">
            <a:avLst>
              <a:gd name="adj1" fmla="val 69384"/>
            </a:avLst>
          </a:prstGeom>
          <a:ln w="1905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cxnSp>
      <p:cxnSp>
        <p:nvCxnSpPr>
          <p:cNvPr id="52258" name="肘形连接符 892960"/>
          <p:cNvCxnSpPr>
            <a:stCxn id="52231" idx="3"/>
            <a:endCxn id="52242" idx="2"/>
          </p:cNvCxnSpPr>
          <p:nvPr/>
        </p:nvCxnSpPr>
        <p:spPr>
          <a:xfrm>
            <a:off x="3789363" y="2736850"/>
            <a:ext cx="1420812" cy="2881313"/>
          </a:xfrm>
          <a:prstGeom prst="bentConnector3">
            <a:avLst>
              <a:gd name="adj1" fmla="val 70389"/>
            </a:avLst>
          </a:prstGeom>
          <a:ln w="1905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cxnSp>
      <p:cxnSp>
        <p:nvCxnSpPr>
          <p:cNvPr id="52259" name="肘形连接符 892961"/>
          <p:cNvCxnSpPr>
            <a:stCxn id="52231" idx="3"/>
            <a:endCxn id="52242" idx="2"/>
          </p:cNvCxnSpPr>
          <p:nvPr/>
        </p:nvCxnSpPr>
        <p:spPr>
          <a:xfrm flipV="1">
            <a:off x="3789363" y="1657350"/>
            <a:ext cx="1420812" cy="2951163"/>
          </a:xfrm>
          <a:prstGeom prst="bentConnector3">
            <a:avLst>
              <a:gd name="adj1" fmla="val 32625"/>
            </a:avLst>
          </a:prstGeom>
          <a:ln w="1905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cxnSp>
      <p:cxnSp>
        <p:nvCxnSpPr>
          <p:cNvPr id="52260" name="肘形连接符 892962"/>
          <p:cNvCxnSpPr>
            <a:stCxn id="52231" idx="3"/>
            <a:endCxn id="52242" idx="2"/>
          </p:cNvCxnSpPr>
          <p:nvPr/>
        </p:nvCxnSpPr>
        <p:spPr>
          <a:xfrm flipV="1">
            <a:off x="3789363" y="2881313"/>
            <a:ext cx="1420812" cy="1727200"/>
          </a:xfrm>
          <a:prstGeom prst="bentConnector3">
            <a:avLst>
              <a:gd name="adj1" fmla="val 32625"/>
            </a:avLst>
          </a:prstGeom>
          <a:ln w="1905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cxnSp>
      <p:cxnSp>
        <p:nvCxnSpPr>
          <p:cNvPr id="52261" name="肘形连接符 892963"/>
          <p:cNvCxnSpPr>
            <a:stCxn id="52231" idx="3"/>
            <a:endCxn id="52242" idx="2"/>
          </p:cNvCxnSpPr>
          <p:nvPr/>
        </p:nvCxnSpPr>
        <p:spPr>
          <a:xfrm flipV="1">
            <a:off x="3789363" y="4033838"/>
            <a:ext cx="1420812" cy="574675"/>
          </a:xfrm>
          <a:prstGeom prst="bentConnector3">
            <a:avLst>
              <a:gd name="adj1" fmla="val 32625"/>
            </a:avLst>
          </a:prstGeom>
          <a:ln w="1905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cxnSp>
      <p:cxnSp>
        <p:nvCxnSpPr>
          <p:cNvPr id="52262" name="肘形连接符 892964"/>
          <p:cNvCxnSpPr>
            <a:stCxn id="52231" idx="3"/>
            <a:endCxn id="52242" idx="2"/>
          </p:cNvCxnSpPr>
          <p:nvPr/>
        </p:nvCxnSpPr>
        <p:spPr>
          <a:xfrm>
            <a:off x="3789363" y="4608513"/>
            <a:ext cx="1420812" cy="649287"/>
          </a:xfrm>
          <a:prstGeom prst="bentConnector3">
            <a:avLst>
              <a:gd name="adj1" fmla="val 33630"/>
            </a:avLst>
          </a:prstGeom>
          <a:ln w="1905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cxnSp>
      <p:cxnSp>
        <p:nvCxnSpPr>
          <p:cNvPr id="52263" name="曲线连接符 892965"/>
          <p:cNvCxnSpPr>
            <a:stCxn id="52232" idx="3"/>
            <a:endCxn id="52239" idx="2"/>
          </p:cNvCxnSpPr>
          <p:nvPr/>
        </p:nvCxnSpPr>
        <p:spPr>
          <a:xfrm flipV="1">
            <a:off x="6443663" y="1697038"/>
            <a:ext cx="865187" cy="1476375"/>
          </a:xfrm>
          <a:prstGeom prst="curvedConnector3">
            <a:avLst>
              <a:gd name="adj1" fmla="val 50000"/>
            </a:avLst>
          </a:prstGeom>
          <a:ln w="190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cxnSp>
      <p:cxnSp>
        <p:nvCxnSpPr>
          <p:cNvPr id="52264" name="曲线连接符 892966"/>
          <p:cNvCxnSpPr>
            <a:stCxn id="52232" idx="3"/>
            <a:endCxn id="52240" idx="2"/>
          </p:cNvCxnSpPr>
          <p:nvPr/>
        </p:nvCxnSpPr>
        <p:spPr>
          <a:xfrm flipV="1">
            <a:off x="6443663" y="2344738"/>
            <a:ext cx="865187" cy="828675"/>
          </a:xfrm>
          <a:prstGeom prst="curvedConnector3">
            <a:avLst>
              <a:gd name="adj1" fmla="val 50000"/>
            </a:avLst>
          </a:prstGeom>
          <a:ln w="190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cxnSp>
      <p:cxnSp>
        <p:nvCxnSpPr>
          <p:cNvPr id="52265" name="曲线连接符 892967"/>
          <p:cNvCxnSpPr>
            <a:stCxn id="52232" idx="3"/>
            <a:endCxn id="52241" idx="2"/>
          </p:cNvCxnSpPr>
          <p:nvPr/>
        </p:nvCxnSpPr>
        <p:spPr>
          <a:xfrm flipV="1">
            <a:off x="6443663" y="2921000"/>
            <a:ext cx="865187" cy="252413"/>
          </a:xfrm>
          <a:prstGeom prst="curvedConnector3">
            <a:avLst>
              <a:gd name="adj1" fmla="val 50000"/>
            </a:avLst>
          </a:prstGeom>
          <a:ln w="190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cxnSp>
      <p:cxnSp>
        <p:nvCxnSpPr>
          <p:cNvPr id="52266" name="曲线连接符 892968"/>
          <p:cNvCxnSpPr>
            <a:stCxn id="52232" idx="3"/>
            <a:endCxn id="52242" idx="2"/>
          </p:cNvCxnSpPr>
          <p:nvPr/>
        </p:nvCxnSpPr>
        <p:spPr>
          <a:xfrm>
            <a:off x="6443663" y="3173413"/>
            <a:ext cx="865187" cy="396875"/>
          </a:xfrm>
          <a:prstGeom prst="curvedConnector3">
            <a:avLst>
              <a:gd name="adj1" fmla="val 50000"/>
            </a:avLst>
          </a:prstGeom>
          <a:ln w="19050" cap="flat" cmpd="sng">
            <a:solidFill>
              <a:srgbClr val="E6552E"/>
            </a:solidFill>
            <a:prstDash val="solid"/>
            <a:round/>
            <a:headEnd type="none" w="med" len="med"/>
            <a:tailEnd type="none" w="med" len="med"/>
          </a:ln>
          <a:effectLst>
            <a:outerShdw dist="53882" dir="2699999" algn="ctr" rotWithShape="0">
              <a:srgbClr val="CBCBCB">
                <a:alpha val="79999"/>
              </a:srgbClr>
            </a:outerShdw>
          </a:effectLst>
        </p:spPr>
      </p:cxnSp>
      <p:cxnSp>
        <p:nvCxnSpPr>
          <p:cNvPr id="52267" name="曲线连接符 892969"/>
          <p:cNvCxnSpPr>
            <a:stCxn id="52233" idx="3"/>
            <a:endCxn id="52243" idx="2"/>
          </p:cNvCxnSpPr>
          <p:nvPr/>
        </p:nvCxnSpPr>
        <p:spPr>
          <a:xfrm flipV="1">
            <a:off x="6443663" y="4073525"/>
            <a:ext cx="865187" cy="252413"/>
          </a:xfrm>
          <a:prstGeom prst="curvedConnector3">
            <a:avLst>
              <a:gd name="adj1" fmla="val 50000"/>
            </a:avLst>
          </a:prstGeom>
          <a:ln w="19050" cap="flat" cmpd="sng">
            <a:solidFill>
              <a:schemeClr val="accent2"/>
            </a:solidFill>
            <a:prstDash val="solid"/>
            <a:round/>
            <a:headEnd type="none" w="med" len="med"/>
            <a:tailEnd type="none" w="med" len="med"/>
          </a:ln>
          <a:effectLst>
            <a:outerShdw dist="53882" dir="2699999" algn="ctr" rotWithShape="0">
              <a:srgbClr val="CBCBCB">
                <a:alpha val="79999"/>
              </a:srgbClr>
            </a:outerShdw>
          </a:effectLst>
        </p:spPr>
      </p:cxnSp>
      <p:cxnSp>
        <p:nvCxnSpPr>
          <p:cNvPr id="52268" name="曲线连接符 892970"/>
          <p:cNvCxnSpPr>
            <a:stCxn id="52233" idx="3"/>
            <a:endCxn id="52244" idx="2"/>
          </p:cNvCxnSpPr>
          <p:nvPr/>
        </p:nvCxnSpPr>
        <p:spPr>
          <a:xfrm>
            <a:off x="6443663" y="4325938"/>
            <a:ext cx="865187" cy="395287"/>
          </a:xfrm>
          <a:prstGeom prst="curvedConnector3">
            <a:avLst>
              <a:gd name="adj1" fmla="val 50000"/>
            </a:avLst>
          </a:prstGeom>
          <a:ln w="19050" cap="flat" cmpd="sng">
            <a:solidFill>
              <a:schemeClr val="accent2"/>
            </a:solidFill>
            <a:prstDash val="solid"/>
            <a:round/>
            <a:headEnd type="none" w="med" len="med"/>
            <a:tailEnd type="none" w="med" len="med"/>
          </a:ln>
          <a:effectLst>
            <a:outerShdw dist="53882" dir="2699999" algn="ctr" rotWithShape="0">
              <a:srgbClr val="CBCBCB">
                <a:alpha val="79999"/>
              </a:srgbClr>
            </a:outerShdw>
          </a:effectLst>
        </p:spPr>
      </p:cxnSp>
      <p:cxnSp>
        <p:nvCxnSpPr>
          <p:cNvPr id="52269" name="曲线连接符 892971"/>
          <p:cNvCxnSpPr>
            <a:stCxn id="52233" idx="3"/>
            <a:endCxn id="52245" idx="2"/>
          </p:cNvCxnSpPr>
          <p:nvPr/>
        </p:nvCxnSpPr>
        <p:spPr>
          <a:xfrm>
            <a:off x="6443663" y="4325938"/>
            <a:ext cx="865187" cy="971550"/>
          </a:xfrm>
          <a:prstGeom prst="curvedConnector3">
            <a:avLst>
              <a:gd name="adj1" fmla="val 50000"/>
            </a:avLst>
          </a:prstGeom>
          <a:ln w="19050" cap="flat" cmpd="sng">
            <a:solidFill>
              <a:schemeClr val="accent2"/>
            </a:solidFill>
            <a:prstDash val="solid"/>
            <a:round/>
            <a:headEnd type="none" w="med" len="med"/>
            <a:tailEnd type="none" w="med" len="med"/>
          </a:ln>
          <a:effectLst>
            <a:outerShdw dist="53882" dir="2699999" algn="ctr" rotWithShape="0">
              <a:srgbClr val="CBCBCB">
                <a:alpha val="79999"/>
              </a:srgbClr>
            </a:outerShdw>
          </a:effectLst>
        </p:spPr>
      </p:cxnSp>
      <p:cxnSp>
        <p:nvCxnSpPr>
          <p:cNvPr id="52270" name="曲线连接符 892972"/>
          <p:cNvCxnSpPr>
            <a:stCxn id="52233" idx="3"/>
            <a:endCxn id="52246" idx="2"/>
          </p:cNvCxnSpPr>
          <p:nvPr/>
        </p:nvCxnSpPr>
        <p:spPr>
          <a:xfrm>
            <a:off x="6443663" y="4325938"/>
            <a:ext cx="865187" cy="1619250"/>
          </a:xfrm>
          <a:prstGeom prst="curvedConnector3">
            <a:avLst>
              <a:gd name="adj1" fmla="val 50000"/>
            </a:avLst>
          </a:prstGeom>
          <a:ln w="19050" cap="flat" cmpd="sng">
            <a:solidFill>
              <a:schemeClr val="accent2"/>
            </a:solidFill>
            <a:prstDash val="solid"/>
            <a:round/>
            <a:headEnd type="none" w="med" len="med"/>
            <a:tailEnd type="none" w="med" len="med"/>
          </a:ln>
          <a:effectLst>
            <a:outerShdw dist="53882" dir="2699999" algn="ctr" rotWithShape="0">
              <a:srgbClr val="CBCBCB">
                <a:alpha val="79999"/>
              </a:srgbClr>
            </a:outerShdw>
          </a:effectLst>
        </p:spPr>
      </p:cxnSp>
      <p:cxnSp>
        <p:nvCxnSpPr>
          <p:cNvPr id="52271" name="曲线连接符 892973"/>
          <p:cNvCxnSpPr>
            <a:stCxn id="52234" idx="3"/>
            <a:endCxn id="52243" idx="2"/>
          </p:cNvCxnSpPr>
          <p:nvPr/>
        </p:nvCxnSpPr>
        <p:spPr>
          <a:xfrm flipV="1">
            <a:off x="6443663" y="4073525"/>
            <a:ext cx="865187" cy="1476375"/>
          </a:xfrm>
          <a:prstGeom prst="curvedConnector3">
            <a:avLst>
              <a:gd name="adj1" fmla="val 50000"/>
            </a:avLst>
          </a:prstGeom>
          <a:ln w="190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cxnSp>
      <p:cxnSp>
        <p:nvCxnSpPr>
          <p:cNvPr id="52272" name="曲线连接符 892974"/>
          <p:cNvCxnSpPr>
            <a:stCxn id="52234" idx="3"/>
            <a:endCxn id="52245" idx="2"/>
          </p:cNvCxnSpPr>
          <p:nvPr/>
        </p:nvCxnSpPr>
        <p:spPr>
          <a:xfrm flipV="1">
            <a:off x="6443663" y="5297488"/>
            <a:ext cx="865187" cy="252412"/>
          </a:xfrm>
          <a:prstGeom prst="curvedConnector3">
            <a:avLst>
              <a:gd name="adj1" fmla="val 50000"/>
            </a:avLst>
          </a:prstGeom>
          <a:ln w="190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cxnSp>
      <p:cxnSp>
        <p:nvCxnSpPr>
          <p:cNvPr id="52273" name="曲线连接符 892975"/>
          <p:cNvCxnSpPr>
            <a:stCxn id="52234" idx="3"/>
            <a:endCxn id="52246" idx="2"/>
          </p:cNvCxnSpPr>
          <p:nvPr/>
        </p:nvCxnSpPr>
        <p:spPr>
          <a:xfrm>
            <a:off x="6443663" y="5549900"/>
            <a:ext cx="865187" cy="395288"/>
          </a:xfrm>
          <a:prstGeom prst="curvedConnector3">
            <a:avLst>
              <a:gd name="adj1" fmla="val 50000"/>
            </a:avLst>
          </a:prstGeom>
          <a:ln w="190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cxnSp>
      <p:cxnSp>
        <p:nvCxnSpPr>
          <p:cNvPr id="52274" name="曲线连接符 892976"/>
          <p:cNvCxnSpPr>
            <a:stCxn id="52234" idx="3"/>
            <a:endCxn id="52244" idx="2"/>
          </p:cNvCxnSpPr>
          <p:nvPr/>
        </p:nvCxnSpPr>
        <p:spPr>
          <a:xfrm flipV="1">
            <a:off x="6443663" y="4721225"/>
            <a:ext cx="865187" cy="828675"/>
          </a:xfrm>
          <a:prstGeom prst="curvedConnector3">
            <a:avLst>
              <a:gd name="adj1" fmla="val 50000"/>
            </a:avLst>
          </a:prstGeom>
          <a:ln w="19050" cap="flat" cmpd="sng">
            <a:solidFill>
              <a:schemeClr val="tx1"/>
            </a:solidFill>
            <a:prstDash val="solid"/>
            <a:round/>
            <a:headEnd type="none" w="med" len="med"/>
            <a:tailEnd type="none" w="med" len="med"/>
          </a:ln>
          <a:effectLst>
            <a:outerShdw dist="53882" dir="2699999" algn="ctr" rotWithShape="0">
              <a:srgbClr val="CBCBCB">
                <a:alpha val="79999"/>
              </a:srgbClr>
            </a:outerShdw>
          </a:effectLst>
        </p:spPr>
      </p:cxnSp>
      <p:sp>
        <p:nvSpPr>
          <p:cNvPr id="52275" name="矩形 892977"/>
          <p:cNvSpPr/>
          <p:nvPr/>
        </p:nvSpPr>
        <p:spPr>
          <a:xfrm>
            <a:off x="250825" y="2378075"/>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存储器</a:t>
            </a:r>
            <a:endParaRPr lang="zh-CN" altLang="en-US" sz="2400" dirty="0">
              <a:latin typeface="Times New Roman" panose="02020603050405020304" pitchFamily="2" charset="0"/>
              <a:ea typeface="宋体" panose="02010600030101010101" pitchFamily="2" charset="-122"/>
            </a:endParaRPr>
          </a:p>
        </p:txBody>
      </p:sp>
      <p:sp>
        <p:nvSpPr>
          <p:cNvPr id="52276" name="矩形 892978"/>
          <p:cNvSpPr/>
          <p:nvPr/>
        </p:nvSpPr>
        <p:spPr>
          <a:xfrm>
            <a:off x="250825" y="4035425"/>
            <a:ext cx="1223963" cy="86201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a:latin typeface="Times New Roman" panose="02020603050405020304" pitchFamily="2" charset="0"/>
                <a:ea typeface="宋体" panose="02010600030101010101" pitchFamily="2" charset="-122"/>
              </a:rPr>
              <a:t>CPU</a:t>
            </a:r>
            <a:endParaRPr lang="en-US" altLang="zh-CN" sz="2400">
              <a:latin typeface="Times New Roman" panose="02020603050405020304" pitchFamily="2" charset="0"/>
              <a:ea typeface="宋体" panose="02010600030101010101" pitchFamily="2" charset="-122"/>
            </a:endParaRPr>
          </a:p>
        </p:txBody>
      </p:sp>
      <p:sp>
        <p:nvSpPr>
          <p:cNvPr id="52277" name="上下箭头 892979"/>
          <p:cNvSpPr/>
          <p:nvPr/>
        </p:nvSpPr>
        <p:spPr>
          <a:xfrm>
            <a:off x="1835150" y="1296988"/>
            <a:ext cx="360363" cy="4968875"/>
          </a:xfrm>
          <a:prstGeom prst="upDownArrow">
            <a:avLst>
              <a:gd name="adj1" fmla="val 50000"/>
              <a:gd name="adj2" fmla="val 275259"/>
            </a:avLst>
          </a:prstGeom>
          <a:solidFill>
            <a:schemeClr val="bg1"/>
          </a:solidFill>
          <a:ln w="1270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总</a:t>
            </a:r>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r>
              <a:rPr lang="zh-CN" altLang="en-US" sz="2400" dirty="0">
                <a:latin typeface="Times New Roman" panose="02020603050405020304" pitchFamily="2" charset="0"/>
                <a:ea typeface="宋体" panose="02010600030101010101" pitchFamily="2" charset="-122"/>
              </a:rPr>
              <a:t>线</a:t>
            </a:r>
            <a:endParaRPr lang="zh-CN" altLang="en-US" sz="2400" dirty="0">
              <a:latin typeface="Times New Roman" panose="02020603050405020304" pitchFamily="2" charset="0"/>
              <a:ea typeface="宋体" panose="02010600030101010101" pitchFamily="2" charset="-122"/>
            </a:endParaRPr>
          </a:p>
        </p:txBody>
      </p:sp>
      <p:sp>
        <p:nvSpPr>
          <p:cNvPr id="52278" name="左右箭头 892980"/>
          <p:cNvSpPr/>
          <p:nvPr/>
        </p:nvSpPr>
        <p:spPr>
          <a:xfrm>
            <a:off x="1476375" y="2736850"/>
            <a:ext cx="430213" cy="144463"/>
          </a:xfrm>
          <a:prstGeom prst="leftRightArrow">
            <a:avLst>
              <a:gd name="adj1" fmla="val 50000"/>
              <a:gd name="adj2" fmla="val 59450"/>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79" name="左右箭头 892981"/>
          <p:cNvSpPr/>
          <p:nvPr/>
        </p:nvSpPr>
        <p:spPr>
          <a:xfrm>
            <a:off x="1476375" y="4392613"/>
            <a:ext cx="430213" cy="144462"/>
          </a:xfrm>
          <a:prstGeom prst="leftRightArrow">
            <a:avLst>
              <a:gd name="adj1" fmla="val 50000"/>
              <a:gd name="adj2" fmla="val 59450"/>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80" name="左右箭头 892982"/>
          <p:cNvSpPr/>
          <p:nvPr/>
        </p:nvSpPr>
        <p:spPr>
          <a:xfrm>
            <a:off x="2124075" y="2520950"/>
            <a:ext cx="431800" cy="144463"/>
          </a:xfrm>
          <a:prstGeom prst="leftRightArrow">
            <a:avLst>
              <a:gd name="adj1" fmla="val 50000"/>
              <a:gd name="adj2" fmla="val 59669"/>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81" name="左右箭头 892983"/>
          <p:cNvSpPr/>
          <p:nvPr/>
        </p:nvSpPr>
        <p:spPr>
          <a:xfrm>
            <a:off x="2124075" y="4752975"/>
            <a:ext cx="431800" cy="144463"/>
          </a:xfrm>
          <a:prstGeom prst="leftRightArrow">
            <a:avLst>
              <a:gd name="adj1" fmla="val 50000"/>
              <a:gd name="adj2" fmla="val 59669"/>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2282" name="动作按钮: 后退或前一项 892984">
            <a:hlinkClick r:id="" action="ppaction://hlinkshowjump?jump=firstslide"/>
          </p:cNvPr>
          <p:cNvSpPr/>
          <p:nvPr/>
        </p:nvSpPr>
        <p:spPr>
          <a:xfrm>
            <a:off x="8616950" y="7158038"/>
            <a:ext cx="527050" cy="304800"/>
          </a:xfrm>
          <a:prstGeom prst="actionButtonBackPrevious">
            <a:avLst/>
          </a:prstGeom>
          <a:solidFill>
            <a:schemeClr val="hlink"/>
          </a:solidFill>
          <a:ln w="9525">
            <a:noFill/>
          </a:ln>
        </p:spPr>
        <p:txBody>
          <a:bodyPr anchor="t"/>
          <a:p>
            <a:endParaRPr lang="zh-CN" altLang="en-US">
              <a:latin typeface="Arial" panose="020B0604020202020204" pitchFamily="34" charset="0"/>
              <a:ea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325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72419" name="文本占位符 572418"/>
          <p:cNvSpPr>
            <a:spLocks noGrp="1"/>
          </p:cNvSpPr>
          <p:nvPr/>
        </p:nvSpPr>
        <p:spPr>
          <a:xfrm>
            <a:off x="250825" y="1125538"/>
            <a:ext cx="8642350" cy="5399088"/>
          </a:xfrm>
          <a:prstGeom prst="rect">
            <a:avLst/>
          </a:prstGeom>
          <a:noFill/>
          <a:ln w="9525">
            <a:noFill/>
          </a:ln>
        </p:spPr>
        <p:txBody>
          <a:bodyPr/>
          <a:p>
            <a:pPr marL="609600" indent="-609600" fontAlgn="base">
              <a:spcBef>
                <a:spcPct val="20000"/>
              </a:spcBef>
              <a:buFont typeface="Wingdings" panose="05000000000000000000" pitchFamily="2" charset="2"/>
              <a:buChar char="•"/>
            </a:pPr>
            <a:r>
              <a:rPr lang="en-US" altLang="zh-CN" sz="2800" b="1" strike="noStrike" noProof="1" dirty="0">
                <a:solidFill>
                  <a:srgbClr val="990000"/>
                </a:solidFill>
                <a:effectLst>
                  <a:outerShdw blurRad="38100" dist="38100" dir="2700000">
                    <a:srgbClr val="C0C0C0"/>
                  </a:outerShdw>
                </a:effectLst>
                <a:latin typeface="Calibri" panose="020F0502020204030204" pitchFamily="2" charset="0"/>
                <a:ea typeface="+mn-ea"/>
                <a:cs typeface="+mn-cs"/>
              </a:rPr>
              <a:t>I/O</a:t>
            </a:r>
            <a:r>
              <a:rPr lang="zh-CN" altLang="en-US" sz="2800" b="1" strike="noStrike" noProof="1" dirty="0">
                <a:solidFill>
                  <a:srgbClr val="990000"/>
                </a:solidFill>
                <a:effectLst>
                  <a:outerShdw blurRad="38100" dist="38100" dir="2700000">
                    <a:srgbClr val="C0C0C0"/>
                  </a:outerShdw>
                </a:effectLst>
                <a:latin typeface="Calibri" panose="020F0502020204030204" pitchFamily="2" charset="0"/>
                <a:ea typeface="+mn-ea"/>
                <a:cs typeface="+mn-cs"/>
              </a:rPr>
              <a:t>软件的结构</a:t>
            </a:r>
            <a:endParaRPr lang="zh-CN" altLang="en-US" sz="2800" b="1" strike="noStrike" noProof="1" dirty="0">
              <a:solidFill>
                <a:srgbClr val="990000"/>
              </a:solidFill>
              <a:effectLst>
                <a:outerShdw blurRad="38100" dist="38100" dir="2700000">
                  <a:srgbClr val="C0C0C0"/>
                </a:outerShdw>
              </a:effectLst>
              <a:latin typeface="Arial" panose="020B0604020202020204" pitchFamily="34" charset="0"/>
            </a:endParaRPr>
          </a:p>
        </p:txBody>
      </p:sp>
      <p:sp>
        <p:nvSpPr>
          <p:cNvPr id="572420" name="椭圆 572419"/>
          <p:cNvSpPr/>
          <p:nvPr/>
        </p:nvSpPr>
        <p:spPr>
          <a:xfrm>
            <a:off x="3203575" y="5445125"/>
            <a:ext cx="2232025" cy="936625"/>
          </a:xfrm>
          <a:prstGeom prst="ellipse">
            <a:avLst/>
          </a:prstGeom>
          <a:solidFill>
            <a:srgbClr val="0066FF"/>
          </a:solidFill>
          <a:ln w="19050" cap="flat" cmpd="sng">
            <a:solidFill>
              <a:schemeClr val="tx1"/>
            </a:solidFill>
            <a:prstDash val="solid"/>
            <a:round/>
            <a:headEnd type="none" w="med" len="med"/>
            <a:tailEnd type="none" w="med" len="med"/>
          </a:ln>
        </p:spPr>
        <p:txBody>
          <a:bodyPr wrap="none" anchor="ctr"/>
          <a:p>
            <a:pPr algn="ctr"/>
            <a:r>
              <a:rPr lang="zh-CN" altLang="en-US" sz="2000" b="1" dirty="0">
                <a:solidFill>
                  <a:schemeClr val="bg1"/>
                </a:solidFill>
                <a:latin typeface="Times New Roman" panose="02020603050405020304" pitchFamily="2" charset="0"/>
                <a:ea typeface="宋体" panose="02010600030101010101" pitchFamily="2" charset="-122"/>
              </a:rPr>
              <a:t>外部</a:t>
            </a:r>
            <a:r>
              <a:rPr lang="en-US" altLang="zh-CN" sz="2000" b="1" dirty="0">
                <a:solidFill>
                  <a:schemeClr val="bg1"/>
                </a:solidFill>
                <a:latin typeface="Times New Roman" panose="02020603050405020304" pitchFamily="2" charset="0"/>
                <a:ea typeface="宋体" panose="02010600030101010101" pitchFamily="2" charset="-122"/>
              </a:rPr>
              <a:t>I/O</a:t>
            </a:r>
            <a:r>
              <a:rPr lang="zh-CN" altLang="en-US" sz="2000" b="1" dirty="0">
                <a:solidFill>
                  <a:schemeClr val="bg1"/>
                </a:solidFill>
                <a:latin typeface="Times New Roman" panose="02020603050405020304" pitchFamily="2" charset="0"/>
                <a:ea typeface="宋体" panose="02010600030101010101" pitchFamily="2" charset="-122"/>
              </a:rPr>
              <a:t>设备</a:t>
            </a:r>
            <a:endParaRPr lang="zh-CN" altLang="en-US" sz="2000" b="1" dirty="0">
              <a:solidFill>
                <a:schemeClr val="bg1"/>
              </a:solidFill>
              <a:latin typeface="Times New Roman" panose="02020603050405020304" pitchFamily="2" charset="0"/>
              <a:ea typeface="宋体" panose="02010600030101010101" pitchFamily="2" charset="-122"/>
            </a:endParaRPr>
          </a:p>
        </p:txBody>
      </p:sp>
      <p:grpSp>
        <p:nvGrpSpPr>
          <p:cNvPr id="572421" name="组合 572420"/>
          <p:cNvGrpSpPr/>
          <p:nvPr/>
        </p:nvGrpSpPr>
        <p:grpSpPr>
          <a:xfrm>
            <a:off x="900113" y="1879600"/>
            <a:ext cx="1152525" cy="1477963"/>
            <a:chOff x="295" y="1207"/>
            <a:chExt cx="726" cy="931"/>
          </a:xfrm>
        </p:grpSpPr>
        <p:pic>
          <p:nvPicPr>
            <p:cNvPr id="53254" name="图片 572421" descr="j0292020"/>
            <p:cNvPicPr>
              <a:picLocks noChangeAspect="1"/>
            </p:cNvPicPr>
            <p:nvPr/>
          </p:nvPicPr>
          <p:blipFill>
            <a:blip r:embed="rId1"/>
            <a:stretch>
              <a:fillRect/>
            </a:stretch>
          </p:blipFill>
          <p:spPr>
            <a:xfrm>
              <a:off x="295" y="1207"/>
              <a:ext cx="726" cy="689"/>
            </a:xfrm>
            <a:prstGeom prst="rect">
              <a:avLst/>
            </a:prstGeom>
            <a:noFill/>
            <a:ln w="9525">
              <a:noFill/>
            </a:ln>
          </p:spPr>
        </p:pic>
        <p:sp>
          <p:nvSpPr>
            <p:cNvPr id="53255" name="矩形 572422"/>
            <p:cNvSpPr/>
            <p:nvPr/>
          </p:nvSpPr>
          <p:spPr>
            <a:xfrm>
              <a:off x="476" y="1888"/>
              <a:ext cx="436" cy="250"/>
            </a:xfrm>
            <a:prstGeom prst="rect">
              <a:avLst/>
            </a:prstGeom>
            <a:noFill/>
            <a:ln w="19050">
              <a:noFill/>
            </a:ln>
          </p:spPr>
          <p:txBody>
            <a:bodyPr wrap="none" anchor="t">
              <a:spAutoFit/>
            </a:bodyPr>
            <a:p>
              <a:pPr algn="ctr"/>
              <a:r>
                <a:rPr lang="zh-CN" altLang="en-US" sz="2000" b="1" dirty="0">
                  <a:latin typeface="Times New Roman" panose="02020603050405020304" pitchFamily="2" charset="0"/>
                  <a:ea typeface="宋体" panose="02010600030101010101" pitchFamily="2" charset="-122"/>
                </a:rPr>
                <a:t>用户</a:t>
              </a:r>
              <a:endParaRPr lang="zh-CN" altLang="en-US" sz="2000" b="1" dirty="0">
                <a:latin typeface="Times New Roman" panose="02020603050405020304" pitchFamily="2" charset="0"/>
                <a:ea typeface="宋体" panose="02010600030101010101" pitchFamily="2" charset="-122"/>
              </a:endParaRPr>
            </a:p>
          </p:txBody>
        </p:sp>
      </p:grpSp>
      <p:grpSp>
        <p:nvGrpSpPr>
          <p:cNvPr id="572424" name="组合 572423"/>
          <p:cNvGrpSpPr/>
          <p:nvPr/>
        </p:nvGrpSpPr>
        <p:grpSpPr>
          <a:xfrm>
            <a:off x="3060700" y="3789363"/>
            <a:ext cx="2592388" cy="754062"/>
            <a:chOff x="1928" y="2387"/>
            <a:chExt cx="1633" cy="475"/>
          </a:xfrm>
        </p:grpSpPr>
        <p:sp>
          <p:nvSpPr>
            <p:cNvPr id="53257" name="矩形 572424"/>
            <p:cNvSpPr/>
            <p:nvPr/>
          </p:nvSpPr>
          <p:spPr>
            <a:xfrm>
              <a:off x="1928" y="2387"/>
              <a:ext cx="1633" cy="272"/>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设备驱动程序</a:t>
              </a:r>
              <a:endParaRPr lang="zh-CN" altLang="en-US" sz="2000" b="1" dirty="0">
                <a:latin typeface="Times New Roman" panose="02020603050405020304" pitchFamily="2" charset="0"/>
                <a:ea typeface="宋体" panose="02010600030101010101" pitchFamily="2" charset="-122"/>
              </a:endParaRPr>
            </a:p>
          </p:txBody>
        </p:sp>
        <p:sp>
          <p:nvSpPr>
            <p:cNvPr id="53258" name="下箭头 572425"/>
            <p:cNvSpPr/>
            <p:nvPr/>
          </p:nvSpPr>
          <p:spPr>
            <a:xfrm>
              <a:off x="2654" y="2681"/>
              <a:ext cx="136" cy="181"/>
            </a:xfrm>
            <a:prstGeom prst="downArrow">
              <a:avLst>
                <a:gd name="adj1" fmla="val 50000"/>
                <a:gd name="adj2" fmla="val 33198"/>
              </a:avLst>
            </a:prstGeom>
            <a:solidFill>
              <a:srgbClr val="FFFF00"/>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572427" name="组合 572426"/>
          <p:cNvGrpSpPr/>
          <p:nvPr/>
        </p:nvGrpSpPr>
        <p:grpSpPr>
          <a:xfrm>
            <a:off x="3060700" y="2997200"/>
            <a:ext cx="2592388" cy="757238"/>
            <a:chOff x="1928" y="1888"/>
            <a:chExt cx="1633" cy="477"/>
          </a:xfrm>
        </p:grpSpPr>
        <p:sp>
          <p:nvSpPr>
            <p:cNvPr id="53260" name="矩形 572427"/>
            <p:cNvSpPr/>
            <p:nvPr/>
          </p:nvSpPr>
          <p:spPr>
            <a:xfrm>
              <a:off x="1928" y="1888"/>
              <a:ext cx="1633" cy="272"/>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与设备无关的系统软件</a:t>
              </a:r>
              <a:endParaRPr lang="zh-CN" altLang="en-US" sz="2000" b="1" dirty="0">
                <a:latin typeface="Times New Roman" panose="02020603050405020304" pitchFamily="2" charset="0"/>
                <a:ea typeface="宋体" panose="02010600030101010101" pitchFamily="2" charset="-122"/>
              </a:endParaRPr>
            </a:p>
          </p:txBody>
        </p:sp>
        <p:sp>
          <p:nvSpPr>
            <p:cNvPr id="53261" name="下箭头 572428"/>
            <p:cNvSpPr/>
            <p:nvPr/>
          </p:nvSpPr>
          <p:spPr>
            <a:xfrm>
              <a:off x="2654" y="2184"/>
              <a:ext cx="136" cy="181"/>
            </a:xfrm>
            <a:prstGeom prst="downArrow">
              <a:avLst>
                <a:gd name="adj1" fmla="val 50000"/>
                <a:gd name="adj2" fmla="val 33198"/>
              </a:avLst>
            </a:prstGeom>
            <a:solidFill>
              <a:srgbClr val="FFFF00"/>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572430" name="组合 572429"/>
          <p:cNvGrpSpPr/>
          <p:nvPr/>
        </p:nvGrpSpPr>
        <p:grpSpPr>
          <a:xfrm>
            <a:off x="3060700" y="2133600"/>
            <a:ext cx="2592388" cy="815975"/>
            <a:chOff x="1928" y="1344"/>
            <a:chExt cx="1633" cy="514"/>
          </a:xfrm>
        </p:grpSpPr>
        <p:sp>
          <p:nvSpPr>
            <p:cNvPr id="53263" name="矩形 572430"/>
            <p:cNvSpPr/>
            <p:nvPr/>
          </p:nvSpPr>
          <p:spPr>
            <a:xfrm>
              <a:off x="1928" y="1344"/>
              <a:ext cx="1633" cy="272"/>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用户级软件</a:t>
              </a:r>
              <a:endParaRPr lang="zh-CN" altLang="en-US" sz="2000" b="1" dirty="0">
                <a:latin typeface="Times New Roman" panose="02020603050405020304" pitchFamily="2" charset="0"/>
                <a:ea typeface="宋体" panose="02010600030101010101" pitchFamily="2" charset="-122"/>
              </a:endParaRPr>
            </a:p>
          </p:txBody>
        </p:sp>
        <p:sp>
          <p:nvSpPr>
            <p:cNvPr id="53264" name="下箭头 572431"/>
            <p:cNvSpPr/>
            <p:nvPr/>
          </p:nvSpPr>
          <p:spPr>
            <a:xfrm>
              <a:off x="2654" y="1677"/>
              <a:ext cx="136" cy="181"/>
            </a:xfrm>
            <a:prstGeom prst="downArrow">
              <a:avLst>
                <a:gd name="adj1" fmla="val 50000"/>
                <a:gd name="adj2" fmla="val 33198"/>
              </a:avLst>
            </a:prstGeom>
            <a:solidFill>
              <a:srgbClr val="FFFF00"/>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572433" name="组合 572432"/>
          <p:cNvGrpSpPr/>
          <p:nvPr/>
        </p:nvGrpSpPr>
        <p:grpSpPr>
          <a:xfrm>
            <a:off x="5724525" y="2205038"/>
            <a:ext cx="1995488" cy="2736850"/>
            <a:chOff x="3606" y="1389"/>
            <a:chExt cx="1257" cy="1724"/>
          </a:xfrm>
        </p:grpSpPr>
        <p:sp>
          <p:nvSpPr>
            <p:cNvPr id="53266" name="右大括号 572433"/>
            <p:cNvSpPr/>
            <p:nvPr/>
          </p:nvSpPr>
          <p:spPr>
            <a:xfrm>
              <a:off x="3606" y="1389"/>
              <a:ext cx="181" cy="1724"/>
            </a:xfrm>
            <a:prstGeom prst="rightBrace">
              <a:avLst>
                <a:gd name="adj1" fmla="val 78844"/>
                <a:gd name="adj2" fmla="val 50000"/>
              </a:avLst>
            </a:prstGeom>
            <a:no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3267" name="矩形 572434"/>
            <p:cNvSpPr/>
            <p:nvPr/>
          </p:nvSpPr>
          <p:spPr>
            <a:xfrm>
              <a:off x="3787" y="2092"/>
              <a:ext cx="1076" cy="250"/>
            </a:xfrm>
            <a:prstGeom prst="rect">
              <a:avLst/>
            </a:prstGeom>
            <a:noFill/>
            <a:ln w="19050">
              <a:noFill/>
            </a:ln>
          </p:spPr>
          <p:txBody>
            <a:bodyPr wrap="none" anchor="t">
              <a:spAutoFit/>
            </a:bodyPr>
            <a:p>
              <a:pPr algn="ctr"/>
              <a:r>
                <a:rPr lang="zh-CN" altLang="en-US" sz="2000" b="1" dirty="0">
                  <a:latin typeface="Times New Roman" panose="02020603050405020304" pitchFamily="2" charset="0"/>
                  <a:ea typeface="宋体" panose="02010600030101010101" pitchFamily="2" charset="-122"/>
                </a:rPr>
                <a:t>分层设计思想</a:t>
              </a:r>
              <a:endParaRPr lang="zh-CN" altLang="en-US" sz="2000" b="1" dirty="0">
                <a:latin typeface="Times New Roman" panose="02020603050405020304" pitchFamily="2" charset="0"/>
                <a:ea typeface="宋体" panose="02010600030101010101" pitchFamily="2" charset="-122"/>
              </a:endParaRPr>
            </a:p>
          </p:txBody>
        </p:sp>
      </p:grpSp>
      <p:grpSp>
        <p:nvGrpSpPr>
          <p:cNvPr id="572436" name="组合 572435"/>
          <p:cNvGrpSpPr/>
          <p:nvPr/>
        </p:nvGrpSpPr>
        <p:grpSpPr>
          <a:xfrm>
            <a:off x="3060700" y="4581525"/>
            <a:ext cx="2592388" cy="792163"/>
            <a:chOff x="1928" y="2886"/>
            <a:chExt cx="1633" cy="499"/>
          </a:xfrm>
        </p:grpSpPr>
        <p:sp>
          <p:nvSpPr>
            <p:cNvPr id="53269" name="下箭头 572436"/>
            <p:cNvSpPr/>
            <p:nvPr/>
          </p:nvSpPr>
          <p:spPr>
            <a:xfrm>
              <a:off x="2654" y="3188"/>
              <a:ext cx="135" cy="197"/>
            </a:xfrm>
            <a:prstGeom prst="downArrow">
              <a:avLst>
                <a:gd name="adj1" fmla="val 50000"/>
                <a:gd name="adj2" fmla="val 36400"/>
              </a:avLst>
            </a:prstGeom>
            <a:solidFill>
              <a:srgbClr val="FFFF00"/>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3270" name="矩形 572437"/>
            <p:cNvSpPr/>
            <p:nvPr/>
          </p:nvSpPr>
          <p:spPr>
            <a:xfrm>
              <a:off x="1928" y="2886"/>
              <a:ext cx="1633" cy="272"/>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中断处理程序</a:t>
              </a:r>
              <a:endParaRPr lang="zh-CN" altLang="en-US" sz="2000" b="1" dirty="0">
                <a:latin typeface="Times New Roman" panose="02020603050405020304" pitchFamily="2" charset="0"/>
                <a:ea typeface="宋体" panose="02010600030101010101" pitchFamily="2" charset="-122"/>
              </a:endParaRPr>
            </a:p>
          </p:txBody>
        </p:sp>
      </p:grpSp>
      <p:sp>
        <p:nvSpPr>
          <p:cNvPr id="572439" name="右箭头 572438"/>
          <p:cNvSpPr/>
          <p:nvPr/>
        </p:nvSpPr>
        <p:spPr>
          <a:xfrm>
            <a:off x="2195513" y="2276475"/>
            <a:ext cx="863600" cy="215900"/>
          </a:xfrm>
          <a:prstGeom prst="rightArrow">
            <a:avLst>
              <a:gd name="adj1" fmla="val 50000"/>
              <a:gd name="adj2" fmla="val 100000"/>
            </a:avLst>
          </a:prstGeom>
          <a:solidFill>
            <a:srgbClr val="FFFF00"/>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72440" name="任意多边形 572439"/>
          <p:cNvSpPr/>
          <p:nvPr/>
        </p:nvSpPr>
        <p:spPr>
          <a:xfrm>
            <a:off x="852488" y="2852738"/>
            <a:ext cx="2279650" cy="3097212"/>
          </a:xfrm>
          <a:custGeom>
            <a:avLst/>
            <a:gdLst/>
            <a:ahLst/>
            <a:cxnLst/>
            <a:pathLst>
              <a:path w="1436" h="1951">
                <a:moveTo>
                  <a:pt x="120" y="0"/>
                </a:moveTo>
                <a:cubicBezTo>
                  <a:pt x="60" y="449"/>
                  <a:pt x="0" y="899"/>
                  <a:pt x="30" y="1179"/>
                </a:cubicBezTo>
                <a:cubicBezTo>
                  <a:pt x="60" y="1459"/>
                  <a:pt x="68" y="1549"/>
                  <a:pt x="302" y="1678"/>
                </a:cubicBezTo>
                <a:cubicBezTo>
                  <a:pt x="536" y="1807"/>
                  <a:pt x="986" y="1879"/>
                  <a:pt x="1436" y="1951"/>
                </a:cubicBezTo>
              </a:path>
            </a:pathLst>
          </a:custGeom>
          <a:noFill/>
          <a:ln w="28575" cap="flat" cmpd="sng">
            <a:solidFill>
              <a:schemeClr val="accent2"/>
            </a:solidFill>
            <a:prstDash val="solid"/>
            <a:round/>
            <a:headEnd type="none" w="med" len="med"/>
            <a:tailEnd type="triangle" w="med" len="med"/>
          </a:ln>
        </p:spPr>
        <p:txBody>
          <a:bodyPr/>
          <a:p>
            <a:endParaRPr lang="zh-CN" altLang="en-US"/>
          </a:p>
        </p:txBody>
      </p:sp>
      <p:grpSp>
        <p:nvGrpSpPr>
          <p:cNvPr id="572441" name="组合 572440"/>
          <p:cNvGrpSpPr/>
          <p:nvPr/>
        </p:nvGrpSpPr>
        <p:grpSpPr>
          <a:xfrm>
            <a:off x="395288" y="4508500"/>
            <a:ext cx="1079500" cy="1008063"/>
            <a:chOff x="340" y="2840"/>
            <a:chExt cx="680" cy="635"/>
          </a:xfrm>
        </p:grpSpPr>
        <p:sp>
          <p:nvSpPr>
            <p:cNvPr id="53274" name="直接连接符 572441"/>
            <p:cNvSpPr/>
            <p:nvPr/>
          </p:nvSpPr>
          <p:spPr>
            <a:xfrm flipV="1">
              <a:off x="340" y="2840"/>
              <a:ext cx="680" cy="635"/>
            </a:xfrm>
            <a:prstGeom prst="line">
              <a:avLst/>
            </a:prstGeom>
            <a:ln w="57150" cap="flat" cmpd="sng">
              <a:solidFill>
                <a:srgbClr val="FF3300"/>
              </a:solidFill>
              <a:prstDash val="solid"/>
              <a:round/>
              <a:headEnd type="none" w="med" len="med"/>
              <a:tailEnd type="none" w="med" len="med"/>
            </a:ln>
          </p:spPr>
        </p:sp>
        <p:sp>
          <p:nvSpPr>
            <p:cNvPr id="53275" name="直接连接符 572442"/>
            <p:cNvSpPr/>
            <p:nvPr/>
          </p:nvSpPr>
          <p:spPr>
            <a:xfrm flipH="1" flipV="1">
              <a:off x="431" y="2840"/>
              <a:ext cx="499" cy="635"/>
            </a:xfrm>
            <a:prstGeom prst="line">
              <a:avLst/>
            </a:prstGeom>
            <a:ln w="57150" cap="flat" cmpd="sng">
              <a:solidFill>
                <a:srgbClr val="FF3300"/>
              </a:solidFill>
              <a:prstDash val="solid"/>
              <a:round/>
              <a:headEnd type="none" w="med" len="med"/>
              <a:tailEnd type="none" w="med" len="med"/>
            </a:ln>
          </p:spPr>
        </p:sp>
      </p:grpSp>
      <p:sp>
        <p:nvSpPr>
          <p:cNvPr id="53276" name="灯片编号占位符 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Effect transition="in" filter="blinds(horizontal)">
                                      <p:cBhvr>
                                        <p:cTn id="7" dur="500"/>
                                        <p:tgtEl>
                                          <p:spTgt spid="57242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72421"/>
                                        </p:tgtEl>
                                        <p:attrNameLst>
                                          <p:attrName>style.visibility</p:attrName>
                                        </p:attrNameLst>
                                      </p:cBhvr>
                                      <p:to>
                                        <p:strVal val="visible"/>
                                      </p:to>
                                    </p:set>
                                    <p:animEffect transition="in" filter="blinds(horizontal)">
                                      <p:cBhvr>
                                        <p:cTn id="11" dur="500"/>
                                        <p:tgtEl>
                                          <p:spTgt spid="5724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72440"/>
                                        </p:tgtEl>
                                        <p:attrNameLst>
                                          <p:attrName>style.visibility</p:attrName>
                                        </p:attrNameLst>
                                      </p:cBhvr>
                                      <p:to>
                                        <p:strVal val="visible"/>
                                      </p:to>
                                    </p:set>
                                    <p:animEffect transition="in" filter="wipe(up)">
                                      <p:cBhvr>
                                        <p:cTn id="16" dur="500"/>
                                        <p:tgtEl>
                                          <p:spTgt spid="572440"/>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nodeType="clickEffect">
                                  <p:stCondLst>
                                    <p:cond delay="0"/>
                                  </p:stCondLst>
                                  <p:childTnLst>
                                    <p:set>
                                      <p:cBhvr>
                                        <p:cTn id="20" dur="1" fill="hold">
                                          <p:stCondLst>
                                            <p:cond delay="0"/>
                                          </p:stCondLst>
                                        </p:cTn>
                                        <p:tgtEl>
                                          <p:spTgt spid="572441"/>
                                        </p:tgtEl>
                                        <p:attrNameLst>
                                          <p:attrName>style.visibility</p:attrName>
                                        </p:attrNameLst>
                                      </p:cBhvr>
                                      <p:to>
                                        <p:strVal val="visible"/>
                                      </p:to>
                                    </p:set>
                                    <p:anim calcmode="lin" valueType="num">
                                      <p:cBhvr>
                                        <p:cTn id="21" dur="500" fill="hold"/>
                                        <p:tgtEl>
                                          <p:spTgt spid="572441"/>
                                        </p:tgtEl>
                                        <p:attrNameLst>
                                          <p:attrName>ppt_w</p:attrName>
                                        </p:attrNameLst>
                                      </p:cBhvr>
                                      <p:tavLst>
                                        <p:tav tm="0">
                                          <p:val>
                                            <p:strVal val="4*#ppt_w"/>
                                          </p:val>
                                        </p:tav>
                                        <p:tav tm="100000">
                                          <p:val>
                                            <p:strVal val="#ppt_w"/>
                                          </p:val>
                                        </p:tav>
                                      </p:tavLst>
                                    </p:anim>
                                    <p:anim calcmode="lin" valueType="num">
                                      <p:cBhvr>
                                        <p:cTn id="22" dur="500" fill="hold"/>
                                        <p:tgtEl>
                                          <p:spTgt spid="572441"/>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2436"/>
                                        </p:tgtEl>
                                        <p:attrNameLst>
                                          <p:attrName>style.visibility</p:attrName>
                                        </p:attrNameLst>
                                      </p:cBhvr>
                                      <p:to>
                                        <p:strVal val="visible"/>
                                      </p:to>
                                    </p:set>
                                    <p:animEffect transition="in" filter="fade">
                                      <p:cBhvr>
                                        <p:cTn id="27" dur="1000"/>
                                        <p:tgtEl>
                                          <p:spTgt spid="5724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2424"/>
                                        </p:tgtEl>
                                        <p:attrNameLst>
                                          <p:attrName>style.visibility</p:attrName>
                                        </p:attrNameLst>
                                      </p:cBhvr>
                                      <p:to>
                                        <p:strVal val="visible"/>
                                      </p:to>
                                    </p:set>
                                    <p:animEffect transition="in" filter="fade">
                                      <p:cBhvr>
                                        <p:cTn id="32" dur="1000"/>
                                        <p:tgtEl>
                                          <p:spTgt spid="572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2427"/>
                                        </p:tgtEl>
                                        <p:attrNameLst>
                                          <p:attrName>style.visibility</p:attrName>
                                        </p:attrNameLst>
                                      </p:cBhvr>
                                      <p:to>
                                        <p:strVal val="visible"/>
                                      </p:to>
                                    </p:set>
                                    <p:animEffect transition="in" filter="fade">
                                      <p:cBhvr>
                                        <p:cTn id="37" dur="1000"/>
                                        <p:tgtEl>
                                          <p:spTgt spid="5724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2430"/>
                                        </p:tgtEl>
                                        <p:attrNameLst>
                                          <p:attrName>style.visibility</p:attrName>
                                        </p:attrNameLst>
                                      </p:cBhvr>
                                      <p:to>
                                        <p:strVal val="visible"/>
                                      </p:to>
                                    </p:set>
                                    <p:animEffect transition="in" filter="fade">
                                      <p:cBhvr>
                                        <p:cTn id="42" dur="1000"/>
                                        <p:tgtEl>
                                          <p:spTgt spid="5724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72439"/>
                                        </p:tgtEl>
                                        <p:attrNameLst>
                                          <p:attrName>style.visibility</p:attrName>
                                        </p:attrNameLst>
                                      </p:cBhvr>
                                      <p:to>
                                        <p:strVal val="visible"/>
                                      </p:to>
                                    </p:set>
                                    <p:animEffect transition="in" filter="wipe(left)">
                                      <p:cBhvr>
                                        <p:cTn id="47" dur="500"/>
                                        <p:tgtEl>
                                          <p:spTgt spid="57243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572433"/>
                                        </p:tgtEl>
                                        <p:attrNameLst>
                                          <p:attrName>style.visibility</p:attrName>
                                        </p:attrNameLst>
                                      </p:cBhvr>
                                      <p:to>
                                        <p:strVal val="visible"/>
                                      </p:to>
                                    </p:set>
                                    <p:anim calcmode="lin" valueType="num">
                                      <p:cBhvr>
                                        <p:cTn id="52" dur="500" fill="hold"/>
                                        <p:tgtEl>
                                          <p:spTgt spid="572433"/>
                                        </p:tgtEl>
                                        <p:attrNameLst>
                                          <p:attrName>ppt_x</p:attrName>
                                        </p:attrNameLst>
                                      </p:cBhvr>
                                      <p:tavLst>
                                        <p:tav tm="0">
                                          <p:val>
                                            <p:strVal val="1+#ppt_w/2"/>
                                          </p:val>
                                        </p:tav>
                                        <p:tav tm="100000">
                                          <p:val>
                                            <p:strVal val="#ppt_x"/>
                                          </p:val>
                                        </p:tav>
                                      </p:tavLst>
                                    </p:anim>
                                    <p:anim calcmode="lin" valueType="num">
                                      <p:cBhvr>
                                        <p:cTn id="53" dur="500" fill="hold"/>
                                        <p:tgtEl>
                                          <p:spTgt spid="5724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529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2227" name="文本占位符 744450"/>
          <p:cNvSpPr>
            <a:spLocks noGrp="1"/>
          </p:cNvSpPr>
          <p:nvPr/>
        </p:nvSpPr>
        <p:spPr>
          <a:xfrm>
            <a:off x="323850" y="1484313"/>
            <a:ext cx="8424863" cy="4897438"/>
          </a:xfrm>
          <a:prstGeom prst="rect">
            <a:avLst/>
          </a:prstGeom>
          <a:noFill/>
          <a:ln w="9525">
            <a:noFill/>
          </a:ln>
        </p:spPr>
        <p:txBody>
          <a:bodyPr anchor="t"/>
          <a:p>
            <a:pPr marL="342900" algn="just" fontAlgn="base">
              <a:lnSpc>
                <a:spcPct val="150000"/>
              </a:lnSpc>
              <a:buClr>
                <a:schemeClr val="hlink"/>
              </a:buClr>
              <a:buFont typeface="Wingdings" panose="05000000000000000000" pitchFamily="2" charset="2"/>
              <a:buChar char="p"/>
            </a:pPr>
            <a:r>
              <a:rPr lang="zh-CN" altLang="en-US" sz="2400" b="1" strike="noStrike" noProof="1" dirty="0">
                <a:latin typeface="宋体" panose="02010600030101010101" pitchFamily="2" charset="-122"/>
                <a:ea typeface="宋体" panose="02010600030101010101" pitchFamily="2" charset="-122"/>
                <a:cs typeface="+mn-cs"/>
              </a:rPr>
              <a:t>中断在操作系统中有着特殊重要的地位：</a:t>
            </a:r>
            <a:endParaRPr lang="zh-CN" altLang="en-US" sz="2400" b="1" strike="noStrike" noProof="1" dirty="0">
              <a:latin typeface="宋体" panose="02010600030101010101" pitchFamily="2" charset="-122"/>
              <a:ea typeface="宋体" panose="02010600030101010101" pitchFamily="2" charset="-122"/>
            </a:endParaRPr>
          </a:p>
          <a:p>
            <a:pPr marL="868680" lvl="1" indent="-125095" algn="just" fontAlgn="base">
              <a:lnSpc>
                <a:spcPct val="150000"/>
              </a:lnSpc>
              <a:spcBef>
                <a:spcPct val="0"/>
              </a:spcBef>
              <a:spcAft>
                <a:spcPct val="0"/>
              </a:spcAft>
              <a:buClr>
                <a:schemeClr val="hlink"/>
              </a:buClr>
              <a:buFont typeface="Arial" panose="020B0604020202020204" pitchFamily="34" charset="0"/>
              <a:buChar char="•"/>
            </a:pP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 是多道程序得以实现的基础：</a:t>
            </a:r>
            <a:r>
              <a:rPr lang="zh-CN" altLang="en-US" sz="2400" b="1" u="none" strike="noStrike" baseline="0" noProof="1" dirty="0">
                <a:solidFill>
                  <a:srgbClr val="CC3300"/>
                </a:solidFill>
                <a:latin typeface="宋体" panose="02010600030101010101" pitchFamily="2" charset="-122"/>
                <a:ea typeface="宋体" panose="02010600030101010101" pitchFamily="2" charset="-122"/>
                <a:cs typeface="+mn-cs"/>
              </a:rPr>
              <a:t>进程</a:t>
            </a: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之间的</a:t>
            </a:r>
            <a:r>
              <a:rPr lang="zh-CN" altLang="en-US" sz="2400" b="1" u="none" strike="noStrike" baseline="0" noProof="1" dirty="0">
                <a:solidFill>
                  <a:srgbClr val="CC3300"/>
                </a:solidFill>
                <a:latin typeface="宋体" panose="02010600030101010101" pitchFamily="2" charset="-122"/>
                <a:ea typeface="宋体" panose="02010600030101010101" pitchFamily="2" charset="-122"/>
                <a:cs typeface="+mn-cs"/>
              </a:rPr>
              <a:t>切换</a:t>
            </a: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是通过中断来完成的</a:t>
            </a:r>
            <a:endParaRPr lang="zh-CN" altLang="en-US" sz="2400" b="1" u="none" strike="noStrike" baseline="0" noProof="1" dirty="0">
              <a:solidFill>
                <a:schemeClr val="tx1"/>
              </a:solidFill>
              <a:latin typeface="宋体" panose="02010600030101010101" pitchFamily="2" charset="-122"/>
              <a:ea typeface="宋体" panose="02010600030101010101" pitchFamily="2" charset="-122"/>
            </a:endParaRPr>
          </a:p>
          <a:p>
            <a:pPr marL="896620" lvl="1" indent="-153035" algn="just" fontAlgn="base">
              <a:lnSpc>
                <a:spcPct val="150000"/>
              </a:lnSpc>
              <a:spcBef>
                <a:spcPct val="0"/>
              </a:spcBef>
              <a:spcAft>
                <a:spcPct val="0"/>
              </a:spcAft>
              <a:buClr>
                <a:schemeClr val="hlink"/>
              </a:buClr>
              <a:buFont typeface="Arial" panose="020B0604020202020204" pitchFamily="34" charset="0"/>
              <a:buChar char="•"/>
            </a:pP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 中断也是设备管理的基础，为了提高处理机的利用率和实现</a:t>
            </a:r>
            <a:r>
              <a:rPr lang="en-US" altLang="zh-CN" sz="2400" b="1" u="none" strike="noStrike" baseline="0" noProof="1" dirty="0">
                <a:solidFill>
                  <a:srgbClr val="CC3300"/>
                </a:solidFill>
                <a:latin typeface="宋体" panose="02010600030101010101" pitchFamily="2" charset="-122"/>
                <a:ea typeface="宋体" panose="02010600030101010101" pitchFamily="2" charset="-122"/>
                <a:cs typeface="+mn-cs"/>
              </a:rPr>
              <a:t>CPU</a:t>
            </a:r>
            <a:r>
              <a:rPr lang="zh-CN" altLang="en-US" sz="2400" b="1" u="none" strike="noStrike" baseline="0" noProof="1" dirty="0">
                <a:solidFill>
                  <a:srgbClr val="CC3300"/>
                </a:solidFill>
                <a:latin typeface="宋体" panose="02010600030101010101" pitchFamily="2" charset="-122"/>
                <a:ea typeface="宋体" panose="02010600030101010101" pitchFamily="2" charset="-122"/>
                <a:cs typeface="+mn-cs"/>
              </a:rPr>
              <a:t>与</a:t>
            </a:r>
            <a:r>
              <a:rPr lang="en-US" altLang="zh-CN" sz="2400" b="1" u="none" strike="noStrike" baseline="0" noProof="1" dirty="0">
                <a:solidFill>
                  <a:srgbClr val="CC3300"/>
                </a:solidFill>
                <a:latin typeface="宋体" panose="02010600030101010101" pitchFamily="2" charset="-122"/>
                <a:ea typeface="宋体" panose="02010600030101010101" pitchFamily="2" charset="-122"/>
                <a:cs typeface="+mn-cs"/>
              </a:rPr>
              <a:t>I/O</a:t>
            </a:r>
            <a:r>
              <a:rPr lang="zh-CN" altLang="en-US" sz="2400" b="1" u="none" strike="noStrike" baseline="0" noProof="1" dirty="0">
                <a:solidFill>
                  <a:srgbClr val="CC3300"/>
                </a:solidFill>
                <a:latin typeface="宋体" panose="02010600030101010101" pitchFamily="2" charset="-122"/>
                <a:ea typeface="宋体" panose="02010600030101010101" pitchFamily="2" charset="-122"/>
                <a:cs typeface="+mn-cs"/>
              </a:rPr>
              <a:t>设备并行</a:t>
            </a:r>
            <a:r>
              <a:rPr lang="zh-CN" altLang="en-US" sz="2400" b="1" u="none" strike="noStrike" baseline="0" noProof="1" dirty="0">
                <a:solidFill>
                  <a:schemeClr val="tx1"/>
                </a:solidFill>
                <a:latin typeface="宋体" panose="02010600030101010101" pitchFamily="2" charset="-122"/>
                <a:ea typeface="宋体" panose="02010600030101010101" pitchFamily="2" charset="-122"/>
                <a:cs typeface="+mn-cs"/>
              </a:rPr>
              <a:t>执行，也必需有中断的支持</a:t>
            </a:r>
            <a:endParaRPr lang="zh-CN" altLang="en-US" sz="2400" b="1" u="none" strike="noStrike" baseline="0" noProof="1" dirty="0">
              <a:solidFill>
                <a:schemeClr val="tx1"/>
              </a:solidFill>
              <a:latin typeface="宋体" panose="02010600030101010101" pitchFamily="2" charset="-122"/>
              <a:ea typeface="宋体" panose="02010600030101010101" pitchFamily="2" charset="-122"/>
            </a:endParaRPr>
          </a:p>
          <a:p>
            <a:pPr marL="342900" algn="just" fontAlgn="base">
              <a:lnSpc>
                <a:spcPct val="150000"/>
              </a:lnSpc>
              <a:buClr>
                <a:schemeClr val="hlink"/>
              </a:buClr>
              <a:buFont typeface="Wingdings" panose="05000000000000000000" pitchFamily="2" charset="2"/>
              <a:buChar char="p"/>
            </a:pPr>
            <a:r>
              <a:rPr lang="zh-CN" altLang="en-US" sz="2400" b="1" strike="noStrike" noProof="1" dirty="0">
                <a:latin typeface="宋体" panose="02010600030101010101" pitchFamily="2" charset="-122"/>
                <a:ea typeface="宋体" panose="02010600030101010101" pitchFamily="2" charset="-122"/>
                <a:cs typeface="+mn-cs"/>
              </a:rPr>
              <a:t>中断处理程序：</a:t>
            </a:r>
            <a:r>
              <a:rPr lang="en-US" altLang="zh-CN" sz="2400" b="1" strike="noStrike" noProof="1" dirty="0">
                <a:latin typeface="宋体" panose="02010600030101010101" pitchFamily="2" charset="-122"/>
                <a:ea typeface="宋体" panose="02010600030101010101" pitchFamily="2" charset="-122"/>
                <a:cs typeface="+mn-cs"/>
              </a:rPr>
              <a:t>I/O</a:t>
            </a:r>
            <a:r>
              <a:rPr lang="zh-CN" altLang="en-US" sz="2400" b="1" strike="noStrike" noProof="1" dirty="0">
                <a:latin typeface="宋体" panose="02010600030101010101" pitchFamily="2" charset="-122"/>
                <a:ea typeface="宋体" panose="02010600030101010101" pitchFamily="2" charset="-122"/>
                <a:cs typeface="+mn-cs"/>
              </a:rPr>
              <a:t>系统中最低的一层，整个</a:t>
            </a:r>
            <a:r>
              <a:rPr lang="en-US" altLang="zh-CN" sz="2400" b="1" strike="noStrike" noProof="1" dirty="0">
                <a:latin typeface="宋体" panose="02010600030101010101" pitchFamily="2" charset="-122"/>
                <a:ea typeface="宋体" panose="02010600030101010101" pitchFamily="2" charset="-122"/>
                <a:cs typeface="+mn-cs"/>
              </a:rPr>
              <a:t>I/O</a:t>
            </a:r>
            <a:r>
              <a:rPr lang="zh-CN" altLang="en-US" sz="2400" b="1" strike="noStrike" noProof="1" dirty="0">
                <a:latin typeface="宋体" panose="02010600030101010101" pitchFamily="2" charset="-122"/>
                <a:ea typeface="宋体" panose="02010600030101010101" pitchFamily="2" charset="-122"/>
                <a:cs typeface="+mn-cs"/>
              </a:rPr>
              <a:t>系统的基础</a:t>
            </a:r>
            <a:endParaRPr lang="zh-CN" altLang="en-US" sz="2400" b="1" strike="noStrike" noProof="1" dirty="0">
              <a:latin typeface="宋体" panose="02010600030101010101" pitchFamily="2" charset="-122"/>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632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32771" name="Rectangle 3"/>
          <p:cNvSpPr>
            <a:spLocks noGrp="1"/>
          </p:cNvSpPr>
          <p:nvPr/>
        </p:nvSpPr>
        <p:spPr>
          <a:xfrm>
            <a:off x="250825" y="1412875"/>
            <a:ext cx="8704263" cy="4397375"/>
          </a:xfrm>
          <a:prstGeom prst="rect">
            <a:avLst/>
          </a:prstGeom>
          <a:noFill/>
          <a:ln w="9525">
            <a:noFill/>
          </a:ln>
        </p:spPr>
        <p:txBody>
          <a:bodyPr wrap="square" lIns="91440" tIns="45720" rIns="91440" bIns="45720" anchor="t">
            <a:spAutoFit/>
          </a:bodyPr>
          <a:p>
            <a:pPr eaLnBrk="0" hangingPunct="0">
              <a:lnSpc>
                <a:spcPct val="110000"/>
              </a:lnSpc>
              <a:spcBef>
                <a:spcPct val="15000"/>
              </a:spcBef>
              <a:buClr>
                <a:schemeClr val="folHlink"/>
              </a:buClr>
              <a:buSzPct val="80000"/>
              <a:buFont typeface="Wingdings" panose="05000000000000000000" pitchFamily="2" charset="2"/>
            </a:pPr>
            <a:r>
              <a:rPr lang="zh-CN" altLang="en-US" sz="3200" b="1" dirty="0">
                <a:latin typeface="宋体" panose="02010600030101010101" pitchFamily="2" charset="-122"/>
                <a:ea typeface="宋体" panose="02010600030101010101" pitchFamily="2" charset="-122"/>
              </a:rPr>
              <a:t>6.3.1  中断简介</a:t>
            </a:r>
            <a:endParaRPr lang="zh-CN" altLang="en-US" sz="3200" b="1" dirty="0">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中断</a:t>
            </a:r>
            <a:endParaRPr lang="zh-CN" altLang="en-US" sz="2800" b="1" dirty="0">
              <a:solidFill>
                <a:schemeClr val="tx1"/>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en-US" altLang="zh-CN" sz="2400" b="1" dirty="0">
                <a:solidFill>
                  <a:srgbClr val="000066"/>
                </a:solidFill>
                <a:latin typeface="宋体" panose="02010600030101010101" pitchFamily="2" charset="-122"/>
                <a:ea typeface="宋体" panose="02010600030101010101" pitchFamily="2" charset="-122"/>
              </a:rPr>
              <a:t>CPU</a:t>
            </a:r>
            <a:r>
              <a:rPr lang="zh-CN" altLang="en-US" sz="2400" b="1" dirty="0">
                <a:solidFill>
                  <a:srgbClr val="000066"/>
                </a:solidFill>
                <a:latin typeface="宋体" panose="02010600030101010101" pitchFamily="2" charset="-122"/>
                <a:ea typeface="宋体" panose="02010600030101010101" pitchFamily="2" charset="-122"/>
              </a:rPr>
              <a:t>对系统内外发生的</a:t>
            </a:r>
            <a:r>
              <a:rPr lang="zh-CN" altLang="en-US" sz="2400" b="1" dirty="0">
                <a:solidFill>
                  <a:srgbClr val="FF0000"/>
                </a:solidFill>
                <a:latin typeface="宋体" panose="02010600030101010101" pitchFamily="2" charset="-122"/>
                <a:ea typeface="宋体" panose="02010600030101010101" pitchFamily="2" charset="-122"/>
              </a:rPr>
              <a:t>异步事件</a:t>
            </a:r>
            <a:r>
              <a:rPr lang="zh-CN" altLang="en-US" sz="2400" b="1" dirty="0">
                <a:solidFill>
                  <a:srgbClr val="000066"/>
                </a:solidFill>
                <a:latin typeface="宋体" panose="02010600030101010101" pitchFamily="2" charset="-122"/>
                <a:ea typeface="宋体" panose="02010600030101010101" pitchFamily="2" charset="-122"/>
              </a:rPr>
              <a:t>的响应过程</a:t>
            </a:r>
            <a:endParaRPr lang="en-US" altLang="zh-CN" sz="2400" b="1" dirty="0">
              <a:solidFill>
                <a:srgbClr val="000066"/>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异步事件是指无一定时序关系随机发生的事件</a:t>
            </a:r>
            <a:endParaRPr lang="en-US" altLang="zh-CN" sz="2400" b="1" dirty="0">
              <a:solidFill>
                <a:srgbClr val="000066"/>
              </a:solidFill>
              <a:latin typeface="宋体" panose="02010600030101010101" pitchFamily="2" charset="-122"/>
              <a:ea typeface="宋体" panose="02010600030101010101" pitchFamily="2" charset="-122"/>
            </a:endParaRPr>
          </a:p>
          <a:p>
            <a:pPr marL="1127125" lvl="2" indent="-228600" algn="l" eaLnBrk="0" fontAlgn="base" hangingPunct="0">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引入中断</a:t>
            </a:r>
            <a:endParaRPr lang="zh-CN" altLang="en-US" sz="2400" b="1" dirty="0">
              <a:solidFill>
                <a:srgbClr val="000066"/>
              </a:solidFill>
              <a:latin typeface="宋体" panose="02010600030101010101" pitchFamily="2" charset="-122"/>
              <a:ea typeface="宋体" panose="02010600030101010101" pitchFamily="2" charset="-122"/>
            </a:endParaRPr>
          </a:p>
          <a:p>
            <a:pPr marL="1619250" lvl="3" indent="-207645" algn="l" eaLnBrk="0" fontAlgn="base" hangingPunct="0">
              <a:lnSpc>
                <a:spcPct val="110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解决主机与</a:t>
            </a:r>
            <a:r>
              <a:rPr lang="en-US" altLang="zh-CN" sz="2400" b="1" dirty="0">
                <a:solidFill>
                  <a:schemeClr val="tx1"/>
                </a:solidFill>
                <a:latin typeface="宋体" panose="02010600030101010101" pitchFamily="2" charset="-122"/>
                <a:ea typeface="宋体" panose="02010600030101010101" pitchFamily="2" charset="-122"/>
              </a:rPr>
              <a:t>I/O</a:t>
            </a:r>
            <a:r>
              <a:rPr lang="zh-CN" altLang="en-US" sz="2400" b="1" dirty="0">
                <a:solidFill>
                  <a:schemeClr val="tx1"/>
                </a:solidFill>
                <a:latin typeface="宋体" panose="02010600030101010101" pitchFamily="2" charset="-122"/>
                <a:ea typeface="宋体" panose="02010600030101010101" pitchFamily="2" charset="-122"/>
              </a:rPr>
              <a:t>设备并行工作的问题</a:t>
            </a:r>
            <a:endParaRPr lang="zh-CN" altLang="en-US" sz="2400" b="1" dirty="0">
              <a:solidFill>
                <a:schemeClr val="tx1"/>
              </a:solidFill>
              <a:latin typeface="宋体" panose="02010600030101010101" pitchFamily="2" charset="-122"/>
              <a:ea typeface="宋体" panose="02010600030101010101" pitchFamily="2" charset="-122"/>
            </a:endParaRPr>
          </a:p>
          <a:p>
            <a:pPr marL="1619250" lvl="3" indent="-207645" algn="l" eaLnBrk="0" fontAlgn="base" hangingPunct="0">
              <a:lnSpc>
                <a:spcPct val="110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提高系统可靠性</a:t>
            </a:r>
            <a:endParaRPr lang="zh-CN" altLang="en-US" sz="2400" b="1" dirty="0">
              <a:solidFill>
                <a:schemeClr val="tx1"/>
              </a:solidFill>
              <a:latin typeface="宋体" panose="02010600030101010101" pitchFamily="2" charset="-122"/>
              <a:ea typeface="宋体" panose="02010600030101010101" pitchFamily="2" charset="-122"/>
            </a:endParaRPr>
          </a:p>
          <a:p>
            <a:pPr marL="1619250" lvl="3" indent="-207645" algn="l" eaLnBrk="0" fontAlgn="base" hangingPunct="0">
              <a:lnSpc>
                <a:spcPct val="110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实现多机联系</a:t>
            </a:r>
            <a:endParaRPr lang="zh-CN" altLang="en-US" sz="2400" b="1" dirty="0">
              <a:solidFill>
                <a:schemeClr val="tx1"/>
              </a:solidFill>
              <a:latin typeface="宋体" panose="02010600030101010101" pitchFamily="2" charset="-122"/>
              <a:ea typeface="宋体" panose="02010600030101010101" pitchFamily="2" charset="-122"/>
            </a:endParaRPr>
          </a:p>
          <a:p>
            <a:pPr marL="1619250" lvl="3" indent="-207645" algn="l" eaLnBrk="0" fontAlgn="base" hangingPunct="0">
              <a:lnSpc>
                <a:spcPct val="110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方便应用程序，实现实时控制</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charRg st="8"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charRg st="29" end="5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charRg st="50" end="5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charRg st="55" end="7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charRg st="73" end="8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charRg st="81" end="8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charRg st="88"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734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pSp>
        <p:nvGrpSpPr>
          <p:cNvPr id="57347" name="Group 4"/>
          <p:cNvGrpSpPr/>
          <p:nvPr/>
        </p:nvGrpSpPr>
        <p:grpSpPr>
          <a:xfrm>
            <a:off x="1473200" y="1447800"/>
            <a:ext cx="6554788" cy="3536950"/>
            <a:chOff x="0" y="0"/>
            <a:chExt cx="10324" cy="5571"/>
          </a:xfrm>
        </p:grpSpPr>
        <p:sp>
          <p:nvSpPr>
            <p:cNvPr id="57348" name="Text Box 5"/>
            <p:cNvSpPr txBox="1"/>
            <p:nvPr/>
          </p:nvSpPr>
          <p:spPr>
            <a:xfrm>
              <a:off x="2655" y="525"/>
              <a:ext cx="3471" cy="725"/>
            </a:xfrm>
            <a:prstGeom prst="rect">
              <a:avLst/>
            </a:prstGeom>
            <a:noFill/>
            <a:ln w="9525">
              <a:noFill/>
            </a:ln>
          </p:spPr>
          <p:txBody>
            <a:bodyPr anchor="t">
              <a:spAutoFit/>
            </a:bodyPr>
            <a:p>
              <a:pPr eaLnBrk="0" hangingPunct="0">
                <a:buSzPct val="80000"/>
              </a:pPr>
              <a:r>
                <a:rPr lang="zh-CN" altLang="zh-CN" sz="2400" b="1" dirty="0">
                  <a:latin typeface="宋体" panose="02010600030101010101" pitchFamily="2" charset="-122"/>
                  <a:ea typeface="宋体" panose="02010600030101010101" pitchFamily="2" charset="-122"/>
                </a:rPr>
                <a:t>中断(外中断)</a:t>
              </a:r>
              <a:endParaRPr lang="zh-CN" altLang="zh-CN" sz="2400" b="1" dirty="0">
                <a:latin typeface="宋体" panose="02010600030101010101" pitchFamily="2" charset="-122"/>
                <a:ea typeface="宋体" panose="02010600030101010101" pitchFamily="2" charset="-122"/>
              </a:endParaRPr>
            </a:p>
          </p:txBody>
        </p:sp>
        <p:sp>
          <p:nvSpPr>
            <p:cNvPr id="57349" name="Text Box 6"/>
            <p:cNvSpPr txBox="1"/>
            <p:nvPr/>
          </p:nvSpPr>
          <p:spPr>
            <a:xfrm>
              <a:off x="2661" y="3398"/>
              <a:ext cx="3168" cy="720"/>
            </a:xfrm>
            <a:prstGeom prst="rect">
              <a:avLst/>
            </a:prstGeom>
            <a:noFill/>
            <a:ln w="9525">
              <a:noFill/>
            </a:ln>
          </p:spPr>
          <p:txBody>
            <a:bodyPr wrap="none" anchor="t">
              <a:spAutoFit/>
            </a:bodyPr>
            <a:p>
              <a:pPr eaLnBrk="0" hangingPunct="0">
                <a:buSzPct val="80000"/>
              </a:pPr>
              <a:r>
                <a:rPr lang="zh-CN" altLang="en-US" sz="2400" b="1" dirty="0">
                  <a:latin typeface="宋体" panose="02010600030101010101" pitchFamily="2" charset="-122"/>
                  <a:ea typeface="宋体" panose="02010600030101010101" pitchFamily="2" charset="-122"/>
                </a:rPr>
                <a:t>陷入(内中断)</a:t>
              </a:r>
              <a:endParaRPr lang="zh-CN" altLang="en-US" sz="2400" b="1" dirty="0">
                <a:latin typeface="宋体" panose="02010600030101010101" pitchFamily="2" charset="-122"/>
                <a:ea typeface="宋体" panose="02010600030101010101" pitchFamily="2" charset="-122"/>
              </a:endParaRPr>
            </a:p>
          </p:txBody>
        </p:sp>
        <p:sp>
          <p:nvSpPr>
            <p:cNvPr id="57350" name="AutoShape 7"/>
            <p:cNvSpPr/>
            <p:nvPr/>
          </p:nvSpPr>
          <p:spPr>
            <a:xfrm>
              <a:off x="5902" y="285"/>
              <a:ext cx="254" cy="1134"/>
            </a:xfrm>
            <a:prstGeom prst="leftBrace">
              <a:avLst>
                <a:gd name="adj1" fmla="val 37039"/>
                <a:gd name="adj2" fmla="val 50000"/>
              </a:avLst>
            </a:prstGeom>
            <a:noFill/>
            <a:ln w="19050" cap="flat" cmpd="sng">
              <a:solidFill>
                <a:schemeClr val="tx1"/>
              </a:solidFill>
              <a:prstDash val="solid"/>
              <a:round/>
              <a:headEnd type="none" w="med" len="med"/>
              <a:tailEnd type="none" w="med" len="med"/>
            </a:ln>
          </p:spPr>
          <p:txBody>
            <a:bodyPr wrap="none" anchor="ctr"/>
            <a:p>
              <a:pPr>
                <a:buSzPct val="80000"/>
              </a:pPr>
              <a:endParaRPr lang="zh-CN" altLang="en-US" dirty="0">
                <a:latin typeface="宋体" panose="02010600030101010101" pitchFamily="2" charset="-122"/>
                <a:ea typeface="宋体" panose="02010600030101010101" pitchFamily="2" charset="-122"/>
              </a:endParaRPr>
            </a:p>
          </p:txBody>
        </p:sp>
        <p:sp>
          <p:nvSpPr>
            <p:cNvPr id="57351" name="Text Box 8"/>
            <p:cNvSpPr txBox="1"/>
            <p:nvPr/>
          </p:nvSpPr>
          <p:spPr>
            <a:xfrm>
              <a:off x="6084" y="0"/>
              <a:ext cx="3360" cy="720"/>
            </a:xfrm>
            <a:prstGeom prst="rect">
              <a:avLst/>
            </a:prstGeom>
            <a:noFill/>
            <a:ln w="9525">
              <a:noFill/>
            </a:ln>
          </p:spPr>
          <p:txBody>
            <a:bodyPr anchor="t">
              <a:spAutoFit/>
            </a:bodyPr>
            <a:p>
              <a:pPr eaLnBrk="0" hangingPunct="0">
                <a:buSzPct val="80000"/>
              </a:pPr>
              <a:r>
                <a:rPr lang="zh-CN" altLang="zh-CN" sz="2400" b="1" dirty="0">
                  <a:latin typeface="宋体" panose="02010600030101010101" pitchFamily="2" charset="-122"/>
                  <a:ea typeface="宋体" panose="02010600030101010101" pitchFamily="2" charset="-122"/>
                  <a:sym typeface="Arial" panose="020B0604020202020204" pitchFamily="34" charset="0"/>
                </a:rPr>
                <a:t>I/O中断</a:t>
              </a:r>
              <a:endParaRPr lang="zh-CN" altLang="zh-CN" sz="2400" b="1" dirty="0">
                <a:latin typeface="宋体" panose="02010600030101010101" pitchFamily="2" charset="-122"/>
                <a:ea typeface="宋体" panose="02010600030101010101" pitchFamily="2" charset="-122"/>
                <a:sym typeface="Arial" panose="020B0604020202020204" pitchFamily="34" charset="0"/>
              </a:endParaRPr>
            </a:p>
          </p:txBody>
        </p:sp>
        <p:sp>
          <p:nvSpPr>
            <p:cNvPr id="57352" name="Text Box 9"/>
            <p:cNvSpPr txBox="1"/>
            <p:nvPr/>
          </p:nvSpPr>
          <p:spPr>
            <a:xfrm>
              <a:off x="6084" y="960"/>
              <a:ext cx="3840" cy="720"/>
            </a:xfrm>
            <a:prstGeom prst="rect">
              <a:avLst/>
            </a:prstGeom>
            <a:noFill/>
            <a:ln w="9525">
              <a:noFill/>
            </a:ln>
          </p:spPr>
          <p:txBody>
            <a:bodyPr anchor="t">
              <a:spAutoFit/>
            </a:bodyPr>
            <a:p>
              <a:pPr eaLnBrk="0" hangingPunct="0">
                <a:buSzPct val="80000"/>
              </a:pPr>
              <a:r>
                <a:rPr lang="zh-CN" altLang="zh-CN" sz="2400" b="1" dirty="0">
                  <a:latin typeface="宋体" panose="02010600030101010101" pitchFamily="2" charset="-122"/>
                  <a:ea typeface="宋体" panose="02010600030101010101" pitchFamily="2" charset="-122"/>
                  <a:sym typeface="Arial" panose="020B0604020202020204" pitchFamily="34" charset="0"/>
                </a:rPr>
                <a:t>时钟中断</a:t>
              </a:r>
              <a:endParaRPr lang="zh-CN" altLang="zh-CN" sz="2400" b="1" dirty="0">
                <a:latin typeface="宋体" panose="02010600030101010101" pitchFamily="2" charset="-122"/>
                <a:ea typeface="宋体" panose="02010600030101010101" pitchFamily="2" charset="-122"/>
                <a:sym typeface="Arial" panose="020B0604020202020204" pitchFamily="34" charset="0"/>
              </a:endParaRPr>
            </a:p>
          </p:txBody>
        </p:sp>
        <p:sp>
          <p:nvSpPr>
            <p:cNvPr id="57353" name="AutoShape 10"/>
            <p:cNvSpPr/>
            <p:nvPr/>
          </p:nvSpPr>
          <p:spPr>
            <a:xfrm>
              <a:off x="2269" y="842"/>
              <a:ext cx="392" cy="2959"/>
            </a:xfrm>
            <a:prstGeom prst="leftBrace">
              <a:avLst>
                <a:gd name="adj1" fmla="val 62624"/>
                <a:gd name="adj2" fmla="val 50000"/>
              </a:avLst>
            </a:prstGeom>
            <a:noFill/>
            <a:ln w="19050" cap="flat" cmpd="sng">
              <a:solidFill>
                <a:schemeClr val="tx1"/>
              </a:solidFill>
              <a:prstDash val="solid"/>
              <a:round/>
              <a:headEnd type="none" w="med" len="med"/>
              <a:tailEnd type="none" w="med" len="med"/>
            </a:ln>
          </p:spPr>
          <p:txBody>
            <a:bodyPr wrap="none" anchor="ctr"/>
            <a:p>
              <a:pPr>
                <a:buSzPct val="80000"/>
              </a:pPr>
              <a:endParaRPr lang="zh-CN" altLang="en-US" dirty="0">
                <a:latin typeface="宋体" panose="02010600030101010101" pitchFamily="2" charset="-122"/>
                <a:ea typeface="宋体" panose="02010600030101010101" pitchFamily="2" charset="-122"/>
              </a:endParaRPr>
            </a:p>
          </p:txBody>
        </p:sp>
        <p:sp>
          <p:nvSpPr>
            <p:cNvPr id="57354" name="AutoShape 11"/>
            <p:cNvSpPr/>
            <p:nvPr/>
          </p:nvSpPr>
          <p:spPr>
            <a:xfrm>
              <a:off x="5823" y="2215"/>
              <a:ext cx="360" cy="3061"/>
            </a:xfrm>
            <a:prstGeom prst="leftBrace">
              <a:avLst>
                <a:gd name="adj1" fmla="val 70541"/>
                <a:gd name="adj2" fmla="val 50000"/>
              </a:avLst>
            </a:prstGeom>
            <a:noFill/>
            <a:ln w="19050" cap="flat" cmpd="sng">
              <a:solidFill>
                <a:schemeClr val="tx1"/>
              </a:solidFill>
              <a:prstDash val="solid"/>
              <a:round/>
              <a:headEnd type="none" w="med" len="med"/>
              <a:tailEnd type="none" w="med" len="med"/>
            </a:ln>
          </p:spPr>
          <p:txBody>
            <a:bodyPr wrap="none" anchor="ctr"/>
            <a:p>
              <a:pPr>
                <a:buSzPct val="80000"/>
              </a:pPr>
              <a:endParaRPr lang="zh-CN" altLang="en-US" dirty="0">
                <a:latin typeface="宋体" panose="02010600030101010101" pitchFamily="2" charset="-122"/>
                <a:ea typeface="宋体" panose="02010600030101010101" pitchFamily="2" charset="-122"/>
              </a:endParaRPr>
            </a:p>
          </p:txBody>
        </p:sp>
        <p:sp>
          <p:nvSpPr>
            <p:cNvPr id="57355" name="Text Box 12"/>
            <p:cNvSpPr txBox="1"/>
            <p:nvPr/>
          </p:nvSpPr>
          <p:spPr>
            <a:xfrm>
              <a:off x="6071" y="1859"/>
              <a:ext cx="4253" cy="3712"/>
            </a:xfrm>
            <a:prstGeom prst="rect">
              <a:avLst/>
            </a:prstGeom>
            <a:noFill/>
            <a:ln w="9525">
              <a:noFill/>
            </a:ln>
          </p:spPr>
          <p:txBody>
            <a:bodyPr anchor="t">
              <a:spAutoFit/>
            </a:bodyPr>
            <a:p>
              <a:pPr eaLnBrk="0" hangingPunct="0">
                <a:spcBef>
                  <a:spcPct val="30000"/>
                </a:spcBef>
                <a:buSzPct val="80000"/>
              </a:pPr>
              <a:r>
                <a:rPr lang="zh-CN" altLang="zh-CN" sz="2400" b="1" dirty="0">
                  <a:latin typeface="宋体" panose="02010600030101010101" pitchFamily="2" charset="-122"/>
                  <a:ea typeface="宋体" panose="02010600030101010101" pitchFamily="2" charset="-122"/>
                </a:rPr>
                <a:t>系统调用</a:t>
              </a:r>
              <a:endParaRPr lang="zh-CN" altLang="zh-CN" sz="2400" b="1" dirty="0">
                <a:latin typeface="宋体" panose="02010600030101010101" pitchFamily="2" charset="-122"/>
                <a:ea typeface="宋体" panose="02010600030101010101" pitchFamily="2" charset="-122"/>
              </a:endParaRPr>
            </a:p>
            <a:p>
              <a:pPr eaLnBrk="0" hangingPunct="0">
                <a:spcBef>
                  <a:spcPct val="30000"/>
                </a:spcBef>
                <a:buSzPct val="80000"/>
              </a:pPr>
              <a:r>
                <a:rPr lang="zh-CN" altLang="zh-CN" sz="2400" b="1" dirty="0">
                  <a:latin typeface="宋体" panose="02010600030101010101" pitchFamily="2" charset="-122"/>
                  <a:ea typeface="宋体" panose="02010600030101010101" pitchFamily="2" charset="-122"/>
                </a:rPr>
                <a:t>缺页异常</a:t>
              </a:r>
              <a:endParaRPr lang="zh-CN" altLang="zh-CN" sz="2400" b="1" dirty="0">
                <a:latin typeface="宋体" panose="02010600030101010101" pitchFamily="2" charset="-122"/>
                <a:ea typeface="宋体" panose="02010600030101010101" pitchFamily="2" charset="-122"/>
              </a:endParaRPr>
            </a:p>
            <a:p>
              <a:pPr eaLnBrk="0" hangingPunct="0">
                <a:spcBef>
                  <a:spcPct val="30000"/>
                </a:spcBef>
                <a:buSzPct val="80000"/>
              </a:pPr>
              <a:r>
                <a:rPr lang="zh-CN" altLang="zh-CN" sz="2400" b="1" dirty="0">
                  <a:latin typeface="宋体" panose="02010600030101010101" pitchFamily="2" charset="-122"/>
                  <a:ea typeface="宋体" panose="02010600030101010101" pitchFamily="2" charset="-122"/>
                </a:rPr>
                <a:t>断点指令</a:t>
              </a:r>
              <a:endParaRPr lang="zh-CN" altLang="zh-CN" sz="2400" b="1" dirty="0">
                <a:latin typeface="宋体" panose="02010600030101010101" pitchFamily="2" charset="-122"/>
                <a:ea typeface="宋体" panose="02010600030101010101" pitchFamily="2" charset="-122"/>
              </a:endParaRPr>
            </a:p>
            <a:p>
              <a:pPr eaLnBrk="0" hangingPunct="0">
                <a:spcBef>
                  <a:spcPct val="30000"/>
                </a:spcBef>
                <a:buSzPct val="80000"/>
              </a:pPr>
              <a:r>
                <a:rPr lang="zh-CN" altLang="zh-CN" sz="2400" b="1" dirty="0">
                  <a:latin typeface="宋体" panose="02010600030101010101" pitchFamily="2" charset="-122"/>
                  <a:ea typeface="宋体" panose="02010600030101010101" pitchFamily="2" charset="-122"/>
                </a:rPr>
                <a:t>其他程序性异常</a:t>
              </a:r>
              <a:endParaRPr lang="zh-CN" altLang="zh-CN" sz="2400" b="1" dirty="0">
                <a:latin typeface="宋体" panose="02010600030101010101" pitchFamily="2" charset="-122"/>
                <a:ea typeface="宋体" panose="02010600030101010101" pitchFamily="2" charset="-122"/>
              </a:endParaRPr>
            </a:p>
            <a:p>
              <a:pPr eaLnBrk="0" hangingPunct="0">
                <a:spcBef>
                  <a:spcPct val="30000"/>
                </a:spcBef>
                <a:buSzPct val="80000"/>
              </a:pPr>
              <a:r>
                <a:rPr lang="zh-CN" altLang="zh-CN" sz="2400" b="1" dirty="0">
                  <a:latin typeface="宋体" panose="02010600030101010101" pitchFamily="2" charset="-122"/>
                  <a:ea typeface="宋体" panose="02010600030101010101" pitchFamily="2" charset="-122"/>
                </a:rPr>
                <a:t>(如算术溢出等)</a:t>
              </a:r>
              <a:endParaRPr lang="zh-CN" altLang="zh-CN" sz="2400" b="1" dirty="0">
                <a:latin typeface="宋体" panose="02010600030101010101" pitchFamily="2" charset="-122"/>
                <a:ea typeface="宋体" panose="02010600030101010101" pitchFamily="2" charset="-122"/>
              </a:endParaRPr>
            </a:p>
          </p:txBody>
        </p:sp>
        <p:sp>
          <p:nvSpPr>
            <p:cNvPr id="57356" name="Text Box 13"/>
            <p:cNvSpPr txBox="1"/>
            <p:nvPr/>
          </p:nvSpPr>
          <p:spPr>
            <a:xfrm>
              <a:off x="0" y="1859"/>
              <a:ext cx="2208" cy="720"/>
            </a:xfrm>
            <a:prstGeom prst="rect">
              <a:avLst/>
            </a:prstGeom>
            <a:noFill/>
            <a:ln w="9525">
              <a:noFill/>
            </a:ln>
          </p:spPr>
          <p:txBody>
            <a:bodyPr wrap="none" anchor="t">
              <a:spAutoFit/>
            </a:bodyPr>
            <a:p>
              <a:pPr eaLnBrk="0" hangingPunct="0">
                <a:buSzPct val="80000"/>
              </a:pPr>
              <a:r>
                <a:rPr lang="zh-CN" altLang="zh-CN" sz="2400" b="1" dirty="0">
                  <a:latin typeface="宋体" panose="02010600030101010101" pitchFamily="2" charset="-122"/>
                  <a:ea typeface="宋体" panose="02010600030101010101" pitchFamily="2" charset="-122"/>
                </a:rPr>
                <a:t>广义中断</a:t>
              </a:r>
              <a:endParaRPr lang="zh-CN" altLang="zh-CN" sz="2400" b="1" dirty="0">
                <a:latin typeface="宋体" panose="02010600030101010101" pitchFamily="2" charset="-122"/>
                <a:ea typeface="宋体" panose="02010600030101010101" pitchFamily="2"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837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0178" name="Rectangle 3"/>
          <p:cNvSpPr>
            <a:spLocks noGrp="1"/>
          </p:cNvSpPr>
          <p:nvPr/>
        </p:nvSpPr>
        <p:spPr>
          <a:xfrm>
            <a:off x="457200" y="1295400"/>
            <a:ext cx="8480425" cy="5029200"/>
          </a:xfrm>
          <a:prstGeom prst="rect">
            <a:avLst/>
          </a:prstGeom>
          <a:noFill/>
          <a:ln w="9525">
            <a:noFill/>
          </a:ln>
        </p:spPr>
        <p:txBody>
          <a:bodyPr wrap="square" anchor="t"/>
          <a:lstStyle>
            <a:lvl1pPr marL="342900" lvl="0" indent="-34290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v"/>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folHlink"/>
              </a:buClr>
              <a:buFont typeface="Wingdings" panose="05000000000000000000" pitchFamily="2" charset="2"/>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Wingdings" panose="05000000000000000000" pitchFamily="2" charset="2"/>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u="none" kern="1200" baseline="0">
                <a:solidFill>
                  <a:schemeClr val="tx1"/>
                </a:solidFill>
                <a:latin typeface="+mn-lt"/>
                <a:ea typeface="+mn-ea"/>
                <a:cs typeface="+mn-cs"/>
              </a:defRPr>
            </a:lvl9pPr>
          </a:lstStyle>
          <a:p>
            <a:pPr marL="457200" lvl="1" indent="0" eaLnBrk="1" fontAlgn="base" hangingPunct="1">
              <a:lnSpc>
                <a:spcPct val="120000"/>
              </a:lnSpc>
              <a:buNone/>
            </a:pPr>
            <a:r>
              <a:rPr lang="zh-CN" altLang="en-US" sz="2800" b="1" strike="noStrike" noProof="1" dirty="0">
                <a:latin typeface="宋体" panose="02010600030101010101" pitchFamily="2" charset="-122"/>
                <a:ea typeface="宋体" panose="02010600030101010101" pitchFamily="2" charset="-122"/>
                <a:cs typeface="+mn-cs"/>
              </a:rPr>
              <a:t>6.3.1  中断简介  </a:t>
            </a:r>
            <a:br>
              <a:rPr lang="zh-CN" altLang="en-US" dirty="0">
                <a:latin typeface="黑体" panose="02010609060101010101" pitchFamily="1" charset="-122"/>
                <a:ea typeface="黑体" panose="02010609060101010101" pitchFamily="1" charset="-122"/>
              </a:rPr>
            </a:br>
            <a:r>
              <a:rPr lang="zh-CN" altLang="en-US" sz="2400" b="1" strike="noStrike" noProof="1" dirty="0">
                <a:latin typeface="宋体" panose="02010600030101010101" pitchFamily="2" charset="-122"/>
                <a:ea typeface="宋体" panose="02010600030101010101" pitchFamily="2" charset="-122"/>
                <a:cs typeface="+mn-cs"/>
              </a:rPr>
              <a:t>1. 中断和陷入</a:t>
            </a:r>
            <a:br>
              <a:rPr lang="zh-CN" altLang="en-US" sz="2400" dirty="0">
                <a:latin typeface="宋体" panose="02010600030101010101" pitchFamily="2" charset="-122"/>
                <a:ea typeface="宋体" panose="02010600030101010101" pitchFamily="2" charset="-122"/>
              </a:rPr>
            </a:b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中断</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是指</a:t>
            </a:r>
            <a:r>
              <a:rPr lang="en-US" altLang="zh-CN" sz="2400" b="1" strike="noStrike" noProof="1" dirty="0">
                <a:solidFill>
                  <a:schemeClr val="tx1"/>
                </a:solidFill>
                <a:latin typeface="宋体" panose="02010600030101010101" pitchFamily="2" charset="-122"/>
                <a:ea typeface="宋体" panose="02010600030101010101" pitchFamily="2" charset="-122"/>
                <a:cs typeface="+mn-cs"/>
                <a:sym typeface="+mn-ea"/>
              </a:rPr>
              <a:t>CPU</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对</a:t>
            </a:r>
            <a:r>
              <a:rPr lang="en-US" altLang="zh-CN" sz="2400" b="1" strike="noStrike" noProof="1" dirty="0">
                <a:solidFill>
                  <a:schemeClr val="tx1"/>
                </a:solidFill>
                <a:latin typeface="宋体" panose="02010600030101010101" pitchFamily="2" charset="-122"/>
                <a:ea typeface="宋体" panose="02010600030101010101" pitchFamily="2" charset="-122"/>
                <a:cs typeface="+mn-cs"/>
                <a:sym typeface="+mn-ea"/>
              </a:rPr>
              <a:t>I/O</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设备发来的中断信号的一种响应</a:t>
            </a:r>
            <a:endParaRPr lang="zh-CN" altLang="en-US" sz="2400" b="1" strike="noStrike" noProof="1" dirty="0">
              <a:solidFill>
                <a:schemeClr val="tx1"/>
              </a:solidFill>
              <a:latin typeface="宋体" panose="02010600030101010101" pitchFamily="2" charset="-122"/>
              <a:ea typeface="宋体" panose="02010600030101010101" pitchFamily="2" charset="-122"/>
              <a:sym typeface="+mn-ea"/>
            </a:endParaRPr>
          </a:p>
          <a:p>
            <a:pPr lvl="1" eaLnBrk="1" fontAlgn="base" hangingPunct="1">
              <a:lnSpc>
                <a:spcPct val="120000"/>
              </a:lnSpc>
            </a:pPr>
            <a:r>
              <a:rPr lang="zh-CN" altLang="en-US" sz="2400" b="1" strike="noStrike" noProof="1" dirty="0">
                <a:solidFill>
                  <a:srgbClr val="FFC000"/>
                </a:solidFill>
                <a:latin typeface="宋体" panose="02010600030101010101" pitchFamily="2" charset="-122"/>
                <a:ea typeface="宋体" panose="02010600030101010101" pitchFamily="2" charset="-122"/>
                <a:cs typeface="+mn-cs"/>
                <a:sym typeface="+mn-ea"/>
              </a:rPr>
              <a:t>中断</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是</a:t>
            </a: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外部设备</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引起的，又称</a:t>
            </a: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外中断</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，与正执行指令</a:t>
            </a: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无关</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，可以屏蔽</a:t>
            </a:r>
            <a:endParaRPr lang="zh-CN" altLang="en-US" sz="2400" b="1" strike="noStrike" noProof="1" dirty="0">
              <a:solidFill>
                <a:schemeClr val="tx1"/>
              </a:solidFill>
              <a:latin typeface="宋体" panose="02010600030101010101" pitchFamily="2" charset="-122"/>
              <a:ea typeface="宋体" panose="02010600030101010101" pitchFamily="2" charset="-122"/>
              <a:sym typeface="+mn-ea"/>
            </a:endParaRPr>
          </a:p>
          <a:p>
            <a:pPr lvl="1" eaLnBrk="1" fontAlgn="base" hangingPunct="1">
              <a:lnSpc>
                <a:spcPct val="120000"/>
              </a:lnSpc>
            </a:pPr>
            <a:r>
              <a:rPr lang="zh-CN" altLang="en-US" sz="2400" b="1" strike="noStrike" noProof="1" dirty="0">
                <a:solidFill>
                  <a:srgbClr val="FFC000"/>
                </a:solidFill>
                <a:latin typeface="宋体" panose="02010600030101010101" pitchFamily="2" charset="-122"/>
                <a:ea typeface="宋体" panose="02010600030101010101" pitchFamily="2" charset="-122"/>
                <a:cs typeface="+mn-cs"/>
                <a:sym typeface="+mn-ea"/>
              </a:rPr>
              <a:t>陷入</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是由</a:t>
            </a:r>
            <a:r>
              <a:rPr lang="en-US" altLang="zh-CN" sz="2400" b="1" strike="noStrike" noProof="1" dirty="0">
                <a:solidFill>
                  <a:schemeClr val="tx1"/>
                </a:solidFill>
                <a:latin typeface="宋体" panose="02010600030101010101" pitchFamily="2" charset="-122"/>
                <a:ea typeface="宋体" panose="02010600030101010101" pitchFamily="2" charset="-122"/>
                <a:cs typeface="+mn-cs"/>
                <a:sym typeface="+mn-ea"/>
              </a:rPr>
              <a:t>CPU</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内部事件所引起的中断，称为</a:t>
            </a: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内中断</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或</a:t>
            </a: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陷入</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，与</a:t>
            </a:r>
            <a:r>
              <a:rPr lang="zh-CN" altLang="en-US" sz="2400" b="1" strike="noStrike" noProof="1" dirty="0">
                <a:solidFill>
                  <a:srgbClr val="FF0000"/>
                </a:solidFill>
                <a:latin typeface="宋体" panose="02010600030101010101" pitchFamily="2" charset="-122"/>
                <a:ea typeface="宋体" panose="02010600030101010101" pitchFamily="2" charset="-122"/>
                <a:cs typeface="+mn-cs"/>
                <a:sym typeface="+mn-ea"/>
              </a:rPr>
              <a:t>正执行指令有关</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，不可屏蔽</a:t>
            </a:r>
            <a:endParaRPr lang="zh-CN" altLang="en-US" sz="2400" b="1" strike="noStrike" noProof="1" dirty="0">
              <a:solidFill>
                <a:schemeClr val="tx1"/>
              </a:solidFill>
              <a:latin typeface="宋体" panose="02010600030101010101" pitchFamily="2" charset="-122"/>
              <a:ea typeface="宋体" panose="02010600030101010101" pitchFamily="2" charset="-122"/>
              <a:sym typeface="+mn-ea"/>
            </a:endParaRPr>
          </a:p>
          <a:p>
            <a:pPr lvl="1" eaLnBrk="1" fontAlgn="base" hangingPunct="1">
              <a:lnSpc>
                <a:spcPct val="120000"/>
              </a:lnSpc>
            </a:pP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主要区别是信号的来源，即是来自</a:t>
            </a:r>
            <a:r>
              <a:rPr lang="en-US" altLang="zh-CN" sz="2400" b="1" strike="noStrike" noProof="1" dirty="0">
                <a:solidFill>
                  <a:schemeClr val="tx1"/>
                </a:solidFill>
                <a:latin typeface="宋体" panose="02010600030101010101" pitchFamily="2" charset="-122"/>
                <a:ea typeface="宋体" panose="02010600030101010101" pitchFamily="2" charset="-122"/>
                <a:cs typeface="+mn-cs"/>
                <a:sym typeface="+mn-ea"/>
              </a:rPr>
              <a:t>CPU</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外部还是</a:t>
            </a:r>
            <a:r>
              <a:rPr lang="en-US" altLang="zh-CN" sz="2400" b="1" strike="noStrike" noProof="1" dirty="0">
                <a:solidFill>
                  <a:schemeClr val="tx1"/>
                </a:solidFill>
                <a:latin typeface="宋体" panose="02010600030101010101" pitchFamily="2" charset="-122"/>
                <a:ea typeface="宋体" panose="02010600030101010101" pitchFamily="2" charset="-122"/>
                <a:cs typeface="+mn-cs"/>
                <a:sym typeface="+mn-ea"/>
              </a:rPr>
              <a:t>CPU</a:t>
            </a:r>
            <a:r>
              <a:rPr lang="zh-CN" altLang="en-US" sz="2400" b="1" strike="noStrike" noProof="1" dirty="0">
                <a:solidFill>
                  <a:schemeClr val="tx1"/>
                </a:solidFill>
                <a:latin typeface="宋体" panose="02010600030101010101" pitchFamily="2" charset="-122"/>
                <a:ea typeface="宋体" panose="02010600030101010101" pitchFamily="2" charset="-122"/>
                <a:cs typeface="+mn-cs"/>
                <a:sym typeface="+mn-ea"/>
              </a:rPr>
              <a:t>内部</a:t>
            </a:r>
            <a:endParaRPr lang="zh-CN" altLang="en-US" sz="2400" b="1" strike="noStrike" noProof="1"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649288" y="349250"/>
            <a:ext cx="7772400" cy="803275"/>
          </a:xfrm>
        </p:spPr>
        <p:txBody>
          <a:bodyPr wrap="square" lIns="91440" tIns="45720" rIns="91440" bIns="45720" anchor="ctr"/>
          <a:p>
            <a:pPr eaLnBrk="1" hangingPunct="1"/>
            <a:r>
              <a:rPr lang="en-US" altLang="zh-CN" sz="3200" dirty="0"/>
              <a:t>I/O</a:t>
            </a:r>
            <a:r>
              <a:rPr lang="zh-CN" altLang="en-US" sz="3200" dirty="0"/>
              <a:t>设备硬件概览</a:t>
            </a:r>
            <a:endParaRPr lang="zh-CN" altLang="en-US" sz="3200" dirty="0"/>
          </a:p>
        </p:txBody>
      </p:sp>
      <p:pic>
        <p:nvPicPr>
          <p:cNvPr id="10242" name="Picture 4" descr="input"/>
          <p:cNvPicPr>
            <a:picLocks noGrp="1" noChangeAspect="1"/>
          </p:cNvPicPr>
          <p:nvPr>
            <p:ph idx="1"/>
          </p:nvPr>
        </p:nvPicPr>
        <p:blipFill>
          <a:blip r:embed="rId1"/>
          <a:stretch>
            <a:fillRect/>
          </a:stretch>
        </p:blipFill>
        <p:spPr>
          <a:xfrm>
            <a:off x="323850" y="1700213"/>
            <a:ext cx="8424863" cy="4465637"/>
          </a:xfrm>
        </p:spPr>
      </p:pic>
      <p:sp>
        <p:nvSpPr>
          <p:cNvPr id="1024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9394"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6.3.1  中断简介  </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2. 中断向量表和中断优先级</a:t>
            </a:r>
            <a:endParaRPr lang="zh-CN" altLang="en-US" sz="2400" dirty="0">
              <a:latin typeface="宋体" panose="02010600030101010101" pitchFamily="2" charset="-122"/>
              <a:ea typeface="宋体" panose="02010600030101010101" pitchFamily="2" charset="-122"/>
            </a:endParaRPr>
          </a:p>
          <a:p>
            <a:pPr lvl="1" eaLnBrk="1" hangingPunct="1">
              <a:lnSpc>
                <a:spcPct val="120000"/>
              </a:lnSpc>
            </a:pPr>
            <a:r>
              <a:rPr lang="zh-CN" altLang="en-US" sz="2400" b="1" dirty="0">
                <a:latin typeface="宋体" panose="02010600030101010101" pitchFamily="2" charset="-122"/>
                <a:ea typeface="宋体" panose="02010600030101010101" pitchFamily="2" charset="-122"/>
              </a:rPr>
              <a:t>每种设备配以相应的中断处理程序，并把该程序的</a:t>
            </a:r>
            <a:r>
              <a:rPr lang="zh-CN" altLang="en-US" sz="2400" b="1" dirty="0">
                <a:solidFill>
                  <a:srgbClr val="FF0000"/>
                </a:solidFill>
                <a:latin typeface="宋体" panose="02010600030101010101" pitchFamily="2" charset="-122"/>
                <a:ea typeface="宋体" panose="02010600030101010101" pitchFamily="2" charset="-122"/>
              </a:rPr>
              <a:t>入口地址</a:t>
            </a:r>
            <a:r>
              <a:rPr lang="zh-CN" altLang="en-US" sz="2400" b="1" dirty="0">
                <a:latin typeface="宋体" panose="02010600030101010101" pitchFamily="2" charset="-122"/>
                <a:ea typeface="宋体" panose="02010600030101010101" pitchFamily="2" charset="-122"/>
              </a:rPr>
              <a:t>放在</a:t>
            </a:r>
            <a:r>
              <a:rPr lang="zh-CN" altLang="en-US" sz="2400" b="1" dirty="0">
                <a:solidFill>
                  <a:srgbClr val="FF0000"/>
                </a:solidFill>
                <a:latin typeface="宋体" panose="02010600030101010101" pitchFamily="2" charset="-122"/>
                <a:ea typeface="宋体" panose="02010600030101010101" pitchFamily="2" charset="-122"/>
              </a:rPr>
              <a:t>中断向量表</a:t>
            </a:r>
            <a:r>
              <a:rPr lang="zh-CN" altLang="en-US" sz="2400" b="1" dirty="0">
                <a:latin typeface="宋体" panose="02010600030101010101" pitchFamily="2" charset="-122"/>
                <a:ea typeface="宋体" panose="02010600030101010101" pitchFamily="2" charset="-122"/>
              </a:rPr>
              <a:t>的一个</a:t>
            </a:r>
            <a:r>
              <a:rPr lang="zh-CN" altLang="en-US" sz="2400" b="1" dirty="0">
                <a:solidFill>
                  <a:srgbClr val="FF0000"/>
                </a:solidFill>
                <a:latin typeface="宋体" panose="02010600030101010101" pitchFamily="2" charset="-122"/>
                <a:ea typeface="宋体" panose="02010600030101010101" pitchFamily="2" charset="-122"/>
              </a:rPr>
              <a:t>表项</a:t>
            </a:r>
            <a:r>
              <a:rPr lang="zh-CN" altLang="en-US" sz="2400" b="1" dirty="0">
                <a:latin typeface="宋体" panose="02010600030101010101" pitchFamily="2" charset="-122"/>
                <a:ea typeface="宋体" panose="02010600030101010101" pitchFamily="2" charset="-122"/>
              </a:rPr>
              <a:t>中</a:t>
            </a:r>
            <a:endParaRPr lang="en-US" altLang="zh-CN" sz="2400" b="1" dirty="0">
              <a:latin typeface="宋体" panose="02010600030101010101" pitchFamily="2" charset="-122"/>
              <a:ea typeface="宋体" panose="02010600030101010101" pitchFamily="2" charset="-122"/>
            </a:endParaRPr>
          </a:p>
          <a:p>
            <a:pPr lvl="1" eaLnBrk="1" hangingPunct="1">
              <a:lnSpc>
                <a:spcPct val="120000"/>
              </a:lnSpc>
            </a:pPr>
            <a:r>
              <a:rPr lang="zh-CN" altLang="en-US" sz="2400" b="1" dirty="0">
                <a:latin typeface="宋体" panose="02010600030101010101" pitchFamily="2" charset="-122"/>
                <a:ea typeface="宋体" panose="02010600030101010101" pitchFamily="2" charset="-122"/>
              </a:rPr>
              <a:t>为每一个设备的中断请求规定一个</a:t>
            </a:r>
            <a:r>
              <a:rPr lang="zh-CN" altLang="en-US" sz="2400" b="1" dirty="0">
                <a:solidFill>
                  <a:srgbClr val="FF0000"/>
                </a:solidFill>
                <a:latin typeface="宋体" panose="02010600030101010101" pitchFamily="2" charset="-122"/>
                <a:ea typeface="宋体" panose="02010600030101010101" pitchFamily="2" charset="-122"/>
              </a:rPr>
              <a:t>中断号</a:t>
            </a:r>
            <a:r>
              <a:rPr lang="zh-CN" altLang="en-US" sz="2400" b="1" dirty="0">
                <a:latin typeface="宋体" panose="02010600030101010101" pitchFamily="2" charset="-122"/>
                <a:ea typeface="宋体" panose="02010600030101010101" pitchFamily="2" charset="-122"/>
              </a:rPr>
              <a:t>，它直接对应于中断向量表的一个</a:t>
            </a:r>
            <a:r>
              <a:rPr lang="zh-CN" altLang="en-US" sz="2400" b="1" dirty="0">
                <a:solidFill>
                  <a:srgbClr val="FF0000"/>
                </a:solidFill>
                <a:latin typeface="宋体" panose="02010600030101010101" pitchFamily="2" charset="-122"/>
                <a:ea typeface="宋体" panose="02010600030101010101" pitchFamily="2" charset="-122"/>
              </a:rPr>
              <a:t>表项</a:t>
            </a:r>
            <a:r>
              <a:rPr lang="zh-CN" altLang="en-US" sz="2400" b="1" dirty="0">
                <a:latin typeface="宋体" panose="02010600030101010101" pitchFamily="2" charset="-122"/>
                <a:ea typeface="宋体" panose="02010600030101010101" pitchFamily="2" charset="-122"/>
              </a:rPr>
              <a:t>中。</a:t>
            </a:r>
            <a:endParaRPr lang="en-US" altLang="zh-CN" sz="2400" b="1" dirty="0">
              <a:latin typeface="宋体" panose="02010600030101010101" pitchFamily="2" charset="-122"/>
              <a:ea typeface="宋体" panose="02010600030101010101" pitchFamily="2" charset="-122"/>
            </a:endParaRPr>
          </a:p>
          <a:p>
            <a:pPr lvl="1" eaLnBrk="1" hangingPunct="1">
              <a:lnSpc>
                <a:spcPct val="120000"/>
              </a:lnSpc>
            </a:pPr>
            <a:r>
              <a:rPr lang="zh-CN" altLang="en-US" sz="2400" b="1" dirty="0">
                <a:latin typeface="宋体" panose="02010600030101010101" pitchFamily="2" charset="-122"/>
                <a:ea typeface="宋体" panose="02010600030101010101" pitchFamily="2" charset="-122"/>
              </a:rPr>
              <a:t>当</a:t>
            </a:r>
            <a:r>
              <a:rPr lang="en-US" altLang="zh-CN" sz="2400" b="1" dirty="0">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设备发来</a:t>
            </a:r>
            <a:r>
              <a:rPr lang="zh-CN" altLang="en-US" sz="2400" b="1" dirty="0">
                <a:solidFill>
                  <a:srgbClr val="FF0000"/>
                </a:solidFill>
                <a:latin typeface="宋体" panose="02010600030101010101" pitchFamily="2" charset="-122"/>
                <a:ea typeface="宋体" panose="02010600030101010101" pitchFamily="2" charset="-122"/>
              </a:rPr>
              <a:t>中断请求信号</a:t>
            </a:r>
            <a:r>
              <a:rPr lang="zh-CN" altLang="en-US" sz="2400" b="1" dirty="0">
                <a:latin typeface="宋体" panose="02010600030101010101" pitchFamily="2" charset="-122"/>
                <a:ea typeface="宋体" panose="02010600030101010101" pitchFamily="2" charset="-122"/>
              </a:rPr>
              <a:t>时，由中断控制器确定该请求的</a:t>
            </a:r>
            <a:r>
              <a:rPr lang="zh-CN" altLang="en-US" sz="2400" b="1" dirty="0">
                <a:solidFill>
                  <a:srgbClr val="FF0000"/>
                </a:solidFill>
                <a:latin typeface="宋体" panose="02010600030101010101" pitchFamily="2" charset="-122"/>
                <a:ea typeface="宋体" panose="02010600030101010101" pitchFamily="2" charset="-122"/>
              </a:rPr>
              <a:t>中断号</a:t>
            </a:r>
            <a:r>
              <a:rPr lang="zh-CN" altLang="en-US" sz="2400" b="1" dirty="0">
                <a:latin typeface="宋体" panose="02010600030101010101" pitchFamily="2" charset="-122"/>
                <a:ea typeface="宋体" panose="02010600030101010101" pitchFamily="2" charset="-122"/>
              </a:rPr>
              <a:t>，根据该设备的</a:t>
            </a:r>
            <a:r>
              <a:rPr lang="zh-CN" altLang="en-US" sz="2400" b="1" dirty="0">
                <a:solidFill>
                  <a:srgbClr val="FF0000"/>
                </a:solidFill>
                <a:latin typeface="宋体" panose="02010600030101010101" pitchFamily="2" charset="-122"/>
                <a:ea typeface="宋体" panose="02010600030101010101" pitchFamily="2" charset="-122"/>
              </a:rPr>
              <a:t>中断号</a:t>
            </a:r>
            <a:r>
              <a:rPr lang="zh-CN" altLang="en-US" sz="2400" b="1" dirty="0">
                <a:latin typeface="宋体" panose="02010600030101010101" pitchFamily="2" charset="-122"/>
                <a:ea typeface="宋体" panose="02010600030101010101" pitchFamily="2" charset="-122"/>
              </a:rPr>
              <a:t>去查找中断向量表，从中取得该设备中断处理程序的</a:t>
            </a:r>
            <a:r>
              <a:rPr lang="zh-CN" altLang="en-US" sz="2400" b="1" dirty="0">
                <a:solidFill>
                  <a:srgbClr val="FF0000"/>
                </a:solidFill>
                <a:latin typeface="宋体" panose="02010600030101010101" pitchFamily="2" charset="-122"/>
                <a:ea typeface="宋体" panose="02010600030101010101" pitchFamily="2" charset="-122"/>
              </a:rPr>
              <a:t>入口地址</a:t>
            </a:r>
            <a:r>
              <a:rPr lang="zh-CN" altLang="en-US" sz="2400" b="1" dirty="0">
                <a:latin typeface="宋体" panose="02010600030101010101" pitchFamily="2" charset="-122"/>
                <a:ea typeface="宋体" panose="02010600030101010101" pitchFamily="2" charset="-122"/>
              </a:rPr>
              <a:t>，这样便可以转入中断处理程序执行</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eaLnBrk="1" hangingPunct="1">
              <a:lnSpc>
                <a:spcPct val="120000"/>
              </a:lnSpc>
            </a:pPr>
            <a:r>
              <a:rPr lang="zh-CN" altLang="en-US" sz="2400" b="1" dirty="0">
                <a:latin typeface="宋体" panose="02010600030101010101" pitchFamily="2" charset="-122"/>
                <a:ea typeface="宋体" panose="02010600030101010101" pitchFamily="2" charset="-122"/>
              </a:rPr>
              <a:t>磁盘中断请求高于打印机中断请求高于键盘终端请求</a:t>
            </a: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5939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60418" name="Rectangle 3"/>
          <p:cNvSpPr>
            <a:spLocks noGrp="1"/>
          </p:cNvSpPr>
          <p:nvPr>
            <p:ph type="body"/>
          </p:nvPr>
        </p:nvSpPr>
        <p:spPr>
          <a:xfrm>
            <a:off x="457200" y="1295400"/>
            <a:ext cx="8593138" cy="5029200"/>
          </a:xfrm>
        </p:spPr>
        <p:txBody>
          <a:bodyPr wrap="square" anchor="t"/>
          <a:p>
            <a:pPr marL="0" indent="0">
              <a:buNone/>
            </a:pPr>
            <a:r>
              <a:rPr lang="zh-CN" altLang="en-US" sz="2800" b="1" dirty="0">
                <a:latin typeface="宋体" panose="02010600030101010101" pitchFamily="2" charset="-122"/>
                <a:ea typeface="宋体" panose="02010600030101010101" pitchFamily="2" charset="-122"/>
              </a:rPr>
              <a:t>6.3.1  中断简介  </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3. 对多中断源的处理方式  </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lvl="1" eaLnBrk="1" hangingPunct="1">
              <a:lnSpc>
                <a:spcPct val="120000"/>
              </a:lnSpc>
            </a:pPr>
            <a:r>
              <a:rPr lang="zh-CN" altLang="en-US" sz="2200" b="1" dirty="0">
                <a:solidFill>
                  <a:srgbClr val="FF0000"/>
                </a:solidFill>
                <a:latin typeface="宋体" panose="02010600030101010101" pitchFamily="2" charset="-122"/>
                <a:ea typeface="宋体" panose="02010600030101010101" pitchFamily="2" charset="-122"/>
              </a:rPr>
              <a:t>屏蔽（禁止）中断</a:t>
            </a:r>
            <a:endParaRPr lang="en-US" altLang="zh-CN" sz="2200" b="1" dirty="0">
              <a:solidFill>
                <a:srgbClr val="FF9900"/>
              </a:solidFill>
              <a:latin typeface="宋体" panose="02010600030101010101" pitchFamily="2" charset="-122"/>
              <a:ea typeface="宋体" panose="02010600030101010101" pitchFamily="2" charset="-122"/>
            </a:endParaRPr>
          </a:p>
          <a:p>
            <a:pPr lvl="2" eaLnBrk="1" hangingPunct="1">
              <a:lnSpc>
                <a:spcPct val="120000"/>
              </a:lnSpc>
            </a:pPr>
            <a:r>
              <a:rPr lang="zh-CN" altLang="en-US" sz="2200" b="1" dirty="0">
                <a:latin typeface="宋体" panose="02010600030101010101" pitchFamily="2" charset="-122"/>
                <a:ea typeface="宋体" panose="02010600030101010101" pitchFamily="2" charset="-122"/>
              </a:rPr>
              <a:t>处理机对任何新到的中断请求，都暂时不予理睬，而让它们等待</a:t>
            </a:r>
            <a:endParaRPr lang="en-US" altLang="zh-CN" sz="2200" b="1" dirty="0">
              <a:latin typeface="宋体" panose="02010600030101010101" pitchFamily="2" charset="-122"/>
              <a:ea typeface="宋体" panose="02010600030101010101" pitchFamily="2" charset="-122"/>
            </a:endParaRPr>
          </a:p>
          <a:p>
            <a:pPr lvl="2" eaLnBrk="1" hangingPunct="1">
              <a:lnSpc>
                <a:spcPct val="120000"/>
              </a:lnSpc>
            </a:pPr>
            <a:r>
              <a:rPr lang="zh-CN" altLang="en-US" sz="2200" b="1" dirty="0">
                <a:latin typeface="宋体" panose="02010600030101010101" pitchFamily="2" charset="-122"/>
                <a:ea typeface="宋体" panose="02010600030101010101" pitchFamily="2" charset="-122"/>
              </a:rPr>
              <a:t>所有中断都将</a:t>
            </a:r>
            <a:r>
              <a:rPr lang="zh-CN" altLang="en-US" sz="2200" b="1" dirty="0">
                <a:solidFill>
                  <a:srgbClr val="FF0000"/>
                </a:solidFill>
                <a:latin typeface="宋体" panose="02010600030101010101" pitchFamily="2" charset="-122"/>
                <a:ea typeface="宋体" panose="02010600030101010101" pitchFamily="2" charset="-122"/>
              </a:rPr>
              <a:t>按顺序依次处理</a:t>
            </a:r>
            <a:endParaRPr lang="en-US" altLang="zh-CN" sz="2200" b="1" dirty="0">
              <a:solidFill>
                <a:srgbClr val="FF9900"/>
              </a:solidFill>
              <a:latin typeface="宋体" panose="02010600030101010101" pitchFamily="2" charset="-122"/>
              <a:ea typeface="宋体" panose="02010600030101010101" pitchFamily="2" charset="-122"/>
            </a:endParaRPr>
          </a:p>
          <a:p>
            <a:pPr lvl="2" eaLnBrk="1" hangingPunct="1">
              <a:lnSpc>
                <a:spcPct val="120000"/>
              </a:lnSpc>
            </a:pPr>
            <a:r>
              <a:rPr lang="zh-CN" altLang="en-US" sz="2200" b="1" dirty="0">
                <a:latin typeface="宋体" panose="02010600030101010101" pitchFamily="2" charset="-122"/>
                <a:ea typeface="宋体" panose="02010600030101010101" pitchFamily="2" charset="-122"/>
              </a:rPr>
              <a:t>优点</a:t>
            </a:r>
            <a:r>
              <a:rPr lang="zh-CN" altLang="en-US" sz="2200" b="1" dirty="0">
                <a:solidFill>
                  <a:srgbClr val="FF0000"/>
                </a:solidFill>
                <a:latin typeface="宋体" panose="02010600030101010101" pitchFamily="2" charset="-122"/>
                <a:ea typeface="宋体" panose="02010600030101010101" pitchFamily="2" charset="-122"/>
              </a:rPr>
              <a:t>简单</a:t>
            </a:r>
            <a:r>
              <a:rPr lang="zh-CN" altLang="en-US" sz="2200" b="1" dirty="0">
                <a:solidFill>
                  <a:srgbClr val="003258"/>
                </a:solidFill>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但不能用于对实时性要求较高的中断请求</a:t>
            </a:r>
            <a:endParaRPr lang="en-US" altLang="zh-CN" sz="2200" b="1" dirty="0">
              <a:latin typeface="宋体" panose="02010600030101010101" pitchFamily="2" charset="-122"/>
              <a:ea typeface="宋体" panose="02010600030101010101" pitchFamily="2" charset="-122"/>
            </a:endParaRPr>
          </a:p>
          <a:p>
            <a:pPr lvl="1" eaLnBrk="1" hangingPunct="1">
              <a:lnSpc>
                <a:spcPct val="120000"/>
              </a:lnSpc>
            </a:pPr>
            <a:r>
              <a:rPr lang="zh-CN" altLang="en-US" sz="2200" b="1" dirty="0">
                <a:solidFill>
                  <a:srgbClr val="FF0000"/>
                </a:solidFill>
                <a:latin typeface="宋体" panose="02010600030101010101" pitchFamily="2" charset="-122"/>
                <a:ea typeface="宋体" panose="02010600030101010101" pitchFamily="2" charset="-122"/>
              </a:rPr>
              <a:t>嵌套中断</a:t>
            </a:r>
            <a:endParaRPr lang="en-US" altLang="zh-CN" sz="2200" b="1" dirty="0">
              <a:solidFill>
                <a:srgbClr val="FF9900"/>
              </a:solidFill>
              <a:latin typeface="宋体" panose="02010600030101010101" pitchFamily="2" charset="-122"/>
              <a:ea typeface="宋体" panose="02010600030101010101" pitchFamily="2" charset="-122"/>
            </a:endParaRPr>
          </a:p>
          <a:p>
            <a:pPr lvl="2" eaLnBrk="1" hangingPunct="1">
              <a:lnSpc>
                <a:spcPct val="120000"/>
              </a:lnSpc>
            </a:pPr>
            <a:r>
              <a:rPr lang="zh-CN" altLang="en-US" sz="2200" b="1" dirty="0">
                <a:latin typeface="宋体" panose="02010600030101010101" pitchFamily="2" charset="-122"/>
                <a:ea typeface="宋体" panose="02010600030101010101" pitchFamily="2" charset="-122"/>
              </a:rPr>
              <a:t>CPU优先响应</a:t>
            </a:r>
            <a:r>
              <a:rPr lang="zh-CN" altLang="en-US" sz="2200" b="1" dirty="0">
                <a:solidFill>
                  <a:srgbClr val="FF0000"/>
                </a:solidFill>
                <a:latin typeface="宋体" panose="02010600030101010101" pitchFamily="2" charset="-122"/>
                <a:ea typeface="宋体" panose="02010600030101010101" pitchFamily="2" charset="-122"/>
              </a:rPr>
              <a:t>最高优先级</a:t>
            </a:r>
            <a:r>
              <a:rPr lang="zh-CN" altLang="en-US" sz="2200" b="1" dirty="0">
                <a:latin typeface="宋体" panose="02010600030101010101" pitchFamily="2" charset="-122"/>
                <a:ea typeface="宋体" panose="02010600030101010101" pitchFamily="2" charset="-122"/>
              </a:rPr>
              <a:t>的中断请求</a:t>
            </a:r>
            <a:endParaRPr lang="en-US" altLang="zh-CN" sz="2200" b="1" dirty="0">
              <a:solidFill>
                <a:srgbClr val="003258"/>
              </a:solidFill>
              <a:latin typeface="宋体" panose="02010600030101010101" pitchFamily="2" charset="-122"/>
              <a:ea typeface="宋体" panose="02010600030101010101" pitchFamily="2" charset="-122"/>
            </a:endParaRPr>
          </a:p>
          <a:p>
            <a:pPr lvl="2" eaLnBrk="1" hangingPunct="1">
              <a:lnSpc>
                <a:spcPct val="120000"/>
              </a:lnSpc>
            </a:pPr>
            <a:r>
              <a:rPr lang="zh-CN" altLang="en-US" sz="2200" b="1" dirty="0">
                <a:latin typeface="宋体" panose="02010600030101010101" pitchFamily="2" charset="-122"/>
                <a:ea typeface="宋体" panose="02010600030101010101" pitchFamily="2" charset="-122"/>
              </a:rPr>
              <a:t>高优先级的中断请求可以抢占正在运行的低优先级中断的处理机</a:t>
            </a:r>
            <a:endParaRPr lang="en-US" altLang="zh-CN" sz="2200" b="1" dirty="0">
              <a:solidFill>
                <a:srgbClr val="003258"/>
              </a:solidFill>
              <a:latin typeface="宋体" panose="02010600030101010101" pitchFamily="2" charset="-122"/>
              <a:ea typeface="宋体" panose="02010600030101010101" pitchFamily="2" charset="-122"/>
            </a:endParaRPr>
          </a:p>
          <a:p>
            <a:pPr marL="0" indent="0">
              <a:buNone/>
            </a:pP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6041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62466" name="Rectangle 3"/>
          <p:cNvSpPr>
            <a:spLocks noGrp="1"/>
          </p:cNvSpPr>
          <p:nvPr>
            <p:ph type="body"/>
          </p:nvPr>
        </p:nvSpPr>
        <p:spPr>
          <a:xfrm>
            <a:off x="457200" y="5257800"/>
            <a:ext cx="8229600" cy="1066800"/>
          </a:xfrm>
        </p:spPr>
        <p:txBody>
          <a:bodyPr wrap="square" anchor="t"/>
          <a:p>
            <a:pPr marL="0" indent="0" algn="ctr">
              <a:buNone/>
            </a:pPr>
            <a:r>
              <a:rPr lang="zh-CN" altLang="en-US" sz="2400" dirty="0">
                <a:latin typeface="宋体" panose="02010600030101010101" pitchFamily="2" charset="-122"/>
                <a:ea typeface="宋体" panose="02010600030101010101" pitchFamily="2" charset="-122"/>
              </a:rPr>
              <a:t>图6-9  对多中断的处理方式</a:t>
            </a:r>
            <a:endParaRPr lang="zh-CN" altLang="en-US" sz="2400" dirty="0">
              <a:latin typeface="宋体" panose="02010600030101010101" pitchFamily="2" charset="-122"/>
              <a:ea typeface="宋体" panose="02010600030101010101" pitchFamily="2" charset="-122"/>
            </a:endParaRPr>
          </a:p>
        </p:txBody>
      </p:sp>
      <p:pic>
        <p:nvPicPr>
          <p:cNvPr id="62467" name="Picture 4" descr="6-9"/>
          <p:cNvPicPr>
            <a:picLocks noChangeAspect="1"/>
          </p:cNvPicPr>
          <p:nvPr/>
        </p:nvPicPr>
        <p:blipFill>
          <a:blip r:embed="rId1"/>
          <a:stretch>
            <a:fillRect/>
          </a:stretch>
        </p:blipFill>
        <p:spPr>
          <a:xfrm>
            <a:off x="971550" y="1524000"/>
            <a:ext cx="7200900" cy="3119438"/>
          </a:xfrm>
          <a:prstGeom prst="rect">
            <a:avLst/>
          </a:prstGeom>
          <a:noFill/>
          <a:ln w="9525">
            <a:noFill/>
          </a:ln>
        </p:spPr>
      </p:pic>
      <p:sp>
        <p:nvSpPr>
          <p:cNvPr id="6246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6349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63491" name="Rectangle 3"/>
          <p:cNvSpPr>
            <a:spLocks noGrp="1"/>
          </p:cNvSpPr>
          <p:nvPr/>
        </p:nvSpPr>
        <p:spPr>
          <a:xfrm>
            <a:off x="250825" y="1412875"/>
            <a:ext cx="8704263" cy="3322638"/>
          </a:xfrm>
          <a:prstGeom prst="rect">
            <a:avLst/>
          </a:prstGeom>
          <a:noFill/>
          <a:ln w="9525">
            <a:noFill/>
          </a:ln>
        </p:spPr>
        <p:txBody>
          <a:bodyPr wrap="square" lIns="91440" tIns="45720" rIns="91440" bIns="45720" anchor="t">
            <a:spAutoFit/>
          </a:bodyPr>
          <a:p>
            <a:pPr marL="269875" indent="-269875" eaLnBrk="0" hangingPunct="0">
              <a:lnSpc>
                <a:spcPct val="110000"/>
              </a:lnSpc>
              <a:spcBef>
                <a:spcPct val="15000"/>
              </a:spcBef>
              <a:buClr>
                <a:schemeClr val="folHlink"/>
              </a:buClr>
              <a:buSzPct val="80000"/>
              <a:buFont typeface="Wingdings" panose="05000000000000000000" pitchFamily="2" charset="2"/>
              <a:buChar char="•"/>
            </a:pPr>
            <a:r>
              <a:rPr lang="zh-CN" altLang="en-US" sz="3200" b="1" dirty="0">
                <a:solidFill>
                  <a:srgbClr val="000099"/>
                </a:solidFill>
                <a:latin typeface="宋体" panose="02010600030101010101" pitchFamily="2" charset="-122"/>
                <a:ea typeface="宋体" panose="02010600030101010101" pitchFamily="2" charset="-122"/>
              </a:rPr>
              <a:t>中断处理过程</a:t>
            </a:r>
            <a:endParaRPr lang="en-US" altLang="zh-CN" sz="3200" b="1" dirty="0">
              <a:solidFill>
                <a:srgbClr val="000099"/>
              </a:solidFill>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中断请求</a:t>
            </a:r>
            <a:endParaRPr lang="zh-CN" altLang="en-US" sz="2800" b="1" dirty="0">
              <a:solidFill>
                <a:schemeClr val="tx1"/>
              </a:solidFill>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中断判优</a:t>
            </a:r>
            <a:endParaRPr lang="zh-CN" altLang="en-US" sz="2800" b="1" dirty="0">
              <a:solidFill>
                <a:schemeClr val="tx1"/>
              </a:solidFill>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中断响应</a:t>
            </a:r>
            <a:endParaRPr lang="zh-CN" altLang="en-US" sz="2800" b="1" dirty="0">
              <a:solidFill>
                <a:schemeClr val="tx1"/>
              </a:solidFill>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中断服务</a:t>
            </a:r>
            <a:endParaRPr lang="zh-CN" altLang="en-US" sz="2800" b="1" dirty="0">
              <a:solidFill>
                <a:schemeClr val="tx1"/>
              </a:solidFill>
              <a:latin typeface="宋体" panose="02010600030101010101" pitchFamily="2" charset="-122"/>
              <a:ea typeface="宋体" panose="02010600030101010101" pitchFamily="2" charset="-122"/>
            </a:endParaRPr>
          </a:p>
          <a:p>
            <a:pPr marL="719455" lvl="1" indent="-269875" algn="l" eaLnBrk="0" fontAlgn="base" hangingPunct="0">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中断返回</a:t>
            </a:r>
            <a:endParaRPr lang="zh-CN" altLang="en-US" sz="2800" b="1" dirty="0">
              <a:solidFill>
                <a:schemeClr val="tx1"/>
              </a:solidFill>
              <a:latin typeface="宋体" panose="02010600030101010101" pitchFamily="2" charset="-122"/>
              <a:ea typeface="宋体" panose="02010600030101010101" pitchFamily="2" charset="-122"/>
            </a:endParaRPr>
          </a:p>
        </p:txBody>
      </p:sp>
      <p:grpSp>
        <p:nvGrpSpPr>
          <p:cNvPr id="5" name="Group 6"/>
          <p:cNvGrpSpPr/>
          <p:nvPr/>
        </p:nvGrpSpPr>
        <p:grpSpPr>
          <a:xfrm>
            <a:off x="2747963" y="2205038"/>
            <a:ext cx="1844675" cy="1223962"/>
            <a:chOff x="0" y="0"/>
            <a:chExt cx="1161" cy="771"/>
          </a:xfrm>
        </p:grpSpPr>
        <p:sp>
          <p:nvSpPr>
            <p:cNvPr id="63493" name="AutoShape 4"/>
            <p:cNvSpPr/>
            <p:nvPr/>
          </p:nvSpPr>
          <p:spPr>
            <a:xfrm>
              <a:off x="0" y="0"/>
              <a:ext cx="182" cy="771"/>
            </a:xfrm>
            <a:prstGeom prst="rightBrace">
              <a:avLst>
                <a:gd name="adj1" fmla="val 35125"/>
                <a:gd name="adj2" fmla="val 50000"/>
              </a:avLst>
            </a:prstGeom>
            <a:noFill/>
            <a:ln w="28575" cap="flat" cmpd="sng">
              <a:solidFill>
                <a:schemeClr val="hlink"/>
              </a:solidFill>
              <a:prstDash val="solid"/>
              <a:round/>
              <a:headEnd type="none" w="med" len="med"/>
              <a:tailEnd type="none" w="med" len="med"/>
            </a:ln>
          </p:spPr>
          <p:txBody>
            <a:bodyPr wrap="none" anchor="ctr"/>
            <a:p>
              <a:pPr>
                <a:buSzPct val="80000"/>
              </a:pPr>
              <a:endParaRPr lang="zh-CN" altLang="en-US" sz="2400" dirty="0">
                <a:latin typeface="宋体" panose="02010600030101010101" pitchFamily="2" charset="-122"/>
                <a:ea typeface="宋体" panose="02010600030101010101" pitchFamily="2" charset="-122"/>
              </a:endParaRPr>
            </a:p>
          </p:txBody>
        </p:sp>
        <p:sp>
          <p:nvSpPr>
            <p:cNvPr id="63494" name="Text Box 5"/>
            <p:cNvSpPr txBox="1"/>
            <p:nvPr/>
          </p:nvSpPr>
          <p:spPr>
            <a:xfrm>
              <a:off x="136" y="227"/>
              <a:ext cx="1025" cy="330"/>
            </a:xfrm>
            <a:prstGeom prst="rect">
              <a:avLst/>
            </a:prstGeom>
            <a:noFill/>
            <a:ln w="9525">
              <a:noFill/>
            </a:ln>
          </p:spPr>
          <p:txBody>
            <a:bodyPr wrap="none" anchor="t">
              <a:spAutoFit/>
            </a:bodyPr>
            <a:p>
              <a:pPr>
                <a:buSzPct val="80000"/>
              </a:pPr>
              <a:r>
                <a:rPr lang="zh-CN" altLang="en-US" sz="2800" b="1" dirty="0">
                  <a:solidFill>
                    <a:srgbClr val="FF0000"/>
                  </a:solidFill>
                  <a:latin typeface="宋体" panose="02010600030101010101" pitchFamily="2" charset="-122"/>
                  <a:ea typeface="宋体" panose="02010600030101010101" pitchFamily="2" charset="-122"/>
                </a:rPr>
                <a:t>中断硬件</a:t>
              </a:r>
              <a:endParaRPr lang="zh-CN" altLang="en-US" sz="2800" b="1" dirty="0">
                <a:solidFill>
                  <a:srgbClr val="FF0000"/>
                </a:solidFill>
                <a:latin typeface="宋体" panose="02010600030101010101" pitchFamily="2" charset="-122"/>
                <a:ea typeface="宋体" panose="02010600030101010101" pitchFamily="2" charset="-122"/>
              </a:endParaRPr>
            </a:p>
          </p:txBody>
        </p:sp>
      </p:grpSp>
      <p:grpSp>
        <p:nvGrpSpPr>
          <p:cNvPr id="8" name="Group 7"/>
          <p:cNvGrpSpPr/>
          <p:nvPr/>
        </p:nvGrpSpPr>
        <p:grpSpPr>
          <a:xfrm>
            <a:off x="2662238" y="3213100"/>
            <a:ext cx="2603500" cy="1368425"/>
            <a:chOff x="0" y="0"/>
            <a:chExt cx="1639" cy="771"/>
          </a:xfrm>
        </p:grpSpPr>
        <p:sp>
          <p:nvSpPr>
            <p:cNvPr id="63496" name="AutoShape 8"/>
            <p:cNvSpPr/>
            <p:nvPr/>
          </p:nvSpPr>
          <p:spPr>
            <a:xfrm>
              <a:off x="0" y="0"/>
              <a:ext cx="182" cy="771"/>
            </a:xfrm>
            <a:prstGeom prst="rightBrace">
              <a:avLst>
                <a:gd name="adj1" fmla="val 35125"/>
                <a:gd name="adj2" fmla="val 50000"/>
              </a:avLst>
            </a:prstGeom>
            <a:noFill/>
            <a:ln w="28575" cap="flat" cmpd="sng">
              <a:solidFill>
                <a:srgbClr val="0000FF"/>
              </a:solidFill>
              <a:prstDash val="solid"/>
              <a:round/>
              <a:headEnd type="none" w="med" len="med"/>
              <a:tailEnd type="none" w="med" len="med"/>
            </a:ln>
          </p:spPr>
          <p:txBody>
            <a:bodyPr wrap="none" anchor="ctr"/>
            <a:p>
              <a:pPr>
                <a:buSzPct val="80000"/>
              </a:pPr>
              <a:endParaRPr lang="zh-CN" altLang="en-US" sz="2400" dirty="0">
                <a:latin typeface="宋体" panose="02010600030101010101" pitchFamily="2" charset="-122"/>
                <a:ea typeface="宋体" panose="02010600030101010101" pitchFamily="2" charset="-122"/>
              </a:endParaRPr>
            </a:p>
          </p:txBody>
        </p:sp>
        <p:sp>
          <p:nvSpPr>
            <p:cNvPr id="63497" name="Text Box 9"/>
            <p:cNvSpPr txBox="1"/>
            <p:nvPr/>
          </p:nvSpPr>
          <p:spPr>
            <a:xfrm>
              <a:off x="159" y="238"/>
              <a:ext cx="1480" cy="295"/>
            </a:xfrm>
            <a:prstGeom prst="rect">
              <a:avLst/>
            </a:prstGeom>
            <a:noFill/>
            <a:ln w="9525">
              <a:noFill/>
            </a:ln>
          </p:spPr>
          <p:txBody>
            <a:bodyPr wrap="none" anchor="t">
              <a:spAutoFit/>
            </a:bodyPr>
            <a:p>
              <a:pPr>
                <a:buSzPct val="80000"/>
              </a:pPr>
              <a:r>
                <a:rPr lang="zh-CN" altLang="en-US" sz="2800" b="1" dirty="0">
                  <a:solidFill>
                    <a:srgbClr val="0000FF"/>
                  </a:solidFill>
                  <a:latin typeface="宋体" panose="02010600030101010101" pitchFamily="2" charset="-122"/>
                  <a:ea typeface="宋体" panose="02010600030101010101" pitchFamily="2" charset="-122"/>
                </a:rPr>
                <a:t>中断处理程序</a:t>
              </a:r>
              <a:endParaRPr lang="zh-CN" altLang="en-US" sz="2800" b="1" dirty="0">
                <a:solidFill>
                  <a:srgbClr val="0000FF"/>
                </a:solidFill>
                <a:latin typeface="宋体" panose="02010600030101010101" pitchFamily="2" charset="-122"/>
                <a:ea typeface="宋体" panose="02010600030101010101" pitchFamily="2" charset="-122"/>
              </a:endParaRPr>
            </a:p>
          </p:txBody>
        </p:sp>
      </p:grpSp>
      <p:sp>
        <p:nvSpPr>
          <p:cNvPr id="11" name="Rectangle 3"/>
          <p:cNvSpPr txBox="1">
            <a:spLocks noChangeArrowheads="1"/>
          </p:cNvSpPr>
          <p:nvPr/>
        </p:nvSpPr>
        <p:spPr bwMode="auto">
          <a:xfrm>
            <a:off x="685800" y="4941888"/>
            <a:ext cx="79184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9875" indent="-269875" algn="l" rtl="0" eaLnBrk="0" fontAlgn="base" hangingPunct="0">
              <a:lnSpc>
                <a:spcPct val="115000"/>
              </a:lnSpc>
              <a:spcBef>
                <a:spcPct val="15000"/>
              </a:spcBef>
              <a:spcAft>
                <a:spcPct val="0"/>
              </a:spcAft>
              <a:buClr>
                <a:schemeClr val="folHlink"/>
              </a:buClr>
              <a:buSzPct val="80000"/>
              <a:buFont typeface="Wingdings" panose="05000000000000000000" pitchFamily="2" charset="2"/>
              <a:buBlip>
                <a:blip r:embed="rId1"/>
              </a:buBlip>
              <a:defRPr sz="3200" b="1">
                <a:solidFill>
                  <a:srgbClr val="000099"/>
                </a:solidFill>
                <a:latin typeface="+mn-lt"/>
                <a:ea typeface="+mn-ea"/>
                <a:cs typeface="+mn-cs"/>
              </a:defRPr>
            </a:lvl1pPr>
            <a:lvl2pPr marL="719455" indent="-269875" algn="l" rtl="0" eaLnBrk="0" fontAlgn="base" hangingPunct="0">
              <a:lnSpc>
                <a:spcPct val="115000"/>
              </a:lnSpc>
              <a:spcBef>
                <a:spcPct val="15000"/>
              </a:spcBef>
              <a:spcAft>
                <a:spcPct val="0"/>
              </a:spcAft>
              <a:buClr>
                <a:srgbClr val="0000CC"/>
              </a:buClr>
              <a:buSzPct val="90000"/>
              <a:buFont typeface="Wingdings" panose="05000000000000000000" pitchFamily="2" charset="2"/>
              <a:buChar char="Ø"/>
              <a:defRPr sz="2800" b="1">
                <a:solidFill>
                  <a:schemeClr val="tx1"/>
                </a:solidFill>
                <a:latin typeface="+mn-lt"/>
                <a:ea typeface="仿宋" panose="02010609060101010101" charset="-122"/>
              </a:defRPr>
            </a:lvl2pPr>
            <a:lvl3pPr marL="1127125" indent="-228600" algn="l" rtl="0" eaLnBrk="0" fontAlgn="base" hangingPunct="0">
              <a:lnSpc>
                <a:spcPct val="115000"/>
              </a:lnSpc>
              <a:spcBef>
                <a:spcPct val="15000"/>
              </a:spcBef>
              <a:spcAft>
                <a:spcPct val="0"/>
              </a:spcAft>
              <a:buClr>
                <a:srgbClr val="FF6600"/>
              </a:buClr>
              <a:buSzPct val="60000"/>
              <a:buFont typeface="Wingdings" panose="05000000000000000000" pitchFamily="2" charset="2"/>
              <a:buChar char="u"/>
              <a:defRPr sz="2400" b="1">
                <a:solidFill>
                  <a:srgbClr val="000066"/>
                </a:solidFill>
                <a:latin typeface="+mn-lt"/>
                <a:ea typeface="+mn-ea"/>
              </a:defRPr>
            </a:lvl3pPr>
            <a:lvl4pPr marL="1619250" indent="-208280" algn="l" rtl="0" eaLnBrk="0" fontAlgn="base" hangingPunct="0">
              <a:lnSpc>
                <a:spcPct val="115000"/>
              </a:lnSpc>
              <a:spcBef>
                <a:spcPct val="15000"/>
              </a:spcBef>
              <a:spcAft>
                <a:spcPct val="0"/>
              </a:spcAft>
              <a:buClr>
                <a:srgbClr val="800000"/>
              </a:buClr>
              <a:buSzPct val="60000"/>
              <a:buFont typeface="Wingdings" panose="05000000000000000000" pitchFamily="2" charset="2"/>
              <a:buChar char="n"/>
              <a:defRPr sz="2400" b="1">
                <a:solidFill>
                  <a:schemeClr val="tx1"/>
                </a:solidFill>
                <a:latin typeface="+mn-lt"/>
                <a:ea typeface="仿宋" panose="02010609060101010101" charset="-122"/>
              </a:defRPr>
            </a:lvl4pPr>
            <a:lvl5pPr marL="2057400" indent="-228600" algn="l" rtl="0" eaLnBrk="0" fontAlgn="base" hangingPunct="0">
              <a:lnSpc>
                <a:spcPct val="115000"/>
              </a:lnSpc>
              <a:spcBef>
                <a:spcPct val="15000"/>
              </a:spcBef>
              <a:spcAft>
                <a:spcPct val="0"/>
              </a:spcAft>
              <a:buClr>
                <a:srgbClr val="6600CC"/>
              </a:buClr>
              <a:buSzPct val="90000"/>
              <a:buFont typeface="Wingdings" panose="05000000000000000000" pitchFamily="2" charset="2"/>
              <a:buChar char="•"/>
              <a:defRPr sz="2200" b="1">
                <a:solidFill>
                  <a:schemeClr val="tx2"/>
                </a:solidFill>
                <a:latin typeface="Tahoma" panose="020B0604030504040204" pitchFamily="2" charset="0"/>
                <a:ea typeface="+mn-ea"/>
              </a:defRPr>
            </a:lvl5pPr>
            <a:lvl6pPr marL="2514600" indent="-228600" algn="l" rtl="0" eaLnBrk="0" fontAlgn="base" hangingPunct="0">
              <a:lnSpc>
                <a:spcPct val="115000"/>
              </a:lnSpc>
              <a:spcBef>
                <a:spcPct val="15000"/>
              </a:spcBef>
              <a:spcAft>
                <a:spcPct val="0"/>
              </a:spcAft>
              <a:buClr>
                <a:srgbClr val="6600CC"/>
              </a:buClr>
              <a:buSzPct val="90000"/>
              <a:buFont typeface="Wingdings" panose="05000000000000000000" pitchFamily="2" charset="2"/>
              <a:buChar char="•"/>
              <a:defRPr sz="2200" b="1">
                <a:solidFill>
                  <a:schemeClr val="tx2"/>
                </a:solidFill>
                <a:latin typeface="Tahoma" panose="020B0604030504040204" pitchFamily="2" charset="0"/>
                <a:ea typeface="+mn-ea"/>
              </a:defRPr>
            </a:lvl6pPr>
            <a:lvl7pPr marL="2971800" indent="-228600" algn="l" rtl="0" eaLnBrk="0" fontAlgn="base" hangingPunct="0">
              <a:lnSpc>
                <a:spcPct val="115000"/>
              </a:lnSpc>
              <a:spcBef>
                <a:spcPct val="15000"/>
              </a:spcBef>
              <a:spcAft>
                <a:spcPct val="0"/>
              </a:spcAft>
              <a:buClr>
                <a:srgbClr val="6600CC"/>
              </a:buClr>
              <a:buSzPct val="90000"/>
              <a:buFont typeface="Wingdings" panose="05000000000000000000" pitchFamily="2" charset="2"/>
              <a:buChar char="•"/>
              <a:defRPr sz="2200" b="1">
                <a:solidFill>
                  <a:schemeClr val="tx2"/>
                </a:solidFill>
                <a:latin typeface="Tahoma" panose="020B0604030504040204" pitchFamily="2" charset="0"/>
                <a:ea typeface="+mn-ea"/>
              </a:defRPr>
            </a:lvl7pPr>
            <a:lvl8pPr marL="3429000" indent="-228600" algn="l" rtl="0" eaLnBrk="0" fontAlgn="base" hangingPunct="0">
              <a:lnSpc>
                <a:spcPct val="115000"/>
              </a:lnSpc>
              <a:spcBef>
                <a:spcPct val="15000"/>
              </a:spcBef>
              <a:spcAft>
                <a:spcPct val="0"/>
              </a:spcAft>
              <a:buClr>
                <a:srgbClr val="6600CC"/>
              </a:buClr>
              <a:buSzPct val="90000"/>
              <a:buFont typeface="Wingdings" panose="05000000000000000000" pitchFamily="2" charset="2"/>
              <a:buChar char="•"/>
              <a:defRPr sz="2200" b="1">
                <a:solidFill>
                  <a:schemeClr val="tx2"/>
                </a:solidFill>
                <a:latin typeface="Tahoma" panose="020B0604030504040204" pitchFamily="2" charset="0"/>
                <a:ea typeface="+mn-ea"/>
              </a:defRPr>
            </a:lvl8pPr>
            <a:lvl9pPr marL="3886200" indent="-228600" algn="l" rtl="0" eaLnBrk="0" fontAlgn="base" hangingPunct="0">
              <a:lnSpc>
                <a:spcPct val="115000"/>
              </a:lnSpc>
              <a:spcBef>
                <a:spcPct val="15000"/>
              </a:spcBef>
              <a:spcAft>
                <a:spcPct val="0"/>
              </a:spcAft>
              <a:buClr>
                <a:srgbClr val="6600CC"/>
              </a:buClr>
              <a:buSzPct val="90000"/>
              <a:buFont typeface="Wingdings" panose="05000000000000000000" pitchFamily="2" charset="2"/>
              <a:buChar char="•"/>
              <a:defRPr sz="2200" b="1">
                <a:solidFill>
                  <a:schemeClr val="tx2"/>
                </a:solidFill>
                <a:latin typeface="Tahoma" panose="020B0604030504040204" pitchFamily="2" charset="0"/>
                <a:ea typeface="+mn-ea"/>
              </a:defRPr>
            </a:lvl9pPr>
          </a:lstStyle>
          <a:p>
            <a:pPr marL="269875" marR="0" lvl="0" indent="-269875" algn="l" defTabSz="914400" rtl="0" eaLnBrk="1" fontAlgn="base" latinLnBrk="0" hangingPunct="1">
              <a:lnSpc>
                <a:spcPct val="150000"/>
              </a:lnSpc>
              <a:spcBef>
                <a:spcPct val="15000"/>
              </a:spcBef>
              <a:spcAft>
                <a:spcPct val="0"/>
              </a:spcAft>
              <a:buClr>
                <a:srgbClr val="006600"/>
              </a:buClr>
              <a:buSzPct val="100000"/>
              <a:buFont typeface="Wingdings" panose="05000000000000000000" pitchFamily="2" charset="2"/>
              <a:buChar char="ü"/>
              <a:defRPr/>
            </a:pPr>
            <a:r>
              <a:rPr kumimoji="0" lang="zh-CN" altLang="en-US" sz="2400" b="1" i="0" u="none" strike="noStrike" kern="0" cap="none" spc="0" normalizeH="0" baseline="0" noProof="0" dirty="0" smtClean="0">
                <a:ln>
                  <a:noFill/>
                </a:ln>
                <a:solidFill>
                  <a:srgbClr val="003300"/>
                </a:solidFill>
                <a:effectLst/>
                <a:uLnTx/>
                <a:uFillTx/>
                <a:latin typeface="宋体" panose="02010600030101010101" pitchFamily="2" charset="-122"/>
                <a:ea typeface="宋体" panose="02010600030101010101" pitchFamily="2" charset="-122"/>
                <a:cs typeface="+mn-cs"/>
              </a:rPr>
              <a:t>中断源（中断事件）：引起中断发生的事件</a:t>
            </a:r>
            <a:endParaRPr kumimoji="0" lang="zh-CN" altLang="en-US" sz="2400" b="1" i="0" u="none" strike="noStrike" kern="0" cap="none" spc="0" normalizeH="0" baseline="0" noProof="0" dirty="0" smtClean="0">
              <a:ln>
                <a:noFill/>
              </a:ln>
              <a:solidFill>
                <a:srgbClr val="003300"/>
              </a:solidFill>
              <a:effectLst/>
              <a:uLnTx/>
              <a:uFillTx/>
              <a:latin typeface="宋体" panose="02010600030101010101" pitchFamily="2" charset="-122"/>
              <a:ea typeface="宋体" panose="02010600030101010101" pitchFamily="2" charset="-122"/>
              <a:cs typeface="+mn-cs"/>
            </a:endParaRPr>
          </a:p>
          <a:p>
            <a:pPr marL="269875" marR="0" lvl="0" indent="-269875" algn="l" defTabSz="914400" rtl="0" eaLnBrk="1" fontAlgn="base" latinLnBrk="0" hangingPunct="1">
              <a:lnSpc>
                <a:spcPct val="150000"/>
              </a:lnSpc>
              <a:spcBef>
                <a:spcPct val="15000"/>
              </a:spcBef>
              <a:spcAft>
                <a:spcPct val="0"/>
              </a:spcAft>
              <a:buClr>
                <a:srgbClr val="006600"/>
              </a:buClr>
              <a:buSzPct val="100000"/>
              <a:buFont typeface="Wingdings" panose="05000000000000000000" pitchFamily="2" charset="2"/>
              <a:buChar char="ü"/>
              <a:defRPr/>
            </a:pPr>
            <a:r>
              <a:rPr kumimoji="0" lang="zh-CN" altLang="en-US" sz="2400" b="1" i="0" u="none" strike="noStrike" kern="0" cap="none" spc="0" normalizeH="0" baseline="0" noProof="0" dirty="0" smtClean="0">
                <a:ln>
                  <a:noFill/>
                </a:ln>
                <a:solidFill>
                  <a:srgbClr val="003300"/>
                </a:solidFill>
                <a:effectLst/>
                <a:uLnTx/>
                <a:uFillTx/>
                <a:latin typeface="宋体" panose="02010600030101010101" pitchFamily="2" charset="-122"/>
                <a:ea typeface="宋体" panose="02010600030101010101" pitchFamily="2" charset="-122"/>
                <a:cs typeface="+mn-cs"/>
              </a:rPr>
              <a:t>中断处理程序：处理中断的程序代码，也称中断例程</a:t>
            </a:r>
            <a:endParaRPr kumimoji="0" lang="zh-CN" altLang="en-US" sz="2400" b="1" i="0" u="none" strike="noStrike" kern="0" cap="none" spc="0" normalizeH="0" baseline="0" noProof="0" dirty="0" smtClean="0">
              <a:ln>
                <a:noFill/>
              </a:ln>
              <a:solidFill>
                <a:srgbClr val="0033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1+#ppt_w/2"/>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6451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pic>
        <p:nvPicPr>
          <p:cNvPr id="64515" name="Picture 4" descr="插图2-7"/>
          <p:cNvPicPr>
            <a:picLocks noChangeAspect="1"/>
          </p:cNvPicPr>
          <p:nvPr/>
        </p:nvPicPr>
        <p:blipFill>
          <a:blip r:embed="rId1"/>
          <a:srcRect t="4675" b="2702"/>
          <a:stretch>
            <a:fillRect/>
          </a:stretch>
        </p:blipFill>
        <p:spPr>
          <a:xfrm>
            <a:off x="363538" y="1484313"/>
            <a:ext cx="8312150" cy="50800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53250" name="Rectangle 3"/>
          <p:cNvSpPr>
            <a:spLocks noGrp="1"/>
          </p:cNvSpPr>
          <p:nvPr>
            <p:ph type="body"/>
          </p:nvPr>
        </p:nvSpPr>
        <p:spPr/>
        <p:txBody>
          <a:bodyPr wrap="square" anchor="t"/>
          <a:p>
            <a:pPr marL="0" marR="0" lvl="0" indent="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lang="zh-CN" altLang="en-US" sz="2800" b="1" strike="noStrike" noProof="1" dirty="0">
                <a:latin typeface="宋体" panose="02010600030101010101" pitchFamily="2" charset="-122"/>
                <a:ea typeface="宋体" panose="02010600030101010101" pitchFamily="2" charset="-122"/>
              </a:rPr>
              <a:t>6.3.2  中断处理程序 </a:t>
            </a:r>
            <a:br>
              <a:rPr lang="zh-CN" altLang="en-US" dirty="0">
                <a:ea typeface="宋体" panose="02010600030101010101" pitchFamily="2" charset="-122"/>
              </a:rPr>
            </a:br>
            <a:r>
              <a:rPr lang="zh-CN" altLang="en-US" sz="2400" strike="noStrike" noProof="1" dirty="0">
                <a:ea typeface="宋体" panose="02010600030101010101" pitchFamily="2" charset="-122"/>
              </a:rPr>
              <a:t>    </a:t>
            </a:r>
            <a:r>
              <a:rPr lang="zh-CN" altLang="en-US" sz="2400" strike="noStrike" noProof="1" dirty="0">
                <a:solidFill>
                  <a:schemeClr val="tx1"/>
                </a:solidFill>
                <a:latin typeface="宋体" panose="02010600030101010101" pitchFamily="2" charset="-122"/>
                <a:ea typeface="宋体" panose="02010600030101010101" pitchFamily="2" charset="-122"/>
              </a:rPr>
              <a:t>    </a:t>
            </a: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中断处理程序的处理过程可分成以下几个步骤：</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 检查是否有未响应的中断信号</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 保护被中断进程的</a:t>
            </a:r>
            <a:r>
              <a:rPr lang="en-US" altLang="zh-CN"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CPU</a:t>
            </a: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环境</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 转入相应的设备处理程序</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 中断处理</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p"/>
              <a:defRPr/>
            </a:pP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 恢复</a:t>
            </a:r>
            <a:r>
              <a:rPr lang="en-US" altLang="zh-CN"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CPU</a:t>
            </a:r>
            <a:r>
              <a:rPr lang="zh-CN" altLang="en-US" sz="2400" b="1" strike="noStrike" kern="0" noProof="0" dirty="0" smtClean="0">
                <a:ln>
                  <a:noFill/>
                </a:ln>
                <a:solidFill>
                  <a:schemeClr val="tx1"/>
                </a:solidFill>
                <a:effectLst/>
                <a:uLnTx/>
                <a:uFillTx/>
                <a:latin typeface="宋体" panose="02010600030101010101" pitchFamily="2" charset="-122"/>
                <a:ea typeface="宋体" panose="02010600030101010101" pitchFamily="2" charset="-122"/>
                <a:sym typeface="+mn-ea"/>
              </a:rPr>
              <a:t>的现场并退出中断</a:t>
            </a:r>
            <a:endPar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0" indent="0" fontAlgn="base">
              <a:buNone/>
            </a:pPr>
            <a:endParaRPr lang="zh-CN" altLang="en-US" sz="2400" strike="noStrike" noProof="1" dirty="0">
              <a:latin typeface="宋体" panose="02010600030101010101" pitchFamily="2" charset="-122"/>
              <a:ea typeface="宋体" panose="02010600030101010101" pitchFamily="2" charset="-122"/>
            </a:endParaRPr>
          </a:p>
        </p:txBody>
      </p:sp>
      <p:sp>
        <p:nvSpPr>
          <p:cNvPr id="6553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 Box 2"/>
          <p:cNvSpPr txBox="1"/>
          <p:nvPr/>
        </p:nvSpPr>
        <p:spPr>
          <a:xfrm>
            <a:off x="2819400" y="5734050"/>
            <a:ext cx="3017838" cy="457200"/>
          </a:xfrm>
          <a:prstGeom prst="rect">
            <a:avLst/>
          </a:prstGeom>
          <a:solidFill>
            <a:schemeClr val="accent1"/>
          </a:solidFill>
          <a:ln w="9525">
            <a:noFill/>
          </a:ln>
        </p:spPr>
        <p:txBody>
          <a:bodyPr wrap="none" anchor="t">
            <a:spAutoFit/>
          </a:bodyPr>
          <a:p>
            <a:r>
              <a:rPr lang="zh-CN" altLang="en-US" sz="2400" b="1" dirty="0">
                <a:solidFill>
                  <a:schemeClr val="accent2"/>
                </a:solidFill>
                <a:latin typeface="微软雅黑" panose="020B0503020204020204" charset="-122"/>
                <a:ea typeface="微软雅黑" panose="020B0503020204020204" charset="-122"/>
              </a:rPr>
              <a:t>中断现场保护示意图</a:t>
            </a:r>
            <a:r>
              <a:rPr lang="zh-CN" altLang="en-US" sz="2400" b="1" dirty="0">
                <a:latin typeface="微软雅黑" panose="020B0503020204020204" charset="-122"/>
                <a:ea typeface="微软雅黑" panose="020B0503020204020204" charset="-122"/>
              </a:rPr>
              <a:t> </a:t>
            </a:r>
            <a:endParaRPr lang="zh-CN" altLang="en-US" sz="2400" b="1" dirty="0">
              <a:latin typeface="微软雅黑" panose="020B0503020204020204" charset="-122"/>
              <a:ea typeface="微软雅黑" panose="020B0503020204020204" charset="-122"/>
            </a:endParaRPr>
          </a:p>
        </p:txBody>
      </p:sp>
      <p:graphicFrame>
        <p:nvGraphicFramePr>
          <p:cNvPr id="66562" name="Object 3"/>
          <p:cNvGraphicFramePr>
            <a:graphicFrameLocks noChangeAspect="1"/>
          </p:cNvGraphicFramePr>
          <p:nvPr/>
        </p:nvGraphicFramePr>
        <p:xfrm>
          <a:off x="304800" y="457200"/>
          <a:ext cx="8534400" cy="5192713"/>
        </p:xfrm>
        <a:graphic>
          <a:graphicData uri="http://schemas.openxmlformats.org/presentationml/2006/ole">
            <mc:AlternateContent xmlns:mc="http://schemas.openxmlformats.org/markup-compatibility/2006">
              <mc:Choice xmlns:v="urn:schemas-microsoft-com:vml" Requires="v">
                <p:oleObj spid="_x0000_s3076" name="" r:id="rId1" imgW="5286375" imgH="3105150" progId="Paint.Picture">
                  <p:embed/>
                </p:oleObj>
              </mc:Choice>
              <mc:Fallback>
                <p:oleObj name="" r:id="rId1" imgW="5286375" imgH="3105150" progId="Paint.Picture">
                  <p:embed/>
                  <p:pic>
                    <p:nvPicPr>
                      <p:cNvPr id="0" name="图片 3075"/>
                      <p:cNvPicPr/>
                      <p:nvPr/>
                    </p:nvPicPr>
                    <p:blipFill>
                      <a:blip r:embed="rId2"/>
                      <a:stretch>
                        <a:fillRect/>
                      </a:stretch>
                    </p:blipFill>
                    <p:spPr>
                      <a:xfrm>
                        <a:off x="304800" y="457200"/>
                        <a:ext cx="8534400" cy="5192713"/>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6.3　中断机构和中断处理程序</a:t>
            </a:r>
            <a:endParaRPr lang="zh-CN" altLang="en-US" sz="4000" dirty="0">
              <a:latin typeface="宋体" panose="02010600030101010101" pitchFamily="2" charset="-122"/>
              <a:ea typeface="宋体" panose="02010600030101010101" pitchFamily="2" charset="-122"/>
            </a:endParaRPr>
          </a:p>
        </p:txBody>
      </p:sp>
      <p:sp>
        <p:nvSpPr>
          <p:cNvPr id="6861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27653" name="Rectangle 3"/>
          <p:cNvSpPr/>
          <p:nvPr/>
        </p:nvSpPr>
        <p:spPr>
          <a:xfrm>
            <a:off x="457200" y="1452563"/>
            <a:ext cx="7772400" cy="432117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469900" indent="-469900">
              <a:spcBef>
                <a:spcPct val="20000"/>
              </a:spcBef>
              <a:buClr>
                <a:schemeClr val="accent2"/>
              </a:buClr>
              <a:buFont typeface="Wingdings" panose="05000000000000000000" pitchFamily="2" charset="2"/>
            </a:pPr>
            <a:r>
              <a:rPr lang="zh-CN" altLang="en-US" sz="2600" b="1" dirty="0">
                <a:solidFill>
                  <a:schemeClr val="accent2"/>
                </a:solidFill>
                <a:latin typeface="宋体" panose="02010600030101010101" pitchFamily="2" charset="-122"/>
                <a:ea typeface="宋体" panose="02010600030101010101" pitchFamily="2" charset="-122"/>
              </a:rPr>
              <a:t>流程</a:t>
            </a:r>
            <a:endParaRPr lang="zh-CN" altLang="en-US" sz="2600" b="1" dirty="0">
              <a:solidFill>
                <a:schemeClr val="accent2"/>
              </a:solidFill>
              <a:latin typeface="宋体" panose="02010600030101010101" pitchFamily="2" charset="-122"/>
              <a:ea typeface="宋体" panose="02010600030101010101" pitchFamily="2" charset="-122"/>
            </a:endParaRPr>
          </a:p>
          <a:p>
            <a:pPr marL="908050" lvl="1" indent="-436245" algn="l" eaLnBrk="1" fontAlgn="base" hangingPunct="1">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设备启动－</a:t>
            </a:r>
            <a:r>
              <a:rPr lang="en-US" altLang="zh-CN" sz="2200" b="1" dirty="0">
                <a:solidFill>
                  <a:schemeClr val="tx1"/>
                </a:solidFill>
                <a:latin typeface="宋体" panose="02010600030101010101" pitchFamily="2" charset="-122"/>
                <a:ea typeface="宋体" panose="02010600030101010101" pitchFamily="2" charset="-122"/>
              </a:rPr>
              <a:t>&gt;I/O</a:t>
            </a:r>
            <a:r>
              <a:rPr lang="zh-CN" altLang="en-US" sz="2200" b="1" dirty="0">
                <a:solidFill>
                  <a:schemeClr val="tx1"/>
                </a:solidFill>
                <a:latin typeface="宋体" panose="02010600030101010101" pitchFamily="2" charset="-122"/>
                <a:ea typeface="宋体" panose="02010600030101010101" pitchFamily="2" charset="-122"/>
              </a:rPr>
              <a:t>完成－</a:t>
            </a:r>
            <a:r>
              <a:rPr lang="en-US" altLang="zh-CN" sz="2200" b="1" dirty="0">
                <a:solidFill>
                  <a:schemeClr val="tx1"/>
                </a:solidFill>
                <a:latin typeface="宋体" panose="02010600030101010101" pitchFamily="2" charset="-122"/>
                <a:ea typeface="宋体" panose="02010600030101010101" pitchFamily="2" charset="-122"/>
              </a:rPr>
              <a:t>&gt;</a:t>
            </a:r>
            <a:r>
              <a:rPr lang="zh-CN" altLang="en-US" sz="2200" b="1" dirty="0">
                <a:solidFill>
                  <a:schemeClr val="tx1"/>
                </a:solidFill>
                <a:latin typeface="宋体" panose="02010600030101010101" pitchFamily="2" charset="-122"/>
                <a:ea typeface="宋体" panose="02010600030101010101" pitchFamily="2" charset="-122"/>
              </a:rPr>
              <a:t>发送中断－</a:t>
            </a:r>
            <a:r>
              <a:rPr lang="en-US" altLang="zh-CN" sz="2200" b="1" dirty="0">
                <a:solidFill>
                  <a:schemeClr val="tx1"/>
                </a:solidFill>
                <a:latin typeface="宋体" panose="02010600030101010101" pitchFamily="2" charset="-122"/>
                <a:ea typeface="宋体" panose="02010600030101010101" pitchFamily="2" charset="-122"/>
              </a:rPr>
              <a:t>&gt;CPU</a:t>
            </a:r>
            <a:r>
              <a:rPr lang="zh-CN" altLang="en-US" sz="2200" b="1" dirty="0">
                <a:solidFill>
                  <a:schemeClr val="tx1"/>
                </a:solidFill>
                <a:latin typeface="宋体" panose="02010600030101010101" pitchFamily="2" charset="-122"/>
                <a:ea typeface="宋体" panose="02010600030101010101" pitchFamily="2" charset="-122"/>
              </a:rPr>
              <a:t>调用中断处理过程</a:t>
            </a:r>
            <a:endParaRPr lang="zh-CN" altLang="en-US" sz="2200" b="1" dirty="0">
              <a:solidFill>
                <a:schemeClr val="tx1"/>
              </a:solidFill>
              <a:latin typeface="宋体" panose="02010600030101010101" pitchFamily="2" charset="-122"/>
              <a:ea typeface="宋体" panose="02010600030101010101" pitchFamily="2" charset="-122"/>
            </a:endParaRPr>
          </a:p>
          <a:p>
            <a:pPr marL="469900" indent="-469900">
              <a:spcBef>
                <a:spcPct val="20000"/>
              </a:spcBef>
              <a:buClr>
                <a:schemeClr val="accent2"/>
              </a:buClr>
              <a:buFont typeface="Wingdings" panose="05000000000000000000" pitchFamily="2" charset="2"/>
              <a:buChar char="o"/>
            </a:pPr>
            <a:r>
              <a:rPr lang="zh-CN" altLang="en-US" sz="2600" b="1" dirty="0">
                <a:solidFill>
                  <a:schemeClr val="accent2"/>
                </a:solidFill>
                <a:latin typeface="宋体" panose="02010600030101010101" pitchFamily="2" charset="-122"/>
                <a:ea typeface="宋体" panose="02010600030101010101" pitchFamily="2" charset="-122"/>
              </a:rPr>
              <a:t>中断处理过程</a:t>
            </a:r>
            <a:endParaRPr lang="zh-CN" altLang="en-US" sz="2600" b="1" dirty="0">
              <a:solidFill>
                <a:schemeClr val="accent2"/>
              </a:solidFill>
              <a:latin typeface="宋体" panose="02010600030101010101" pitchFamily="2" charset="-122"/>
              <a:ea typeface="宋体" panose="02010600030101010101" pitchFamily="2" charset="-122"/>
            </a:endParaRPr>
          </a:p>
          <a:p>
            <a:pPr marL="908050" lvl="1" indent="-436245" algn="l" eaLnBrk="1" fontAlgn="base" hangingPunct="1">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唤醒</a:t>
            </a:r>
            <a:r>
              <a:rPr lang="zh-CN" altLang="en-US" sz="2200" b="1" dirty="0">
                <a:solidFill>
                  <a:schemeClr val="accent2"/>
                </a:solidFill>
                <a:latin typeface="宋体" panose="02010600030101010101" pitchFamily="2" charset="-122"/>
                <a:ea typeface="宋体" panose="02010600030101010101" pitchFamily="2" charset="-122"/>
              </a:rPr>
              <a:t>被阻塞的驱动程序进程</a:t>
            </a:r>
            <a:endParaRPr lang="zh-CN" altLang="en-US" sz="2200" b="1" dirty="0">
              <a:solidFill>
                <a:schemeClr val="accent2"/>
              </a:solidFill>
              <a:latin typeface="宋体" panose="02010600030101010101" pitchFamily="2" charset="-122"/>
              <a:ea typeface="宋体" panose="02010600030101010101" pitchFamily="2" charset="-122"/>
            </a:endParaRPr>
          </a:p>
          <a:p>
            <a:pPr marL="908050" lvl="1" indent="-436245" algn="l" eaLnBrk="1" fontAlgn="base" hangingPunct="1">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保护被中断进程的</a:t>
            </a:r>
            <a:r>
              <a:rPr lang="en-US" altLang="zh-CN" sz="2200" b="1" dirty="0">
                <a:solidFill>
                  <a:schemeClr val="tx1"/>
                </a:solidFill>
                <a:latin typeface="宋体" panose="02010600030101010101" pitchFamily="2" charset="-122"/>
                <a:ea typeface="宋体" panose="02010600030101010101" pitchFamily="2" charset="-122"/>
              </a:rPr>
              <a:t>CPU</a:t>
            </a:r>
            <a:r>
              <a:rPr lang="zh-CN" altLang="en-US" sz="2200" b="1" dirty="0">
                <a:solidFill>
                  <a:schemeClr val="tx1"/>
                </a:solidFill>
                <a:latin typeface="宋体" panose="02010600030101010101" pitchFamily="2" charset="-122"/>
                <a:ea typeface="宋体" panose="02010600030101010101" pitchFamily="2" charset="-122"/>
              </a:rPr>
              <a:t>环境</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转入相应的设备处理程序</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中断处理</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恢复被中断进程的现场</a:t>
            </a:r>
            <a:endParaRPr lang="zh-CN" altLang="en-US" sz="22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3">
                                            <p:txEl>
                                              <p:charRg st="9"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3">
                                            <p:txEl>
                                              <p:charRg st="12" end="4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3">
                                            <p:txEl>
                                              <p:charRg st="43" end="5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3">
                                            <p:txEl>
                                              <p:charRg st="50" end="6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3">
                                            <p:txEl>
                                              <p:charRg st="63" end="7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3">
                                            <p:txEl>
                                              <p:charRg st="77" end="8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3">
                                            <p:txEl>
                                              <p:charRg st="89" end="9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53">
                                            <p:txEl>
                                              <p:charRg st="94"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 Box 3"/>
          <p:cNvSpPr txBox="1"/>
          <p:nvPr/>
        </p:nvSpPr>
        <p:spPr>
          <a:xfrm>
            <a:off x="7940675" y="1676400"/>
            <a:ext cx="554038" cy="2112963"/>
          </a:xfrm>
          <a:prstGeom prst="rect">
            <a:avLst/>
          </a:prstGeom>
          <a:solidFill>
            <a:schemeClr val="accent1"/>
          </a:solidFill>
          <a:ln w="9525">
            <a:noFill/>
          </a:ln>
        </p:spPr>
        <p:txBody>
          <a:bodyPr vert="eaVert" anchor="t">
            <a:spAutoFit/>
          </a:bodyPr>
          <a:p>
            <a:r>
              <a:rPr lang="zh-CN" altLang="en-US" sz="2400" b="1" dirty="0">
                <a:solidFill>
                  <a:schemeClr val="accent2"/>
                </a:solidFill>
                <a:latin typeface="微软雅黑" panose="020B0503020204020204" charset="-122"/>
                <a:ea typeface="微软雅黑" panose="020B0503020204020204" charset="-122"/>
              </a:rPr>
              <a:t>中断处理流程</a:t>
            </a:r>
            <a:endParaRPr lang="zh-CN" altLang="en-US" sz="2400" b="1" dirty="0">
              <a:solidFill>
                <a:schemeClr val="accent2"/>
              </a:solidFill>
              <a:latin typeface="微软雅黑" panose="020B0503020204020204" charset="-122"/>
              <a:ea typeface="微软雅黑" panose="020B0503020204020204" charset="-122"/>
            </a:endParaRPr>
          </a:p>
        </p:txBody>
      </p:sp>
      <p:grpSp>
        <p:nvGrpSpPr>
          <p:cNvPr id="70658" name="Group 5"/>
          <p:cNvGrpSpPr>
            <a:grpSpLocks noChangeAspect="1"/>
          </p:cNvGrpSpPr>
          <p:nvPr/>
        </p:nvGrpSpPr>
        <p:grpSpPr>
          <a:xfrm>
            <a:off x="1981200" y="0"/>
            <a:ext cx="5595938" cy="6858000"/>
            <a:chOff x="1248" y="0"/>
            <a:chExt cx="3525" cy="4320"/>
          </a:xfrm>
        </p:grpSpPr>
        <p:sp>
          <p:nvSpPr>
            <p:cNvPr id="70659" name="AutoShape 4"/>
            <p:cNvSpPr>
              <a:spLocks noChangeAspect="1" noTextEdit="1"/>
            </p:cNvSpPr>
            <p:nvPr/>
          </p:nvSpPr>
          <p:spPr>
            <a:xfrm>
              <a:off x="1248" y="0"/>
              <a:ext cx="3525" cy="4320"/>
            </a:xfrm>
            <a:prstGeom prst="rect">
              <a:avLst/>
            </a:prstGeom>
            <a:noFill/>
            <a:ln w="9525">
              <a:noFill/>
            </a:ln>
          </p:spPr>
          <p:txBody>
            <a:bodyPr anchor="t"/>
            <a:p>
              <a:endParaRPr lang="zh-CN" altLang="en-US">
                <a:latin typeface="Arial" panose="020B0604020202020204" pitchFamily="34" charset="0"/>
                <a:ea typeface="Arial" panose="020B0604020202020204" pitchFamily="34" charset="0"/>
              </a:endParaRPr>
            </a:p>
          </p:txBody>
        </p:sp>
        <p:sp>
          <p:nvSpPr>
            <p:cNvPr id="70660" name="Rectangle 6"/>
            <p:cNvSpPr/>
            <p:nvPr/>
          </p:nvSpPr>
          <p:spPr>
            <a:xfrm>
              <a:off x="1984" y="368"/>
              <a:ext cx="1573" cy="425"/>
            </a:xfrm>
            <a:prstGeom prst="rect">
              <a:avLst/>
            </a:prstGeom>
            <a:solidFill>
              <a:srgbClr val="FFFFFF"/>
            </a:solidFill>
            <a:ln w="17463" cap="flat" cmpd="sng">
              <a:solidFill>
                <a:srgbClr val="000000"/>
              </a:solidFill>
              <a:prstDash val="solid"/>
              <a:miter/>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70661" name="Rectangle 7"/>
            <p:cNvSpPr/>
            <p:nvPr/>
          </p:nvSpPr>
          <p:spPr>
            <a:xfrm>
              <a:off x="2330" y="413"/>
              <a:ext cx="87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唤醒被阻塞的</a:t>
              </a:r>
              <a:endParaRPr lang="zh-CN" altLang="en-US" dirty="0">
                <a:latin typeface="微软雅黑" panose="020B0503020204020204" charset="-122"/>
                <a:ea typeface="微软雅黑" panose="020B0503020204020204" charset="-122"/>
              </a:endParaRPr>
            </a:p>
          </p:txBody>
        </p:sp>
        <p:sp>
          <p:nvSpPr>
            <p:cNvPr id="70662" name="Rectangle 8"/>
            <p:cNvSpPr/>
            <p:nvPr/>
          </p:nvSpPr>
          <p:spPr>
            <a:xfrm>
              <a:off x="2330" y="591"/>
              <a:ext cx="87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驱动程序进程</a:t>
              </a:r>
              <a:endParaRPr lang="zh-CN" altLang="en-US" dirty="0">
                <a:latin typeface="微软雅黑" panose="020B0503020204020204" charset="-122"/>
                <a:ea typeface="微软雅黑" panose="020B0503020204020204" charset="-122"/>
              </a:endParaRPr>
            </a:p>
          </p:txBody>
        </p:sp>
        <p:sp>
          <p:nvSpPr>
            <p:cNvPr id="70663" name="Rectangle 9"/>
            <p:cNvSpPr/>
            <p:nvPr/>
          </p:nvSpPr>
          <p:spPr>
            <a:xfrm>
              <a:off x="1984" y="993"/>
              <a:ext cx="1573" cy="425"/>
            </a:xfrm>
            <a:prstGeom prst="rect">
              <a:avLst/>
            </a:prstGeom>
            <a:solidFill>
              <a:srgbClr val="FFFFFF"/>
            </a:solidFill>
            <a:ln w="17463" cap="flat" cmpd="sng">
              <a:solidFill>
                <a:srgbClr val="000000"/>
              </a:solidFill>
              <a:prstDash val="solid"/>
              <a:miter/>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70664" name="Rectangle 10"/>
            <p:cNvSpPr/>
            <p:nvPr/>
          </p:nvSpPr>
          <p:spPr>
            <a:xfrm>
              <a:off x="2263" y="1038"/>
              <a:ext cx="1018"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对被中断进程的</a:t>
              </a:r>
              <a:endParaRPr lang="zh-CN" altLang="en-US" dirty="0">
                <a:latin typeface="微软雅黑" panose="020B0503020204020204" charset="-122"/>
                <a:ea typeface="微软雅黑" panose="020B0503020204020204" charset="-122"/>
              </a:endParaRPr>
            </a:p>
          </p:txBody>
        </p:sp>
        <p:sp>
          <p:nvSpPr>
            <p:cNvPr id="70665" name="Rectangle 11"/>
            <p:cNvSpPr/>
            <p:nvPr/>
          </p:nvSpPr>
          <p:spPr>
            <a:xfrm>
              <a:off x="2196" y="1206"/>
              <a:ext cx="295" cy="174"/>
            </a:xfrm>
            <a:prstGeom prst="rect">
              <a:avLst/>
            </a:prstGeom>
            <a:noFill/>
            <a:ln w="9525">
              <a:noFill/>
            </a:ln>
          </p:spPr>
          <p:txBody>
            <a:bodyPr wrap="none" lIns="0" tIns="0" rIns="0" bIns="0" anchor="t">
              <a:spAutoFit/>
            </a:bodyPr>
            <a:p>
              <a:r>
                <a:rPr lang="en-US" altLang="zh-CN" dirty="0">
                  <a:solidFill>
                    <a:srgbClr val="000000"/>
                  </a:solidFill>
                  <a:latin typeface="微软雅黑" panose="020B0503020204020204" charset="-122"/>
                  <a:ea typeface="微软雅黑" panose="020B0503020204020204" charset="-122"/>
                </a:rPr>
                <a:t>CPU</a:t>
              </a:r>
              <a:endParaRPr lang="en-US" altLang="zh-CN" dirty="0">
                <a:latin typeface="微软雅黑" panose="020B0503020204020204" charset="-122"/>
                <a:ea typeface="微软雅黑" panose="020B0503020204020204" charset="-122"/>
              </a:endParaRPr>
            </a:p>
          </p:txBody>
        </p:sp>
        <p:sp>
          <p:nvSpPr>
            <p:cNvPr id="70666" name="Rectangle 12"/>
            <p:cNvSpPr/>
            <p:nvPr/>
          </p:nvSpPr>
          <p:spPr>
            <a:xfrm>
              <a:off x="2464" y="1217"/>
              <a:ext cx="87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环境进行保护</a:t>
              </a:r>
              <a:endParaRPr lang="zh-CN" altLang="en-US" dirty="0">
                <a:latin typeface="微软雅黑" panose="020B0503020204020204" charset="-122"/>
                <a:ea typeface="微软雅黑" panose="020B0503020204020204" charset="-122"/>
              </a:endParaRPr>
            </a:p>
          </p:txBody>
        </p:sp>
        <p:sp>
          <p:nvSpPr>
            <p:cNvPr id="70667" name="Freeform 13"/>
            <p:cNvSpPr/>
            <p:nvPr/>
          </p:nvSpPr>
          <p:spPr>
            <a:xfrm>
              <a:off x="1616" y="1630"/>
              <a:ext cx="2309" cy="524"/>
            </a:xfrm>
            <a:custGeom>
              <a:avLst/>
              <a:gdLst/>
              <a:ahLst/>
              <a:cxnLst>
                <a:cxn ang="0">
                  <a:pos x="335" y="524"/>
                </a:cxn>
                <a:cxn ang="0">
                  <a:pos x="1975" y="524"/>
                </a:cxn>
                <a:cxn ang="0">
                  <a:pos x="2309" y="268"/>
                </a:cxn>
                <a:cxn ang="0">
                  <a:pos x="1975" y="0"/>
                </a:cxn>
                <a:cxn ang="0">
                  <a:pos x="335" y="0"/>
                </a:cxn>
                <a:cxn ang="0">
                  <a:pos x="0" y="268"/>
                </a:cxn>
                <a:cxn ang="0">
                  <a:pos x="335" y="524"/>
                </a:cxn>
              </a:cxnLst>
              <a:pathLst>
                <a:path w="2309" h="524">
                  <a:moveTo>
                    <a:pt x="335" y="524"/>
                  </a:moveTo>
                  <a:lnTo>
                    <a:pt x="1975" y="524"/>
                  </a:lnTo>
                  <a:lnTo>
                    <a:pt x="2309" y="268"/>
                  </a:lnTo>
                  <a:lnTo>
                    <a:pt x="1975" y="0"/>
                  </a:lnTo>
                  <a:lnTo>
                    <a:pt x="335" y="0"/>
                  </a:lnTo>
                  <a:lnTo>
                    <a:pt x="0" y="268"/>
                  </a:lnTo>
                  <a:lnTo>
                    <a:pt x="335" y="524"/>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a:p>
          </p:txBody>
        </p:sp>
        <p:sp>
          <p:nvSpPr>
            <p:cNvPr id="70668" name="Rectangle 14"/>
            <p:cNvSpPr/>
            <p:nvPr/>
          </p:nvSpPr>
          <p:spPr>
            <a:xfrm>
              <a:off x="2118" y="1730"/>
              <a:ext cx="1309"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分析中断原因，转入</a:t>
              </a:r>
              <a:endParaRPr lang="zh-CN" altLang="en-US" dirty="0">
                <a:latin typeface="微软雅黑" panose="020B0503020204020204" charset="-122"/>
                <a:ea typeface="微软雅黑" panose="020B0503020204020204" charset="-122"/>
              </a:endParaRPr>
            </a:p>
          </p:txBody>
        </p:sp>
        <p:sp>
          <p:nvSpPr>
            <p:cNvPr id="70669" name="Rectangle 15"/>
            <p:cNvSpPr/>
            <p:nvPr/>
          </p:nvSpPr>
          <p:spPr>
            <a:xfrm>
              <a:off x="2118" y="1909"/>
              <a:ext cx="1309"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相应的中断处理程序</a:t>
              </a:r>
              <a:endParaRPr lang="zh-CN" altLang="en-US" dirty="0">
                <a:latin typeface="微软雅黑" panose="020B0503020204020204" charset="-122"/>
                <a:ea typeface="微软雅黑" panose="020B0503020204020204" charset="-122"/>
              </a:endParaRPr>
            </a:p>
          </p:txBody>
        </p:sp>
        <p:sp>
          <p:nvSpPr>
            <p:cNvPr id="70670" name="Freeform 16"/>
            <p:cNvSpPr/>
            <p:nvPr/>
          </p:nvSpPr>
          <p:spPr>
            <a:xfrm>
              <a:off x="2743" y="860"/>
              <a:ext cx="56" cy="133"/>
            </a:xfrm>
            <a:custGeom>
              <a:avLst/>
              <a:gdLst/>
              <a:ahLst/>
              <a:cxnLst>
                <a:cxn ang="0">
                  <a:pos x="56" y="0"/>
                </a:cxn>
                <a:cxn ang="0">
                  <a:pos x="33" y="22"/>
                </a:cxn>
                <a:cxn ang="0">
                  <a:pos x="0" y="0"/>
                </a:cxn>
                <a:cxn ang="0">
                  <a:pos x="33" y="133"/>
                </a:cxn>
                <a:cxn ang="0">
                  <a:pos x="56" y="0"/>
                </a:cxn>
              </a:cxnLst>
              <a:pathLst>
                <a:path w="56" h="133">
                  <a:moveTo>
                    <a:pt x="56" y="0"/>
                  </a:moveTo>
                  <a:lnTo>
                    <a:pt x="33" y="22"/>
                  </a:lnTo>
                  <a:lnTo>
                    <a:pt x="0" y="0"/>
                  </a:lnTo>
                  <a:lnTo>
                    <a:pt x="33" y="133"/>
                  </a:lnTo>
                  <a:lnTo>
                    <a:pt x="56"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71" name="Freeform 17"/>
            <p:cNvSpPr/>
            <p:nvPr/>
          </p:nvSpPr>
          <p:spPr>
            <a:xfrm>
              <a:off x="2743" y="1496"/>
              <a:ext cx="56" cy="134"/>
            </a:xfrm>
            <a:custGeom>
              <a:avLst/>
              <a:gdLst/>
              <a:ahLst/>
              <a:cxnLst>
                <a:cxn ang="0">
                  <a:pos x="56" y="0"/>
                </a:cxn>
                <a:cxn ang="0">
                  <a:pos x="33" y="22"/>
                </a:cxn>
                <a:cxn ang="0">
                  <a:pos x="0" y="0"/>
                </a:cxn>
                <a:cxn ang="0">
                  <a:pos x="33" y="134"/>
                </a:cxn>
                <a:cxn ang="0">
                  <a:pos x="56" y="0"/>
                </a:cxn>
              </a:cxnLst>
              <a:pathLst>
                <a:path w="56" h="134">
                  <a:moveTo>
                    <a:pt x="56" y="0"/>
                  </a:moveTo>
                  <a:lnTo>
                    <a:pt x="33" y="22"/>
                  </a:lnTo>
                  <a:lnTo>
                    <a:pt x="0" y="0"/>
                  </a:lnTo>
                  <a:lnTo>
                    <a:pt x="33" y="134"/>
                  </a:lnTo>
                  <a:lnTo>
                    <a:pt x="56"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72" name="Rectangle 18"/>
            <p:cNvSpPr/>
            <p:nvPr/>
          </p:nvSpPr>
          <p:spPr>
            <a:xfrm>
              <a:off x="1293" y="2478"/>
              <a:ext cx="736" cy="424"/>
            </a:xfrm>
            <a:prstGeom prst="rect">
              <a:avLst/>
            </a:prstGeom>
            <a:solidFill>
              <a:srgbClr val="FFFFFF"/>
            </a:solidFill>
            <a:ln w="17463" cap="flat" cmpd="sng">
              <a:solidFill>
                <a:srgbClr val="000000"/>
              </a:solidFill>
              <a:prstDash val="solid"/>
              <a:miter/>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70673" name="Rectangle 19"/>
            <p:cNvSpPr/>
            <p:nvPr/>
          </p:nvSpPr>
          <p:spPr>
            <a:xfrm>
              <a:off x="1371" y="2523"/>
              <a:ext cx="58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终端中断</a:t>
              </a:r>
              <a:endParaRPr lang="zh-CN" altLang="en-US" dirty="0">
                <a:latin typeface="微软雅黑" panose="020B0503020204020204" charset="-122"/>
                <a:ea typeface="微软雅黑" panose="020B0503020204020204" charset="-122"/>
              </a:endParaRPr>
            </a:p>
          </p:txBody>
        </p:sp>
        <p:sp>
          <p:nvSpPr>
            <p:cNvPr id="70674" name="Rectangle 20"/>
            <p:cNvSpPr/>
            <p:nvPr/>
          </p:nvSpPr>
          <p:spPr>
            <a:xfrm>
              <a:off x="1371" y="2701"/>
              <a:ext cx="58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处理程序</a:t>
              </a:r>
              <a:endParaRPr lang="zh-CN" altLang="en-US" dirty="0">
                <a:latin typeface="微软雅黑" panose="020B0503020204020204" charset="-122"/>
                <a:ea typeface="微软雅黑" panose="020B0503020204020204" charset="-122"/>
              </a:endParaRPr>
            </a:p>
          </p:txBody>
        </p:sp>
        <p:sp>
          <p:nvSpPr>
            <p:cNvPr id="70675" name="Rectangle 21"/>
            <p:cNvSpPr/>
            <p:nvPr/>
          </p:nvSpPr>
          <p:spPr>
            <a:xfrm>
              <a:off x="2352" y="2478"/>
              <a:ext cx="837" cy="424"/>
            </a:xfrm>
            <a:prstGeom prst="rect">
              <a:avLst/>
            </a:prstGeom>
            <a:solidFill>
              <a:srgbClr val="FFFFFF"/>
            </a:solidFill>
            <a:ln w="17463" cap="flat" cmpd="sng">
              <a:solidFill>
                <a:srgbClr val="000000"/>
              </a:solidFill>
              <a:prstDash val="solid"/>
              <a:miter/>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70676" name="Rectangle 22"/>
            <p:cNvSpPr/>
            <p:nvPr/>
          </p:nvSpPr>
          <p:spPr>
            <a:xfrm>
              <a:off x="2408" y="2523"/>
              <a:ext cx="727"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打印机中断</a:t>
              </a:r>
              <a:endParaRPr lang="zh-CN" altLang="en-US" dirty="0">
                <a:latin typeface="微软雅黑" panose="020B0503020204020204" charset="-122"/>
                <a:ea typeface="微软雅黑" panose="020B0503020204020204" charset="-122"/>
              </a:endParaRPr>
            </a:p>
          </p:txBody>
        </p:sp>
        <p:sp>
          <p:nvSpPr>
            <p:cNvPr id="70677" name="Rectangle 23"/>
            <p:cNvSpPr/>
            <p:nvPr/>
          </p:nvSpPr>
          <p:spPr>
            <a:xfrm>
              <a:off x="2475" y="2701"/>
              <a:ext cx="58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处理程序</a:t>
              </a:r>
              <a:endParaRPr lang="zh-CN" altLang="en-US" dirty="0">
                <a:latin typeface="微软雅黑" panose="020B0503020204020204" charset="-122"/>
                <a:ea typeface="微软雅黑" panose="020B0503020204020204" charset="-122"/>
              </a:endParaRPr>
            </a:p>
          </p:txBody>
        </p:sp>
        <p:sp>
          <p:nvSpPr>
            <p:cNvPr id="70678" name="Rectangle 24"/>
            <p:cNvSpPr/>
            <p:nvPr/>
          </p:nvSpPr>
          <p:spPr>
            <a:xfrm>
              <a:off x="3512" y="2478"/>
              <a:ext cx="737" cy="424"/>
            </a:xfrm>
            <a:prstGeom prst="rect">
              <a:avLst/>
            </a:prstGeom>
            <a:solidFill>
              <a:srgbClr val="FFFFFF"/>
            </a:solidFill>
            <a:ln w="17463" cap="flat" cmpd="sng">
              <a:solidFill>
                <a:srgbClr val="000000"/>
              </a:solidFill>
              <a:prstDash val="solid"/>
              <a:miter/>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70679" name="Rectangle 25"/>
            <p:cNvSpPr/>
            <p:nvPr/>
          </p:nvSpPr>
          <p:spPr>
            <a:xfrm>
              <a:off x="3591" y="2523"/>
              <a:ext cx="58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磁盘中断</a:t>
              </a:r>
              <a:endParaRPr lang="zh-CN" altLang="en-US" dirty="0">
                <a:latin typeface="微软雅黑" panose="020B0503020204020204" charset="-122"/>
                <a:ea typeface="微软雅黑" panose="020B0503020204020204" charset="-122"/>
              </a:endParaRPr>
            </a:p>
          </p:txBody>
        </p:sp>
        <p:sp>
          <p:nvSpPr>
            <p:cNvPr id="70680" name="Rectangle 26"/>
            <p:cNvSpPr/>
            <p:nvPr/>
          </p:nvSpPr>
          <p:spPr>
            <a:xfrm>
              <a:off x="3591" y="2701"/>
              <a:ext cx="58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处理程序</a:t>
              </a:r>
              <a:endParaRPr lang="zh-CN" altLang="en-US" dirty="0">
                <a:latin typeface="微软雅黑" panose="020B0503020204020204" charset="-122"/>
                <a:ea typeface="微软雅黑" panose="020B0503020204020204" charset="-122"/>
              </a:endParaRPr>
            </a:p>
          </p:txBody>
        </p:sp>
        <p:sp>
          <p:nvSpPr>
            <p:cNvPr id="70681" name="Rectangle 27"/>
            <p:cNvSpPr/>
            <p:nvPr/>
          </p:nvSpPr>
          <p:spPr>
            <a:xfrm>
              <a:off x="3278" y="2612"/>
              <a:ext cx="118" cy="174"/>
            </a:xfrm>
            <a:prstGeom prst="rect">
              <a:avLst/>
            </a:prstGeom>
            <a:noFill/>
            <a:ln w="9525">
              <a:noFill/>
            </a:ln>
          </p:spPr>
          <p:txBody>
            <a:bodyPr wrap="none" lIns="0" tIns="0" rIns="0" bIns="0" anchor="t">
              <a:spAutoFit/>
            </a:bodyPr>
            <a:p>
              <a:r>
                <a:rPr lang="en-US" altLang="zh-CN" dirty="0">
                  <a:solidFill>
                    <a:srgbClr val="000000"/>
                  </a:solidFill>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
          <p:nvSpPr>
            <p:cNvPr id="70682" name="Line 28"/>
            <p:cNvSpPr/>
            <p:nvPr/>
          </p:nvSpPr>
          <p:spPr>
            <a:xfrm>
              <a:off x="2776" y="100"/>
              <a:ext cx="0" cy="268"/>
            </a:xfrm>
            <a:prstGeom prst="line">
              <a:avLst/>
            </a:prstGeom>
            <a:ln w="17463" cap="flat" cmpd="sng">
              <a:solidFill>
                <a:srgbClr val="000000"/>
              </a:solidFill>
              <a:prstDash val="solid"/>
              <a:round/>
              <a:headEnd type="none" w="med" len="med"/>
              <a:tailEnd type="none" w="med" len="med"/>
            </a:ln>
          </p:spPr>
        </p:sp>
        <p:sp>
          <p:nvSpPr>
            <p:cNvPr id="70683" name="Freeform 29"/>
            <p:cNvSpPr/>
            <p:nvPr/>
          </p:nvSpPr>
          <p:spPr>
            <a:xfrm>
              <a:off x="2743" y="223"/>
              <a:ext cx="56" cy="145"/>
            </a:xfrm>
            <a:custGeom>
              <a:avLst/>
              <a:gdLst/>
              <a:ahLst/>
              <a:cxnLst>
                <a:cxn ang="0">
                  <a:pos x="56" y="0"/>
                </a:cxn>
                <a:cxn ang="0">
                  <a:pos x="33" y="34"/>
                </a:cxn>
                <a:cxn ang="0">
                  <a:pos x="0" y="0"/>
                </a:cxn>
                <a:cxn ang="0">
                  <a:pos x="33" y="145"/>
                </a:cxn>
                <a:cxn ang="0">
                  <a:pos x="56" y="0"/>
                </a:cxn>
              </a:cxnLst>
              <a:pathLst>
                <a:path w="56" h="145">
                  <a:moveTo>
                    <a:pt x="56" y="0"/>
                  </a:moveTo>
                  <a:lnTo>
                    <a:pt x="33" y="34"/>
                  </a:lnTo>
                  <a:lnTo>
                    <a:pt x="0" y="0"/>
                  </a:lnTo>
                  <a:lnTo>
                    <a:pt x="33" y="145"/>
                  </a:lnTo>
                  <a:lnTo>
                    <a:pt x="56"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84" name="Line 30"/>
            <p:cNvSpPr/>
            <p:nvPr/>
          </p:nvSpPr>
          <p:spPr>
            <a:xfrm>
              <a:off x="2776" y="793"/>
              <a:ext cx="0" cy="200"/>
            </a:xfrm>
            <a:prstGeom prst="line">
              <a:avLst/>
            </a:prstGeom>
            <a:ln w="17463" cap="flat" cmpd="sng">
              <a:solidFill>
                <a:srgbClr val="000000"/>
              </a:solidFill>
              <a:prstDash val="solid"/>
              <a:round/>
              <a:headEnd type="none" w="med" len="med"/>
              <a:tailEnd type="none" w="med" len="med"/>
            </a:ln>
          </p:spPr>
        </p:sp>
        <p:sp>
          <p:nvSpPr>
            <p:cNvPr id="70685" name="Line 31"/>
            <p:cNvSpPr/>
            <p:nvPr/>
          </p:nvSpPr>
          <p:spPr>
            <a:xfrm>
              <a:off x="2776" y="1418"/>
              <a:ext cx="0" cy="156"/>
            </a:xfrm>
            <a:prstGeom prst="line">
              <a:avLst/>
            </a:prstGeom>
            <a:ln w="17463" cap="flat" cmpd="sng">
              <a:solidFill>
                <a:srgbClr val="000000"/>
              </a:solidFill>
              <a:prstDash val="solid"/>
              <a:round/>
              <a:headEnd type="none" w="med" len="med"/>
              <a:tailEnd type="none" w="med" len="med"/>
            </a:ln>
          </p:spPr>
        </p:sp>
        <p:sp>
          <p:nvSpPr>
            <p:cNvPr id="70686" name="Line 32"/>
            <p:cNvSpPr/>
            <p:nvPr/>
          </p:nvSpPr>
          <p:spPr>
            <a:xfrm>
              <a:off x="2776" y="2154"/>
              <a:ext cx="0" cy="324"/>
            </a:xfrm>
            <a:prstGeom prst="line">
              <a:avLst/>
            </a:prstGeom>
            <a:ln w="17463" cap="flat" cmpd="sng">
              <a:solidFill>
                <a:srgbClr val="000000"/>
              </a:solidFill>
              <a:prstDash val="solid"/>
              <a:round/>
              <a:headEnd type="none" w="med" len="med"/>
              <a:tailEnd type="none" w="med" len="med"/>
            </a:ln>
          </p:spPr>
        </p:sp>
        <p:sp>
          <p:nvSpPr>
            <p:cNvPr id="70687" name="Freeform 33"/>
            <p:cNvSpPr/>
            <p:nvPr/>
          </p:nvSpPr>
          <p:spPr>
            <a:xfrm>
              <a:off x="2743" y="2333"/>
              <a:ext cx="56" cy="145"/>
            </a:xfrm>
            <a:custGeom>
              <a:avLst/>
              <a:gdLst/>
              <a:ahLst/>
              <a:cxnLst>
                <a:cxn ang="0">
                  <a:pos x="56" y="0"/>
                </a:cxn>
                <a:cxn ang="0">
                  <a:pos x="33" y="34"/>
                </a:cxn>
                <a:cxn ang="0">
                  <a:pos x="0" y="0"/>
                </a:cxn>
                <a:cxn ang="0">
                  <a:pos x="33" y="145"/>
                </a:cxn>
                <a:cxn ang="0">
                  <a:pos x="56" y="0"/>
                </a:cxn>
              </a:cxnLst>
              <a:pathLst>
                <a:path w="56" h="145">
                  <a:moveTo>
                    <a:pt x="56" y="0"/>
                  </a:moveTo>
                  <a:lnTo>
                    <a:pt x="33" y="34"/>
                  </a:lnTo>
                  <a:lnTo>
                    <a:pt x="0" y="0"/>
                  </a:lnTo>
                  <a:lnTo>
                    <a:pt x="33" y="145"/>
                  </a:lnTo>
                  <a:lnTo>
                    <a:pt x="56"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88" name="Line 34"/>
            <p:cNvSpPr/>
            <p:nvPr/>
          </p:nvSpPr>
          <p:spPr>
            <a:xfrm flipH="1">
              <a:off x="1661" y="2154"/>
              <a:ext cx="848" cy="324"/>
            </a:xfrm>
            <a:prstGeom prst="line">
              <a:avLst/>
            </a:prstGeom>
            <a:ln w="17463" cap="flat" cmpd="sng">
              <a:solidFill>
                <a:srgbClr val="000000"/>
              </a:solidFill>
              <a:prstDash val="solid"/>
              <a:round/>
              <a:headEnd type="none" w="med" len="med"/>
              <a:tailEnd type="none" w="med" len="med"/>
            </a:ln>
          </p:spPr>
        </p:sp>
        <p:sp>
          <p:nvSpPr>
            <p:cNvPr id="70689" name="Line 35"/>
            <p:cNvSpPr/>
            <p:nvPr/>
          </p:nvSpPr>
          <p:spPr>
            <a:xfrm>
              <a:off x="2977" y="2154"/>
              <a:ext cx="904" cy="324"/>
            </a:xfrm>
            <a:prstGeom prst="line">
              <a:avLst/>
            </a:prstGeom>
            <a:ln w="17463" cap="flat" cmpd="sng">
              <a:solidFill>
                <a:srgbClr val="000000"/>
              </a:solidFill>
              <a:prstDash val="solid"/>
              <a:round/>
              <a:headEnd type="none" w="med" len="med"/>
              <a:tailEnd type="none" w="med" len="med"/>
            </a:ln>
          </p:spPr>
        </p:sp>
        <p:sp>
          <p:nvSpPr>
            <p:cNvPr id="70690" name="Freeform 36"/>
            <p:cNvSpPr/>
            <p:nvPr/>
          </p:nvSpPr>
          <p:spPr>
            <a:xfrm>
              <a:off x="1661" y="2400"/>
              <a:ext cx="145" cy="78"/>
            </a:xfrm>
            <a:custGeom>
              <a:avLst/>
              <a:gdLst/>
              <a:ahLst/>
              <a:cxnLst>
                <a:cxn ang="0">
                  <a:pos x="145" y="56"/>
                </a:cxn>
                <a:cxn ang="0">
                  <a:pos x="111" y="33"/>
                </a:cxn>
                <a:cxn ang="0">
                  <a:pos x="122" y="0"/>
                </a:cxn>
                <a:cxn ang="0">
                  <a:pos x="0" y="78"/>
                </a:cxn>
                <a:cxn ang="0">
                  <a:pos x="145" y="56"/>
                </a:cxn>
              </a:cxnLst>
              <a:pathLst>
                <a:path w="145" h="78">
                  <a:moveTo>
                    <a:pt x="145" y="56"/>
                  </a:moveTo>
                  <a:lnTo>
                    <a:pt x="111" y="33"/>
                  </a:lnTo>
                  <a:lnTo>
                    <a:pt x="122" y="0"/>
                  </a:lnTo>
                  <a:lnTo>
                    <a:pt x="0" y="78"/>
                  </a:lnTo>
                  <a:lnTo>
                    <a:pt x="145" y="56"/>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91" name="Freeform 37"/>
            <p:cNvSpPr/>
            <p:nvPr/>
          </p:nvSpPr>
          <p:spPr>
            <a:xfrm>
              <a:off x="3747" y="2411"/>
              <a:ext cx="134" cy="67"/>
            </a:xfrm>
            <a:custGeom>
              <a:avLst/>
              <a:gdLst/>
              <a:ahLst/>
              <a:cxnLst>
                <a:cxn ang="0">
                  <a:pos x="11" y="0"/>
                </a:cxn>
                <a:cxn ang="0">
                  <a:pos x="33" y="34"/>
                </a:cxn>
                <a:cxn ang="0">
                  <a:pos x="0" y="45"/>
                </a:cxn>
                <a:cxn ang="0">
                  <a:pos x="134" y="67"/>
                </a:cxn>
                <a:cxn ang="0">
                  <a:pos x="11" y="0"/>
                </a:cxn>
              </a:cxnLst>
              <a:pathLst>
                <a:path w="134" h="67">
                  <a:moveTo>
                    <a:pt x="11" y="0"/>
                  </a:moveTo>
                  <a:lnTo>
                    <a:pt x="33" y="34"/>
                  </a:lnTo>
                  <a:lnTo>
                    <a:pt x="0" y="45"/>
                  </a:lnTo>
                  <a:lnTo>
                    <a:pt x="134" y="67"/>
                  </a:lnTo>
                  <a:lnTo>
                    <a:pt x="11"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92" name="Line 38"/>
            <p:cNvSpPr/>
            <p:nvPr/>
          </p:nvSpPr>
          <p:spPr>
            <a:xfrm>
              <a:off x="2776" y="2902"/>
              <a:ext cx="0" cy="313"/>
            </a:xfrm>
            <a:prstGeom prst="line">
              <a:avLst/>
            </a:prstGeom>
            <a:ln w="17463" cap="flat" cmpd="sng">
              <a:solidFill>
                <a:srgbClr val="000000"/>
              </a:solidFill>
              <a:prstDash val="solid"/>
              <a:round/>
              <a:headEnd type="none" w="med" len="med"/>
              <a:tailEnd type="none" w="med" len="med"/>
            </a:ln>
          </p:spPr>
        </p:sp>
        <p:sp>
          <p:nvSpPr>
            <p:cNvPr id="70693" name="Rectangle 39"/>
            <p:cNvSpPr/>
            <p:nvPr/>
          </p:nvSpPr>
          <p:spPr>
            <a:xfrm>
              <a:off x="2140" y="3215"/>
              <a:ext cx="1261" cy="424"/>
            </a:xfrm>
            <a:prstGeom prst="rect">
              <a:avLst/>
            </a:prstGeom>
            <a:solidFill>
              <a:srgbClr val="FFFFFF"/>
            </a:solidFill>
            <a:ln w="17463" cap="flat" cmpd="sng">
              <a:solidFill>
                <a:srgbClr val="000000"/>
              </a:solidFill>
              <a:prstDash val="solid"/>
              <a:miter/>
              <a:headEnd type="none" w="med" len="med"/>
              <a:tailEnd type="none" w="med" len="med"/>
            </a:ln>
          </p:spPr>
          <p:txBody>
            <a:bodyPr anchor="t"/>
            <a:p>
              <a:endParaRPr lang="zh-CN" altLang="en-US" dirty="0">
                <a:latin typeface="微软雅黑" panose="020B0503020204020204" charset="-122"/>
                <a:ea typeface="微软雅黑" panose="020B0503020204020204" charset="-122"/>
              </a:endParaRPr>
            </a:p>
          </p:txBody>
        </p:sp>
        <p:sp>
          <p:nvSpPr>
            <p:cNvPr id="70694" name="Rectangle 40"/>
            <p:cNvSpPr/>
            <p:nvPr/>
          </p:nvSpPr>
          <p:spPr>
            <a:xfrm>
              <a:off x="2330" y="3259"/>
              <a:ext cx="87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恢复被中断进</a:t>
              </a:r>
              <a:endParaRPr lang="zh-CN" altLang="en-US" dirty="0">
                <a:latin typeface="微软雅黑" panose="020B0503020204020204" charset="-122"/>
                <a:ea typeface="微软雅黑" panose="020B0503020204020204" charset="-122"/>
              </a:endParaRPr>
            </a:p>
          </p:txBody>
        </p:sp>
        <p:sp>
          <p:nvSpPr>
            <p:cNvPr id="70695" name="Rectangle 41"/>
            <p:cNvSpPr/>
            <p:nvPr/>
          </p:nvSpPr>
          <p:spPr>
            <a:xfrm>
              <a:off x="2341" y="3438"/>
              <a:ext cx="291"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程的</a:t>
              </a:r>
              <a:endParaRPr lang="zh-CN" altLang="en-US" dirty="0">
                <a:latin typeface="微软雅黑" panose="020B0503020204020204" charset="-122"/>
                <a:ea typeface="微软雅黑" panose="020B0503020204020204" charset="-122"/>
              </a:endParaRPr>
            </a:p>
          </p:txBody>
        </p:sp>
        <p:sp>
          <p:nvSpPr>
            <p:cNvPr id="70696" name="Rectangle 42"/>
            <p:cNvSpPr/>
            <p:nvPr/>
          </p:nvSpPr>
          <p:spPr>
            <a:xfrm>
              <a:off x="2631" y="3427"/>
              <a:ext cx="295" cy="174"/>
            </a:xfrm>
            <a:prstGeom prst="rect">
              <a:avLst/>
            </a:prstGeom>
            <a:noFill/>
            <a:ln w="9525">
              <a:noFill/>
            </a:ln>
          </p:spPr>
          <p:txBody>
            <a:bodyPr wrap="none" lIns="0" tIns="0" rIns="0" bIns="0" anchor="t">
              <a:spAutoFit/>
            </a:bodyPr>
            <a:p>
              <a:r>
                <a:rPr lang="en-US" altLang="zh-CN" dirty="0">
                  <a:solidFill>
                    <a:srgbClr val="000000"/>
                  </a:solidFill>
                  <a:latin typeface="微软雅黑" panose="020B0503020204020204" charset="-122"/>
                  <a:ea typeface="微软雅黑" panose="020B0503020204020204" charset="-122"/>
                </a:rPr>
                <a:t>CPU</a:t>
              </a:r>
              <a:endParaRPr lang="en-US" altLang="zh-CN" dirty="0">
                <a:latin typeface="微软雅黑" panose="020B0503020204020204" charset="-122"/>
                <a:ea typeface="微软雅黑" panose="020B0503020204020204" charset="-122"/>
              </a:endParaRPr>
            </a:p>
          </p:txBody>
        </p:sp>
        <p:sp>
          <p:nvSpPr>
            <p:cNvPr id="70697" name="Rectangle 43"/>
            <p:cNvSpPr/>
            <p:nvPr/>
          </p:nvSpPr>
          <p:spPr>
            <a:xfrm>
              <a:off x="2899" y="3438"/>
              <a:ext cx="291"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现场</a:t>
              </a:r>
              <a:endParaRPr lang="zh-CN" altLang="en-US" dirty="0">
                <a:latin typeface="微软雅黑" panose="020B0503020204020204" charset="-122"/>
                <a:ea typeface="微软雅黑" panose="020B0503020204020204" charset="-122"/>
              </a:endParaRPr>
            </a:p>
          </p:txBody>
        </p:sp>
        <p:sp>
          <p:nvSpPr>
            <p:cNvPr id="70698" name="Freeform 44"/>
            <p:cNvSpPr/>
            <p:nvPr/>
          </p:nvSpPr>
          <p:spPr>
            <a:xfrm>
              <a:off x="2743" y="3081"/>
              <a:ext cx="56" cy="134"/>
            </a:xfrm>
            <a:custGeom>
              <a:avLst/>
              <a:gdLst/>
              <a:ahLst/>
              <a:cxnLst>
                <a:cxn ang="0">
                  <a:pos x="56" y="0"/>
                </a:cxn>
                <a:cxn ang="0">
                  <a:pos x="33" y="22"/>
                </a:cxn>
                <a:cxn ang="0">
                  <a:pos x="0" y="0"/>
                </a:cxn>
                <a:cxn ang="0">
                  <a:pos x="33" y="134"/>
                </a:cxn>
                <a:cxn ang="0">
                  <a:pos x="56" y="0"/>
                </a:cxn>
              </a:cxnLst>
              <a:pathLst>
                <a:path w="56" h="134">
                  <a:moveTo>
                    <a:pt x="56" y="0"/>
                  </a:moveTo>
                  <a:lnTo>
                    <a:pt x="33" y="22"/>
                  </a:lnTo>
                  <a:lnTo>
                    <a:pt x="0" y="0"/>
                  </a:lnTo>
                  <a:lnTo>
                    <a:pt x="33" y="134"/>
                  </a:lnTo>
                  <a:lnTo>
                    <a:pt x="56"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699" name="Rectangle 45"/>
            <p:cNvSpPr/>
            <p:nvPr/>
          </p:nvSpPr>
          <p:spPr>
            <a:xfrm>
              <a:off x="2854" y="2980"/>
              <a:ext cx="118" cy="174"/>
            </a:xfrm>
            <a:prstGeom prst="rect">
              <a:avLst/>
            </a:prstGeom>
            <a:noFill/>
            <a:ln w="9525">
              <a:noFill/>
            </a:ln>
          </p:spPr>
          <p:txBody>
            <a:bodyPr wrap="none" lIns="0" tIns="0" rIns="0" bIns="0" anchor="t">
              <a:spAutoFit/>
            </a:bodyPr>
            <a:p>
              <a:r>
                <a:rPr lang="en-US" altLang="zh-CN" dirty="0">
                  <a:solidFill>
                    <a:srgbClr val="000000"/>
                  </a:solidFill>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
          <p:nvSpPr>
            <p:cNvPr id="70700" name="Line 46"/>
            <p:cNvSpPr/>
            <p:nvPr/>
          </p:nvSpPr>
          <p:spPr>
            <a:xfrm flipV="1">
              <a:off x="2977" y="2902"/>
              <a:ext cx="904" cy="313"/>
            </a:xfrm>
            <a:prstGeom prst="line">
              <a:avLst/>
            </a:prstGeom>
            <a:ln w="17463" cap="flat" cmpd="sng">
              <a:solidFill>
                <a:srgbClr val="000000"/>
              </a:solidFill>
              <a:prstDash val="solid"/>
              <a:round/>
              <a:headEnd type="none" w="med" len="med"/>
              <a:tailEnd type="none" w="med" len="med"/>
            </a:ln>
          </p:spPr>
        </p:sp>
        <p:sp>
          <p:nvSpPr>
            <p:cNvPr id="70701" name="Freeform 47"/>
            <p:cNvSpPr/>
            <p:nvPr/>
          </p:nvSpPr>
          <p:spPr>
            <a:xfrm>
              <a:off x="2988" y="3137"/>
              <a:ext cx="145" cy="78"/>
            </a:xfrm>
            <a:custGeom>
              <a:avLst/>
              <a:gdLst/>
              <a:ahLst/>
              <a:cxnLst>
                <a:cxn ang="0">
                  <a:pos x="145" y="56"/>
                </a:cxn>
                <a:cxn ang="0">
                  <a:pos x="112" y="33"/>
                </a:cxn>
                <a:cxn ang="0">
                  <a:pos x="123" y="0"/>
                </a:cxn>
                <a:cxn ang="0">
                  <a:pos x="0" y="78"/>
                </a:cxn>
                <a:cxn ang="0">
                  <a:pos x="145" y="56"/>
                </a:cxn>
              </a:cxnLst>
              <a:pathLst>
                <a:path w="145" h="78">
                  <a:moveTo>
                    <a:pt x="145" y="56"/>
                  </a:moveTo>
                  <a:lnTo>
                    <a:pt x="112" y="33"/>
                  </a:lnTo>
                  <a:lnTo>
                    <a:pt x="123" y="0"/>
                  </a:lnTo>
                  <a:lnTo>
                    <a:pt x="0" y="78"/>
                  </a:lnTo>
                  <a:lnTo>
                    <a:pt x="145" y="56"/>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702" name="Line 48"/>
            <p:cNvSpPr/>
            <p:nvPr/>
          </p:nvSpPr>
          <p:spPr>
            <a:xfrm>
              <a:off x="1661" y="2902"/>
              <a:ext cx="848" cy="313"/>
            </a:xfrm>
            <a:prstGeom prst="line">
              <a:avLst/>
            </a:prstGeom>
            <a:ln w="17463" cap="flat" cmpd="sng">
              <a:solidFill>
                <a:srgbClr val="000000"/>
              </a:solidFill>
              <a:prstDash val="solid"/>
              <a:round/>
              <a:headEnd type="none" w="med" len="med"/>
              <a:tailEnd type="none" w="med" len="med"/>
            </a:ln>
          </p:spPr>
        </p:sp>
        <p:sp>
          <p:nvSpPr>
            <p:cNvPr id="70703" name="Freeform 49"/>
            <p:cNvSpPr/>
            <p:nvPr/>
          </p:nvSpPr>
          <p:spPr>
            <a:xfrm>
              <a:off x="2375" y="3137"/>
              <a:ext cx="134" cy="78"/>
            </a:xfrm>
            <a:custGeom>
              <a:avLst/>
              <a:gdLst/>
              <a:ahLst/>
              <a:cxnLst>
                <a:cxn ang="0">
                  <a:pos x="11" y="0"/>
                </a:cxn>
                <a:cxn ang="0">
                  <a:pos x="22" y="33"/>
                </a:cxn>
                <a:cxn ang="0">
                  <a:pos x="0" y="56"/>
                </a:cxn>
                <a:cxn ang="0">
                  <a:pos x="134" y="78"/>
                </a:cxn>
                <a:cxn ang="0">
                  <a:pos x="11" y="0"/>
                </a:cxn>
              </a:cxnLst>
              <a:pathLst>
                <a:path w="134" h="78">
                  <a:moveTo>
                    <a:pt x="11" y="0"/>
                  </a:moveTo>
                  <a:lnTo>
                    <a:pt x="22" y="33"/>
                  </a:lnTo>
                  <a:lnTo>
                    <a:pt x="0" y="56"/>
                  </a:lnTo>
                  <a:lnTo>
                    <a:pt x="134" y="78"/>
                  </a:lnTo>
                  <a:lnTo>
                    <a:pt x="11"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704" name="Line 50"/>
            <p:cNvSpPr/>
            <p:nvPr/>
          </p:nvSpPr>
          <p:spPr>
            <a:xfrm>
              <a:off x="2776" y="3639"/>
              <a:ext cx="0" cy="156"/>
            </a:xfrm>
            <a:prstGeom prst="line">
              <a:avLst/>
            </a:prstGeom>
            <a:ln w="17463" cap="flat" cmpd="sng">
              <a:solidFill>
                <a:srgbClr val="000000"/>
              </a:solidFill>
              <a:prstDash val="solid"/>
              <a:round/>
              <a:headEnd type="none" w="med" len="med"/>
              <a:tailEnd type="none" w="med" len="med"/>
            </a:ln>
          </p:spPr>
        </p:sp>
        <p:sp>
          <p:nvSpPr>
            <p:cNvPr id="70705" name="Freeform 51"/>
            <p:cNvSpPr/>
            <p:nvPr/>
          </p:nvSpPr>
          <p:spPr>
            <a:xfrm>
              <a:off x="2743" y="3706"/>
              <a:ext cx="56" cy="145"/>
            </a:xfrm>
            <a:custGeom>
              <a:avLst/>
              <a:gdLst/>
              <a:ahLst/>
              <a:cxnLst>
                <a:cxn ang="0">
                  <a:pos x="56" y="0"/>
                </a:cxn>
                <a:cxn ang="0">
                  <a:pos x="33" y="34"/>
                </a:cxn>
                <a:cxn ang="0">
                  <a:pos x="0" y="0"/>
                </a:cxn>
                <a:cxn ang="0">
                  <a:pos x="33" y="145"/>
                </a:cxn>
                <a:cxn ang="0">
                  <a:pos x="56" y="0"/>
                </a:cxn>
              </a:cxnLst>
              <a:pathLst>
                <a:path w="56" h="145">
                  <a:moveTo>
                    <a:pt x="56" y="0"/>
                  </a:moveTo>
                  <a:lnTo>
                    <a:pt x="33" y="34"/>
                  </a:lnTo>
                  <a:lnTo>
                    <a:pt x="0" y="0"/>
                  </a:lnTo>
                  <a:lnTo>
                    <a:pt x="33" y="145"/>
                  </a:lnTo>
                  <a:lnTo>
                    <a:pt x="56" y="0"/>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706" name="Freeform 52"/>
            <p:cNvSpPr/>
            <p:nvPr/>
          </p:nvSpPr>
          <p:spPr>
            <a:xfrm>
              <a:off x="2140" y="3851"/>
              <a:ext cx="1261" cy="413"/>
            </a:xfrm>
            <a:custGeom>
              <a:avLst/>
              <a:gdLst/>
              <a:ahLst/>
              <a:cxnLst>
                <a:cxn ang="0">
                  <a:pos x="134" y="413"/>
                </a:cxn>
                <a:cxn ang="0">
                  <a:pos x="1127" y="413"/>
                </a:cxn>
                <a:cxn ang="0">
                  <a:pos x="1194" y="402"/>
                </a:cxn>
                <a:cxn ang="0">
                  <a:pos x="1250" y="346"/>
                </a:cxn>
                <a:cxn ang="0">
                  <a:pos x="1261" y="290"/>
                </a:cxn>
                <a:cxn ang="0">
                  <a:pos x="1261" y="123"/>
                </a:cxn>
                <a:cxn ang="0">
                  <a:pos x="1250" y="56"/>
                </a:cxn>
                <a:cxn ang="0">
                  <a:pos x="1194" y="11"/>
                </a:cxn>
                <a:cxn ang="0">
                  <a:pos x="1127" y="0"/>
                </a:cxn>
                <a:cxn ang="0">
                  <a:pos x="134" y="0"/>
                </a:cxn>
                <a:cxn ang="0">
                  <a:pos x="67" y="11"/>
                </a:cxn>
                <a:cxn ang="0">
                  <a:pos x="12" y="56"/>
                </a:cxn>
                <a:cxn ang="0">
                  <a:pos x="0" y="123"/>
                </a:cxn>
                <a:cxn ang="0">
                  <a:pos x="0" y="290"/>
                </a:cxn>
                <a:cxn ang="0">
                  <a:pos x="12" y="346"/>
                </a:cxn>
                <a:cxn ang="0">
                  <a:pos x="67" y="402"/>
                </a:cxn>
                <a:cxn ang="0">
                  <a:pos x="134" y="413"/>
                </a:cxn>
              </a:cxnLst>
              <a:pathLst>
                <a:path w="1261" h="413">
                  <a:moveTo>
                    <a:pt x="134" y="413"/>
                  </a:moveTo>
                  <a:lnTo>
                    <a:pt x="1127" y="413"/>
                  </a:lnTo>
                  <a:lnTo>
                    <a:pt x="1194" y="402"/>
                  </a:lnTo>
                  <a:lnTo>
                    <a:pt x="1250" y="346"/>
                  </a:lnTo>
                  <a:lnTo>
                    <a:pt x="1261" y="290"/>
                  </a:lnTo>
                  <a:lnTo>
                    <a:pt x="1261" y="123"/>
                  </a:lnTo>
                  <a:lnTo>
                    <a:pt x="1250" y="56"/>
                  </a:lnTo>
                  <a:lnTo>
                    <a:pt x="1194" y="11"/>
                  </a:lnTo>
                  <a:lnTo>
                    <a:pt x="1127" y="0"/>
                  </a:lnTo>
                  <a:lnTo>
                    <a:pt x="134" y="0"/>
                  </a:lnTo>
                  <a:lnTo>
                    <a:pt x="67" y="11"/>
                  </a:lnTo>
                  <a:lnTo>
                    <a:pt x="12" y="56"/>
                  </a:lnTo>
                  <a:lnTo>
                    <a:pt x="0" y="123"/>
                  </a:lnTo>
                  <a:lnTo>
                    <a:pt x="0" y="290"/>
                  </a:lnTo>
                  <a:lnTo>
                    <a:pt x="12" y="346"/>
                  </a:lnTo>
                  <a:lnTo>
                    <a:pt x="67" y="402"/>
                  </a:lnTo>
                  <a:lnTo>
                    <a:pt x="134" y="413"/>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a:p>
          </p:txBody>
        </p:sp>
        <p:sp>
          <p:nvSpPr>
            <p:cNvPr id="70707" name="Rectangle 53"/>
            <p:cNvSpPr/>
            <p:nvPr/>
          </p:nvSpPr>
          <p:spPr>
            <a:xfrm>
              <a:off x="2263" y="3884"/>
              <a:ext cx="1018"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返回被中断的进</a:t>
              </a:r>
              <a:endParaRPr lang="zh-CN" altLang="en-US" dirty="0">
                <a:latin typeface="微软雅黑" panose="020B0503020204020204" charset="-122"/>
                <a:ea typeface="微软雅黑" panose="020B0503020204020204" charset="-122"/>
              </a:endParaRPr>
            </a:p>
          </p:txBody>
        </p:sp>
        <p:sp>
          <p:nvSpPr>
            <p:cNvPr id="70708" name="Rectangle 54"/>
            <p:cNvSpPr/>
            <p:nvPr/>
          </p:nvSpPr>
          <p:spPr>
            <a:xfrm>
              <a:off x="2330" y="4063"/>
              <a:ext cx="87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程，继续执行</a:t>
              </a:r>
              <a:endParaRPr lang="zh-CN" altLang="en-US" dirty="0">
                <a:latin typeface="微软雅黑" panose="020B0503020204020204" charset="-122"/>
                <a:ea typeface="微软雅黑" panose="020B0503020204020204" charset="-122"/>
              </a:endParaRPr>
            </a:p>
          </p:txBody>
        </p:sp>
        <p:sp>
          <p:nvSpPr>
            <p:cNvPr id="70709" name="Freeform 55"/>
            <p:cNvSpPr/>
            <p:nvPr/>
          </p:nvSpPr>
          <p:spPr>
            <a:xfrm>
              <a:off x="3211" y="134"/>
              <a:ext cx="145" cy="45"/>
            </a:xfrm>
            <a:custGeom>
              <a:avLst/>
              <a:gdLst/>
              <a:ahLst/>
              <a:cxnLst>
                <a:cxn ang="0">
                  <a:pos x="145" y="45"/>
                </a:cxn>
                <a:cxn ang="0">
                  <a:pos x="112" y="22"/>
                </a:cxn>
                <a:cxn ang="0">
                  <a:pos x="145" y="0"/>
                </a:cxn>
                <a:cxn ang="0">
                  <a:pos x="0" y="22"/>
                </a:cxn>
                <a:cxn ang="0">
                  <a:pos x="145" y="45"/>
                </a:cxn>
              </a:cxnLst>
              <a:pathLst>
                <a:path w="145" h="45">
                  <a:moveTo>
                    <a:pt x="145" y="45"/>
                  </a:moveTo>
                  <a:lnTo>
                    <a:pt x="112" y="22"/>
                  </a:lnTo>
                  <a:lnTo>
                    <a:pt x="145" y="0"/>
                  </a:lnTo>
                  <a:lnTo>
                    <a:pt x="0" y="22"/>
                  </a:lnTo>
                  <a:lnTo>
                    <a:pt x="145" y="45"/>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a:p>
          </p:txBody>
        </p:sp>
        <p:sp>
          <p:nvSpPr>
            <p:cNvPr id="70710" name="Line 56"/>
            <p:cNvSpPr/>
            <p:nvPr/>
          </p:nvSpPr>
          <p:spPr>
            <a:xfrm flipH="1">
              <a:off x="3245" y="156"/>
              <a:ext cx="424" cy="0"/>
            </a:xfrm>
            <a:prstGeom prst="line">
              <a:avLst/>
            </a:prstGeom>
            <a:ln w="17463" cap="flat" cmpd="sng">
              <a:solidFill>
                <a:srgbClr val="000000"/>
              </a:solidFill>
              <a:prstDash val="solid"/>
              <a:round/>
              <a:headEnd type="none" w="med" len="med"/>
              <a:tailEnd type="none" w="med" len="med"/>
            </a:ln>
          </p:spPr>
        </p:sp>
        <p:sp>
          <p:nvSpPr>
            <p:cNvPr id="70711" name="Rectangle 57"/>
            <p:cNvSpPr/>
            <p:nvPr/>
          </p:nvSpPr>
          <p:spPr>
            <a:xfrm>
              <a:off x="3758" y="78"/>
              <a:ext cx="872" cy="174"/>
            </a:xfrm>
            <a:prstGeom prst="rect">
              <a:avLst/>
            </a:prstGeom>
            <a:noFill/>
            <a:ln w="9525">
              <a:noFill/>
            </a:ln>
          </p:spPr>
          <p:txBody>
            <a:bodyPr wrap="none" lIns="0" tIns="0" rIns="0" bIns="0" anchor="t">
              <a:spAutoFit/>
            </a:bodyPr>
            <a:p>
              <a:r>
                <a:rPr lang="zh-CN" altLang="en-US" dirty="0">
                  <a:solidFill>
                    <a:srgbClr val="000000"/>
                  </a:solidFill>
                  <a:latin typeface="微软雅黑" panose="020B0503020204020204" charset="-122"/>
                  <a:ea typeface="微软雅黑" panose="020B0503020204020204" charset="-122"/>
                </a:rPr>
                <a:t>中断请求信号</a:t>
              </a:r>
              <a:endParaRPr lang="zh-CN" altLang="en-US" dirty="0">
                <a:latin typeface="微软雅黑" panose="020B0503020204020204" charset="-122"/>
                <a:ea typeface="微软雅黑" panose="020B0503020204020204"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71682" name="Rectangle 3"/>
          <p:cNvSpPr>
            <a:spLocks noGrp="1"/>
          </p:cNvSpPr>
          <p:nvPr>
            <p:ph type="body"/>
          </p:nvPr>
        </p:nvSpPr>
        <p:spPr/>
        <p:txBody>
          <a:bodyPr wrap="square" anchor="t"/>
          <a:p>
            <a:pPr>
              <a:lnSpc>
                <a:spcPct val="150000"/>
              </a:lnSpc>
              <a:spcBef>
                <a:spcPct val="0"/>
              </a:spcBef>
              <a:buChar char="n"/>
            </a:pPr>
            <a:r>
              <a:rPr lang="zh-CN" altLang="en-US" sz="2400" dirty="0">
                <a:latin typeface="宋体" panose="02010600030101010101" pitchFamily="2" charset="-122"/>
                <a:ea typeface="宋体" panose="02010600030101010101" pitchFamily="2" charset="-122"/>
              </a:rPr>
              <a:t> </a:t>
            </a:r>
            <a:r>
              <a:rPr lang="zh-CN" altLang="en-US" sz="2400" b="1" dirty="0">
                <a:solidFill>
                  <a:srgbClr val="000000"/>
                </a:solidFill>
                <a:latin typeface="宋体" panose="02010600030101010101" pitchFamily="2" charset="-122"/>
              </a:rPr>
              <a:t>设备驱动程序通常又称为设备处理程序。</a:t>
            </a:r>
            <a:endParaRPr lang="zh-CN" altLang="en-US" sz="2400" b="1" dirty="0">
              <a:solidFill>
                <a:srgbClr val="000000"/>
              </a:solidFill>
              <a:latin typeface="宋体" panose="02010600030101010101" pitchFamily="2" charset="-122"/>
            </a:endParaRPr>
          </a:p>
          <a:p>
            <a:pPr>
              <a:lnSpc>
                <a:spcPct val="150000"/>
              </a:lnSpc>
              <a:spcBef>
                <a:spcPct val="0"/>
              </a:spcBef>
              <a:buChar char="n"/>
            </a:pPr>
            <a:r>
              <a:rPr lang="zh-CN" altLang="en-US" sz="2400" b="1" dirty="0">
                <a:solidFill>
                  <a:srgbClr val="000000"/>
                </a:solidFill>
                <a:latin typeface="宋体" panose="02010600030101010101" pitchFamily="2" charset="-122"/>
              </a:rPr>
              <a:t> </a:t>
            </a:r>
            <a:r>
              <a:rPr lang="zh-CN" altLang="en-US" sz="2400" b="1" dirty="0">
                <a:solidFill>
                  <a:srgbClr val="FF0000"/>
                </a:solidFill>
                <a:latin typeface="宋体" panose="02010600030101010101" pitchFamily="2" charset="-122"/>
              </a:rPr>
              <a:t>主要任务：</a:t>
            </a:r>
            <a:endParaRPr lang="zh-CN" altLang="en-US" sz="2400" b="1" dirty="0">
              <a:solidFill>
                <a:srgbClr val="FF0000"/>
              </a:solidFill>
              <a:latin typeface="宋体" panose="02010600030101010101" pitchFamily="2" charset="-122"/>
            </a:endParaRPr>
          </a:p>
          <a:p>
            <a:pPr>
              <a:lnSpc>
                <a:spcPct val="150000"/>
              </a:lnSpc>
              <a:spcBef>
                <a:spcPct val="0"/>
              </a:spcBef>
            </a:pPr>
            <a:r>
              <a:rPr lang="zh-CN" altLang="en-US" sz="2400" b="1" dirty="0">
                <a:solidFill>
                  <a:srgbClr val="C00000"/>
                </a:solidFill>
                <a:latin typeface="宋体" panose="02010600030101010101" pitchFamily="2" charset="-122"/>
              </a:rPr>
              <a:t>接收上层软件发来的抽象</a:t>
            </a:r>
            <a:r>
              <a:rPr lang="en-US" altLang="zh-CN" sz="2400" b="1" dirty="0">
                <a:solidFill>
                  <a:srgbClr val="C00000"/>
                </a:solidFill>
                <a:latin typeface="宋体" panose="02010600030101010101" pitchFamily="2" charset="-122"/>
              </a:rPr>
              <a:t>I/O</a:t>
            </a:r>
            <a:r>
              <a:rPr lang="zh-CN" altLang="en-US" sz="2400" b="1" dirty="0">
                <a:solidFill>
                  <a:srgbClr val="C00000"/>
                </a:solidFill>
                <a:latin typeface="宋体" panose="02010600030101010101" pitchFamily="2" charset="-122"/>
              </a:rPr>
              <a:t>要求</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read</a:t>
            </a:r>
            <a:r>
              <a:rPr lang="zh-CN" altLang="en-US" sz="2400" b="1" dirty="0">
                <a:solidFill>
                  <a:srgbClr val="000000"/>
                </a:solidFill>
                <a:latin typeface="宋体" panose="02010600030101010101" pitchFamily="2" charset="-122"/>
              </a:rPr>
              <a:t>或</a:t>
            </a:r>
            <a:r>
              <a:rPr lang="en-US" altLang="zh-CN" sz="2400" b="1" dirty="0">
                <a:solidFill>
                  <a:srgbClr val="000000"/>
                </a:solidFill>
                <a:latin typeface="宋体" panose="02010600030101010101" pitchFamily="2" charset="-122"/>
              </a:rPr>
              <a:t>write</a:t>
            </a:r>
            <a:r>
              <a:rPr lang="zh-CN" altLang="en-US" sz="2400" b="1" dirty="0">
                <a:solidFill>
                  <a:srgbClr val="000000"/>
                </a:solidFill>
                <a:latin typeface="宋体" panose="02010600030101010101" pitchFamily="2" charset="-122"/>
              </a:rPr>
              <a:t>）</a:t>
            </a:r>
            <a:endParaRPr lang="zh-CN" altLang="en-US" sz="2400" b="1" dirty="0">
              <a:solidFill>
                <a:srgbClr val="000000"/>
              </a:solidFill>
              <a:latin typeface="宋体" panose="02010600030101010101" pitchFamily="2" charset="-122"/>
            </a:endParaRPr>
          </a:p>
          <a:p>
            <a:pPr>
              <a:lnSpc>
                <a:spcPct val="150000"/>
              </a:lnSpc>
              <a:spcBef>
                <a:spcPct val="0"/>
              </a:spcBef>
            </a:pPr>
            <a:r>
              <a:rPr lang="zh-CN" altLang="en-US" sz="2400" b="1" dirty="0">
                <a:solidFill>
                  <a:srgbClr val="C00000"/>
                </a:solidFill>
                <a:latin typeface="宋体" panose="02010600030101010101" pitchFamily="2" charset="-122"/>
              </a:rPr>
              <a:t>转换为具体要求后，发送给设备控制器，启动设备去执行</a:t>
            </a:r>
            <a:endParaRPr lang="zh-CN" altLang="en-US" sz="2400" b="1" dirty="0">
              <a:solidFill>
                <a:srgbClr val="000000"/>
              </a:solidFill>
              <a:latin typeface="宋体" panose="02010600030101010101" pitchFamily="2" charset="-122"/>
            </a:endParaRPr>
          </a:p>
          <a:p>
            <a:pPr>
              <a:lnSpc>
                <a:spcPct val="150000"/>
              </a:lnSpc>
              <a:spcBef>
                <a:spcPct val="0"/>
              </a:spcBef>
            </a:pPr>
            <a:r>
              <a:rPr lang="zh-CN" altLang="en-US" sz="2400" b="1" dirty="0">
                <a:solidFill>
                  <a:srgbClr val="000000"/>
                </a:solidFill>
                <a:latin typeface="宋体" panose="02010600030101010101" pitchFamily="2" charset="-122"/>
              </a:rPr>
              <a:t>也将由设备控制器发来的信号传送给上层软件</a:t>
            </a:r>
            <a:endParaRPr lang="zh-CN" altLang="en-US" sz="2400" b="1" dirty="0">
              <a:solidFill>
                <a:srgbClr val="000000"/>
              </a:solidFill>
              <a:latin typeface="宋体" panose="02010600030101010101" pitchFamily="2" charset="-122"/>
            </a:endParaRPr>
          </a:p>
          <a:p>
            <a:pPr>
              <a:lnSpc>
                <a:spcPct val="150000"/>
              </a:lnSpc>
              <a:spcBef>
                <a:spcPct val="0"/>
              </a:spcBef>
              <a:buChar char="n"/>
            </a:pPr>
            <a:r>
              <a:rPr lang="zh-CN" altLang="en-US" sz="2400" b="1" dirty="0">
                <a:solidFill>
                  <a:srgbClr val="000000"/>
                </a:solidFill>
                <a:latin typeface="宋体" panose="02010600030101010101" pitchFamily="2" charset="-122"/>
              </a:rPr>
              <a:t>由于驱动程序与硬件密切相关，故应为每一类设备配置一种驱动程序</a:t>
            </a:r>
            <a:endParaRPr lang="zh-CN" altLang="en-US" sz="2400" dirty="0">
              <a:latin typeface="宋体" panose="02010600030101010101" pitchFamily="2" charset="-122"/>
              <a:ea typeface="宋体" panose="02010600030101010101" pitchFamily="2" charset="-122"/>
            </a:endParaRPr>
          </a:p>
        </p:txBody>
      </p:sp>
      <p:sp>
        <p:nvSpPr>
          <p:cNvPr id="7168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1229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2291" name="矩形 9219"/>
          <p:cNvSpPr>
            <a:spLocks noGrp="1"/>
          </p:cNvSpPr>
          <p:nvPr/>
        </p:nvSpPr>
        <p:spPr>
          <a:xfrm>
            <a:off x="304800" y="1371600"/>
            <a:ext cx="8839200" cy="4608513"/>
          </a:xfrm>
          <a:prstGeom prst="rect">
            <a:avLst/>
          </a:prstGeom>
          <a:noFill/>
          <a:ln w="9525">
            <a:noFill/>
          </a:ln>
        </p:spPr>
        <p:txBody>
          <a:bodyPr wrap="square" anchor="t"/>
          <a:p>
            <a:pPr marL="342900" indent="-342900" eaLnBrk="0" hangingPunct="0">
              <a:spcBef>
                <a:spcPct val="20000"/>
              </a:spcBef>
              <a:buClr>
                <a:schemeClr val="folHlink"/>
              </a:buClr>
              <a:buFont typeface="Wingdings" panose="05000000000000000000" pitchFamily="2" charset="2"/>
              <a:buChar char="v"/>
            </a:pPr>
            <a:r>
              <a:rPr lang="zh-CN" altLang="en-US" sz="2400">
                <a:latin typeface="宋体" panose="02010600030101010101" pitchFamily="2" charset="-122"/>
                <a:ea typeface="宋体" panose="02010600030101010101" pitchFamily="2" charset="-122"/>
              </a:rPr>
              <a:t>操作系统中负责</a:t>
            </a:r>
            <a:r>
              <a:rPr lang="en-US" altLang="zh-CN" sz="2400">
                <a:latin typeface="宋体" panose="02010600030101010101" pitchFamily="2" charset="-122"/>
                <a:ea typeface="宋体" panose="02010600030101010101" pitchFamily="2" charset="-122"/>
              </a:rPr>
              <a:t>I/O</a:t>
            </a:r>
            <a:r>
              <a:rPr lang="zh-CN" altLang="en-US" sz="2400">
                <a:latin typeface="宋体" panose="02010600030101010101" pitchFamily="2" charset="-122"/>
                <a:ea typeface="宋体" panose="02010600030101010101" pitchFamily="2" charset="-122"/>
              </a:rPr>
              <a:t>设备管理的部分称为</a:t>
            </a:r>
            <a:r>
              <a:rPr lang="en-US" altLang="zh-CN" sz="2400" b="1">
                <a:solidFill>
                  <a:srgbClr val="FF0000"/>
                </a:solidFill>
                <a:latin typeface="宋体" panose="02010600030101010101" pitchFamily="2" charset="-122"/>
                <a:ea typeface="宋体" panose="02010600030101010101" pitchFamily="2" charset="-122"/>
              </a:rPr>
              <a:t>I/O</a:t>
            </a:r>
            <a:r>
              <a:rPr lang="zh-CN" altLang="en-US" sz="2400" b="1">
                <a:solidFill>
                  <a:srgbClr val="FF0000"/>
                </a:solidFill>
                <a:latin typeface="宋体" panose="02010600030101010101" pitchFamily="2" charset="-122"/>
                <a:ea typeface="宋体" panose="02010600030101010101" pitchFamily="2" charset="-122"/>
              </a:rPr>
              <a:t>系统</a:t>
            </a:r>
            <a:r>
              <a:rPr lang="zh-CN" altLang="en-US" sz="2400">
                <a:latin typeface="宋体" panose="02010600030101010101" pitchFamily="2" charset="-122"/>
                <a:ea typeface="宋体" panose="02010600030101010101" pitchFamily="2" charset="-122"/>
              </a:rPr>
              <a:t>，完成设备管理功能，对</a:t>
            </a:r>
            <a:r>
              <a:rPr lang="en-US" altLang="zh-CN" sz="2400">
                <a:latin typeface="宋体" panose="02010600030101010101" pitchFamily="2" charset="-122"/>
                <a:ea typeface="宋体" panose="02010600030101010101" pitchFamily="2" charset="-122"/>
              </a:rPr>
              <a:t>OS</a:t>
            </a:r>
            <a:r>
              <a:rPr lang="zh-CN" altLang="en-US" sz="2400">
                <a:latin typeface="宋体" panose="02010600030101010101" pitchFamily="2" charset="-122"/>
                <a:ea typeface="宋体" panose="02010600030101010101" pitchFamily="2" charset="-122"/>
              </a:rPr>
              <a:t>影响非常大。与处理机管理、存储器管理密切相关，设备管理因此常常作为操作系统内核的一部分</a:t>
            </a:r>
            <a:r>
              <a:rPr lang="zh-CN" altLang="en-US" sz="2800">
                <a:latin typeface="宋体" panose="02010600030101010101" pitchFamily="2" charset="-122"/>
                <a:ea typeface="宋体" panose="02010600030101010101" pitchFamily="2" charset="-122"/>
              </a:rPr>
              <a:t>。</a:t>
            </a:r>
            <a:endParaRPr lang="zh-CN" altLang="en-US" sz="2800">
              <a:latin typeface="宋体" panose="02010600030101010101" pitchFamily="2" charset="-122"/>
              <a:ea typeface="宋体" panose="02010600030101010101" pitchFamily="2" charset="-122"/>
            </a:endParaRPr>
          </a:p>
          <a:p>
            <a:pPr marL="342900" indent="-342900" eaLnBrk="0" hangingPunct="0">
              <a:spcBef>
                <a:spcPct val="20000"/>
              </a:spcBef>
              <a:buClr>
                <a:schemeClr val="folHlink"/>
              </a:buClr>
              <a:buFont typeface="Wingdings" panose="05000000000000000000" pitchFamily="2" charset="2"/>
            </a:pPr>
            <a:endParaRPr lang="zh-CN" altLang="en-US" sz="2800">
              <a:latin typeface="Times New Roman" panose="02020603050405020304" pitchFamily="2" charset="0"/>
            </a:endParaRPr>
          </a:p>
          <a:p>
            <a:pPr marL="342900" indent="-342900" eaLnBrk="0" hangingPunct="0">
              <a:spcBef>
                <a:spcPct val="20000"/>
              </a:spcBef>
              <a:buClr>
                <a:schemeClr val="folHlink"/>
              </a:buClr>
              <a:buFont typeface="Wingdings" panose="05000000000000000000" pitchFamily="2" charset="2"/>
            </a:pPr>
            <a:endParaRPr lang="zh-CN" altLang="en-US" sz="2800">
              <a:latin typeface="Times New Roman" panose="02020603050405020304" pitchFamily="2" charset="0"/>
            </a:endParaRPr>
          </a:p>
          <a:p>
            <a:pPr marL="342900" indent="-342900" eaLnBrk="0" hangingPunct="0">
              <a:spcBef>
                <a:spcPct val="20000"/>
              </a:spcBef>
              <a:buClr>
                <a:schemeClr val="folHlink"/>
              </a:buClr>
              <a:buFont typeface="Wingdings" panose="05000000000000000000" pitchFamily="2" charset="2"/>
              <a:buChar char="v"/>
            </a:pPr>
            <a:endParaRPr lang="zh-CN" altLang="en-US" sz="2800">
              <a:latin typeface="Times New Roman" panose="02020603050405020304" pitchFamily="2" charset="0"/>
              <a:ea typeface="Times New Roman" panose="02020603050405020304" pitchFamily="2" charset="0"/>
            </a:endParaRPr>
          </a:p>
        </p:txBody>
      </p:sp>
      <p:sp>
        <p:nvSpPr>
          <p:cNvPr id="568324" name="Text Box 4"/>
          <p:cNvSpPr txBox="1"/>
          <p:nvPr/>
        </p:nvSpPr>
        <p:spPr>
          <a:xfrm>
            <a:off x="304800" y="4256088"/>
            <a:ext cx="3881438" cy="1485900"/>
          </a:xfrm>
          <a:prstGeom prst="rect">
            <a:avLst/>
          </a:prstGeom>
          <a:noFill/>
          <a:ln w="9525">
            <a:noFill/>
          </a:ln>
        </p:spPr>
        <p:txBody>
          <a:bodyPr anchor="t">
            <a:spAutoFit/>
          </a:bodyPr>
          <a:p>
            <a:pPr>
              <a:lnSpc>
                <a:spcPct val="130000"/>
              </a:lnSpc>
              <a:spcBef>
                <a:spcPct val="50000"/>
              </a:spcBef>
            </a:pPr>
            <a:r>
              <a:rPr lang="zh-CN" altLang="en-US" sz="2400" b="1" i="1" u="sng" dirty="0">
                <a:solidFill>
                  <a:schemeClr val="accent2"/>
                </a:solidFill>
                <a:latin typeface="微软雅黑" panose="020B0503020204020204" charset="-122"/>
                <a:ea typeface="微软雅黑" panose="020B0503020204020204" charset="-122"/>
              </a:rPr>
              <a:t>基本任务</a:t>
            </a:r>
            <a:r>
              <a:rPr lang="zh-CN" altLang="en-US" sz="2400" b="1" dirty="0">
                <a:solidFill>
                  <a:schemeClr val="accent2"/>
                </a:solidFill>
                <a:latin typeface="微软雅黑" panose="020B0503020204020204" charset="-122"/>
                <a:ea typeface="微软雅黑" panose="020B0503020204020204" charset="-122"/>
              </a:rPr>
              <a:t>是</a:t>
            </a:r>
            <a:r>
              <a:rPr lang="zh-CN" altLang="en-US" sz="2400" b="1" dirty="0">
                <a:latin typeface="微软雅黑" panose="020B0503020204020204" charset="-122"/>
                <a:ea typeface="微软雅黑" panose="020B0503020204020204" charset="-122"/>
              </a:rPr>
              <a:t>完成用户提出的</a:t>
            </a:r>
            <a:r>
              <a:rPr lang="en-US" altLang="zh-CN" sz="2400" b="1" dirty="0">
                <a:latin typeface="微软雅黑" panose="020B0503020204020204" charset="-122"/>
                <a:ea typeface="微软雅黑" panose="020B0503020204020204" charset="-122"/>
              </a:rPr>
              <a:t>I/O</a:t>
            </a:r>
            <a:r>
              <a:rPr lang="zh-CN" altLang="en-US" sz="2400" b="1" dirty="0">
                <a:latin typeface="微软雅黑" panose="020B0503020204020204" charset="-122"/>
                <a:ea typeface="微软雅黑" panose="020B0503020204020204" charset="-122"/>
              </a:rPr>
              <a:t>请求，提高</a:t>
            </a:r>
            <a:r>
              <a:rPr lang="en-US" altLang="zh-CN" sz="2400" b="1" dirty="0">
                <a:latin typeface="微软雅黑" panose="020B0503020204020204" charset="-122"/>
                <a:ea typeface="微软雅黑" panose="020B0503020204020204" charset="-122"/>
              </a:rPr>
              <a:t>I/O</a:t>
            </a:r>
            <a:r>
              <a:rPr lang="zh-CN" altLang="en-US" sz="2400" b="1" dirty="0">
                <a:latin typeface="微软雅黑" panose="020B0503020204020204" charset="-122"/>
                <a:ea typeface="微软雅黑" panose="020B0503020204020204" charset="-122"/>
              </a:rPr>
              <a:t>速率以及改善</a:t>
            </a:r>
            <a:r>
              <a:rPr lang="en-US" altLang="zh-CN" sz="2400" b="1" dirty="0">
                <a:latin typeface="微软雅黑" panose="020B0503020204020204" charset="-122"/>
                <a:ea typeface="微软雅黑" panose="020B0503020204020204" charset="-122"/>
              </a:rPr>
              <a:t>I/O</a:t>
            </a:r>
            <a:r>
              <a:rPr lang="zh-CN" altLang="en-US" sz="2400" b="1" dirty="0">
                <a:latin typeface="微软雅黑" panose="020B0503020204020204" charset="-122"/>
                <a:ea typeface="微软雅黑" panose="020B0503020204020204" charset="-122"/>
              </a:rPr>
              <a:t>设备的利用率。</a:t>
            </a:r>
            <a:endParaRPr lang="zh-CN" altLang="en-US" sz="2400" b="1" dirty="0">
              <a:latin typeface="微软雅黑" panose="020B0503020204020204" charset="-122"/>
              <a:ea typeface="微软雅黑" panose="020B0503020204020204" charset="-122"/>
            </a:endParaRPr>
          </a:p>
        </p:txBody>
      </p:sp>
      <p:sp>
        <p:nvSpPr>
          <p:cNvPr id="568325" name="Text Box 5"/>
          <p:cNvSpPr txBox="1"/>
          <p:nvPr/>
        </p:nvSpPr>
        <p:spPr>
          <a:xfrm>
            <a:off x="4387850" y="4256088"/>
            <a:ext cx="3981450" cy="1485900"/>
          </a:xfrm>
          <a:prstGeom prst="rect">
            <a:avLst/>
          </a:prstGeom>
          <a:noFill/>
          <a:ln w="9525">
            <a:noFill/>
          </a:ln>
        </p:spPr>
        <p:txBody>
          <a:bodyPr anchor="t">
            <a:spAutoFit/>
          </a:bodyPr>
          <a:p>
            <a:pPr>
              <a:lnSpc>
                <a:spcPct val="130000"/>
              </a:lnSpc>
              <a:spcBef>
                <a:spcPct val="50000"/>
              </a:spcBef>
            </a:pPr>
            <a:r>
              <a:rPr lang="zh-CN" altLang="en-US" sz="2400" b="1" i="1" u="sng" dirty="0">
                <a:solidFill>
                  <a:schemeClr val="accent2"/>
                </a:solidFill>
                <a:latin typeface="微软雅黑" panose="020B0503020204020204" charset="-122"/>
                <a:ea typeface="微软雅黑" panose="020B0503020204020204" charset="-122"/>
              </a:rPr>
              <a:t>主要功能</a:t>
            </a:r>
            <a:r>
              <a:rPr lang="zh-CN" altLang="en-US" sz="2400" b="1" dirty="0">
                <a:solidFill>
                  <a:schemeClr val="accent2"/>
                </a:solidFill>
                <a:latin typeface="微软雅黑" panose="020B0503020204020204" charset="-122"/>
                <a:ea typeface="微软雅黑" panose="020B0503020204020204" charset="-122"/>
              </a:rPr>
              <a:t>有</a:t>
            </a:r>
            <a:r>
              <a:rPr lang="zh-CN" altLang="en-US" sz="2400" b="1" dirty="0">
                <a:latin typeface="微软雅黑" panose="020B0503020204020204" charset="-122"/>
                <a:ea typeface="微软雅黑" panose="020B0503020204020204" charset="-122"/>
              </a:rPr>
              <a:t>缓冲区管理、设备分配、设备处理、虚拟设备及设备独立性等。</a:t>
            </a:r>
            <a:endParaRPr lang="zh-CN" altLang="en-US" sz="2400" b="1" dirty="0">
              <a:latin typeface="微软雅黑" panose="020B0503020204020204" charset="-122"/>
              <a:ea typeface="微软雅黑" panose="020B0503020204020204" charset="-122"/>
            </a:endParaRPr>
          </a:p>
        </p:txBody>
      </p:sp>
      <p:sp>
        <p:nvSpPr>
          <p:cNvPr id="9" name="Text Box 4"/>
          <p:cNvSpPr txBox="1"/>
          <p:nvPr/>
        </p:nvSpPr>
        <p:spPr>
          <a:xfrm>
            <a:off x="4438650" y="2773363"/>
            <a:ext cx="3881438" cy="1049337"/>
          </a:xfrm>
          <a:prstGeom prst="rect">
            <a:avLst/>
          </a:prstGeom>
          <a:noFill/>
          <a:ln w="9525">
            <a:noFill/>
          </a:ln>
        </p:spPr>
        <p:txBody>
          <a:bodyPr anchor="t">
            <a:spAutoFit/>
          </a:bodyPr>
          <a:p>
            <a:pPr>
              <a:lnSpc>
                <a:spcPct val="130000"/>
              </a:lnSpc>
              <a:spcBef>
                <a:spcPct val="50000"/>
              </a:spcBef>
            </a:pPr>
            <a:r>
              <a:rPr lang="zh-CN" altLang="en-US" sz="2400" b="1" dirty="0">
                <a:solidFill>
                  <a:schemeClr val="accent2"/>
                </a:solidFill>
                <a:latin typeface="微软雅黑" panose="020B0503020204020204" charset="-122"/>
                <a:ea typeface="微软雅黑" panose="020B0503020204020204" charset="-122"/>
              </a:rPr>
              <a:t>主要对象是</a:t>
            </a:r>
            <a:r>
              <a:rPr lang="en-US" altLang="zh-CN" sz="2400" b="1" dirty="0">
                <a:latin typeface="微软雅黑" panose="020B0503020204020204" charset="-122"/>
                <a:ea typeface="微软雅黑" panose="020B0503020204020204" charset="-122"/>
              </a:rPr>
              <a:t>I/O</a:t>
            </a:r>
            <a:r>
              <a:rPr lang="zh-CN" altLang="en-US" sz="2400" b="1" dirty="0">
                <a:latin typeface="微软雅黑" panose="020B0503020204020204" charset="-122"/>
                <a:ea typeface="微软雅黑" panose="020B0503020204020204" charset="-122"/>
              </a:rPr>
              <a:t>设备和相应的设备控制器和I/O通道</a:t>
            </a:r>
            <a:endParaRPr lang="zh-CN" altLang="en-US" sz="2400" b="1" dirty="0">
              <a:latin typeface="微软雅黑" panose="020B0503020204020204" charset="-122"/>
              <a:ea typeface="微软雅黑" panose="020B0503020204020204" charset="-122"/>
            </a:endParaRPr>
          </a:p>
        </p:txBody>
      </p:sp>
      <p:sp>
        <p:nvSpPr>
          <p:cNvPr id="2" name="Text Box 4"/>
          <p:cNvSpPr txBox="1"/>
          <p:nvPr/>
        </p:nvSpPr>
        <p:spPr>
          <a:xfrm>
            <a:off x="304800" y="2773363"/>
            <a:ext cx="3881438" cy="1049337"/>
          </a:xfrm>
          <a:prstGeom prst="rect">
            <a:avLst/>
          </a:prstGeom>
          <a:noFill/>
          <a:ln w="9525">
            <a:noFill/>
          </a:ln>
        </p:spPr>
        <p:txBody>
          <a:bodyPr anchor="t">
            <a:spAutoFit/>
          </a:bodyPr>
          <a:p>
            <a:pPr>
              <a:lnSpc>
                <a:spcPct val="130000"/>
              </a:lnSpc>
              <a:spcBef>
                <a:spcPct val="50000"/>
              </a:spcBef>
            </a:pPr>
            <a:r>
              <a:rPr lang="zh-CN" altLang="en-US" sz="2400" b="1" i="1" u="sng" dirty="0">
                <a:solidFill>
                  <a:schemeClr val="accent2"/>
                </a:solidFill>
                <a:latin typeface="微软雅黑" panose="020B0503020204020204" charset="-122"/>
                <a:ea typeface="微软雅黑" panose="020B0503020204020204" charset="-122"/>
              </a:rPr>
              <a:t> I/O系统</a:t>
            </a:r>
            <a:r>
              <a:rPr lang="zh-CN" altLang="en-US" sz="2400" b="1" dirty="0">
                <a:solidFill>
                  <a:schemeClr val="accent2"/>
                </a:solidFill>
                <a:latin typeface="微软雅黑" panose="020B0503020204020204" charset="-122"/>
                <a:ea typeface="微软雅黑" panose="020B0503020204020204" charset="-122"/>
              </a:rPr>
              <a:t>是</a:t>
            </a:r>
            <a:r>
              <a:rPr lang="en-US" altLang="en-US" sz="2400" b="1" dirty="0">
                <a:latin typeface="微软雅黑" panose="020B0503020204020204" charset="-122"/>
                <a:ea typeface="微软雅黑" panose="020B0503020204020204" charset="-122"/>
              </a:rPr>
              <a:t>用于实现数据输入、输出及数据存储的系统</a:t>
            </a:r>
            <a:endParaRPr lang="en-US" altLang="en-US"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8324"/>
                                        </p:tgtEl>
                                        <p:attrNameLst>
                                          <p:attrName>style.visibility</p:attrName>
                                        </p:attrNameLst>
                                      </p:cBhvr>
                                      <p:to>
                                        <p:strVal val="visible"/>
                                      </p:to>
                                    </p:set>
                                    <p:anim calcmode="lin" valueType="num">
                                      <p:cBhvr>
                                        <p:cTn id="7" dur="500" fill="hold"/>
                                        <p:tgtEl>
                                          <p:spTgt spid="568324"/>
                                        </p:tgtEl>
                                        <p:attrNameLst>
                                          <p:attrName>ppt_x</p:attrName>
                                        </p:attrNameLst>
                                      </p:cBhvr>
                                      <p:tavLst>
                                        <p:tav tm="0">
                                          <p:val>
                                            <p:strVal val="1+#ppt_w/2"/>
                                          </p:val>
                                        </p:tav>
                                        <p:tav tm="100000">
                                          <p:val>
                                            <p:strVal val="#ppt_x"/>
                                          </p:val>
                                        </p:tav>
                                      </p:tavLst>
                                    </p:anim>
                                    <p:anim calcmode="lin" valueType="num">
                                      <p:cBhvr>
                                        <p:cTn id="8" dur="500" fill="hold"/>
                                        <p:tgtEl>
                                          <p:spTgt spid="5683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8325"/>
                                        </p:tgtEl>
                                        <p:attrNameLst>
                                          <p:attrName>style.visibility</p:attrName>
                                        </p:attrNameLst>
                                      </p:cBhvr>
                                      <p:to>
                                        <p:strVal val="visible"/>
                                      </p:to>
                                    </p:set>
                                    <p:anim calcmode="lin" valueType="num">
                                      <p:cBhvr>
                                        <p:cTn id="13" dur="500" fill="hold"/>
                                        <p:tgtEl>
                                          <p:spTgt spid="568325"/>
                                        </p:tgtEl>
                                        <p:attrNameLst>
                                          <p:attrName>ppt_x</p:attrName>
                                        </p:attrNameLst>
                                      </p:cBhvr>
                                      <p:tavLst>
                                        <p:tav tm="0">
                                          <p:val>
                                            <p:strVal val="1+#ppt_w/2"/>
                                          </p:val>
                                        </p:tav>
                                        <p:tav tm="100000">
                                          <p:val>
                                            <p:strVal val="#ppt_x"/>
                                          </p:val>
                                        </p:tav>
                                      </p:tavLst>
                                    </p:anim>
                                    <p:anim calcmode="lin" valueType="num">
                                      <p:cBhvr>
                                        <p:cTn id="14" dur="500" fill="hold"/>
                                        <p:tgtEl>
                                          <p:spTgt spid="5683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1+#ppt_w/2"/>
                                          </p:val>
                                        </p:tav>
                                        <p:tav tm="100000">
                                          <p:val>
                                            <p:strVal val="#ppt_x"/>
                                          </p:val>
                                        </p:tav>
                                      </p:tavLst>
                                    </p:anim>
                                    <p:anim calcmode="lin" valueType="num">
                                      <p:cBhvr>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p:bldP spid="568325" grpId="0"/>
      <p:bldP spid="9"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468313" y="304800"/>
            <a:ext cx="8351837" cy="533400"/>
          </a:xfrm>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72706" name="Rectangle 3"/>
          <p:cNvSpPr>
            <a:spLocks noGrp="1"/>
          </p:cNvSpPr>
          <p:nvPr>
            <p:ph type="body"/>
          </p:nvPr>
        </p:nvSpPr>
        <p:spPr>
          <a:xfrm>
            <a:off x="0" y="1295400"/>
            <a:ext cx="9050338" cy="5029200"/>
          </a:xfrm>
        </p:spPr>
        <p:txBody>
          <a:bodyPr wrap="square" anchor="t"/>
          <a:p>
            <a:pPr marL="0" indent="0">
              <a:buNone/>
            </a:pPr>
            <a:r>
              <a:rPr lang="zh-CN" altLang="en-US" sz="2800" b="1" dirty="0">
                <a:latin typeface="宋体" panose="02010600030101010101" pitchFamily="2" charset="-122"/>
                <a:ea typeface="宋体" panose="02010600030101010101" pitchFamily="2" charset="-122"/>
              </a:rPr>
              <a:t>6.4.1  设备驱动程序概述 </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 设备驱动程序的功能</a:t>
            </a:r>
            <a:endParaRPr lang="zh-CN" altLang="en-US" sz="2400" dirty="0">
              <a:latin typeface="宋体" panose="02010600030101010101" pitchFamily="2" charset="-122"/>
              <a:ea typeface="宋体" panose="02010600030101010101" pitchFamily="2" charset="-122"/>
            </a:endParaRPr>
          </a:p>
          <a:p>
            <a:pPr marL="0" indent="0" algn="just">
              <a:spcBef>
                <a:spcPts val="600"/>
              </a:spcBef>
              <a:buNone/>
            </a:pPr>
            <a:r>
              <a:rPr lang="zh-CN" altLang="en-US" sz="2400" b="1" dirty="0">
                <a:solidFill>
                  <a:srgbClr val="000000"/>
                </a:solidFill>
                <a:latin typeface="宋体" panose="02010600030101010101" pitchFamily="2" charset="-122"/>
                <a:ea typeface="隶书" panose="02010509060101010101" pitchFamily="1" charset="-122"/>
              </a:rPr>
              <a:t>　</a:t>
            </a:r>
            <a:r>
              <a:rPr lang="en-US" altLang="zh-CN" sz="2200" b="1">
                <a:solidFill>
                  <a:srgbClr val="000000"/>
                </a:solidFill>
                <a:latin typeface="宋体" panose="02010600030101010101" pitchFamily="2" charset="-122"/>
              </a:rPr>
              <a:t>(1) </a:t>
            </a:r>
            <a:r>
              <a:rPr lang="zh-CN" altLang="en-US" sz="2200" b="1" dirty="0">
                <a:solidFill>
                  <a:srgbClr val="C00000"/>
                </a:solidFill>
                <a:latin typeface="宋体" panose="02010600030101010101" pitchFamily="2" charset="-122"/>
              </a:rPr>
              <a:t>接收</a:t>
            </a:r>
            <a:r>
              <a:rPr lang="zh-CN" altLang="en-US" sz="2200" b="1" dirty="0">
                <a:solidFill>
                  <a:srgbClr val="000000"/>
                </a:solidFill>
                <a:latin typeface="宋体" panose="02010600030101010101" pitchFamily="2" charset="-122"/>
              </a:rPr>
              <a:t>由设备独立性软件发来的</a:t>
            </a:r>
            <a:r>
              <a:rPr lang="zh-CN" altLang="en-US" sz="2200" b="1" dirty="0">
                <a:solidFill>
                  <a:srgbClr val="C00000"/>
                </a:solidFill>
                <a:latin typeface="宋体" panose="02010600030101010101" pitchFamily="2" charset="-122"/>
              </a:rPr>
              <a:t>命令和参数</a:t>
            </a:r>
            <a:r>
              <a:rPr lang="zh-CN" altLang="en-US" sz="2200" b="1" dirty="0">
                <a:solidFill>
                  <a:srgbClr val="000000"/>
                </a:solidFill>
                <a:latin typeface="宋体" panose="02010600030101010101" pitchFamily="2" charset="-122"/>
              </a:rPr>
              <a:t>，并将命令中的</a:t>
            </a:r>
            <a:r>
              <a:rPr lang="zh-CN" altLang="en-US" sz="2200" b="1" dirty="0">
                <a:solidFill>
                  <a:srgbClr val="C00000"/>
                </a:solidFill>
                <a:latin typeface="宋体" panose="02010600030101010101" pitchFamily="2" charset="-122"/>
              </a:rPr>
              <a:t>抽象要求转换为具体要求</a:t>
            </a:r>
            <a:r>
              <a:rPr lang="zh-CN" altLang="en-US" sz="2200" b="1" dirty="0">
                <a:solidFill>
                  <a:srgbClr val="000000"/>
                </a:solidFill>
                <a:latin typeface="宋体" panose="02010600030101010101" pitchFamily="2" charset="-122"/>
              </a:rPr>
              <a:t>，例如，将磁盘块号转换为磁盘的盘面、磁道号及扇区号。</a:t>
            </a:r>
            <a:endParaRPr lang="zh-CN" altLang="en-US" sz="2200" b="1" dirty="0">
              <a:solidFill>
                <a:srgbClr val="000000"/>
              </a:solidFill>
              <a:latin typeface="宋体" panose="02010600030101010101" pitchFamily="2" charset="-122"/>
            </a:endParaRPr>
          </a:p>
          <a:p>
            <a:pPr marL="0" indent="0" algn="just">
              <a:spcBef>
                <a:spcPts val="600"/>
              </a:spcBef>
              <a:buNone/>
            </a:pPr>
            <a:r>
              <a:rPr lang="zh-CN" altLang="en-US" sz="2200" b="1" dirty="0">
                <a:solidFill>
                  <a:srgbClr val="000000"/>
                </a:solidFill>
                <a:latin typeface="宋体" panose="02010600030101010101" pitchFamily="2" charset="-122"/>
              </a:rPr>
              <a:t>　</a:t>
            </a:r>
            <a:r>
              <a:rPr lang="en-US" altLang="zh-CN" sz="2200" b="1">
                <a:solidFill>
                  <a:srgbClr val="000000"/>
                </a:solidFill>
                <a:latin typeface="宋体" panose="02010600030101010101" pitchFamily="2" charset="-122"/>
              </a:rPr>
              <a:t>(2) </a:t>
            </a:r>
            <a:r>
              <a:rPr lang="zh-CN" altLang="en-US" sz="2200" b="1" dirty="0">
                <a:solidFill>
                  <a:srgbClr val="C00000"/>
                </a:solidFill>
                <a:latin typeface="宋体" panose="02010600030101010101" pitchFamily="2" charset="-122"/>
              </a:rPr>
              <a:t>检查</a:t>
            </a:r>
            <a:r>
              <a:rPr lang="zh-CN" altLang="en-US" sz="2200" b="1" dirty="0">
                <a:solidFill>
                  <a:srgbClr val="000000"/>
                </a:solidFill>
                <a:latin typeface="宋体" panose="02010600030101010101" pitchFamily="2" charset="-122"/>
              </a:rPr>
              <a:t>用户</a:t>
            </a:r>
            <a:r>
              <a:rPr lang="en-US" altLang="zh-CN" sz="2200" b="1" dirty="0">
                <a:solidFill>
                  <a:srgbClr val="C00000"/>
                </a:solidFill>
                <a:latin typeface="宋体" panose="02010600030101010101" pitchFamily="2" charset="-122"/>
              </a:rPr>
              <a:t>I/O</a:t>
            </a:r>
            <a:r>
              <a:rPr lang="zh-CN" altLang="en-US" sz="2200" b="1" dirty="0">
                <a:solidFill>
                  <a:srgbClr val="C00000"/>
                </a:solidFill>
                <a:latin typeface="宋体" panose="02010600030101010101" pitchFamily="2" charset="-122"/>
              </a:rPr>
              <a:t>请求的合法性</a:t>
            </a:r>
            <a:r>
              <a:rPr lang="zh-CN" altLang="en-US" sz="2200" b="1" dirty="0">
                <a:solidFill>
                  <a:srgbClr val="000000"/>
                </a:solidFill>
                <a:latin typeface="宋体" panose="02010600030101010101" pitchFamily="2" charset="-122"/>
              </a:rPr>
              <a:t>，了解</a:t>
            </a:r>
            <a:r>
              <a:rPr lang="en-US" altLang="zh-CN" sz="2200" b="1" dirty="0">
                <a:solidFill>
                  <a:srgbClr val="000000"/>
                </a:solidFill>
                <a:latin typeface="宋体" panose="02010600030101010101" pitchFamily="2" charset="-122"/>
              </a:rPr>
              <a:t>I/O</a:t>
            </a:r>
            <a:r>
              <a:rPr lang="zh-CN" altLang="en-US" sz="2200" b="1" dirty="0">
                <a:solidFill>
                  <a:srgbClr val="000000"/>
                </a:solidFill>
                <a:latin typeface="宋体" panose="02010600030101010101" pitchFamily="2" charset="-122"/>
              </a:rPr>
              <a:t>设备的状态，传递有关参数，设置设备的工作方式。</a:t>
            </a:r>
            <a:endParaRPr lang="zh-CN" altLang="en-US" sz="2200" b="1" dirty="0">
              <a:solidFill>
                <a:srgbClr val="000000"/>
              </a:solidFill>
              <a:latin typeface="宋体" panose="02010600030101010101" pitchFamily="2" charset="-122"/>
            </a:endParaRPr>
          </a:p>
          <a:p>
            <a:pPr marL="0" indent="0" algn="just">
              <a:spcBef>
                <a:spcPts val="600"/>
              </a:spcBef>
              <a:buNone/>
            </a:pPr>
            <a:r>
              <a:rPr lang="zh-CN" altLang="en-US" sz="2200" b="1" dirty="0">
                <a:solidFill>
                  <a:srgbClr val="000000"/>
                </a:solidFill>
                <a:latin typeface="宋体" panose="02010600030101010101" pitchFamily="2" charset="-122"/>
              </a:rPr>
              <a:t>　</a:t>
            </a:r>
            <a:r>
              <a:rPr lang="en-US" altLang="zh-CN" sz="2200" b="1">
                <a:solidFill>
                  <a:srgbClr val="000000"/>
                </a:solidFill>
                <a:latin typeface="宋体" panose="02010600030101010101" pitchFamily="2" charset="-122"/>
              </a:rPr>
              <a:t>(3) </a:t>
            </a:r>
            <a:r>
              <a:rPr lang="zh-CN" altLang="en-US" sz="2200" b="1" dirty="0">
                <a:solidFill>
                  <a:srgbClr val="C00000"/>
                </a:solidFill>
                <a:latin typeface="宋体" panose="02010600030101010101" pitchFamily="2" charset="-122"/>
              </a:rPr>
              <a:t>发出</a:t>
            </a:r>
            <a:r>
              <a:rPr lang="en-US" altLang="zh-CN" sz="2200" b="1" dirty="0">
                <a:solidFill>
                  <a:srgbClr val="C00000"/>
                </a:solidFill>
                <a:latin typeface="宋体" panose="02010600030101010101" pitchFamily="2" charset="-122"/>
              </a:rPr>
              <a:t>I/O</a:t>
            </a:r>
            <a:r>
              <a:rPr lang="zh-CN" altLang="en-US" sz="2200" b="1" dirty="0">
                <a:solidFill>
                  <a:srgbClr val="C00000"/>
                </a:solidFill>
                <a:latin typeface="宋体" panose="02010600030101010101" pitchFamily="2" charset="-122"/>
              </a:rPr>
              <a:t>命令</a:t>
            </a:r>
            <a:r>
              <a:rPr lang="zh-CN" altLang="en-US" sz="2200" b="1" dirty="0">
                <a:solidFill>
                  <a:srgbClr val="000000"/>
                </a:solidFill>
                <a:latin typeface="宋体" panose="02010600030101010101" pitchFamily="2" charset="-122"/>
              </a:rPr>
              <a:t>。如果设备空闲，便立即启动</a:t>
            </a:r>
            <a:r>
              <a:rPr lang="en-US" altLang="zh-CN" sz="2200" b="1" dirty="0">
                <a:solidFill>
                  <a:srgbClr val="000000"/>
                </a:solidFill>
                <a:latin typeface="宋体" panose="02010600030101010101" pitchFamily="2" charset="-122"/>
              </a:rPr>
              <a:t>I/O</a:t>
            </a:r>
            <a:r>
              <a:rPr lang="zh-CN" altLang="en-US" sz="2200" b="1" dirty="0">
                <a:solidFill>
                  <a:srgbClr val="000000"/>
                </a:solidFill>
                <a:latin typeface="宋体" panose="02010600030101010101" pitchFamily="2" charset="-122"/>
              </a:rPr>
              <a:t>设备去完成指定的</a:t>
            </a:r>
            <a:r>
              <a:rPr lang="en-US" altLang="zh-CN" sz="2200" b="1" dirty="0">
                <a:solidFill>
                  <a:srgbClr val="000000"/>
                </a:solidFill>
                <a:latin typeface="宋体" panose="02010600030101010101" pitchFamily="2" charset="-122"/>
              </a:rPr>
              <a:t>I/O</a:t>
            </a:r>
            <a:r>
              <a:rPr lang="zh-CN" altLang="en-US" sz="2200" b="1" dirty="0">
                <a:solidFill>
                  <a:srgbClr val="000000"/>
                </a:solidFill>
                <a:latin typeface="宋体" panose="02010600030101010101" pitchFamily="2" charset="-122"/>
              </a:rPr>
              <a:t>操作；如设备，则将请求者的请求块挂在设备队列上等待。 </a:t>
            </a:r>
            <a:endParaRPr lang="zh-CN" altLang="en-US" sz="2200" b="1" dirty="0">
              <a:solidFill>
                <a:srgbClr val="000000"/>
              </a:solidFill>
              <a:latin typeface="宋体" panose="02010600030101010101" pitchFamily="2" charset="-122"/>
            </a:endParaRPr>
          </a:p>
          <a:p>
            <a:pPr marL="0" indent="0" algn="just">
              <a:spcBef>
                <a:spcPts val="600"/>
              </a:spcBef>
              <a:buNone/>
            </a:pPr>
            <a:r>
              <a:rPr lang="zh-CN" altLang="en-US" sz="2200" b="1" dirty="0">
                <a:solidFill>
                  <a:srgbClr val="000000"/>
                </a:solidFill>
                <a:latin typeface="宋体" panose="02010600030101010101" pitchFamily="2" charset="-122"/>
                <a:ea typeface="隶书" panose="02010509060101010101" pitchFamily="1" charset="-122"/>
              </a:rPr>
              <a:t>  </a:t>
            </a:r>
            <a:r>
              <a:rPr lang="en-US" altLang="zh-CN" sz="2200" b="1">
                <a:solidFill>
                  <a:srgbClr val="000000"/>
                </a:solidFill>
                <a:latin typeface="宋体" panose="02010600030101010101" pitchFamily="2" charset="-122"/>
                <a:ea typeface="隶书" panose="02010509060101010101" pitchFamily="1" charset="-122"/>
              </a:rPr>
              <a:t>(</a:t>
            </a:r>
            <a:r>
              <a:rPr lang="en-US" altLang="zh-CN" sz="2200" b="1">
                <a:solidFill>
                  <a:srgbClr val="000000"/>
                </a:solidFill>
                <a:latin typeface="宋体" panose="02010600030101010101" pitchFamily="2" charset="-122"/>
              </a:rPr>
              <a:t>4) </a:t>
            </a:r>
            <a:r>
              <a:rPr lang="zh-CN" altLang="en-US" sz="2200" b="1" dirty="0">
                <a:solidFill>
                  <a:srgbClr val="C00000"/>
                </a:solidFill>
                <a:latin typeface="宋体" panose="02010600030101010101" pitchFamily="2" charset="-122"/>
              </a:rPr>
              <a:t>及时响应</a:t>
            </a:r>
            <a:r>
              <a:rPr lang="zh-CN" altLang="en-US" sz="2200" b="1" dirty="0">
                <a:solidFill>
                  <a:srgbClr val="000000"/>
                </a:solidFill>
                <a:latin typeface="宋体" panose="02010600030101010101" pitchFamily="2" charset="-122"/>
              </a:rPr>
              <a:t>由控制器或通道发来的</a:t>
            </a:r>
            <a:r>
              <a:rPr lang="zh-CN" altLang="en-US" sz="2200" b="1" dirty="0">
                <a:solidFill>
                  <a:srgbClr val="C00000"/>
                </a:solidFill>
                <a:latin typeface="宋体" panose="02010600030101010101" pitchFamily="2" charset="-122"/>
              </a:rPr>
              <a:t>中断请求</a:t>
            </a:r>
            <a:r>
              <a:rPr lang="zh-CN" altLang="en-US" sz="2200" b="1" dirty="0">
                <a:solidFill>
                  <a:srgbClr val="000000"/>
                </a:solidFill>
                <a:latin typeface="宋体" panose="02010600030101010101" pitchFamily="2" charset="-122"/>
              </a:rPr>
              <a:t>，并根据其中断类型</a:t>
            </a:r>
            <a:r>
              <a:rPr lang="zh-CN" altLang="en-US" sz="2200" b="1" dirty="0">
                <a:solidFill>
                  <a:srgbClr val="C00000"/>
                </a:solidFill>
                <a:latin typeface="宋体" panose="02010600030101010101" pitchFamily="2" charset="-122"/>
              </a:rPr>
              <a:t>调用</a:t>
            </a:r>
            <a:r>
              <a:rPr lang="zh-CN" altLang="en-US" sz="2200" b="1" dirty="0">
                <a:solidFill>
                  <a:srgbClr val="000000"/>
                </a:solidFill>
                <a:latin typeface="宋体" panose="02010600030101010101" pitchFamily="2" charset="-122"/>
              </a:rPr>
              <a:t>相应的</a:t>
            </a:r>
            <a:r>
              <a:rPr lang="zh-CN" altLang="en-US" sz="2200" b="1" dirty="0">
                <a:solidFill>
                  <a:srgbClr val="C00000"/>
                </a:solidFill>
                <a:latin typeface="宋体" panose="02010600030101010101" pitchFamily="2" charset="-122"/>
              </a:rPr>
              <a:t>中断处理程序</a:t>
            </a:r>
            <a:r>
              <a:rPr lang="zh-CN" altLang="en-US" sz="2200" b="1" dirty="0">
                <a:solidFill>
                  <a:srgbClr val="000000"/>
                </a:solidFill>
                <a:latin typeface="宋体" panose="02010600030101010101" pitchFamily="2" charset="-122"/>
              </a:rPr>
              <a:t>进行处理。</a:t>
            </a:r>
            <a:endParaRPr lang="zh-CN" altLang="en-US" sz="2200" b="1" dirty="0">
              <a:solidFill>
                <a:srgbClr val="000000"/>
              </a:solidFill>
              <a:latin typeface="宋体" panose="02010600030101010101" pitchFamily="2" charset="-122"/>
            </a:endParaRPr>
          </a:p>
          <a:p>
            <a:pPr marL="0" indent="0">
              <a:spcBef>
                <a:spcPts val="600"/>
              </a:spcBef>
              <a:buNone/>
            </a:pPr>
            <a:r>
              <a:rPr lang="zh-CN" altLang="en-US" sz="2200" b="1" dirty="0">
                <a:solidFill>
                  <a:srgbClr val="000000"/>
                </a:solidFill>
                <a:latin typeface="宋体" panose="02010600030101010101" pitchFamily="2" charset="-122"/>
              </a:rPr>
              <a:t>　</a:t>
            </a:r>
            <a:r>
              <a:rPr lang="en-US" altLang="zh-CN" sz="2200" b="1">
                <a:solidFill>
                  <a:srgbClr val="000000"/>
                </a:solidFill>
                <a:latin typeface="宋体" panose="02010600030101010101" pitchFamily="2" charset="-122"/>
              </a:rPr>
              <a:t>(5) </a:t>
            </a:r>
            <a:r>
              <a:rPr lang="zh-CN" altLang="en-US" sz="2200" b="1" dirty="0">
                <a:solidFill>
                  <a:srgbClr val="C00000"/>
                </a:solidFill>
                <a:latin typeface="宋体" panose="02010600030101010101" pitchFamily="2" charset="-122"/>
              </a:rPr>
              <a:t>自动</a:t>
            </a:r>
            <a:r>
              <a:rPr lang="zh-CN" altLang="en-US" sz="2200" b="1" dirty="0">
                <a:solidFill>
                  <a:srgbClr val="000000"/>
                </a:solidFill>
                <a:latin typeface="宋体" panose="02010600030101010101" pitchFamily="2" charset="-122"/>
              </a:rPr>
              <a:t>地</a:t>
            </a:r>
            <a:r>
              <a:rPr lang="zh-CN" altLang="en-US" sz="2200" b="1" dirty="0">
                <a:solidFill>
                  <a:srgbClr val="C00000"/>
                </a:solidFill>
                <a:latin typeface="宋体" panose="02010600030101010101" pitchFamily="2" charset="-122"/>
              </a:rPr>
              <a:t>构成通道程序</a:t>
            </a:r>
            <a:r>
              <a:rPr lang="zh-CN" altLang="en-US" sz="22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 </a:t>
            </a:r>
            <a:endParaRPr lang="zh-CN" altLang="en-US" sz="2400" dirty="0"/>
          </a:p>
          <a:p>
            <a:pPr marL="0" indent="0">
              <a:buNone/>
            </a:pPr>
            <a:endParaRPr lang="zh-CN" altLang="en-US" sz="2400" dirty="0">
              <a:latin typeface="宋体" panose="02010600030101010101" pitchFamily="2" charset="-122"/>
              <a:ea typeface="宋体" panose="02010600030101010101" pitchFamily="2" charset="-122"/>
            </a:endParaRPr>
          </a:p>
        </p:txBody>
      </p:sp>
      <p:sp>
        <p:nvSpPr>
          <p:cNvPr id="7270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73730" name="Rectangle 3"/>
          <p:cNvSpPr>
            <a:spLocks noGrp="1"/>
          </p:cNvSpPr>
          <p:nvPr>
            <p:ph type="body"/>
          </p:nvPr>
        </p:nvSpPr>
        <p:spPr>
          <a:xfrm>
            <a:off x="177800" y="1141413"/>
            <a:ext cx="8858250" cy="5029200"/>
          </a:xfrm>
        </p:spPr>
        <p:txBody>
          <a:bodyPr wrap="square" anchor="t"/>
          <a:p>
            <a:pPr marL="0" indent="0" algn="just">
              <a:lnSpc>
                <a:spcPct val="130000"/>
              </a:lnSpc>
              <a:buNone/>
            </a:pPr>
            <a:r>
              <a:rPr lang="zh-CN" altLang="en-US" sz="2200" b="1" dirty="0">
                <a:latin typeface="宋体" panose="02010600030101010101" pitchFamily="2" charset="-122"/>
                <a:ea typeface="宋体" panose="02010600030101010101" pitchFamily="2" charset="-122"/>
              </a:rPr>
              <a:t>2. 设备驱动程序的特点</a:t>
            </a:r>
            <a:endParaRPr lang="zh-CN" altLang="en-US" sz="2200" b="1" dirty="0">
              <a:latin typeface="宋体" panose="02010600030101010101" pitchFamily="2" charset="-122"/>
              <a:ea typeface="宋体" panose="02010600030101010101" pitchFamily="2" charset="-122"/>
            </a:endParaRPr>
          </a:p>
          <a:p>
            <a:pPr marL="0" indent="0" algn="just">
              <a:lnSpc>
                <a:spcPct val="130000"/>
              </a:lnSpc>
              <a:buNone/>
            </a:pPr>
            <a:r>
              <a:rPr lang="zh-CN" altLang="en-US" sz="2200" b="1" dirty="0">
                <a:latin typeface="宋体" panose="02010600030101010101" pitchFamily="2" charset="-122"/>
                <a:ea typeface="宋体" panose="02010600030101010101" pitchFamily="2" charset="-122"/>
              </a:rPr>
              <a:t>   设备驱动程序属于低级的系统例程，它与一般的应用程序及系统程序之间有下述明显差异：</a:t>
            </a:r>
            <a:endParaRPr lang="zh-CN" altLang="en-US" sz="2200" b="1" dirty="0">
              <a:latin typeface="宋体" panose="02010600030101010101" pitchFamily="2" charset="-122"/>
              <a:ea typeface="宋体" panose="02010600030101010101" pitchFamily="2" charset="-122"/>
            </a:endParaRPr>
          </a:p>
          <a:p>
            <a:pPr marL="0" indent="0" algn="just">
              <a:lnSpc>
                <a:spcPct val="130000"/>
              </a:lnSpc>
              <a:buNone/>
            </a:pPr>
            <a:r>
              <a:rPr lang="en-US" altLang="zh-CN" sz="2200" b="1" dirty="0">
                <a:solidFill>
                  <a:srgbClr val="000000"/>
                </a:solidFill>
                <a:latin typeface="宋体" panose="02010600030101010101" pitchFamily="2" charset="-122"/>
              </a:rPr>
              <a:t>(1) </a:t>
            </a:r>
            <a:r>
              <a:rPr lang="zh-CN" altLang="en-US" sz="2200" b="1" dirty="0">
                <a:solidFill>
                  <a:srgbClr val="000000"/>
                </a:solidFill>
                <a:latin typeface="宋体" panose="02010600030101010101" pitchFamily="2" charset="-122"/>
              </a:rPr>
              <a:t>驱动程序主要是指在请求</a:t>
            </a:r>
            <a:r>
              <a:rPr lang="en-US" altLang="zh-CN" sz="2200" b="1" dirty="0">
                <a:solidFill>
                  <a:srgbClr val="000000"/>
                </a:solidFill>
                <a:latin typeface="宋体" panose="02010600030101010101" pitchFamily="2" charset="-122"/>
              </a:rPr>
              <a:t>I/O</a:t>
            </a:r>
            <a:r>
              <a:rPr lang="zh-CN" altLang="en-US" sz="2200" b="1" dirty="0">
                <a:solidFill>
                  <a:srgbClr val="000000"/>
                </a:solidFill>
                <a:latin typeface="宋体" panose="02010600030101010101" pitchFamily="2" charset="-122"/>
              </a:rPr>
              <a:t>的进程与设备控制器之间的一个</a:t>
            </a:r>
            <a:r>
              <a:rPr lang="zh-CN" altLang="en-US" sz="2200" b="1" dirty="0">
                <a:solidFill>
                  <a:srgbClr val="C00000"/>
                </a:solidFill>
                <a:latin typeface="宋体" panose="02010600030101010101" pitchFamily="2" charset="-122"/>
              </a:rPr>
              <a:t>通信和转换程序</a:t>
            </a:r>
            <a:r>
              <a:rPr lang="zh-CN" altLang="en-US" sz="2200" b="1" dirty="0">
                <a:solidFill>
                  <a:srgbClr val="000000"/>
                </a:solidFill>
                <a:latin typeface="宋体" panose="02010600030101010101" pitchFamily="2" charset="-122"/>
              </a:rPr>
              <a:t>。</a:t>
            </a:r>
            <a:endParaRPr lang="zh-CN" altLang="en-US" sz="2200" b="1" dirty="0">
              <a:solidFill>
                <a:srgbClr val="000000"/>
              </a:solidFill>
              <a:latin typeface="宋体" panose="02010600030101010101" pitchFamily="2" charset="-122"/>
            </a:endParaRPr>
          </a:p>
          <a:p>
            <a:pPr marL="0" indent="0" algn="just">
              <a:lnSpc>
                <a:spcPct val="130000"/>
              </a:lnSpc>
              <a:buNone/>
            </a:pPr>
            <a:r>
              <a:rPr lang="en-US" altLang="zh-CN" sz="2200" b="1">
                <a:solidFill>
                  <a:srgbClr val="000000"/>
                </a:solidFill>
                <a:latin typeface="宋体" panose="02010600030101010101" pitchFamily="2" charset="-122"/>
                <a:ea typeface="隶书" panose="02010509060101010101" pitchFamily="1" charset="-122"/>
              </a:rPr>
              <a:t>(</a:t>
            </a:r>
            <a:r>
              <a:rPr lang="en-US" altLang="zh-CN" sz="2200" b="1">
                <a:solidFill>
                  <a:srgbClr val="000000"/>
                </a:solidFill>
                <a:latin typeface="宋体" panose="02010600030101010101" pitchFamily="2" charset="-122"/>
              </a:rPr>
              <a:t>2) </a:t>
            </a:r>
            <a:r>
              <a:rPr lang="zh-CN" altLang="en-US" sz="2200" b="1" dirty="0">
                <a:solidFill>
                  <a:srgbClr val="C00000"/>
                </a:solidFill>
                <a:latin typeface="宋体" panose="02010600030101010101" pitchFamily="2" charset="-122"/>
              </a:rPr>
              <a:t>不同类型的设备</a:t>
            </a:r>
            <a:r>
              <a:rPr lang="zh-CN" altLang="en-US" sz="2200" b="1" dirty="0">
                <a:solidFill>
                  <a:srgbClr val="000000"/>
                </a:solidFill>
                <a:latin typeface="宋体" panose="02010600030101010101" pitchFamily="2" charset="-122"/>
              </a:rPr>
              <a:t>应配置</a:t>
            </a:r>
            <a:r>
              <a:rPr lang="zh-CN" altLang="en-US" sz="2200" b="1" dirty="0">
                <a:solidFill>
                  <a:srgbClr val="C00000"/>
                </a:solidFill>
                <a:latin typeface="宋体" panose="02010600030101010101" pitchFamily="2" charset="-122"/>
              </a:rPr>
              <a:t>不同的驱动程序</a:t>
            </a:r>
            <a:r>
              <a:rPr lang="zh-CN" altLang="en-US" sz="2200" b="1" dirty="0">
                <a:solidFill>
                  <a:srgbClr val="000000"/>
                </a:solidFill>
                <a:latin typeface="宋体" panose="02010600030101010101" pitchFamily="2" charset="-122"/>
              </a:rPr>
              <a:t>。</a:t>
            </a:r>
            <a:endParaRPr lang="zh-CN" altLang="en-US" sz="2200" b="1" dirty="0">
              <a:solidFill>
                <a:srgbClr val="000000"/>
              </a:solidFill>
              <a:latin typeface="宋体" panose="02010600030101010101" pitchFamily="2" charset="-122"/>
            </a:endParaRPr>
          </a:p>
          <a:p>
            <a:pPr marL="0" indent="0">
              <a:lnSpc>
                <a:spcPct val="130000"/>
              </a:lnSpc>
              <a:buNone/>
            </a:pPr>
            <a:r>
              <a:rPr lang="en-US" altLang="zh-CN" sz="2200" b="1" dirty="0">
                <a:solidFill>
                  <a:srgbClr val="000000"/>
                </a:solidFill>
                <a:latin typeface="宋体" panose="02010600030101010101" pitchFamily="2" charset="-122"/>
              </a:rPr>
              <a:t>(3) </a:t>
            </a:r>
            <a:r>
              <a:rPr lang="zh-CN" altLang="en-US" sz="2200" b="1" dirty="0">
                <a:solidFill>
                  <a:srgbClr val="000000"/>
                </a:solidFill>
                <a:latin typeface="宋体" panose="02010600030101010101" pitchFamily="2" charset="-122"/>
              </a:rPr>
              <a:t>驱动程序与</a:t>
            </a:r>
            <a:r>
              <a:rPr lang="en-US" altLang="zh-CN" sz="2200" b="1" dirty="0">
                <a:solidFill>
                  <a:srgbClr val="000000"/>
                </a:solidFill>
                <a:latin typeface="宋体" panose="02010600030101010101" pitchFamily="2" charset="-122"/>
              </a:rPr>
              <a:t>I/O</a:t>
            </a:r>
            <a:r>
              <a:rPr lang="zh-CN" altLang="en-US" sz="2200" b="1" dirty="0">
                <a:solidFill>
                  <a:srgbClr val="000000"/>
                </a:solidFill>
                <a:latin typeface="宋体" panose="02010600030101010101" pitchFamily="2" charset="-122"/>
              </a:rPr>
              <a:t>设备所采用的</a:t>
            </a:r>
            <a:r>
              <a:rPr lang="en-US" altLang="zh-CN" sz="2200" b="1" dirty="0">
                <a:solidFill>
                  <a:srgbClr val="C00000"/>
                </a:solidFill>
                <a:latin typeface="宋体" panose="02010600030101010101" pitchFamily="2" charset="-122"/>
              </a:rPr>
              <a:t>I/O</a:t>
            </a:r>
            <a:r>
              <a:rPr lang="zh-CN" altLang="en-US" sz="2200" b="1" dirty="0">
                <a:solidFill>
                  <a:srgbClr val="C00000"/>
                </a:solidFill>
                <a:latin typeface="宋体" panose="02010600030101010101" pitchFamily="2" charset="-122"/>
              </a:rPr>
              <a:t>控制方式</a:t>
            </a:r>
            <a:r>
              <a:rPr lang="zh-CN" altLang="en-US" sz="2200" b="1" dirty="0">
                <a:solidFill>
                  <a:srgbClr val="000000"/>
                </a:solidFill>
                <a:latin typeface="宋体" panose="02010600030101010101" pitchFamily="2" charset="-122"/>
              </a:rPr>
              <a:t>紧密相关（中断驱动和</a:t>
            </a:r>
            <a:r>
              <a:rPr lang="en-US" altLang="zh-CN" sz="2200" b="1" dirty="0">
                <a:solidFill>
                  <a:srgbClr val="000000"/>
                </a:solidFill>
                <a:latin typeface="宋体" panose="02010600030101010101" pitchFamily="2" charset="-122"/>
              </a:rPr>
              <a:t>DMA</a:t>
            </a:r>
            <a:r>
              <a:rPr lang="zh-CN" altLang="en-US" sz="2200" b="1" dirty="0">
                <a:solidFill>
                  <a:srgbClr val="000000"/>
                </a:solidFill>
                <a:latin typeface="宋体" panose="02010600030101010101" pitchFamily="2" charset="-122"/>
              </a:rPr>
              <a:t>方式）</a:t>
            </a:r>
            <a:endParaRPr lang="zh-CN" altLang="en-US" sz="2200" b="1" dirty="0">
              <a:solidFill>
                <a:srgbClr val="000000"/>
              </a:solidFill>
              <a:latin typeface="宋体" panose="02010600030101010101" pitchFamily="2" charset="-122"/>
            </a:endParaRPr>
          </a:p>
          <a:p>
            <a:pPr marL="0" indent="0" algn="just">
              <a:lnSpc>
                <a:spcPct val="130000"/>
              </a:lnSpc>
              <a:buNone/>
            </a:pPr>
            <a:r>
              <a:rPr lang="en-US" altLang="zh-CN" sz="2200" b="1" dirty="0">
                <a:solidFill>
                  <a:srgbClr val="000000"/>
                </a:solidFill>
                <a:latin typeface="宋体" panose="02010600030101010101" pitchFamily="2" charset="-122"/>
              </a:rPr>
              <a:t>(4) </a:t>
            </a:r>
            <a:r>
              <a:rPr lang="zh-CN" altLang="en-US" sz="2200" b="1" dirty="0">
                <a:solidFill>
                  <a:srgbClr val="000000"/>
                </a:solidFill>
                <a:latin typeface="宋体" panose="02010600030101010101" pitchFamily="2" charset="-122"/>
              </a:rPr>
              <a:t>由于驱动程序与硬件紧密相关，因而其中的</a:t>
            </a:r>
            <a:r>
              <a:rPr lang="zh-CN" altLang="en-US" sz="2200" b="1" dirty="0">
                <a:solidFill>
                  <a:srgbClr val="C00000"/>
                </a:solidFill>
                <a:latin typeface="宋体" panose="02010600030101010101" pitchFamily="2" charset="-122"/>
              </a:rPr>
              <a:t>一部分必须用汇编语言书写</a:t>
            </a:r>
            <a:r>
              <a:rPr lang="zh-CN" altLang="en-US" sz="2200" b="1" dirty="0">
                <a:solidFill>
                  <a:srgbClr val="000000"/>
                </a:solidFill>
                <a:latin typeface="宋体" panose="02010600030101010101" pitchFamily="2" charset="-122"/>
              </a:rPr>
              <a:t>。目前有很多驱动程序的基本部分，已经固化在</a:t>
            </a:r>
            <a:r>
              <a:rPr lang="en-US" altLang="zh-CN" sz="2200" b="1" dirty="0">
                <a:solidFill>
                  <a:srgbClr val="000000"/>
                </a:solidFill>
                <a:latin typeface="宋体" panose="02010600030101010101" pitchFamily="2" charset="-122"/>
              </a:rPr>
              <a:t>ROM</a:t>
            </a:r>
            <a:r>
              <a:rPr lang="zh-CN" altLang="en-US" sz="2200" b="1" dirty="0">
                <a:solidFill>
                  <a:srgbClr val="000000"/>
                </a:solidFill>
                <a:latin typeface="宋体" panose="02010600030101010101" pitchFamily="2" charset="-122"/>
              </a:rPr>
              <a:t>中。　</a:t>
            </a:r>
            <a:endParaRPr lang="zh-CN" altLang="en-US" sz="2200" b="1" dirty="0">
              <a:solidFill>
                <a:srgbClr val="000000"/>
              </a:solidFill>
              <a:latin typeface="宋体" panose="02010600030101010101" pitchFamily="2" charset="-122"/>
            </a:endParaRPr>
          </a:p>
          <a:p>
            <a:pPr marL="0" indent="0" algn="just">
              <a:lnSpc>
                <a:spcPct val="130000"/>
              </a:lnSpc>
              <a:buNone/>
            </a:pPr>
            <a:r>
              <a:rPr lang="en-US" altLang="zh-CN" sz="2200" b="1" dirty="0">
                <a:solidFill>
                  <a:srgbClr val="000000"/>
                </a:solidFill>
                <a:latin typeface="宋体" panose="02010600030101010101" pitchFamily="2" charset="-122"/>
              </a:rPr>
              <a:t>(5) </a:t>
            </a:r>
            <a:r>
              <a:rPr lang="zh-CN" altLang="en-US" sz="2200" b="1" dirty="0">
                <a:solidFill>
                  <a:srgbClr val="000000"/>
                </a:solidFill>
                <a:latin typeface="宋体" panose="02010600030101010101" pitchFamily="2" charset="-122"/>
              </a:rPr>
              <a:t>驱动程序应允</a:t>
            </a:r>
            <a:r>
              <a:rPr lang="zh-CN" altLang="en-US" sz="2200" b="1" dirty="0">
                <a:solidFill>
                  <a:srgbClr val="C00000"/>
                </a:solidFill>
                <a:latin typeface="宋体" panose="02010600030101010101" pitchFamily="2" charset="-122"/>
              </a:rPr>
              <a:t>许可重入</a:t>
            </a:r>
            <a:r>
              <a:rPr lang="zh-CN" altLang="en-US" sz="2200" b="1" dirty="0">
                <a:solidFill>
                  <a:srgbClr val="000000"/>
                </a:solidFill>
                <a:latin typeface="宋体" panose="02010600030101010101" pitchFamily="2" charset="-122"/>
              </a:rPr>
              <a:t>。一个正在运行的驱动程序常会在一次调用完成前被再次调用。</a:t>
            </a:r>
            <a:endParaRPr lang="zh-CN" altLang="en-US" sz="2200" b="1" dirty="0">
              <a:solidFill>
                <a:srgbClr val="000000"/>
              </a:solidFill>
              <a:latin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p:sp>
        <p:nvSpPr>
          <p:cNvPr id="7373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74754" name="Rectangle 3"/>
          <p:cNvSpPr>
            <a:spLocks noGrp="1"/>
          </p:cNvSpPr>
          <p:nvPr>
            <p:ph type="body"/>
          </p:nvPr>
        </p:nvSpPr>
        <p:spPr/>
        <p:txBody>
          <a:bodyPr wrap="square" anchor="t"/>
          <a:p>
            <a:pPr marL="0" indent="0">
              <a:buNone/>
            </a:pPr>
            <a:r>
              <a:rPr lang="zh-CN" altLang="en-US" sz="2400" b="1" dirty="0">
                <a:latin typeface="宋体" panose="02010600030101010101" pitchFamily="2" charset="-122"/>
                <a:ea typeface="宋体" panose="02010600030101010101" pitchFamily="2" charset="-122"/>
              </a:rPr>
              <a:t>3. 设备处理方式  </a:t>
            </a:r>
            <a:br>
              <a:rPr lang="zh-CN" altLang="en-US" sz="2400"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根据在设备处理时是否设置进程，以及设置什么样的进程，而把设备处理方式分成以下三类：</a:t>
            </a:r>
            <a:endParaRPr lang="zh-CN" altLang="en-US" sz="2400" b="1" dirty="0">
              <a:solidFill>
                <a:schemeClr val="accent2"/>
              </a:solidFill>
              <a:latin typeface="宋体" panose="02010600030101010101" pitchFamily="2" charset="-122"/>
              <a:ea typeface="宋体" panose="02010600030101010101" pitchFamily="2" charset="-122"/>
            </a:endParaRPr>
          </a:p>
          <a:p>
            <a:pPr lvl="1" eaLnBrk="1" hangingPunct="1">
              <a:lnSpc>
                <a:spcPct val="125000"/>
              </a:lnSpc>
            </a:pPr>
            <a:r>
              <a:rPr lang="zh-CN" altLang="en-US" sz="2400" b="1" dirty="0">
                <a:latin typeface="宋体" panose="02010600030101010101" pitchFamily="2" charset="-122"/>
                <a:ea typeface="宋体" panose="02010600030101010101" pitchFamily="2" charset="-122"/>
              </a:rPr>
              <a:t>为</a:t>
            </a:r>
            <a:r>
              <a:rPr lang="zh-CN" altLang="en-US" sz="2400" b="1" dirty="0">
                <a:solidFill>
                  <a:srgbClr val="FF9900"/>
                </a:solidFill>
                <a:latin typeface="宋体" panose="02010600030101010101" pitchFamily="2" charset="-122"/>
                <a:ea typeface="宋体" panose="02010600030101010101" pitchFamily="2" charset="-122"/>
              </a:rPr>
              <a:t>每一类设备设置一个进程</a:t>
            </a:r>
            <a:r>
              <a:rPr lang="zh-CN" altLang="en-US" sz="2400" b="1" dirty="0">
                <a:latin typeface="宋体" panose="02010600030101010101" pitchFamily="2" charset="-122"/>
                <a:ea typeface="宋体" panose="02010600030101010101" pitchFamily="2" charset="-122"/>
              </a:rPr>
              <a:t>，专门用于执行这类设备的</a:t>
            </a:r>
            <a:r>
              <a:rPr lang="en-US" altLang="zh-CN" sz="2400" b="1" dirty="0">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操作</a:t>
            </a:r>
            <a:endParaRPr lang="en-US" altLang="zh-CN" sz="2400" b="1" dirty="0">
              <a:latin typeface="宋体" panose="02010600030101010101" pitchFamily="2" charset="-122"/>
              <a:ea typeface="宋体" panose="02010600030101010101" pitchFamily="2" charset="-122"/>
            </a:endParaRPr>
          </a:p>
          <a:p>
            <a:pPr lvl="1" eaLnBrk="1" hangingPunct="1">
              <a:lnSpc>
                <a:spcPct val="125000"/>
              </a:lnSpc>
            </a:pPr>
            <a:r>
              <a:rPr lang="zh-CN" altLang="en-US" sz="2400" b="1" dirty="0">
                <a:latin typeface="宋体" panose="02010600030101010101" pitchFamily="2" charset="-122"/>
                <a:ea typeface="宋体" panose="02010600030101010101" pitchFamily="2" charset="-122"/>
              </a:rPr>
              <a:t>在</a:t>
            </a:r>
            <a:r>
              <a:rPr lang="zh-CN" altLang="en-US" sz="2400" b="1" dirty="0">
                <a:solidFill>
                  <a:srgbClr val="FF9900"/>
                </a:solidFill>
                <a:latin typeface="宋体" panose="02010600030101010101" pitchFamily="2" charset="-122"/>
                <a:ea typeface="宋体" panose="02010600030101010101" pitchFamily="2" charset="-122"/>
              </a:rPr>
              <a:t>整个系统中设置一个</a:t>
            </a:r>
            <a:r>
              <a:rPr lang="en-US" altLang="zh-CN" sz="2400" b="1" dirty="0">
                <a:solidFill>
                  <a:srgbClr val="FF9900"/>
                </a:solidFill>
                <a:latin typeface="宋体" panose="02010600030101010101" pitchFamily="2" charset="-122"/>
                <a:ea typeface="宋体" panose="02010600030101010101" pitchFamily="2" charset="-122"/>
              </a:rPr>
              <a:t>I/O</a:t>
            </a:r>
            <a:r>
              <a:rPr lang="zh-CN" altLang="en-US" sz="2400" b="1" dirty="0">
                <a:solidFill>
                  <a:srgbClr val="FF9900"/>
                </a:solidFill>
                <a:latin typeface="宋体" panose="02010600030101010101" pitchFamily="2" charset="-122"/>
                <a:ea typeface="宋体" panose="02010600030101010101" pitchFamily="2" charset="-122"/>
              </a:rPr>
              <a:t>进程</a:t>
            </a:r>
            <a:r>
              <a:rPr lang="zh-CN" altLang="en-US" sz="2400" b="1" dirty="0">
                <a:latin typeface="宋体" panose="02010600030101010101" pitchFamily="2" charset="-122"/>
                <a:ea typeface="宋体" panose="02010600030101010101" pitchFamily="2" charset="-122"/>
              </a:rPr>
              <a:t>，专门用于执行系统中所有各类设备的</a:t>
            </a:r>
            <a:r>
              <a:rPr lang="en-US" altLang="zh-CN" sz="2400" b="1" dirty="0">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操作</a:t>
            </a:r>
            <a:endParaRPr lang="en-US" altLang="zh-CN" sz="2400" b="1" dirty="0">
              <a:latin typeface="宋体" panose="02010600030101010101" pitchFamily="2" charset="-122"/>
              <a:ea typeface="宋体" panose="02010600030101010101" pitchFamily="2" charset="-122"/>
            </a:endParaRPr>
          </a:p>
          <a:p>
            <a:pPr lvl="1" eaLnBrk="1" hangingPunct="1">
              <a:lnSpc>
                <a:spcPct val="125000"/>
              </a:lnSpc>
            </a:pPr>
            <a:r>
              <a:rPr lang="zh-CN" altLang="en-US" sz="2400" b="1" dirty="0">
                <a:latin typeface="宋体" panose="02010600030101010101" pitchFamily="2" charset="-122"/>
                <a:ea typeface="宋体" panose="02010600030101010101" pitchFamily="2" charset="-122"/>
              </a:rPr>
              <a:t>不设置专门的设备处理进程，而</a:t>
            </a:r>
            <a:r>
              <a:rPr lang="zh-CN" altLang="en-US" sz="2400" b="1" dirty="0">
                <a:solidFill>
                  <a:srgbClr val="FF9900"/>
                </a:solidFill>
                <a:latin typeface="宋体" panose="02010600030101010101" pitchFamily="2" charset="-122"/>
                <a:ea typeface="宋体" panose="02010600030101010101" pitchFamily="2" charset="-122"/>
              </a:rPr>
              <a:t>只为各类设备设置相应的设备驱动程序</a:t>
            </a:r>
            <a:r>
              <a:rPr lang="zh-CN" altLang="en-US" sz="2400" b="1" dirty="0">
                <a:latin typeface="宋体" panose="02010600030101010101" pitchFamily="2" charset="-122"/>
                <a:ea typeface="宋体" panose="02010600030101010101" pitchFamily="2" charset="-122"/>
              </a:rPr>
              <a:t>，供用户或系统进程调用</a:t>
            </a:r>
            <a:endParaRPr lang="zh-CN" altLang="en-US" sz="2400" b="1"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p:sp>
        <p:nvSpPr>
          <p:cNvPr id="7475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76802"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6.4.2  设备驱动程序的处理过程</a:t>
            </a:r>
            <a:br>
              <a:rPr lang="zh-CN" altLang="en-US" dirty="0">
                <a:latin typeface="黑体" panose="02010609060101010101" pitchFamily="1" charset="-122"/>
                <a:ea typeface="黑体" panose="02010609060101010101" pitchFamily="1" charset="-122"/>
              </a:rPr>
            </a:br>
            <a:r>
              <a:rPr lang="zh-CN" altLang="en-US" dirty="0">
                <a:latin typeface="黑体" panose="02010609060101010101" pitchFamily="1" charset="-122"/>
                <a:ea typeface="黑体" panose="02010609060101010101" pitchFamily="1" charset="-122"/>
              </a:rPr>
              <a:t>　　</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7680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35846" name="Rectangle 3"/>
          <p:cNvSpPr/>
          <p:nvPr/>
        </p:nvSpPr>
        <p:spPr>
          <a:xfrm>
            <a:off x="323850" y="1846263"/>
            <a:ext cx="4608513" cy="4475162"/>
          </a:xfrm>
          <a:prstGeom prst="rect">
            <a:avLst/>
          </a:prstGeom>
          <a:solidFill>
            <a:srgbClr val="FFFFFF"/>
          </a:solidFill>
          <a:ln w="9525">
            <a:noFill/>
          </a:ln>
        </p:spPr>
        <p:txBody>
          <a:bodyPr anchor="t"/>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None/>
            </a:pPr>
            <a:r>
              <a:rPr lang="zh-CN" altLang="en-US" sz="2200" b="1" dirty="0">
                <a:solidFill>
                  <a:schemeClr val="tx1"/>
                </a:solidFill>
                <a:latin typeface="宋体" panose="02010600030101010101" pitchFamily="2" charset="-122"/>
                <a:ea typeface="宋体" panose="02010600030101010101" pitchFamily="2" charset="-122"/>
              </a:rPr>
              <a:t>主要任务是</a:t>
            </a:r>
            <a:r>
              <a:rPr lang="zh-CN" altLang="en-US" sz="2200" b="1" dirty="0">
                <a:solidFill>
                  <a:srgbClr val="FF9900"/>
                </a:solidFill>
                <a:latin typeface="宋体" panose="02010600030101010101" pitchFamily="2" charset="-122"/>
                <a:ea typeface="宋体" panose="02010600030101010101" pitchFamily="2" charset="-122"/>
              </a:rPr>
              <a:t>启动指定设备，完成上层指定的</a:t>
            </a:r>
            <a:r>
              <a:rPr lang="en-US" altLang="zh-CN" sz="2200" b="1" dirty="0">
                <a:solidFill>
                  <a:srgbClr val="FF9900"/>
                </a:solidFill>
                <a:latin typeface="宋体" panose="02010600030101010101" pitchFamily="2" charset="-122"/>
                <a:ea typeface="宋体" panose="02010600030101010101" pitchFamily="2" charset="-122"/>
              </a:rPr>
              <a:t>I/O</a:t>
            </a:r>
            <a:r>
              <a:rPr lang="zh-CN" altLang="en-US" sz="2200" b="1" dirty="0">
                <a:solidFill>
                  <a:srgbClr val="FF9900"/>
                </a:solidFill>
                <a:latin typeface="宋体" panose="02010600030101010101" pitchFamily="2" charset="-122"/>
                <a:ea typeface="宋体" panose="02010600030101010101" pitchFamily="2" charset="-122"/>
              </a:rPr>
              <a:t>工作</a:t>
            </a:r>
            <a:endParaRPr lang="zh-CN" altLang="en-US" sz="2200" b="1" dirty="0">
              <a:solidFill>
                <a:srgbClr val="FF9900"/>
              </a:solidFill>
              <a:latin typeface="宋体" panose="02010600030101010101" pitchFamily="2" charset="-122"/>
              <a:ea typeface="宋体" panose="02010600030101010101" pitchFamily="2" charset="-122"/>
            </a:endParaRPr>
          </a:p>
          <a:p>
            <a:pPr marL="469900" indent="-469900">
              <a:lnSpc>
                <a:spcPct val="130000"/>
              </a:lnSpc>
              <a:spcBef>
                <a:spcPct val="20000"/>
              </a:spcBef>
              <a:buClr>
                <a:schemeClr val="accent2"/>
              </a:buClr>
              <a:buFont typeface="Wingdings" panose="05000000000000000000" pitchFamily="2" charset="2"/>
              <a:buChar char="o"/>
            </a:pPr>
            <a:r>
              <a:rPr lang="zh-CN" altLang="en-US" sz="2400" b="1" dirty="0">
                <a:solidFill>
                  <a:schemeClr val="accent2"/>
                </a:solidFill>
                <a:latin typeface="宋体" panose="02010600030101010101" pitchFamily="2" charset="-122"/>
                <a:ea typeface="宋体" panose="02010600030101010101" pitchFamily="2" charset="-122"/>
              </a:rPr>
              <a:t>启动过程</a:t>
            </a:r>
            <a:endParaRPr lang="zh-CN" altLang="en-US" sz="2400" b="1" dirty="0">
              <a:solidFill>
                <a:schemeClr val="accent2"/>
              </a:solidFill>
              <a:latin typeface="宋体" panose="02010600030101010101" pitchFamily="2" charset="-122"/>
              <a:ea typeface="宋体" panose="02010600030101010101" pitchFamily="2" charset="-122"/>
            </a:endParaRPr>
          </a:p>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将抽象要求转化为具体要求</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检查</a:t>
            </a:r>
            <a:r>
              <a:rPr lang="en-US" altLang="zh-CN" sz="2200" b="1" dirty="0">
                <a:solidFill>
                  <a:schemeClr val="tx1"/>
                </a:solidFill>
                <a:latin typeface="宋体" panose="02010600030101010101" pitchFamily="2" charset="-122"/>
                <a:ea typeface="宋体" panose="02010600030101010101" pitchFamily="2" charset="-122"/>
              </a:rPr>
              <a:t>I/O</a:t>
            </a:r>
            <a:r>
              <a:rPr lang="zh-CN" altLang="en-US" sz="2200" b="1" dirty="0">
                <a:solidFill>
                  <a:schemeClr val="tx1"/>
                </a:solidFill>
                <a:latin typeface="宋体" panose="02010600030101010101" pitchFamily="2" charset="-122"/>
                <a:ea typeface="宋体" panose="02010600030101010101" pitchFamily="2" charset="-122"/>
              </a:rPr>
              <a:t>请求合法性</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读出和检查设备状态</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传送必要的参数</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设置工作方式</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30000"/>
              </a:lnSpc>
              <a:spcBef>
                <a:spcPct val="20000"/>
              </a:spcBef>
              <a:spcAft>
                <a:spcPct val="0"/>
              </a:spcAft>
              <a:buClr>
                <a:schemeClr val="accent2"/>
              </a:buClr>
              <a:buFont typeface="Wingdings" panose="05000000000000000000" pitchFamily="2" charset="2"/>
              <a:buChar char="n"/>
            </a:pPr>
            <a:r>
              <a:rPr lang="zh-CN" altLang="en-US" sz="2200" b="1" dirty="0">
                <a:solidFill>
                  <a:schemeClr val="tx1"/>
                </a:solidFill>
                <a:latin typeface="宋体" panose="02010600030101010101" pitchFamily="2" charset="-122"/>
                <a:ea typeface="宋体" panose="02010600030101010101" pitchFamily="2" charset="-122"/>
              </a:rPr>
              <a:t>启动</a:t>
            </a:r>
            <a:r>
              <a:rPr lang="en-US" altLang="zh-CN" sz="2200" b="1" dirty="0">
                <a:solidFill>
                  <a:schemeClr val="tx1"/>
                </a:solidFill>
                <a:latin typeface="宋体" panose="02010600030101010101" pitchFamily="2" charset="-122"/>
                <a:ea typeface="宋体" panose="02010600030101010101" pitchFamily="2" charset="-122"/>
              </a:rPr>
              <a:t>I/O</a:t>
            </a:r>
            <a:r>
              <a:rPr lang="zh-CN" altLang="en-US" sz="2200" b="1" dirty="0">
                <a:solidFill>
                  <a:schemeClr val="tx1"/>
                </a:solidFill>
                <a:latin typeface="宋体" panose="02010600030101010101" pitchFamily="2" charset="-122"/>
                <a:ea typeface="宋体" panose="02010600030101010101" pitchFamily="2" charset="-122"/>
              </a:rPr>
              <a:t>设备</a:t>
            </a:r>
            <a:endParaRPr lang="zh-CN" altLang="en-US" sz="2200" b="1" dirty="0">
              <a:solidFill>
                <a:schemeClr val="tx1"/>
              </a:solidFill>
              <a:latin typeface="宋体" panose="02010600030101010101" pitchFamily="2" charset="-122"/>
              <a:ea typeface="宋体" panose="02010600030101010101" pitchFamily="2" charset="-122"/>
            </a:endParaRPr>
          </a:p>
        </p:txBody>
      </p:sp>
      <p:sp>
        <p:nvSpPr>
          <p:cNvPr id="35847" name="Rectangle 4"/>
          <p:cNvSpPr/>
          <p:nvPr/>
        </p:nvSpPr>
        <p:spPr>
          <a:xfrm>
            <a:off x="4932363" y="1708150"/>
            <a:ext cx="3887787" cy="2270125"/>
          </a:xfrm>
          <a:prstGeom prst="rect">
            <a:avLst/>
          </a:prstGeom>
          <a:no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20000"/>
              </a:lnSpc>
            </a:pPr>
            <a:r>
              <a:rPr lang="en-US" altLang="zh-CN" sz="2400" b="1" dirty="0">
                <a:solidFill>
                  <a:schemeClr val="hlink"/>
                </a:solidFill>
                <a:latin typeface="宋体" panose="02010600030101010101" pitchFamily="2" charset="-122"/>
                <a:ea typeface="宋体" panose="02010600030101010101" pitchFamily="2" charset="-122"/>
              </a:rPr>
              <a:t>   </a:t>
            </a:r>
            <a:r>
              <a:rPr lang="zh-CN" altLang="en-US" sz="2300" b="1" dirty="0">
                <a:solidFill>
                  <a:schemeClr val="hlink"/>
                </a:solidFill>
                <a:latin typeface="宋体" panose="02010600030101010101" pitchFamily="2" charset="-122"/>
                <a:ea typeface="宋体" panose="02010600030101010101" pitchFamily="2" charset="-122"/>
              </a:rPr>
              <a:t>在完成上述各项准备工作后，驱动程序可以向控制器的命令寄存器传送相应的命令，启动</a:t>
            </a:r>
            <a:r>
              <a:rPr lang="en-US" altLang="zh-CN" sz="2300" b="1" dirty="0">
                <a:solidFill>
                  <a:schemeClr val="hlink"/>
                </a:solidFill>
                <a:latin typeface="宋体" panose="02010600030101010101" pitchFamily="2" charset="-122"/>
                <a:ea typeface="宋体" panose="02010600030101010101" pitchFamily="2" charset="-122"/>
              </a:rPr>
              <a:t>I/O</a:t>
            </a:r>
            <a:r>
              <a:rPr lang="zh-CN" altLang="en-US" sz="2300" b="1" dirty="0">
                <a:solidFill>
                  <a:schemeClr val="hlink"/>
                </a:solidFill>
                <a:latin typeface="宋体" panose="02010600030101010101" pitchFamily="2" charset="-122"/>
                <a:ea typeface="宋体" panose="02010600030101010101" pitchFamily="2" charset="-122"/>
              </a:rPr>
              <a:t>设备开始</a:t>
            </a:r>
            <a:r>
              <a:rPr lang="en-US" altLang="zh-CN" sz="2300" b="1" dirty="0">
                <a:solidFill>
                  <a:schemeClr val="hlink"/>
                </a:solidFill>
                <a:latin typeface="宋体" panose="02010600030101010101" pitchFamily="2" charset="-122"/>
                <a:ea typeface="宋体" panose="02010600030101010101" pitchFamily="2" charset="-122"/>
              </a:rPr>
              <a:t>I/O</a:t>
            </a:r>
            <a:r>
              <a:rPr lang="zh-CN" altLang="en-US" sz="2300" b="1" dirty="0">
                <a:solidFill>
                  <a:schemeClr val="hlink"/>
                </a:solidFill>
                <a:latin typeface="宋体" panose="02010600030101010101" pitchFamily="2" charset="-122"/>
                <a:ea typeface="宋体" panose="02010600030101010101" pitchFamily="2" charset="-122"/>
              </a:rPr>
              <a:t>操作。</a:t>
            </a:r>
            <a:endParaRPr lang="zh-CN" altLang="en-US" sz="2300" b="1" dirty="0">
              <a:solidFill>
                <a:schemeClr val="hlink"/>
              </a:solidFill>
              <a:latin typeface="宋体" panose="02010600030101010101" pitchFamily="2" charset="-122"/>
              <a:ea typeface="宋体" panose="02010600030101010101" pitchFamily="2" charset="-122"/>
            </a:endParaRPr>
          </a:p>
        </p:txBody>
      </p:sp>
      <p:sp>
        <p:nvSpPr>
          <p:cNvPr id="35848" name="Rectangle 5"/>
          <p:cNvSpPr/>
          <p:nvPr/>
        </p:nvSpPr>
        <p:spPr>
          <a:xfrm>
            <a:off x="4932363" y="4011613"/>
            <a:ext cx="3887787" cy="2309812"/>
          </a:xfrm>
          <a:prstGeom prst="rect">
            <a:avLst/>
          </a:prstGeom>
          <a:noFill/>
          <a:ln w="12700" cap="flat" cmpd="sng">
            <a:solidFill>
              <a:schemeClr val="accent2"/>
            </a:solidFill>
            <a:prstDash val="solid"/>
            <a:miter/>
            <a:headEnd type="none" w="med" len="med"/>
            <a:tailEnd type="none" w="med" len="med"/>
          </a:ln>
        </p:spPr>
        <p:txBody>
          <a:bodyPr lIns="129600" tIns="64800" rIns="129600" bIns="64800" anchor="t">
            <a:spAutoFit/>
          </a:bodyPr>
          <a:p>
            <a:pPr>
              <a:lnSpc>
                <a:spcPct val="120000"/>
              </a:lnSpc>
            </a:pPr>
            <a:r>
              <a:rPr lang="en-US" altLang="zh-CN" sz="2400" b="1" dirty="0">
                <a:solidFill>
                  <a:schemeClr val="hlink"/>
                </a:solidFill>
                <a:latin typeface="宋体" panose="02010600030101010101" pitchFamily="2" charset="-122"/>
                <a:ea typeface="宋体" panose="02010600030101010101" pitchFamily="2" charset="-122"/>
              </a:rPr>
              <a:t>    </a:t>
            </a:r>
            <a:r>
              <a:rPr lang="zh-CN" altLang="en-US" sz="2300" b="1" dirty="0">
                <a:solidFill>
                  <a:schemeClr val="hlink"/>
                </a:solidFill>
                <a:latin typeface="宋体" panose="02010600030101010101" pitchFamily="2" charset="-122"/>
                <a:ea typeface="宋体" panose="02010600030101010101" pitchFamily="2" charset="-122"/>
              </a:rPr>
              <a:t>发出</a:t>
            </a:r>
            <a:r>
              <a:rPr lang="en-US" altLang="zh-CN" sz="2300" b="1" dirty="0">
                <a:solidFill>
                  <a:schemeClr val="hlink"/>
                </a:solidFill>
                <a:latin typeface="宋体" panose="02010600030101010101" pitchFamily="2" charset="-122"/>
                <a:ea typeface="宋体" panose="02010600030101010101" pitchFamily="2" charset="-122"/>
              </a:rPr>
              <a:t>I/O</a:t>
            </a:r>
            <a:r>
              <a:rPr lang="zh-CN" altLang="en-US" sz="2300" b="1" dirty="0">
                <a:solidFill>
                  <a:schemeClr val="hlink"/>
                </a:solidFill>
                <a:latin typeface="宋体" panose="02010600030101010101" pitchFamily="2" charset="-122"/>
                <a:ea typeface="宋体" panose="02010600030101010101" pitchFamily="2" charset="-122"/>
              </a:rPr>
              <a:t>命令后，基本的</a:t>
            </a:r>
            <a:r>
              <a:rPr lang="en-US" altLang="zh-CN" sz="2300" b="1" dirty="0">
                <a:solidFill>
                  <a:schemeClr val="hlink"/>
                </a:solidFill>
                <a:latin typeface="宋体" panose="02010600030101010101" pitchFamily="2" charset="-122"/>
                <a:ea typeface="宋体" panose="02010600030101010101" pitchFamily="2" charset="-122"/>
              </a:rPr>
              <a:t>I/O</a:t>
            </a:r>
            <a:r>
              <a:rPr lang="zh-CN" altLang="en-US" sz="2300" b="1" dirty="0">
                <a:solidFill>
                  <a:schemeClr val="hlink"/>
                </a:solidFill>
                <a:latin typeface="宋体" panose="02010600030101010101" pitchFamily="2" charset="-122"/>
                <a:ea typeface="宋体" panose="02010600030101010101" pitchFamily="2" charset="-122"/>
              </a:rPr>
              <a:t>操作是在设备控制器下进行的，</a:t>
            </a:r>
            <a:r>
              <a:rPr lang="zh-CN" altLang="en-US" sz="2300" b="1" dirty="0">
                <a:solidFill>
                  <a:schemeClr val="accent2"/>
                </a:solidFill>
                <a:latin typeface="宋体" panose="02010600030101010101" pitchFamily="2" charset="-122"/>
                <a:ea typeface="宋体" panose="02010600030101010101" pitchFamily="2" charset="-122"/>
              </a:rPr>
              <a:t>此时驱动</a:t>
            </a:r>
            <a:r>
              <a:rPr lang="en-US" altLang="zh-CN" sz="2300" b="1" dirty="0">
                <a:solidFill>
                  <a:schemeClr val="accent2"/>
                </a:solidFill>
                <a:latin typeface="宋体" panose="02010600030101010101" pitchFamily="2" charset="-122"/>
                <a:ea typeface="宋体" panose="02010600030101010101" pitchFamily="2" charset="-122"/>
              </a:rPr>
              <a:t>(</a:t>
            </a:r>
            <a:r>
              <a:rPr lang="zh-CN" altLang="en-US" sz="2300" b="1" dirty="0">
                <a:solidFill>
                  <a:schemeClr val="accent2"/>
                </a:solidFill>
                <a:latin typeface="宋体" panose="02010600030101010101" pitchFamily="2" charset="-122"/>
                <a:ea typeface="宋体" panose="02010600030101010101" pitchFamily="2" charset="-122"/>
              </a:rPr>
              <a:t>程序</a:t>
            </a:r>
            <a:r>
              <a:rPr lang="en-US" altLang="zh-CN" sz="2300" b="1" dirty="0">
                <a:solidFill>
                  <a:schemeClr val="accent2"/>
                </a:solidFill>
                <a:latin typeface="宋体" panose="02010600030101010101" pitchFamily="2" charset="-122"/>
                <a:ea typeface="宋体" panose="02010600030101010101" pitchFamily="2" charset="-122"/>
              </a:rPr>
              <a:t>)</a:t>
            </a:r>
            <a:r>
              <a:rPr lang="zh-CN" altLang="en-US" sz="2300" b="1" dirty="0">
                <a:solidFill>
                  <a:schemeClr val="accent2"/>
                </a:solidFill>
                <a:latin typeface="宋体" panose="02010600030101010101" pitchFamily="2" charset="-122"/>
                <a:ea typeface="宋体" panose="02010600030101010101" pitchFamily="2" charset="-122"/>
              </a:rPr>
              <a:t>进程把自己阻塞起来，直到</a:t>
            </a:r>
            <a:r>
              <a:rPr lang="en-US" altLang="zh-CN" sz="2300" b="1" dirty="0">
                <a:solidFill>
                  <a:schemeClr val="accent2"/>
                </a:solidFill>
                <a:latin typeface="宋体" panose="02010600030101010101" pitchFamily="2" charset="-122"/>
                <a:ea typeface="宋体" panose="02010600030101010101" pitchFamily="2" charset="-122"/>
              </a:rPr>
              <a:t>I/O</a:t>
            </a:r>
            <a:r>
              <a:rPr lang="zh-CN" altLang="en-US" sz="2300" b="1" dirty="0">
                <a:solidFill>
                  <a:schemeClr val="accent2"/>
                </a:solidFill>
                <a:latin typeface="宋体" panose="02010600030101010101" pitchFamily="2" charset="-122"/>
                <a:ea typeface="宋体" panose="02010600030101010101" pitchFamily="2" charset="-122"/>
              </a:rPr>
              <a:t>中断到来时才被唤醒</a:t>
            </a:r>
            <a:endParaRPr lang="zh-CN" altLang="en-US" sz="23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6">
                                            <p:txEl>
                                              <p:charRg st="0" end="2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6">
                                            <p:txEl>
                                              <p:charRg st="25" end="3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6">
                                            <p:txEl>
                                              <p:charRg st="30" end="4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6">
                                            <p:txEl>
                                              <p:charRg st="43" end="5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6">
                                            <p:txEl>
                                              <p:charRg st="54" end="6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6">
                                            <p:txEl>
                                              <p:charRg st="64" end="7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6">
                                            <p:txEl>
                                              <p:charRg st="72" end="7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6">
                                            <p:txEl>
                                              <p:charRg st="79" end="8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build="p"/>
      <p:bldP spid="35847" grpId="0" bldLvl="0" animBg="1"/>
      <p:bldP spid="35848"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例题</a:t>
            </a:r>
            <a:r>
              <a:rPr lang="en-US" altLang="zh-CN" sz="4000" dirty="0">
                <a:solidFill>
                  <a:srgbClr val="FF9900"/>
                </a:solidFill>
                <a:latin typeface="微软雅黑" panose="020B0503020204020204" charset="-122"/>
                <a:ea typeface="微软雅黑" panose="020B0503020204020204" charset="-122"/>
              </a:rPr>
              <a:t>1</a:t>
            </a:r>
            <a:endParaRPr lang="zh-CN" altLang="en-US" sz="4000" dirty="0">
              <a:solidFill>
                <a:srgbClr val="FF9900"/>
              </a:solidFill>
              <a:latin typeface="微软雅黑" panose="020B0503020204020204" charset="-122"/>
              <a:ea typeface="微软雅黑" panose="020B0503020204020204" charset="-122"/>
            </a:endParaRPr>
          </a:p>
        </p:txBody>
      </p:sp>
      <p:sp>
        <p:nvSpPr>
          <p:cNvPr id="78850" name="Rectangle 3"/>
          <p:cNvSpPr>
            <a:spLocks noGrp="1"/>
          </p:cNvSpPr>
          <p:nvPr>
            <p:ph idx="1"/>
          </p:nvPr>
        </p:nvSpPr>
        <p:spPr>
          <a:xfrm>
            <a:off x="358775" y="1423988"/>
            <a:ext cx="8229600" cy="4205287"/>
          </a:xfrm>
        </p:spPr>
        <p:txBody>
          <a:bodyPr anchor="t"/>
          <a:p>
            <a:pPr eaLnBrk="1" hangingPunct="1">
              <a:lnSpc>
                <a:spcPct val="115000"/>
              </a:lnSpc>
              <a:buNone/>
            </a:pPr>
            <a:r>
              <a:rPr lang="en-US" altLang="zh-CN" b="1" dirty="0">
                <a:latin typeface="微软雅黑" panose="020B0503020204020204" charset="-122"/>
                <a:ea typeface="微软雅黑" panose="020B0503020204020204" charset="-122"/>
              </a:rPr>
              <a:t>  </a:t>
            </a:r>
            <a:r>
              <a:rPr lang="en-US" altLang="zh-CN"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用户程序发出磁盘</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请求后，系统的处理流程是：用户程序</a:t>
            </a:r>
            <a:r>
              <a:rPr lang="en-US" altLang="zh-CN" sz="2800" b="1" dirty="0">
                <a:latin typeface="宋体" panose="02010600030101010101" pitchFamily="2" charset="-122"/>
                <a:ea typeface="宋体" panose="02010600030101010101" pitchFamily="2" charset="-122"/>
              </a:rPr>
              <a:t>-&gt;</a:t>
            </a:r>
            <a:r>
              <a:rPr lang="zh-CN" altLang="en-US" sz="2800" b="1" dirty="0">
                <a:latin typeface="宋体" panose="02010600030101010101" pitchFamily="2" charset="-122"/>
                <a:ea typeface="宋体" panose="02010600030101010101" pitchFamily="2" charset="-122"/>
              </a:rPr>
              <a:t>系统调用处理程序</a:t>
            </a:r>
            <a:r>
              <a:rPr lang="en-US" altLang="zh-CN" sz="2800" b="1" dirty="0">
                <a:latin typeface="宋体" panose="02010600030101010101" pitchFamily="2" charset="-122"/>
                <a:ea typeface="宋体" panose="02010600030101010101" pitchFamily="2" charset="-122"/>
              </a:rPr>
              <a:t>-&gt;</a:t>
            </a:r>
            <a:r>
              <a:rPr lang="zh-CN" altLang="en-US" sz="2800" b="1" dirty="0">
                <a:latin typeface="宋体" panose="02010600030101010101" pitchFamily="2" charset="-122"/>
                <a:ea typeface="宋体" panose="02010600030101010101" pitchFamily="2" charset="-122"/>
              </a:rPr>
              <a:t>设备驱动程序</a:t>
            </a:r>
            <a:r>
              <a:rPr lang="en-US" altLang="zh-CN" sz="2800" b="1" dirty="0">
                <a:latin typeface="宋体" panose="02010600030101010101" pitchFamily="2" charset="-122"/>
                <a:ea typeface="宋体" panose="02010600030101010101" pitchFamily="2" charset="-122"/>
              </a:rPr>
              <a:t>-&gt;</a:t>
            </a:r>
            <a:r>
              <a:rPr lang="zh-CN" altLang="en-US" sz="2800" b="1" dirty="0">
                <a:latin typeface="宋体" panose="02010600030101010101" pitchFamily="2" charset="-122"/>
                <a:ea typeface="宋体" panose="02010600030101010101" pitchFamily="2" charset="-122"/>
              </a:rPr>
              <a:t>中断处理程序。其中，计算数据所在磁盘的</a:t>
            </a:r>
            <a:r>
              <a:rPr lang="zh-CN" altLang="en-US" sz="2800" b="1" dirty="0">
                <a:solidFill>
                  <a:srgbClr val="FF9900"/>
                </a:solidFill>
                <a:latin typeface="宋体" panose="02010600030101010101" pitchFamily="2" charset="-122"/>
                <a:ea typeface="宋体" panose="02010600030101010101" pitchFamily="2" charset="-122"/>
              </a:rPr>
              <a:t>柱面号、磁头号、扇区号</a:t>
            </a:r>
            <a:r>
              <a:rPr lang="zh-CN" altLang="en-US" sz="2800" b="1" dirty="0">
                <a:latin typeface="宋体" panose="02010600030101010101" pitchFamily="2" charset="-122"/>
                <a:ea typeface="宋体" panose="02010600030101010101" pitchFamily="2" charset="-122"/>
              </a:rPr>
              <a:t>的程序是（ ）</a:t>
            </a:r>
            <a:endParaRPr lang="zh-CN" altLang="en-US" sz="2800" b="1" dirty="0">
              <a:latin typeface="宋体" panose="02010600030101010101" pitchFamily="2" charset="-122"/>
              <a:ea typeface="宋体" panose="02010600030101010101" pitchFamily="2" charset="-122"/>
            </a:endParaRPr>
          </a:p>
          <a:p>
            <a:pPr eaLnBrk="1" hangingPunct="1">
              <a:lnSpc>
                <a:spcPct val="115000"/>
              </a:lnSpc>
              <a:spcBef>
                <a:spcPct val="40000"/>
              </a:spcBef>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用户程序          </a:t>
            </a:r>
            <a:r>
              <a:rPr lang="en-US" altLang="zh-CN" sz="2800" b="1" dirty="0">
                <a:latin typeface="宋体" panose="02010600030101010101" pitchFamily="2" charset="-122"/>
                <a:ea typeface="宋体" panose="02010600030101010101" pitchFamily="2" charset="-122"/>
              </a:rPr>
              <a:t>B.</a:t>
            </a:r>
            <a:r>
              <a:rPr lang="zh-CN" altLang="en-US" sz="2800" b="1" dirty="0">
                <a:latin typeface="宋体" panose="02010600030101010101" pitchFamily="2" charset="-122"/>
                <a:ea typeface="宋体" panose="02010600030101010101" pitchFamily="2" charset="-122"/>
              </a:rPr>
              <a:t>系统调用处理程序</a:t>
            </a:r>
            <a:endParaRPr lang="zh-CN" altLang="en-US" sz="2800" b="1" dirty="0">
              <a:latin typeface="宋体" panose="02010600030101010101" pitchFamily="2" charset="-122"/>
              <a:ea typeface="宋体" panose="02010600030101010101" pitchFamily="2" charset="-122"/>
            </a:endParaRPr>
          </a:p>
          <a:p>
            <a:pPr eaLnBrk="1" hangingPunct="1">
              <a:lnSpc>
                <a:spcPct val="115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C. </a:t>
            </a:r>
            <a:r>
              <a:rPr lang="zh-CN" altLang="en-US" sz="2800" b="1" dirty="0">
                <a:latin typeface="宋体" panose="02010600030101010101" pitchFamily="2" charset="-122"/>
                <a:ea typeface="宋体" panose="02010600030101010101" pitchFamily="2" charset="-122"/>
              </a:rPr>
              <a:t>设备驱动程序   </a:t>
            </a:r>
            <a:r>
              <a:rPr lang="en-US" altLang="zh-CN" sz="2800" b="1" dirty="0">
                <a:latin typeface="宋体" panose="02010600030101010101" pitchFamily="2" charset="-122"/>
                <a:ea typeface="宋体" panose="02010600030101010101" pitchFamily="2" charset="-122"/>
              </a:rPr>
              <a:t>D.</a:t>
            </a:r>
            <a:r>
              <a:rPr lang="zh-CN" altLang="en-US" sz="2800" b="1" dirty="0">
                <a:latin typeface="宋体" panose="02010600030101010101" pitchFamily="2" charset="-122"/>
                <a:ea typeface="宋体" panose="02010600030101010101" pitchFamily="2" charset="-122"/>
              </a:rPr>
              <a:t>中断处理程序</a:t>
            </a:r>
            <a:endParaRPr lang="zh-CN" altLang="en-US" sz="2800" b="1" dirty="0">
              <a:latin typeface="宋体" panose="02010600030101010101" pitchFamily="2" charset="-122"/>
              <a:ea typeface="宋体" panose="02010600030101010101" pitchFamily="2" charset="-122"/>
            </a:endParaRPr>
          </a:p>
        </p:txBody>
      </p:sp>
      <p:sp>
        <p:nvSpPr>
          <p:cNvPr id="7" name="Text Box 4"/>
          <p:cNvSpPr txBox="1"/>
          <p:nvPr/>
        </p:nvSpPr>
        <p:spPr>
          <a:xfrm>
            <a:off x="6297613" y="2994025"/>
            <a:ext cx="647700" cy="557213"/>
          </a:xfrm>
          <a:prstGeom prst="rect">
            <a:avLst/>
          </a:prstGeom>
          <a:noFill/>
          <a:ln w="9525">
            <a:noFill/>
          </a:ln>
        </p:spPr>
        <p:txBody>
          <a:bodyPr lIns="129600" tIns="64800" rIns="129600" bIns="64800" anchor="t">
            <a:spAutoFit/>
          </a:bodyPr>
          <a:p>
            <a:r>
              <a:rPr lang="en-US" altLang="zh-CN" sz="2800" b="1" dirty="0">
                <a:solidFill>
                  <a:schemeClr val="accent2"/>
                </a:solidFill>
                <a:latin typeface="微软雅黑" panose="020B0503020204020204" charset="-122"/>
                <a:ea typeface="微软雅黑" panose="020B0503020204020204" charset="-122"/>
              </a:rPr>
              <a:t>C</a:t>
            </a:r>
            <a:endParaRPr lang="en-US" altLang="zh-CN" sz="2800" b="1" dirty="0">
              <a:solidFill>
                <a:schemeClr val="accent2"/>
              </a:solidFill>
              <a:latin typeface="微软雅黑" panose="020B0503020204020204" charset="-122"/>
              <a:ea typeface="微软雅黑" panose="020B0503020204020204" charset="-122"/>
            </a:endParaRPr>
          </a:p>
        </p:txBody>
      </p:sp>
      <p:sp>
        <p:nvSpPr>
          <p:cNvPr id="7885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68610" name="Rectangle 3"/>
          <p:cNvSpPr>
            <a:spLocks noGrp="1"/>
          </p:cNvSpPr>
          <p:nvPr>
            <p:ph type="body"/>
          </p:nvPr>
        </p:nvSpPr>
        <p:spPr/>
        <p:txBody>
          <a:bodyPr wrap="square" anchor="t"/>
          <a:p>
            <a:pPr marL="0" indent="0" fontAlgn="base">
              <a:lnSpc>
                <a:spcPct val="150000"/>
              </a:lnSpc>
              <a:spcBef>
                <a:spcPts val="0"/>
              </a:spcBef>
              <a:buNone/>
            </a:pPr>
            <a:r>
              <a:rPr lang="zh-CN" altLang="en-US" sz="2800" b="1" strike="noStrike" noProof="1" dirty="0">
                <a:latin typeface="宋体" panose="02010600030101010101" pitchFamily="2" charset="-122"/>
                <a:ea typeface="宋体" panose="02010600030101010101" pitchFamily="2" charset="-122"/>
              </a:rPr>
              <a:t>6.4.3  对I/O设备的控制方式</a:t>
            </a:r>
            <a:br>
              <a:rPr lang="zh-CN" altLang="en-US" dirty="0">
                <a:latin typeface="黑体" panose="02010609060101010101" pitchFamily="1" charset="-122"/>
                <a:ea typeface="黑体" panose="02010609060101010101" pitchFamily="1" charset="-122"/>
              </a:rPr>
            </a:br>
            <a:r>
              <a:rPr lang="zh-CN" altLang="en-US" strike="noStrike" noProof="1" dirty="0">
                <a:latin typeface="黑体" panose="02010609060101010101" pitchFamily="1" charset="-122"/>
                <a:ea typeface="黑体" panose="02010609060101010101" pitchFamily="1" charset="-122"/>
              </a:rPr>
              <a:t>  </a:t>
            </a:r>
            <a:r>
              <a:rPr lang="zh-CN" altLang="en-US" sz="2400" b="1" strike="noStrike" noProof="1" dirty="0">
                <a:latin typeface="宋体" panose="02010600030101010101" pitchFamily="2" charset="-122"/>
                <a:ea typeface="宋体" panose="02010600030101010101" pitchFamily="2" charset="-122"/>
              </a:rPr>
              <a:t>对设备的控制，早期是使用轮询的可编程I/O方式，后来发展为使用中断的可编程I/O方式。</a:t>
            </a:r>
            <a:endParaRPr lang="zh-CN" altLang="en-US" sz="2400" b="1" strike="noStrike" noProof="1" dirty="0">
              <a:latin typeface="宋体" panose="02010600030101010101" pitchFamily="2" charset="-122"/>
              <a:ea typeface="宋体" panose="02010600030101010101" pitchFamily="2" charset="-122"/>
            </a:endParaRPr>
          </a:p>
          <a:p>
            <a:pPr fontAlgn="base">
              <a:lnSpc>
                <a:spcPct val="150000"/>
              </a:lnSpc>
              <a:spcBef>
                <a:spcPts val="0"/>
              </a:spcBef>
            </a:pPr>
            <a:r>
              <a:rPr lang="zh-CN" altLang="en-US" sz="2400" b="1" strike="noStrike" noProof="1" dirty="0">
                <a:latin typeface="宋体" panose="02010600030101010101" pitchFamily="2" charset="-122"/>
                <a:ea typeface="宋体" panose="02010600030101010101" pitchFamily="2" charset="-122"/>
              </a:rPr>
              <a:t>程序查询方式</a:t>
            </a:r>
            <a:endParaRPr lang="zh-CN" altLang="en-US" sz="2400" b="1" strike="noStrike" noProof="1" dirty="0">
              <a:latin typeface="宋体" panose="02010600030101010101" pitchFamily="2" charset="-122"/>
              <a:ea typeface="宋体" panose="02010600030101010101" pitchFamily="2" charset="-122"/>
            </a:endParaRPr>
          </a:p>
          <a:p>
            <a:pPr fontAlgn="base">
              <a:lnSpc>
                <a:spcPct val="150000"/>
              </a:lnSpc>
              <a:spcBef>
                <a:spcPts val="0"/>
              </a:spcBef>
            </a:pPr>
            <a:r>
              <a:rPr lang="zh-CN" altLang="en-US" sz="2400" b="1" strike="noStrike" noProof="1" dirty="0">
                <a:latin typeface="宋体" panose="02010600030101010101" pitchFamily="2" charset="-122"/>
                <a:ea typeface="宋体" panose="02010600030101010101" pitchFamily="2" charset="-122"/>
              </a:rPr>
              <a:t>中断方式</a:t>
            </a:r>
            <a:endParaRPr lang="zh-CN" altLang="en-US" sz="2400" b="1" strike="noStrike" noProof="1" dirty="0">
              <a:latin typeface="宋体" panose="02010600030101010101" pitchFamily="2" charset="-122"/>
              <a:ea typeface="宋体" panose="02010600030101010101" pitchFamily="2" charset="-122"/>
            </a:endParaRPr>
          </a:p>
          <a:p>
            <a:pPr fontAlgn="base">
              <a:lnSpc>
                <a:spcPct val="150000"/>
              </a:lnSpc>
              <a:spcBef>
                <a:spcPts val="0"/>
              </a:spcBef>
            </a:pPr>
            <a:r>
              <a:rPr lang="zh-CN" altLang="en-US" sz="2400" b="1" strike="noStrike" noProof="1" dirty="0">
                <a:latin typeface="宋体" panose="02010600030101010101" pitchFamily="2" charset="-122"/>
                <a:ea typeface="宋体" panose="02010600030101010101" pitchFamily="2" charset="-122"/>
              </a:rPr>
              <a:t>DMA方式</a:t>
            </a:r>
            <a:endParaRPr lang="zh-CN" altLang="en-US" sz="2400" b="1" strike="noStrike" noProof="1" dirty="0">
              <a:latin typeface="宋体" panose="02010600030101010101" pitchFamily="2" charset="-122"/>
              <a:ea typeface="宋体" panose="02010600030101010101" pitchFamily="2" charset="-122"/>
            </a:endParaRPr>
          </a:p>
          <a:p>
            <a:pPr fontAlgn="base">
              <a:lnSpc>
                <a:spcPct val="150000"/>
              </a:lnSpc>
              <a:spcBef>
                <a:spcPts val="0"/>
              </a:spcBef>
            </a:pPr>
            <a:r>
              <a:rPr lang="zh-CN" altLang="en-US" sz="2400" b="1" strike="noStrike" noProof="1" dirty="0">
                <a:latin typeface="宋体" panose="02010600030101010101" pitchFamily="2" charset="-122"/>
                <a:ea typeface="宋体" panose="02010600030101010101" pitchFamily="2" charset="-122"/>
              </a:rPr>
              <a:t>通道控制方式</a:t>
            </a:r>
            <a:r>
              <a:rPr lang="zh-CN" altLang="en-US" sz="2400" strike="noStrike" noProof="1" dirty="0">
                <a:latin typeface="宋体" panose="02010600030101010101" pitchFamily="2" charset="-122"/>
                <a:ea typeface="宋体" panose="02010600030101010101" pitchFamily="2" charset="-122"/>
              </a:rPr>
              <a:t>   </a:t>
            </a:r>
            <a:endParaRPr lang="zh-CN" altLang="en-US" sz="2400" strike="noStrike" noProof="1" dirty="0">
              <a:latin typeface="宋体" panose="02010600030101010101" pitchFamily="2" charset="-122"/>
              <a:ea typeface="宋体" panose="02010600030101010101" pitchFamily="2" charset="-122"/>
            </a:endParaRPr>
          </a:p>
        </p:txBody>
      </p:sp>
      <p:sp>
        <p:nvSpPr>
          <p:cNvPr id="7987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8089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80899" name="Rectangle 3"/>
          <p:cNvSpPr>
            <a:spLocks noGrp="1"/>
          </p:cNvSpPr>
          <p:nvPr/>
        </p:nvSpPr>
        <p:spPr>
          <a:xfrm>
            <a:off x="457200" y="1281113"/>
            <a:ext cx="8229600" cy="5029200"/>
          </a:xfrm>
          <a:prstGeom prst="rect">
            <a:avLst/>
          </a:prstGeom>
          <a:noFill/>
          <a:ln w="9525">
            <a:noFill/>
          </a:ln>
        </p:spPr>
        <p:txBody>
          <a:bodyPr wrap="square" lIns="91440" tIns="45720" rIns="91440" bIns="45720" anchor="t"/>
          <a:p>
            <a:pPr marL="342900" indent="-342900" defTabSz="914400">
              <a:spcBef>
                <a:spcPct val="40000"/>
              </a:spcBef>
              <a:buClr>
                <a:schemeClr val="tx1"/>
              </a:buClr>
              <a:buFont typeface="Wingdings" panose="05000000000000000000" pitchFamily="2" charset="2"/>
              <a:buChar char="J"/>
            </a:pPr>
            <a:r>
              <a:rPr lang="zh-CN" altLang="en-US" sz="2400" b="1">
                <a:solidFill>
                  <a:srgbClr val="008000"/>
                </a:solidFill>
                <a:latin typeface="Calibri" panose="020F0502020204030204" pitchFamily="2" charset="0"/>
              </a:rPr>
              <a:t>假设幼儿园一个老师带</a:t>
            </a:r>
            <a:r>
              <a:rPr lang="en-US" altLang="zh-CN" sz="2400" b="1">
                <a:solidFill>
                  <a:srgbClr val="008000"/>
                </a:solidFill>
                <a:latin typeface="Calibri" panose="020F0502020204030204" pitchFamily="2" charset="0"/>
              </a:rPr>
              <a:t>8</a:t>
            </a:r>
            <a:r>
              <a:rPr lang="zh-CN" altLang="en-US" sz="2400" b="1">
                <a:solidFill>
                  <a:srgbClr val="008000"/>
                </a:solidFill>
                <a:latin typeface="Calibri" panose="020F0502020204030204" pitchFamily="2" charset="0"/>
              </a:rPr>
              <a:t>个小孩子，现在要给每个孩子分</a:t>
            </a:r>
            <a:r>
              <a:rPr lang="en-US" altLang="zh-CN" sz="2400" b="1">
                <a:solidFill>
                  <a:srgbClr val="008000"/>
                </a:solidFill>
                <a:latin typeface="Calibri" panose="020F0502020204030204" pitchFamily="2" charset="0"/>
              </a:rPr>
              <a:t>3</a:t>
            </a:r>
            <a:r>
              <a:rPr lang="zh-CN" altLang="en-US" sz="2400" b="1">
                <a:solidFill>
                  <a:srgbClr val="008000"/>
                </a:solidFill>
                <a:latin typeface="Calibri" panose="020F0502020204030204" pitchFamily="2" charset="0"/>
              </a:rPr>
              <a:t>种水果并且要求孩子们把</a:t>
            </a:r>
            <a:r>
              <a:rPr lang="en-US" altLang="zh-CN" sz="2400" b="1">
                <a:solidFill>
                  <a:srgbClr val="008000"/>
                </a:solidFill>
                <a:latin typeface="Calibri" panose="020F0502020204030204" pitchFamily="2" charset="0"/>
              </a:rPr>
              <a:t>3</a:t>
            </a:r>
            <a:r>
              <a:rPr lang="zh-CN" altLang="en-US" sz="2400" b="1">
                <a:solidFill>
                  <a:srgbClr val="008000"/>
                </a:solidFill>
                <a:latin typeface="Calibri" panose="020F0502020204030204" pitchFamily="2" charset="0"/>
              </a:rPr>
              <a:t>种水果都吃完，那么她采用什么方法呢？</a:t>
            </a:r>
            <a:endParaRPr lang="zh-CN" altLang="en-US" sz="2400" b="1">
              <a:solidFill>
                <a:srgbClr val="008000"/>
              </a:solidFill>
              <a:latin typeface="Calibri" panose="020F0502020204030204" pitchFamily="2" charset="0"/>
            </a:endParaRPr>
          </a:p>
          <a:p>
            <a:pPr marL="342900" indent="-342900" defTabSz="914400">
              <a:spcBef>
                <a:spcPct val="40000"/>
              </a:spcBef>
              <a:buClr>
                <a:schemeClr val="tx1"/>
              </a:buClr>
              <a:buFont typeface="Wingdings" panose="05000000000000000000" pitchFamily="2" charset="2"/>
              <a:buChar char="J"/>
            </a:pPr>
            <a:r>
              <a:rPr lang="zh-CN" altLang="en-US" sz="2400" b="1">
                <a:solidFill>
                  <a:srgbClr val="008000"/>
                </a:solidFill>
                <a:latin typeface="Calibri" panose="020F0502020204030204" pitchFamily="2" charset="0"/>
              </a:rPr>
              <a:t>方法</a:t>
            </a:r>
            <a:r>
              <a:rPr lang="en-US" altLang="zh-CN" sz="2400" b="1">
                <a:solidFill>
                  <a:srgbClr val="008000"/>
                </a:solidFill>
                <a:latin typeface="Calibri" panose="020F0502020204030204" pitchFamily="2" charset="0"/>
              </a:rPr>
              <a:t>1</a:t>
            </a:r>
            <a:r>
              <a:rPr lang="zh-CN" altLang="en-US" sz="2400" b="1">
                <a:solidFill>
                  <a:srgbClr val="008000"/>
                </a:solidFill>
                <a:latin typeface="Calibri" panose="020F0502020204030204" pitchFamily="2" charset="0"/>
              </a:rPr>
              <a:t>： 老师先给孩子甲第一种水果，盯着甲吃完，然后给甲第二种水果，盯着甲吃完，再给甲第三种水果，再盯着甲吃完。接着给孩子乙，其过程与孩子甲完全一样。依次类推，直到第</a:t>
            </a:r>
            <a:r>
              <a:rPr lang="en-US" altLang="zh-CN" sz="2400" b="1">
                <a:solidFill>
                  <a:srgbClr val="008000"/>
                </a:solidFill>
                <a:latin typeface="Calibri" panose="020F0502020204030204" pitchFamily="2" charset="0"/>
              </a:rPr>
              <a:t>8</a:t>
            </a:r>
            <a:r>
              <a:rPr lang="zh-CN" altLang="en-US" sz="2400" b="1">
                <a:solidFill>
                  <a:srgbClr val="008000"/>
                </a:solidFill>
                <a:latin typeface="Calibri" panose="020F0502020204030204" pitchFamily="2" charset="0"/>
              </a:rPr>
              <a:t>个孩子全部吃完。这种方法效率太低，重点还在于孩子们吃水果时她一直在守候，什么事也不能干。</a:t>
            </a:r>
            <a:endParaRPr lang="zh-CN" altLang="en-US" sz="2400" b="1">
              <a:solidFill>
                <a:srgbClr val="008000"/>
              </a:solidFill>
              <a:latin typeface="Calibri" panose="020F0502020204030204" pitchFamily="2" charset="0"/>
            </a:endParaRPr>
          </a:p>
          <a:p>
            <a:pPr marL="342900" indent="-342900" defTabSz="914400">
              <a:spcBef>
                <a:spcPct val="40000"/>
              </a:spcBef>
              <a:buClr>
                <a:schemeClr val="tx1"/>
              </a:buClr>
              <a:buFont typeface="Wingdings" panose="05000000000000000000" pitchFamily="2" charset="2"/>
              <a:buChar char="J"/>
            </a:pPr>
            <a:r>
              <a:rPr lang="zh-CN" altLang="en-US" sz="2400" b="1">
                <a:latin typeface="Calibri" panose="020F0502020204030204" pitchFamily="2" charset="0"/>
              </a:rPr>
              <a:t>程序查询方式与上述这种情况类似，</a:t>
            </a:r>
            <a:r>
              <a:rPr lang="en-US" altLang="zh-CN" sz="2400" b="1">
                <a:latin typeface="Calibri" panose="020F0502020204030204" pitchFamily="2" charset="0"/>
              </a:rPr>
              <a:t>CPU</a:t>
            </a:r>
            <a:r>
              <a:rPr lang="zh-CN" altLang="en-US" sz="2400" b="1">
                <a:latin typeface="Calibri" panose="020F0502020204030204" pitchFamily="2" charset="0"/>
              </a:rPr>
              <a:t>大部分时间在等待，不能处理其他业务。因此当前除单片机外，很少使用程序查询方式。</a:t>
            </a:r>
            <a:endParaRPr lang="zh-CN" altLang="en-US" sz="2400" b="1">
              <a:latin typeface="Calibri" panose="020F0502020204030204"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8192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63203" name="文本占位符 563202"/>
          <p:cNvSpPr>
            <a:spLocks noGrp="1"/>
          </p:cNvSpPr>
          <p:nvPr/>
        </p:nvSpPr>
        <p:spPr>
          <a:xfrm>
            <a:off x="250825" y="1125538"/>
            <a:ext cx="8642350" cy="5399088"/>
          </a:xfrm>
          <a:prstGeom prst="rect">
            <a:avLst/>
          </a:prstGeom>
          <a:noFill/>
          <a:ln w="9525">
            <a:noFill/>
          </a:ln>
        </p:spPr>
        <p:txBody>
          <a:bodyPr/>
          <a:p>
            <a:pPr fontAlgn="base">
              <a:spcBef>
                <a:spcPct val="20000"/>
              </a:spcBef>
              <a:buFont typeface="Wingdings" panose="05000000000000000000" pitchFamily="2" charset="2"/>
              <a:buNone/>
            </a:pPr>
            <a:r>
              <a:rPr lang="zh-CN" altLang="en-US" sz="2800" b="1" strike="noStrike" noProof="1" dirty="0">
                <a:solidFill>
                  <a:srgbClr val="990000"/>
                </a:solidFill>
                <a:effectLst>
                  <a:outerShdw blurRad="38100" dist="38100" dir="2700000">
                    <a:srgbClr val="C0C0C0"/>
                  </a:outerShdw>
                </a:effectLst>
                <a:latin typeface="Calibri" panose="020F0502020204030204" pitchFamily="2" charset="0"/>
                <a:ea typeface="+mn-ea"/>
                <a:cs typeface="+mn-cs"/>
              </a:rPr>
              <a:t>程序查询方式</a:t>
            </a:r>
            <a:endParaRPr lang="zh-CN" altLang="en-US" sz="2800" b="1" strike="noStrike" noProof="1" dirty="0">
              <a:solidFill>
                <a:srgbClr val="990000"/>
              </a:solidFill>
              <a:effectLst>
                <a:outerShdw blurRad="38100" dist="38100" dir="2700000">
                  <a:srgbClr val="C0C0C0"/>
                </a:outerShdw>
              </a:effectLst>
              <a:latin typeface="Calibri" panose="020F0502020204030204" pitchFamily="2" charset="0"/>
            </a:endParaRPr>
          </a:p>
        </p:txBody>
      </p:sp>
      <p:sp>
        <p:nvSpPr>
          <p:cNvPr id="563204" name="矩形 563203"/>
          <p:cNvSpPr/>
          <p:nvPr/>
        </p:nvSpPr>
        <p:spPr>
          <a:xfrm>
            <a:off x="827088" y="2173288"/>
            <a:ext cx="1368425" cy="1439862"/>
          </a:xfrm>
          <a:prstGeom prst="rect">
            <a:avLst/>
          </a:prstGeom>
          <a:gradFill rotWithShape="1">
            <a:gsLst>
              <a:gs pos="0">
                <a:schemeClr val="bg1"/>
              </a:gs>
              <a:gs pos="100000">
                <a:srgbClr val="0066FF"/>
              </a:gs>
            </a:gsLst>
            <a:path path="shape">
              <a:fillToRect l="50000" t="50000" r="50000" b="50000"/>
            </a:path>
            <a:tileRect/>
          </a:gradFill>
          <a:ln w="19050"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2" charset="0"/>
                <a:ea typeface="宋体" panose="02010600030101010101" pitchFamily="2" charset="-122"/>
              </a:rPr>
              <a:t>CPU</a:t>
            </a:r>
            <a:endParaRPr lang="en-US" altLang="zh-CN" b="1">
              <a:latin typeface="Times New Roman" panose="02020603050405020304" pitchFamily="2" charset="0"/>
              <a:ea typeface="宋体" panose="02010600030101010101" pitchFamily="2" charset="-122"/>
            </a:endParaRPr>
          </a:p>
        </p:txBody>
      </p:sp>
      <p:grpSp>
        <p:nvGrpSpPr>
          <p:cNvPr id="563212" name="组合 563211"/>
          <p:cNvGrpSpPr/>
          <p:nvPr/>
        </p:nvGrpSpPr>
        <p:grpSpPr>
          <a:xfrm>
            <a:off x="2338388" y="1597025"/>
            <a:ext cx="2376487" cy="1081088"/>
            <a:chOff x="1473" y="1434"/>
            <a:chExt cx="1497" cy="681"/>
          </a:xfrm>
        </p:grpSpPr>
        <p:pic>
          <p:nvPicPr>
            <p:cNvPr id="81926" name="图片 563204" descr="u=1703981306,1190233373&amp;gp=0">
              <a:hlinkClick r:id="rId1"/>
            </p:cNvPr>
            <p:cNvPicPr>
              <a:picLocks noChangeAspect="1"/>
            </p:cNvPicPr>
            <p:nvPr/>
          </p:nvPicPr>
          <p:blipFill>
            <a:blip r:embed="rId2"/>
            <a:stretch>
              <a:fillRect/>
            </a:stretch>
          </p:blipFill>
          <p:spPr>
            <a:xfrm>
              <a:off x="2109" y="1434"/>
              <a:ext cx="861" cy="669"/>
            </a:xfrm>
            <a:prstGeom prst="rect">
              <a:avLst/>
            </a:prstGeom>
            <a:noFill/>
            <a:ln w="9525">
              <a:noFill/>
            </a:ln>
          </p:spPr>
        </p:pic>
        <p:sp>
          <p:nvSpPr>
            <p:cNvPr id="81927" name="直接连接符 563206"/>
            <p:cNvSpPr/>
            <p:nvPr/>
          </p:nvSpPr>
          <p:spPr>
            <a:xfrm flipV="1">
              <a:off x="1473" y="1933"/>
              <a:ext cx="591" cy="182"/>
            </a:xfrm>
            <a:prstGeom prst="line">
              <a:avLst/>
            </a:prstGeom>
            <a:ln w="38100" cap="flat" cmpd="sng">
              <a:solidFill>
                <a:srgbClr val="FF3300"/>
              </a:solidFill>
              <a:prstDash val="solid"/>
              <a:round/>
              <a:headEnd type="none" w="med" len="med"/>
              <a:tailEnd type="triangle" w="med" len="med"/>
            </a:ln>
          </p:spPr>
        </p:sp>
      </p:grpSp>
      <p:grpSp>
        <p:nvGrpSpPr>
          <p:cNvPr id="563213" name="组合 563212"/>
          <p:cNvGrpSpPr/>
          <p:nvPr/>
        </p:nvGrpSpPr>
        <p:grpSpPr>
          <a:xfrm>
            <a:off x="2339975" y="3254375"/>
            <a:ext cx="2303463" cy="1179513"/>
            <a:chOff x="1474" y="2478"/>
            <a:chExt cx="1451" cy="743"/>
          </a:xfrm>
        </p:grpSpPr>
        <p:pic>
          <p:nvPicPr>
            <p:cNvPr id="81929" name="图片 563205" descr="u=299396750,3410896059&amp;gp=1">
              <a:hlinkClick r:id="rId3"/>
            </p:cNvPr>
            <p:cNvPicPr>
              <a:picLocks noChangeAspect="1"/>
            </p:cNvPicPr>
            <p:nvPr/>
          </p:nvPicPr>
          <p:blipFill>
            <a:blip r:embed="rId4"/>
            <a:stretch>
              <a:fillRect/>
            </a:stretch>
          </p:blipFill>
          <p:spPr>
            <a:xfrm>
              <a:off x="1973" y="2614"/>
              <a:ext cx="952" cy="607"/>
            </a:xfrm>
            <a:prstGeom prst="rect">
              <a:avLst/>
            </a:prstGeom>
            <a:noFill/>
            <a:ln w="9525">
              <a:noFill/>
            </a:ln>
          </p:spPr>
        </p:pic>
        <p:sp>
          <p:nvSpPr>
            <p:cNvPr id="81930" name="直接连接符 563207"/>
            <p:cNvSpPr/>
            <p:nvPr/>
          </p:nvSpPr>
          <p:spPr>
            <a:xfrm>
              <a:off x="1474" y="2478"/>
              <a:ext cx="544" cy="272"/>
            </a:xfrm>
            <a:prstGeom prst="line">
              <a:avLst/>
            </a:prstGeom>
            <a:ln w="38100" cap="flat" cmpd="sng">
              <a:solidFill>
                <a:srgbClr val="FF3300"/>
              </a:solidFill>
              <a:prstDash val="solid"/>
              <a:round/>
              <a:headEnd type="none" w="med" len="med"/>
              <a:tailEnd type="triangle" w="med" len="med"/>
            </a:ln>
          </p:spPr>
        </p:sp>
      </p:grpSp>
      <p:sp>
        <p:nvSpPr>
          <p:cNvPr id="563210" name="文本框 563209"/>
          <p:cNvSpPr txBox="1"/>
          <p:nvPr/>
        </p:nvSpPr>
        <p:spPr>
          <a:xfrm>
            <a:off x="4932363" y="1670050"/>
            <a:ext cx="2022475" cy="457200"/>
          </a:xfrm>
          <a:prstGeom prst="rect">
            <a:avLst/>
          </a:prstGeom>
          <a:noFill/>
          <a:ln w="19050">
            <a:noFill/>
          </a:ln>
        </p:spPr>
        <p:txBody>
          <a:bodyPr wrap="none" anchor="t">
            <a:spAutoFit/>
          </a:bodyPr>
          <a:p>
            <a:r>
              <a:rPr lang="zh-CN" altLang="en-US" b="1" dirty="0">
                <a:latin typeface="Times New Roman" panose="02020603050405020304" pitchFamily="2" charset="0"/>
                <a:ea typeface="宋体" panose="02010600030101010101" pitchFamily="2" charset="-122"/>
              </a:rPr>
              <a:t>优点：简单。</a:t>
            </a:r>
            <a:endParaRPr lang="zh-CN" altLang="en-US" b="1" dirty="0">
              <a:latin typeface="Times New Roman" panose="02020603050405020304" pitchFamily="2" charset="0"/>
              <a:ea typeface="宋体" panose="02010600030101010101" pitchFamily="2" charset="-122"/>
            </a:endParaRPr>
          </a:p>
        </p:txBody>
      </p:sp>
      <p:sp>
        <p:nvSpPr>
          <p:cNvPr id="563211" name="文本框 563210"/>
          <p:cNvSpPr txBox="1"/>
          <p:nvPr/>
        </p:nvSpPr>
        <p:spPr>
          <a:xfrm>
            <a:off x="4932363" y="2605088"/>
            <a:ext cx="3960812" cy="1187450"/>
          </a:xfrm>
          <a:prstGeom prst="rect">
            <a:avLst/>
          </a:prstGeom>
          <a:noFill/>
          <a:ln w="19050">
            <a:noFill/>
          </a:ln>
        </p:spPr>
        <p:txBody>
          <a:bodyPr anchor="t">
            <a:spAutoFit/>
          </a:bodyPr>
          <a:p>
            <a:r>
              <a:rPr lang="zh-CN" altLang="en-US" b="1" dirty="0">
                <a:latin typeface="Times New Roman" panose="02020603050405020304" pitchFamily="2" charset="0"/>
                <a:ea typeface="宋体" panose="02010600030101010101" pitchFamily="2" charset="-122"/>
              </a:rPr>
              <a:t>缺点：</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的大部分时间都用于对硬件进行测试，效率低下。</a:t>
            </a:r>
            <a:endParaRPr lang="zh-CN" altLang="en-US" b="1" dirty="0">
              <a:latin typeface="Times New Roman" panose="02020603050405020304" pitchFamily="2" charset="0"/>
              <a:ea typeface="宋体" panose="02010600030101010101" pitchFamily="2" charset="-122"/>
            </a:endParaRPr>
          </a:p>
        </p:txBody>
      </p:sp>
      <p:sp>
        <p:nvSpPr>
          <p:cNvPr id="81933" name="灯片编号占位符 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
        <p:nvSpPr>
          <p:cNvPr id="81934" name="Text Box 4"/>
          <p:cNvSpPr txBox="1"/>
          <p:nvPr/>
        </p:nvSpPr>
        <p:spPr>
          <a:xfrm>
            <a:off x="846138" y="6383338"/>
            <a:ext cx="7632700" cy="398462"/>
          </a:xfrm>
          <a:prstGeom prst="rect">
            <a:avLst/>
          </a:prstGeom>
          <a:solidFill>
            <a:schemeClr val="bg1"/>
          </a:solidFill>
          <a:ln w="9525">
            <a:noFill/>
          </a:ln>
        </p:spPr>
        <p:txBody>
          <a:bodyPr anchor="t">
            <a:spAutoFit/>
          </a:bodyPr>
          <a:p>
            <a:pPr>
              <a:spcBef>
                <a:spcPct val="50000"/>
              </a:spcBef>
            </a:pPr>
            <a:r>
              <a:rPr lang="zh-CN" altLang="en-US" sz="2000" b="1" dirty="0">
                <a:solidFill>
                  <a:schemeClr val="accent2"/>
                </a:solidFill>
                <a:latin typeface="宋体" panose="02010600030101010101" pitchFamily="2" charset="-122"/>
                <a:ea typeface="宋体" panose="02010600030101010101" pitchFamily="2" charset="-122"/>
              </a:rPr>
              <a:t>注：</a:t>
            </a:r>
            <a:r>
              <a:rPr lang="zh-CN" altLang="en-US" sz="2000" b="1" dirty="0">
                <a:latin typeface="宋体" panose="02010600030101010101" pitchFamily="2" charset="-122"/>
                <a:ea typeface="宋体" panose="02010600030101010101" pitchFamily="2" charset="-122"/>
              </a:rPr>
              <a:t>程序</a:t>
            </a:r>
            <a:r>
              <a:rPr lang="en-US" altLang="zh-CN" sz="2000" b="1" dirty="0">
                <a:latin typeface="宋体" panose="02010600030101010101" pitchFamily="2" charset="-122"/>
                <a:ea typeface="宋体" panose="02010600030101010101" pitchFamily="2" charset="-122"/>
              </a:rPr>
              <a:t>I/O</a:t>
            </a:r>
            <a:r>
              <a:rPr lang="zh-CN" altLang="en-US" sz="2000" b="1" dirty="0">
                <a:latin typeface="宋体" panose="02010600030101010101" pitchFamily="2" charset="-122"/>
                <a:ea typeface="宋体" panose="02010600030101010101" pitchFamily="2" charset="-122"/>
              </a:rPr>
              <a:t>方式也称作程序</a:t>
            </a:r>
            <a:r>
              <a:rPr lang="zh-CN" altLang="en-US" sz="2000" b="1" dirty="0">
                <a:solidFill>
                  <a:schemeClr val="accent2"/>
                </a:solidFill>
                <a:latin typeface="宋体" panose="02010600030101010101" pitchFamily="2" charset="-122"/>
                <a:ea typeface="宋体" panose="02010600030101010101" pitchFamily="2" charset="-122"/>
              </a:rPr>
              <a:t>查询</a:t>
            </a:r>
            <a:r>
              <a:rPr lang="zh-CN" altLang="en-US" sz="2000" b="1" dirty="0">
                <a:latin typeface="宋体" panose="02010600030101010101" pitchFamily="2" charset="-122"/>
                <a:ea typeface="宋体" panose="02010600030101010101" pitchFamily="2" charset="-122"/>
              </a:rPr>
              <a:t>方式或</a:t>
            </a:r>
            <a:r>
              <a:rPr lang="zh-CN" altLang="en-US" sz="2000" b="1" dirty="0">
                <a:solidFill>
                  <a:schemeClr val="accent2"/>
                </a:solidFill>
                <a:latin typeface="宋体" panose="02010600030101010101" pitchFamily="2" charset="-122"/>
                <a:ea typeface="宋体" panose="02010600030101010101" pitchFamily="2" charset="-122"/>
              </a:rPr>
              <a:t>轮询</a:t>
            </a:r>
            <a:r>
              <a:rPr lang="zh-CN" altLang="en-US" sz="2000" b="1" dirty="0">
                <a:latin typeface="宋体" panose="02010600030101010101" pitchFamily="2" charset="-122"/>
                <a:ea typeface="宋体" panose="02010600030101010101" pitchFamily="2" charset="-122"/>
              </a:rPr>
              <a:t>方式。</a:t>
            </a:r>
            <a:endParaRPr lang="zh-CN" altLang="en-US" sz="2000" b="1" dirty="0">
              <a:latin typeface="宋体" panose="02010600030101010101" pitchFamily="2" charset="-122"/>
              <a:ea typeface="宋体" panose="02010600030101010101" pitchFamily="2" charset="-122"/>
            </a:endParaRPr>
          </a:p>
        </p:txBody>
      </p:sp>
      <p:sp>
        <p:nvSpPr>
          <p:cNvPr id="593925" name="Rectangle 5"/>
          <p:cNvSpPr>
            <a:spLocks noChangeArrowheads="1"/>
          </p:cNvSpPr>
          <p:nvPr/>
        </p:nvSpPr>
        <p:spPr bwMode="auto">
          <a:xfrm>
            <a:off x="88900" y="3983038"/>
            <a:ext cx="8964613"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914400" marR="0" lvl="1" indent="-457200" algn="l" defTabSz="914400" rtl="0" eaLnBrk="0" fontAlgn="base" latinLnBrk="0" hangingPunct="0">
              <a:lnSpc>
                <a:spcPct val="110000"/>
              </a:lnSpc>
              <a:spcBef>
                <a:spcPct val="50000"/>
              </a:spcBef>
              <a:spcAft>
                <a:spcPct val="0"/>
              </a:spcAft>
              <a:buClr>
                <a:schemeClr val="accent2"/>
              </a:buClr>
              <a:buSzTx/>
              <a:buFont typeface="Wingdings" panose="05000000000000000000" pitchFamily="2" charset="2"/>
              <a:buChar char="p"/>
              <a:defRPr/>
            </a:pPr>
            <a:r>
              <a:rPr kumimoji="0" lang="en-US" altLang="zh-CN" sz="20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 </a:t>
            </a:r>
            <a:r>
              <a:rPr kumimoji="0" lang="zh-CN" altLang="en-US" sz="20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查询方式：</a:t>
            </a:r>
            <a:endParaRPr kumimoji="0" lang="en-US" altLang="zh-CN" sz="20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endParaRPr>
          </a:p>
          <a:p>
            <a:pPr marL="1371600" marR="0" lvl="2" indent="-457200" algn="l" defTabSz="914400" rtl="0" eaLnBrk="0" fontAlgn="base" latinLnBrk="0" hangingPunct="0">
              <a:lnSpc>
                <a:spcPct val="110000"/>
              </a:lnSpc>
              <a:spcBef>
                <a:spcPct val="50000"/>
              </a:spcBef>
              <a:spcAft>
                <a:spcPct val="0"/>
              </a:spcAft>
              <a:buClr>
                <a:schemeClr val="accent2"/>
              </a:buClr>
              <a:buSzTx/>
              <a:buFont typeface="Wingdings" panose="05000000000000000000" pitchFamily="2" charset="2"/>
              <a:buChar char="n"/>
              <a:defRPr/>
            </a:pP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需花代价不断查询</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状态。</a:t>
            </a:r>
            <a:endPar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2" indent="-457200" algn="l" defTabSz="914400" rtl="0" eaLnBrk="0" fontAlgn="base" latinLnBrk="0" hangingPunct="0">
              <a:lnSpc>
                <a:spcPct val="110000"/>
              </a:lnSpc>
              <a:spcBef>
                <a:spcPct val="50000"/>
              </a:spcBef>
              <a:spcAft>
                <a:spcPct val="0"/>
              </a:spcAft>
              <a:buClr>
                <a:schemeClr val="accent2"/>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状态寄存器中的忙</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闲标志</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busy</a:t>
            </a:r>
            <a:endPar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2" indent="-457200" algn="l" defTabSz="914400" rtl="0" eaLnBrk="0" fontAlgn="base" latinLnBrk="0" hangingPunct="0">
              <a:lnSpc>
                <a:spcPct val="110000"/>
              </a:lnSpc>
              <a:spcBef>
                <a:spcPct val="50000"/>
              </a:spcBef>
              <a:spcAft>
                <a:spcPct val="0"/>
              </a:spcAft>
              <a:buClr>
                <a:schemeClr val="accent2"/>
              </a:buClr>
              <a:buSzTx/>
              <a:buFont typeface="Wingdings" panose="05000000000000000000" pitchFamily="2" charset="2"/>
              <a:buChar char="n"/>
              <a:defRPr/>
            </a:pP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CPU</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资源浪费极大，绝大部分时间都处于等待</a:t>
            </a:r>
            <a:endPar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2" indent="-457200" algn="l" defTabSz="914400" rtl="0" eaLnBrk="0" fontAlgn="base" latinLnBrk="0" hangingPunct="0">
              <a:lnSpc>
                <a:spcPct val="110000"/>
              </a:lnSpc>
              <a:spcBef>
                <a:spcPct val="50000"/>
              </a:spcBef>
              <a:spcAft>
                <a:spcPct val="0"/>
              </a:spcAft>
              <a:buClr>
                <a:schemeClr val="accent2"/>
              </a:buClr>
              <a:buSzTx/>
              <a:buFont typeface="Wingdings" panose="05000000000000000000" pitchFamily="2" charset="2"/>
              <a:buChar char="n"/>
              <a:defRPr/>
            </a:pP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设备完成数据</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的循环测试中</a:t>
            </a:r>
            <a:r>
              <a:rPr kumimoji="0" lang="zh-CN" altLang="en-US" sz="2000" b="1" i="0" u="none" strike="noStrike" kern="120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 </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ox(in)">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12"/>
                                        </p:tgtEl>
                                        <p:attrNameLst>
                                          <p:attrName>style.visibility</p:attrName>
                                        </p:attrNameLst>
                                      </p:cBhvr>
                                      <p:to>
                                        <p:strVal val="visible"/>
                                      </p:to>
                                    </p:set>
                                    <p:animEffect transition="in" filter="wipe(left)">
                                      <p:cBhvr>
                                        <p:cTn id="12" dur="500"/>
                                        <p:tgtEl>
                                          <p:spTgt spid="5632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63213"/>
                                        </p:tgtEl>
                                        <p:attrNameLst>
                                          <p:attrName>style.visibility</p:attrName>
                                        </p:attrNameLst>
                                      </p:cBhvr>
                                      <p:to>
                                        <p:strVal val="visible"/>
                                      </p:to>
                                    </p:set>
                                    <p:animEffect transition="in" filter="wipe(left)">
                                      <p:cBhvr>
                                        <p:cTn id="16" dur="500"/>
                                        <p:tgtEl>
                                          <p:spTgt spid="5632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63210"/>
                                        </p:tgtEl>
                                        <p:attrNameLst>
                                          <p:attrName>style.visibility</p:attrName>
                                        </p:attrNameLst>
                                      </p:cBhvr>
                                      <p:to>
                                        <p:strVal val="visible"/>
                                      </p:to>
                                    </p:set>
                                    <p:animEffect transition="in" filter="blinds(horizontal)">
                                      <p:cBhvr>
                                        <p:cTn id="21" dur="500"/>
                                        <p:tgtEl>
                                          <p:spTgt spid="563210"/>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63211"/>
                                        </p:tgtEl>
                                        <p:attrNameLst>
                                          <p:attrName>style.visibility</p:attrName>
                                        </p:attrNameLst>
                                      </p:cBhvr>
                                      <p:to>
                                        <p:strVal val="visible"/>
                                      </p:to>
                                    </p:set>
                                    <p:animEffect transition="in" filter="blinds(horizontal)">
                                      <p:cBhvr>
                                        <p:cTn id="25" dur="500"/>
                                        <p:tgtEl>
                                          <p:spTgt spid="56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bldLvl="0" animBg="1"/>
      <p:bldP spid="563210" grpId="0"/>
      <p:bldP spid="563211"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294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8294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82947" name="灯片编号占位符 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
        <p:nvSpPr>
          <p:cNvPr id="82948" name="Rectangle 3"/>
          <p:cNvSpPr>
            <a:spLocks noGrp="1"/>
          </p:cNvSpPr>
          <p:nvPr/>
        </p:nvSpPr>
        <p:spPr>
          <a:xfrm>
            <a:off x="250825" y="1262063"/>
            <a:ext cx="8704263" cy="581025"/>
          </a:xfrm>
          <a:prstGeom prst="rect">
            <a:avLst/>
          </a:prstGeom>
          <a:noFill/>
          <a:ln w="9525">
            <a:noFill/>
          </a:ln>
        </p:spPr>
        <p:txBody>
          <a:bodyPr wrap="square" lIns="91440" tIns="45720" rIns="91440" bIns="45720" anchor="t">
            <a:spAutoFit/>
          </a:bodyPr>
          <a:p>
            <a:pPr marL="719455" lvl="1" indent="-269875" algn="l" eaLnBrk="1" fontAlgn="base" hangingPunct="1">
              <a:lnSpc>
                <a:spcPct val="115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Arial" panose="020B0604020202020204" pitchFamily="34" charset="0"/>
                <a:ea typeface="仿宋" panose="02010609060101010101" charset="-122"/>
              </a:rPr>
              <a:t>使用轮询的可编程I/O方式</a:t>
            </a:r>
            <a:endParaRPr lang="zh-CN" altLang="en-US" sz="2800" b="1" dirty="0">
              <a:solidFill>
                <a:schemeClr val="tx1"/>
              </a:solidFill>
              <a:latin typeface="Arial" panose="020B0604020202020204" pitchFamily="34" charset="0"/>
              <a:ea typeface="仿宋" panose="02010609060101010101" charset="-122"/>
            </a:endParaRPr>
          </a:p>
        </p:txBody>
      </p:sp>
      <p:grpSp>
        <p:nvGrpSpPr>
          <p:cNvPr id="82949" name="Group 3"/>
          <p:cNvGrpSpPr/>
          <p:nvPr/>
        </p:nvGrpSpPr>
        <p:grpSpPr>
          <a:xfrm>
            <a:off x="684213" y="1766888"/>
            <a:ext cx="8135937" cy="4857750"/>
            <a:chOff x="0" y="0"/>
            <a:chExt cx="5333" cy="3692"/>
          </a:xfrm>
        </p:grpSpPr>
        <p:sp>
          <p:nvSpPr>
            <p:cNvPr id="82950" name="Rectangle 4"/>
            <p:cNvSpPr/>
            <p:nvPr/>
          </p:nvSpPr>
          <p:spPr>
            <a:xfrm>
              <a:off x="558" y="502"/>
              <a:ext cx="1706" cy="26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向</a:t>
              </a:r>
              <a:r>
                <a:rPr lang="en-US" altLang="zh-CN" sz="2000" b="1" dirty="0">
                  <a:latin typeface="Verdana" panose="020B0604030504040204" pitchFamily="2" charset="0"/>
                </a:rPr>
                <a:t>I/O</a:t>
              </a:r>
              <a:r>
                <a:rPr lang="zh-CN" altLang="en-US" sz="2000" b="1" dirty="0">
                  <a:latin typeface="Verdana" panose="020B0604030504040204" pitchFamily="2" charset="0"/>
                </a:rPr>
                <a:t>控制器发读命令</a:t>
              </a:r>
              <a:endParaRPr lang="zh-CN" altLang="en-US" sz="2000" b="1" dirty="0">
                <a:latin typeface="Verdana" panose="020B0604030504040204" pitchFamily="2" charset="0"/>
                <a:ea typeface="Arial" panose="020B0604020202020204" pitchFamily="34" charset="0"/>
              </a:endParaRPr>
            </a:p>
          </p:txBody>
        </p:sp>
        <p:sp>
          <p:nvSpPr>
            <p:cNvPr id="82951" name="Line 5"/>
            <p:cNvSpPr/>
            <p:nvPr/>
          </p:nvSpPr>
          <p:spPr>
            <a:xfrm>
              <a:off x="1339" y="249"/>
              <a:ext cx="0" cy="262"/>
            </a:xfrm>
            <a:prstGeom prst="line">
              <a:avLst/>
            </a:prstGeom>
            <a:ln w="28575" cap="flat" cmpd="sng">
              <a:solidFill>
                <a:schemeClr val="tx1"/>
              </a:solidFill>
              <a:prstDash val="solid"/>
              <a:round/>
              <a:headEnd type="none" w="med" len="med"/>
              <a:tailEnd type="arrow" w="med" len="med"/>
            </a:ln>
          </p:spPr>
        </p:sp>
        <p:sp>
          <p:nvSpPr>
            <p:cNvPr id="82952" name="Line 6"/>
            <p:cNvSpPr/>
            <p:nvPr/>
          </p:nvSpPr>
          <p:spPr>
            <a:xfrm>
              <a:off x="1322" y="786"/>
              <a:ext cx="0" cy="197"/>
            </a:xfrm>
            <a:prstGeom prst="line">
              <a:avLst/>
            </a:prstGeom>
            <a:ln w="28575" cap="flat" cmpd="sng">
              <a:solidFill>
                <a:schemeClr val="tx1"/>
              </a:solidFill>
              <a:prstDash val="solid"/>
              <a:round/>
              <a:headEnd type="none" w="med" len="med"/>
              <a:tailEnd type="arrow" w="med" len="med"/>
            </a:ln>
          </p:spPr>
        </p:sp>
        <p:sp>
          <p:nvSpPr>
            <p:cNvPr id="82953" name="Rectangle 7"/>
            <p:cNvSpPr/>
            <p:nvPr/>
          </p:nvSpPr>
          <p:spPr>
            <a:xfrm>
              <a:off x="520" y="986"/>
              <a:ext cx="1728" cy="276"/>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读</a:t>
              </a:r>
              <a:r>
                <a:rPr lang="en-US" altLang="zh-CN" sz="2000" b="1" dirty="0">
                  <a:latin typeface="Verdana" panose="020B0604030504040204" pitchFamily="2" charset="0"/>
                </a:rPr>
                <a:t>I/O</a:t>
              </a:r>
              <a:r>
                <a:rPr lang="zh-CN" altLang="en-US" sz="2000" b="1" dirty="0">
                  <a:latin typeface="Verdana" panose="020B0604030504040204" pitchFamily="2" charset="0"/>
                </a:rPr>
                <a:t>控制器的状态</a:t>
              </a:r>
              <a:endParaRPr lang="zh-CN" altLang="en-US" sz="2000" b="1" dirty="0">
                <a:latin typeface="Verdana" panose="020B0604030504040204" pitchFamily="2" charset="0"/>
                <a:ea typeface="Arial" panose="020B0604020202020204" pitchFamily="34" charset="0"/>
              </a:endParaRPr>
            </a:p>
          </p:txBody>
        </p:sp>
        <p:sp>
          <p:nvSpPr>
            <p:cNvPr id="82954" name="Rectangle 8"/>
            <p:cNvSpPr/>
            <p:nvPr/>
          </p:nvSpPr>
          <p:spPr>
            <a:xfrm>
              <a:off x="558" y="2033"/>
              <a:ext cx="1728" cy="249"/>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从</a:t>
              </a:r>
              <a:r>
                <a:rPr lang="en-US" altLang="zh-CN" sz="2000" b="1" dirty="0">
                  <a:latin typeface="Verdana" panose="020B0604030504040204" pitchFamily="2" charset="0"/>
                </a:rPr>
                <a:t>I/O</a:t>
              </a:r>
              <a:r>
                <a:rPr lang="zh-CN" altLang="en-US" sz="2000" b="1" dirty="0">
                  <a:latin typeface="Verdana" panose="020B0604030504040204" pitchFamily="2" charset="0"/>
                </a:rPr>
                <a:t>控制器中读入字</a:t>
              </a:r>
              <a:endParaRPr lang="zh-CN" altLang="en-US" sz="2000" b="1" dirty="0">
                <a:latin typeface="Verdana" panose="020B0604030504040204" pitchFamily="2" charset="0"/>
                <a:ea typeface="Arial" panose="020B0604020202020204" pitchFamily="34" charset="0"/>
              </a:endParaRPr>
            </a:p>
          </p:txBody>
        </p:sp>
        <p:sp>
          <p:nvSpPr>
            <p:cNvPr id="82955" name="Rectangle 9"/>
            <p:cNvSpPr/>
            <p:nvPr/>
          </p:nvSpPr>
          <p:spPr>
            <a:xfrm>
              <a:off x="571" y="2440"/>
              <a:ext cx="1728" cy="25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向存储器中写字</a:t>
              </a:r>
              <a:endParaRPr lang="zh-CN" altLang="en-US" sz="2000" b="1" dirty="0">
                <a:latin typeface="Verdana" panose="020B0604030504040204" pitchFamily="2" charset="0"/>
                <a:ea typeface="Arial" panose="020B0604020202020204" pitchFamily="34" charset="0"/>
              </a:endParaRPr>
            </a:p>
          </p:txBody>
        </p:sp>
        <p:sp>
          <p:nvSpPr>
            <p:cNvPr id="82956" name="AutoShape 10"/>
            <p:cNvSpPr/>
            <p:nvPr/>
          </p:nvSpPr>
          <p:spPr>
            <a:xfrm>
              <a:off x="664" y="1396"/>
              <a:ext cx="1327" cy="393"/>
            </a:xfrm>
            <a:prstGeom prst="diamond">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检查状态</a:t>
              </a:r>
              <a:endParaRPr lang="zh-CN" altLang="en-US" sz="2000" b="1" dirty="0">
                <a:latin typeface="Verdana" panose="020B0604030504040204" pitchFamily="2" charset="0"/>
                <a:ea typeface="Arial" panose="020B0604020202020204" pitchFamily="34" charset="0"/>
              </a:endParaRPr>
            </a:p>
          </p:txBody>
        </p:sp>
        <p:sp>
          <p:nvSpPr>
            <p:cNvPr id="82957" name="AutoShape 11"/>
            <p:cNvSpPr/>
            <p:nvPr/>
          </p:nvSpPr>
          <p:spPr>
            <a:xfrm>
              <a:off x="664" y="2867"/>
              <a:ext cx="1327" cy="328"/>
            </a:xfrm>
            <a:prstGeom prst="diamond">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传送完？</a:t>
              </a:r>
              <a:endParaRPr lang="zh-CN" altLang="en-US" sz="2000" b="1" dirty="0">
                <a:latin typeface="Verdana" panose="020B0604030504040204" pitchFamily="2" charset="0"/>
                <a:ea typeface="Arial" panose="020B0604020202020204" pitchFamily="34" charset="0"/>
              </a:endParaRPr>
            </a:p>
          </p:txBody>
        </p:sp>
        <p:sp>
          <p:nvSpPr>
            <p:cNvPr id="82958" name="Rectangle 12"/>
            <p:cNvSpPr/>
            <p:nvPr/>
          </p:nvSpPr>
          <p:spPr>
            <a:xfrm>
              <a:off x="1112" y="0"/>
              <a:ext cx="493" cy="262"/>
            </a:xfrm>
            <a:prstGeom prst="rect">
              <a:avLst/>
            </a:prstGeom>
            <a:noFill/>
            <a:ln w="9525">
              <a:noFill/>
            </a:ln>
          </p:spPr>
          <p:txBody>
            <a:bodyPr wrap="none" anchor="ctr"/>
            <a:p>
              <a:pPr algn="ctr">
                <a:buSzPct val="80000"/>
              </a:pPr>
              <a:r>
                <a:rPr lang="en-US" altLang="zh-CN" sz="2200" b="1" dirty="0">
                  <a:solidFill>
                    <a:srgbClr val="9900FF"/>
                  </a:solidFill>
                  <a:latin typeface="Calibri" panose="020F0502020204030204" pitchFamily="2" charset="0"/>
                </a:rPr>
                <a:t>CPU</a:t>
              </a:r>
              <a:endParaRPr lang="en-US" altLang="zh-CN" sz="2200" b="1" dirty="0">
                <a:solidFill>
                  <a:srgbClr val="9900FF"/>
                </a:solidFill>
                <a:latin typeface="Calibri" panose="020F0502020204030204" pitchFamily="2" charset="0"/>
                <a:ea typeface="Arial" panose="020B0604020202020204" pitchFamily="34" charset="0"/>
              </a:endParaRPr>
            </a:p>
          </p:txBody>
        </p:sp>
        <p:sp>
          <p:nvSpPr>
            <p:cNvPr id="82959" name="Line 13"/>
            <p:cNvSpPr/>
            <p:nvPr/>
          </p:nvSpPr>
          <p:spPr>
            <a:xfrm>
              <a:off x="1322" y="1270"/>
              <a:ext cx="0" cy="145"/>
            </a:xfrm>
            <a:prstGeom prst="line">
              <a:avLst/>
            </a:prstGeom>
            <a:ln w="28575" cap="flat" cmpd="sng">
              <a:solidFill>
                <a:schemeClr val="tx1"/>
              </a:solidFill>
              <a:prstDash val="solid"/>
              <a:round/>
              <a:headEnd type="none" w="med" len="med"/>
              <a:tailEnd type="arrow" w="med" len="med"/>
            </a:ln>
          </p:spPr>
        </p:sp>
        <p:sp>
          <p:nvSpPr>
            <p:cNvPr id="82960" name="Line 14"/>
            <p:cNvSpPr/>
            <p:nvPr/>
          </p:nvSpPr>
          <p:spPr>
            <a:xfrm>
              <a:off x="1322" y="1807"/>
              <a:ext cx="0" cy="223"/>
            </a:xfrm>
            <a:prstGeom prst="line">
              <a:avLst/>
            </a:prstGeom>
            <a:ln w="28575" cap="flat" cmpd="sng">
              <a:solidFill>
                <a:schemeClr val="tx1"/>
              </a:solidFill>
              <a:prstDash val="solid"/>
              <a:round/>
              <a:headEnd type="none" w="med" len="med"/>
              <a:tailEnd type="arrow" w="med" len="med"/>
            </a:ln>
          </p:spPr>
        </p:sp>
        <p:sp>
          <p:nvSpPr>
            <p:cNvPr id="82961" name="Rectangle 15"/>
            <p:cNvSpPr/>
            <p:nvPr/>
          </p:nvSpPr>
          <p:spPr>
            <a:xfrm>
              <a:off x="2185" y="1505"/>
              <a:ext cx="493" cy="262"/>
            </a:xfrm>
            <a:prstGeom prst="rect">
              <a:avLst/>
            </a:prstGeom>
            <a:noFill/>
            <a:ln w="9525">
              <a:noFill/>
            </a:ln>
          </p:spPr>
          <p:txBody>
            <a:bodyPr wrap="none" anchor="ctr"/>
            <a:p>
              <a:pPr algn="ctr">
                <a:buSzPct val="80000"/>
              </a:pPr>
              <a:r>
                <a:rPr lang="zh-CN" altLang="en-US" sz="2000" b="1" dirty="0">
                  <a:solidFill>
                    <a:srgbClr val="333399"/>
                  </a:solidFill>
                  <a:latin typeface="Arial" panose="020B0604020202020204" pitchFamily="34" charset="0"/>
                </a:rPr>
                <a:t>出错</a:t>
              </a:r>
              <a:endParaRPr lang="zh-CN" altLang="en-US" sz="2000" b="1" dirty="0">
                <a:solidFill>
                  <a:srgbClr val="333399"/>
                </a:solidFill>
                <a:latin typeface="Arial" panose="020B0604020202020204" pitchFamily="34" charset="0"/>
                <a:ea typeface="Arial" panose="020B0604020202020204" pitchFamily="34" charset="0"/>
              </a:endParaRPr>
            </a:p>
          </p:txBody>
        </p:sp>
        <p:sp>
          <p:nvSpPr>
            <p:cNvPr id="82962" name="Line 16"/>
            <p:cNvSpPr/>
            <p:nvPr/>
          </p:nvSpPr>
          <p:spPr>
            <a:xfrm>
              <a:off x="1309" y="2306"/>
              <a:ext cx="0" cy="145"/>
            </a:xfrm>
            <a:prstGeom prst="line">
              <a:avLst/>
            </a:prstGeom>
            <a:ln w="28575" cap="flat" cmpd="sng">
              <a:solidFill>
                <a:schemeClr val="tx1"/>
              </a:solidFill>
              <a:prstDash val="solid"/>
              <a:round/>
              <a:headEnd type="none" w="med" len="med"/>
              <a:tailEnd type="arrow" w="med" len="med"/>
            </a:ln>
          </p:spPr>
        </p:sp>
        <p:sp>
          <p:nvSpPr>
            <p:cNvPr id="82963" name="Line 17"/>
            <p:cNvSpPr/>
            <p:nvPr/>
          </p:nvSpPr>
          <p:spPr>
            <a:xfrm>
              <a:off x="1309" y="2711"/>
              <a:ext cx="0" cy="145"/>
            </a:xfrm>
            <a:prstGeom prst="line">
              <a:avLst/>
            </a:prstGeom>
            <a:ln w="28575" cap="flat" cmpd="sng">
              <a:solidFill>
                <a:schemeClr val="tx1"/>
              </a:solidFill>
              <a:prstDash val="solid"/>
              <a:round/>
              <a:headEnd type="none" w="med" len="med"/>
              <a:tailEnd type="arrow" w="med" len="med"/>
            </a:ln>
          </p:spPr>
        </p:sp>
        <p:sp>
          <p:nvSpPr>
            <p:cNvPr id="82964" name="Line 18"/>
            <p:cNvSpPr/>
            <p:nvPr/>
          </p:nvSpPr>
          <p:spPr>
            <a:xfrm>
              <a:off x="1335" y="3193"/>
              <a:ext cx="0" cy="276"/>
            </a:xfrm>
            <a:prstGeom prst="line">
              <a:avLst/>
            </a:prstGeom>
            <a:ln w="28575" cap="flat" cmpd="sng">
              <a:solidFill>
                <a:schemeClr val="tx1"/>
              </a:solidFill>
              <a:prstDash val="solid"/>
              <a:round/>
              <a:headEnd type="none" w="med" len="med"/>
              <a:tailEnd type="arrow" w="med" len="med"/>
            </a:ln>
          </p:spPr>
        </p:sp>
        <p:sp>
          <p:nvSpPr>
            <p:cNvPr id="82965" name="Rectangle 19"/>
            <p:cNvSpPr/>
            <p:nvPr/>
          </p:nvSpPr>
          <p:spPr>
            <a:xfrm>
              <a:off x="1413" y="3155"/>
              <a:ext cx="493" cy="262"/>
            </a:xfrm>
            <a:prstGeom prst="rect">
              <a:avLst/>
            </a:prstGeom>
            <a:noFill/>
            <a:ln w="9525">
              <a:noFill/>
            </a:ln>
          </p:spPr>
          <p:txBody>
            <a:bodyPr wrap="none" anchor="ctr"/>
            <a:p>
              <a:pPr algn="ctr">
                <a:buSzPct val="80000"/>
              </a:pPr>
              <a:r>
                <a:rPr lang="zh-CN" altLang="en-US" sz="2000" b="1" dirty="0">
                  <a:latin typeface="Arial" panose="020B0604020202020204" pitchFamily="34" charset="0"/>
                </a:rPr>
                <a:t>完成</a:t>
              </a:r>
              <a:endParaRPr lang="zh-CN" altLang="en-US" sz="2000" b="1" dirty="0">
                <a:latin typeface="Arial" panose="020B0604020202020204" pitchFamily="34" charset="0"/>
                <a:ea typeface="Arial" panose="020B0604020202020204" pitchFamily="34" charset="0"/>
              </a:endParaRPr>
            </a:p>
          </p:txBody>
        </p:sp>
        <p:sp>
          <p:nvSpPr>
            <p:cNvPr id="82966" name="Line 20"/>
            <p:cNvSpPr/>
            <p:nvPr/>
          </p:nvSpPr>
          <p:spPr>
            <a:xfrm>
              <a:off x="144" y="860"/>
              <a:ext cx="1138" cy="0"/>
            </a:xfrm>
            <a:prstGeom prst="line">
              <a:avLst/>
            </a:prstGeom>
            <a:ln w="28575" cap="flat" cmpd="sng">
              <a:solidFill>
                <a:schemeClr val="tx1"/>
              </a:solidFill>
              <a:prstDash val="solid"/>
              <a:round/>
              <a:headEnd type="none" w="med" len="med"/>
              <a:tailEnd type="arrow" w="med" len="med"/>
            </a:ln>
          </p:spPr>
        </p:sp>
        <p:sp>
          <p:nvSpPr>
            <p:cNvPr id="82967" name="Line 21"/>
            <p:cNvSpPr/>
            <p:nvPr/>
          </p:nvSpPr>
          <p:spPr>
            <a:xfrm>
              <a:off x="157" y="1584"/>
              <a:ext cx="511" cy="0"/>
            </a:xfrm>
            <a:prstGeom prst="line">
              <a:avLst/>
            </a:prstGeom>
            <a:ln w="28575" cap="flat" cmpd="sng">
              <a:solidFill>
                <a:schemeClr val="tx1"/>
              </a:solidFill>
              <a:prstDash val="solid"/>
              <a:round/>
              <a:headEnd type="none" w="med" len="med"/>
              <a:tailEnd type="none" w="med" len="med"/>
            </a:ln>
          </p:spPr>
        </p:sp>
        <p:sp>
          <p:nvSpPr>
            <p:cNvPr id="82968" name="Line 22"/>
            <p:cNvSpPr/>
            <p:nvPr/>
          </p:nvSpPr>
          <p:spPr>
            <a:xfrm>
              <a:off x="170" y="877"/>
              <a:ext cx="0" cy="720"/>
            </a:xfrm>
            <a:prstGeom prst="line">
              <a:avLst/>
            </a:prstGeom>
            <a:ln w="28575" cap="flat" cmpd="sng">
              <a:solidFill>
                <a:schemeClr val="tx1"/>
              </a:solidFill>
              <a:prstDash val="solid"/>
              <a:round/>
              <a:headEnd type="none" w="med" len="med"/>
              <a:tailEnd type="none" w="med" len="med"/>
            </a:ln>
          </p:spPr>
        </p:sp>
        <p:sp>
          <p:nvSpPr>
            <p:cNvPr id="82969" name="Rectangle 23"/>
            <p:cNvSpPr/>
            <p:nvPr/>
          </p:nvSpPr>
          <p:spPr>
            <a:xfrm>
              <a:off x="170" y="921"/>
              <a:ext cx="295" cy="581"/>
            </a:xfrm>
            <a:prstGeom prst="rect">
              <a:avLst/>
            </a:prstGeom>
            <a:noFill/>
            <a:ln w="9525">
              <a:noFill/>
            </a:ln>
          </p:spPr>
          <p:txBody>
            <a:bodyPr wrap="none" anchor="ctr"/>
            <a:p>
              <a:pPr algn="ctr">
                <a:buSzPct val="80000"/>
              </a:pPr>
              <a:r>
                <a:rPr lang="zh-CN" altLang="en-US" sz="2000" b="1" dirty="0">
                  <a:latin typeface="Arial" panose="020B0604020202020204" pitchFamily="34" charset="0"/>
                </a:rPr>
                <a:t>未</a:t>
              </a:r>
              <a:endParaRPr lang="zh-CN" altLang="en-US" sz="2000" b="1" dirty="0">
                <a:latin typeface="Arial" panose="020B0604020202020204" pitchFamily="34" charset="0"/>
              </a:endParaRPr>
            </a:p>
            <a:p>
              <a:pPr algn="ctr">
                <a:buSzPct val="80000"/>
              </a:pPr>
              <a:r>
                <a:rPr lang="zh-CN" altLang="en-US" sz="2000" b="1" dirty="0">
                  <a:latin typeface="Arial" panose="020B0604020202020204" pitchFamily="34" charset="0"/>
                </a:rPr>
                <a:t>就</a:t>
              </a:r>
              <a:endParaRPr lang="zh-CN" altLang="en-US" sz="2000" b="1" dirty="0">
                <a:latin typeface="Arial" panose="020B0604020202020204" pitchFamily="34" charset="0"/>
              </a:endParaRPr>
            </a:p>
            <a:p>
              <a:pPr algn="ctr">
                <a:buSzPct val="80000"/>
              </a:pPr>
              <a:r>
                <a:rPr lang="zh-CN" altLang="en-US" sz="2000" b="1" dirty="0">
                  <a:latin typeface="Arial" panose="020B0604020202020204" pitchFamily="34" charset="0"/>
                </a:rPr>
                <a:t>绪</a:t>
              </a:r>
              <a:endParaRPr lang="zh-CN" altLang="en-US" sz="2000" b="1" dirty="0">
                <a:latin typeface="Arial" panose="020B0604020202020204" pitchFamily="34" charset="0"/>
                <a:ea typeface="Arial" panose="020B0604020202020204" pitchFamily="34" charset="0"/>
              </a:endParaRPr>
            </a:p>
          </p:txBody>
        </p:sp>
        <p:sp>
          <p:nvSpPr>
            <p:cNvPr id="82970" name="Rectangle 24"/>
            <p:cNvSpPr/>
            <p:nvPr/>
          </p:nvSpPr>
          <p:spPr>
            <a:xfrm>
              <a:off x="916" y="3417"/>
              <a:ext cx="886" cy="275"/>
            </a:xfrm>
            <a:prstGeom prst="rect">
              <a:avLst/>
            </a:prstGeom>
            <a:noFill/>
            <a:ln w="9525">
              <a:noFill/>
            </a:ln>
          </p:spPr>
          <p:txBody>
            <a:bodyPr wrap="none" anchor="ctr"/>
            <a:p>
              <a:pPr algn="ctr">
                <a:buSzPct val="80000"/>
              </a:pPr>
              <a:r>
                <a:rPr lang="zh-CN" altLang="en-US" sz="2000" b="1" dirty="0">
                  <a:solidFill>
                    <a:srgbClr val="333399"/>
                  </a:solidFill>
                  <a:latin typeface="Arial" panose="020B0604020202020204" pitchFamily="34" charset="0"/>
                </a:rPr>
                <a:t>下条指令</a:t>
              </a:r>
              <a:endParaRPr lang="zh-CN" altLang="en-US" sz="2000" b="1" dirty="0">
                <a:solidFill>
                  <a:srgbClr val="333399"/>
                </a:solidFill>
                <a:latin typeface="Arial" panose="020B0604020202020204" pitchFamily="34" charset="0"/>
                <a:ea typeface="Arial" panose="020B0604020202020204" pitchFamily="34" charset="0"/>
              </a:endParaRPr>
            </a:p>
          </p:txBody>
        </p:sp>
        <p:sp>
          <p:nvSpPr>
            <p:cNvPr id="82971" name="Line 25"/>
            <p:cNvSpPr/>
            <p:nvPr/>
          </p:nvSpPr>
          <p:spPr>
            <a:xfrm>
              <a:off x="1" y="314"/>
              <a:ext cx="1321" cy="0"/>
            </a:xfrm>
            <a:prstGeom prst="line">
              <a:avLst/>
            </a:prstGeom>
            <a:ln w="28575" cap="flat" cmpd="sng">
              <a:solidFill>
                <a:schemeClr val="tx1"/>
              </a:solidFill>
              <a:prstDash val="solid"/>
              <a:round/>
              <a:headEnd type="none" w="med" len="med"/>
              <a:tailEnd type="arrow" w="med" len="med"/>
            </a:ln>
          </p:spPr>
        </p:sp>
        <p:sp>
          <p:nvSpPr>
            <p:cNvPr id="82972" name="Line 26"/>
            <p:cNvSpPr/>
            <p:nvPr/>
          </p:nvSpPr>
          <p:spPr>
            <a:xfrm>
              <a:off x="0" y="314"/>
              <a:ext cx="0" cy="2710"/>
            </a:xfrm>
            <a:prstGeom prst="line">
              <a:avLst/>
            </a:prstGeom>
            <a:ln w="28575" cap="flat" cmpd="sng">
              <a:solidFill>
                <a:schemeClr val="tx1"/>
              </a:solidFill>
              <a:prstDash val="solid"/>
              <a:round/>
              <a:headEnd type="none" w="med" len="med"/>
              <a:tailEnd type="none" w="med" len="med"/>
            </a:ln>
          </p:spPr>
        </p:sp>
        <p:sp>
          <p:nvSpPr>
            <p:cNvPr id="82973" name="Line 27"/>
            <p:cNvSpPr/>
            <p:nvPr/>
          </p:nvSpPr>
          <p:spPr>
            <a:xfrm>
              <a:off x="1" y="3036"/>
              <a:ext cx="707" cy="1"/>
            </a:xfrm>
            <a:prstGeom prst="line">
              <a:avLst/>
            </a:prstGeom>
            <a:ln w="28575" cap="flat" cmpd="sng">
              <a:solidFill>
                <a:schemeClr val="tx1"/>
              </a:solidFill>
              <a:prstDash val="solid"/>
              <a:round/>
              <a:headEnd type="none" w="med" len="med"/>
              <a:tailEnd type="none" w="med" len="med"/>
            </a:ln>
          </p:spPr>
        </p:sp>
        <p:sp>
          <p:nvSpPr>
            <p:cNvPr id="82974" name="Rectangle 28"/>
            <p:cNvSpPr/>
            <p:nvPr/>
          </p:nvSpPr>
          <p:spPr>
            <a:xfrm>
              <a:off x="78" y="2776"/>
              <a:ext cx="493" cy="262"/>
            </a:xfrm>
            <a:prstGeom prst="rect">
              <a:avLst/>
            </a:prstGeom>
            <a:noFill/>
            <a:ln w="9525">
              <a:noFill/>
            </a:ln>
          </p:spPr>
          <p:txBody>
            <a:bodyPr wrap="none" anchor="ctr"/>
            <a:p>
              <a:pPr algn="ctr">
                <a:buSzPct val="80000"/>
              </a:pPr>
              <a:r>
                <a:rPr lang="zh-CN" altLang="en-US" sz="2000" b="1" dirty="0">
                  <a:latin typeface="Arial" panose="020B0604020202020204" pitchFamily="34" charset="0"/>
                </a:rPr>
                <a:t>未完</a:t>
              </a:r>
              <a:endParaRPr lang="zh-CN" altLang="en-US" sz="2000" b="1" dirty="0">
                <a:latin typeface="Arial" panose="020B0604020202020204" pitchFamily="34" charset="0"/>
                <a:ea typeface="Arial" panose="020B0604020202020204" pitchFamily="34" charset="0"/>
              </a:endParaRPr>
            </a:p>
          </p:txBody>
        </p:sp>
        <p:sp>
          <p:nvSpPr>
            <p:cNvPr id="82975" name="Rectangle 29"/>
            <p:cNvSpPr/>
            <p:nvPr/>
          </p:nvSpPr>
          <p:spPr>
            <a:xfrm>
              <a:off x="2342" y="2016"/>
              <a:ext cx="842" cy="293"/>
            </a:xfrm>
            <a:prstGeom prst="rect">
              <a:avLst/>
            </a:prstGeom>
            <a:noFill/>
            <a:ln w="9525">
              <a:noFill/>
            </a:ln>
          </p:spPr>
          <p:txBody>
            <a:bodyPr wrap="none" anchor="ctr"/>
            <a:p>
              <a:pPr algn="ctr">
                <a:buSzPct val="80000"/>
              </a:pPr>
              <a:r>
                <a:rPr lang="en-US" altLang="zh-CN" sz="2000" b="1" dirty="0">
                  <a:solidFill>
                    <a:srgbClr val="663300"/>
                  </a:solidFill>
                  <a:latin typeface="Calibri" panose="020F0502020204030204" pitchFamily="2" charset="0"/>
                </a:rPr>
                <a:t>I/O→CPU</a:t>
              </a:r>
              <a:endParaRPr lang="en-US" altLang="zh-CN" sz="2000" b="1" dirty="0">
                <a:solidFill>
                  <a:srgbClr val="663300"/>
                </a:solidFill>
                <a:latin typeface="Calibri" panose="020F0502020204030204" pitchFamily="2" charset="0"/>
                <a:ea typeface="Arial" panose="020B0604020202020204" pitchFamily="34" charset="0"/>
              </a:endParaRPr>
            </a:p>
          </p:txBody>
        </p:sp>
        <p:sp>
          <p:nvSpPr>
            <p:cNvPr id="82976" name="Rectangle 30"/>
            <p:cNvSpPr/>
            <p:nvPr/>
          </p:nvSpPr>
          <p:spPr>
            <a:xfrm>
              <a:off x="2329" y="2435"/>
              <a:ext cx="842" cy="293"/>
            </a:xfrm>
            <a:prstGeom prst="rect">
              <a:avLst/>
            </a:prstGeom>
            <a:noFill/>
            <a:ln w="9525">
              <a:noFill/>
            </a:ln>
          </p:spPr>
          <p:txBody>
            <a:bodyPr wrap="none" anchor="ctr"/>
            <a:p>
              <a:pPr algn="ctr">
                <a:buSzPct val="80000"/>
              </a:pPr>
              <a:r>
                <a:rPr lang="en-US" altLang="zh-CN" sz="2000" b="1" dirty="0">
                  <a:solidFill>
                    <a:srgbClr val="663300"/>
                  </a:solidFill>
                  <a:latin typeface="Calibri" panose="020F0502020204030204" pitchFamily="2" charset="0"/>
                </a:rPr>
                <a:t>CPU →</a:t>
              </a:r>
              <a:r>
                <a:rPr lang="zh-CN" altLang="en-US" sz="2000" b="1" dirty="0">
                  <a:solidFill>
                    <a:srgbClr val="663300"/>
                  </a:solidFill>
                  <a:latin typeface="Arial" panose="020B0604020202020204" pitchFamily="34" charset="0"/>
                </a:rPr>
                <a:t>内存</a:t>
              </a:r>
              <a:endParaRPr lang="zh-CN" altLang="en-US" sz="2000" b="1" dirty="0">
                <a:solidFill>
                  <a:srgbClr val="663300"/>
                </a:solidFill>
                <a:latin typeface="Arial" panose="020B0604020202020204" pitchFamily="34" charset="0"/>
                <a:ea typeface="Arial" panose="020B0604020202020204" pitchFamily="34" charset="0"/>
              </a:endParaRPr>
            </a:p>
          </p:txBody>
        </p:sp>
        <p:sp>
          <p:nvSpPr>
            <p:cNvPr id="82977" name="Line 31"/>
            <p:cNvSpPr/>
            <p:nvPr/>
          </p:nvSpPr>
          <p:spPr>
            <a:xfrm>
              <a:off x="1978" y="1597"/>
              <a:ext cx="195" cy="0"/>
            </a:xfrm>
            <a:prstGeom prst="line">
              <a:avLst/>
            </a:prstGeom>
            <a:ln w="28575" cap="flat" cmpd="sng">
              <a:solidFill>
                <a:schemeClr val="tx1"/>
              </a:solidFill>
              <a:prstDash val="solid"/>
              <a:round/>
              <a:headEnd type="none" w="med" len="med"/>
              <a:tailEnd type="arrow" w="med" len="med"/>
            </a:ln>
          </p:spPr>
        </p:sp>
        <p:sp>
          <p:nvSpPr>
            <p:cNvPr id="82978" name="Rectangle 32"/>
            <p:cNvSpPr/>
            <p:nvPr/>
          </p:nvSpPr>
          <p:spPr>
            <a:xfrm>
              <a:off x="3281" y="44"/>
              <a:ext cx="995" cy="297"/>
            </a:xfrm>
            <a:prstGeom prst="rect">
              <a:avLst/>
            </a:prstGeom>
            <a:noFill/>
            <a:ln w="9525">
              <a:noFill/>
            </a:ln>
          </p:spPr>
          <p:txBody>
            <a:bodyPr wrap="none" anchor="ctr"/>
            <a:p>
              <a:pPr algn="ctr">
                <a:buSzPct val="80000"/>
              </a:pPr>
              <a:r>
                <a:rPr lang="en-US" altLang="zh-CN" sz="2200" b="1" dirty="0">
                  <a:solidFill>
                    <a:srgbClr val="9900FF"/>
                  </a:solidFill>
                  <a:latin typeface="Calibri" panose="020F0502020204030204" pitchFamily="2" charset="0"/>
                </a:rPr>
                <a:t>I/O</a:t>
              </a:r>
              <a:r>
                <a:rPr lang="zh-CN" altLang="en-US" sz="2200" b="1" dirty="0">
                  <a:solidFill>
                    <a:srgbClr val="9900FF"/>
                  </a:solidFill>
                  <a:latin typeface="Arial" panose="020B0604020202020204" pitchFamily="34" charset="0"/>
                </a:rPr>
                <a:t>控制器</a:t>
              </a:r>
              <a:endParaRPr lang="zh-CN" altLang="en-US" sz="2200" b="1" dirty="0">
                <a:solidFill>
                  <a:srgbClr val="9900FF"/>
                </a:solidFill>
                <a:latin typeface="Arial" panose="020B0604020202020204" pitchFamily="34" charset="0"/>
                <a:ea typeface="Arial" panose="020B0604020202020204" pitchFamily="34" charset="0"/>
              </a:endParaRPr>
            </a:p>
          </p:txBody>
        </p:sp>
        <p:sp>
          <p:nvSpPr>
            <p:cNvPr id="82979" name="Rectangle 33"/>
            <p:cNvSpPr/>
            <p:nvPr/>
          </p:nvSpPr>
          <p:spPr>
            <a:xfrm>
              <a:off x="2992" y="502"/>
              <a:ext cx="1706" cy="267"/>
            </a:xfrm>
            <a:prstGeom prst="rect">
              <a:avLst/>
            </a:prstGeom>
            <a:solidFill>
              <a:srgbClr val="CCECFF"/>
            </a:solidFill>
            <a:ln w="12700" cap="flat" cmpd="sng">
              <a:solidFill>
                <a:schemeClr val="tx1"/>
              </a:solidFill>
              <a:prstDash val="lgDash"/>
              <a:miter/>
              <a:headEnd type="none" w="med" len="med"/>
              <a:tailEnd type="none" w="med" len="med"/>
            </a:ln>
          </p:spPr>
          <p:txBody>
            <a:bodyPr wrap="none" anchor="ctr"/>
            <a:p>
              <a:pPr algn="ctr">
                <a:buSzPct val="80000"/>
              </a:pPr>
              <a:r>
                <a:rPr lang="zh-CN" altLang="en-US" sz="2000" b="1" dirty="0">
                  <a:latin typeface="Verdana" panose="020B0604030504040204" pitchFamily="2" charset="0"/>
                </a:rPr>
                <a:t>置状态寄存器</a:t>
              </a:r>
              <a:r>
                <a:rPr lang="en-US" altLang="zh-CN" sz="2000" b="1" dirty="0">
                  <a:latin typeface="Verdana" panose="020B0604030504040204" pitchFamily="2" charset="0"/>
                </a:rPr>
                <a:t>busy=1</a:t>
              </a:r>
              <a:endParaRPr lang="en-US" altLang="zh-CN" sz="2000" b="1" dirty="0">
                <a:latin typeface="Verdana" panose="020B0604030504040204" pitchFamily="2" charset="0"/>
                <a:ea typeface="Arial" panose="020B0604020202020204" pitchFamily="34" charset="0"/>
              </a:endParaRPr>
            </a:p>
          </p:txBody>
        </p:sp>
        <p:sp>
          <p:nvSpPr>
            <p:cNvPr id="82980" name="Line 34"/>
            <p:cNvSpPr/>
            <p:nvPr/>
          </p:nvSpPr>
          <p:spPr>
            <a:xfrm>
              <a:off x="2291" y="642"/>
              <a:ext cx="707" cy="0"/>
            </a:xfrm>
            <a:prstGeom prst="line">
              <a:avLst/>
            </a:prstGeom>
            <a:ln w="38100" cap="flat" cmpd="sng">
              <a:solidFill>
                <a:srgbClr val="FF5050"/>
              </a:solidFill>
              <a:prstDash val="dash"/>
              <a:round/>
              <a:headEnd type="oval" w="med" len="med"/>
              <a:tailEnd type="triangle" w="med" len="med"/>
            </a:ln>
          </p:spPr>
        </p:sp>
        <p:sp>
          <p:nvSpPr>
            <p:cNvPr id="82981" name="Line 35"/>
            <p:cNvSpPr/>
            <p:nvPr/>
          </p:nvSpPr>
          <p:spPr>
            <a:xfrm>
              <a:off x="3814" y="786"/>
              <a:ext cx="0" cy="262"/>
            </a:xfrm>
            <a:prstGeom prst="line">
              <a:avLst/>
            </a:prstGeom>
            <a:ln w="38100" cap="flat" cmpd="sng">
              <a:solidFill>
                <a:srgbClr val="FF5050"/>
              </a:solidFill>
              <a:prstDash val="dash"/>
              <a:round/>
              <a:headEnd type="oval" w="med" len="med"/>
              <a:tailEnd type="triangle" w="med" len="med"/>
            </a:ln>
          </p:spPr>
        </p:sp>
        <p:sp>
          <p:nvSpPr>
            <p:cNvPr id="82982" name="Rectangle 36"/>
            <p:cNvSpPr/>
            <p:nvPr/>
          </p:nvSpPr>
          <p:spPr>
            <a:xfrm>
              <a:off x="3006" y="1065"/>
              <a:ext cx="1209" cy="673"/>
            </a:xfrm>
            <a:prstGeom prst="rect">
              <a:avLst/>
            </a:prstGeom>
            <a:solidFill>
              <a:srgbClr val="CCECFF"/>
            </a:solidFill>
            <a:ln w="12700" cap="flat" cmpd="sng">
              <a:solidFill>
                <a:schemeClr val="tx1"/>
              </a:solidFill>
              <a:prstDash val="lgDash"/>
              <a:miter/>
              <a:headEnd type="none" w="med" len="med"/>
              <a:tailEnd type="none" w="med" len="med"/>
            </a:ln>
          </p:spPr>
          <p:txBody>
            <a:bodyPr wrap="none" anchor="ctr"/>
            <a:p>
              <a:pPr algn="ctr">
                <a:buSzPct val="80000"/>
              </a:pPr>
              <a:r>
                <a:rPr lang="zh-CN" altLang="en-US" sz="2000" b="1" dirty="0">
                  <a:latin typeface="Verdana" panose="020B0604030504040204" pitchFamily="2" charset="0"/>
                </a:rPr>
                <a:t>按规定指令控制</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设备进行</a:t>
              </a:r>
              <a:r>
                <a:rPr lang="en-US" altLang="zh-CN" sz="2000" b="1" dirty="0">
                  <a:latin typeface="Verdana" panose="020B0604030504040204" pitchFamily="2" charset="0"/>
                </a:rPr>
                <a:t>I/O</a:t>
              </a:r>
              <a:endParaRPr lang="en-US" altLang="zh-CN" sz="2000" b="1" dirty="0">
                <a:latin typeface="Verdana" panose="020B0604030504040204" pitchFamily="2" charset="0"/>
                <a:ea typeface="Arial" panose="020B0604020202020204" pitchFamily="34" charset="0"/>
              </a:endParaRPr>
            </a:p>
          </p:txBody>
        </p:sp>
        <p:sp>
          <p:nvSpPr>
            <p:cNvPr id="82983" name="Line 37"/>
            <p:cNvSpPr/>
            <p:nvPr/>
          </p:nvSpPr>
          <p:spPr>
            <a:xfrm rot="-10800000" flipV="1">
              <a:off x="4254" y="1820"/>
              <a:ext cx="694" cy="472"/>
            </a:xfrm>
            <a:prstGeom prst="line">
              <a:avLst/>
            </a:prstGeom>
            <a:ln w="38100" cap="flat" cmpd="sng">
              <a:solidFill>
                <a:srgbClr val="FF5050"/>
              </a:solidFill>
              <a:prstDash val="dash"/>
              <a:round/>
              <a:headEnd type="oval" w="med" len="med"/>
              <a:tailEnd type="triangle" w="med" len="med"/>
            </a:ln>
          </p:spPr>
        </p:sp>
        <p:sp>
          <p:nvSpPr>
            <p:cNvPr id="82984" name="Rectangle 38"/>
            <p:cNvSpPr/>
            <p:nvPr/>
          </p:nvSpPr>
          <p:spPr>
            <a:xfrm>
              <a:off x="4970" y="1184"/>
              <a:ext cx="363" cy="994"/>
            </a:xfrm>
            <a:prstGeom prst="rect">
              <a:avLst/>
            </a:prstGeom>
            <a:noFill/>
            <a:ln w="9525" cap="flat" cmpd="sng">
              <a:solidFill>
                <a:schemeClr val="folHlink"/>
              </a:solidFill>
              <a:prstDash val="solid"/>
              <a:miter/>
              <a:headEnd type="none" w="med" len="med"/>
              <a:tailEnd type="none" w="med" len="med"/>
            </a:ln>
          </p:spPr>
          <p:txBody>
            <a:bodyPr wrap="none" anchor="ctr"/>
            <a:p>
              <a:pPr algn="ctr">
                <a:buSzPct val="80000"/>
              </a:pPr>
              <a:r>
                <a:rPr lang="zh-CN" altLang="en-US" sz="2200" b="1" dirty="0">
                  <a:solidFill>
                    <a:srgbClr val="9900FF"/>
                  </a:solidFill>
                  <a:latin typeface="Arial" panose="020B0604020202020204" pitchFamily="34" charset="0"/>
                </a:rPr>
                <a:t>设</a:t>
              </a:r>
              <a:endParaRPr lang="zh-CN" altLang="en-US" sz="2200" b="1" dirty="0">
                <a:solidFill>
                  <a:srgbClr val="9900FF"/>
                </a:solidFill>
                <a:latin typeface="Arial" panose="020B0604020202020204" pitchFamily="34" charset="0"/>
              </a:endParaRPr>
            </a:p>
            <a:p>
              <a:pPr algn="ctr">
                <a:buSzPct val="80000"/>
              </a:pPr>
              <a:endParaRPr lang="zh-CN" altLang="en-US" sz="2200" b="1" dirty="0">
                <a:solidFill>
                  <a:srgbClr val="9900FF"/>
                </a:solidFill>
                <a:latin typeface="Arial" panose="020B0604020202020204" pitchFamily="34" charset="0"/>
              </a:endParaRPr>
            </a:p>
            <a:p>
              <a:pPr algn="ctr">
                <a:buSzPct val="80000"/>
              </a:pPr>
              <a:r>
                <a:rPr lang="zh-CN" altLang="en-US" sz="2200" b="1" dirty="0">
                  <a:solidFill>
                    <a:srgbClr val="9900FF"/>
                  </a:solidFill>
                  <a:latin typeface="Arial" panose="020B0604020202020204" pitchFamily="34" charset="0"/>
                </a:rPr>
                <a:t>备</a:t>
              </a:r>
              <a:endParaRPr lang="zh-CN" altLang="en-US" sz="2200" b="1" dirty="0">
                <a:solidFill>
                  <a:srgbClr val="9900FF"/>
                </a:solidFill>
                <a:latin typeface="Arial" panose="020B0604020202020204" pitchFamily="34" charset="0"/>
                <a:ea typeface="Arial" panose="020B0604020202020204" pitchFamily="34" charset="0"/>
              </a:endParaRPr>
            </a:p>
          </p:txBody>
        </p:sp>
        <p:sp>
          <p:nvSpPr>
            <p:cNvPr id="82985" name="Line 39"/>
            <p:cNvSpPr/>
            <p:nvPr/>
          </p:nvSpPr>
          <p:spPr>
            <a:xfrm>
              <a:off x="4241" y="1309"/>
              <a:ext cx="720" cy="262"/>
            </a:xfrm>
            <a:prstGeom prst="line">
              <a:avLst/>
            </a:prstGeom>
            <a:ln w="38100" cap="flat" cmpd="sng">
              <a:solidFill>
                <a:srgbClr val="FF5050"/>
              </a:solidFill>
              <a:prstDash val="dash"/>
              <a:round/>
              <a:headEnd type="oval" w="med" len="med"/>
              <a:tailEnd type="triangle" w="med" len="med"/>
            </a:ln>
          </p:spPr>
        </p:sp>
        <p:sp>
          <p:nvSpPr>
            <p:cNvPr id="82986" name="Rectangle 40"/>
            <p:cNvSpPr/>
            <p:nvPr/>
          </p:nvSpPr>
          <p:spPr>
            <a:xfrm>
              <a:off x="3246" y="1981"/>
              <a:ext cx="1034" cy="916"/>
            </a:xfrm>
            <a:prstGeom prst="rect">
              <a:avLst/>
            </a:prstGeom>
            <a:solidFill>
              <a:srgbClr val="CCECFF"/>
            </a:solidFill>
            <a:ln w="12700" cap="flat" cmpd="sng">
              <a:solidFill>
                <a:schemeClr val="tx1"/>
              </a:solidFill>
              <a:prstDash val="lgDash"/>
              <a:miter/>
              <a:headEnd type="none" w="med" len="med"/>
              <a:tailEnd type="none" w="med" len="med"/>
            </a:ln>
          </p:spPr>
          <p:txBody>
            <a:bodyPr wrap="none" anchor="ctr"/>
            <a:p>
              <a:pPr algn="ctr">
                <a:buSzPct val="80000"/>
              </a:pPr>
              <a:r>
                <a:rPr lang="zh-CN" altLang="en-US" sz="2000" b="1" dirty="0">
                  <a:latin typeface="Verdana" panose="020B0604030504040204" pitchFamily="2" charset="0"/>
                </a:rPr>
                <a:t>清</a:t>
              </a:r>
              <a:r>
                <a:rPr lang="en-US" altLang="zh-CN" sz="2000" b="1" dirty="0">
                  <a:latin typeface="Verdana" panose="020B0604030504040204" pitchFamily="2" charset="0"/>
                </a:rPr>
                <a:t>error</a:t>
              </a:r>
              <a:r>
                <a:rPr lang="zh-CN" altLang="en-US" sz="2000" b="1" dirty="0">
                  <a:latin typeface="Verdana" panose="020B0604030504040204" pitchFamily="2" charset="0"/>
                </a:rPr>
                <a:t>位表</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示</a:t>
              </a:r>
              <a:r>
                <a:rPr lang="en-US" altLang="zh-CN" sz="2000" b="1" dirty="0">
                  <a:latin typeface="Verdana" panose="020B0604030504040204" pitchFamily="2" charset="0"/>
                </a:rPr>
                <a:t>I/O</a:t>
              </a:r>
              <a:r>
                <a:rPr lang="zh-CN" altLang="en-US" sz="2000" b="1" dirty="0">
                  <a:latin typeface="Verdana" panose="020B0604030504040204" pitchFamily="2" charset="0"/>
                </a:rPr>
                <a:t>成功；</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清</a:t>
              </a:r>
              <a:r>
                <a:rPr lang="en-US" altLang="zh-CN" sz="2000" b="1" dirty="0">
                  <a:latin typeface="Verdana" panose="020B0604030504040204" pitchFamily="2" charset="0"/>
                </a:rPr>
                <a:t>busy</a:t>
              </a:r>
              <a:r>
                <a:rPr lang="zh-CN" altLang="en-US" sz="2000" b="1" dirty="0">
                  <a:latin typeface="Verdana" panose="020B0604030504040204" pitchFamily="2" charset="0"/>
                </a:rPr>
                <a:t>位表</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示</a:t>
              </a:r>
              <a:r>
                <a:rPr lang="en-US" altLang="zh-CN" sz="2000" b="1" dirty="0">
                  <a:latin typeface="Verdana" panose="020B0604030504040204" pitchFamily="2" charset="0"/>
                </a:rPr>
                <a:t>I/O</a:t>
              </a:r>
              <a:r>
                <a:rPr lang="zh-CN" altLang="en-US" sz="2000" b="1" dirty="0">
                  <a:latin typeface="Verdana" panose="020B0604030504040204" pitchFamily="2" charset="0"/>
                </a:rPr>
                <a:t>结束</a:t>
              </a:r>
              <a:endParaRPr lang="zh-CN" altLang="en-US" sz="2000" b="1" dirty="0">
                <a:latin typeface="Verdana" panose="020B0604030504040204" pitchFamily="2" charset="0"/>
                <a:ea typeface="Arial" panose="020B0604020202020204" pitchFamily="34" charset="0"/>
              </a:endParaRPr>
            </a:p>
          </p:txBody>
        </p:sp>
        <p:sp>
          <p:nvSpPr>
            <p:cNvPr id="82987" name="Line 41"/>
            <p:cNvSpPr/>
            <p:nvPr/>
          </p:nvSpPr>
          <p:spPr>
            <a:xfrm rot="10800000">
              <a:off x="2251" y="1141"/>
              <a:ext cx="982" cy="1020"/>
            </a:xfrm>
            <a:prstGeom prst="line">
              <a:avLst/>
            </a:prstGeom>
            <a:ln w="38100" cap="flat" cmpd="sng">
              <a:solidFill>
                <a:srgbClr val="FF5050"/>
              </a:solidFill>
              <a:prstDash val="dash"/>
              <a:round/>
              <a:headEnd type="oval" w="med" len="med"/>
              <a:tailEnd type="triangle" w="med" len="med"/>
            </a:ln>
          </p:spPr>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3969" name="灯片编号占位符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fld id="{9A0DB2DC-4C9A-4742-B13C-FB6460FD3503}" type="slidenum">
              <a:rPr lang="en-US" altLang="zh-CN" sz="1200" dirty="0">
                <a:solidFill>
                  <a:schemeClr val="bg1"/>
                </a:solidFill>
                <a:latin typeface="微软雅黑" panose="020B0503020204020204" charset="-122"/>
                <a:ea typeface="微软雅黑" panose="020B0503020204020204" charset="-122"/>
              </a:rPr>
            </a:fld>
            <a:endParaRPr lang="en-US" altLang="zh-CN" sz="1200" dirty="0">
              <a:solidFill>
                <a:schemeClr val="bg1"/>
              </a:solidFill>
              <a:latin typeface="微软雅黑" panose="020B0503020204020204" charset="-122"/>
              <a:ea typeface="微软雅黑" panose="020B0503020204020204" charset="-122"/>
            </a:endParaRPr>
          </a:p>
        </p:txBody>
      </p:sp>
      <p:sp>
        <p:nvSpPr>
          <p:cNvPr id="83970"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例题</a:t>
            </a:r>
            <a:r>
              <a:rPr lang="en-US" altLang="zh-CN" sz="4000" dirty="0">
                <a:solidFill>
                  <a:srgbClr val="FF9900"/>
                </a:solidFill>
                <a:latin typeface="微软雅黑" panose="020B0503020204020204" charset="-122"/>
                <a:ea typeface="微软雅黑" panose="020B0503020204020204" charset="-122"/>
              </a:rPr>
              <a:t>2</a:t>
            </a:r>
            <a:endParaRPr lang="zh-CN" altLang="en-US" sz="4000" dirty="0">
              <a:solidFill>
                <a:srgbClr val="FF9900"/>
              </a:solidFill>
              <a:latin typeface="微软雅黑" panose="020B0503020204020204" charset="-122"/>
              <a:ea typeface="微软雅黑" panose="020B0503020204020204" charset="-122"/>
            </a:endParaRPr>
          </a:p>
        </p:txBody>
      </p:sp>
      <p:sp>
        <p:nvSpPr>
          <p:cNvPr id="83971" name="Rectangle 3"/>
          <p:cNvSpPr>
            <a:spLocks noGrp="1"/>
          </p:cNvSpPr>
          <p:nvPr>
            <p:ph idx="1"/>
          </p:nvPr>
        </p:nvSpPr>
        <p:spPr>
          <a:xfrm>
            <a:off x="457200" y="1254125"/>
            <a:ext cx="8362950" cy="4349750"/>
          </a:xfrm>
        </p:spPr>
        <p:txBody>
          <a:bodyPr anchor="t"/>
          <a:p>
            <a:pPr eaLnBrk="1" hangingPunct="1">
              <a:lnSpc>
                <a:spcPct val="114000"/>
              </a:lnSpc>
            </a:pPr>
            <a:r>
              <a:rPr lang="zh-CN" altLang="en-US" sz="2600" b="1" dirty="0">
                <a:latin typeface="宋体" panose="02010600030101010101" pitchFamily="2" charset="-122"/>
                <a:ea typeface="宋体" panose="02010600030101010101" pitchFamily="2" charset="-122"/>
              </a:rPr>
              <a:t>某计算机处理器主频为</a:t>
            </a:r>
            <a:r>
              <a:rPr lang="en-US" altLang="zh-CN" sz="2600" b="1" dirty="0">
                <a:latin typeface="宋体" panose="02010600030101010101" pitchFamily="2" charset="-122"/>
                <a:ea typeface="宋体" panose="02010600030101010101" pitchFamily="2" charset="-122"/>
              </a:rPr>
              <a:t>50MHZ</a:t>
            </a:r>
            <a:r>
              <a:rPr lang="zh-CN" altLang="en-US" sz="2600" b="1" dirty="0">
                <a:latin typeface="宋体" panose="02010600030101010101" pitchFamily="2" charset="-122"/>
                <a:ea typeface="宋体" panose="02010600030101010101" pitchFamily="2" charset="-122"/>
              </a:rPr>
              <a:t>，采用定时查询方式控制设备</a:t>
            </a:r>
            <a:r>
              <a:rPr lang="en-US" altLang="zh-CN" sz="2600" b="1" dirty="0">
                <a:latin typeface="宋体" panose="02010600030101010101" pitchFamily="2" charset="-122"/>
                <a:ea typeface="宋体" panose="02010600030101010101" pitchFamily="2" charset="-122"/>
              </a:rPr>
              <a:t>A</a:t>
            </a:r>
            <a:r>
              <a:rPr lang="zh-CN" altLang="en-US" sz="2600" b="1" dirty="0">
                <a:latin typeface="宋体" panose="02010600030101010101" pitchFamily="2" charset="-122"/>
                <a:ea typeface="宋体" panose="02010600030101010101" pitchFamily="2" charset="-122"/>
              </a:rPr>
              <a:t>的</a:t>
            </a:r>
            <a:r>
              <a:rPr lang="en-US" altLang="zh-CN" sz="2600" b="1" dirty="0">
                <a:latin typeface="宋体" panose="02010600030101010101" pitchFamily="2" charset="-122"/>
                <a:ea typeface="宋体" panose="02010600030101010101" pitchFamily="2" charset="-122"/>
              </a:rPr>
              <a:t>I/O</a:t>
            </a:r>
            <a:r>
              <a:rPr lang="zh-CN" altLang="en-US" sz="2600" b="1" dirty="0">
                <a:latin typeface="宋体" panose="02010600030101010101" pitchFamily="2" charset="-122"/>
                <a:ea typeface="宋体" panose="02010600030101010101" pitchFamily="2" charset="-122"/>
              </a:rPr>
              <a:t>，查询程序运行一次所用的时钟周期数至少为</a:t>
            </a:r>
            <a:r>
              <a:rPr lang="en-US" altLang="zh-CN" sz="2600" b="1" dirty="0">
                <a:latin typeface="宋体" panose="02010600030101010101" pitchFamily="2" charset="-122"/>
                <a:ea typeface="宋体" panose="02010600030101010101" pitchFamily="2" charset="-122"/>
              </a:rPr>
              <a:t>500</a:t>
            </a:r>
            <a:r>
              <a:rPr lang="zh-CN" altLang="en-US" sz="2600" b="1" dirty="0">
                <a:latin typeface="宋体" panose="02010600030101010101" pitchFamily="2" charset="-122"/>
                <a:ea typeface="宋体" panose="02010600030101010101" pitchFamily="2" charset="-122"/>
              </a:rPr>
              <a:t>。在设备</a:t>
            </a:r>
            <a:r>
              <a:rPr lang="en-US" altLang="zh-CN" sz="2600" b="1" dirty="0">
                <a:latin typeface="宋体" panose="02010600030101010101" pitchFamily="2" charset="-122"/>
                <a:ea typeface="宋体" panose="02010600030101010101" pitchFamily="2" charset="-122"/>
              </a:rPr>
              <a:t>A</a:t>
            </a:r>
            <a:r>
              <a:rPr lang="zh-CN" altLang="en-US" sz="2600" b="1" dirty="0">
                <a:latin typeface="宋体" panose="02010600030101010101" pitchFamily="2" charset="-122"/>
                <a:ea typeface="宋体" panose="02010600030101010101" pitchFamily="2" charset="-122"/>
              </a:rPr>
              <a:t>工作期间，为保证数据不丢失，每秒需对其查询至少</a:t>
            </a:r>
            <a:r>
              <a:rPr lang="en-US" altLang="zh-CN" sz="2600" b="1" dirty="0">
                <a:latin typeface="宋体" panose="02010600030101010101" pitchFamily="2" charset="-122"/>
                <a:ea typeface="宋体" panose="02010600030101010101" pitchFamily="2" charset="-122"/>
              </a:rPr>
              <a:t>200</a:t>
            </a:r>
            <a:r>
              <a:rPr lang="zh-CN" altLang="en-US" sz="2600" b="1" dirty="0">
                <a:latin typeface="宋体" panose="02010600030101010101" pitchFamily="2" charset="-122"/>
                <a:ea typeface="宋体" panose="02010600030101010101" pitchFamily="2" charset="-122"/>
              </a:rPr>
              <a:t>次，则</a:t>
            </a:r>
            <a:r>
              <a:rPr lang="en-US" altLang="zh-CN" sz="2600" b="1" dirty="0">
                <a:latin typeface="宋体" panose="02010600030101010101" pitchFamily="2" charset="-122"/>
                <a:ea typeface="宋体" panose="02010600030101010101" pitchFamily="2" charset="-122"/>
              </a:rPr>
              <a:t>CPU</a:t>
            </a:r>
            <a:r>
              <a:rPr lang="zh-CN" altLang="en-US" sz="2600" b="1" dirty="0">
                <a:latin typeface="宋体" panose="02010600030101010101" pitchFamily="2" charset="-122"/>
                <a:ea typeface="宋体" panose="02010600030101010101" pitchFamily="2" charset="-122"/>
              </a:rPr>
              <a:t>用于设备</a:t>
            </a:r>
            <a:r>
              <a:rPr lang="en-US" altLang="zh-CN" sz="2600" b="1" dirty="0">
                <a:latin typeface="宋体" panose="02010600030101010101" pitchFamily="2" charset="-122"/>
                <a:ea typeface="宋体" panose="02010600030101010101" pitchFamily="2" charset="-122"/>
              </a:rPr>
              <a:t>A</a:t>
            </a:r>
            <a:r>
              <a:rPr lang="zh-CN" altLang="en-US" sz="2600" b="1" dirty="0">
                <a:latin typeface="宋体" panose="02010600030101010101" pitchFamily="2" charset="-122"/>
                <a:ea typeface="宋体" panose="02010600030101010101" pitchFamily="2" charset="-122"/>
              </a:rPr>
              <a:t>的</a:t>
            </a:r>
            <a:r>
              <a:rPr lang="en-US" altLang="zh-CN" sz="2600" b="1" dirty="0">
                <a:latin typeface="宋体" panose="02010600030101010101" pitchFamily="2" charset="-122"/>
                <a:ea typeface="宋体" panose="02010600030101010101" pitchFamily="2" charset="-122"/>
              </a:rPr>
              <a:t>I/O</a:t>
            </a:r>
            <a:r>
              <a:rPr lang="zh-CN" altLang="en-US" sz="2600" b="1" dirty="0">
                <a:latin typeface="宋体" panose="02010600030101010101" pitchFamily="2" charset="-122"/>
                <a:ea typeface="宋体" panose="02010600030101010101" pitchFamily="2" charset="-122"/>
              </a:rPr>
              <a:t>的时间占整个</a:t>
            </a:r>
            <a:r>
              <a:rPr lang="en-US" altLang="zh-CN" sz="2600" b="1" dirty="0">
                <a:latin typeface="宋体" panose="02010600030101010101" pitchFamily="2" charset="-122"/>
                <a:ea typeface="宋体" panose="02010600030101010101" pitchFamily="2" charset="-122"/>
              </a:rPr>
              <a:t>CPU</a:t>
            </a:r>
            <a:r>
              <a:rPr lang="zh-CN" altLang="en-US" sz="2600" b="1" dirty="0">
                <a:latin typeface="宋体" panose="02010600030101010101" pitchFamily="2" charset="-122"/>
                <a:ea typeface="宋体" panose="02010600030101010101" pitchFamily="2" charset="-122"/>
              </a:rPr>
              <a:t>时间的百分比至少是</a:t>
            </a:r>
            <a:r>
              <a:rPr lang="zh-CN" altLang="en-US" sz="2600" b="1" dirty="0">
                <a:latin typeface="宋体" panose="02010600030101010101" pitchFamily="2" charset="-122"/>
                <a:ea typeface="宋体" panose="02010600030101010101" pitchFamily="2" charset="-122"/>
                <a:sym typeface="Wingdings" panose="05000000000000000000" pitchFamily="2" charset="2"/>
              </a:rPr>
              <a:t>（          ）</a:t>
            </a:r>
            <a:endParaRPr lang="zh-CN" altLang="en-US" sz="2600" b="1" dirty="0">
              <a:latin typeface="宋体" panose="02010600030101010101" pitchFamily="2" charset="-122"/>
              <a:ea typeface="宋体" panose="02010600030101010101" pitchFamily="2" charset="-122"/>
              <a:sym typeface="Wingdings" panose="05000000000000000000" pitchFamily="2" charset="2"/>
            </a:endParaRPr>
          </a:p>
          <a:p>
            <a:pPr eaLnBrk="1" hangingPunct="1">
              <a:lnSpc>
                <a:spcPct val="114000"/>
              </a:lnSpc>
            </a:pPr>
            <a:r>
              <a:rPr lang="zh-CN" altLang="en-US" sz="2800" b="1" dirty="0">
                <a:solidFill>
                  <a:srgbClr val="FF9900"/>
                </a:solidFill>
                <a:latin typeface="宋体" panose="02010600030101010101" pitchFamily="2" charset="-122"/>
                <a:ea typeface="宋体" panose="02010600030101010101" pitchFamily="2" charset="-122"/>
                <a:sym typeface="Wingdings" panose="05000000000000000000" pitchFamily="2" charset="2"/>
              </a:rPr>
              <a:t>分析：</a:t>
            </a:r>
            <a:endParaRPr lang="zh-CN" altLang="en-US" sz="2800" b="1" dirty="0">
              <a:solidFill>
                <a:srgbClr val="FF9900"/>
              </a:solidFill>
              <a:latin typeface="宋体" panose="02010600030101010101" pitchFamily="2" charset="-122"/>
              <a:ea typeface="宋体" panose="02010600030101010101" pitchFamily="2" charset="-122"/>
              <a:sym typeface="Wingdings" panose="05000000000000000000" pitchFamily="2" charset="2"/>
            </a:endParaRPr>
          </a:p>
          <a:p>
            <a:pPr eaLnBrk="1" hangingPunct="1">
              <a:lnSpc>
                <a:spcPct val="114000"/>
              </a:lnSpc>
              <a:buNone/>
            </a:pPr>
            <a:r>
              <a:rPr lang="zh-CN" altLang="en-US" sz="2600" b="1" dirty="0">
                <a:latin typeface="宋体" panose="02010600030101010101" pitchFamily="2" charset="-122"/>
                <a:ea typeface="宋体" panose="02010600030101010101" pitchFamily="2" charset="-122"/>
                <a:sym typeface="Wingdings" panose="05000000000000000000" pitchFamily="2" charset="2"/>
              </a:rPr>
              <a:t>     每秒</a:t>
            </a:r>
            <a:r>
              <a:rPr lang="en-US" altLang="zh-CN" sz="2600" b="1" dirty="0">
                <a:latin typeface="宋体" panose="02010600030101010101" pitchFamily="2" charset="-122"/>
                <a:ea typeface="宋体" panose="02010600030101010101" pitchFamily="2" charset="-122"/>
                <a:sym typeface="Wingdings" panose="05000000000000000000" pitchFamily="2" charset="2"/>
              </a:rPr>
              <a:t>200</a:t>
            </a:r>
            <a:r>
              <a:rPr lang="zh-CN" altLang="en-US" sz="2600" b="1" dirty="0">
                <a:latin typeface="宋体" panose="02010600030101010101" pitchFamily="2" charset="-122"/>
                <a:ea typeface="宋体" panose="02010600030101010101" pitchFamily="2" charset="-122"/>
                <a:sym typeface="Wingdings" panose="05000000000000000000" pitchFamily="2" charset="2"/>
              </a:rPr>
              <a:t>次查询，每次</a:t>
            </a:r>
            <a:r>
              <a:rPr lang="en-US" altLang="zh-CN" sz="2600" b="1" dirty="0">
                <a:latin typeface="宋体" panose="02010600030101010101" pitchFamily="2" charset="-122"/>
                <a:ea typeface="宋体" panose="02010600030101010101" pitchFamily="2" charset="-122"/>
                <a:sym typeface="Wingdings" panose="05000000000000000000" pitchFamily="2" charset="2"/>
              </a:rPr>
              <a:t>500</a:t>
            </a:r>
            <a:r>
              <a:rPr lang="zh-CN" altLang="en-US" sz="2600" b="1" dirty="0">
                <a:latin typeface="宋体" panose="02010600030101010101" pitchFamily="2" charset="-122"/>
                <a:ea typeface="宋体" panose="02010600030101010101" pitchFamily="2" charset="-122"/>
                <a:sym typeface="Wingdings" panose="05000000000000000000" pitchFamily="2" charset="2"/>
              </a:rPr>
              <a:t>个周期，则每秒最少</a:t>
            </a:r>
            <a:r>
              <a:rPr lang="en-US" altLang="zh-CN" sz="2600" b="1" dirty="0">
                <a:latin typeface="宋体" panose="02010600030101010101" pitchFamily="2" charset="-122"/>
                <a:ea typeface="宋体" panose="02010600030101010101" pitchFamily="2" charset="-122"/>
                <a:sym typeface="Wingdings" panose="05000000000000000000" pitchFamily="2" charset="2"/>
              </a:rPr>
              <a:t>200*500</a:t>
            </a:r>
            <a:r>
              <a:rPr lang="zh-CN" altLang="en-US" sz="2600" b="1" dirty="0">
                <a:latin typeface="宋体" panose="02010600030101010101" pitchFamily="2" charset="-122"/>
                <a:ea typeface="宋体" panose="02010600030101010101" pitchFamily="2" charset="-122"/>
                <a:sym typeface="Wingdings" panose="05000000000000000000" pitchFamily="2" charset="2"/>
              </a:rPr>
              <a:t>个周期</a:t>
            </a:r>
            <a:endParaRPr lang="zh-CN" altLang="en-US" sz="2600" b="1" dirty="0">
              <a:latin typeface="宋体" panose="02010600030101010101" pitchFamily="2" charset="-122"/>
              <a:ea typeface="宋体" panose="02010600030101010101" pitchFamily="2" charset="-122"/>
            </a:endParaRPr>
          </a:p>
        </p:txBody>
      </p:sp>
      <p:sp>
        <p:nvSpPr>
          <p:cNvPr id="668676" name="Text Box 4"/>
          <p:cNvSpPr txBox="1"/>
          <p:nvPr/>
        </p:nvSpPr>
        <p:spPr>
          <a:xfrm>
            <a:off x="6142038" y="3149600"/>
            <a:ext cx="1441450" cy="557213"/>
          </a:xfrm>
          <a:prstGeom prst="rect">
            <a:avLst/>
          </a:prstGeom>
          <a:noFill/>
          <a:ln w="9525">
            <a:noFill/>
          </a:ln>
        </p:spPr>
        <p:txBody>
          <a:bodyPr lIns="129600" tIns="64800" rIns="129600" bIns="64800" anchor="t">
            <a:spAutoFit/>
          </a:bodyPr>
          <a:p>
            <a:r>
              <a:rPr lang="en-US" altLang="zh-CN" sz="2800" b="1" dirty="0">
                <a:solidFill>
                  <a:schemeClr val="accent2"/>
                </a:solidFill>
                <a:latin typeface="微软雅黑" panose="020B0503020204020204" charset="-122"/>
                <a:ea typeface="微软雅黑" panose="020B0503020204020204" charset="-122"/>
              </a:rPr>
              <a:t>0.2%</a:t>
            </a:r>
            <a:endParaRPr lang="en-US" altLang="zh-CN" sz="2800" b="1" dirty="0">
              <a:solidFill>
                <a:schemeClr val="accent2"/>
              </a:solidFill>
              <a:latin typeface="微软雅黑" panose="020B0503020204020204" charset="-122"/>
              <a:ea typeface="微软雅黑" panose="020B0503020204020204" charset="-122"/>
            </a:endParaRPr>
          </a:p>
        </p:txBody>
      </p:sp>
      <p:sp>
        <p:nvSpPr>
          <p:cNvPr id="8397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1331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3315" name="矩形 12291"/>
          <p:cNvSpPr>
            <a:spLocks noGrp="1"/>
          </p:cNvSpPr>
          <p:nvPr/>
        </p:nvSpPr>
        <p:spPr>
          <a:xfrm>
            <a:off x="250825" y="1125538"/>
            <a:ext cx="8642350" cy="5399087"/>
          </a:xfrm>
          <a:prstGeom prst="rect">
            <a:avLst/>
          </a:prstGeom>
          <a:noFill/>
          <a:ln w="9525">
            <a:noFill/>
          </a:ln>
        </p:spPr>
        <p:txBody>
          <a:bodyPr wrap="square" anchor="t"/>
          <a:p>
            <a:pPr marL="342900" indent="-342900" eaLnBrk="0" hangingPunct="0">
              <a:spcBef>
                <a:spcPct val="20000"/>
              </a:spcBef>
              <a:buClr>
                <a:schemeClr val="folHlink"/>
              </a:buClr>
              <a:buFont typeface="Wingdings" panose="05000000000000000000" pitchFamily="2" charset="2"/>
              <a:buChar char="v"/>
            </a:pPr>
            <a:r>
              <a:rPr lang="en-US" altLang="zh-CN" sz="2400">
                <a:latin typeface="Calibri" panose="020F0502020204030204" pitchFamily="2" charset="0"/>
              </a:rPr>
              <a:t>I/O</a:t>
            </a:r>
            <a:r>
              <a:rPr lang="zh-CN" altLang="en-US" sz="2400">
                <a:latin typeface="Arial" panose="020B0604020202020204" pitchFamily="34" charset="0"/>
              </a:rPr>
              <a:t>系统的结构</a:t>
            </a:r>
            <a:endParaRPr lang="zh-CN" altLang="en-US" sz="2400">
              <a:latin typeface="Arial" panose="020B0604020202020204" pitchFamily="34" charset="0"/>
            </a:endParaRPr>
          </a:p>
          <a:p>
            <a:pPr marL="742950" lvl="1" indent="-285750" algn="l" eaLnBrk="0" fontAlgn="base" latinLnBrk="0" hangingPunct="0">
              <a:lnSpc>
                <a:spcPct val="100000"/>
              </a:lnSpc>
              <a:spcBef>
                <a:spcPct val="20000"/>
              </a:spcBef>
              <a:spcAft>
                <a:spcPct val="0"/>
              </a:spcAft>
              <a:buClr>
                <a:schemeClr val="folHlink"/>
              </a:buClr>
              <a:buSzTx/>
              <a:buFont typeface="Wingdings" panose="05000000000000000000" pitchFamily="2" charset="2"/>
              <a:buChar char="§"/>
            </a:pPr>
            <a:r>
              <a:rPr lang="zh-CN" altLang="en-US" sz="2400" u="none" baseline="0">
                <a:solidFill>
                  <a:schemeClr val="tx1"/>
                </a:solidFill>
                <a:latin typeface="Calibri" panose="020F0502020204030204" pitchFamily="2" charset="0"/>
              </a:rPr>
              <a:t>单总线结构</a:t>
            </a:r>
            <a:endParaRPr lang="zh-CN" altLang="en-US" sz="2400" u="none" baseline="0">
              <a:solidFill>
                <a:schemeClr val="tx1"/>
              </a:solidFill>
              <a:latin typeface="Calibri" panose="020F0502020204030204" pitchFamily="2" charset="0"/>
            </a:endParaRPr>
          </a:p>
          <a:p>
            <a:pPr marL="742950" lvl="1" indent="-285750" algn="l" eaLnBrk="0" fontAlgn="base" latinLnBrk="0" hangingPunct="0">
              <a:lnSpc>
                <a:spcPct val="100000"/>
              </a:lnSpc>
              <a:spcBef>
                <a:spcPct val="20000"/>
              </a:spcBef>
              <a:spcAft>
                <a:spcPct val="0"/>
              </a:spcAft>
              <a:buClr>
                <a:schemeClr val="folHlink"/>
              </a:buClr>
              <a:buSzTx/>
              <a:buFont typeface="Wingdings" panose="05000000000000000000" pitchFamily="2" charset="2"/>
              <a:buChar char="§"/>
            </a:pPr>
            <a:endParaRPr lang="zh-CN" altLang="en-US" sz="2400" u="none" baseline="0">
              <a:solidFill>
                <a:schemeClr val="tx1"/>
              </a:solidFill>
              <a:latin typeface="Calibri" panose="020F0502020204030204" pitchFamily="2" charset="0"/>
            </a:endParaRPr>
          </a:p>
          <a:p>
            <a:pPr marL="742950" lvl="1" indent="-285750" algn="l" eaLnBrk="0" fontAlgn="base" latinLnBrk="0" hangingPunct="0">
              <a:lnSpc>
                <a:spcPct val="100000"/>
              </a:lnSpc>
              <a:spcBef>
                <a:spcPct val="20000"/>
              </a:spcBef>
              <a:spcAft>
                <a:spcPct val="0"/>
              </a:spcAft>
              <a:buClr>
                <a:schemeClr val="folHlink"/>
              </a:buClr>
              <a:buSzTx/>
              <a:buFont typeface="Wingdings" panose="05000000000000000000" pitchFamily="2" charset="2"/>
              <a:buChar char="§"/>
            </a:pPr>
            <a:endParaRPr lang="zh-CN" altLang="en-US" sz="2400" u="none" baseline="0">
              <a:solidFill>
                <a:schemeClr val="tx1"/>
              </a:solidFill>
              <a:latin typeface="Calibri" panose="020F0502020204030204" pitchFamily="2" charset="0"/>
            </a:endParaRPr>
          </a:p>
          <a:p>
            <a:pPr marL="742950" lvl="1" indent="-285750" algn="l" eaLnBrk="0" fontAlgn="base" latinLnBrk="0" hangingPunct="0">
              <a:lnSpc>
                <a:spcPct val="100000"/>
              </a:lnSpc>
              <a:spcBef>
                <a:spcPct val="20000"/>
              </a:spcBef>
              <a:spcAft>
                <a:spcPct val="0"/>
              </a:spcAft>
              <a:buClr>
                <a:schemeClr val="folHlink"/>
              </a:buClr>
              <a:buSzTx/>
              <a:buFont typeface="Wingdings" panose="05000000000000000000" pitchFamily="2" charset="2"/>
              <a:buChar char="§"/>
            </a:pPr>
            <a:endParaRPr lang="zh-CN" altLang="en-US" sz="2400" u="none" baseline="0">
              <a:solidFill>
                <a:schemeClr val="tx1"/>
              </a:solidFill>
              <a:latin typeface="Calibri" panose="020F0502020204030204" pitchFamily="2" charset="0"/>
            </a:endParaRPr>
          </a:p>
          <a:p>
            <a:pPr marL="742950" lvl="1" indent="-285750" algn="l" eaLnBrk="0" fontAlgn="base" latinLnBrk="0" hangingPunct="0">
              <a:lnSpc>
                <a:spcPct val="100000"/>
              </a:lnSpc>
              <a:spcBef>
                <a:spcPct val="20000"/>
              </a:spcBef>
              <a:spcAft>
                <a:spcPct val="0"/>
              </a:spcAft>
              <a:buClr>
                <a:schemeClr val="folHlink"/>
              </a:buClr>
              <a:buSzTx/>
              <a:buFont typeface="Wingdings" panose="05000000000000000000" pitchFamily="2" charset="2"/>
              <a:buChar char="§"/>
            </a:pPr>
            <a:endParaRPr lang="zh-CN" altLang="en-US" sz="2400" u="none" baseline="0">
              <a:solidFill>
                <a:schemeClr val="tx1"/>
              </a:solidFill>
              <a:latin typeface="Calibri" panose="020F0502020204030204" pitchFamily="2" charset="0"/>
            </a:endParaRPr>
          </a:p>
          <a:p>
            <a:pPr marL="742950" lvl="1" indent="-285750" algn="l" eaLnBrk="0" fontAlgn="base" latinLnBrk="0" hangingPunct="0">
              <a:lnSpc>
                <a:spcPct val="100000"/>
              </a:lnSpc>
              <a:spcBef>
                <a:spcPct val="20000"/>
              </a:spcBef>
              <a:spcAft>
                <a:spcPct val="0"/>
              </a:spcAft>
              <a:buClr>
                <a:schemeClr val="folHlink"/>
              </a:buClr>
              <a:buSzTx/>
              <a:buFont typeface="Wingdings" panose="05000000000000000000" pitchFamily="2" charset="2"/>
              <a:buChar char="§"/>
            </a:pPr>
            <a:r>
              <a:rPr lang="zh-CN" altLang="en-US" sz="2400" u="none" baseline="0">
                <a:solidFill>
                  <a:schemeClr val="tx1"/>
                </a:solidFill>
                <a:latin typeface="Calibri" panose="020F0502020204030204" pitchFamily="2" charset="0"/>
              </a:rPr>
              <a:t>具有通道系统的</a:t>
            </a:r>
            <a:r>
              <a:rPr lang="en-US" altLang="zh-CN" sz="2400" u="none" baseline="0">
                <a:solidFill>
                  <a:schemeClr val="tx1"/>
                </a:solidFill>
                <a:latin typeface="Calibri" panose="020F0502020204030204" pitchFamily="2" charset="0"/>
              </a:rPr>
              <a:t>I/O</a:t>
            </a:r>
            <a:r>
              <a:rPr lang="zh-CN" altLang="en-US" sz="2400" u="none" baseline="0">
                <a:solidFill>
                  <a:schemeClr val="tx1"/>
                </a:solidFill>
                <a:latin typeface="Calibri" panose="020F0502020204030204" pitchFamily="2" charset="0"/>
              </a:rPr>
              <a:t>系统</a:t>
            </a:r>
            <a:endParaRPr lang="zh-CN" altLang="en-US" sz="2400" u="none" baseline="0">
              <a:solidFill>
                <a:schemeClr val="tx1"/>
              </a:solidFill>
              <a:latin typeface="Calibri" panose="020F0502020204030204" pitchFamily="2" charset="0"/>
              <a:ea typeface="Arial" panose="020B0604020202020204" pitchFamily="34" charset="0"/>
            </a:endParaRPr>
          </a:p>
        </p:txBody>
      </p:sp>
      <p:grpSp>
        <p:nvGrpSpPr>
          <p:cNvPr id="12293" name="组合 12292"/>
          <p:cNvGrpSpPr/>
          <p:nvPr/>
        </p:nvGrpSpPr>
        <p:grpSpPr>
          <a:xfrm>
            <a:off x="1116013" y="2070100"/>
            <a:ext cx="7027862" cy="1646238"/>
            <a:chOff x="0" y="0"/>
            <a:chExt cx="4743" cy="1130"/>
          </a:xfrm>
        </p:grpSpPr>
        <p:pic>
          <p:nvPicPr>
            <p:cNvPr id="13317" name="图片 12293"/>
            <p:cNvPicPr>
              <a:picLocks noChangeAspect="1"/>
            </p:cNvPicPr>
            <p:nvPr/>
          </p:nvPicPr>
          <p:blipFill>
            <a:blip r:embed="rId1"/>
            <a:stretch>
              <a:fillRect/>
            </a:stretch>
          </p:blipFill>
          <p:spPr>
            <a:xfrm>
              <a:off x="0" y="0"/>
              <a:ext cx="4338" cy="1080"/>
            </a:xfrm>
            <a:prstGeom prst="rect">
              <a:avLst/>
            </a:prstGeom>
            <a:noFill/>
            <a:ln w="19050">
              <a:noFill/>
            </a:ln>
          </p:spPr>
        </p:pic>
        <p:sp>
          <p:nvSpPr>
            <p:cNvPr id="13318" name="文本框 12294"/>
            <p:cNvSpPr txBox="1"/>
            <p:nvPr/>
          </p:nvSpPr>
          <p:spPr>
            <a:xfrm>
              <a:off x="4309" y="816"/>
              <a:ext cx="434" cy="314"/>
            </a:xfrm>
            <a:prstGeom prst="rect">
              <a:avLst/>
            </a:prstGeom>
            <a:noFill/>
            <a:ln w="9525">
              <a:noFill/>
            </a:ln>
          </p:spPr>
          <p:txBody>
            <a:bodyPr wrap="none" anchor="t">
              <a:spAutoFit/>
            </a:bodyPr>
            <a:p>
              <a:pPr eaLnBrk="0" hangingPunct="0"/>
              <a:r>
                <a:rPr lang="en-US" altLang="zh-CN" b="1">
                  <a:latin typeface="Arial" panose="020B0604020202020204" pitchFamily="34" charset="0"/>
                </a:rPr>
                <a:t>bus</a:t>
              </a:r>
              <a:endParaRPr lang="en-US" altLang="zh-CN" b="1">
                <a:latin typeface="Arial" panose="020B0604020202020204" pitchFamily="34" charset="0"/>
                <a:ea typeface="Arial" panose="020B0604020202020204" pitchFamily="34" charset="0"/>
              </a:endParaRPr>
            </a:p>
          </p:txBody>
        </p:sp>
      </p:grpSp>
      <p:pic>
        <p:nvPicPr>
          <p:cNvPr id="12296" name="图片 12295"/>
          <p:cNvPicPr>
            <a:picLocks noChangeAspect="1"/>
          </p:cNvPicPr>
          <p:nvPr/>
        </p:nvPicPr>
        <p:blipFill>
          <a:blip r:embed="rId2"/>
          <a:stretch>
            <a:fillRect/>
          </a:stretch>
        </p:blipFill>
        <p:spPr>
          <a:xfrm>
            <a:off x="1403350" y="4365625"/>
            <a:ext cx="6337300" cy="2374900"/>
          </a:xfrm>
          <a:prstGeom prst="rect">
            <a:avLst/>
          </a:prstGeom>
          <a:noFill/>
          <a:ln w="1905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lef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wipe(left)">
                                      <p:cBhvr>
                                        <p:cTn id="12"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8601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86019" name="Rectangle 3"/>
          <p:cNvSpPr>
            <a:spLocks noGrp="1"/>
          </p:cNvSpPr>
          <p:nvPr/>
        </p:nvSpPr>
        <p:spPr>
          <a:xfrm>
            <a:off x="198438" y="1096963"/>
            <a:ext cx="8747125" cy="4764087"/>
          </a:xfrm>
          <a:prstGeom prst="rect">
            <a:avLst/>
          </a:prstGeom>
          <a:noFill/>
          <a:ln w="9525">
            <a:noFill/>
          </a:ln>
        </p:spPr>
        <p:txBody>
          <a:bodyPr wrap="square" lIns="91440" tIns="45720" rIns="91440" bIns="45720" anchor="t"/>
          <a:p>
            <a:pPr marL="342900" indent="-342900" algn="just" defTabSz="914400">
              <a:lnSpc>
                <a:spcPct val="150000"/>
              </a:lnSpc>
              <a:buClr>
                <a:schemeClr val="tx1"/>
              </a:buClr>
              <a:buFont typeface="Wingdings" panose="05000000000000000000" pitchFamily="2" charset="2"/>
              <a:buChar char="J"/>
            </a:pPr>
            <a:r>
              <a:rPr lang="zh-CN" altLang="en-US" sz="2400" b="1">
                <a:solidFill>
                  <a:srgbClr val="008000"/>
                </a:solidFill>
                <a:latin typeface="Calibri" panose="020F0502020204030204" pitchFamily="2" charset="0"/>
              </a:rPr>
              <a:t>方法</a:t>
            </a:r>
            <a:r>
              <a:rPr lang="en-US" altLang="zh-CN" sz="2400" b="1">
                <a:solidFill>
                  <a:srgbClr val="008000"/>
                </a:solidFill>
                <a:latin typeface="Calibri" panose="020F0502020204030204" pitchFamily="2" charset="0"/>
              </a:rPr>
              <a:t>2</a:t>
            </a:r>
            <a:r>
              <a:rPr lang="zh-CN" altLang="en-US" sz="2400" b="1">
                <a:solidFill>
                  <a:srgbClr val="008000"/>
                </a:solidFill>
                <a:latin typeface="Calibri" panose="020F0502020204030204" pitchFamily="2" charset="0"/>
              </a:rPr>
              <a:t>：每人发一种水果各自去吃，并约定谁吃完后就向老师举手报告，再发第二种水果，吃完后再举手报告，再发给第三种水果。这种新方法显然提高了工作效率，而且在未接到孩子们吃完水果的报告以前，老师还可以腾出时间给孩子们改作业。</a:t>
            </a:r>
            <a:endParaRPr lang="zh-CN" altLang="en-US" sz="2400" b="1">
              <a:solidFill>
                <a:srgbClr val="008000"/>
              </a:solidFill>
              <a:latin typeface="Calibri" panose="020F0502020204030204" pitchFamily="2" charset="0"/>
            </a:endParaRPr>
          </a:p>
          <a:p>
            <a:pPr marL="342900" indent="-342900" algn="just" defTabSz="914400">
              <a:lnSpc>
                <a:spcPct val="150000"/>
              </a:lnSpc>
              <a:buClr>
                <a:schemeClr val="tx1"/>
              </a:buClr>
              <a:buFont typeface="Wingdings" panose="05000000000000000000" pitchFamily="2" charset="2"/>
              <a:buChar char="J"/>
            </a:pPr>
            <a:r>
              <a:rPr lang="zh-CN" altLang="en-US" sz="2400" b="1">
                <a:latin typeface="Calibri" panose="020F0502020204030204" pitchFamily="2" charset="0"/>
              </a:rPr>
              <a:t>中断方式与上述这种情况类似，节省了</a:t>
            </a:r>
            <a:r>
              <a:rPr lang="en-US" altLang="zh-CN" sz="2400" b="1">
                <a:latin typeface="Calibri" panose="020F0502020204030204" pitchFamily="2" charset="0"/>
              </a:rPr>
              <a:t>CPU</a:t>
            </a:r>
            <a:r>
              <a:rPr lang="zh-CN" altLang="en-US" sz="2400" b="1">
                <a:latin typeface="Calibri" panose="020F0502020204030204" pitchFamily="2" charset="0"/>
              </a:rPr>
              <a:t>宝贵的时间，是管理</a:t>
            </a:r>
            <a:r>
              <a:rPr lang="en-US" altLang="zh-CN" sz="2400" b="1">
                <a:latin typeface="Calibri" panose="020F0502020204030204" pitchFamily="2" charset="0"/>
              </a:rPr>
              <a:t>I/O</a:t>
            </a:r>
            <a:r>
              <a:rPr lang="zh-CN" altLang="en-US" sz="2400" b="1">
                <a:latin typeface="Calibri" panose="020F0502020204030204" pitchFamily="2" charset="0"/>
              </a:rPr>
              <a:t>操作的一个比较有效的方法。中断方式一般适用于随机出现的服务，并且一旦提出要求，应立即执行。同程序查询方式相比，硬件结构相对复杂一些，服务开销时间较大。</a:t>
            </a:r>
            <a:r>
              <a:rPr lang="zh-CN" altLang="en-US" sz="2800" b="1">
                <a:latin typeface="Calibri" panose="020F0502020204030204" pitchFamily="2" charset="0"/>
              </a:rPr>
              <a:t> </a:t>
            </a:r>
            <a:endParaRPr lang="zh-CN" altLang="en-US" sz="2800" b="1">
              <a:latin typeface="Calibri" panose="020F0502020204030204" pitchFamily="2"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8704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87043" name="文本占位符 564226"/>
          <p:cNvSpPr>
            <a:spLocks noGrp="1"/>
          </p:cNvSpPr>
          <p:nvPr/>
        </p:nvSpPr>
        <p:spPr>
          <a:xfrm>
            <a:off x="250825" y="1141413"/>
            <a:ext cx="8642350" cy="5399087"/>
          </a:xfrm>
          <a:prstGeom prst="rect">
            <a:avLst/>
          </a:prstGeom>
          <a:noFill/>
          <a:ln w="9525">
            <a:noFill/>
          </a:ln>
        </p:spPr>
        <p:txBody>
          <a:bodyPr anchor="t"/>
          <a:p>
            <a:pPr lvl="1" indent="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None/>
            </a:pPr>
            <a:r>
              <a:rPr lang="zh-CN" altLang="en-US" sz="2400" b="1" u="none" baseline="0" dirty="0">
                <a:solidFill>
                  <a:srgbClr val="0000CC"/>
                </a:solidFill>
                <a:latin typeface="Arial" panose="020B0604020202020204" pitchFamily="34" charset="0"/>
              </a:rPr>
              <a:t>中断驱动</a:t>
            </a:r>
            <a:r>
              <a:rPr lang="en-US" altLang="zh-CN" sz="2400" b="1" u="none" baseline="0">
                <a:solidFill>
                  <a:srgbClr val="0000CC"/>
                </a:solidFill>
                <a:latin typeface="Calibri" panose="020F0502020204030204" pitchFamily="2" charset="0"/>
              </a:rPr>
              <a:t>I/O</a:t>
            </a:r>
            <a:endParaRPr lang="en-US" altLang="zh-CN" sz="2400" b="1" u="none" baseline="0">
              <a:solidFill>
                <a:srgbClr val="0000CC"/>
              </a:solidFill>
              <a:latin typeface="Calibri" panose="020F0502020204030204" pitchFamily="2" charset="0"/>
              <a:ea typeface="Arial" panose="020B0604020202020204" pitchFamily="34" charset="0"/>
            </a:endParaRPr>
          </a:p>
        </p:txBody>
      </p:sp>
      <p:sp>
        <p:nvSpPr>
          <p:cNvPr id="564228" name="矩形 564227"/>
          <p:cNvSpPr/>
          <p:nvPr/>
        </p:nvSpPr>
        <p:spPr>
          <a:xfrm>
            <a:off x="539750" y="2403475"/>
            <a:ext cx="1163638" cy="1223963"/>
          </a:xfrm>
          <a:prstGeom prst="rect">
            <a:avLst/>
          </a:prstGeom>
          <a:gradFill rotWithShape="1">
            <a:gsLst>
              <a:gs pos="0">
                <a:schemeClr val="bg1"/>
              </a:gs>
              <a:gs pos="100000">
                <a:srgbClr val="0066FF"/>
              </a:gs>
            </a:gsLst>
            <a:path path="shape">
              <a:fillToRect l="50000" t="50000" r="50000" b="50000"/>
            </a:path>
            <a:tileRect/>
          </a:gradFill>
          <a:ln w="19050"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2" charset="0"/>
                <a:ea typeface="宋体" panose="02010600030101010101" pitchFamily="2" charset="-122"/>
              </a:rPr>
              <a:t>CPU</a:t>
            </a:r>
            <a:endParaRPr lang="en-US" altLang="zh-CN" b="1">
              <a:latin typeface="Times New Roman" panose="02020603050405020304" pitchFamily="2" charset="0"/>
              <a:ea typeface="宋体" panose="02010600030101010101" pitchFamily="2" charset="-122"/>
            </a:endParaRPr>
          </a:p>
        </p:txBody>
      </p:sp>
      <p:pic>
        <p:nvPicPr>
          <p:cNvPr id="564229" name="图片 564228" descr="u=1703981306,1190233373&amp;gp=0">
            <a:hlinkClick r:id="rId1"/>
          </p:cNvPr>
          <p:cNvPicPr>
            <a:picLocks noChangeAspect="1"/>
          </p:cNvPicPr>
          <p:nvPr/>
        </p:nvPicPr>
        <p:blipFill>
          <a:blip r:embed="rId2"/>
          <a:stretch>
            <a:fillRect/>
          </a:stretch>
        </p:blipFill>
        <p:spPr>
          <a:xfrm>
            <a:off x="3565525" y="2309813"/>
            <a:ext cx="1511300" cy="1173162"/>
          </a:xfrm>
          <a:prstGeom prst="rect">
            <a:avLst/>
          </a:prstGeom>
          <a:noFill/>
          <a:ln w="9525">
            <a:noFill/>
          </a:ln>
        </p:spPr>
      </p:pic>
      <p:grpSp>
        <p:nvGrpSpPr>
          <p:cNvPr id="564240" name="组合 564239"/>
          <p:cNvGrpSpPr/>
          <p:nvPr/>
        </p:nvGrpSpPr>
        <p:grpSpPr>
          <a:xfrm>
            <a:off x="1835150" y="2043113"/>
            <a:ext cx="1584325" cy="506412"/>
            <a:chOff x="1156" y="1525"/>
            <a:chExt cx="998" cy="319"/>
          </a:xfrm>
        </p:grpSpPr>
        <p:sp>
          <p:nvSpPr>
            <p:cNvPr id="87047" name="直接连接符 564230"/>
            <p:cNvSpPr/>
            <p:nvPr/>
          </p:nvSpPr>
          <p:spPr>
            <a:xfrm flipV="1">
              <a:off x="1156" y="1843"/>
              <a:ext cx="998" cy="1"/>
            </a:xfrm>
            <a:prstGeom prst="line">
              <a:avLst/>
            </a:prstGeom>
            <a:ln w="38100" cap="flat" cmpd="sng">
              <a:solidFill>
                <a:srgbClr val="FF3300"/>
              </a:solidFill>
              <a:prstDash val="solid"/>
              <a:round/>
              <a:headEnd type="none" w="med" len="med"/>
              <a:tailEnd type="triangle" w="med" len="med"/>
            </a:ln>
          </p:spPr>
        </p:sp>
        <p:sp>
          <p:nvSpPr>
            <p:cNvPr id="87048" name="文本框 564232"/>
            <p:cNvSpPr txBox="1"/>
            <p:nvPr/>
          </p:nvSpPr>
          <p:spPr>
            <a:xfrm>
              <a:off x="1247" y="1525"/>
              <a:ext cx="756" cy="250"/>
            </a:xfrm>
            <a:prstGeom prst="rect">
              <a:avLst/>
            </a:prstGeom>
            <a:noFill/>
            <a:ln w="19050">
              <a:noFill/>
            </a:ln>
          </p:spPr>
          <p:txBody>
            <a:bodyPr wrap="none" anchor="t">
              <a:spAutoFit/>
            </a:bodyPr>
            <a:p>
              <a:r>
                <a:rPr lang="zh-CN" altLang="en-US" sz="2000" b="1" dirty="0">
                  <a:latin typeface="Times New Roman" panose="02020603050405020304" pitchFamily="2" charset="0"/>
                  <a:ea typeface="宋体" panose="02010600030101010101" pitchFamily="2" charset="-122"/>
                </a:rPr>
                <a:t>启动外设</a:t>
              </a:r>
              <a:endParaRPr lang="zh-CN" altLang="en-US" sz="2000" b="1" dirty="0">
                <a:latin typeface="Times New Roman" panose="02020603050405020304" pitchFamily="2" charset="0"/>
                <a:ea typeface="宋体" panose="02010600030101010101" pitchFamily="2" charset="-122"/>
              </a:endParaRPr>
            </a:p>
          </p:txBody>
        </p:sp>
      </p:grpSp>
      <p:sp>
        <p:nvSpPr>
          <p:cNvPr id="564234" name="右箭头 564233"/>
          <p:cNvSpPr/>
          <p:nvPr/>
        </p:nvSpPr>
        <p:spPr>
          <a:xfrm>
            <a:off x="1979613" y="2763838"/>
            <a:ext cx="1152525" cy="503237"/>
          </a:xfrm>
          <a:prstGeom prst="rightArrow">
            <a:avLst>
              <a:gd name="adj1" fmla="val 50000"/>
              <a:gd name="adj2" fmla="val 57128"/>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en-US" altLang="zh-CN" sz="2000" b="1">
                <a:latin typeface="Times New Roman" panose="02020603050405020304" pitchFamily="2" charset="0"/>
                <a:ea typeface="宋体" panose="02010600030101010101" pitchFamily="2" charset="-122"/>
              </a:rPr>
              <a:t>data</a:t>
            </a:r>
            <a:endParaRPr lang="en-US" altLang="zh-CN" sz="2000" b="1">
              <a:latin typeface="Times New Roman" panose="02020603050405020304" pitchFamily="2" charset="0"/>
              <a:ea typeface="宋体" panose="02010600030101010101" pitchFamily="2" charset="-122"/>
            </a:endParaRPr>
          </a:p>
        </p:txBody>
      </p:sp>
      <p:grpSp>
        <p:nvGrpSpPr>
          <p:cNvPr id="564241" name="组合 564240"/>
          <p:cNvGrpSpPr/>
          <p:nvPr/>
        </p:nvGrpSpPr>
        <p:grpSpPr>
          <a:xfrm>
            <a:off x="1908175" y="3482975"/>
            <a:ext cx="1584325" cy="541338"/>
            <a:chOff x="1202" y="2432"/>
            <a:chExt cx="998" cy="341"/>
          </a:xfrm>
        </p:grpSpPr>
        <p:sp>
          <p:nvSpPr>
            <p:cNvPr id="87051" name="直接连接符 564234"/>
            <p:cNvSpPr/>
            <p:nvPr/>
          </p:nvSpPr>
          <p:spPr>
            <a:xfrm flipV="1">
              <a:off x="1202" y="2432"/>
              <a:ext cx="998" cy="1"/>
            </a:xfrm>
            <a:prstGeom prst="line">
              <a:avLst/>
            </a:prstGeom>
            <a:ln w="38100" cap="flat" cmpd="sng">
              <a:solidFill>
                <a:srgbClr val="FF3300"/>
              </a:solidFill>
              <a:prstDash val="solid"/>
              <a:round/>
              <a:headEnd type="triangle" w="med" len="med"/>
              <a:tailEnd type="none" w="med" len="med"/>
            </a:ln>
          </p:spPr>
        </p:sp>
        <p:sp>
          <p:nvSpPr>
            <p:cNvPr id="87052" name="文本框 564235"/>
            <p:cNvSpPr txBox="1"/>
            <p:nvPr/>
          </p:nvSpPr>
          <p:spPr>
            <a:xfrm>
              <a:off x="1338" y="2523"/>
              <a:ext cx="760" cy="250"/>
            </a:xfrm>
            <a:prstGeom prst="rect">
              <a:avLst/>
            </a:prstGeom>
            <a:noFill/>
            <a:ln w="19050">
              <a:noFill/>
            </a:ln>
          </p:spPr>
          <p:txBody>
            <a:bodyPr wrap="none" anchor="t">
              <a:spAutoFit/>
            </a:bodyPr>
            <a:p>
              <a:r>
                <a:rPr lang="zh-CN" altLang="en-US" sz="2000" b="1" dirty="0">
                  <a:latin typeface="Times New Roman" panose="02020603050405020304" pitchFamily="2" charset="0"/>
                  <a:ea typeface="宋体" panose="02010600030101010101" pitchFamily="2" charset="-122"/>
                </a:rPr>
                <a:t>发出中断</a:t>
              </a:r>
              <a:endParaRPr lang="zh-CN" altLang="en-US" sz="2000" b="1" dirty="0">
                <a:latin typeface="Times New Roman" panose="02020603050405020304" pitchFamily="2" charset="0"/>
                <a:ea typeface="宋体" panose="02010600030101010101" pitchFamily="2" charset="-122"/>
              </a:endParaRPr>
            </a:p>
          </p:txBody>
        </p:sp>
      </p:grpSp>
      <p:sp>
        <p:nvSpPr>
          <p:cNvPr id="564237" name="文本框 564236"/>
          <p:cNvSpPr txBox="1"/>
          <p:nvPr/>
        </p:nvSpPr>
        <p:spPr>
          <a:xfrm>
            <a:off x="5375275" y="1252538"/>
            <a:ext cx="3311525" cy="3138487"/>
          </a:xfrm>
          <a:prstGeom prst="rect">
            <a:avLst/>
          </a:prstGeom>
          <a:noFill/>
          <a:ln w="19050">
            <a:noFill/>
          </a:ln>
        </p:spPr>
        <p:txBody>
          <a:bodyPr wrap="square" anchor="t">
            <a:spAutoFit/>
          </a:bodyPr>
          <a:p>
            <a:r>
              <a:rPr lang="zh-CN" altLang="en-US" b="1" dirty="0">
                <a:latin typeface="Times New Roman" panose="02020603050405020304" pitchFamily="2" charset="0"/>
                <a:ea typeface="宋体" panose="02010600030101010101" pitchFamily="2" charset="-122"/>
              </a:rPr>
              <a:t>优点：在外设进行数据处理时，</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不必等待，可以继续执行该程序或其他程序。提高了</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的利用率。中断技术使得</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和外设之间的并行工作成为可能。</a:t>
            </a:r>
            <a:endParaRPr lang="zh-CN" altLang="en-US" b="1" dirty="0">
              <a:latin typeface="Times New Roman" panose="02020603050405020304" pitchFamily="2" charset="0"/>
              <a:ea typeface="宋体" panose="02010600030101010101" pitchFamily="2" charset="-122"/>
            </a:endParaRPr>
          </a:p>
          <a:p>
            <a:r>
              <a:rPr lang="zh-CN" altLang="en-US" b="1" dirty="0">
                <a:latin typeface="Times New Roman" panose="02020603050405020304" pitchFamily="2" charset="0"/>
                <a:ea typeface="宋体" panose="02010600030101010101" pitchFamily="2" charset="-122"/>
              </a:rPr>
              <a:t>缺点：数据仍然需要通过</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进行传输，由于</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每次处理的数据量少，因此这种方式只适于数据传输率较低的设备。</a:t>
            </a:r>
            <a:endParaRPr lang="zh-CN" altLang="en-US" b="1" dirty="0">
              <a:latin typeface="Times New Roman" panose="02020603050405020304" pitchFamily="2" charset="0"/>
              <a:ea typeface="宋体" panose="02010600030101010101" pitchFamily="2" charset="-122"/>
            </a:endParaRPr>
          </a:p>
          <a:p>
            <a:endParaRPr lang="zh-CN" altLang="en-US" b="1" dirty="0">
              <a:latin typeface="Times New Roman" panose="02020603050405020304" pitchFamily="2" charset="0"/>
              <a:ea typeface="宋体" panose="02010600030101010101" pitchFamily="2" charset="-122"/>
            </a:endParaRPr>
          </a:p>
        </p:txBody>
      </p:sp>
      <p:sp>
        <p:nvSpPr>
          <p:cNvPr id="87054" name="灯片编号占位符 2"/>
          <p:cNvSpPr/>
          <p:nvPr>
            <p:ph type="sldNum" sz="quarter" idx="12"/>
          </p:nvPr>
        </p:nvSpPr>
        <p:spPr>
          <a:xfrm>
            <a:off x="6553200" y="6688138"/>
            <a:ext cx="2133600" cy="244475"/>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
        <p:nvSpPr>
          <p:cNvPr id="596995" name="Rectangle 3"/>
          <p:cNvSpPr>
            <a:spLocks noGrp="1" noChangeArrowheads="1"/>
          </p:cNvSpPr>
          <p:nvPr/>
        </p:nvSpPr>
        <p:spPr bwMode="auto">
          <a:xfrm>
            <a:off x="539750" y="4100513"/>
            <a:ext cx="7848600" cy="2439988"/>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marR="0" lvl="0" indent="-46990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o"/>
              <a:defRPr/>
            </a:pP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向</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发命令</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返回</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执行原来任务</a:t>
            </a:r>
            <a:endPar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o"/>
              <a:defRPr/>
            </a:pP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设备控制器控制指定</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设备</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完成任务</a:t>
            </a:r>
            <a:endPar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o"/>
              <a:defRPr/>
            </a:pP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产生中断</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转相应中断处理程序</a:t>
            </a:r>
            <a:endPar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如：读数据，读完后以中断方式通知</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完成数据从</a:t>
            </a:r>
            <a:r>
              <a:rPr kumimoji="0" lang="en-US" altLang="zh-CN"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内存</a:t>
            </a:r>
            <a:endParaRPr kumimoji="0" lang="zh-CN" altLang="en-US" sz="22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Effect transition="in" filter="box(in)">
                                      <p:cBhvr>
                                        <p:cTn id="7" dur="500"/>
                                        <p:tgtEl>
                                          <p:spTgt spid="56422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64229"/>
                                        </p:tgtEl>
                                        <p:attrNameLst>
                                          <p:attrName>style.visibility</p:attrName>
                                        </p:attrNameLst>
                                      </p:cBhvr>
                                      <p:to>
                                        <p:strVal val="visible"/>
                                      </p:to>
                                    </p:set>
                                    <p:animEffect transition="in" filter="box(in)">
                                      <p:cBhvr>
                                        <p:cTn id="11" dur="500"/>
                                        <p:tgtEl>
                                          <p:spTgt spid="5642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64240"/>
                                        </p:tgtEl>
                                        <p:attrNameLst>
                                          <p:attrName>style.visibility</p:attrName>
                                        </p:attrNameLst>
                                      </p:cBhvr>
                                      <p:to>
                                        <p:strVal val="visible"/>
                                      </p:to>
                                    </p:set>
                                    <p:animEffect transition="in" filter="wipe(left)">
                                      <p:cBhvr>
                                        <p:cTn id="16" dur="500"/>
                                        <p:tgtEl>
                                          <p:spTgt spid="5642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64234"/>
                                        </p:tgtEl>
                                        <p:attrNameLst>
                                          <p:attrName>style.visibility</p:attrName>
                                        </p:attrNameLst>
                                      </p:cBhvr>
                                      <p:to>
                                        <p:strVal val="visible"/>
                                      </p:to>
                                    </p:set>
                                    <p:animEffect transition="in" filter="wipe(left)">
                                      <p:cBhvr>
                                        <p:cTn id="21" dur="500"/>
                                        <p:tgtEl>
                                          <p:spTgt spid="5642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564241"/>
                                        </p:tgtEl>
                                        <p:attrNameLst>
                                          <p:attrName>style.visibility</p:attrName>
                                        </p:attrNameLst>
                                      </p:cBhvr>
                                      <p:to>
                                        <p:strVal val="visible"/>
                                      </p:to>
                                    </p:set>
                                    <p:animEffect transition="in" filter="wipe(right)">
                                      <p:cBhvr>
                                        <p:cTn id="26" dur="500"/>
                                        <p:tgtEl>
                                          <p:spTgt spid="5642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64237"/>
                                        </p:tgtEl>
                                        <p:attrNameLst>
                                          <p:attrName>style.visibility</p:attrName>
                                        </p:attrNameLst>
                                      </p:cBhvr>
                                      <p:to>
                                        <p:strVal val="visible"/>
                                      </p:to>
                                    </p:set>
                                    <p:animEffect transition="in" filter="blinds(horizontal)">
                                      <p:cBhvr>
                                        <p:cTn id="31" dur="500"/>
                                        <p:tgtEl>
                                          <p:spTgt spid="564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bldLvl="0" animBg="1"/>
      <p:bldP spid="564234" grpId="0" bldLvl="0" animBg="1"/>
      <p:bldP spid="5642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8909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89091" name="矩形 897025"/>
          <p:cNvSpPr/>
          <p:nvPr/>
        </p:nvSpPr>
        <p:spPr>
          <a:xfrm>
            <a:off x="838200" y="1366838"/>
            <a:ext cx="3352800" cy="4114800"/>
          </a:xfrm>
          <a:prstGeom prst="rect">
            <a:avLst/>
          </a:prstGeom>
          <a:noFill/>
          <a:ln w="9525">
            <a:noFill/>
          </a:ln>
        </p:spPr>
        <p:txBody>
          <a:bodyPr lIns="91432" tIns="45715" rIns="91432" bIns="45715" anchor="t"/>
          <a:p>
            <a:pPr marL="342900" indent="-342900">
              <a:lnSpc>
                <a:spcPct val="90000"/>
              </a:lnSpc>
              <a:spcBef>
                <a:spcPct val="20000"/>
              </a:spcBef>
              <a:buClr>
                <a:schemeClr val="hlink"/>
              </a:buClr>
              <a:buFont typeface="Wingdings" panose="05000000000000000000" pitchFamily="2" charset="2"/>
              <a:buChar char="§"/>
            </a:pPr>
            <a:r>
              <a:rPr lang="en-US" altLang="zh-CN" sz="3200" b="1">
                <a:solidFill>
                  <a:srgbClr val="0000CC"/>
                </a:solidFill>
                <a:latin typeface="Arial" panose="020B0604020202020204" pitchFamily="34" charset="0"/>
                <a:ea typeface="宋体" panose="02010600030101010101" pitchFamily="2" charset="-122"/>
              </a:rPr>
              <a:t>CPU</a:t>
            </a:r>
            <a:endParaRPr lang="en-US" altLang="zh-CN" sz="3200" b="1">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zh-CN" altLang="en-US" sz="2800" b="1" dirty="0">
                <a:solidFill>
                  <a:srgbClr val="0000CC"/>
                </a:solidFill>
                <a:latin typeface="Arial" panose="020B0604020202020204" pitchFamily="34" charset="0"/>
                <a:ea typeface="宋体" panose="02010600030101010101" pitchFamily="2" charset="-122"/>
              </a:rPr>
              <a:t>计算</a:t>
            </a:r>
            <a:endParaRPr lang="zh-CN" altLang="en-US" sz="2800" b="1" dirty="0">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zh-CN" altLang="en-US" sz="2800" b="1" dirty="0">
                <a:solidFill>
                  <a:srgbClr val="0000CC"/>
                </a:solidFill>
                <a:latin typeface="Arial" panose="020B0604020202020204" pitchFamily="34" charset="0"/>
                <a:ea typeface="宋体" panose="02010600030101010101" pitchFamily="2" charset="-122"/>
              </a:rPr>
              <a:t>启动设备</a:t>
            </a:r>
            <a:endParaRPr lang="zh-CN" altLang="en-US" sz="2800" b="1" dirty="0">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zh-CN" altLang="en-US" sz="2800" b="1" dirty="0">
                <a:solidFill>
                  <a:srgbClr val="0000CC"/>
                </a:solidFill>
                <a:latin typeface="Arial" panose="020B0604020202020204" pitchFamily="34" charset="0"/>
                <a:ea typeface="宋体" panose="02010600030101010101" pitchFamily="2" charset="-122"/>
              </a:rPr>
              <a:t>计算</a:t>
            </a:r>
            <a:endParaRPr lang="zh-CN" altLang="en-US" sz="2800" b="1" dirty="0">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en-US" altLang="zh-CN" sz="2800" b="1">
                <a:solidFill>
                  <a:srgbClr val="0000CC"/>
                </a:solidFill>
                <a:latin typeface="Arial" panose="020B0604020202020204" pitchFamily="34" charset="0"/>
                <a:ea typeface="宋体" panose="02010600030101010101" pitchFamily="2" charset="-122"/>
              </a:rPr>
              <a:t>…</a:t>
            </a:r>
            <a:endParaRPr lang="en-US" altLang="zh-CN" sz="2800" b="1">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zh-CN" altLang="en-US" sz="2800" b="1" dirty="0">
                <a:solidFill>
                  <a:srgbClr val="0000CC"/>
                </a:solidFill>
                <a:latin typeface="Arial" panose="020B0604020202020204" pitchFamily="34" charset="0"/>
                <a:ea typeface="宋体" panose="02010600030101010101" pitchFamily="2" charset="-122"/>
              </a:rPr>
              <a:t>计算</a:t>
            </a:r>
            <a:endParaRPr lang="zh-CN" altLang="en-US" sz="2800" b="1" dirty="0">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zh-CN" altLang="en-US" sz="2800" b="1" dirty="0">
                <a:solidFill>
                  <a:srgbClr val="0000CC"/>
                </a:solidFill>
                <a:latin typeface="Arial" panose="020B0604020202020204" pitchFamily="34" charset="0"/>
                <a:ea typeface="宋体" panose="02010600030101010101" pitchFamily="2" charset="-122"/>
              </a:rPr>
              <a:t>中断处理</a:t>
            </a:r>
            <a:endParaRPr lang="zh-CN" altLang="en-US" sz="2800" b="1" dirty="0">
              <a:solidFill>
                <a:srgbClr val="0000CC"/>
              </a:solidFill>
              <a:latin typeface="Arial" panose="020B0604020202020204" pitchFamily="34" charset="0"/>
              <a:ea typeface="宋体" panose="02010600030101010101" pitchFamily="2" charset="-122"/>
            </a:endParaRPr>
          </a:p>
          <a:p>
            <a:pPr marL="742950" lvl="1" indent="-285750" algn="l">
              <a:lnSpc>
                <a:spcPct val="90000"/>
              </a:lnSpc>
              <a:spcBef>
                <a:spcPct val="20000"/>
              </a:spcBef>
              <a:buClr>
                <a:schemeClr val="tx2"/>
              </a:buClr>
              <a:buSzPct val="85000"/>
              <a:buFont typeface="Wingdings" panose="05000000000000000000" pitchFamily="2" charset="2"/>
              <a:buChar char="Ø"/>
            </a:pPr>
            <a:r>
              <a:rPr lang="zh-CN" altLang="en-US" sz="2800" b="1" dirty="0">
                <a:solidFill>
                  <a:srgbClr val="0000CC"/>
                </a:solidFill>
                <a:latin typeface="Arial" panose="020B0604020202020204" pitchFamily="34" charset="0"/>
                <a:ea typeface="宋体" panose="02010600030101010101" pitchFamily="2" charset="-122"/>
              </a:rPr>
              <a:t>计算</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89092" name="文本框 897026"/>
          <p:cNvSpPr txBox="1"/>
          <p:nvPr/>
        </p:nvSpPr>
        <p:spPr>
          <a:xfrm>
            <a:off x="5181600" y="1824038"/>
            <a:ext cx="1524000" cy="457200"/>
          </a:xfrm>
          <a:prstGeom prst="rect">
            <a:avLst/>
          </a:prstGeom>
          <a:noFill/>
          <a:ln w="9525">
            <a:noFill/>
          </a:ln>
        </p:spPr>
        <p:txBody>
          <a:bodyPr lIns="91432" tIns="45715" rIns="91432" bIns="45715" anchor="t">
            <a:spAutoFit/>
          </a:bodyPr>
          <a:p>
            <a:pPr>
              <a:spcBef>
                <a:spcPct val="50000"/>
              </a:spcBef>
            </a:pPr>
            <a:endParaRPr lang="en-US" altLang="en-US" sz="2400" b="1" dirty="0">
              <a:solidFill>
                <a:srgbClr val="0000CC"/>
              </a:solidFill>
              <a:latin typeface="Times New Roman" panose="02020603050405020304" pitchFamily="2" charset="0"/>
              <a:ea typeface="宋体" panose="02010600030101010101" pitchFamily="2" charset="-122"/>
            </a:endParaRPr>
          </a:p>
        </p:txBody>
      </p:sp>
      <p:sp>
        <p:nvSpPr>
          <p:cNvPr id="89093" name="文本框 897027"/>
          <p:cNvSpPr txBox="1"/>
          <p:nvPr/>
        </p:nvSpPr>
        <p:spPr>
          <a:xfrm>
            <a:off x="5257800" y="1376363"/>
            <a:ext cx="1143000" cy="519112"/>
          </a:xfrm>
          <a:prstGeom prst="rect">
            <a:avLst/>
          </a:prstGeom>
          <a:noFill/>
          <a:ln w="9525">
            <a:noFill/>
          </a:ln>
        </p:spPr>
        <p:txBody>
          <a:bodyPr lIns="91432" tIns="45715" rIns="91432" bIns="45715" anchor="t">
            <a:spAutoFit/>
          </a:bodyPr>
          <a:p>
            <a:pPr>
              <a:spcBef>
                <a:spcPct val="50000"/>
              </a:spcBef>
            </a:pPr>
            <a:r>
              <a:rPr lang="zh-CN" altLang="en-US" sz="2800" b="1" dirty="0">
                <a:solidFill>
                  <a:srgbClr val="0000CC"/>
                </a:solidFill>
                <a:latin typeface="Times New Roman" panose="02020603050405020304" pitchFamily="2" charset="0"/>
                <a:ea typeface="宋体" panose="02010600030101010101" pitchFamily="2" charset="-122"/>
              </a:rPr>
              <a:t>设备</a:t>
            </a:r>
            <a:r>
              <a:rPr lang="en-US" altLang="zh-CN" sz="2800" b="1">
                <a:solidFill>
                  <a:srgbClr val="0000CC"/>
                </a:solidFill>
                <a:latin typeface="Times New Roman" panose="02020603050405020304" pitchFamily="2" charset="0"/>
                <a:ea typeface="宋体" panose="02010600030101010101" pitchFamily="2" charset="-122"/>
              </a:rPr>
              <a:t>:</a:t>
            </a:r>
            <a:endParaRPr lang="en-US" altLang="zh-CN" sz="2800" b="1">
              <a:solidFill>
                <a:srgbClr val="0000CC"/>
              </a:solidFill>
              <a:latin typeface="Times New Roman" panose="02020603050405020304" pitchFamily="2" charset="0"/>
              <a:ea typeface="宋体" panose="02010600030101010101" pitchFamily="2" charset="-122"/>
            </a:endParaRPr>
          </a:p>
        </p:txBody>
      </p:sp>
      <p:sp>
        <p:nvSpPr>
          <p:cNvPr id="89094" name="直接连接符 897028"/>
          <p:cNvSpPr/>
          <p:nvPr/>
        </p:nvSpPr>
        <p:spPr>
          <a:xfrm>
            <a:off x="5942013" y="2201863"/>
            <a:ext cx="0" cy="2517775"/>
          </a:xfrm>
          <a:prstGeom prst="line">
            <a:avLst/>
          </a:prstGeom>
          <a:ln w="38100" cap="flat" cmpd="sng">
            <a:solidFill>
              <a:srgbClr val="CC0066"/>
            </a:solidFill>
            <a:prstDash val="solid"/>
            <a:round/>
            <a:headEnd type="none" w="med" len="med"/>
            <a:tailEnd type="triangle" w="med" len="med"/>
          </a:ln>
        </p:spPr>
      </p:sp>
      <p:sp>
        <p:nvSpPr>
          <p:cNvPr id="89095" name="文本框 897029"/>
          <p:cNvSpPr txBox="1"/>
          <p:nvPr/>
        </p:nvSpPr>
        <p:spPr>
          <a:xfrm>
            <a:off x="6019800" y="2962275"/>
            <a:ext cx="685800" cy="822325"/>
          </a:xfrm>
          <a:prstGeom prst="rect">
            <a:avLst/>
          </a:prstGeom>
          <a:noFill/>
          <a:ln w="9525">
            <a:noFill/>
          </a:ln>
        </p:spPr>
        <p:txBody>
          <a:bodyPr lIns="91432" tIns="45715" rIns="91432" bIns="45715" anchor="t">
            <a:spAutoFit/>
          </a:bodyPr>
          <a:p>
            <a:pPr>
              <a:spcBef>
                <a:spcPct val="50000"/>
              </a:spcBef>
            </a:pPr>
            <a:r>
              <a:rPr lang="zh-CN" altLang="en-US" sz="2400" b="1" dirty="0">
                <a:solidFill>
                  <a:srgbClr val="0000CC"/>
                </a:solidFill>
                <a:latin typeface="Times New Roman" panose="02020603050405020304" pitchFamily="2" charset="0"/>
                <a:ea typeface="宋体" panose="02010600030101010101" pitchFamily="2" charset="-122"/>
              </a:rPr>
              <a:t>工作</a:t>
            </a:r>
            <a:endParaRPr lang="zh-CN" altLang="en-US" sz="2400" b="1">
              <a:solidFill>
                <a:srgbClr val="0000CC"/>
              </a:solidFill>
              <a:latin typeface="Times New Roman" panose="02020603050405020304" pitchFamily="2" charset="0"/>
              <a:ea typeface="宋体" panose="02010600030101010101" pitchFamily="2" charset="-122"/>
            </a:endParaRPr>
          </a:p>
        </p:txBody>
      </p:sp>
      <p:sp>
        <p:nvSpPr>
          <p:cNvPr id="89096" name="直接连接符 897030"/>
          <p:cNvSpPr/>
          <p:nvPr/>
        </p:nvSpPr>
        <p:spPr>
          <a:xfrm flipV="1">
            <a:off x="3201988" y="2201863"/>
            <a:ext cx="2740025" cy="379412"/>
          </a:xfrm>
          <a:prstGeom prst="line">
            <a:avLst/>
          </a:prstGeom>
          <a:ln w="38100" cap="flat" cmpd="sng">
            <a:solidFill>
              <a:srgbClr val="CC0066"/>
            </a:solidFill>
            <a:prstDash val="dash"/>
            <a:round/>
            <a:headEnd type="none" w="med" len="med"/>
            <a:tailEnd type="triangle" w="med" len="med"/>
          </a:ln>
        </p:spPr>
      </p:sp>
      <p:sp>
        <p:nvSpPr>
          <p:cNvPr id="89097" name="直接连接符 897031"/>
          <p:cNvSpPr/>
          <p:nvPr/>
        </p:nvSpPr>
        <p:spPr>
          <a:xfrm flipH="1" flipV="1">
            <a:off x="3170238" y="4487863"/>
            <a:ext cx="2771775" cy="225425"/>
          </a:xfrm>
          <a:prstGeom prst="line">
            <a:avLst/>
          </a:prstGeom>
          <a:ln w="38100" cap="flat" cmpd="sng">
            <a:solidFill>
              <a:srgbClr val="CC0066"/>
            </a:solidFill>
            <a:prstDash val="dash"/>
            <a:round/>
            <a:headEnd type="none" w="med" len="med"/>
            <a:tailEnd type="triangle" w="med" len="med"/>
          </a:ln>
        </p:spPr>
      </p:sp>
      <p:sp>
        <p:nvSpPr>
          <p:cNvPr id="897033" name="文本框 897032"/>
          <p:cNvSpPr txBox="1"/>
          <p:nvPr/>
        </p:nvSpPr>
        <p:spPr>
          <a:xfrm>
            <a:off x="3810000" y="5329238"/>
            <a:ext cx="4802188" cy="1014412"/>
          </a:xfrm>
          <a:prstGeom prst="rect">
            <a:avLst/>
          </a:prstGeom>
          <a:solidFill>
            <a:srgbClr val="FFCC99"/>
          </a:solidFill>
          <a:ln w="9525" cap="flat" cmpd="sng">
            <a:solidFill>
              <a:srgbClr val="E6552E"/>
            </a:solidFill>
            <a:prstDash val="solid"/>
            <a:miter/>
            <a:headEnd type="none" w="med" len="med"/>
            <a:tailEnd type="none" w="med" len="med"/>
          </a:ln>
        </p:spPr>
        <p:txBody>
          <a:bodyPr lIns="91432" tIns="45715" rIns="91432" bIns="45715" anchor="t">
            <a:spAutoFit/>
          </a:bodyPr>
          <a:p>
            <a:pPr>
              <a:spcBef>
                <a:spcPct val="50000"/>
              </a:spcBef>
            </a:pPr>
            <a:r>
              <a:rPr lang="zh-CN" altLang="en-US" sz="2400" b="1" dirty="0">
                <a:solidFill>
                  <a:srgbClr val="0000CC"/>
                </a:solidFill>
                <a:latin typeface="Times New Roman" panose="02020603050405020304" pitchFamily="2" charset="0"/>
                <a:ea typeface="宋体" panose="02010600030101010101" pitchFamily="2" charset="-122"/>
              </a:rPr>
              <a:t>特点</a:t>
            </a:r>
            <a:r>
              <a:rPr lang="en-US" altLang="zh-CN" sz="2400" b="1" dirty="0">
                <a:solidFill>
                  <a:srgbClr val="0000CC"/>
                </a:solidFill>
                <a:latin typeface="Times New Roman" panose="02020603050405020304" pitchFamily="2" charset="0"/>
                <a:ea typeface="宋体" panose="02010600030101010101" pitchFamily="2" charset="-122"/>
              </a:rPr>
              <a:t>:  CPU</a:t>
            </a:r>
            <a:r>
              <a:rPr lang="zh-CN" altLang="en-US" sz="2400" b="1" dirty="0">
                <a:solidFill>
                  <a:srgbClr val="0000CC"/>
                </a:solidFill>
                <a:latin typeface="Times New Roman" panose="02020603050405020304" pitchFamily="2" charset="0"/>
                <a:ea typeface="宋体" panose="02010600030101010101" pitchFamily="2" charset="-122"/>
              </a:rPr>
              <a:t>与设备并行工作</a:t>
            </a:r>
            <a:endParaRPr lang="zh-CN" altLang="en-US" sz="2400" b="1" dirty="0">
              <a:solidFill>
                <a:srgbClr val="0000CC"/>
              </a:solidFill>
              <a:latin typeface="Times New Roman" panose="02020603050405020304" pitchFamily="2" charset="0"/>
              <a:ea typeface="宋体" panose="02010600030101010101" pitchFamily="2" charset="-122"/>
            </a:endParaRPr>
          </a:p>
          <a:p>
            <a:pPr>
              <a:spcBef>
                <a:spcPct val="50000"/>
              </a:spcBef>
            </a:pPr>
            <a:r>
              <a:rPr lang="zh-CN" altLang="en-US" sz="2400" b="1" dirty="0">
                <a:solidFill>
                  <a:srgbClr val="0000CC"/>
                </a:solidFill>
                <a:latin typeface="Times New Roman" panose="02020603050405020304" pitchFamily="2" charset="0"/>
                <a:ea typeface="宋体" panose="02010600030101010101" pitchFamily="2" charset="-122"/>
              </a:rPr>
              <a:t>            设备多时对</a:t>
            </a:r>
            <a:r>
              <a:rPr lang="en-US" altLang="zh-CN" sz="2400" b="1" dirty="0">
                <a:solidFill>
                  <a:srgbClr val="0000CC"/>
                </a:solidFill>
                <a:latin typeface="Times New Roman" panose="02020603050405020304" pitchFamily="2" charset="0"/>
                <a:ea typeface="宋体" panose="02010600030101010101" pitchFamily="2" charset="-122"/>
              </a:rPr>
              <a:t>CPU</a:t>
            </a:r>
            <a:r>
              <a:rPr lang="zh-CN" altLang="en-US" sz="2400" b="1" dirty="0">
                <a:solidFill>
                  <a:srgbClr val="0000CC"/>
                </a:solidFill>
                <a:latin typeface="Times New Roman" panose="02020603050405020304" pitchFamily="2" charset="0"/>
                <a:ea typeface="宋体" panose="02010600030101010101" pitchFamily="2" charset="-122"/>
              </a:rPr>
              <a:t>打扰多</a:t>
            </a:r>
            <a:endParaRPr lang="zh-CN" altLang="en-US" sz="2400" b="1" dirty="0">
              <a:solidFill>
                <a:srgbClr val="0000CC"/>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7033"/>
                                        </p:tgtEl>
                                        <p:attrNameLst>
                                          <p:attrName>style.visibility</p:attrName>
                                        </p:attrNameLst>
                                      </p:cBhvr>
                                      <p:to>
                                        <p:strVal val="visible"/>
                                      </p:to>
                                    </p:set>
                                    <p:animEffect transition="in" filter="slide(fromBottom)">
                                      <p:cBhvr>
                                        <p:cTn id="7" dur="500"/>
                                        <p:tgtEl>
                                          <p:spTgt spid="8970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97033">
                                            <p:txEl>
                                              <p:charRg st="0" end="16"/>
                                            </p:txEl>
                                          </p:spTgt>
                                        </p:tgtEl>
                                        <p:attrNameLst>
                                          <p:attrName>style.visibility</p:attrName>
                                        </p:attrNameLst>
                                      </p:cBhvr>
                                      <p:to>
                                        <p:strVal val="visible"/>
                                      </p:to>
                                    </p:set>
                                    <p:animEffect transition="in" filter="slide(fromBottom)">
                                      <p:cBhvr>
                                        <p:cTn id="12" dur="500"/>
                                        <p:tgtEl>
                                          <p:spTgt spid="897033">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97033">
                                            <p:txEl>
                                              <p:charRg st="16" end="40"/>
                                            </p:txEl>
                                          </p:spTgt>
                                        </p:tgtEl>
                                        <p:attrNameLst>
                                          <p:attrName>style.visibility</p:attrName>
                                        </p:attrNameLst>
                                      </p:cBhvr>
                                      <p:to>
                                        <p:strVal val="visible"/>
                                      </p:to>
                                    </p:set>
                                    <p:animEffect transition="in" filter="slide(fromBottom)">
                                      <p:cBhvr>
                                        <p:cTn id="17" dur="500"/>
                                        <p:tgtEl>
                                          <p:spTgt spid="897033">
                                            <p:txEl>
                                              <p:charRg st="16"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3" grpId="0" animBg="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01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9011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pSp>
        <p:nvGrpSpPr>
          <p:cNvPr id="90115" name="Group 3"/>
          <p:cNvGrpSpPr/>
          <p:nvPr/>
        </p:nvGrpSpPr>
        <p:grpSpPr>
          <a:xfrm>
            <a:off x="354013" y="1139825"/>
            <a:ext cx="8466137" cy="5753100"/>
            <a:chOff x="0" y="0"/>
            <a:chExt cx="5333" cy="3692"/>
          </a:xfrm>
        </p:grpSpPr>
        <p:sp>
          <p:nvSpPr>
            <p:cNvPr id="90116" name="Rectangle 4"/>
            <p:cNvSpPr/>
            <p:nvPr/>
          </p:nvSpPr>
          <p:spPr>
            <a:xfrm>
              <a:off x="558" y="502"/>
              <a:ext cx="1706" cy="267"/>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向</a:t>
              </a:r>
              <a:r>
                <a:rPr lang="en-US" altLang="zh-CN" sz="2000" b="1" dirty="0">
                  <a:latin typeface="Verdana" panose="020B0604030504040204" pitchFamily="2" charset="0"/>
                </a:rPr>
                <a:t>I/O</a:t>
              </a:r>
              <a:r>
                <a:rPr lang="zh-CN" altLang="en-US" sz="2000" b="1" dirty="0">
                  <a:latin typeface="Verdana" panose="020B0604030504040204" pitchFamily="2" charset="0"/>
                </a:rPr>
                <a:t>控制器发读命令</a:t>
              </a:r>
              <a:endParaRPr lang="zh-CN" altLang="en-US" sz="2000" b="1" dirty="0">
                <a:latin typeface="Verdana" panose="020B0604030504040204" pitchFamily="2" charset="0"/>
                <a:ea typeface="Arial" panose="020B0604020202020204" pitchFamily="34" charset="0"/>
              </a:endParaRPr>
            </a:p>
          </p:txBody>
        </p:sp>
        <p:sp>
          <p:nvSpPr>
            <p:cNvPr id="90117" name="Line 5"/>
            <p:cNvSpPr/>
            <p:nvPr/>
          </p:nvSpPr>
          <p:spPr>
            <a:xfrm>
              <a:off x="1339" y="249"/>
              <a:ext cx="0" cy="262"/>
            </a:xfrm>
            <a:prstGeom prst="line">
              <a:avLst/>
            </a:prstGeom>
            <a:ln w="28575" cap="flat" cmpd="sng">
              <a:solidFill>
                <a:schemeClr val="tx1"/>
              </a:solidFill>
              <a:prstDash val="solid"/>
              <a:round/>
              <a:headEnd type="none" w="med" len="med"/>
              <a:tailEnd type="arrow" w="med" len="med"/>
            </a:ln>
          </p:spPr>
        </p:sp>
        <p:sp>
          <p:nvSpPr>
            <p:cNvPr id="90118" name="Rectangle 6"/>
            <p:cNvSpPr/>
            <p:nvPr/>
          </p:nvSpPr>
          <p:spPr>
            <a:xfrm>
              <a:off x="520" y="986"/>
              <a:ext cx="1728" cy="276"/>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读</a:t>
              </a:r>
              <a:r>
                <a:rPr lang="en-US" altLang="zh-CN" sz="2000" b="1" dirty="0">
                  <a:latin typeface="Verdana" panose="020B0604030504040204" pitchFamily="2" charset="0"/>
                </a:rPr>
                <a:t>I/O</a:t>
              </a:r>
              <a:r>
                <a:rPr lang="zh-CN" altLang="en-US" sz="2000" b="1" dirty="0">
                  <a:latin typeface="Verdana" panose="020B0604030504040204" pitchFamily="2" charset="0"/>
                </a:rPr>
                <a:t>控制器的状态</a:t>
              </a:r>
              <a:endParaRPr lang="zh-CN" altLang="en-US" sz="2000" b="1" dirty="0">
                <a:latin typeface="Verdana" panose="020B0604030504040204" pitchFamily="2" charset="0"/>
                <a:ea typeface="Arial" panose="020B0604020202020204" pitchFamily="34" charset="0"/>
              </a:endParaRPr>
            </a:p>
          </p:txBody>
        </p:sp>
        <p:sp>
          <p:nvSpPr>
            <p:cNvPr id="90119" name="Rectangle 7"/>
            <p:cNvSpPr/>
            <p:nvPr/>
          </p:nvSpPr>
          <p:spPr>
            <a:xfrm>
              <a:off x="558" y="2033"/>
              <a:ext cx="1728" cy="249"/>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从</a:t>
              </a:r>
              <a:r>
                <a:rPr lang="en-US" altLang="zh-CN" sz="2000" b="1" dirty="0">
                  <a:latin typeface="Verdana" panose="020B0604030504040204" pitchFamily="2" charset="0"/>
                </a:rPr>
                <a:t>I/O</a:t>
              </a:r>
              <a:r>
                <a:rPr lang="zh-CN" altLang="en-US" sz="2000" b="1" dirty="0">
                  <a:latin typeface="Verdana" panose="020B0604030504040204" pitchFamily="2" charset="0"/>
                </a:rPr>
                <a:t>控制器中读入字</a:t>
              </a:r>
              <a:endParaRPr lang="zh-CN" altLang="en-US" sz="2000" b="1" dirty="0">
                <a:latin typeface="Verdana" panose="020B0604030504040204" pitchFamily="2" charset="0"/>
                <a:ea typeface="Arial" panose="020B0604020202020204" pitchFamily="34" charset="0"/>
              </a:endParaRPr>
            </a:p>
          </p:txBody>
        </p:sp>
        <p:sp>
          <p:nvSpPr>
            <p:cNvPr id="90120" name="Rectangle 8"/>
            <p:cNvSpPr/>
            <p:nvPr/>
          </p:nvSpPr>
          <p:spPr>
            <a:xfrm>
              <a:off x="571" y="2440"/>
              <a:ext cx="1728" cy="258"/>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向存储器中写字</a:t>
              </a:r>
              <a:endParaRPr lang="zh-CN" altLang="en-US" sz="2000" b="1" dirty="0">
                <a:latin typeface="Verdana" panose="020B0604030504040204" pitchFamily="2" charset="0"/>
                <a:ea typeface="Arial" panose="020B0604020202020204" pitchFamily="34" charset="0"/>
              </a:endParaRPr>
            </a:p>
          </p:txBody>
        </p:sp>
        <p:sp>
          <p:nvSpPr>
            <p:cNvPr id="90121" name="AutoShape 9"/>
            <p:cNvSpPr/>
            <p:nvPr/>
          </p:nvSpPr>
          <p:spPr>
            <a:xfrm>
              <a:off x="664" y="1396"/>
              <a:ext cx="1327" cy="393"/>
            </a:xfrm>
            <a:prstGeom prst="diamond">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检查状态</a:t>
              </a:r>
              <a:endParaRPr lang="zh-CN" altLang="en-US" sz="2000" b="1" dirty="0">
                <a:latin typeface="Verdana" panose="020B0604030504040204" pitchFamily="2" charset="0"/>
                <a:ea typeface="Arial" panose="020B0604020202020204" pitchFamily="34" charset="0"/>
              </a:endParaRPr>
            </a:p>
          </p:txBody>
        </p:sp>
        <p:sp>
          <p:nvSpPr>
            <p:cNvPr id="90122" name="AutoShape 10"/>
            <p:cNvSpPr/>
            <p:nvPr/>
          </p:nvSpPr>
          <p:spPr>
            <a:xfrm>
              <a:off x="664" y="2867"/>
              <a:ext cx="1327" cy="328"/>
            </a:xfrm>
            <a:prstGeom prst="diamond">
              <a:avLst/>
            </a:prstGeom>
            <a:solidFill>
              <a:srgbClr val="FFCC99"/>
            </a:solidFill>
            <a:ln w="9525" cap="flat" cmpd="sng">
              <a:solidFill>
                <a:schemeClr val="tx1"/>
              </a:solidFill>
              <a:prstDash val="solid"/>
              <a:miter/>
              <a:headEnd type="none" w="med" len="med"/>
              <a:tailEnd type="none" w="med" len="med"/>
            </a:ln>
          </p:spPr>
          <p:txBody>
            <a:bodyPr wrap="none" anchor="ctr"/>
            <a:p>
              <a:pPr algn="ctr">
                <a:buSzPct val="80000"/>
              </a:pPr>
              <a:r>
                <a:rPr lang="zh-CN" altLang="en-US" sz="2000" b="1" dirty="0">
                  <a:latin typeface="Verdana" panose="020B0604030504040204" pitchFamily="2" charset="0"/>
                </a:rPr>
                <a:t>传送完？</a:t>
              </a:r>
              <a:endParaRPr lang="zh-CN" altLang="en-US" sz="2000" b="1" dirty="0">
                <a:latin typeface="Verdana" panose="020B0604030504040204" pitchFamily="2" charset="0"/>
                <a:ea typeface="Arial" panose="020B0604020202020204" pitchFamily="34" charset="0"/>
              </a:endParaRPr>
            </a:p>
          </p:txBody>
        </p:sp>
        <p:sp>
          <p:nvSpPr>
            <p:cNvPr id="90123" name="Rectangle 11"/>
            <p:cNvSpPr/>
            <p:nvPr/>
          </p:nvSpPr>
          <p:spPr>
            <a:xfrm>
              <a:off x="1112" y="0"/>
              <a:ext cx="493" cy="262"/>
            </a:xfrm>
            <a:prstGeom prst="rect">
              <a:avLst/>
            </a:prstGeom>
            <a:noFill/>
            <a:ln w="9525">
              <a:noFill/>
            </a:ln>
          </p:spPr>
          <p:txBody>
            <a:bodyPr wrap="none" anchor="ctr"/>
            <a:p>
              <a:pPr algn="ctr">
                <a:buSzPct val="80000"/>
              </a:pPr>
              <a:r>
                <a:rPr lang="en-US" altLang="zh-CN" sz="2200" b="1" dirty="0">
                  <a:solidFill>
                    <a:srgbClr val="9900FF"/>
                  </a:solidFill>
                  <a:latin typeface="Calibri" panose="020F0502020204030204" pitchFamily="2" charset="0"/>
                </a:rPr>
                <a:t>CPU</a:t>
              </a:r>
              <a:endParaRPr lang="en-US" altLang="zh-CN" sz="2200" b="1" dirty="0">
                <a:solidFill>
                  <a:srgbClr val="9900FF"/>
                </a:solidFill>
                <a:latin typeface="Calibri" panose="020F0502020204030204" pitchFamily="2" charset="0"/>
                <a:ea typeface="Arial" panose="020B0604020202020204" pitchFamily="34" charset="0"/>
              </a:endParaRPr>
            </a:p>
          </p:txBody>
        </p:sp>
        <p:sp>
          <p:nvSpPr>
            <p:cNvPr id="90124" name="Line 12"/>
            <p:cNvSpPr/>
            <p:nvPr/>
          </p:nvSpPr>
          <p:spPr>
            <a:xfrm>
              <a:off x="1322" y="1270"/>
              <a:ext cx="0" cy="145"/>
            </a:xfrm>
            <a:prstGeom prst="line">
              <a:avLst/>
            </a:prstGeom>
            <a:ln w="28575" cap="flat" cmpd="sng">
              <a:solidFill>
                <a:schemeClr val="tx1"/>
              </a:solidFill>
              <a:prstDash val="solid"/>
              <a:round/>
              <a:headEnd type="none" w="med" len="med"/>
              <a:tailEnd type="arrow" w="med" len="med"/>
            </a:ln>
          </p:spPr>
        </p:sp>
        <p:sp>
          <p:nvSpPr>
            <p:cNvPr id="90125" name="Line 13"/>
            <p:cNvSpPr/>
            <p:nvPr/>
          </p:nvSpPr>
          <p:spPr>
            <a:xfrm>
              <a:off x="1322" y="1807"/>
              <a:ext cx="0" cy="223"/>
            </a:xfrm>
            <a:prstGeom prst="line">
              <a:avLst/>
            </a:prstGeom>
            <a:ln w="28575" cap="flat" cmpd="sng">
              <a:solidFill>
                <a:schemeClr val="tx1"/>
              </a:solidFill>
              <a:prstDash val="solid"/>
              <a:round/>
              <a:headEnd type="none" w="med" len="med"/>
              <a:tailEnd type="arrow" w="med" len="med"/>
            </a:ln>
          </p:spPr>
        </p:sp>
        <p:sp>
          <p:nvSpPr>
            <p:cNvPr id="90126" name="Rectangle 14"/>
            <p:cNvSpPr/>
            <p:nvPr/>
          </p:nvSpPr>
          <p:spPr>
            <a:xfrm>
              <a:off x="2132" y="1492"/>
              <a:ext cx="493" cy="262"/>
            </a:xfrm>
            <a:prstGeom prst="rect">
              <a:avLst/>
            </a:prstGeom>
            <a:noFill/>
            <a:ln w="9525">
              <a:noFill/>
            </a:ln>
          </p:spPr>
          <p:txBody>
            <a:bodyPr wrap="none" anchor="ctr"/>
            <a:p>
              <a:pPr algn="ctr">
                <a:buSzPct val="80000"/>
              </a:pPr>
              <a:r>
                <a:rPr lang="zh-CN" altLang="en-US" sz="2000" b="1" dirty="0">
                  <a:solidFill>
                    <a:srgbClr val="333399"/>
                  </a:solidFill>
                  <a:latin typeface="Arial" panose="020B0604020202020204" pitchFamily="34" charset="0"/>
                </a:rPr>
                <a:t>出错</a:t>
              </a:r>
              <a:endParaRPr lang="zh-CN" altLang="en-US" sz="2000" b="1" dirty="0">
                <a:solidFill>
                  <a:srgbClr val="333399"/>
                </a:solidFill>
                <a:latin typeface="Arial" panose="020B0604020202020204" pitchFamily="34" charset="0"/>
                <a:ea typeface="Arial" panose="020B0604020202020204" pitchFamily="34" charset="0"/>
              </a:endParaRPr>
            </a:p>
          </p:txBody>
        </p:sp>
        <p:sp>
          <p:nvSpPr>
            <p:cNvPr id="90127" name="Line 15"/>
            <p:cNvSpPr/>
            <p:nvPr/>
          </p:nvSpPr>
          <p:spPr>
            <a:xfrm>
              <a:off x="1309" y="2306"/>
              <a:ext cx="0" cy="145"/>
            </a:xfrm>
            <a:prstGeom prst="line">
              <a:avLst/>
            </a:prstGeom>
            <a:ln w="28575" cap="flat" cmpd="sng">
              <a:solidFill>
                <a:schemeClr val="tx1"/>
              </a:solidFill>
              <a:prstDash val="solid"/>
              <a:round/>
              <a:headEnd type="none" w="med" len="med"/>
              <a:tailEnd type="arrow" w="med" len="med"/>
            </a:ln>
          </p:spPr>
        </p:sp>
        <p:sp>
          <p:nvSpPr>
            <p:cNvPr id="90128" name="Line 16"/>
            <p:cNvSpPr/>
            <p:nvPr/>
          </p:nvSpPr>
          <p:spPr>
            <a:xfrm>
              <a:off x="1309" y="2711"/>
              <a:ext cx="0" cy="145"/>
            </a:xfrm>
            <a:prstGeom prst="line">
              <a:avLst/>
            </a:prstGeom>
            <a:ln w="28575" cap="flat" cmpd="sng">
              <a:solidFill>
                <a:schemeClr val="tx1"/>
              </a:solidFill>
              <a:prstDash val="solid"/>
              <a:round/>
              <a:headEnd type="none" w="med" len="med"/>
              <a:tailEnd type="arrow" w="med" len="med"/>
            </a:ln>
          </p:spPr>
        </p:sp>
        <p:sp>
          <p:nvSpPr>
            <p:cNvPr id="90129" name="Line 17"/>
            <p:cNvSpPr/>
            <p:nvPr/>
          </p:nvSpPr>
          <p:spPr>
            <a:xfrm>
              <a:off x="1335" y="3193"/>
              <a:ext cx="0" cy="276"/>
            </a:xfrm>
            <a:prstGeom prst="line">
              <a:avLst/>
            </a:prstGeom>
            <a:ln w="28575" cap="flat" cmpd="sng">
              <a:solidFill>
                <a:schemeClr val="tx1"/>
              </a:solidFill>
              <a:prstDash val="solid"/>
              <a:round/>
              <a:headEnd type="none" w="med" len="med"/>
              <a:tailEnd type="arrow" w="med" len="med"/>
            </a:ln>
          </p:spPr>
        </p:sp>
        <p:sp>
          <p:nvSpPr>
            <p:cNvPr id="90130" name="Rectangle 18"/>
            <p:cNvSpPr/>
            <p:nvPr/>
          </p:nvSpPr>
          <p:spPr>
            <a:xfrm>
              <a:off x="1413" y="3155"/>
              <a:ext cx="493" cy="262"/>
            </a:xfrm>
            <a:prstGeom prst="rect">
              <a:avLst/>
            </a:prstGeom>
            <a:noFill/>
            <a:ln w="9525">
              <a:noFill/>
            </a:ln>
          </p:spPr>
          <p:txBody>
            <a:bodyPr wrap="none" anchor="ctr"/>
            <a:p>
              <a:pPr algn="ctr">
                <a:buSzPct val="80000"/>
              </a:pPr>
              <a:r>
                <a:rPr lang="zh-CN" altLang="en-US" sz="2000" b="1" dirty="0">
                  <a:latin typeface="Arial" panose="020B0604020202020204" pitchFamily="34" charset="0"/>
                </a:rPr>
                <a:t>完成</a:t>
              </a:r>
              <a:endParaRPr lang="zh-CN" altLang="en-US" sz="2000" b="1" dirty="0">
                <a:latin typeface="Arial" panose="020B0604020202020204" pitchFamily="34" charset="0"/>
                <a:ea typeface="Arial" panose="020B0604020202020204" pitchFamily="34" charset="0"/>
              </a:endParaRPr>
            </a:p>
          </p:txBody>
        </p:sp>
        <p:sp>
          <p:nvSpPr>
            <p:cNvPr id="90131" name="Rectangle 19"/>
            <p:cNvSpPr/>
            <p:nvPr/>
          </p:nvSpPr>
          <p:spPr>
            <a:xfrm>
              <a:off x="916" y="3417"/>
              <a:ext cx="886" cy="275"/>
            </a:xfrm>
            <a:prstGeom prst="rect">
              <a:avLst/>
            </a:prstGeom>
            <a:noFill/>
            <a:ln w="9525">
              <a:noFill/>
            </a:ln>
          </p:spPr>
          <p:txBody>
            <a:bodyPr wrap="none" anchor="ctr"/>
            <a:p>
              <a:pPr algn="ctr">
                <a:buSzPct val="80000"/>
              </a:pPr>
              <a:r>
                <a:rPr lang="zh-CN" altLang="en-US" sz="2000" b="1" dirty="0">
                  <a:solidFill>
                    <a:srgbClr val="333399"/>
                  </a:solidFill>
                  <a:latin typeface="Arial" panose="020B0604020202020204" pitchFamily="34" charset="0"/>
                </a:rPr>
                <a:t>下条指令</a:t>
              </a:r>
              <a:endParaRPr lang="zh-CN" altLang="en-US" sz="2000" b="1" dirty="0">
                <a:solidFill>
                  <a:srgbClr val="333399"/>
                </a:solidFill>
                <a:latin typeface="Arial" panose="020B0604020202020204" pitchFamily="34" charset="0"/>
                <a:ea typeface="Arial" panose="020B0604020202020204" pitchFamily="34" charset="0"/>
              </a:endParaRPr>
            </a:p>
          </p:txBody>
        </p:sp>
        <p:sp>
          <p:nvSpPr>
            <p:cNvPr id="90132" name="Line 20"/>
            <p:cNvSpPr/>
            <p:nvPr/>
          </p:nvSpPr>
          <p:spPr>
            <a:xfrm>
              <a:off x="1" y="314"/>
              <a:ext cx="1321" cy="0"/>
            </a:xfrm>
            <a:prstGeom prst="line">
              <a:avLst/>
            </a:prstGeom>
            <a:ln w="28575" cap="flat" cmpd="sng">
              <a:solidFill>
                <a:schemeClr val="tx1"/>
              </a:solidFill>
              <a:prstDash val="solid"/>
              <a:round/>
              <a:headEnd type="none" w="med" len="med"/>
              <a:tailEnd type="arrow" w="med" len="med"/>
            </a:ln>
          </p:spPr>
        </p:sp>
        <p:sp>
          <p:nvSpPr>
            <p:cNvPr id="90133" name="Line 21"/>
            <p:cNvSpPr/>
            <p:nvPr/>
          </p:nvSpPr>
          <p:spPr>
            <a:xfrm>
              <a:off x="0" y="314"/>
              <a:ext cx="0" cy="2710"/>
            </a:xfrm>
            <a:prstGeom prst="line">
              <a:avLst/>
            </a:prstGeom>
            <a:ln w="28575" cap="flat" cmpd="sng">
              <a:solidFill>
                <a:schemeClr val="tx1"/>
              </a:solidFill>
              <a:prstDash val="solid"/>
              <a:round/>
              <a:headEnd type="none" w="med" len="med"/>
              <a:tailEnd type="none" w="med" len="med"/>
            </a:ln>
          </p:spPr>
        </p:sp>
        <p:sp>
          <p:nvSpPr>
            <p:cNvPr id="90134" name="Line 22"/>
            <p:cNvSpPr/>
            <p:nvPr/>
          </p:nvSpPr>
          <p:spPr>
            <a:xfrm>
              <a:off x="1" y="3036"/>
              <a:ext cx="707" cy="1"/>
            </a:xfrm>
            <a:prstGeom prst="line">
              <a:avLst/>
            </a:prstGeom>
            <a:ln w="28575" cap="flat" cmpd="sng">
              <a:solidFill>
                <a:schemeClr val="tx1"/>
              </a:solidFill>
              <a:prstDash val="solid"/>
              <a:round/>
              <a:headEnd type="none" w="med" len="med"/>
              <a:tailEnd type="none" w="med" len="med"/>
            </a:ln>
          </p:spPr>
        </p:sp>
        <p:sp>
          <p:nvSpPr>
            <p:cNvPr id="90135" name="Rectangle 23"/>
            <p:cNvSpPr/>
            <p:nvPr/>
          </p:nvSpPr>
          <p:spPr>
            <a:xfrm>
              <a:off x="78" y="2776"/>
              <a:ext cx="493" cy="262"/>
            </a:xfrm>
            <a:prstGeom prst="rect">
              <a:avLst/>
            </a:prstGeom>
            <a:noFill/>
            <a:ln w="9525">
              <a:noFill/>
            </a:ln>
          </p:spPr>
          <p:txBody>
            <a:bodyPr wrap="none" anchor="ctr"/>
            <a:p>
              <a:pPr algn="ctr">
                <a:buSzPct val="80000"/>
              </a:pPr>
              <a:r>
                <a:rPr lang="zh-CN" altLang="en-US" sz="2000" b="1" dirty="0">
                  <a:latin typeface="Arial" panose="020B0604020202020204" pitchFamily="34" charset="0"/>
                </a:rPr>
                <a:t>未完</a:t>
              </a:r>
              <a:endParaRPr lang="zh-CN" altLang="en-US" sz="2000" b="1" dirty="0">
                <a:latin typeface="Arial" panose="020B0604020202020204" pitchFamily="34" charset="0"/>
                <a:ea typeface="Arial" panose="020B0604020202020204" pitchFamily="34" charset="0"/>
              </a:endParaRPr>
            </a:p>
          </p:txBody>
        </p:sp>
        <p:sp>
          <p:nvSpPr>
            <p:cNvPr id="90136" name="Rectangle 24"/>
            <p:cNvSpPr/>
            <p:nvPr/>
          </p:nvSpPr>
          <p:spPr>
            <a:xfrm>
              <a:off x="2342" y="2016"/>
              <a:ext cx="842" cy="293"/>
            </a:xfrm>
            <a:prstGeom prst="rect">
              <a:avLst/>
            </a:prstGeom>
            <a:noFill/>
            <a:ln w="9525">
              <a:noFill/>
            </a:ln>
          </p:spPr>
          <p:txBody>
            <a:bodyPr wrap="none" anchor="ctr"/>
            <a:p>
              <a:pPr algn="ctr">
                <a:buSzPct val="80000"/>
              </a:pPr>
              <a:r>
                <a:rPr lang="en-US" altLang="zh-CN" sz="2000" b="1" dirty="0">
                  <a:solidFill>
                    <a:srgbClr val="663300"/>
                  </a:solidFill>
                  <a:latin typeface="Calibri" panose="020F0502020204030204" pitchFamily="2" charset="0"/>
                </a:rPr>
                <a:t>I/O→CPU</a:t>
              </a:r>
              <a:endParaRPr lang="en-US" altLang="zh-CN" sz="2000" b="1" dirty="0">
                <a:solidFill>
                  <a:srgbClr val="663300"/>
                </a:solidFill>
                <a:latin typeface="Calibri" panose="020F0502020204030204" pitchFamily="2" charset="0"/>
                <a:ea typeface="Arial" panose="020B0604020202020204" pitchFamily="34" charset="0"/>
              </a:endParaRPr>
            </a:p>
          </p:txBody>
        </p:sp>
        <p:sp>
          <p:nvSpPr>
            <p:cNvPr id="90137" name="Rectangle 25"/>
            <p:cNvSpPr/>
            <p:nvPr/>
          </p:nvSpPr>
          <p:spPr>
            <a:xfrm>
              <a:off x="2329" y="2435"/>
              <a:ext cx="842" cy="293"/>
            </a:xfrm>
            <a:prstGeom prst="rect">
              <a:avLst/>
            </a:prstGeom>
            <a:noFill/>
            <a:ln w="9525">
              <a:noFill/>
            </a:ln>
          </p:spPr>
          <p:txBody>
            <a:bodyPr wrap="none" anchor="ctr"/>
            <a:p>
              <a:pPr algn="ctr">
                <a:buSzPct val="80000"/>
              </a:pPr>
              <a:r>
                <a:rPr lang="en-US" altLang="zh-CN" sz="2000" b="1" dirty="0">
                  <a:solidFill>
                    <a:srgbClr val="663300"/>
                  </a:solidFill>
                  <a:latin typeface="Calibri" panose="020F0502020204030204" pitchFamily="2" charset="0"/>
                </a:rPr>
                <a:t>CPU →</a:t>
              </a:r>
              <a:r>
                <a:rPr lang="zh-CN" altLang="en-US" sz="2000" b="1" dirty="0">
                  <a:solidFill>
                    <a:srgbClr val="663300"/>
                  </a:solidFill>
                  <a:latin typeface="Arial" panose="020B0604020202020204" pitchFamily="34" charset="0"/>
                </a:rPr>
                <a:t>内存</a:t>
              </a:r>
              <a:endParaRPr lang="zh-CN" altLang="en-US" sz="2000" b="1" dirty="0">
                <a:solidFill>
                  <a:srgbClr val="663300"/>
                </a:solidFill>
                <a:latin typeface="Arial" panose="020B0604020202020204" pitchFamily="34" charset="0"/>
                <a:ea typeface="Arial" panose="020B0604020202020204" pitchFamily="34" charset="0"/>
              </a:endParaRPr>
            </a:p>
          </p:txBody>
        </p:sp>
        <p:sp>
          <p:nvSpPr>
            <p:cNvPr id="90138" name="Line 26"/>
            <p:cNvSpPr/>
            <p:nvPr/>
          </p:nvSpPr>
          <p:spPr>
            <a:xfrm>
              <a:off x="1978" y="1597"/>
              <a:ext cx="195" cy="0"/>
            </a:xfrm>
            <a:prstGeom prst="line">
              <a:avLst/>
            </a:prstGeom>
            <a:ln w="28575" cap="flat" cmpd="sng">
              <a:solidFill>
                <a:schemeClr val="tx1"/>
              </a:solidFill>
              <a:prstDash val="solid"/>
              <a:round/>
              <a:headEnd type="none" w="med" len="med"/>
              <a:tailEnd type="arrow" w="med" len="med"/>
            </a:ln>
          </p:spPr>
        </p:sp>
        <p:sp>
          <p:nvSpPr>
            <p:cNvPr id="90139" name="Rectangle 27"/>
            <p:cNvSpPr/>
            <p:nvPr/>
          </p:nvSpPr>
          <p:spPr>
            <a:xfrm>
              <a:off x="3281" y="44"/>
              <a:ext cx="995" cy="297"/>
            </a:xfrm>
            <a:prstGeom prst="rect">
              <a:avLst/>
            </a:prstGeom>
            <a:noFill/>
            <a:ln w="9525">
              <a:noFill/>
            </a:ln>
          </p:spPr>
          <p:txBody>
            <a:bodyPr wrap="none" anchor="ctr"/>
            <a:p>
              <a:pPr algn="ctr">
                <a:buSzPct val="80000"/>
              </a:pPr>
              <a:r>
                <a:rPr lang="en-US" altLang="zh-CN" sz="2200" b="1" dirty="0">
                  <a:solidFill>
                    <a:srgbClr val="9900FF"/>
                  </a:solidFill>
                  <a:latin typeface="Calibri" panose="020F0502020204030204" pitchFamily="2" charset="0"/>
                </a:rPr>
                <a:t>I/O</a:t>
              </a:r>
              <a:r>
                <a:rPr lang="zh-CN" altLang="en-US" sz="2200" b="1" dirty="0">
                  <a:solidFill>
                    <a:srgbClr val="9900FF"/>
                  </a:solidFill>
                  <a:latin typeface="Arial" panose="020B0604020202020204" pitchFamily="34" charset="0"/>
                </a:rPr>
                <a:t>控制器</a:t>
              </a:r>
              <a:endParaRPr lang="zh-CN" altLang="en-US" sz="2200" b="1" dirty="0">
                <a:solidFill>
                  <a:srgbClr val="9900FF"/>
                </a:solidFill>
                <a:latin typeface="Arial" panose="020B0604020202020204" pitchFamily="34" charset="0"/>
                <a:ea typeface="Arial" panose="020B0604020202020204" pitchFamily="34" charset="0"/>
              </a:endParaRPr>
            </a:p>
          </p:txBody>
        </p:sp>
        <p:sp>
          <p:nvSpPr>
            <p:cNvPr id="90140" name="Rectangle 28"/>
            <p:cNvSpPr/>
            <p:nvPr/>
          </p:nvSpPr>
          <p:spPr>
            <a:xfrm>
              <a:off x="2992" y="502"/>
              <a:ext cx="1706" cy="267"/>
            </a:xfrm>
            <a:prstGeom prst="rect">
              <a:avLst/>
            </a:prstGeom>
            <a:solidFill>
              <a:srgbClr val="CCECFF"/>
            </a:solidFill>
            <a:ln w="12700" cap="flat" cmpd="sng">
              <a:solidFill>
                <a:schemeClr val="tx1"/>
              </a:solidFill>
              <a:prstDash val="lgDash"/>
              <a:miter/>
              <a:headEnd type="none" w="med" len="med"/>
              <a:tailEnd type="none" w="med" len="med"/>
            </a:ln>
          </p:spPr>
          <p:txBody>
            <a:bodyPr wrap="none" anchor="ctr"/>
            <a:p>
              <a:pPr algn="ctr">
                <a:buSzPct val="80000"/>
              </a:pPr>
              <a:r>
                <a:rPr lang="zh-CN" altLang="en-US" sz="2000" b="1" dirty="0">
                  <a:latin typeface="Verdana" panose="020B0604030504040204" pitchFamily="2" charset="0"/>
                </a:rPr>
                <a:t>置状态寄存器</a:t>
              </a:r>
              <a:r>
                <a:rPr lang="en-US" altLang="zh-CN" sz="2000" b="1" dirty="0">
                  <a:latin typeface="Verdana" panose="020B0604030504040204" pitchFamily="2" charset="0"/>
                </a:rPr>
                <a:t>busy=1</a:t>
              </a:r>
              <a:endParaRPr lang="en-US" altLang="zh-CN" sz="2000" b="1" dirty="0">
                <a:latin typeface="Verdana" panose="020B0604030504040204" pitchFamily="2" charset="0"/>
                <a:ea typeface="Arial" panose="020B0604020202020204" pitchFamily="34" charset="0"/>
              </a:endParaRPr>
            </a:p>
          </p:txBody>
        </p:sp>
        <p:sp>
          <p:nvSpPr>
            <p:cNvPr id="90141" name="Line 29"/>
            <p:cNvSpPr/>
            <p:nvPr/>
          </p:nvSpPr>
          <p:spPr>
            <a:xfrm>
              <a:off x="2291" y="642"/>
              <a:ext cx="707" cy="0"/>
            </a:xfrm>
            <a:prstGeom prst="line">
              <a:avLst/>
            </a:prstGeom>
            <a:ln w="38100" cap="flat" cmpd="sng">
              <a:solidFill>
                <a:srgbClr val="FF5050"/>
              </a:solidFill>
              <a:prstDash val="dash"/>
              <a:round/>
              <a:headEnd type="oval" w="med" len="med"/>
              <a:tailEnd type="triangle" w="med" len="med"/>
            </a:ln>
          </p:spPr>
        </p:sp>
        <p:sp>
          <p:nvSpPr>
            <p:cNvPr id="90142" name="Line 30"/>
            <p:cNvSpPr/>
            <p:nvPr/>
          </p:nvSpPr>
          <p:spPr>
            <a:xfrm>
              <a:off x="3814" y="786"/>
              <a:ext cx="0" cy="262"/>
            </a:xfrm>
            <a:prstGeom prst="line">
              <a:avLst/>
            </a:prstGeom>
            <a:ln w="38100" cap="flat" cmpd="sng">
              <a:solidFill>
                <a:srgbClr val="FF5050"/>
              </a:solidFill>
              <a:prstDash val="dash"/>
              <a:round/>
              <a:headEnd type="oval" w="med" len="med"/>
              <a:tailEnd type="triangle" w="med" len="med"/>
            </a:ln>
          </p:spPr>
        </p:sp>
        <p:sp>
          <p:nvSpPr>
            <p:cNvPr id="90143" name="Rectangle 31"/>
            <p:cNvSpPr/>
            <p:nvPr/>
          </p:nvSpPr>
          <p:spPr>
            <a:xfrm>
              <a:off x="3006" y="1065"/>
              <a:ext cx="1209" cy="673"/>
            </a:xfrm>
            <a:prstGeom prst="rect">
              <a:avLst/>
            </a:prstGeom>
            <a:solidFill>
              <a:srgbClr val="CCECFF"/>
            </a:solidFill>
            <a:ln w="12700" cap="flat" cmpd="sng">
              <a:solidFill>
                <a:schemeClr val="tx1"/>
              </a:solidFill>
              <a:prstDash val="lgDash"/>
              <a:miter/>
              <a:headEnd type="none" w="med" len="med"/>
              <a:tailEnd type="none" w="med" len="med"/>
            </a:ln>
          </p:spPr>
          <p:txBody>
            <a:bodyPr wrap="none" anchor="ctr"/>
            <a:p>
              <a:pPr algn="ctr">
                <a:buSzPct val="80000"/>
              </a:pPr>
              <a:r>
                <a:rPr lang="zh-CN" altLang="en-US" sz="2000" b="1" dirty="0">
                  <a:latin typeface="Verdana" panose="020B0604030504040204" pitchFamily="2" charset="0"/>
                </a:rPr>
                <a:t>按规定指令控制</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设备进行</a:t>
              </a:r>
              <a:r>
                <a:rPr lang="en-US" altLang="zh-CN" sz="2000" b="1" dirty="0">
                  <a:latin typeface="Verdana" panose="020B0604030504040204" pitchFamily="2" charset="0"/>
                </a:rPr>
                <a:t>I/O</a:t>
              </a:r>
              <a:endParaRPr lang="en-US" altLang="zh-CN" sz="2000" b="1" dirty="0">
                <a:latin typeface="Verdana" panose="020B0604030504040204" pitchFamily="2" charset="0"/>
                <a:ea typeface="Arial" panose="020B0604020202020204" pitchFamily="34" charset="0"/>
              </a:endParaRPr>
            </a:p>
          </p:txBody>
        </p:sp>
        <p:sp>
          <p:nvSpPr>
            <p:cNvPr id="90144" name="Line 32"/>
            <p:cNvSpPr/>
            <p:nvPr/>
          </p:nvSpPr>
          <p:spPr>
            <a:xfrm rot="-10800000" flipV="1">
              <a:off x="4254" y="1820"/>
              <a:ext cx="694" cy="472"/>
            </a:xfrm>
            <a:prstGeom prst="line">
              <a:avLst/>
            </a:prstGeom>
            <a:ln w="38100" cap="flat" cmpd="sng">
              <a:solidFill>
                <a:srgbClr val="FF5050"/>
              </a:solidFill>
              <a:prstDash val="dash"/>
              <a:round/>
              <a:headEnd type="oval" w="med" len="med"/>
              <a:tailEnd type="triangle" w="med" len="med"/>
            </a:ln>
          </p:spPr>
        </p:sp>
        <p:sp>
          <p:nvSpPr>
            <p:cNvPr id="90145" name="Rectangle 33"/>
            <p:cNvSpPr/>
            <p:nvPr/>
          </p:nvSpPr>
          <p:spPr>
            <a:xfrm>
              <a:off x="4970" y="1184"/>
              <a:ext cx="363" cy="994"/>
            </a:xfrm>
            <a:prstGeom prst="rect">
              <a:avLst/>
            </a:prstGeom>
            <a:noFill/>
            <a:ln w="9525" cap="flat" cmpd="sng">
              <a:solidFill>
                <a:srgbClr val="9900FF"/>
              </a:solidFill>
              <a:prstDash val="solid"/>
              <a:miter/>
              <a:headEnd type="none" w="med" len="med"/>
              <a:tailEnd type="none" w="med" len="med"/>
            </a:ln>
          </p:spPr>
          <p:txBody>
            <a:bodyPr wrap="none" anchor="ctr"/>
            <a:p>
              <a:pPr algn="ctr">
                <a:buSzPct val="80000"/>
              </a:pPr>
              <a:r>
                <a:rPr lang="zh-CN" altLang="en-US" sz="2200" b="1" dirty="0">
                  <a:solidFill>
                    <a:srgbClr val="9900FF"/>
                  </a:solidFill>
                  <a:latin typeface="Arial" panose="020B0604020202020204" pitchFamily="34" charset="0"/>
                </a:rPr>
                <a:t>设</a:t>
              </a:r>
              <a:endParaRPr lang="zh-CN" altLang="en-US" sz="2200" b="1" dirty="0">
                <a:solidFill>
                  <a:srgbClr val="9900FF"/>
                </a:solidFill>
                <a:latin typeface="Arial" panose="020B0604020202020204" pitchFamily="34" charset="0"/>
              </a:endParaRPr>
            </a:p>
            <a:p>
              <a:pPr algn="ctr">
                <a:buSzPct val="80000"/>
              </a:pPr>
              <a:endParaRPr lang="zh-CN" altLang="en-US" sz="2200" b="1" dirty="0">
                <a:solidFill>
                  <a:srgbClr val="9900FF"/>
                </a:solidFill>
                <a:latin typeface="Arial" panose="020B0604020202020204" pitchFamily="34" charset="0"/>
              </a:endParaRPr>
            </a:p>
            <a:p>
              <a:pPr algn="ctr">
                <a:buSzPct val="80000"/>
              </a:pPr>
              <a:r>
                <a:rPr lang="zh-CN" altLang="en-US" sz="2200" b="1" dirty="0">
                  <a:solidFill>
                    <a:srgbClr val="9900FF"/>
                  </a:solidFill>
                  <a:latin typeface="Arial" panose="020B0604020202020204" pitchFamily="34" charset="0"/>
                </a:rPr>
                <a:t>备</a:t>
              </a:r>
              <a:endParaRPr lang="zh-CN" altLang="en-US" sz="2200" b="1" dirty="0">
                <a:solidFill>
                  <a:srgbClr val="9900FF"/>
                </a:solidFill>
                <a:latin typeface="Arial" panose="020B0604020202020204" pitchFamily="34" charset="0"/>
                <a:ea typeface="Arial" panose="020B0604020202020204" pitchFamily="34" charset="0"/>
              </a:endParaRPr>
            </a:p>
          </p:txBody>
        </p:sp>
        <p:sp>
          <p:nvSpPr>
            <p:cNvPr id="90146" name="Line 34"/>
            <p:cNvSpPr/>
            <p:nvPr/>
          </p:nvSpPr>
          <p:spPr>
            <a:xfrm>
              <a:off x="4241" y="1309"/>
              <a:ext cx="720" cy="262"/>
            </a:xfrm>
            <a:prstGeom prst="line">
              <a:avLst/>
            </a:prstGeom>
            <a:ln w="38100" cap="flat" cmpd="sng">
              <a:solidFill>
                <a:srgbClr val="FF5050"/>
              </a:solidFill>
              <a:prstDash val="dash"/>
              <a:round/>
              <a:headEnd type="oval" w="med" len="med"/>
              <a:tailEnd type="triangle" w="med" len="med"/>
            </a:ln>
          </p:spPr>
        </p:sp>
        <p:sp>
          <p:nvSpPr>
            <p:cNvPr id="90147" name="Rectangle 35"/>
            <p:cNvSpPr/>
            <p:nvPr/>
          </p:nvSpPr>
          <p:spPr>
            <a:xfrm>
              <a:off x="3246" y="1981"/>
              <a:ext cx="1034" cy="916"/>
            </a:xfrm>
            <a:prstGeom prst="rect">
              <a:avLst/>
            </a:prstGeom>
            <a:solidFill>
              <a:srgbClr val="CCECFF"/>
            </a:solidFill>
            <a:ln w="12700" cap="flat" cmpd="sng">
              <a:solidFill>
                <a:schemeClr val="tx1"/>
              </a:solidFill>
              <a:prstDash val="lgDash"/>
              <a:miter/>
              <a:headEnd type="none" w="med" len="med"/>
              <a:tailEnd type="none" w="med" len="med"/>
            </a:ln>
          </p:spPr>
          <p:txBody>
            <a:bodyPr wrap="none" anchor="ctr"/>
            <a:p>
              <a:pPr algn="ctr">
                <a:buSzPct val="80000"/>
              </a:pPr>
              <a:r>
                <a:rPr lang="zh-CN" altLang="en-US" sz="2000" b="1" dirty="0">
                  <a:latin typeface="Verdana" panose="020B0604030504040204" pitchFamily="2" charset="0"/>
                </a:rPr>
                <a:t>清</a:t>
              </a:r>
              <a:r>
                <a:rPr lang="en-US" altLang="zh-CN" sz="2000" b="1" dirty="0">
                  <a:latin typeface="Verdana" panose="020B0604030504040204" pitchFamily="2" charset="0"/>
                </a:rPr>
                <a:t>error</a:t>
              </a:r>
              <a:r>
                <a:rPr lang="zh-CN" altLang="en-US" sz="2000" b="1" dirty="0">
                  <a:latin typeface="Verdana" panose="020B0604030504040204" pitchFamily="2" charset="0"/>
                </a:rPr>
                <a:t>位表</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示</a:t>
              </a:r>
              <a:r>
                <a:rPr lang="en-US" altLang="zh-CN" sz="2000" b="1" dirty="0">
                  <a:latin typeface="Verdana" panose="020B0604030504040204" pitchFamily="2" charset="0"/>
                </a:rPr>
                <a:t>I/O</a:t>
              </a:r>
              <a:r>
                <a:rPr lang="zh-CN" altLang="en-US" sz="2000" b="1" dirty="0">
                  <a:latin typeface="Verdana" panose="020B0604030504040204" pitchFamily="2" charset="0"/>
                </a:rPr>
                <a:t>成功；</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清</a:t>
              </a:r>
              <a:r>
                <a:rPr lang="en-US" altLang="zh-CN" sz="2000" b="1" dirty="0">
                  <a:latin typeface="Verdana" panose="020B0604030504040204" pitchFamily="2" charset="0"/>
                </a:rPr>
                <a:t>busy</a:t>
              </a:r>
              <a:r>
                <a:rPr lang="zh-CN" altLang="en-US" sz="2000" b="1" dirty="0">
                  <a:latin typeface="Verdana" panose="020B0604030504040204" pitchFamily="2" charset="0"/>
                </a:rPr>
                <a:t>位表</a:t>
              </a:r>
              <a:endParaRPr lang="zh-CN" altLang="en-US" sz="2000" b="1" dirty="0">
                <a:latin typeface="Verdana" panose="020B0604030504040204" pitchFamily="2" charset="0"/>
              </a:endParaRPr>
            </a:p>
            <a:p>
              <a:pPr algn="ctr">
                <a:buSzPct val="80000"/>
              </a:pPr>
              <a:r>
                <a:rPr lang="zh-CN" altLang="en-US" sz="2000" b="1" dirty="0">
                  <a:latin typeface="Verdana" panose="020B0604030504040204" pitchFamily="2" charset="0"/>
                </a:rPr>
                <a:t>示</a:t>
              </a:r>
              <a:r>
                <a:rPr lang="en-US" altLang="zh-CN" sz="2000" b="1" dirty="0">
                  <a:latin typeface="Verdana" panose="020B0604030504040204" pitchFamily="2" charset="0"/>
                </a:rPr>
                <a:t>I/O</a:t>
              </a:r>
              <a:r>
                <a:rPr lang="zh-CN" altLang="en-US" sz="2000" b="1" dirty="0">
                  <a:latin typeface="Verdana" panose="020B0604030504040204" pitchFamily="2" charset="0"/>
                </a:rPr>
                <a:t>结束</a:t>
              </a:r>
              <a:endParaRPr lang="zh-CN" altLang="en-US" sz="2000" b="1" dirty="0">
                <a:latin typeface="Verdana" panose="020B0604030504040204" pitchFamily="2" charset="0"/>
                <a:ea typeface="Arial" panose="020B0604020202020204" pitchFamily="34" charset="0"/>
              </a:endParaRPr>
            </a:p>
          </p:txBody>
        </p:sp>
        <p:sp>
          <p:nvSpPr>
            <p:cNvPr id="90148" name="Line 36"/>
            <p:cNvSpPr/>
            <p:nvPr/>
          </p:nvSpPr>
          <p:spPr>
            <a:xfrm rot="10800000">
              <a:off x="2251" y="1141"/>
              <a:ext cx="982" cy="1020"/>
            </a:xfrm>
            <a:prstGeom prst="line">
              <a:avLst/>
            </a:prstGeom>
            <a:ln w="38100" cap="flat" cmpd="sng">
              <a:solidFill>
                <a:srgbClr val="FF5050"/>
              </a:solidFill>
              <a:prstDash val="dash"/>
              <a:round/>
              <a:headEnd type="oval" w="med" len="med"/>
              <a:tailEnd type="triangle" w="med" len="med"/>
            </a:ln>
          </p:spPr>
        </p:sp>
        <p:sp>
          <p:nvSpPr>
            <p:cNvPr id="90149" name="Rectangle 37"/>
            <p:cNvSpPr/>
            <p:nvPr/>
          </p:nvSpPr>
          <p:spPr>
            <a:xfrm>
              <a:off x="2369" y="1052"/>
              <a:ext cx="442" cy="681"/>
            </a:xfrm>
            <a:prstGeom prst="rect">
              <a:avLst/>
            </a:prstGeom>
            <a:noFill/>
            <a:ln w="9525">
              <a:noFill/>
            </a:ln>
          </p:spPr>
          <p:txBody>
            <a:bodyPr wrap="none" anchor="ctr"/>
            <a:p>
              <a:pPr algn="ctr">
                <a:buSzPct val="80000"/>
              </a:pPr>
              <a:r>
                <a:rPr lang="zh-CN" altLang="en-US" sz="2000" b="1" dirty="0">
                  <a:latin typeface="Arial" panose="020B0604020202020204" pitchFamily="34" charset="0"/>
                </a:rPr>
                <a:t>中</a:t>
              </a:r>
              <a:endParaRPr lang="zh-CN" altLang="en-US" sz="2000" b="1" dirty="0">
                <a:latin typeface="Arial" panose="020B0604020202020204" pitchFamily="34" charset="0"/>
              </a:endParaRPr>
            </a:p>
            <a:p>
              <a:pPr algn="ctr">
                <a:buSzPct val="80000"/>
              </a:pPr>
              <a:r>
                <a:rPr lang="zh-CN" altLang="en-US" sz="2000" b="1" dirty="0">
                  <a:latin typeface="Arial" panose="020B0604020202020204" pitchFamily="34" charset="0"/>
                </a:rPr>
                <a:t>        断</a:t>
              </a:r>
              <a:endParaRPr lang="zh-CN" altLang="en-US" sz="2000" b="1" dirty="0">
                <a:latin typeface="Arial" panose="020B0604020202020204" pitchFamily="34" charset="0"/>
                <a:ea typeface="Arial" panose="020B0604020202020204" pitchFamily="34" charset="0"/>
              </a:endParaRPr>
            </a:p>
          </p:txBody>
        </p:sp>
        <p:grpSp>
          <p:nvGrpSpPr>
            <p:cNvPr id="90150" name="Group 38"/>
            <p:cNvGrpSpPr/>
            <p:nvPr/>
          </p:nvGrpSpPr>
          <p:grpSpPr>
            <a:xfrm>
              <a:off x="457" y="786"/>
              <a:ext cx="498" cy="102"/>
              <a:chOff x="0" y="0"/>
              <a:chExt cx="699" cy="93"/>
            </a:xfrm>
          </p:grpSpPr>
          <p:sp>
            <p:nvSpPr>
              <p:cNvPr id="90151" name="Line 39"/>
              <p:cNvSpPr/>
              <p:nvPr/>
            </p:nvSpPr>
            <p:spPr>
              <a:xfrm rot="5386880">
                <a:off x="250" y="-171"/>
                <a:ext cx="1" cy="528"/>
              </a:xfrm>
              <a:prstGeom prst="line">
                <a:avLst/>
              </a:prstGeom>
              <a:ln w="38100" cap="rnd" cmpd="sng">
                <a:solidFill>
                  <a:srgbClr val="FF6699"/>
                </a:solidFill>
                <a:prstDash val="sysDot"/>
                <a:round/>
                <a:headEnd type="none" w="med" len="med"/>
                <a:tailEnd type="triangle" w="med" len="med"/>
              </a:ln>
            </p:spPr>
          </p:sp>
          <p:sp>
            <p:nvSpPr>
              <p:cNvPr id="90152" name="Line 40"/>
              <p:cNvSpPr/>
              <p:nvPr/>
            </p:nvSpPr>
            <p:spPr>
              <a:xfrm flipV="1">
                <a:off x="516" y="0"/>
                <a:ext cx="183" cy="91"/>
              </a:xfrm>
              <a:prstGeom prst="line">
                <a:avLst/>
              </a:prstGeom>
              <a:ln w="38100" cap="rnd" cmpd="sng">
                <a:solidFill>
                  <a:srgbClr val="FF6699"/>
                </a:solidFill>
                <a:prstDash val="sysDot"/>
                <a:round/>
                <a:headEnd type="none" w="med" len="med"/>
                <a:tailEnd type="none" w="med" len="med"/>
              </a:ln>
            </p:spPr>
          </p:sp>
        </p:grpSp>
        <p:sp>
          <p:nvSpPr>
            <p:cNvPr id="90153" name="Rectangle 41"/>
            <p:cNvSpPr/>
            <p:nvPr/>
          </p:nvSpPr>
          <p:spPr>
            <a:xfrm>
              <a:off x="65" y="716"/>
              <a:ext cx="393" cy="916"/>
            </a:xfrm>
            <a:prstGeom prst="rect">
              <a:avLst/>
            </a:prstGeom>
            <a:solidFill>
              <a:srgbClr val="FF99CC"/>
            </a:solidFill>
            <a:ln w="12700" cap="flat" cmpd="sng">
              <a:solidFill>
                <a:schemeClr val="tx1"/>
              </a:solidFill>
              <a:prstDash val="lgDash"/>
              <a:miter/>
              <a:headEnd type="none" w="med" len="med"/>
              <a:tailEnd type="none" w="med" len="med"/>
            </a:ln>
          </p:spPr>
          <p:txBody>
            <a:bodyPr wrap="none" anchor="ctr"/>
            <a:p>
              <a:pPr algn="ctr">
                <a:buSzPct val="80000"/>
              </a:pPr>
              <a:r>
                <a:rPr lang="en-US" altLang="zh-CN" sz="2000" b="1" dirty="0">
                  <a:latin typeface="Calibri" panose="020F0502020204030204" pitchFamily="2" charset="0"/>
                </a:rPr>
                <a:t>CPU</a:t>
              </a:r>
              <a:endParaRPr lang="en-US" altLang="zh-CN" sz="2000" b="1" dirty="0">
                <a:latin typeface="Calibri" panose="020F0502020204030204" pitchFamily="2" charset="0"/>
              </a:endParaRPr>
            </a:p>
            <a:p>
              <a:pPr algn="ctr">
                <a:buSzPct val="80000"/>
              </a:pPr>
              <a:r>
                <a:rPr lang="zh-CN" altLang="en-US" sz="2000" b="1" dirty="0">
                  <a:latin typeface="Arial" panose="020B0604020202020204" pitchFamily="34" charset="0"/>
                  <a:ea typeface="楷体_GB2312" charset="-122"/>
                </a:rPr>
                <a:t>做其</a:t>
              </a:r>
              <a:endParaRPr lang="zh-CN" altLang="en-US" sz="2000" b="1" dirty="0">
                <a:latin typeface="Arial" panose="020B0604020202020204" pitchFamily="34" charset="0"/>
                <a:ea typeface="楷体_GB2312" charset="-122"/>
              </a:endParaRPr>
            </a:p>
            <a:p>
              <a:pPr algn="ctr">
                <a:buSzPct val="80000"/>
              </a:pPr>
              <a:r>
                <a:rPr lang="zh-CN" altLang="en-US" sz="2000" b="1" dirty="0">
                  <a:latin typeface="Arial" panose="020B0604020202020204" pitchFamily="34" charset="0"/>
                  <a:ea typeface="楷体_GB2312" charset="-122"/>
                </a:rPr>
                <a:t>它事</a:t>
              </a:r>
              <a:endParaRPr lang="zh-CN" altLang="en-US" sz="2000" b="1" dirty="0">
                <a:latin typeface="Arial" panose="020B0604020202020204" pitchFamily="34" charset="0"/>
                <a:ea typeface="楷体_GB2312" charset="-122"/>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9113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1139" name="Rectangle 3"/>
          <p:cNvSpPr>
            <a:spLocks noGrp="1"/>
          </p:cNvSpPr>
          <p:nvPr/>
        </p:nvSpPr>
        <p:spPr>
          <a:xfrm>
            <a:off x="457200" y="1295400"/>
            <a:ext cx="8229600" cy="5029200"/>
          </a:xfrm>
          <a:prstGeom prst="rect">
            <a:avLst/>
          </a:prstGeom>
          <a:noFill/>
          <a:ln w="9525">
            <a:noFill/>
          </a:ln>
        </p:spPr>
        <p:txBody>
          <a:bodyPr wrap="square" lIns="91440" tIns="45720" rIns="91440" bIns="45720" anchor="t"/>
          <a:p>
            <a:pPr marL="342900" indent="-342900" algn="just" defTabSz="914400">
              <a:lnSpc>
                <a:spcPct val="150000"/>
              </a:lnSpc>
              <a:buClr>
                <a:schemeClr val="tx1"/>
              </a:buClr>
              <a:buFont typeface="Wingdings" panose="05000000000000000000" pitchFamily="2" charset="2"/>
              <a:buChar char="J"/>
            </a:pPr>
            <a:r>
              <a:rPr lang="zh-CN" altLang="en-US" sz="2400" b="1">
                <a:solidFill>
                  <a:srgbClr val="008000"/>
                </a:solidFill>
                <a:latin typeface="Calibri" panose="020F0502020204030204" pitchFamily="2" charset="0"/>
              </a:rPr>
              <a:t>方法</a:t>
            </a:r>
            <a:r>
              <a:rPr lang="en-US" altLang="zh-CN" sz="2400" b="1">
                <a:solidFill>
                  <a:srgbClr val="008000"/>
                </a:solidFill>
                <a:latin typeface="Calibri" panose="020F0502020204030204" pitchFamily="2" charset="0"/>
              </a:rPr>
              <a:t>3</a:t>
            </a:r>
            <a:r>
              <a:rPr lang="zh-CN" altLang="en-US" sz="2400" b="1">
                <a:solidFill>
                  <a:srgbClr val="008000"/>
                </a:solidFill>
                <a:latin typeface="Calibri" panose="020F0502020204030204" pitchFamily="2" charset="0"/>
              </a:rPr>
              <a:t>：进行批处理，每个孩子都拿</a:t>
            </a:r>
            <a:r>
              <a:rPr lang="en-US" altLang="zh-CN" sz="2400" b="1">
                <a:solidFill>
                  <a:srgbClr val="008000"/>
                </a:solidFill>
                <a:latin typeface="Calibri" panose="020F0502020204030204" pitchFamily="2" charset="0"/>
              </a:rPr>
              <a:t>3</a:t>
            </a:r>
            <a:r>
              <a:rPr lang="zh-CN" altLang="en-US" sz="2400" b="1">
                <a:solidFill>
                  <a:srgbClr val="008000"/>
                </a:solidFill>
                <a:latin typeface="Calibri" panose="020F0502020204030204" pitchFamily="2" charset="0"/>
              </a:rPr>
              <a:t>种水果各自去吃，都吃完后再向老师报告。显然这种方法工作效率大大提高，老师可以腾出更多的时间改作业。</a:t>
            </a:r>
            <a:endParaRPr lang="zh-CN" altLang="en-US" sz="2400" b="1">
              <a:solidFill>
                <a:srgbClr val="008000"/>
              </a:solidFill>
              <a:latin typeface="Calibri" panose="020F0502020204030204" pitchFamily="2" charset="0"/>
            </a:endParaRPr>
          </a:p>
          <a:p>
            <a:pPr marL="342900" indent="-342900" algn="just" defTabSz="914400">
              <a:lnSpc>
                <a:spcPct val="150000"/>
              </a:lnSpc>
              <a:buClr>
                <a:schemeClr val="tx1"/>
              </a:buClr>
              <a:buFont typeface="Wingdings" panose="05000000000000000000" pitchFamily="2" charset="2"/>
              <a:buChar char="J"/>
            </a:pPr>
            <a:r>
              <a:rPr lang="en-US" altLang="zh-CN" sz="2400" b="1">
                <a:latin typeface="Calibri" panose="020F0502020204030204" pitchFamily="2" charset="0"/>
              </a:rPr>
              <a:t>DMA</a:t>
            </a:r>
            <a:r>
              <a:rPr lang="zh-CN" altLang="en-US" sz="2400" b="1">
                <a:latin typeface="Calibri" panose="020F0502020204030204" pitchFamily="2" charset="0"/>
              </a:rPr>
              <a:t>方式与上述这种情况类似，主要优点是数据传送速度很高，传送速率仅受到内存访问时间的限制。与中断方式相比，需要更多的硬件。</a:t>
            </a:r>
            <a:r>
              <a:rPr lang="en-US" altLang="zh-CN" sz="2400" b="1">
                <a:latin typeface="Calibri" panose="020F0502020204030204" pitchFamily="2" charset="0"/>
              </a:rPr>
              <a:t>DMA</a:t>
            </a:r>
            <a:r>
              <a:rPr lang="zh-CN" altLang="en-US" sz="2400" b="1">
                <a:latin typeface="Calibri" panose="020F0502020204030204" pitchFamily="2" charset="0"/>
              </a:rPr>
              <a:t>方式适用于内存和高速外围设备之间大批数据交换的场合。 </a:t>
            </a:r>
            <a:endParaRPr lang="zh-CN" altLang="en-US" sz="2400" b="1">
              <a:latin typeface="Calibri" panose="020F0502020204030204" pitchFamily="2"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9216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2163" name="文本占位符 565250"/>
          <p:cNvSpPr>
            <a:spLocks noGrp="1"/>
          </p:cNvSpPr>
          <p:nvPr/>
        </p:nvSpPr>
        <p:spPr>
          <a:xfrm>
            <a:off x="250825" y="1141413"/>
            <a:ext cx="8642350" cy="5399087"/>
          </a:xfrm>
          <a:prstGeom prst="rect">
            <a:avLst/>
          </a:prstGeom>
          <a:noFill/>
          <a:ln w="9525">
            <a:noFill/>
          </a:ln>
        </p:spPr>
        <p:txBody>
          <a:bodyPr anchor="t"/>
          <a:p>
            <a:pPr lvl="1" indent="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None/>
            </a:pPr>
            <a:r>
              <a:rPr lang="zh-CN" altLang="en-US" sz="2400" b="1" u="none" baseline="0" dirty="0">
                <a:solidFill>
                  <a:srgbClr val="0000CC"/>
                </a:solidFill>
                <a:latin typeface="宋体" panose="02010600030101010101" pitchFamily="2" charset="-122"/>
                <a:ea typeface="宋体" panose="02010600030101010101" pitchFamily="2" charset="-122"/>
              </a:rPr>
              <a:t>直接存储访问</a:t>
            </a:r>
            <a:r>
              <a:rPr lang="en-US" altLang="zh-CN" sz="2400" b="1" u="none" baseline="0">
                <a:solidFill>
                  <a:srgbClr val="0000CC"/>
                </a:solidFill>
                <a:latin typeface="宋体" panose="02010600030101010101" pitchFamily="2" charset="-122"/>
                <a:ea typeface="宋体" panose="02010600030101010101" pitchFamily="2" charset="-122"/>
              </a:rPr>
              <a:t>I/O(DMA, Direct Memory Access)</a:t>
            </a:r>
            <a:endParaRPr lang="en-US" altLang="zh-CN" sz="2400" b="1" u="none" baseline="0">
              <a:solidFill>
                <a:srgbClr val="0000CC"/>
              </a:solidFill>
              <a:latin typeface="宋体" panose="02010600030101010101" pitchFamily="2" charset="-122"/>
              <a:ea typeface="宋体" panose="02010600030101010101" pitchFamily="2" charset="-122"/>
            </a:endParaRPr>
          </a:p>
        </p:txBody>
      </p:sp>
      <p:sp>
        <p:nvSpPr>
          <p:cNvPr id="2" name="Rectangle 2"/>
          <p:cNvSpPr>
            <a:spLocks noGrp="1" noChangeArrowheads="1"/>
          </p:cNvSpPr>
          <p:nvPr/>
        </p:nvSpPr>
        <p:spPr bwMode="auto">
          <a:xfrm>
            <a:off x="-36512" y="1857375"/>
            <a:ext cx="4319588" cy="4164013"/>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p"/>
              <a:defRPr/>
            </a:pPr>
            <a:r>
              <a:rPr kumimoji="0" lang="zh-CN" altLang="en-US" sz="3000" b="1" i="0" u="none" strike="noStrike" kern="0" cap="none" spc="0" normalizeH="0" baseline="0" noProof="0" dirty="0" smtClean="0">
                <a:ln>
                  <a:noFill/>
                </a:ln>
                <a:solidFill>
                  <a:srgbClr val="FF9900"/>
                </a:solidFill>
                <a:effectLst/>
                <a:uLnTx/>
                <a:uFillTx/>
                <a:latin typeface="宋体" panose="02010600030101010101" pitchFamily="2" charset="-122"/>
                <a:ea typeface="宋体" panose="02010600030101010101" pitchFamily="2" charset="-122"/>
                <a:cs typeface="+mn-cs"/>
              </a:rPr>
              <a:t>引入</a:t>
            </a:r>
            <a:endParaRPr kumimoji="0" lang="zh-CN" altLang="en-US" sz="3000" b="1" i="0" u="none" strike="noStrike" kern="0" cap="none" spc="0" normalizeH="0" baseline="0" noProof="0" dirty="0" smtClean="0">
              <a:ln>
                <a:noFill/>
              </a:ln>
              <a:solidFill>
                <a:srgbClr val="FF9900"/>
              </a:solidFill>
              <a:effectLst/>
              <a:uLnTx/>
              <a:uFillTx/>
              <a:latin typeface="宋体" panose="02010600030101010101" pitchFamily="2" charset="-122"/>
              <a:ea typeface="宋体" panose="02010600030101010101" pitchFamily="2" charset="-122"/>
              <a:cs typeface="+mn-cs"/>
            </a:endParaRPr>
          </a:p>
          <a:p>
            <a:pPr marL="908050" marR="0" lvl="1" indent="-43688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 </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中断</a:t>
            </a:r>
            <a:r>
              <a:rPr kumimoji="0" lang="en-US" altLang="zh-CN"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I/O</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a:t>
            </a:r>
            <a:r>
              <a:rPr kumimoji="0" lang="en-US" altLang="zh-CN"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CPU“</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字节”干预一次，即每“字节”传送产生一次中断。</a:t>
            </a:r>
            <a:endPar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endParaRPr>
          </a:p>
          <a:p>
            <a:pPr marL="908050" marR="0" lvl="1" indent="-43688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 </a:t>
            </a:r>
            <a:r>
              <a:rPr kumimoji="0" lang="en-US" altLang="zh-CN"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DMA</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：由</a:t>
            </a:r>
            <a:r>
              <a:rPr kumimoji="0" lang="en-US" altLang="zh-CN"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DMA</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控制器直接控制总线传递数据块。</a:t>
            </a:r>
            <a:r>
              <a:rPr kumimoji="0" lang="en-US" altLang="zh-CN"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DMA</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控制器完成从</a:t>
            </a:r>
            <a:r>
              <a:rPr kumimoji="0" lang="en-US" altLang="zh-CN" sz="25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I/O——</a:t>
            </a:r>
            <a:r>
              <a:rPr kumimoji="0" lang="zh-CN" altLang="en-US" sz="25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内存</a:t>
            </a:r>
            <a:endParaRPr kumimoji="0" lang="zh-CN" altLang="en-US" sz="25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endParaRPr>
          </a:p>
        </p:txBody>
      </p:sp>
      <p:grpSp>
        <p:nvGrpSpPr>
          <p:cNvPr id="92165" name="Group 4"/>
          <p:cNvGrpSpPr/>
          <p:nvPr/>
        </p:nvGrpSpPr>
        <p:grpSpPr>
          <a:xfrm>
            <a:off x="4391025" y="1963738"/>
            <a:ext cx="4752975" cy="4129087"/>
            <a:chOff x="1746" y="920"/>
            <a:chExt cx="2994" cy="2601"/>
          </a:xfrm>
        </p:grpSpPr>
        <p:sp>
          <p:nvSpPr>
            <p:cNvPr id="92166" name="Rectangle 5"/>
            <p:cNvSpPr/>
            <p:nvPr/>
          </p:nvSpPr>
          <p:spPr>
            <a:xfrm>
              <a:off x="1746" y="1328"/>
              <a:ext cx="1588"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solidFill>
                    <a:srgbClr val="000000"/>
                  </a:solidFill>
                  <a:latin typeface="宋体" panose="02010600030101010101" pitchFamily="2" charset="-122"/>
                  <a:ea typeface="宋体" panose="02010600030101010101" pitchFamily="2" charset="-122"/>
                </a:rPr>
                <a:t>向</a:t>
              </a:r>
              <a:r>
                <a:rPr lang="en-US" altLang="zh-CN" sz="2400" b="1" dirty="0">
                  <a:solidFill>
                    <a:srgbClr val="000000"/>
                  </a:solidFill>
                  <a:latin typeface="宋体" panose="02010600030101010101" pitchFamily="2" charset="-122"/>
                  <a:ea typeface="宋体" panose="02010600030101010101" pitchFamily="2" charset="-122"/>
                </a:rPr>
                <a:t>I/O</a:t>
              </a:r>
              <a:r>
                <a:rPr lang="zh-CN" altLang="en-US" sz="2400" b="1" dirty="0">
                  <a:solidFill>
                    <a:srgbClr val="000000"/>
                  </a:solidFill>
                  <a:latin typeface="宋体" panose="02010600030101010101" pitchFamily="2" charset="-122"/>
                  <a:ea typeface="宋体" panose="02010600030101010101" pitchFamily="2" charset="-122"/>
                </a:rPr>
                <a:t>控制器</a:t>
              </a:r>
              <a:endParaRPr lang="zh-CN" altLang="en-US" sz="2400" b="1" dirty="0">
                <a:solidFill>
                  <a:srgbClr val="000000"/>
                </a:solidFill>
                <a:latin typeface="宋体" panose="02010600030101010101" pitchFamily="2" charset="-122"/>
                <a:ea typeface="宋体" panose="02010600030101010101" pitchFamily="2" charset="-122"/>
              </a:endParaRPr>
            </a:p>
            <a:p>
              <a:r>
                <a:rPr lang="zh-CN" altLang="en-US" sz="2400" b="1" dirty="0">
                  <a:solidFill>
                    <a:srgbClr val="000000"/>
                  </a:solidFill>
                  <a:latin typeface="宋体" panose="02010600030101010101" pitchFamily="2" charset="-122"/>
                  <a:ea typeface="宋体" panose="02010600030101010101" pitchFamily="2" charset="-122"/>
                </a:rPr>
                <a:t>发布读块命令</a:t>
              </a: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92167" name="Rectangle 6"/>
            <p:cNvSpPr/>
            <p:nvPr/>
          </p:nvSpPr>
          <p:spPr>
            <a:xfrm>
              <a:off x="1746" y="2297"/>
              <a:ext cx="1588"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solidFill>
                    <a:srgbClr val="000000"/>
                  </a:solidFill>
                  <a:latin typeface="宋体" panose="02010600030101010101" pitchFamily="2" charset="-122"/>
                  <a:ea typeface="宋体" panose="02010600030101010101" pitchFamily="2" charset="-122"/>
                </a:rPr>
                <a:t>读</a:t>
              </a:r>
              <a:r>
                <a:rPr lang="en-US" altLang="zh-CN" sz="2400" b="1" dirty="0">
                  <a:solidFill>
                    <a:srgbClr val="000000"/>
                  </a:solidFill>
                  <a:latin typeface="宋体" panose="02010600030101010101" pitchFamily="2" charset="-122"/>
                  <a:ea typeface="宋体" panose="02010600030101010101" pitchFamily="2" charset="-122"/>
                </a:rPr>
                <a:t>DMA</a:t>
              </a:r>
              <a:r>
                <a:rPr lang="zh-CN" altLang="en-US" sz="2400" b="1" dirty="0">
                  <a:solidFill>
                    <a:srgbClr val="000000"/>
                  </a:solidFill>
                  <a:latin typeface="宋体" panose="02010600030101010101" pitchFamily="2" charset="-122"/>
                  <a:ea typeface="宋体" panose="02010600030101010101" pitchFamily="2" charset="-122"/>
                </a:rPr>
                <a:t>控制</a:t>
              </a:r>
              <a:endParaRPr lang="zh-CN" altLang="en-US" sz="2400" b="1" dirty="0">
                <a:solidFill>
                  <a:srgbClr val="000000"/>
                </a:solidFill>
                <a:latin typeface="宋体" panose="02010600030101010101" pitchFamily="2" charset="-122"/>
                <a:ea typeface="宋体" panose="02010600030101010101" pitchFamily="2" charset="-122"/>
              </a:endParaRPr>
            </a:p>
            <a:p>
              <a:r>
                <a:rPr lang="zh-CN" altLang="en-US" sz="2400" b="1" dirty="0">
                  <a:solidFill>
                    <a:srgbClr val="000000"/>
                  </a:solidFill>
                  <a:latin typeface="宋体" panose="02010600030101010101" pitchFamily="2" charset="-122"/>
                  <a:ea typeface="宋体" panose="02010600030101010101" pitchFamily="2" charset="-122"/>
                </a:rPr>
                <a:t>器的状态</a:t>
              </a: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92168" name="Line 7"/>
            <p:cNvSpPr/>
            <p:nvPr/>
          </p:nvSpPr>
          <p:spPr>
            <a:xfrm>
              <a:off x="2517" y="2887"/>
              <a:ext cx="0" cy="408"/>
            </a:xfrm>
            <a:prstGeom prst="line">
              <a:avLst/>
            </a:prstGeom>
            <a:ln w="9525" cap="flat" cmpd="sng">
              <a:solidFill>
                <a:schemeClr val="tx1"/>
              </a:solidFill>
              <a:prstDash val="solid"/>
              <a:round/>
              <a:headEnd type="none" w="med" len="med"/>
              <a:tailEnd type="triangle" w="med" len="med"/>
            </a:ln>
          </p:spPr>
        </p:sp>
        <p:sp>
          <p:nvSpPr>
            <p:cNvPr id="92169" name="Line 8"/>
            <p:cNvSpPr/>
            <p:nvPr/>
          </p:nvSpPr>
          <p:spPr>
            <a:xfrm>
              <a:off x="2517" y="920"/>
              <a:ext cx="0" cy="408"/>
            </a:xfrm>
            <a:prstGeom prst="line">
              <a:avLst/>
            </a:prstGeom>
            <a:ln w="9525" cap="flat" cmpd="sng">
              <a:solidFill>
                <a:schemeClr val="tx1"/>
              </a:solidFill>
              <a:prstDash val="solid"/>
              <a:round/>
              <a:headEnd type="none" w="med" len="med"/>
              <a:tailEnd type="none" w="med" len="med"/>
            </a:ln>
          </p:spPr>
        </p:sp>
        <p:sp>
          <p:nvSpPr>
            <p:cNvPr id="92170" name="Line 9"/>
            <p:cNvSpPr/>
            <p:nvPr/>
          </p:nvSpPr>
          <p:spPr>
            <a:xfrm>
              <a:off x="3334" y="1782"/>
              <a:ext cx="635" cy="0"/>
            </a:xfrm>
            <a:prstGeom prst="line">
              <a:avLst/>
            </a:prstGeom>
            <a:ln w="9525" cap="flat" cmpd="sng">
              <a:solidFill>
                <a:schemeClr val="tx1"/>
              </a:solidFill>
              <a:prstDash val="dash"/>
              <a:round/>
              <a:headEnd type="none" w="med" len="med"/>
              <a:tailEnd type="triangle" w="med" len="med"/>
            </a:ln>
          </p:spPr>
        </p:sp>
        <p:sp>
          <p:nvSpPr>
            <p:cNvPr id="92171" name="Line 10"/>
            <p:cNvSpPr/>
            <p:nvPr/>
          </p:nvSpPr>
          <p:spPr>
            <a:xfrm flipH="1">
              <a:off x="3334" y="2388"/>
              <a:ext cx="589" cy="0"/>
            </a:xfrm>
            <a:prstGeom prst="line">
              <a:avLst/>
            </a:prstGeom>
            <a:ln w="9525" cap="flat" cmpd="sng">
              <a:solidFill>
                <a:schemeClr val="tx1"/>
              </a:solidFill>
              <a:prstDash val="dash"/>
              <a:round/>
              <a:headEnd type="none" w="med" len="med"/>
              <a:tailEnd type="triangle" w="med" len="med"/>
            </a:ln>
          </p:spPr>
        </p:sp>
        <p:sp>
          <p:nvSpPr>
            <p:cNvPr id="92172" name="Text Box 11"/>
            <p:cNvSpPr txBox="1"/>
            <p:nvPr/>
          </p:nvSpPr>
          <p:spPr>
            <a:xfrm>
              <a:off x="2093" y="3233"/>
              <a:ext cx="907" cy="288"/>
            </a:xfrm>
            <a:prstGeom prst="rect">
              <a:avLst/>
            </a:prstGeom>
            <a:noFill/>
            <a:ln w="9525">
              <a:noFill/>
            </a:ln>
          </p:spPr>
          <p:txBody>
            <a:bodyPr anchor="t">
              <a:spAutoFit/>
            </a:bodyPr>
            <a:p>
              <a:pPr>
                <a:spcBef>
                  <a:spcPct val="50000"/>
                </a:spcBef>
              </a:pPr>
              <a:r>
                <a:rPr lang="zh-CN" altLang="en-US" sz="2400" b="1" dirty="0">
                  <a:latin typeface="宋体" panose="02010600030101010101" pitchFamily="2" charset="-122"/>
                  <a:ea typeface="宋体" panose="02010600030101010101" pitchFamily="2" charset="-122"/>
                </a:rPr>
                <a:t>下条指令</a:t>
              </a:r>
              <a:endParaRPr lang="zh-CN" altLang="en-US" sz="2400" b="1" dirty="0">
                <a:latin typeface="宋体" panose="02010600030101010101" pitchFamily="2" charset="-122"/>
                <a:ea typeface="宋体" panose="02010600030101010101" pitchFamily="2" charset="-122"/>
              </a:endParaRPr>
            </a:p>
          </p:txBody>
        </p:sp>
        <p:sp>
          <p:nvSpPr>
            <p:cNvPr id="92173" name="Text Box 12"/>
            <p:cNvSpPr txBox="1"/>
            <p:nvPr/>
          </p:nvSpPr>
          <p:spPr>
            <a:xfrm>
              <a:off x="3424" y="1782"/>
              <a:ext cx="1316" cy="288"/>
            </a:xfrm>
            <a:prstGeom prst="rect">
              <a:avLst/>
            </a:prstGeom>
            <a:noFill/>
            <a:ln w="9525">
              <a:noFill/>
            </a:ln>
          </p:spPr>
          <p:txBody>
            <a:bodyPr anchor="t">
              <a:spAutoFit/>
            </a:bodyPr>
            <a:p>
              <a:pPr>
                <a:spcBef>
                  <a:spcPct val="50000"/>
                </a:spcBef>
              </a:pPr>
              <a:r>
                <a:rPr lang="en-US" altLang="zh-CN" sz="2400" b="1" dirty="0">
                  <a:latin typeface="宋体" panose="02010600030101010101" pitchFamily="2" charset="-122"/>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做其它事</a:t>
              </a:r>
              <a:endParaRPr lang="zh-CN" altLang="en-US" sz="2400" b="1" dirty="0">
                <a:latin typeface="宋体" panose="02010600030101010101" pitchFamily="2" charset="-122"/>
                <a:ea typeface="宋体" panose="02010600030101010101" pitchFamily="2" charset="-122"/>
              </a:endParaRPr>
            </a:p>
          </p:txBody>
        </p:sp>
        <p:sp>
          <p:nvSpPr>
            <p:cNvPr id="92174" name="Text Box 13"/>
            <p:cNvSpPr txBox="1"/>
            <p:nvPr/>
          </p:nvSpPr>
          <p:spPr>
            <a:xfrm>
              <a:off x="3878" y="2207"/>
              <a:ext cx="590" cy="288"/>
            </a:xfrm>
            <a:prstGeom prst="rect">
              <a:avLst/>
            </a:prstGeom>
            <a:noFill/>
            <a:ln w="9525">
              <a:noFill/>
            </a:ln>
          </p:spPr>
          <p:txBody>
            <a:bodyPr anchor="t">
              <a:spAutoFit/>
            </a:bodyPr>
            <a:p>
              <a:pPr>
                <a:spcBef>
                  <a:spcPct val="50000"/>
                </a:spcBef>
              </a:pPr>
              <a:r>
                <a:rPr lang="zh-CN" altLang="en-US" sz="2400" b="1" dirty="0">
                  <a:latin typeface="宋体" panose="02010600030101010101" pitchFamily="2" charset="-122"/>
                  <a:ea typeface="宋体" panose="02010600030101010101" pitchFamily="2" charset="-122"/>
                </a:rPr>
                <a:t>中断</a:t>
              </a:r>
              <a:endParaRPr lang="zh-CN" altLang="en-US" sz="2400" b="1" dirty="0">
                <a:latin typeface="宋体" panose="02010600030101010101" pitchFamily="2" charset="-122"/>
                <a:ea typeface="宋体" panose="02010600030101010101" pitchFamily="2" charset="-122"/>
              </a:endParaRPr>
            </a:p>
          </p:txBody>
        </p:sp>
        <p:sp>
          <p:nvSpPr>
            <p:cNvPr id="92175" name="Text Box 14"/>
            <p:cNvSpPr txBox="1"/>
            <p:nvPr/>
          </p:nvSpPr>
          <p:spPr>
            <a:xfrm>
              <a:off x="3334" y="1358"/>
              <a:ext cx="1270" cy="291"/>
            </a:xfrm>
            <a:prstGeom prst="rect">
              <a:avLst/>
            </a:prstGeom>
            <a:noFill/>
            <a:ln w="9525">
              <a:noFill/>
            </a:ln>
          </p:spPr>
          <p:txBody>
            <a:bodyPr anchor="t">
              <a:spAutoFit/>
            </a:bodyPr>
            <a:p>
              <a:pPr>
                <a:spcBef>
                  <a:spcPct val="50000"/>
                </a:spcBef>
              </a:pPr>
              <a:r>
                <a:rPr lang="en-US" altLang="zh-CN" sz="2400" b="1" dirty="0">
                  <a:latin typeface="宋体" panose="02010600030101010101" pitchFamily="2" charset="-122"/>
                  <a:ea typeface="宋体" panose="02010600030101010101" pitchFamily="2" charset="-122"/>
                </a:rPr>
                <a:t>CPU→DMA</a:t>
              </a:r>
              <a:endParaRPr lang="en-US" altLang="zh-CN" sz="2400" b="1" dirty="0">
                <a:latin typeface="宋体" panose="02010600030101010101" pitchFamily="2" charset="-122"/>
                <a:ea typeface="宋体" panose="02010600030101010101" pitchFamily="2" charset="-122"/>
              </a:endParaRPr>
            </a:p>
          </p:txBody>
        </p:sp>
        <p:sp>
          <p:nvSpPr>
            <p:cNvPr id="92176" name="Text Box 15"/>
            <p:cNvSpPr txBox="1"/>
            <p:nvPr/>
          </p:nvSpPr>
          <p:spPr>
            <a:xfrm>
              <a:off x="3334" y="2524"/>
              <a:ext cx="1269" cy="291"/>
            </a:xfrm>
            <a:prstGeom prst="rect">
              <a:avLst/>
            </a:prstGeom>
            <a:noFill/>
            <a:ln w="9525">
              <a:noFill/>
            </a:ln>
          </p:spPr>
          <p:txBody>
            <a:bodyPr anchor="t">
              <a:spAutoFit/>
            </a:bodyPr>
            <a:p>
              <a:pPr>
                <a:spcBef>
                  <a:spcPct val="50000"/>
                </a:spcBef>
              </a:pPr>
              <a:r>
                <a:rPr lang="en-US" altLang="zh-CN" sz="2400" b="1" dirty="0">
                  <a:latin typeface="宋体" panose="02010600030101010101" pitchFamily="2" charset="-122"/>
                  <a:ea typeface="宋体" panose="02010600030101010101" pitchFamily="2" charset="-122"/>
                </a:rPr>
                <a:t>DMA→CPU</a:t>
              </a:r>
              <a:endParaRPr lang="en-US" altLang="zh-CN" sz="2400" b="1" dirty="0">
                <a:latin typeface="宋体" panose="02010600030101010101" pitchFamily="2" charset="-122"/>
                <a:ea typeface="宋体" panose="02010600030101010101" pitchFamily="2" charset="-122"/>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9318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85731" name="文本占位符 585730"/>
          <p:cNvSpPr>
            <a:spLocks noGrp="1"/>
          </p:cNvSpPr>
          <p:nvPr/>
        </p:nvSpPr>
        <p:spPr>
          <a:xfrm>
            <a:off x="250825" y="1125538"/>
            <a:ext cx="8642350" cy="5399088"/>
          </a:xfrm>
          <a:prstGeom prst="rect">
            <a:avLst/>
          </a:prstGeom>
          <a:noFill/>
          <a:ln w="9525">
            <a:noFill/>
          </a:ln>
        </p:spPr>
        <p:txBody>
          <a:bodyPr/>
          <a:p>
            <a:pPr marL="609600" indent="-609600" fontAlgn="base">
              <a:spcBef>
                <a:spcPct val="20000"/>
              </a:spcBef>
              <a:buFont typeface="Wingdings" panose="05000000000000000000" pitchFamily="2" charset="2"/>
              <a:buChar char="•"/>
            </a:pPr>
            <a:r>
              <a:rPr lang="en-US" altLang="zh-CN" sz="2800" b="1" strike="noStrike" noProof="1" dirty="0">
                <a:solidFill>
                  <a:srgbClr val="990000"/>
                </a:solidFill>
                <a:effectLst>
                  <a:outerShdw blurRad="38100" dist="38100" dir="2700000">
                    <a:srgbClr val="C0C0C0"/>
                  </a:outerShdw>
                </a:effectLst>
                <a:latin typeface="Calibri" panose="020F0502020204030204" pitchFamily="2" charset="0"/>
                <a:ea typeface="+mn-ea"/>
                <a:cs typeface="+mn-cs"/>
              </a:rPr>
              <a:t>DMA</a:t>
            </a:r>
            <a:r>
              <a:rPr lang="zh-CN" altLang="en-US" sz="2800" b="1" strike="noStrike" noProof="1" dirty="0">
                <a:solidFill>
                  <a:srgbClr val="990000"/>
                </a:solidFill>
                <a:effectLst>
                  <a:outerShdw blurRad="38100" dist="38100" dir="2700000">
                    <a:srgbClr val="C0C0C0"/>
                  </a:outerShdw>
                </a:effectLst>
                <a:latin typeface="Calibri" panose="020F0502020204030204" pitchFamily="2" charset="0"/>
                <a:ea typeface="+mn-ea"/>
                <a:cs typeface="+mn-cs"/>
              </a:rPr>
              <a:t>技术</a:t>
            </a:r>
            <a:r>
              <a:rPr lang="en-US" altLang="zh-CN" sz="2800" b="1" strike="noStrike" noProof="1">
                <a:solidFill>
                  <a:srgbClr val="990000"/>
                </a:solidFill>
                <a:effectLst>
                  <a:outerShdw blurRad="38100" dist="38100" dir="2700000">
                    <a:srgbClr val="C0C0C0"/>
                  </a:outerShdw>
                </a:effectLst>
                <a:latin typeface="Calibri" panose="020F0502020204030204" pitchFamily="2" charset="0"/>
                <a:ea typeface="+mn-ea"/>
                <a:cs typeface="+mn-cs"/>
              </a:rPr>
              <a:t>(Direct Memory Access, DMA)</a:t>
            </a:r>
            <a:endParaRPr lang="en-US" altLang="zh-CN" sz="2800" b="1" strike="noStrike" noProof="1">
              <a:solidFill>
                <a:srgbClr val="990000"/>
              </a:solidFill>
              <a:effectLst>
                <a:outerShdw blurRad="38100" dist="38100" dir="2700000">
                  <a:srgbClr val="C0C0C0"/>
                </a:outerShdw>
              </a:effectLst>
              <a:latin typeface="Calibri" panose="020F0502020204030204" pitchFamily="2" charset="0"/>
            </a:endParaRPr>
          </a:p>
        </p:txBody>
      </p:sp>
      <p:sp>
        <p:nvSpPr>
          <p:cNvPr id="93188" name="矩形 585731"/>
          <p:cNvSpPr/>
          <p:nvPr/>
        </p:nvSpPr>
        <p:spPr>
          <a:xfrm>
            <a:off x="827088" y="2062163"/>
            <a:ext cx="1163637" cy="1223962"/>
          </a:xfrm>
          <a:prstGeom prst="rect">
            <a:avLst/>
          </a:prstGeom>
          <a:gradFill rotWithShape="1">
            <a:gsLst>
              <a:gs pos="0">
                <a:schemeClr val="bg1"/>
              </a:gs>
              <a:gs pos="100000">
                <a:srgbClr val="0066FF"/>
              </a:gs>
            </a:gsLst>
            <a:path path="shape">
              <a:fillToRect l="50000" t="50000" r="50000" b="50000"/>
            </a:path>
            <a:tileRect/>
          </a:gradFill>
          <a:ln w="19050"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2" charset="0"/>
                <a:ea typeface="宋体" panose="02010600030101010101" pitchFamily="2" charset="-122"/>
              </a:rPr>
              <a:t>CPU</a:t>
            </a:r>
            <a:endParaRPr lang="en-US" altLang="zh-CN" b="1">
              <a:latin typeface="Times New Roman" panose="02020603050405020304" pitchFamily="2" charset="0"/>
              <a:ea typeface="宋体" panose="02010600030101010101" pitchFamily="2" charset="-122"/>
            </a:endParaRPr>
          </a:p>
        </p:txBody>
      </p:sp>
      <p:grpSp>
        <p:nvGrpSpPr>
          <p:cNvPr id="93189" name="组合 585732"/>
          <p:cNvGrpSpPr/>
          <p:nvPr/>
        </p:nvGrpSpPr>
        <p:grpSpPr>
          <a:xfrm>
            <a:off x="4859338" y="1773238"/>
            <a:ext cx="1584325" cy="506412"/>
            <a:chOff x="3061" y="1298"/>
            <a:chExt cx="998" cy="319"/>
          </a:xfrm>
        </p:grpSpPr>
        <p:sp>
          <p:nvSpPr>
            <p:cNvPr id="93190" name="直接连接符 585733"/>
            <p:cNvSpPr/>
            <p:nvPr/>
          </p:nvSpPr>
          <p:spPr>
            <a:xfrm flipV="1">
              <a:off x="3061" y="1616"/>
              <a:ext cx="998" cy="1"/>
            </a:xfrm>
            <a:prstGeom prst="line">
              <a:avLst/>
            </a:prstGeom>
            <a:ln w="38100" cap="flat" cmpd="sng">
              <a:solidFill>
                <a:srgbClr val="FF3300"/>
              </a:solidFill>
              <a:prstDash val="solid"/>
              <a:round/>
              <a:headEnd type="none" w="med" len="med"/>
              <a:tailEnd type="triangle" w="med" len="med"/>
            </a:ln>
          </p:spPr>
        </p:sp>
        <p:sp>
          <p:nvSpPr>
            <p:cNvPr id="93191" name="文本框 585734"/>
            <p:cNvSpPr txBox="1"/>
            <p:nvPr/>
          </p:nvSpPr>
          <p:spPr>
            <a:xfrm>
              <a:off x="3152" y="1298"/>
              <a:ext cx="756" cy="250"/>
            </a:xfrm>
            <a:prstGeom prst="rect">
              <a:avLst/>
            </a:prstGeom>
            <a:noFill/>
            <a:ln w="19050">
              <a:noFill/>
            </a:ln>
          </p:spPr>
          <p:txBody>
            <a:bodyPr wrap="none" anchor="t">
              <a:spAutoFit/>
            </a:bodyPr>
            <a:p>
              <a:r>
                <a:rPr lang="zh-CN" altLang="en-US" sz="2000" b="1" dirty="0">
                  <a:latin typeface="Times New Roman" panose="02020603050405020304" pitchFamily="2" charset="0"/>
                  <a:ea typeface="宋体" panose="02010600030101010101" pitchFamily="2" charset="-122"/>
                </a:rPr>
                <a:t>启动外设</a:t>
              </a:r>
              <a:endParaRPr lang="zh-CN" altLang="en-US" sz="2000" b="1" dirty="0">
                <a:latin typeface="Times New Roman" panose="02020603050405020304" pitchFamily="2" charset="0"/>
                <a:ea typeface="宋体" panose="02010600030101010101" pitchFamily="2" charset="-122"/>
              </a:endParaRPr>
            </a:p>
          </p:txBody>
        </p:sp>
      </p:grpSp>
      <p:sp>
        <p:nvSpPr>
          <p:cNvPr id="93192" name="右箭头 585735"/>
          <p:cNvSpPr/>
          <p:nvPr/>
        </p:nvSpPr>
        <p:spPr>
          <a:xfrm>
            <a:off x="4930775" y="2493963"/>
            <a:ext cx="1441450" cy="503237"/>
          </a:xfrm>
          <a:prstGeom prst="rightArrow">
            <a:avLst>
              <a:gd name="adj1" fmla="val 50000"/>
              <a:gd name="adj2" fmla="val 71449"/>
            </a:avLst>
          </a:prstGeom>
          <a:solidFill>
            <a:srgbClr val="FFFF00"/>
          </a:solidFill>
          <a:ln w="19050" cap="flat" cmpd="sng">
            <a:solidFill>
              <a:schemeClr val="tx1"/>
            </a:solidFill>
            <a:prstDash val="solid"/>
            <a:miter/>
            <a:headEnd type="none" w="med" len="med"/>
            <a:tailEnd type="none" w="med" len="med"/>
          </a:ln>
        </p:spPr>
        <p:txBody>
          <a:bodyPr wrap="none" anchor="ctr"/>
          <a:p>
            <a:pPr algn="ctr"/>
            <a:r>
              <a:rPr lang="en-US" altLang="zh-CN" sz="2000" b="1">
                <a:latin typeface="Times New Roman" panose="02020603050405020304" pitchFamily="2" charset="0"/>
                <a:ea typeface="宋体" panose="02010600030101010101" pitchFamily="2" charset="-122"/>
              </a:rPr>
              <a:t>data</a:t>
            </a:r>
            <a:endParaRPr lang="en-US" altLang="zh-CN" sz="2000" b="1">
              <a:latin typeface="Times New Roman" panose="02020603050405020304" pitchFamily="2" charset="0"/>
              <a:ea typeface="宋体" panose="02010600030101010101" pitchFamily="2" charset="-122"/>
            </a:endParaRPr>
          </a:p>
        </p:txBody>
      </p:sp>
      <p:grpSp>
        <p:nvGrpSpPr>
          <p:cNvPr id="93193" name="组合 585736"/>
          <p:cNvGrpSpPr/>
          <p:nvPr/>
        </p:nvGrpSpPr>
        <p:grpSpPr>
          <a:xfrm>
            <a:off x="4930775" y="3286125"/>
            <a:ext cx="1584325" cy="431800"/>
            <a:chOff x="3106" y="2251"/>
            <a:chExt cx="998" cy="272"/>
          </a:xfrm>
        </p:grpSpPr>
        <p:sp>
          <p:nvSpPr>
            <p:cNvPr id="93194" name="直接连接符 585737"/>
            <p:cNvSpPr/>
            <p:nvPr/>
          </p:nvSpPr>
          <p:spPr>
            <a:xfrm flipV="1">
              <a:off x="3106" y="2251"/>
              <a:ext cx="998" cy="1"/>
            </a:xfrm>
            <a:prstGeom prst="line">
              <a:avLst/>
            </a:prstGeom>
            <a:ln w="38100" cap="flat" cmpd="sng">
              <a:solidFill>
                <a:srgbClr val="FF3300"/>
              </a:solidFill>
              <a:prstDash val="solid"/>
              <a:round/>
              <a:headEnd type="triangle" w="med" len="med"/>
              <a:tailEnd type="none" w="med" len="med"/>
            </a:ln>
          </p:spPr>
        </p:sp>
        <p:sp>
          <p:nvSpPr>
            <p:cNvPr id="93195" name="文本框 585738"/>
            <p:cNvSpPr txBox="1"/>
            <p:nvPr/>
          </p:nvSpPr>
          <p:spPr>
            <a:xfrm>
              <a:off x="3243" y="2273"/>
              <a:ext cx="756" cy="250"/>
            </a:xfrm>
            <a:prstGeom prst="rect">
              <a:avLst/>
            </a:prstGeom>
            <a:noFill/>
            <a:ln w="19050">
              <a:noFill/>
            </a:ln>
          </p:spPr>
          <p:txBody>
            <a:bodyPr wrap="none" anchor="t">
              <a:spAutoFit/>
            </a:bodyPr>
            <a:p>
              <a:r>
                <a:rPr lang="zh-CN" altLang="en-US" sz="2000" b="1" dirty="0">
                  <a:latin typeface="Times New Roman" panose="02020603050405020304" pitchFamily="2" charset="0"/>
                  <a:ea typeface="宋体" panose="02010600030101010101" pitchFamily="2" charset="-122"/>
                </a:rPr>
                <a:t>发出中断</a:t>
              </a:r>
              <a:endParaRPr lang="zh-CN" altLang="en-US" sz="2000" b="1" dirty="0">
                <a:latin typeface="Times New Roman" panose="02020603050405020304" pitchFamily="2" charset="0"/>
                <a:ea typeface="宋体" panose="02010600030101010101" pitchFamily="2" charset="-122"/>
              </a:endParaRPr>
            </a:p>
          </p:txBody>
        </p:sp>
      </p:grpSp>
      <p:sp>
        <p:nvSpPr>
          <p:cNvPr id="93196" name="矩形 585739"/>
          <p:cNvSpPr/>
          <p:nvPr/>
        </p:nvSpPr>
        <p:spPr>
          <a:xfrm>
            <a:off x="3563938" y="1846263"/>
            <a:ext cx="1152525" cy="1655762"/>
          </a:xfrm>
          <a:prstGeom prst="rect">
            <a:avLst/>
          </a:prstGeom>
          <a:solidFill>
            <a:srgbClr val="FF9900"/>
          </a:solidFill>
          <a:ln w="19050" cap="flat" cmpd="sng">
            <a:solidFill>
              <a:schemeClr val="tx1"/>
            </a:solidFill>
            <a:prstDash val="solid"/>
            <a:miter/>
            <a:headEnd type="none" w="med" len="med"/>
            <a:tailEnd type="none" w="med" len="med"/>
          </a:ln>
        </p:spPr>
        <p:txBody>
          <a:bodyPr wrap="none" anchor="ctr"/>
          <a:p>
            <a:pPr algn="ctr"/>
            <a:r>
              <a:rPr lang="en-US" altLang="zh-CN" sz="2000" b="1">
                <a:solidFill>
                  <a:schemeClr val="bg1"/>
                </a:solidFill>
                <a:latin typeface="Times New Roman" panose="02020603050405020304" pitchFamily="2" charset="0"/>
                <a:ea typeface="宋体" panose="02010600030101010101" pitchFamily="2" charset="-122"/>
              </a:rPr>
              <a:t>DMA</a:t>
            </a:r>
            <a:endParaRPr lang="en-US" altLang="zh-CN" sz="2000" b="1">
              <a:solidFill>
                <a:schemeClr val="bg1"/>
              </a:solidFill>
              <a:latin typeface="Times New Roman" panose="02020603050405020304" pitchFamily="2" charset="0"/>
              <a:ea typeface="宋体" panose="02010600030101010101" pitchFamily="2" charset="-122"/>
            </a:endParaRPr>
          </a:p>
          <a:p>
            <a:pPr algn="ctr"/>
            <a:r>
              <a:rPr lang="zh-CN" altLang="en-US" sz="2000" b="1" dirty="0">
                <a:solidFill>
                  <a:schemeClr val="bg1"/>
                </a:solidFill>
                <a:latin typeface="Times New Roman" panose="02020603050405020304" pitchFamily="2" charset="0"/>
                <a:ea typeface="宋体" panose="02010600030101010101" pitchFamily="2" charset="-122"/>
              </a:rPr>
              <a:t>控制器</a:t>
            </a:r>
            <a:endParaRPr lang="zh-CN" altLang="en-US" sz="2000" b="1" dirty="0">
              <a:solidFill>
                <a:schemeClr val="bg1"/>
              </a:solidFill>
              <a:latin typeface="Times New Roman" panose="02020603050405020304" pitchFamily="2" charset="0"/>
              <a:ea typeface="宋体" panose="02010600030101010101" pitchFamily="2" charset="-122"/>
            </a:endParaRPr>
          </a:p>
        </p:txBody>
      </p:sp>
      <p:grpSp>
        <p:nvGrpSpPr>
          <p:cNvPr id="93197" name="组合 585740"/>
          <p:cNvGrpSpPr/>
          <p:nvPr/>
        </p:nvGrpSpPr>
        <p:grpSpPr>
          <a:xfrm>
            <a:off x="1978025" y="1846263"/>
            <a:ext cx="1584325" cy="506412"/>
            <a:chOff x="1246" y="1344"/>
            <a:chExt cx="998" cy="319"/>
          </a:xfrm>
        </p:grpSpPr>
        <p:sp>
          <p:nvSpPr>
            <p:cNvPr id="93198" name="直接连接符 585741"/>
            <p:cNvSpPr/>
            <p:nvPr/>
          </p:nvSpPr>
          <p:spPr>
            <a:xfrm flipV="1">
              <a:off x="1246" y="1662"/>
              <a:ext cx="998" cy="1"/>
            </a:xfrm>
            <a:prstGeom prst="line">
              <a:avLst/>
            </a:prstGeom>
            <a:ln w="38100" cap="flat" cmpd="sng">
              <a:solidFill>
                <a:srgbClr val="FF3300"/>
              </a:solidFill>
              <a:prstDash val="solid"/>
              <a:round/>
              <a:headEnd type="none" w="med" len="med"/>
              <a:tailEnd type="triangle" w="med" len="med"/>
            </a:ln>
          </p:spPr>
        </p:sp>
        <p:sp>
          <p:nvSpPr>
            <p:cNvPr id="93199" name="文本框 585742"/>
            <p:cNvSpPr txBox="1"/>
            <p:nvPr/>
          </p:nvSpPr>
          <p:spPr>
            <a:xfrm>
              <a:off x="1337" y="1344"/>
              <a:ext cx="756" cy="250"/>
            </a:xfrm>
            <a:prstGeom prst="rect">
              <a:avLst/>
            </a:prstGeom>
            <a:noFill/>
            <a:ln w="19050">
              <a:noFill/>
            </a:ln>
          </p:spPr>
          <p:txBody>
            <a:bodyPr wrap="none" anchor="t">
              <a:spAutoFit/>
            </a:bodyPr>
            <a:p>
              <a:r>
                <a:rPr lang="zh-CN" altLang="en-US" sz="2000" b="1" dirty="0">
                  <a:latin typeface="Times New Roman" panose="02020603050405020304" pitchFamily="2" charset="0"/>
                  <a:ea typeface="宋体" panose="02010600030101010101" pitchFamily="2" charset="-122"/>
                </a:rPr>
                <a:t>启动指令</a:t>
              </a:r>
              <a:endParaRPr lang="zh-CN" altLang="en-US" sz="2000" b="1" dirty="0">
                <a:latin typeface="Times New Roman" panose="02020603050405020304" pitchFamily="2" charset="0"/>
                <a:ea typeface="宋体" panose="02010600030101010101" pitchFamily="2" charset="-122"/>
              </a:endParaRPr>
            </a:p>
          </p:txBody>
        </p:sp>
      </p:grpSp>
      <p:grpSp>
        <p:nvGrpSpPr>
          <p:cNvPr id="93200" name="组合 585743"/>
          <p:cNvGrpSpPr/>
          <p:nvPr/>
        </p:nvGrpSpPr>
        <p:grpSpPr>
          <a:xfrm>
            <a:off x="1979613" y="2997200"/>
            <a:ext cx="1584325" cy="433388"/>
            <a:chOff x="1247" y="2069"/>
            <a:chExt cx="998" cy="273"/>
          </a:xfrm>
        </p:grpSpPr>
        <p:sp>
          <p:nvSpPr>
            <p:cNvPr id="93201" name="直接连接符 585744"/>
            <p:cNvSpPr/>
            <p:nvPr/>
          </p:nvSpPr>
          <p:spPr>
            <a:xfrm flipV="1">
              <a:off x="1247" y="2069"/>
              <a:ext cx="998" cy="1"/>
            </a:xfrm>
            <a:prstGeom prst="line">
              <a:avLst/>
            </a:prstGeom>
            <a:ln w="38100" cap="flat" cmpd="sng">
              <a:solidFill>
                <a:srgbClr val="FF3300"/>
              </a:solidFill>
              <a:prstDash val="solid"/>
              <a:round/>
              <a:headEnd type="triangle" w="med" len="med"/>
              <a:tailEnd type="none" w="med" len="med"/>
            </a:ln>
          </p:spPr>
        </p:sp>
        <p:sp>
          <p:nvSpPr>
            <p:cNvPr id="93202" name="文本框 585745"/>
            <p:cNvSpPr txBox="1"/>
            <p:nvPr/>
          </p:nvSpPr>
          <p:spPr>
            <a:xfrm>
              <a:off x="1519" y="2092"/>
              <a:ext cx="436" cy="250"/>
            </a:xfrm>
            <a:prstGeom prst="rect">
              <a:avLst/>
            </a:prstGeom>
            <a:noFill/>
            <a:ln w="19050">
              <a:noFill/>
            </a:ln>
          </p:spPr>
          <p:txBody>
            <a:bodyPr wrap="none" anchor="t">
              <a:spAutoFit/>
            </a:bodyPr>
            <a:p>
              <a:r>
                <a:rPr lang="zh-CN" altLang="en-US" sz="2000" b="1" dirty="0">
                  <a:latin typeface="Times New Roman" panose="02020603050405020304" pitchFamily="2" charset="0"/>
                  <a:ea typeface="宋体" panose="02010600030101010101" pitchFamily="2" charset="-122"/>
                </a:rPr>
                <a:t>中断</a:t>
              </a:r>
              <a:endParaRPr lang="zh-CN" altLang="en-US" sz="2000" b="1" dirty="0">
                <a:latin typeface="Times New Roman" panose="02020603050405020304" pitchFamily="2" charset="0"/>
                <a:ea typeface="宋体" panose="02010600030101010101" pitchFamily="2" charset="-122"/>
              </a:endParaRPr>
            </a:p>
          </p:txBody>
        </p:sp>
      </p:grpSp>
      <p:sp>
        <p:nvSpPr>
          <p:cNvPr id="93203" name="矩形 585746"/>
          <p:cNvSpPr/>
          <p:nvPr/>
        </p:nvSpPr>
        <p:spPr>
          <a:xfrm>
            <a:off x="611188" y="5300663"/>
            <a:ext cx="7704137" cy="822325"/>
          </a:xfrm>
          <a:prstGeom prst="rect">
            <a:avLst/>
          </a:prstGeom>
          <a:noFill/>
          <a:ln w="19050">
            <a:noFill/>
          </a:ln>
        </p:spPr>
        <p:txBody>
          <a:bodyPr anchor="t">
            <a:spAutoFit/>
          </a:bodyPr>
          <a:p>
            <a:r>
              <a:rPr lang="zh-CN" altLang="en-US" b="1" dirty="0">
                <a:latin typeface="Times New Roman" panose="02020603050405020304" pitchFamily="2" charset="0"/>
                <a:ea typeface="宋体" panose="02010600030101010101" pitchFamily="2" charset="-122"/>
              </a:rPr>
              <a:t>优点：</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只需干预</a:t>
            </a:r>
            <a:r>
              <a:rPr lang="en-US" altLang="zh-CN" b="1" dirty="0">
                <a:latin typeface="Times New Roman" panose="02020603050405020304" pitchFamily="2" charset="0"/>
                <a:ea typeface="宋体" panose="02010600030101010101" pitchFamily="2" charset="-122"/>
              </a:rPr>
              <a:t>I/O</a:t>
            </a:r>
            <a:r>
              <a:rPr lang="zh-CN" altLang="en-US" b="1" dirty="0">
                <a:latin typeface="Times New Roman" panose="02020603050405020304" pitchFamily="2" charset="0"/>
                <a:ea typeface="宋体" panose="02010600030101010101" pitchFamily="2" charset="-122"/>
              </a:rPr>
              <a:t>操作的开始和结束，而其中的数据读写无需</a:t>
            </a:r>
            <a:r>
              <a:rPr lang="en-US" altLang="zh-CN" b="1" dirty="0">
                <a:latin typeface="Times New Roman" panose="02020603050405020304" pitchFamily="2" charset="0"/>
                <a:ea typeface="宋体" panose="02010600030101010101" pitchFamily="2" charset="-122"/>
              </a:rPr>
              <a:t>CPU</a:t>
            </a:r>
            <a:r>
              <a:rPr lang="zh-CN" altLang="en-US" b="1" dirty="0">
                <a:latin typeface="Times New Roman" panose="02020603050405020304" pitchFamily="2" charset="0"/>
                <a:ea typeface="宋体" panose="02010600030101010101" pitchFamily="2" charset="-122"/>
              </a:rPr>
              <a:t>控制，适于高速设备。</a:t>
            </a:r>
            <a:endParaRPr lang="zh-CN" altLang="en-US" b="1" dirty="0">
              <a:latin typeface="Times New Roman" panose="02020603050405020304" pitchFamily="2" charset="0"/>
              <a:ea typeface="宋体" panose="02010600030101010101" pitchFamily="2" charset="-122"/>
            </a:endParaRPr>
          </a:p>
        </p:txBody>
      </p:sp>
      <p:sp>
        <p:nvSpPr>
          <p:cNvPr id="93204" name="流程图: 文档 585747"/>
          <p:cNvSpPr/>
          <p:nvPr/>
        </p:nvSpPr>
        <p:spPr>
          <a:xfrm>
            <a:off x="3635375" y="4076700"/>
            <a:ext cx="1008063" cy="1150938"/>
          </a:xfrm>
          <a:prstGeom prst="flowChartDocument">
            <a:avLst/>
          </a:prstGeom>
          <a:solidFill>
            <a:schemeClr val="accent1"/>
          </a:solidFill>
          <a:ln w="19050" cap="flat" cmpd="sng">
            <a:solidFill>
              <a:schemeClr val="tx1"/>
            </a:solidFill>
            <a:prstDash val="solid"/>
            <a:miter/>
            <a:headEnd type="none" w="med" len="med"/>
            <a:tailEnd type="none" w="med" len="med"/>
          </a:ln>
        </p:spPr>
        <p:txBody>
          <a:bodyPr wrap="none" anchor="ctr"/>
          <a:p>
            <a:pPr algn="ctr"/>
            <a:r>
              <a:rPr lang="zh-CN" altLang="en-US" sz="2000" b="1" dirty="0">
                <a:latin typeface="Times New Roman" panose="02020603050405020304" pitchFamily="2" charset="0"/>
                <a:ea typeface="宋体" panose="02010600030101010101" pitchFamily="2" charset="-122"/>
              </a:rPr>
              <a:t>内存</a:t>
            </a:r>
            <a:endParaRPr lang="zh-CN" altLang="en-US" sz="2000" b="1" dirty="0">
              <a:latin typeface="Times New Roman" panose="02020603050405020304" pitchFamily="2" charset="0"/>
              <a:ea typeface="宋体" panose="02010600030101010101" pitchFamily="2" charset="-122"/>
            </a:endParaRPr>
          </a:p>
        </p:txBody>
      </p:sp>
      <p:sp>
        <p:nvSpPr>
          <p:cNvPr id="93205" name="上下箭头 585748"/>
          <p:cNvSpPr/>
          <p:nvPr/>
        </p:nvSpPr>
        <p:spPr>
          <a:xfrm>
            <a:off x="3995738" y="3525838"/>
            <a:ext cx="287337" cy="504825"/>
          </a:xfrm>
          <a:prstGeom prst="upDownArrow">
            <a:avLst>
              <a:gd name="adj1" fmla="val 50000"/>
              <a:gd name="adj2" fmla="val 35040"/>
            </a:avLst>
          </a:prstGeom>
          <a:solidFill>
            <a:srgbClr val="FFFF00"/>
          </a:soli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3206" name="矩形标注 585749"/>
          <p:cNvSpPr/>
          <p:nvPr/>
        </p:nvSpPr>
        <p:spPr>
          <a:xfrm>
            <a:off x="1692275" y="3789363"/>
            <a:ext cx="1296988" cy="719137"/>
          </a:xfrm>
          <a:prstGeom prst="wedgeRectCallout">
            <a:avLst>
              <a:gd name="adj1" fmla="val 132495"/>
              <a:gd name="adj2" fmla="val -53972"/>
            </a:avLst>
          </a:prstGeom>
          <a:solidFill>
            <a:srgbClr val="0066FF"/>
          </a:solidFill>
          <a:ln w="19050" cap="flat" cmpd="sng">
            <a:solidFill>
              <a:schemeClr val="tx1"/>
            </a:solidFill>
            <a:prstDash val="solid"/>
            <a:miter/>
            <a:headEnd type="none" w="med" len="med"/>
            <a:tailEnd type="none" w="med" len="med"/>
          </a:ln>
        </p:spPr>
        <p:txBody>
          <a:bodyPr anchor="ctr"/>
          <a:p>
            <a:r>
              <a:rPr lang="zh-CN" altLang="en-US" sz="2000" b="1" dirty="0">
                <a:solidFill>
                  <a:schemeClr val="bg1"/>
                </a:solidFill>
                <a:latin typeface="Times New Roman" panose="02020603050405020304" pitchFamily="2" charset="0"/>
                <a:ea typeface="宋体" panose="02010600030101010101" pitchFamily="2" charset="-122"/>
              </a:rPr>
              <a:t>传送一个数据块</a:t>
            </a:r>
            <a:endParaRPr lang="zh-CN" altLang="en-US" sz="2000" b="1" dirty="0">
              <a:solidFill>
                <a:schemeClr val="bg1"/>
              </a:solidFill>
              <a:latin typeface="Times New Roman" panose="02020603050405020304" pitchFamily="2" charset="0"/>
              <a:ea typeface="宋体" panose="02010600030101010101" pitchFamily="2" charset="-122"/>
            </a:endParaRPr>
          </a:p>
        </p:txBody>
      </p:sp>
      <p:sp>
        <p:nvSpPr>
          <p:cNvPr id="93207" name="灯片编号占位符 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pic>
        <p:nvPicPr>
          <p:cNvPr id="565253" name="图片 565252" descr="u=1703981306,1190233373&amp;gp=0">
            <a:hlinkClick r:id="rId1"/>
          </p:cNvPr>
          <p:cNvPicPr>
            <a:picLocks noChangeAspect="1"/>
          </p:cNvPicPr>
          <p:nvPr/>
        </p:nvPicPr>
        <p:blipFill>
          <a:blip r:embed="rId2"/>
          <a:stretch>
            <a:fillRect/>
          </a:stretch>
        </p:blipFill>
        <p:spPr>
          <a:xfrm>
            <a:off x="6731000" y="2055813"/>
            <a:ext cx="1584325" cy="12303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65253"/>
                                        </p:tgtEl>
                                        <p:attrNameLst>
                                          <p:attrName>style.visibility</p:attrName>
                                        </p:attrNameLst>
                                      </p:cBhvr>
                                      <p:to>
                                        <p:strVal val="visible"/>
                                      </p:to>
                                    </p:set>
                                    <p:animEffect transition="in" filter="box(in)">
                                      <p:cBhvr>
                                        <p:cTn id="7"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9421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4211" name="Rectangle 2"/>
          <p:cNvSpPr/>
          <p:nvPr/>
        </p:nvSpPr>
        <p:spPr>
          <a:xfrm>
            <a:off x="457200" y="1471613"/>
            <a:ext cx="8229600" cy="391477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533400" indent="-533400">
              <a:lnSpc>
                <a:spcPct val="150000"/>
              </a:lnSpc>
              <a:spcBef>
                <a:spcPct val="20000"/>
              </a:spcBef>
              <a:buClr>
                <a:schemeClr val="accent2"/>
              </a:buClr>
              <a:buFont typeface="Wingdings" panose="05000000000000000000" pitchFamily="2" charset="2"/>
            </a:pPr>
            <a:r>
              <a:rPr lang="zh-CN" altLang="en-US" sz="2600" b="1" dirty="0">
                <a:latin typeface="宋体" panose="02010600030101010101" pitchFamily="2" charset="-122"/>
                <a:ea typeface="宋体" panose="02010600030101010101" pitchFamily="2" charset="-122"/>
              </a:rPr>
              <a:t>该方式的</a:t>
            </a:r>
            <a:r>
              <a:rPr lang="zh-CN" altLang="en-US" sz="2600" b="1" dirty="0">
                <a:solidFill>
                  <a:schemeClr val="accent2"/>
                </a:solidFill>
                <a:latin typeface="宋体" panose="02010600030101010101" pitchFamily="2" charset="-122"/>
                <a:ea typeface="宋体" panose="02010600030101010101" pitchFamily="2" charset="-122"/>
              </a:rPr>
              <a:t>特点</a:t>
            </a:r>
            <a:r>
              <a:rPr lang="zh-CN" altLang="en-US" sz="2600" b="1" dirty="0">
                <a:latin typeface="宋体" panose="02010600030101010101" pitchFamily="2" charset="-122"/>
                <a:ea typeface="宋体" panose="02010600030101010101" pitchFamily="2" charset="-122"/>
              </a:rPr>
              <a:t>是：</a:t>
            </a:r>
            <a:endParaRPr lang="zh-CN" altLang="en-US" sz="2600" b="1" dirty="0">
              <a:latin typeface="宋体" panose="02010600030101010101" pitchFamily="2" charset="-122"/>
              <a:ea typeface="宋体" panose="02010600030101010101" pitchFamily="2" charset="-122"/>
            </a:endParaRPr>
          </a:p>
          <a:p>
            <a:pPr marL="533400" indent="-533400">
              <a:lnSpc>
                <a:spcPct val="150000"/>
              </a:lnSpc>
              <a:spcBef>
                <a:spcPct val="20000"/>
              </a:spcBef>
              <a:buClr>
                <a:schemeClr val="accent2"/>
              </a:buClr>
              <a:buFont typeface="Wingdings" panose="05000000000000000000" pitchFamily="2" charset="2"/>
              <a:buAutoNum type="arabicParenR"/>
            </a:pPr>
            <a:r>
              <a:rPr lang="zh-CN" altLang="en-US" sz="2600" b="1" dirty="0">
                <a:latin typeface="宋体" panose="02010600030101010101" pitchFamily="2" charset="-122"/>
                <a:ea typeface="宋体" panose="02010600030101010101" pitchFamily="2" charset="-122"/>
              </a:rPr>
              <a:t>数据传输的基本单位是</a:t>
            </a:r>
            <a:r>
              <a:rPr lang="zh-CN" altLang="en-US" sz="2600" b="1" dirty="0">
                <a:solidFill>
                  <a:schemeClr val="accent2"/>
                </a:solidFill>
                <a:latin typeface="宋体" panose="02010600030101010101" pitchFamily="2" charset="-122"/>
                <a:ea typeface="宋体" panose="02010600030101010101" pitchFamily="2" charset="-122"/>
              </a:rPr>
              <a:t>数据块</a:t>
            </a:r>
            <a:r>
              <a:rPr lang="zh-CN" altLang="en-US" sz="2600" b="1" dirty="0">
                <a:latin typeface="宋体" panose="02010600030101010101" pitchFamily="2" charset="-122"/>
                <a:ea typeface="宋体" panose="02010600030101010101" pitchFamily="2" charset="-122"/>
              </a:rPr>
              <a:t>；</a:t>
            </a:r>
            <a:endParaRPr lang="zh-CN" altLang="en-US" sz="2600" b="1" dirty="0">
              <a:latin typeface="宋体" panose="02010600030101010101" pitchFamily="2" charset="-122"/>
              <a:ea typeface="宋体" panose="02010600030101010101" pitchFamily="2" charset="-122"/>
            </a:endParaRPr>
          </a:p>
          <a:p>
            <a:pPr marL="533400" indent="-533400">
              <a:lnSpc>
                <a:spcPct val="150000"/>
              </a:lnSpc>
              <a:spcBef>
                <a:spcPct val="20000"/>
              </a:spcBef>
              <a:buClr>
                <a:schemeClr val="accent2"/>
              </a:buClr>
              <a:buFont typeface="Wingdings" panose="05000000000000000000" pitchFamily="2" charset="2"/>
              <a:buAutoNum type="arabicParenR"/>
            </a:pPr>
            <a:r>
              <a:rPr lang="zh-CN" altLang="en-US" sz="2600" b="1" dirty="0">
                <a:latin typeface="宋体" panose="02010600030101010101" pitchFamily="2" charset="-122"/>
                <a:ea typeface="宋体" panose="02010600030101010101" pitchFamily="2" charset="-122"/>
              </a:rPr>
              <a:t>所传送的数据是从设备</a:t>
            </a:r>
            <a:r>
              <a:rPr lang="zh-CN" altLang="en-US" sz="2600" b="1" dirty="0">
                <a:solidFill>
                  <a:schemeClr val="accent2"/>
                </a:solidFill>
                <a:latin typeface="宋体" panose="02010600030101010101" pitchFamily="2" charset="-122"/>
                <a:ea typeface="宋体" panose="02010600030101010101" pitchFamily="2" charset="-122"/>
              </a:rPr>
              <a:t>直接</a:t>
            </a:r>
            <a:r>
              <a:rPr lang="zh-CN" altLang="en-US" sz="2600" b="1" dirty="0">
                <a:latin typeface="宋体" panose="02010600030101010101" pitchFamily="2" charset="-122"/>
                <a:ea typeface="宋体" panose="02010600030101010101" pitchFamily="2" charset="-122"/>
              </a:rPr>
              <a:t>送入内存的，或者相反；</a:t>
            </a:r>
            <a:endParaRPr lang="zh-CN" altLang="en-US" sz="2600" b="1" dirty="0">
              <a:latin typeface="宋体" panose="02010600030101010101" pitchFamily="2" charset="-122"/>
              <a:ea typeface="宋体" panose="02010600030101010101" pitchFamily="2" charset="-122"/>
            </a:endParaRPr>
          </a:p>
          <a:p>
            <a:pPr marL="533400" indent="-533400">
              <a:lnSpc>
                <a:spcPct val="150000"/>
              </a:lnSpc>
              <a:spcBef>
                <a:spcPct val="20000"/>
              </a:spcBef>
              <a:buClr>
                <a:schemeClr val="accent2"/>
              </a:buClr>
              <a:buFont typeface="Wingdings" panose="05000000000000000000" pitchFamily="2" charset="2"/>
              <a:buAutoNum type="arabicParenR"/>
            </a:pPr>
            <a:r>
              <a:rPr lang="zh-CN" altLang="en-US" sz="2600" b="1" dirty="0">
                <a:latin typeface="宋体" panose="02010600030101010101" pitchFamily="2" charset="-122"/>
                <a:ea typeface="宋体" panose="02010600030101010101" pitchFamily="2" charset="-122"/>
              </a:rPr>
              <a:t>仅在传送一个或多个数据块的开始和结束时，才需</a:t>
            </a:r>
            <a:r>
              <a:rPr lang="en-US" altLang="zh-CN" sz="2600" b="1" dirty="0">
                <a:latin typeface="宋体" panose="02010600030101010101" pitchFamily="2" charset="-122"/>
                <a:ea typeface="宋体" panose="02010600030101010101" pitchFamily="2" charset="-122"/>
              </a:rPr>
              <a:t>CPU</a:t>
            </a:r>
            <a:r>
              <a:rPr lang="zh-CN" altLang="en-US" sz="2600" b="1" dirty="0">
                <a:latin typeface="宋体" panose="02010600030101010101" pitchFamily="2" charset="-122"/>
                <a:ea typeface="宋体" panose="02010600030101010101" pitchFamily="2" charset="-122"/>
              </a:rPr>
              <a:t>干预，整块数据的传送是在控制器的控制下完成的。</a:t>
            </a:r>
            <a:endParaRPr lang="zh-CN" altLang="en-US" sz="2600" b="1" dirty="0">
              <a:latin typeface="宋体" panose="02010600030101010101" pitchFamily="2" charset="-122"/>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9523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32774" name="Rectangle 3"/>
          <p:cNvSpPr>
            <a:spLocks noGrp="1" noChangeArrowheads="1"/>
          </p:cNvSpPr>
          <p:nvPr/>
        </p:nvSpPr>
        <p:spPr bwMode="auto">
          <a:xfrm>
            <a:off x="1119188" y="1827213"/>
            <a:ext cx="6696075" cy="2879725"/>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609600" marR="0" lvl="0" indent="-60960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DMA</a:t>
            </a:r>
            <a:r>
              <a:rPr kumimoji="0" lang="zh-CN" altLang="en-US" sz="30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控制器由三部分组成：</a:t>
            </a:r>
            <a:endParaRPr kumimoji="0" lang="zh-CN" altLang="en-US" sz="30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）主机与</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DMA</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控制器的接口</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2</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DMA</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控制器与块设备的接口</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3</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控制逻辑  </a:t>
            </a:r>
            <a:endParaRPr kumimoji="0" lang="zh-CN" altLang="en-US" sz="2600" b="1"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625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96258" name="Rectangle 3"/>
          <p:cNvSpPr/>
          <p:nvPr/>
        </p:nvSpPr>
        <p:spPr>
          <a:xfrm>
            <a:off x="0" y="9906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96259" name="标题 903169"/>
          <p:cNvSpPr>
            <a:spLocks noGrp="1"/>
          </p:cNvSpPr>
          <p:nvPr/>
        </p:nvSpPr>
        <p:spPr>
          <a:xfrm>
            <a:off x="2484438" y="6183313"/>
            <a:ext cx="3814762" cy="442912"/>
          </a:xfrm>
          <a:prstGeom prst="rect">
            <a:avLst/>
          </a:prstGeom>
          <a:noFill/>
          <a:ln w="9525">
            <a:noFill/>
          </a:ln>
        </p:spPr>
        <p:txBody>
          <a:bodyPr anchor="t"/>
          <a:p>
            <a:pPr>
              <a:lnSpc>
                <a:spcPct val="125000"/>
              </a:lnSpc>
            </a:pPr>
            <a:r>
              <a:rPr lang="en-US" altLang="zh-CN" sz="1500" dirty="0">
                <a:latin typeface="Times New Roman" panose="02020603050405020304" pitchFamily="2" charset="0"/>
              </a:rPr>
              <a:t>DMA</a:t>
            </a:r>
            <a:r>
              <a:rPr lang="zh-CN" altLang="en-US" sz="1500" dirty="0">
                <a:latin typeface="Arial" panose="020B0604020202020204" pitchFamily="34" charset="0"/>
              </a:rPr>
              <a:t>控制器的示意图</a:t>
            </a:r>
            <a:endParaRPr lang="zh-CN" altLang="en-US" sz="1500" dirty="0">
              <a:latin typeface="Arial" panose="020B0604020202020204" pitchFamily="34" charset="0"/>
              <a:ea typeface="Arial" panose="020B0604020202020204" pitchFamily="34" charset="0"/>
            </a:endParaRPr>
          </a:p>
        </p:txBody>
      </p:sp>
      <p:grpSp>
        <p:nvGrpSpPr>
          <p:cNvPr id="96260" name="组合 903170"/>
          <p:cNvGrpSpPr/>
          <p:nvPr/>
        </p:nvGrpSpPr>
        <p:grpSpPr>
          <a:xfrm>
            <a:off x="468313" y="1069975"/>
            <a:ext cx="9090025" cy="4370388"/>
            <a:chOff x="336" y="816"/>
            <a:chExt cx="5727" cy="2753"/>
          </a:xfrm>
        </p:grpSpPr>
        <p:sp>
          <p:nvSpPr>
            <p:cNvPr id="96261" name="矩形 903171"/>
            <p:cNvSpPr/>
            <p:nvPr/>
          </p:nvSpPr>
          <p:spPr>
            <a:xfrm>
              <a:off x="2514" y="1437"/>
              <a:ext cx="2494" cy="1769"/>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6262" name="矩形 903172"/>
            <p:cNvSpPr/>
            <p:nvPr/>
          </p:nvSpPr>
          <p:spPr>
            <a:xfrm>
              <a:off x="1334" y="1437"/>
              <a:ext cx="862" cy="1814"/>
            </a:xfrm>
            <a:prstGeom prst="rect">
              <a:avLst/>
            </a:prstGeom>
            <a:solidFill>
              <a:schemeClr val="bg1"/>
            </a:solidFill>
            <a:ln w="9525" cap="flat" cmpd="sng">
              <a:solidFill>
                <a:schemeClr val="tx1"/>
              </a:solidFill>
              <a:prstDash val="solid"/>
              <a:miter/>
              <a:headEnd type="none" w="med" len="med"/>
              <a:tailEnd type="none" w="med" len="med"/>
            </a:ln>
          </p:spPr>
          <p:txBody>
            <a:bodyPr wrap="none" lIns="91432" tIns="45715" rIns="91432" bIns="45715" anchor="ctr"/>
            <a:p>
              <a:r>
                <a:rPr lang="en-US" altLang="zh-CN" sz="2000" b="1">
                  <a:latin typeface="Arial" panose="020B0604020202020204" pitchFamily="34" charset="0"/>
                  <a:ea typeface="宋体" panose="02010600030101010101" pitchFamily="2" charset="-122"/>
                </a:rPr>
                <a:t>count</a:t>
              </a:r>
              <a:endParaRPr lang="en-US" altLang="zh-CN" sz="2000" b="1">
                <a:latin typeface="Arial" panose="020B0604020202020204" pitchFamily="34" charset="0"/>
                <a:ea typeface="宋体" panose="02010600030101010101" pitchFamily="2" charset="-122"/>
              </a:endParaRPr>
            </a:p>
            <a:p>
              <a:endParaRPr lang="en-US" altLang="zh-CN" sz="2000" b="1">
                <a:latin typeface="Arial" panose="020B0604020202020204" pitchFamily="34" charset="0"/>
                <a:ea typeface="宋体" panose="02010600030101010101" pitchFamily="2" charset="-122"/>
              </a:endParaRPr>
            </a:p>
            <a:p>
              <a:endParaRPr lang="en-US" altLang="zh-CN" sz="2000" b="1">
                <a:latin typeface="Arial" panose="020B0604020202020204" pitchFamily="34" charset="0"/>
                <a:ea typeface="宋体" panose="02010600030101010101" pitchFamily="2" charset="-122"/>
              </a:endParaRPr>
            </a:p>
            <a:p>
              <a:endParaRPr lang="en-US" altLang="zh-CN" b="1">
                <a:latin typeface="Arial" panose="020B0604020202020204" pitchFamily="34" charset="0"/>
                <a:ea typeface="宋体" panose="02010600030101010101" pitchFamily="2" charset="-122"/>
              </a:endParaRPr>
            </a:p>
          </p:txBody>
        </p:sp>
        <p:sp>
          <p:nvSpPr>
            <p:cNvPr id="96263" name="矩形 903173"/>
            <p:cNvSpPr/>
            <p:nvPr/>
          </p:nvSpPr>
          <p:spPr>
            <a:xfrm>
              <a:off x="336" y="1437"/>
              <a:ext cx="681" cy="1814"/>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6264" name="直接连接符 903174"/>
            <p:cNvSpPr/>
            <p:nvPr/>
          </p:nvSpPr>
          <p:spPr>
            <a:xfrm>
              <a:off x="745" y="3569"/>
              <a:ext cx="3084" cy="0"/>
            </a:xfrm>
            <a:prstGeom prst="line">
              <a:avLst/>
            </a:prstGeom>
            <a:ln w="9525" cap="flat" cmpd="sng">
              <a:solidFill>
                <a:schemeClr val="tx1"/>
              </a:solidFill>
              <a:prstDash val="solid"/>
              <a:round/>
              <a:headEnd type="none" w="med" len="med"/>
              <a:tailEnd type="none" w="med" len="med"/>
            </a:ln>
          </p:spPr>
        </p:sp>
        <p:sp>
          <p:nvSpPr>
            <p:cNvPr id="96265" name="直接连接符 903175"/>
            <p:cNvSpPr/>
            <p:nvPr/>
          </p:nvSpPr>
          <p:spPr>
            <a:xfrm>
              <a:off x="745" y="3252"/>
              <a:ext cx="0" cy="317"/>
            </a:xfrm>
            <a:prstGeom prst="line">
              <a:avLst/>
            </a:prstGeom>
            <a:ln w="9525" cap="flat" cmpd="sng">
              <a:solidFill>
                <a:schemeClr val="tx1"/>
              </a:solidFill>
              <a:prstDash val="solid"/>
              <a:round/>
              <a:headEnd type="none" w="med" len="med"/>
              <a:tailEnd type="none" w="med" len="med"/>
            </a:ln>
          </p:spPr>
        </p:sp>
        <p:sp>
          <p:nvSpPr>
            <p:cNvPr id="96266" name="直接连接符 903176"/>
            <p:cNvSpPr/>
            <p:nvPr/>
          </p:nvSpPr>
          <p:spPr>
            <a:xfrm>
              <a:off x="1742" y="3252"/>
              <a:ext cx="0" cy="317"/>
            </a:xfrm>
            <a:prstGeom prst="line">
              <a:avLst/>
            </a:prstGeom>
            <a:ln w="9525" cap="flat" cmpd="sng">
              <a:solidFill>
                <a:schemeClr val="tx1"/>
              </a:solidFill>
              <a:prstDash val="solid"/>
              <a:round/>
              <a:headEnd type="none" w="med" len="med"/>
              <a:tailEnd type="none" w="med" len="med"/>
            </a:ln>
          </p:spPr>
        </p:sp>
        <p:sp>
          <p:nvSpPr>
            <p:cNvPr id="96267" name="直接连接符 903177"/>
            <p:cNvSpPr/>
            <p:nvPr/>
          </p:nvSpPr>
          <p:spPr>
            <a:xfrm>
              <a:off x="3829" y="3206"/>
              <a:ext cx="0" cy="363"/>
            </a:xfrm>
            <a:prstGeom prst="line">
              <a:avLst/>
            </a:prstGeom>
            <a:ln w="9525" cap="flat" cmpd="sng">
              <a:solidFill>
                <a:schemeClr val="tx1"/>
              </a:solidFill>
              <a:prstDash val="solid"/>
              <a:round/>
              <a:headEnd type="none" w="med" len="med"/>
              <a:tailEnd type="none" w="med" len="med"/>
            </a:ln>
          </p:spPr>
        </p:sp>
        <p:sp>
          <p:nvSpPr>
            <p:cNvPr id="96268" name="矩形 903178"/>
            <p:cNvSpPr/>
            <p:nvPr/>
          </p:nvSpPr>
          <p:spPr>
            <a:xfrm>
              <a:off x="4237" y="1619"/>
              <a:ext cx="545" cy="363"/>
            </a:xfrm>
            <a:prstGeom prst="rect">
              <a:avLst/>
            </a:prstGeom>
            <a:solidFill>
              <a:srgbClr val="FFCC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6269" name="矩形 903179"/>
            <p:cNvSpPr/>
            <p:nvPr/>
          </p:nvSpPr>
          <p:spPr>
            <a:xfrm>
              <a:off x="4237" y="2617"/>
              <a:ext cx="544" cy="363"/>
            </a:xfrm>
            <a:prstGeom prst="rect">
              <a:avLst/>
            </a:prstGeom>
            <a:solidFill>
              <a:srgbClr val="FFCC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6270" name="矩形 903180"/>
            <p:cNvSpPr/>
            <p:nvPr/>
          </p:nvSpPr>
          <p:spPr>
            <a:xfrm>
              <a:off x="3511" y="1619"/>
              <a:ext cx="499" cy="1361"/>
            </a:xfrm>
            <a:prstGeom prst="rect">
              <a:avLst/>
            </a:prstGeom>
            <a:solidFill>
              <a:srgbClr val="FFCC99"/>
            </a:solidFill>
            <a:ln w="9525" cap="flat" cmpd="sng">
              <a:solidFill>
                <a:schemeClr val="tx1"/>
              </a:solidFill>
              <a:prstDash val="solid"/>
              <a:miter/>
              <a:headEnd type="none" w="med" len="med"/>
              <a:tailEnd type="none" w="med" len="med"/>
            </a:ln>
          </p:spPr>
          <p:txBody>
            <a:bodyPr wrap="none" lIns="91432" tIns="45715" rIns="91432" bIns="45715" anchor="ctr"/>
            <a:p>
              <a:r>
                <a:rPr lang="en-US" altLang="zh-CN" sz="2400" b="1">
                  <a:latin typeface="Arial" panose="020B0604020202020204" pitchFamily="34" charset="0"/>
                  <a:ea typeface="宋体" panose="02010600030101010101" pitchFamily="2" charset="-122"/>
                </a:rPr>
                <a:t>I/O</a:t>
              </a:r>
              <a:endParaRPr lang="en-US" altLang="zh-CN" sz="2400" b="1">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控</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制</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逻</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辑</a:t>
              </a:r>
              <a:endParaRPr lang="zh-CN" altLang="en-US" sz="2400" b="1" dirty="0">
                <a:latin typeface="Arial" panose="020B0604020202020204" pitchFamily="34" charset="0"/>
                <a:ea typeface="宋体" panose="02010600030101010101" pitchFamily="2" charset="-122"/>
              </a:endParaRPr>
            </a:p>
          </p:txBody>
        </p:sp>
        <p:sp>
          <p:nvSpPr>
            <p:cNvPr id="96271" name="矩形 903181"/>
            <p:cNvSpPr/>
            <p:nvPr/>
          </p:nvSpPr>
          <p:spPr>
            <a:xfrm>
              <a:off x="2695" y="1619"/>
              <a:ext cx="499" cy="272"/>
            </a:xfrm>
            <a:prstGeom prst="rect">
              <a:avLst/>
            </a:prstGeom>
            <a:solidFill>
              <a:srgbClr val="FFCC99"/>
            </a:solidFill>
            <a:ln w="9525" cap="flat" cmpd="sng">
              <a:solidFill>
                <a:schemeClr val="tx1"/>
              </a:solidFill>
              <a:prstDash val="solid"/>
              <a:miter/>
              <a:headEnd type="none" w="med" len="med"/>
              <a:tailEnd type="none" w="med" len="med"/>
            </a:ln>
          </p:spPr>
          <p:txBody>
            <a:bodyPr wrap="none" lIns="91432" tIns="45715" rIns="91432" bIns="45715" anchor="ctr"/>
            <a:p>
              <a:r>
                <a:rPr lang="en-US" altLang="zh-CN" sz="2400" b="1">
                  <a:latin typeface="Arial" panose="020B0604020202020204" pitchFamily="34" charset="0"/>
                  <a:ea typeface="宋体" panose="02010600030101010101" pitchFamily="2" charset="-122"/>
                </a:rPr>
                <a:t>DR</a:t>
              </a:r>
              <a:endParaRPr lang="en-US" altLang="zh-CN" sz="2400" b="1">
                <a:latin typeface="Arial" panose="020B0604020202020204" pitchFamily="34" charset="0"/>
                <a:ea typeface="宋体" panose="02010600030101010101" pitchFamily="2" charset="-122"/>
              </a:endParaRPr>
            </a:p>
          </p:txBody>
        </p:sp>
        <p:sp>
          <p:nvSpPr>
            <p:cNvPr id="96272" name="矩形 903182"/>
            <p:cNvSpPr/>
            <p:nvPr/>
          </p:nvSpPr>
          <p:spPr>
            <a:xfrm>
              <a:off x="2695" y="1982"/>
              <a:ext cx="499" cy="272"/>
            </a:xfrm>
            <a:prstGeom prst="rect">
              <a:avLst/>
            </a:prstGeom>
            <a:solidFill>
              <a:srgbClr val="FFCC99"/>
            </a:solidFill>
            <a:ln w="9525" cap="flat" cmpd="sng">
              <a:solidFill>
                <a:schemeClr val="tx1"/>
              </a:solidFill>
              <a:prstDash val="solid"/>
              <a:miter/>
              <a:headEnd type="none" w="med" len="med"/>
              <a:tailEnd type="none" w="med" len="med"/>
            </a:ln>
          </p:spPr>
          <p:txBody>
            <a:bodyPr wrap="none" lIns="91432" tIns="45715" rIns="91432" bIns="45715" anchor="ctr"/>
            <a:p>
              <a:r>
                <a:rPr lang="en-US" altLang="zh-CN" sz="2400" b="1">
                  <a:latin typeface="Arial" panose="020B0604020202020204" pitchFamily="34" charset="0"/>
                  <a:ea typeface="宋体" panose="02010600030101010101" pitchFamily="2" charset="-122"/>
                </a:rPr>
                <a:t>MAR</a:t>
              </a:r>
              <a:endParaRPr lang="en-US" altLang="zh-CN" sz="2400" b="1">
                <a:latin typeface="Arial" panose="020B0604020202020204" pitchFamily="34" charset="0"/>
                <a:ea typeface="宋体" panose="02010600030101010101" pitchFamily="2" charset="-122"/>
              </a:endParaRPr>
            </a:p>
          </p:txBody>
        </p:sp>
        <p:sp>
          <p:nvSpPr>
            <p:cNvPr id="96273" name="矩形 903183"/>
            <p:cNvSpPr/>
            <p:nvPr/>
          </p:nvSpPr>
          <p:spPr>
            <a:xfrm>
              <a:off x="2695" y="2345"/>
              <a:ext cx="499" cy="272"/>
            </a:xfrm>
            <a:prstGeom prst="rect">
              <a:avLst/>
            </a:prstGeom>
            <a:solidFill>
              <a:srgbClr val="FFCC99"/>
            </a:solidFill>
            <a:ln w="9525" cap="flat" cmpd="sng">
              <a:solidFill>
                <a:schemeClr val="tx1"/>
              </a:solidFill>
              <a:prstDash val="solid"/>
              <a:miter/>
              <a:headEnd type="none" w="med" len="med"/>
              <a:tailEnd type="none" w="med" len="med"/>
            </a:ln>
          </p:spPr>
          <p:txBody>
            <a:bodyPr wrap="none" lIns="91432" tIns="45715" rIns="91432" bIns="45715" anchor="ctr"/>
            <a:p>
              <a:r>
                <a:rPr lang="en-US" altLang="zh-CN" sz="2400" b="1">
                  <a:latin typeface="Arial" panose="020B0604020202020204" pitchFamily="34" charset="0"/>
                  <a:ea typeface="宋体" panose="02010600030101010101" pitchFamily="2" charset="-122"/>
                </a:rPr>
                <a:t>DC</a:t>
              </a:r>
              <a:endParaRPr lang="en-US" altLang="zh-CN" sz="2400" b="1">
                <a:latin typeface="Arial" panose="020B0604020202020204" pitchFamily="34" charset="0"/>
                <a:ea typeface="宋体" panose="02010600030101010101" pitchFamily="2" charset="-122"/>
              </a:endParaRPr>
            </a:p>
          </p:txBody>
        </p:sp>
        <p:sp>
          <p:nvSpPr>
            <p:cNvPr id="96274" name="矩形 903184"/>
            <p:cNvSpPr/>
            <p:nvPr/>
          </p:nvSpPr>
          <p:spPr>
            <a:xfrm>
              <a:off x="2695" y="2708"/>
              <a:ext cx="499" cy="272"/>
            </a:xfrm>
            <a:prstGeom prst="rect">
              <a:avLst/>
            </a:prstGeom>
            <a:solidFill>
              <a:srgbClr val="FFCC99"/>
            </a:solidFill>
            <a:ln w="9525" cap="flat" cmpd="sng">
              <a:solidFill>
                <a:schemeClr val="tx1"/>
              </a:solidFill>
              <a:prstDash val="solid"/>
              <a:miter/>
              <a:headEnd type="none" w="med" len="med"/>
              <a:tailEnd type="none" w="med" len="med"/>
            </a:ln>
          </p:spPr>
          <p:txBody>
            <a:bodyPr wrap="none" lIns="91432" tIns="45715" rIns="91432" bIns="45715" anchor="ctr"/>
            <a:p>
              <a:r>
                <a:rPr lang="en-US" altLang="zh-CN" sz="2400" b="1">
                  <a:latin typeface="Arial" panose="020B0604020202020204" pitchFamily="34" charset="0"/>
                  <a:ea typeface="宋体" panose="02010600030101010101" pitchFamily="2" charset="-122"/>
                </a:rPr>
                <a:t>CR</a:t>
              </a:r>
              <a:endParaRPr lang="en-US" altLang="zh-CN" sz="2400" b="1">
                <a:latin typeface="Arial" panose="020B0604020202020204" pitchFamily="34" charset="0"/>
                <a:ea typeface="宋体" panose="02010600030101010101" pitchFamily="2" charset="-122"/>
              </a:endParaRPr>
            </a:p>
          </p:txBody>
        </p:sp>
        <p:sp>
          <p:nvSpPr>
            <p:cNvPr id="96275" name="矩形 903185"/>
            <p:cNvSpPr/>
            <p:nvPr/>
          </p:nvSpPr>
          <p:spPr>
            <a:xfrm>
              <a:off x="1923" y="1846"/>
              <a:ext cx="182" cy="499"/>
            </a:xfrm>
            <a:prstGeom prst="rect">
              <a:avLst/>
            </a:prstGeom>
            <a:no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6276" name="直接连接符 903186"/>
            <p:cNvSpPr/>
            <p:nvPr/>
          </p:nvSpPr>
          <p:spPr>
            <a:xfrm flipH="1">
              <a:off x="1697" y="1846"/>
              <a:ext cx="227" cy="0"/>
            </a:xfrm>
            <a:prstGeom prst="line">
              <a:avLst/>
            </a:prstGeom>
            <a:ln w="9525" cap="flat" cmpd="sng">
              <a:solidFill>
                <a:schemeClr val="tx1"/>
              </a:solidFill>
              <a:prstDash val="solid"/>
              <a:round/>
              <a:headEnd type="none" w="med" len="med"/>
              <a:tailEnd type="none" w="med" len="med"/>
            </a:ln>
          </p:spPr>
        </p:sp>
        <p:sp>
          <p:nvSpPr>
            <p:cNvPr id="96277" name="直接连接符 903187"/>
            <p:cNvSpPr/>
            <p:nvPr/>
          </p:nvSpPr>
          <p:spPr>
            <a:xfrm flipH="1">
              <a:off x="1697" y="2345"/>
              <a:ext cx="227" cy="0"/>
            </a:xfrm>
            <a:prstGeom prst="line">
              <a:avLst/>
            </a:prstGeom>
            <a:ln w="9525" cap="flat" cmpd="sng">
              <a:solidFill>
                <a:schemeClr val="tx1"/>
              </a:solidFill>
              <a:prstDash val="solid"/>
              <a:round/>
              <a:headEnd type="none" w="med" len="med"/>
              <a:tailEnd type="none" w="med" len="med"/>
            </a:ln>
          </p:spPr>
        </p:sp>
        <p:sp>
          <p:nvSpPr>
            <p:cNvPr id="96278" name="直接连接符 903188"/>
            <p:cNvSpPr/>
            <p:nvPr/>
          </p:nvSpPr>
          <p:spPr>
            <a:xfrm>
              <a:off x="1788" y="1846"/>
              <a:ext cx="0" cy="499"/>
            </a:xfrm>
            <a:prstGeom prst="line">
              <a:avLst/>
            </a:prstGeom>
            <a:ln w="9525" cap="flat" cmpd="sng">
              <a:solidFill>
                <a:schemeClr val="tx1"/>
              </a:solidFill>
              <a:prstDash val="solid"/>
              <a:round/>
              <a:headEnd type="triangle" w="med" len="med"/>
              <a:tailEnd type="triangle" w="med" len="med"/>
            </a:ln>
          </p:spPr>
        </p:sp>
        <p:sp>
          <p:nvSpPr>
            <p:cNvPr id="96279" name="直接连接符 903189"/>
            <p:cNvSpPr/>
            <p:nvPr/>
          </p:nvSpPr>
          <p:spPr>
            <a:xfrm flipH="1" flipV="1">
              <a:off x="1788" y="2118"/>
              <a:ext cx="907" cy="227"/>
            </a:xfrm>
            <a:prstGeom prst="line">
              <a:avLst/>
            </a:prstGeom>
            <a:ln w="9525" cap="flat" cmpd="sng">
              <a:solidFill>
                <a:schemeClr val="tx1"/>
              </a:solidFill>
              <a:prstDash val="solid"/>
              <a:round/>
              <a:headEnd type="none" w="med" len="med"/>
              <a:tailEnd type="triangle" w="med" len="med"/>
            </a:ln>
          </p:spPr>
        </p:sp>
        <p:sp>
          <p:nvSpPr>
            <p:cNvPr id="96280" name="直接连接符 903190"/>
            <p:cNvSpPr/>
            <p:nvPr/>
          </p:nvSpPr>
          <p:spPr>
            <a:xfrm flipH="1" flipV="1">
              <a:off x="2105" y="1846"/>
              <a:ext cx="590" cy="136"/>
            </a:xfrm>
            <a:prstGeom prst="line">
              <a:avLst/>
            </a:prstGeom>
            <a:ln w="9525" cap="flat" cmpd="sng">
              <a:solidFill>
                <a:schemeClr val="tx1"/>
              </a:solidFill>
              <a:prstDash val="solid"/>
              <a:round/>
              <a:headEnd type="none" w="med" len="med"/>
              <a:tailEnd type="triangle" w="med" len="med"/>
            </a:ln>
          </p:spPr>
        </p:sp>
        <p:sp>
          <p:nvSpPr>
            <p:cNvPr id="96281" name="文本框 903191"/>
            <p:cNvSpPr txBox="1"/>
            <p:nvPr/>
          </p:nvSpPr>
          <p:spPr>
            <a:xfrm>
              <a:off x="382" y="1120"/>
              <a:ext cx="635" cy="288"/>
            </a:xfrm>
            <a:prstGeom prst="rect">
              <a:avLst/>
            </a:prstGeom>
            <a:noFill/>
            <a:ln w="9525">
              <a:noFill/>
            </a:ln>
          </p:spPr>
          <p:txBody>
            <a:bodyPr lIns="91432" tIns="45715" rIns="91432" bIns="45715" anchor="t">
              <a:spAutoFit/>
            </a:bodyPr>
            <a:p>
              <a:pPr>
                <a:spcBef>
                  <a:spcPct val="50000"/>
                </a:spcBef>
              </a:pPr>
              <a:r>
                <a:rPr lang="en-US" altLang="zh-CN" sz="2400" b="1">
                  <a:latin typeface="Arial" panose="020B0604020202020204" pitchFamily="34" charset="0"/>
                  <a:ea typeface="宋体" panose="02010600030101010101" pitchFamily="2" charset="-122"/>
                </a:rPr>
                <a:t>CPU</a:t>
              </a:r>
              <a:endParaRPr lang="en-US" altLang="zh-CN" sz="2400" b="1">
                <a:latin typeface="Arial" panose="020B0604020202020204" pitchFamily="34" charset="0"/>
                <a:ea typeface="宋体" panose="02010600030101010101" pitchFamily="2" charset="-122"/>
              </a:endParaRPr>
            </a:p>
          </p:txBody>
        </p:sp>
        <p:sp>
          <p:nvSpPr>
            <p:cNvPr id="96282" name="文本框 903192"/>
            <p:cNvSpPr txBox="1"/>
            <p:nvPr/>
          </p:nvSpPr>
          <p:spPr>
            <a:xfrm>
              <a:off x="1470" y="1120"/>
              <a:ext cx="635" cy="288"/>
            </a:xfrm>
            <a:prstGeom prst="rect">
              <a:avLst/>
            </a:prstGeom>
            <a:noFill/>
            <a:ln w="9525">
              <a:noFill/>
            </a:ln>
          </p:spPr>
          <p:txBody>
            <a:bodyPr lIns="91432" tIns="45715" rIns="91432" bIns="45715" anchor="t">
              <a:spAutoFit/>
            </a:bodyPr>
            <a:p>
              <a:pPr>
                <a:spcBef>
                  <a:spcPct val="50000"/>
                </a:spcBef>
              </a:pPr>
              <a:r>
                <a:rPr lang="zh-CN" altLang="en-US" sz="2400" b="1" dirty="0">
                  <a:latin typeface="Arial" panose="020B0604020202020204" pitchFamily="34" charset="0"/>
                  <a:ea typeface="宋体" panose="02010600030101010101" pitchFamily="2" charset="-122"/>
                </a:rPr>
                <a:t>内存</a:t>
              </a:r>
              <a:endParaRPr lang="zh-CN" altLang="en-US" sz="2400" b="1" dirty="0">
                <a:latin typeface="Arial" panose="020B0604020202020204" pitchFamily="34" charset="0"/>
                <a:ea typeface="宋体" panose="02010600030101010101" pitchFamily="2" charset="-122"/>
              </a:endParaRPr>
            </a:p>
          </p:txBody>
        </p:sp>
        <p:sp>
          <p:nvSpPr>
            <p:cNvPr id="96283" name="文本框 903193"/>
            <p:cNvSpPr txBox="1"/>
            <p:nvPr/>
          </p:nvSpPr>
          <p:spPr>
            <a:xfrm>
              <a:off x="2592" y="864"/>
              <a:ext cx="1542" cy="586"/>
            </a:xfrm>
            <a:prstGeom prst="rect">
              <a:avLst/>
            </a:prstGeom>
            <a:noFill/>
            <a:ln w="9525">
              <a:noFill/>
            </a:ln>
          </p:spPr>
          <p:txBody>
            <a:bodyPr lIns="91432" tIns="45715" rIns="91432" bIns="45715" anchor="t">
              <a:spAutoFit/>
            </a:bodyPr>
            <a:p>
              <a:pPr>
                <a:spcBef>
                  <a:spcPct val="50000"/>
                </a:spcBef>
              </a:pPr>
              <a:r>
                <a:rPr lang="zh-CN" altLang="en-US" sz="2200" b="1" dirty="0">
                  <a:latin typeface="Arial" panose="020B0604020202020204" pitchFamily="34" charset="0"/>
                  <a:ea typeface="宋体" panose="02010600030101010101" pitchFamily="2" charset="-122"/>
                </a:rPr>
                <a:t>主机</a:t>
              </a:r>
              <a:r>
                <a:rPr lang="en-US" altLang="zh-CN" sz="2200" b="1" dirty="0">
                  <a:latin typeface="Arial" panose="020B0604020202020204" pitchFamily="34" charset="0"/>
                  <a:ea typeface="宋体" panose="02010600030101010101" pitchFamily="2" charset="-122"/>
                </a:rPr>
                <a:t>—</a:t>
              </a:r>
              <a:r>
                <a:rPr lang="zh-CN" altLang="en-US" sz="2200" b="1" dirty="0">
                  <a:latin typeface="Arial" panose="020B0604020202020204" pitchFamily="34" charset="0"/>
                  <a:ea typeface="宋体" panose="02010600030101010101" pitchFamily="2" charset="-122"/>
                </a:rPr>
                <a:t>控制器</a:t>
              </a:r>
              <a:endParaRPr lang="zh-CN" altLang="en-US" sz="2200" b="1" dirty="0">
                <a:latin typeface="Arial" panose="020B0604020202020204" pitchFamily="34" charset="0"/>
                <a:ea typeface="宋体" panose="02010600030101010101" pitchFamily="2" charset="-122"/>
              </a:endParaRPr>
            </a:p>
            <a:p>
              <a:pPr>
                <a:spcBef>
                  <a:spcPct val="50000"/>
                </a:spcBef>
              </a:pPr>
              <a:r>
                <a:rPr lang="zh-CN" altLang="en-US" sz="2200" b="1" dirty="0">
                  <a:latin typeface="Arial" panose="020B0604020202020204" pitchFamily="34" charset="0"/>
                  <a:ea typeface="宋体" panose="02010600030101010101" pitchFamily="2" charset="-122"/>
                </a:rPr>
                <a:t>接口</a:t>
              </a:r>
              <a:endParaRPr lang="zh-CN" altLang="en-US" sz="2200" b="1" dirty="0">
                <a:latin typeface="Arial" panose="020B0604020202020204" pitchFamily="34" charset="0"/>
                <a:ea typeface="宋体" panose="02010600030101010101" pitchFamily="2" charset="-122"/>
              </a:endParaRPr>
            </a:p>
          </p:txBody>
        </p:sp>
        <p:sp>
          <p:nvSpPr>
            <p:cNvPr id="96284" name="文本框 903194"/>
            <p:cNvSpPr txBox="1"/>
            <p:nvPr/>
          </p:nvSpPr>
          <p:spPr>
            <a:xfrm>
              <a:off x="4272" y="816"/>
              <a:ext cx="1791" cy="586"/>
            </a:xfrm>
            <a:prstGeom prst="rect">
              <a:avLst/>
            </a:prstGeom>
            <a:noFill/>
            <a:ln w="9525">
              <a:noFill/>
            </a:ln>
          </p:spPr>
          <p:txBody>
            <a:bodyPr lIns="91432" tIns="45715" rIns="91432" bIns="45715" anchor="t">
              <a:spAutoFit/>
            </a:bodyPr>
            <a:p>
              <a:pPr>
                <a:spcBef>
                  <a:spcPct val="50000"/>
                </a:spcBef>
              </a:pPr>
              <a:r>
                <a:rPr lang="zh-CN" altLang="en-US" sz="2200" b="1" dirty="0">
                  <a:latin typeface="Arial" panose="020B0604020202020204" pitchFamily="34" charset="0"/>
                  <a:ea typeface="宋体" panose="02010600030101010101" pitchFamily="2" charset="-122"/>
                </a:rPr>
                <a:t>控制器与</a:t>
              </a:r>
              <a:endParaRPr lang="zh-CN" altLang="en-US" sz="2200" b="1" dirty="0">
                <a:latin typeface="Arial" panose="020B0604020202020204" pitchFamily="34" charset="0"/>
                <a:ea typeface="宋体" panose="02010600030101010101" pitchFamily="2" charset="-122"/>
              </a:endParaRPr>
            </a:p>
            <a:p>
              <a:pPr>
                <a:spcBef>
                  <a:spcPct val="50000"/>
                </a:spcBef>
              </a:pPr>
              <a:r>
                <a:rPr lang="zh-CN" altLang="en-US" sz="2200" b="1" dirty="0">
                  <a:latin typeface="Arial" panose="020B0604020202020204" pitchFamily="34" charset="0"/>
                  <a:ea typeface="宋体" panose="02010600030101010101" pitchFamily="2" charset="-122"/>
                </a:rPr>
                <a:t>块设备接口</a:t>
              </a:r>
              <a:endParaRPr lang="zh-CN" altLang="en-US" sz="2200" b="1" dirty="0">
                <a:latin typeface="Arial" panose="020B0604020202020204" pitchFamily="34" charset="0"/>
                <a:ea typeface="宋体" panose="02010600030101010101" pitchFamily="2" charset="-122"/>
              </a:endParaRPr>
            </a:p>
          </p:txBody>
        </p:sp>
        <p:sp>
          <p:nvSpPr>
            <p:cNvPr id="96285" name="文本框 903195"/>
            <p:cNvSpPr txBox="1"/>
            <p:nvPr/>
          </p:nvSpPr>
          <p:spPr>
            <a:xfrm>
              <a:off x="1833" y="3300"/>
              <a:ext cx="907" cy="269"/>
            </a:xfrm>
            <a:prstGeom prst="rect">
              <a:avLst/>
            </a:prstGeom>
            <a:noFill/>
            <a:ln w="9525">
              <a:noFill/>
            </a:ln>
          </p:spPr>
          <p:txBody>
            <a:bodyPr lIns="91432" tIns="45715" rIns="91432" bIns="45715" anchor="t">
              <a:spAutoFit/>
            </a:bodyPr>
            <a:p>
              <a:pPr>
                <a:spcBef>
                  <a:spcPct val="50000"/>
                </a:spcBef>
              </a:pPr>
              <a:r>
                <a:rPr lang="zh-CN" altLang="en-US" sz="2200" b="1" dirty="0">
                  <a:latin typeface="Arial" panose="020B0604020202020204" pitchFamily="34" charset="0"/>
                  <a:ea typeface="宋体" panose="02010600030101010101" pitchFamily="2" charset="-122"/>
                </a:rPr>
                <a:t>系统总线</a:t>
              </a:r>
              <a:endParaRPr lang="zh-CN" altLang="en-US" sz="2200" b="1" dirty="0">
                <a:latin typeface="Arial" panose="020B0604020202020204" pitchFamily="34" charset="0"/>
                <a:ea typeface="宋体" panose="02010600030101010101" pitchFamily="2" charset="-122"/>
              </a:endParaRPr>
            </a:p>
          </p:txBody>
        </p:sp>
        <p:sp>
          <p:nvSpPr>
            <p:cNvPr id="96286" name="文本框 903196"/>
            <p:cNvSpPr txBox="1"/>
            <p:nvPr/>
          </p:nvSpPr>
          <p:spPr>
            <a:xfrm>
              <a:off x="3784" y="3297"/>
              <a:ext cx="1542" cy="269"/>
            </a:xfrm>
            <a:prstGeom prst="rect">
              <a:avLst/>
            </a:prstGeom>
            <a:noFill/>
            <a:ln w="9525">
              <a:noFill/>
            </a:ln>
          </p:spPr>
          <p:txBody>
            <a:bodyPr lIns="91432" tIns="45715" rIns="91432" bIns="45715" anchor="t">
              <a:spAutoFit/>
            </a:bodyPr>
            <a:p>
              <a:pPr>
                <a:spcBef>
                  <a:spcPct val="50000"/>
                </a:spcBef>
              </a:pPr>
              <a:r>
                <a:rPr lang="en-US" altLang="zh-CN" sz="2200" b="1" dirty="0">
                  <a:latin typeface="Arial" panose="020B0604020202020204" pitchFamily="34" charset="0"/>
                  <a:ea typeface="宋体" panose="02010600030101010101" pitchFamily="2" charset="-122"/>
                </a:rPr>
                <a:t>DMA</a:t>
              </a:r>
              <a:r>
                <a:rPr lang="zh-CN" altLang="en-US" sz="2200" b="1" dirty="0">
                  <a:latin typeface="Arial" panose="020B0604020202020204" pitchFamily="34" charset="0"/>
                  <a:ea typeface="宋体" panose="02010600030101010101" pitchFamily="2" charset="-122"/>
                </a:rPr>
                <a:t>控制器</a:t>
              </a:r>
              <a:endParaRPr lang="zh-CN" altLang="en-US" sz="2200" b="1" dirty="0">
                <a:latin typeface="Arial" panose="020B0604020202020204" pitchFamily="34" charset="0"/>
                <a:ea typeface="宋体" panose="02010600030101010101" pitchFamily="2" charset="-122"/>
              </a:endParaRPr>
            </a:p>
          </p:txBody>
        </p:sp>
        <p:sp>
          <p:nvSpPr>
            <p:cNvPr id="96287" name="文本框 903197"/>
            <p:cNvSpPr txBox="1"/>
            <p:nvPr/>
          </p:nvSpPr>
          <p:spPr>
            <a:xfrm>
              <a:off x="971" y="3205"/>
              <a:ext cx="545" cy="269"/>
            </a:xfrm>
            <a:prstGeom prst="rect">
              <a:avLst/>
            </a:prstGeom>
            <a:noFill/>
            <a:ln w="9525">
              <a:noFill/>
            </a:ln>
          </p:spPr>
          <p:txBody>
            <a:bodyPr lIns="91432" tIns="45715" rIns="91432" bIns="45715" anchor="t">
              <a:spAutoFit/>
            </a:bodyPr>
            <a:p>
              <a:pPr>
                <a:spcBef>
                  <a:spcPct val="50000"/>
                </a:spcBef>
              </a:pPr>
              <a:r>
                <a:rPr lang="zh-CN" altLang="en-US" sz="2200" b="1" dirty="0">
                  <a:latin typeface="Arial" panose="020B0604020202020204" pitchFamily="34" charset="0"/>
                  <a:ea typeface="宋体" panose="02010600030101010101" pitchFamily="2" charset="-122"/>
                </a:rPr>
                <a:t>命令</a:t>
              </a:r>
              <a:endParaRPr lang="zh-CN" altLang="en-US" sz="2200" b="1" dirty="0">
                <a:latin typeface="Arial" panose="020B0604020202020204" pitchFamily="34" charset="0"/>
                <a:ea typeface="宋体" panose="02010600030101010101" pitchFamily="2" charset="-122"/>
              </a:endParaRPr>
            </a:p>
          </p:txBody>
        </p:sp>
        <p:sp>
          <p:nvSpPr>
            <p:cNvPr id="96288" name="直接连接符 903198"/>
            <p:cNvSpPr/>
            <p:nvPr/>
          </p:nvSpPr>
          <p:spPr>
            <a:xfrm>
              <a:off x="971" y="3479"/>
              <a:ext cx="454" cy="0"/>
            </a:xfrm>
            <a:prstGeom prst="line">
              <a:avLst/>
            </a:prstGeom>
            <a:ln w="9525" cap="flat" cmpd="sng">
              <a:solidFill>
                <a:schemeClr val="tx1"/>
              </a:solidFill>
              <a:prstDash val="solid"/>
              <a:round/>
              <a:headEnd type="none" w="med" len="med"/>
              <a:tailEnd type="triangle" w="med" len="med"/>
            </a:ln>
          </p:spPr>
        </p:sp>
      </p:grpSp>
      <p:sp>
        <p:nvSpPr>
          <p:cNvPr id="903200" name="线形标注 1 903199"/>
          <p:cNvSpPr/>
          <p:nvPr/>
        </p:nvSpPr>
        <p:spPr>
          <a:xfrm>
            <a:off x="5794375" y="4598988"/>
            <a:ext cx="2952750" cy="1122362"/>
          </a:xfrm>
          <a:prstGeom prst="borderCallout1">
            <a:avLst>
              <a:gd name="adj1" fmla="val 10185"/>
              <a:gd name="adj2" fmla="val -2583"/>
              <a:gd name="adj3" fmla="val -25602"/>
              <a:gd name="adj4" fmla="val -26843"/>
            </a:avLst>
          </a:prstGeom>
          <a:solidFill>
            <a:srgbClr val="FFFFCC"/>
          </a:solidFill>
          <a:ln w="12700" cap="flat" cmpd="sng">
            <a:solidFill>
              <a:schemeClr val="fo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p>
            <a:pPr>
              <a:lnSpc>
                <a:spcPct val="110000"/>
              </a:lnSpc>
            </a:pPr>
            <a:r>
              <a:rPr lang="zh-CN" altLang="en-US" sz="2000" b="1" dirty="0">
                <a:latin typeface="Times New Roman" panose="02020603050405020304" pitchFamily="2" charset="0"/>
                <a:ea typeface="隶书" panose="02010509060101010101" pitchFamily="1" charset="-122"/>
              </a:rPr>
              <a:t>命令</a:t>
            </a:r>
            <a:r>
              <a:rPr lang="en-US" altLang="zh-CN" sz="2000" b="1" dirty="0">
                <a:latin typeface="Times New Roman" panose="02020603050405020304" pitchFamily="2" charset="0"/>
                <a:ea typeface="隶书" panose="02010509060101010101" pitchFamily="1" charset="-122"/>
              </a:rPr>
              <a:t>/</a:t>
            </a:r>
            <a:r>
              <a:rPr lang="zh-CN" altLang="en-US" sz="2000" b="1" dirty="0">
                <a:latin typeface="Times New Roman" panose="02020603050405020304" pitchFamily="2" charset="0"/>
                <a:ea typeface="隶书" panose="02010509060101010101" pitchFamily="1" charset="-122"/>
              </a:rPr>
              <a:t>状态寄存器</a:t>
            </a:r>
            <a:r>
              <a:rPr lang="en-US" altLang="zh-CN" sz="2000" b="1" dirty="0">
                <a:latin typeface="Times New Roman" panose="02020603050405020304" pitchFamily="2" charset="0"/>
                <a:ea typeface="隶书" panose="02010509060101010101" pitchFamily="1" charset="-122"/>
              </a:rPr>
              <a:t>CR</a:t>
            </a:r>
            <a:r>
              <a:rPr lang="zh-CN" altLang="en-US" sz="2000" b="1" dirty="0">
                <a:latin typeface="Times New Roman" panose="02020603050405020304" pitchFamily="2" charset="0"/>
                <a:ea typeface="隶书" panose="02010509060101010101" pitchFamily="1" charset="-122"/>
              </a:rPr>
              <a:t>：接收从</a:t>
            </a:r>
            <a:r>
              <a:rPr lang="en-US" altLang="zh-CN" sz="2000" b="1" dirty="0">
                <a:latin typeface="Times New Roman" panose="02020603050405020304" pitchFamily="2" charset="0"/>
                <a:ea typeface="隶书" panose="02010509060101010101" pitchFamily="1" charset="-122"/>
              </a:rPr>
              <a:t>CPU</a:t>
            </a:r>
            <a:r>
              <a:rPr lang="zh-CN" altLang="en-US" sz="2000" b="1" dirty="0">
                <a:latin typeface="Times New Roman" panose="02020603050405020304" pitchFamily="2" charset="0"/>
                <a:ea typeface="隶书" panose="02010509060101010101" pitchFamily="1" charset="-122"/>
              </a:rPr>
              <a:t>发来的</a:t>
            </a:r>
            <a:r>
              <a:rPr lang="en-US" altLang="zh-CN" sz="2000" b="1" dirty="0">
                <a:latin typeface="Times New Roman" panose="02020603050405020304" pitchFamily="2" charset="0"/>
                <a:ea typeface="隶书" panose="02010509060101010101" pitchFamily="1" charset="-122"/>
              </a:rPr>
              <a:t>I/O</a:t>
            </a:r>
            <a:r>
              <a:rPr lang="zh-CN" altLang="en-US" sz="2000" b="1" dirty="0">
                <a:latin typeface="Times New Roman" panose="02020603050405020304" pitchFamily="2" charset="0"/>
                <a:ea typeface="隶书" panose="02010509060101010101" pitchFamily="1" charset="-122"/>
              </a:rPr>
              <a:t>命令或有关控制和状态信息</a:t>
            </a:r>
            <a:endParaRPr lang="zh-CN" altLang="en-US" sz="2000" b="1" dirty="0">
              <a:latin typeface="Times New Roman" panose="02020603050405020304" pitchFamily="2" charset="0"/>
              <a:ea typeface="隶书" panose="02010509060101010101" pitchFamily="1" charset="-122"/>
            </a:endParaRPr>
          </a:p>
        </p:txBody>
      </p:sp>
      <p:sp>
        <p:nvSpPr>
          <p:cNvPr id="903201" name="线形标注 1 903200"/>
          <p:cNvSpPr/>
          <p:nvPr/>
        </p:nvSpPr>
        <p:spPr>
          <a:xfrm>
            <a:off x="5794375" y="1657350"/>
            <a:ext cx="3098800" cy="1109663"/>
          </a:xfrm>
          <a:prstGeom prst="borderCallout1">
            <a:avLst>
              <a:gd name="adj1" fmla="val 10301"/>
              <a:gd name="adj2" fmla="val -2458"/>
              <a:gd name="adj3" fmla="val 84833"/>
              <a:gd name="adj4" fmla="val -25472"/>
            </a:avLst>
          </a:prstGeom>
          <a:solidFill>
            <a:srgbClr val="FFFFCC"/>
          </a:solidFill>
          <a:ln w="12700" cap="flat" cmpd="sng">
            <a:solidFill>
              <a:schemeClr val="fo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lnSpc>
                <a:spcPct val="110000"/>
              </a:lnSpc>
            </a:pPr>
            <a:r>
              <a:rPr lang="zh-CN" altLang="en-US" sz="2000" b="1" dirty="0">
                <a:latin typeface="Times New Roman" panose="02020603050405020304" pitchFamily="2" charset="0"/>
                <a:ea typeface="隶书" panose="02010509060101010101" pitchFamily="1" charset="-122"/>
              </a:rPr>
              <a:t>数据寄存器</a:t>
            </a:r>
            <a:r>
              <a:rPr lang="en-US" altLang="zh-CN" sz="2000" b="1" dirty="0">
                <a:latin typeface="Times New Roman" panose="02020603050405020304" pitchFamily="2" charset="0"/>
                <a:ea typeface="隶书" panose="02010509060101010101" pitchFamily="1" charset="-122"/>
              </a:rPr>
              <a:t>DR</a:t>
            </a:r>
            <a:r>
              <a:rPr lang="zh-CN" altLang="en-US" sz="2000" b="1" dirty="0">
                <a:latin typeface="Times New Roman" panose="02020603050405020304" pitchFamily="2" charset="0"/>
                <a:ea typeface="隶书" panose="02010509060101010101" pitchFamily="1" charset="-122"/>
              </a:rPr>
              <a:t>：用于暂存设备到内存或从内存到设备的数据</a:t>
            </a:r>
            <a:endParaRPr lang="zh-CN" altLang="en-US" sz="2000" b="1" dirty="0">
              <a:latin typeface="Times New Roman" panose="02020603050405020304" pitchFamily="2" charset="0"/>
              <a:ea typeface="隶书" panose="02010509060101010101" pitchFamily="1" charset="-122"/>
            </a:endParaRPr>
          </a:p>
        </p:txBody>
      </p:sp>
      <p:sp>
        <p:nvSpPr>
          <p:cNvPr id="903202" name="线形标注 1 903201"/>
          <p:cNvSpPr/>
          <p:nvPr/>
        </p:nvSpPr>
        <p:spPr>
          <a:xfrm>
            <a:off x="5794375" y="2870200"/>
            <a:ext cx="3098800" cy="1444625"/>
          </a:xfrm>
          <a:prstGeom prst="borderCallout1">
            <a:avLst>
              <a:gd name="adj1" fmla="val 10301"/>
              <a:gd name="adj2" fmla="val -2458"/>
              <a:gd name="adj3" fmla="val 19741"/>
              <a:gd name="adj4" fmla="val -25884"/>
            </a:avLst>
          </a:prstGeom>
          <a:solidFill>
            <a:srgbClr val="FFFFCC"/>
          </a:solidFill>
          <a:ln w="12700" cap="flat" cmpd="sng">
            <a:solidFill>
              <a:schemeClr val="fo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lnSpc>
                <a:spcPct val="110000"/>
              </a:lnSpc>
            </a:pPr>
            <a:r>
              <a:rPr lang="zh-CN" altLang="en-US" sz="2000" b="1" dirty="0">
                <a:latin typeface="Times New Roman" panose="02020603050405020304" pitchFamily="2" charset="0"/>
                <a:ea typeface="隶书" panose="02010509060101010101" pitchFamily="1" charset="-122"/>
              </a:rPr>
              <a:t>内存地址寄存器</a:t>
            </a:r>
            <a:r>
              <a:rPr lang="en-US" altLang="zh-CN" sz="2000" b="1" dirty="0">
                <a:latin typeface="Times New Roman" panose="02020603050405020304" pitchFamily="2" charset="0"/>
                <a:ea typeface="隶书" panose="02010509060101010101" pitchFamily="1" charset="-122"/>
              </a:rPr>
              <a:t>MAR</a:t>
            </a:r>
            <a:r>
              <a:rPr lang="zh-CN" altLang="en-US" sz="2000" b="1" dirty="0">
                <a:latin typeface="Times New Roman" panose="02020603050405020304" pitchFamily="2" charset="0"/>
                <a:ea typeface="隶书" panose="02010509060101010101" pitchFamily="1" charset="-122"/>
              </a:rPr>
              <a:t>：存放把数据从设备传送到内存的起始目标地址或内存原地址</a:t>
            </a:r>
            <a:endParaRPr lang="zh-CN" altLang="en-US" sz="2000" b="1" dirty="0">
              <a:latin typeface="Times New Roman" panose="02020603050405020304" pitchFamily="2" charset="0"/>
              <a:ea typeface="隶书" panose="02010509060101010101" pitchFamily="1" charset="-122"/>
            </a:endParaRPr>
          </a:p>
        </p:txBody>
      </p:sp>
      <p:sp>
        <p:nvSpPr>
          <p:cNvPr id="903203" name="线形标注 1 903202"/>
          <p:cNvSpPr/>
          <p:nvPr/>
        </p:nvSpPr>
        <p:spPr>
          <a:xfrm>
            <a:off x="250825" y="3878263"/>
            <a:ext cx="3276600" cy="654050"/>
          </a:xfrm>
          <a:prstGeom prst="borderCallout1">
            <a:avLst>
              <a:gd name="adj1" fmla="val 17477"/>
              <a:gd name="adj2" fmla="val 102324"/>
              <a:gd name="adj3" fmla="val -20144"/>
              <a:gd name="adj4" fmla="val 120931"/>
            </a:avLst>
          </a:prstGeom>
          <a:solidFill>
            <a:srgbClr val="FFFFCC"/>
          </a:solidFill>
          <a:ln w="12700" cap="flat" cmpd="sng">
            <a:solidFill>
              <a:schemeClr val="folHlink"/>
            </a:solidFill>
            <a:prstDash val="solid"/>
            <a:miter/>
            <a:headEnd type="none" w="med" len="med"/>
            <a:tailEnd type="none" w="med" len="med"/>
          </a:ln>
          <a:effectLst>
            <a:outerShdw dist="53882" dir="2699999" algn="ctr" rotWithShape="0">
              <a:srgbClr val="CBCBCB">
                <a:alpha val="79999"/>
              </a:srgbClr>
            </a:outerShdw>
          </a:effectLst>
        </p:spPr>
        <p:txBody>
          <a:bodyPr lIns="91432" tIns="45715" rIns="91432" bIns="45715" anchor="t">
            <a:spAutoFit/>
          </a:bodyPr>
          <a:p>
            <a:pPr>
              <a:lnSpc>
                <a:spcPct val="90000"/>
              </a:lnSpc>
              <a:spcBef>
                <a:spcPct val="20000"/>
              </a:spcBef>
              <a:buClr>
                <a:schemeClr val="hlink"/>
              </a:buClr>
              <a:buFont typeface="Wingdings" panose="05000000000000000000" pitchFamily="2" charset="2"/>
            </a:pPr>
            <a:r>
              <a:rPr lang="zh-CN" altLang="en-US" sz="2000" b="1" dirty="0">
                <a:latin typeface="Times New Roman" panose="02020603050405020304" pitchFamily="2" charset="0"/>
                <a:ea typeface="隶书" panose="02010509060101010101" pitchFamily="1" charset="-122"/>
              </a:rPr>
              <a:t>数据计数器</a:t>
            </a:r>
            <a:r>
              <a:rPr lang="en-US" altLang="zh-CN" sz="2000" b="1" dirty="0">
                <a:latin typeface="Times New Roman" panose="02020603050405020304" pitchFamily="2" charset="0"/>
                <a:ea typeface="隶书" panose="02010509060101010101" pitchFamily="1" charset="-122"/>
              </a:rPr>
              <a:t>DC</a:t>
            </a:r>
            <a:r>
              <a:rPr lang="zh-CN" altLang="en-US" sz="2000" b="1" dirty="0">
                <a:latin typeface="Times New Roman" panose="02020603050405020304" pitchFamily="2" charset="0"/>
                <a:ea typeface="隶书" panose="02010509060101010101" pitchFamily="1" charset="-122"/>
              </a:rPr>
              <a:t>：存放本次</a:t>
            </a:r>
            <a:r>
              <a:rPr lang="en-US" altLang="zh-CN" sz="2000" b="1" dirty="0">
                <a:latin typeface="Times New Roman" panose="02020603050405020304" pitchFamily="2" charset="0"/>
                <a:ea typeface="隶书" panose="02010509060101010101" pitchFamily="1" charset="-122"/>
              </a:rPr>
              <a:t>CPU</a:t>
            </a:r>
            <a:r>
              <a:rPr lang="zh-CN" altLang="en-US" sz="2000" b="1" dirty="0">
                <a:latin typeface="Times New Roman" panose="02020603050405020304" pitchFamily="2" charset="0"/>
                <a:ea typeface="隶书" panose="02010509060101010101" pitchFamily="1" charset="-122"/>
              </a:rPr>
              <a:t>要读或写的字（节）数</a:t>
            </a:r>
            <a:endParaRPr lang="zh-CN" altLang="en-US" sz="2000" b="1" dirty="0">
              <a:latin typeface="Times New Roman" panose="02020603050405020304" pitchFamily="2" charset="0"/>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3201"/>
                                        </p:tgtEl>
                                        <p:attrNameLst>
                                          <p:attrName>style.visibility</p:attrName>
                                        </p:attrNameLst>
                                      </p:cBhvr>
                                      <p:to>
                                        <p:strVal val="visible"/>
                                      </p:to>
                                    </p:set>
                                    <p:anim calcmode="lin" valueType="num">
                                      <p:cBhvr>
                                        <p:cTn id="7" dur="500" fill="hold"/>
                                        <p:tgtEl>
                                          <p:spTgt spid="903201"/>
                                        </p:tgtEl>
                                        <p:attrNameLst>
                                          <p:attrName>ppt_x</p:attrName>
                                        </p:attrNameLst>
                                      </p:cBhvr>
                                      <p:tavLst>
                                        <p:tav tm="0">
                                          <p:val>
                                            <p:strVal val="1+#ppt_w/2"/>
                                          </p:val>
                                        </p:tav>
                                        <p:tav tm="100000">
                                          <p:val>
                                            <p:strVal val="#ppt_x"/>
                                          </p:val>
                                        </p:tav>
                                      </p:tavLst>
                                    </p:anim>
                                    <p:anim calcmode="lin" valueType="num">
                                      <p:cBhvr>
                                        <p:cTn id="8" dur="500" fill="hold"/>
                                        <p:tgtEl>
                                          <p:spTgt spid="9032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03202"/>
                                        </p:tgtEl>
                                        <p:attrNameLst>
                                          <p:attrName>style.visibility</p:attrName>
                                        </p:attrNameLst>
                                      </p:cBhvr>
                                      <p:to>
                                        <p:strVal val="visible"/>
                                      </p:to>
                                    </p:set>
                                    <p:anim calcmode="lin" valueType="num">
                                      <p:cBhvr>
                                        <p:cTn id="13" dur="500" fill="hold"/>
                                        <p:tgtEl>
                                          <p:spTgt spid="903202"/>
                                        </p:tgtEl>
                                        <p:attrNameLst>
                                          <p:attrName>ppt_x</p:attrName>
                                        </p:attrNameLst>
                                      </p:cBhvr>
                                      <p:tavLst>
                                        <p:tav tm="0">
                                          <p:val>
                                            <p:strVal val="1+#ppt_w/2"/>
                                          </p:val>
                                        </p:tav>
                                        <p:tav tm="100000">
                                          <p:val>
                                            <p:strVal val="#ppt_x"/>
                                          </p:val>
                                        </p:tav>
                                      </p:tavLst>
                                    </p:anim>
                                    <p:anim calcmode="lin" valueType="num">
                                      <p:cBhvr>
                                        <p:cTn id="14" dur="500" fill="hold"/>
                                        <p:tgtEl>
                                          <p:spTgt spid="903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3203"/>
                                        </p:tgtEl>
                                        <p:attrNameLst>
                                          <p:attrName>style.visibility</p:attrName>
                                        </p:attrNameLst>
                                      </p:cBhvr>
                                      <p:to>
                                        <p:strVal val="visible"/>
                                      </p:to>
                                    </p:set>
                                    <p:anim calcmode="lin" valueType="num">
                                      <p:cBhvr>
                                        <p:cTn id="19" dur="500" fill="hold"/>
                                        <p:tgtEl>
                                          <p:spTgt spid="903203"/>
                                        </p:tgtEl>
                                        <p:attrNameLst>
                                          <p:attrName>ppt_x</p:attrName>
                                        </p:attrNameLst>
                                      </p:cBhvr>
                                      <p:tavLst>
                                        <p:tav tm="0">
                                          <p:val>
                                            <p:strVal val="0-#ppt_w/2"/>
                                          </p:val>
                                        </p:tav>
                                        <p:tav tm="100000">
                                          <p:val>
                                            <p:strVal val="#ppt_x"/>
                                          </p:val>
                                        </p:tav>
                                      </p:tavLst>
                                    </p:anim>
                                    <p:anim calcmode="lin" valueType="num">
                                      <p:cBhvr>
                                        <p:cTn id="20" dur="500" fill="hold"/>
                                        <p:tgtEl>
                                          <p:spTgt spid="9032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03200"/>
                                        </p:tgtEl>
                                        <p:attrNameLst>
                                          <p:attrName>style.visibility</p:attrName>
                                        </p:attrNameLst>
                                      </p:cBhvr>
                                      <p:to>
                                        <p:strVal val="visible"/>
                                      </p:to>
                                    </p:set>
                                    <p:anim calcmode="lin" valueType="num">
                                      <p:cBhvr>
                                        <p:cTn id="25" dur="500" fill="hold"/>
                                        <p:tgtEl>
                                          <p:spTgt spid="903200"/>
                                        </p:tgtEl>
                                        <p:attrNameLst>
                                          <p:attrName>ppt_x</p:attrName>
                                        </p:attrNameLst>
                                      </p:cBhvr>
                                      <p:tavLst>
                                        <p:tav tm="0">
                                          <p:val>
                                            <p:strVal val="1+#ppt_w/2"/>
                                          </p:val>
                                        </p:tav>
                                        <p:tav tm="100000">
                                          <p:val>
                                            <p:strVal val="#ppt_x"/>
                                          </p:val>
                                        </p:tav>
                                      </p:tavLst>
                                    </p:anim>
                                    <p:anim calcmode="lin" valueType="num">
                                      <p:cBhvr>
                                        <p:cTn id="26" dur="500" fill="hold"/>
                                        <p:tgtEl>
                                          <p:spTgt spid="903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200" grpId="0" bldLvl="0" animBg="1"/>
      <p:bldP spid="903201" grpId="0" bldLvl="0" animBg="1"/>
      <p:bldP spid="903202" grpId="0" bldLvl="0" animBg="1"/>
      <p:bldP spid="90320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14338" name="Rectangle 3"/>
          <p:cNvSpPr>
            <a:spLocks noGrp="1"/>
          </p:cNvSpPr>
          <p:nvPr>
            <p:ph type="body"/>
          </p:nvPr>
        </p:nvSpPr>
        <p:spPr/>
        <p:txBody>
          <a:bodyPr wrap="square" anchor="t"/>
          <a:p>
            <a:pPr marL="0" indent="0">
              <a:lnSpc>
                <a:spcPct val="150000"/>
              </a:lnSpc>
              <a:spcBef>
                <a:spcPct val="0"/>
              </a:spcBef>
              <a:buNone/>
            </a:pPr>
            <a:r>
              <a:rPr lang="zh-CN" altLang="en-US" sz="2800" b="1" dirty="0">
                <a:latin typeface="宋体" panose="02010600030101010101" pitchFamily="2" charset="-122"/>
                <a:ea typeface="宋体" panose="02010600030101010101" pitchFamily="2" charset="-122"/>
              </a:rPr>
              <a:t>6.1.1  I/O系统的基本功能</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 隐藏物理设备的细节</a:t>
            </a:r>
            <a:br>
              <a:rPr lang="zh-CN" altLang="en-US" sz="2400"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2. 与设备的无关性</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3. 提高处理机和I/O设备的利用率</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4. 对I/O设备进行控制</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5. 确保对设备的正确共享</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6. 错误处理</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endParaRPr lang="zh-CN" altLang="en-US" sz="2400" dirty="0">
              <a:latin typeface="宋体" panose="02010600030101010101" pitchFamily="2" charset="-122"/>
              <a:ea typeface="宋体" panose="02010600030101010101" pitchFamily="2" charset="-122"/>
            </a:endParaRPr>
          </a:p>
        </p:txBody>
      </p:sp>
      <p:sp>
        <p:nvSpPr>
          <p:cNvPr id="1433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7281" name="矩形 904194"/>
          <p:cNvSpPr/>
          <p:nvPr/>
        </p:nvSpPr>
        <p:spPr>
          <a:xfrm>
            <a:off x="323850" y="227013"/>
            <a:ext cx="6191250" cy="622300"/>
          </a:xfrm>
          <a:prstGeom prst="rect">
            <a:avLst/>
          </a:prstGeom>
          <a:solidFill>
            <a:schemeClr val="bg1"/>
          </a:solidFill>
          <a:ln w="12700">
            <a:noFill/>
          </a:ln>
        </p:spPr>
        <p:txBody>
          <a:bodyPr anchor="t"/>
          <a:p>
            <a:endParaRPr lang="zh-CN" altLang="en-US">
              <a:latin typeface="Arial" panose="020B0604020202020204" pitchFamily="34" charset="0"/>
              <a:ea typeface="Arial" panose="020B0604020202020204" pitchFamily="34" charset="0"/>
            </a:endParaRPr>
          </a:p>
        </p:txBody>
      </p:sp>
      <p:sp>
        <p:nvSpPr>
          <p:cNvPr id="97282" name="文本框 904195"/>
          <p:cNvSpPr txBox="1"/>
          <p:nvPr/>
        </p:nvSpPr>
        <p:spPr>
          <a:xfrm>
            <a:off x="5675313" y="3282950"/>
            <a:ext cx="1160462" cy="374650"/>
          </a:xfrm>
          <a:prstGeom prst="rect">
            <a:avLst/>
          </a:prstGeom>
          <a:solidFill>
            <a:schemeClr val="bg1"/>
          </a:solidFill>
          <a:ln w="9525">
            <a:noFill/>
          </a:ln>
        </p:spPr>
        <p:txBody>
          <a:bodyPr lIns="0" tIns="10799" rIns="0" bIns="10799" anchor="t"/>
          <a:p>
            <a:pPr eaLnBrk="0" hangingPunct="0"/>
            <a:r>
              <a:rPr lang="en-US" altLang="zh-CN" sz="1700" b="1" dirty="0">
                <a:latin typeface="Times New Roman" panose="02020603050405020304" pitchFamily="2" charset="0"/>
                <a:ea typeface="宋体" panose="02010600030101010101" pitchFamily="2" charset="-122"/>
              </a:rPr>
              <a:t>③ </a:t>
            </a:r>
            <a:r>
              <a:rPr lang="zh-CN" altLang="en-US" sz="1700" b="1" dirty="0">
                <a:latin typeface="Times New Roman" panose="02020603050405020304" pitchFamily="2" charset="0"/>
                <a:ea typeface="宋体" panose="02010600030101010101" pitchFamily="2" charset="-122"/>
              </a:rPr>
              <a:t>数据传输</a:t>
            </a:r>
            <a:endParaRPr lang="zh-CN" altLang="en-US" sz="1700" b="1" dirty="0">
              <a:latin typeface="Times New Roman" panose="02020603050405020304" pitchFamily="2" charset="0"/>
              <a:ea typeface="宋体" panose="02010600030101010101" pitchFamily="2" charset="-122"/>
            </a:endParaRPr>
          </a:p>
        </p:txBody>
      </p:sp>
      <p:sp>
        <p:nvSpPr>
          <p:cNvPr id="97283" name="文本框 904196"/>
          <p:cNvSpPr txBox="1"/>
          <p:nvPr/>
        </p:nvSpPr>
        <p:spPr>
          <a:xfrm>
            <a:off x="842963" y="592138"/>
            <a:ext cx="712787" cy="396875"/>
          </a:xfrm>
          <a:prstGeom prst="rect">
            <a:avLst/>
          </a:prstGeom>
          <a:solidFill>
            <a:schemeClr val="bg1"/>
          </a:solidFill>
          <a:ln w="9525">
            <a:noFill/>
          </a:ln>
        </p:spPr>
        <p:txBody>
          <a:bodyPr lIns="17998" tIns="10799" rIns="17998" bIns="10799" anchor="t"/>
          <a:p>
            <a:pPr eaLnBrk="0" hangingPunct="0"/>
            <a:r>
              <a:rPr lang="en-US" altLang="zh-CN" b="1">
                <a:latin typeface="Times New Roman" panose="02020603050405020304" pitchFamily="2" charset="0"/>
                <a:ea typeface="宋体" panose="02010600030101010101" pitchFamily="2" charset="-122"/>
              </a:rPr>
              <a:t>CPU</a:t>
            </a:r>
            <a:endParaRPr lang="en-US" altLang="zh-CN" b="1">
              <a:latin typeface="Times New Roman" panose="02020603050405020304" pitchFamily="2" charset="0"/>
              <a:ea typeface="宋体" panose="02010600030101010101" pitchFamily="2" charset="-122"/>
            </a:endParaRPr>
          </a:p>
        </p:txBody>
      </p:sp>
      <p:sp>
        <p:nvSpPr>
          <p:cNvPr id="97284" name="文本框 904197"/>
          <p:cNvSpPr txBox="1"/>
          <p:nvPr/>
        </p:nvSpPr>
        <p:spPr>
          <a:xfrm>
            <a:off x="2895600" y="227013"/>
            <a:ext cx="825500" cy="685800"/>
          </a:xfrm>
          <a:prstGeom prst="rect">
            <a:avLst/>
          </a:prstGeom>
          <a:solidFill>
            <a:schemeClr val="bg1"/>
          </a:solidFill>
          <a:ln w="9525">
            <a:noFill/>
          </a:ln>
        </p:spPr>
        <p:txBody>
          <a:bodyPr lIns="17998" tIns="0" rIns="17998" bIns="0" anchor="t"/>
          <a:p>
            <a:pPr eaLnBrk="0" hangingPunct="0">
              <a:lnSpc>
                <a:spcPct val="96000"/>
              </a:lnSpc>
            </a:pPr>
            <a:r>
              <a:rPr lang="en-US" altLang="zh-CN" sz="2000" b="1">
                <a:latin typeface="Times New Roman" panose="02020603050405020304" pitchFamily="2" charset="0"/>
                <a:ea typeface="宋体" panose="02010600030101010101" pitchFamily="2" charset="-122"/>
              </a:rPr>
              <a:t>DMA</a:t>
            </a:r>
            <a:endParaRPr lang="en-US" altLang="zh-CN" sz="2000" b="1">
              <a:latin typeface="Times New Roman" panose="02020603050405020304" pitchFamily="2" charset="0"/>
              <a:ea typeface="宋体" panose="02010600030101010101" pitchFamily="2" charset="-122"/>
            </a:endParaRPr>
          </a:p>
          <a:p>
            <a:pPr eaLnBrk="0" hangingPunct="0">
              <a:lnSpc>
                <a:spcPct val="96000"/>
              </a:lnSpc>
            </a:pPr>
            <a:r>
              <a:rPr lang="zh-CN" altLang="en-US" sz="2000" b="1" dirty="0">
                <a:latin typeface="Times New Roman" panose="02020603050405020304" pitchFamily="2" charset="0"/>
                <a:ea typeface="宋体" panose="02010600030101010101" pitchFamily="2" charset="-122"/>
              </a:rPr>
              <a:t>控制器</a:t>
            </a:r>
            <a:endParaRPr lang="zh-CN" altLang="en-US" sz="2000" b="1" dirty="0">
              <a:latin typeface="Times New Roman" panose="02020603050405020304" pitchFamily="2" charset="0"/>
              <a:ea typeface="宋体" panose="02010600030101010101" pitchFamily="2" charset="-122"/>
            </a:endParaRPr>
          </a:p>
        </p:txBody>
      </p:sp>
      <p:sp>
        <p:nvSpPr>
          <p:cNvPr id="97285" name="文本框 904198"/>
          <p:cNvSpPr txBox="1"/>
          <p:nvPr/>
        </p:nvSpPr>
        <p:spPr>
          <a:xfrm>
            <a:off x="6754813" y="566738"/>
            <a:ext cx="825500" cy="422275"/>
          </a:xfrm>
          <a:prstGeom prst="rect">
            <a:avLst/>
          </a:prstGeom>
          <a:solidFill>
            <a:schemeClr val="bg1"/>
          </a:solidFill>
          <a:ln w="9525">
            <a:noFill/>
          </a:ln>
        </p:spPr>
        <p:txBody>
          <a:bodyPr lIns="17998" tIns="10799" rIns="17998" bIns="10799" anchor="t"/>
          <a:p>
            <a:pPr eaLnBrk="0" hangingPunct="0"/>
            <a:r>
              <a:rPr lang="zh-CN" altLang="en-US" b="1" dirty="0">
                <a:latin typeface="Times New Roman" panose="02020603050405020304" pitchFamily="2" charset="0"/>
                <a:ea typeface="宋体" panose="02010600030101010101" pitchFamily="2" charset="-122"/>
              </a:rPr>
              <a:t>内存</a:t>
            </a:r>
            <a:endParaRPr lang="zh-CN" altLang="en-US" b="1" dirty="0">
              <a:latin typeface="Times New Roman" panose="02020603050405020304" pitchFamily="2" charset="0"/>
              <a:ea typeface="宋体" panose="02010600030101010101" pitchFamily="2" charset="-122"/>
            </a:endParaRPr>
          </a:p>
        </p:txBody>
      </p:sp>
      <p:sp>
        <p:nvSpPr>
          <p:cNvPr id="97286" name="矩形 904199"/>
          <p:cNvSpPr/>
          <p:nvPr/>
        </p:nvSpPr>
        <p:spPr>
          <a:xfrm>
            <a:off x="784225" y="1047750"/>
            <a:ext cx="884238" cy="2019300"/>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287" name="矩形 904200"/>
          <p:cNvSpPr/>
          <p:nvPr/>
        </p:nvSpPr>
        <p:spPr>
          <a:xfrm>
            <a:off x="2778125" y="1049338"/>
            <a:ext cx="1076325" cy="2022475"/>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288" name="矩形 904201"/>
          <p:cNvSpPr/>
          <p:nvPr/>
        </p:nvSpPr>
        <p:spPr>
          <a:xfrm>
            <a:off x="4716463" y="1547813"/>
            <a:ext cx="1014412" cy="1497012"/>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289" name="矩形 904202"/>
          <p:cNvSpPr/>
          <p:nvPr/>
        </p:nvSpPr>
        <p:spPr>
          <a:xfrm>
            <a:off x="6654800" y="1047750"/>
            <a:ext cx="1073150" cy="2019300"/>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nvGrpSpPr>
          <p:cNvPr id="97290" name="组合 904203"/>
          <p:cNvGrpSpPr/>
          <p:nvPr/>
        </p:nvGrpSpPr>
        <p:grpSpPr>
          <a:xfrm>
            <a:off x="2940050" y="1363663"/>
            <a:ext cx="758825" cy="1352550"/>
            <a:chOff x="4540" y="8580"/>
            <a:chExt cx="680" cy="1023"/>
          </a:xfrm>
        </p:grpSpPr>
        <p:sp>
          <p:nvSpPr>
            <p:cNvPr id="97291" name="文本框 904204"/>
            <p:cNvSpPr txBox="1"/>
            <p:nvPr/>
          </p:nvSpPr>
          <p:spPr>
            <a:xfrm>
              <a:off x="4540" y="8580"/>
              <a:ext cx="680" cy="283"/>
            </a:xfrm>
            <a:prstGeom prst="rect">
              <a:avLst/>
            </a:prstGeom>
            <a:solidFill>
              <a:schemeClr val="bg1"/>
            </a:solidFill>
            <a:ln w="9525" cap="flat" cmpd="sng">
              <a:solidFill>
                <a:schemeClr val="tx1"/>
              </a:solidFill>
              <a:prstDash val="solid"/>
              <a:miter/>
              <a:headEnd type="none" w="med" len="med"/>
              <a:tailEnd type="none" w="med" len="med"/>
            </a:ln>
          </p:spPr>
          <p:txBody>
            <a:bodyPr lIns="17998" tIns="0" rIns="17998" bIns="0" anchor="t"/>
            <a:p>
              <a:pPr eaLnBrk="0" hangingPunct="0"/>
              <a:r>
                <a:rPr lang="zh-CN" altLang="en-US" sz="1700" b="1" dirty="0">
                  <a:latin typeface="Times New Roman" panose="02020603050405020304" pitchFamily="2" charset="0"/>
                  <a:ea typeface="宋体" panose="02010600030101010101" pitchFamily="2" charset="-122"/>
                </a:rPr>
                <a:t>地  址</a:t>
              </a:r>
              <a:endParaRPr lang="zh-CN" altLang="en-US" sz="1700" b="1" dirty="0">
                <a:latin typeface="Times New Roman" panose="02020603050405020304" pitchFamily="2" charset="0"/>
                <a:ea typeface="宋体" panose="02010600030101010101" pitchFamily="2" charset="-122"/>
              </a:endParaRPr>
            </a:p>
          </p:txBody>
        </p:sp>
        <p:sp>
          <p:nvSpPr>
            <p:cNvPr id="97292" name="文本框 904205"/>
            <p:cNvSpPr txBox="1"/>
            <p:nvPr/>
          </p:nvSpPr>
          <p:spPr>
            <a:xfrm>
              <a:off x="4540" y="8960"/>
              <a:ext cx="680" cy="283"/>
            </a:xfrm>
            <a:prstGeom prst="rect">
              <a:avLst/>
            </a:prstGeom>
            <a:solidFill>
              <a:schemeClr val="bg1"/>
            </a:solidFill>
            <a:ln w="9525" cap="flat" cmpd="sng">
              <a:solidFill>
                <a:schemeClr val="tx1"/>
              </a:solidFill>
              <a:prstDash val="solid"/>
              <a:miter/>
              <a:headEnd type="none" w="med" len="med"/>
              <a:tailEnd type="none" w="med" len="med"/>
            </a:ln>
          </p:spPr>
          <p:txBody>
            <a:bodyPr lIns="17998" tIns="0" rIns="17998" bIns="0" anchor="t"/>
            <a:p>
              <a:pPr eaLnBrk="0" hangingPunct="0"/>
              <a:r>
                <a:rPr lang="zh-CN" altLang="en-US" sz="1700" b="1" dirty="0">
                  <a:latin typeface="Times New Roman" panose="02020603050405020304" pitchFamily="2" charset="0"/>
                  <a:ea typeface="宋体" panose="02010600030101010101" pitchFamily="2" charset="-122"/>
                </a:rPr>
                <a:t>计  数</a:t>
              </a:r>
              <a:endParaRPr lang="zh-CN" altLang="en-US" sz="1700" b="1" dirty="0">
                <a:latin typeface="Times New Roman" panose="02020603050405020304" pitchFamily="2" charset="0"/>
                <a:ea typeface="宋体" panose="02010600030101010101" pitchFamily="2" charset="-122"/>
              </a:endParaRPr>
            </a:p>
          </p:txBody>
        </p:sp>
        <p:sp>
          <p:nvSpPr>
            <p:cNvPr id="97293" name="文本框 904206"/>
            <p:cNvSpPr txBox="1"/>
            <p:nvPr/>
          </p:nvSpPr>
          <p:spPr>
            <a:xfrm>
              <a:off x="4540" y="9320"/>
              <a:ext cx="680" cy="283"/>
            </a:xfrm>
            <a:prstGeom prst="rect">
              <a:avLst/>
            </a:prstGeom>
            <a:solidFill>
              <a:schemeClr val="bg1"/>
            </a:solidFill>
            <a:ln w="9525" cap="flat" cmpd="sng">
              <a:solidFill>
                <a:schemeClr val="tx1"/>
              </a:solidFill>
              <a:prstDash val="solid"/>
              <a:miter/>
              <a:headEnd type="none" w="med" len="med"/>
              <a:tailEnd type="none" w="med" len="med"/>
            </a:ln>
          </p:spPr>
          <p:txBody>
            <a:bodyPr lIns="17998" tIns="0" rIns="17998" bIns="0" anchor="t"/>
            <a:p>
              <a:pPr eaLnBrk="0" hangingPunct="0"/>
              <a:r>
                <a:rPr lang="zh-CN" altLang="en-US" sz="1700" b="1" dirty="0">
                  <a:latin typeface="Times New Roman" panose="02020603050405020304" pitchFamily="2" charset="0"/>
                  <a:ea typeface="宋体" panose="02010600030101010101" pitchFamily="2" charset="-122"/>
                </a:rPr>
                <a:t>控  制</a:t>
              </a:r>
              <a:endParaRPr lang="zh-CN" altLang="en-US" sz="1700" b="1" dirty="0">
                <a:latin typeface="Times New Roman" panose="02020603050405020304" pitchFamily="2" charset="0"/>
                <a:ea typeface="宋体" panose="02010600030101010101" pitchFamily="2" charset="-122"/>
              </a:endParaRPr>
            </a:p>
          </p:txBody>
        </p:sp>
      </p:grpSp>
      <p:sp>
        <p:nvSpPr>
          <p:cNvPr id="97294" name="文本框 904207"/>
          <p:cNvSpPr txBox="1"/>
          <p:nvPr/>
        </p:nvSpPr>
        <p:spPr>
          <a:xfrm>
            <a:off x="4857750" y="1731963"/>
            <a:ext cx="758825" cy="749300"/>
          </a:xfrm>
          <a:prstGeom prst="rect">
            <a:avLst/>
          </a:prstGeom>
          <a:solidFill>
            <a:schemeClr val="bg1"/>
          </a:solidFill>
          <a:ln w="9525" cap="flat" cmpd="sng">
            <a:solidFill>
              <a:schemeClr val="tx1"/>
            </a:solidFill>
            <a:prstDash val="solid"/>
            <a:miter/>
            <a:headEnd type="none" w="med" len="med"/>
            <a:tailEnd type="none" w="med" len="med"/>
          </a:ln>
        </p:spPr>
        <p:txBody>
          <a:bodyPr lIns="17998" tIns="82793" rIns="17998" bIns="45715" anchor="t"/>
          <a:p>
            <a:pPr eaLnBrk="0" hangingPunct="0"/>
            <a:r>
              <a:rPr lang="zh-CN" altLang="en-US" sz="2000" b="1" dirty="0">
                <a:latin typeface="Times New Roman" panose="02020603050405020304" pitchFamily="2" charset="0"/>
                <a:ea typeface="宋体" panose="02010600030101010101" pitchFamily="2" charset="-122"/>
              </a:rPr>
              <a:t>缓冲</a:t>
            </a:r>
            <a:endParaRPr lang="zh-CN" altLang="en-US" sz="2000" b="1" dirty="0">
              <a:latin typeface="Times New Roman" panose="02020603050405020304" pitchFamily="2" charset="0"/>
              <a:ea typeface="宋体" panose="02010600030101010101" pitchFamily="2" charset="-122"/>
            </a:endParaRPr>
          </a:p>
        </p:txBody>
      </p:sp>
      <p:sp>
        <p:nvSpPr>
          <p:cNvPr id="97295" name="圆柱形 904208"/>
          <p:cNvSpPr/>
          <p:nvPr/>
        </p:nvSpPr>
        <p:spPr>
          <a:xfrm>
            <a:off x="5438775" y="384175"/>
            <a:ext cx="422275" cy="476250"/>
          </a:xfrm>
          <a:prstGeom prst="can">
            <a:avLst>
              <a:gd name="adj" fmla="val 28194"/>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296" name="直接连接符 904209"/>
          <p:cNvSpPr/>
          <p:nvPr/>
        </p:nvSpPr>
        <p:spPr>
          <a:xfrm>
            <a:off x="5616575" y="874713"/>
            <a:ext cx="0" cy="673100"/>
          </a:xfrm>
          <a:prstGeom prst="line">
            <a:avLst/>
          </a:prstGeom>
          <a:ln w="9525" cap="flat" cmpd="sng">
            <a:solidFill>
              <a:schemeClr val="tx1"/>
            </a:solidFill>
            <a:prstDash val="solid"/>
            <a:round/>
            <a:headEnd type="none" w="med" len="med"/>
            <a:tailEnd type="none" w="med" len="med"/>
          </a:ln>
        </p:spPr>
      </p:sp>
      <p:sp>
        <p:nvSpPr>
          <p:cNvPr id="97297" name="文本框 904210"/>
          <p:cNvSpPr txBox="1"/>
          <p:nvPr/>
        </p:nvSpPr>
        <p:spPr>
          <a:xfrm>
            <a:off x="5929313" y="384175"/>
            <a:ext cx="558800" cy="476250"/>
          </a:xfrm>
          <a:prstGeom prst="rect">
            <a:avLst/>
          </a:prstGeom>
          <a:solidFill>
            <a:schemeClr val="bg1"/>
          </a:solidFill>
          <a:ln w="9525">
            <a:noFill/>
          </a:ln>
        </p:spPr>
        <p:txBody>
          <a:bodyPr lIns="17998" tIns="10799" rIns="17998" bIns="10799" anchor="t"/>
          <a:p>
            <a:pPr algn="just" eaLnBrk="0" hangingPunct="0"/>
            <a:r>
              <a:rPr lang="zh-CN" altLang="en-US" sz="1700" b="1" dirty="0">
                <a:latin typeface="Times New Roman" panose="02020603050405020304" pitchFamily="2" charset="0"/>
                <a:ea typeface="宋体" panose="02010600030101010101" pitchFamily="2" charset="-122"/>
              </a:rPr>
              <a:t>磁盘</a:t>
            </a:r>
            <a:endParaRPr lang="zh-CN" altLang="en-US" sz="1700" b="1" dirty="0">
              <a:latin typeface="Times New Roman" panose="02020603050405020304" pitchFamily="2" charset="0"/>
              <a:ea typeface="宋体" panose="02010600030101010101" pitchFamily="2" charset="-122"/>
            </a:endParaRPr>
          </a:p>
        </p:txBody>
      </p:sp>
      <p:sp>
        <p:nvSpPr>
          <p:cNvPr id="97298" name="任意多边形 904211"/>
          <p:cNvSpPr/>
          <p:nvPr/>
        </p:nvSpPr>
        <p:spPr>
          <a:xfrm>
            <a:off x="676275" y="3054350"/>
            <a:ext cx="455613" cy="747713"/>
          </a:xfrm>
          <a:custGeom>
            <a:avLst/>
            <a:gdLst/>
            <a:ahLst/>
            <a:cxnLst/>
            <a:pathLst>
              <a:path w="400" h="580">
                <a:moveTo>
                  <a:pt x="400" y="0"/>
                </a:moveTo>
                <a:lnTo>
                  <a:pt x="400" y="580"/>
                </a:lnTo>
                <a:lnTo>
                  <a:pt x="0" y="580"/>
                </a:lnTo>
              </a:path>
            </a:pathLst>
          </a:custGeom>
          <a:solidFill>
            <a:schemeClr val="bg1"/>
          </a:solidFill>
          <a:ln w="9525" cap="flat" cmpd="sng">
            <a:solidFill>
              <a:schemeClr val="tx1"/>
            </a:solidFill>
            <a:prstDash val="solid"/>
            <a:round/>
            <a:headEnd type="none" w="med" len="med"/>
            <a:tailEnd type="none" w="med" len="med"/>
          </a:ln>
        </p:spPr>
        <p:txBody>
          <a:bodyPr/>
          <a:p>
            <a:endParaRPr lang="zh-CN" altLang="en-US"/>
          </a:p>
        </p:txBody>
      </p:sp>
      <p:sp>
        <p:nvSpPr>
          <p:cNvPr id="97299" name="任意多边形 904212"/>
          <p:cNvSpPr/>
          <p:nvPr/>
        </p:nvSpPr>
        <p:spPr>
          <a:xfrm>
            <a:off x="1270000" y="3054350"/>
            <a:ext cx="1958975" cy="747713"/>
          </a:xfrm>
          <a:custGeom>
            <a:avLst/>
            <a:gdLst/>
            <a:ahLst/>
            <a:cxnLst/>
            <a:pathLst>
              <a:path w="1840" h="560">
                <a:moveTo>
                  <a:pt x="0" y="0"/>
                </a:moveTo>
                <a:lnTo>
                  <a:pt x="0" y="560"/>
                </a:lnTo>
                <a:lnTo>
                  <a:pt x="1840" y="560"/>
                </a:lnTo>
                <a:lnTo>
                  <a:pt x="1840"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7300" name="任意多边形 904213"/>
          <p:cNvSpPr/>
          <p:nvPr/>
        </p:nvSpPr>
        <p:spPr>
          <a:xfrm>
            <a:off x="3376613" y="3027363"/>
            <a:ext cx="1773237" cy="749300"/>
          </a:xfrm>
          <a:custGeom>
            <a:avLst/>
            <a:gdLst/>
            <a:ahLst/>
            <a:cxnLst/>
            <a:pathLst>
              <a:path w="1620" h="580">
                <a:moveTo>
                  <a:pt x="0" y="40"/>
                </a:moveTo>
                <a:lnTo>
                  <a:pt x="0" y="580"/>
                </a:lnTo>
                <a:lnTo>
                  <a:pt x="1620" y="580"/>
                </a:lnTo>
                <a:lnTo>
                  <a:pt x="1620"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7301" name="任意多边形 904214"/>
          <p:cNvSpPr/>
          <p:nvPr/>
        </p:nvSpPr>
        <p:spPr>
          <a:xfrm>
            <a:off x="5300663" y="3054350"/>
            <a:ext cx="1831975" cy="738188"/>
          </a:xfrm>
          <a:custGeom>
            <a:avLst/>
            <a:gdLst/>
            <a:ahLst/>
            <a:cxnLst/>
            <a:pathLst>
              <a:path w="1660" h="560">
                <a:moveTo>
                  <a:pt x="0" y="0"/>
                </a:moveTo>
                <a:lnTo>
                  <a:pt x="0" y="560"/>
                </a:lnTo>
                <a:lnTo>
                  <a:pt x="1660" y="560"/>
                </a:lnTo>
                <a:lnTo>
                  <a:pt x="1660"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7302" name="任意多边形 904215"/>
          <p:cNvSpPr/>
          <p:nvPr/>
        </p:nvSpPr>
        <p:spPr>
          <a:xfrm>
            <a:off x="7289800" y="3054350"/>
            <a:ext cx="736600" cy="738188"/>
          </a:xfrm>
          <a:custGeom>
            <a:avLst/>
            <a:gdLst/>
            <a:ahLst/>
            <a:cxnLst/>
            <a:pathLst>
              <a:path w="660" h="560">
                <a:moveTo>
                  <a:pt x="0" y="0"/>
                </a:moveTo>
                <a:lnTo>
                  <a:pt x="0" y="560"/>
                </a:lnTo>
                <a:lnTo>
                  <a:pt x="660" y="560"/>
                </a:lnTo>
              </a:path>
            </a:pathLst>
          </a:custGeom>
          <a:solidFill>
            <a:schemeClr val="bg1"/>
          </a:solidFill>
          <a:ln w="9525" cap="flat" cmpd="sng">
            <a:solidFill>
              <a:schemeClr val="tx1"/>
            </a:solidFill>
            <a:prstDash val="solid"/>
            <a:round/>
            <a:headEnd type="none" w="med" len="med"/>
            <a:tailEnd type="none" w="med" len="med"/>
          </a:ln>
        </p:spPr>
        <p:txBody>
          <a:bodyPr/>
          <a:p>
            <a:endParaRPr lang="zh-CN" altLang="en-US"/>
          </a:p>
        </p:txBody>
      </p:sp>
      <p:sp>
        <p:nvSpPr>
          <p:cNvPr id="97303" name="直接连接符 904216"/>
          <p:cNvSpPr/>
          <p:nvPr/>
        </p:nvSpPr>
        <p:spPr>
          <a:xfrm>
            <a:off x="663575" y="4081463"/>
            <a:ext cx="7362825" cy="0"/>
          </a:xfrm>
          <a:prstGeom prst="line">
            <a:avLst/>
          </a:prstGeom>
          <a:ln w="9525" cap="flat" cmpd="sng">
            <a:solidFill>
              <a:schemeClr val="tx1"/>
            </a:solidFill>
            <a:prstDash val="solid"/>
            <a:round/>
            <a:headEnd type="none" w="med" len="med"/>
            <a:tailEnd type="none" w="med" len="med"/>
          </a:ln>
        </p:spPr>
      </p:sp>
      <p:sp>
        <p:nvSpPr>
          <p:cNvPr id="97304" name="左中括号 904217"/>
          <p:cNvSpPr/>
          <p:nvPr/>
        </p:nvSpPr>
        <p:spPr>
          <a:xfrm rot="-5400000">
            <a:off x="1955800" y="2498725"/>
            <a:ext cx="598488" cy="1770063"/>
          </a:xfrm>
          <a:prstGeom prst="leftBracket">
            <a:avLst>
              <a:gd name="adj" fmla="val 24632"/>
            </a:avLst>
          </a:prstGeom>
          <a:solidFill>
            <a:schemeClr val="bg1"/>
          </a:solidFill>
          <a:ln w="9525" cap="flat" cmpd="sng">
            <a:solidFill>
              <a:schemeClr val="tx1"/>
            </a:solidFill>
            <a:prstDash val="solid"/>
            <a:round/>
            <a:headEnd type="triangl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305" name="左中括号 904218"/>
          <p:cNvSpPr/>
          <p:nvPr/>
        </p:nvSpPr>
        <p:spPr>
          <a:xfrm rot="-5400000">
            <a:off x="5619750" y="2295525"/>
            <a:ext cx="1200150" cy="1520825"/>
          </a:xfrm>
          <a:prstGeom prst="leftBracket">
            <a:avLst>
              <a:gd name="adj" fmla="val 10554"/>
            </a:avLst>
          </a:prstGeom>
          <a:noFill/>
          <a:ln w="9525" cap="flat" cmpd="sng">
            <a:solidFill>
              <a:schemeClr val="tx1"/>
            </a:solidFill>
            <a:prstDash val="solid"/>
            <a:round/>
            <a:headEnd type="triangl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306" name="左中括号 904219"/>
          <p:cNvSpPr/>
          <p:nvPr/>
        </p:nvSpPr>
        <p:spPr>
          <a:xfrm rot="-5400000">
            <a:off x="2135188" y="2419350"/>
            <a:ext cx="223837" cy="1519238"/>
          </a:xfrm>
          <a:prstGeom prst="leftBracket">
            <a:avLst>
              <a:gd name="adj" fmla="val 56529"/>
            </a:avLst>
          </a:prstGeom>
          <a:noFill/>
          <a:ln w="9525"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Arial" panose="020B0604020202020204" pitchFamily="34" charset="0"/>
            </a:endParaRPr>
          </a:p>
        </p:txBody>
      </p:sp>
      <p:sp>
        <p:nvSpPr>
          <p:cNvPr id="97307" name="文本框 904220"/>
          <p:cNvSpPr txBox="1"/>
          <p:nvPr/>
        </p:nvSpPr>
        <p:spPr>
          <a:xfrm>
            <a:off x="1757363" y="2841625"/>
            <a:ext cx="935037" cy="369888"/>
          </a:xfrm>
          <a:prstGeom prst="rect">
            <a:avLst/>
          </a:prstGeom>
          <a:noFill/>
          <a:ln w="9525">
            <a:noFill/>
          </a:ln>
        </p:spPr>
        <p:txBody>
          <a:bodyPr lIns="17998" tIns="10799" rIns="17998" bIns="10799" anchor="t"/>
          <a:p>
            <a:pPr eaLnBrk="0" hangingPunct="0"/>
            <a:r>
              <a:rPr lang="en-US" altLang="zh-CN" sz="1700" b="1" dirty="0">
                <a:latin typeface="Times New Roman" panose="02020603050405020304" pitchFamily="2" charset="0"/>
                <a:ea typeface="宋体" panose="02010600030101010101" pitchFamily="2" charset="-122"/>
              </a:rPr>
              <a:t>⑤ </a:t>
            </a:r>
            <a:r>
              <a:rPr lang="zh-CN" altLang="en-US" sz="1700" b="1" dirty="0">
                <a:latin typeface="Times New Roman" panose="02020603050405020304" pitchFamily="2" charset="0"/>
                <a:ea typeface="宋体" panose="02010600030101010101" pitchFamily="2" charset="-122"/>
              </a:rPr>
              <a:t>中断</a:t>
            </a:r>
            <a:endParaRPr lang="zh-CN" altLang="en-US" sz="1700" b="1" dirty="0">
              <a:latin typeface="Times New Roman" panose="02020603050405020304" pitchFamily="2" charset="0"/>
              <a:ea typeface="宋体" panose="02010600030101010101" pitchFamily="2" charset="-122"/>
            </a:endParaRPr>
          </a:p>
        </p:txBody>
      </p:sp>
      <p:sp>
        <p:nvSpPr>
          <p:cNvPr id="97308" name="文本框 904221"/>
          <p:cNvSpPr txBox="1"/>
          <p:nvPr/>
        </p:nvSpPr>
        <p:spPr>
          <a:xfrm>
            <a:off x="3592513" y="3359150"/>
            <a:ext cx="1338262" cy="298450"/>
          </a:xfrm>
          <a:prstGeom prst="rect">
            <a:avLst/>
          </a:prstGeom>
          <a:solidFill>
            <a:schemeClr val="bg1"/>
          </a:solidFill>
          <a:ln w="9525">
            <a:noFill/>
          </a:ln>
        </p:spPr>
        <p:txBody>
          <a:bodyPr lIns="17998" tIns="10799" rIns="17998" bIns="10799" anchor="t"/>
          <a:p>
            <a:pPr eaLnBrk="0" hangingPunct="0"/>
            <a:r>
              <a:rPr lang="en-US" altLang="zh-CN" sz="1700" b="1" dirty="0">
                <a:latin typeface="Times New Roman" panose="02020603050405020304" pitchFamily="2" charset="0"/>
                <a:ea typeface="宋体" panose="02010600030101010101" pitchFamily="2" charset="-122"/>
              </a:rPr>
              <a:t>② DMA</a:t>
            </a:r>
            <a:r>
              <a:rPr lang="zh-CN" altLang="en-US" sz="1700" b="1" dirty="0">
                <a:latin typeface="Times New Roman" panose="02020603050405020304" pitchFamily="2" charset="0"/>
                <a:ea typeface="宋体" panose="02010600030101010101" pitchFamily="2" charset="-122"/>
              </a:rPr>
              <a:t>请求</a:t>
            </a:r>
            <a:endParaRPr lang="zh-CN" altLang="en-US" sz="1700" b="1" dirty="0">
              <a:latin typeface="Times New Roman" panose="02020603050405020304" pitchFamily="2" charset="0"/>
              <a:ea typeface="宋体" panose="02010600030101010101" pitchFamily="2" charset="-122"/>
            </a:endParaRPr>
          </a:p>
        </p:txBody>
      </p:sp>
      <p:sp>
        <p:nvSpPr>
          <p:cNvPr id="97309" name="左中括号 904222"/>
          <p:cNvSpPr/>
          <p:nvPr/>
        </p:nvSpPr>
        <p:spPr>
          <a:xfrm rot="-5400000">
            <a:off x="4138613" y="2513013"/>
            <a:ext cx="223837" cy="1328737"/>
          </a:xfrm>
          <a:prstGeom prst="leftBracket">
            <a:avLst>
              <a:gd name="adj" fmla="val 49440"/>
            </a:avLst>
          </a:prstGeom>
          <a:noFill/>
          <a:ln w="9525"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Arial" panose="020B0604020202020204" pitchFamily="34" charset="0"/>
            </a:endParaRPr>
          </a:p>
        </p:txBody>
      </p:sp>
      <p:sp>
        <p:nvSpPr>
          <p:cNvPr id="97310" name="文本框 904223"/>
          <p:cNvSpPr txBox="1"/>
          <p:nvPr/>
        </p:nvSpPr>
        <p:spPr>
          <a:xfrm>
            <a:off x="8093075" y="3763963"/>
            <a:ext cx="647700" cy="503237"/>
          </a:xfrm>
          <a:prstGeom prst="rect">
            <a:avLst/>
          </a:prstGeom>
          <a:solidFill>
            <a:schemeClr val="bg1"/>
          </a:solidFill>
          <a:ln w="9525">
            <a:noFill/>
          </a:ln>
        </p:spPr>
        <p:txBody>
          <a:bodyPr lIns="17998" tIns="10799" rIns="17998" bIns="10799" anchor="t"/>
          <a:p>
            <a:pPr algn="just" eaLnBrk="0" hangingPunct="0"/>
            <a:r>
              <a:rPr lang="zh-CN" altLang="en-US" b="1" dirty="0">
                <a:latin typeface="Times New Roman" panose="02020603050405020304" pitchFamily="2" charset="0"/>
                <a:ea typeface="宋体" panose="02010600030101010101" pitchFamily="2" charset="-122"/>
              </a:rPr>
              <a:t>总线</a:t>
            </a:r>
            <a:endParaRPr lang="zh-CN" altLang="en-US" b="1" dirty="0">
              <a:latin typeface="Times New Roman" panose="02020603050405020304" pitchFamily="2" charset="0"/>
              <a:ea typeface="宋体" panose="02010600030101010101" pitchFamily="2" charset="-122"/>
            </a:endParaRPr>
          </a:p>
        </p:txBody>
      </p:sp>
      <p:sp>
        <p:nvSpPr>
          <p:cNvPr id="97311" name="左中括号 904224"/>
          <p:cNvSpPr/>
          <p:nvPr/>
        </p:nvSpPr>
        <p:spPr>
          <a:xfrm rot="-5400000">
            <a:off x="3946525" y="2560638"/>
            <a:ext cx="598488" cy="1581150"/>
          </a:xfrm>
          <a:prstGeom prst="leftBracket">
            <a:avLst>
              <a:gd name="adj" fmla="val 21991"/>
            </a:avLst>
          </a:prstGeom>
          <a:noFill/>
          <a:ln w="9525" cap="flat" cmpd="sng">
            <a:solidFill>
              <a:schemeClr val="tx1"/>
            </a:solidFill>
            <a:prstDash val="solid"/>
            <a:round/>
            <a:headEnd type="triangl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97312" name="文本框 904225"/>
          <p:cNvSpPr txBox="1"/>
          <p:nvPr/>
        </p:nvSpPr>
        <p:spPr>
          <a:xfrm>
            <a:off x="4567238" y="930275"/>
            <a:ext cx="744537" cy="592138"/>
          </a:xfrm>
          <a:prstGeom prst="rect">
            <a:avLst/>
          </a:prstGeom>
          <a:solidFill>
            <a:schemeClr val="bg1"/>
          </a:solidFill>
          <a:ln w="9525">
            <a:noFill/>
          </a:ln>
        </p:spPr>
        <p:txBody>
          <a:bodyPr lIns="17998" tIns="10799" rIns="17998" bIns="10799" anchor="t"/>
          <a:p>
            <a:pPr eaLnBrk="0" hangingPunct="0"/>
            <a:r>
              <a:rPr lang="zh-CN" altLang="en-US" sz="1700" b="1" dirty="0">
                <a:latin typeface="Times New Roman" panose="02020603050405020304" pitchFamily="2" charset="0"/>
                <a:ea typeface="宋体" panose="02010600030101010101" pitchFamily="2" charset="-122"/>
              </a:rPr>
              <a:t>磁盘</a:t>
            </a:r>
            <a:endParaRPr lang="zh-CN" altLang="en-US" sz="1700" b="1" dirty="0">
              <a:latin typeface="Times New Roman" panose="02020603050405020304" pitchFamily="2" charset="0"/>
              <a:ea typeface="宋体" panose="02010600030101010101" pitchFamily="2" charset="-122"/>
            </a:endParaRPr>
          </a:p>
          <a:p>
            <a:pPr eaLnBrk="0" hangingPunct="0"/>
            <a:r>
              <a:rPr lang="zh-CN" altLang="en-US" sz="1700" b="1" dirty="0">
                <a:latin typeface="Times New Roman" panose="02020603050405020304" pitchFamily="2" charset="0"/>
                <a:ea typeface="宋体" panose="02010600030101010101" pitchFamily="2" charset="-122"/>
              </a:rPr>
              <a:t>控制器</a:t>
            </a:r>
            <a:endParaRPr lang="zh-CN" altLang="en-US" sz="1700" b="1" dirty="0">
              <a:latin typeface="Times New Roman" panose="02020603050405020304" pitchFamily="2" charset="0"/>
              <a:ea typeface="宋体" panose="02010600030101010101" pitchFamily="2" charset="-122"/>
            </a:endParaRPr>
          </a:p>
        </p:txBody>
      </p:sp>
      <p:sp>
        <p:nvSpPr>
          <p:cNvPr id="97313" name="文本框 904226"/>
          <p:cNvSpPr txBox="1"/>
          <p:nvPr/>
        </p:nvSpPr>
        <p:spPr>
          <a:xfrm>
            <a:off x="3878263" y="2865438"/>
            <a:ext cx="823912" cy="373062"/>
          </a:xfrm>
          <a:prstGeom prst="rect">
            <a:avLst/>
          </a:prstGeom>
          <a:noFill/>
          <a:ln w="9525">
            <a:noFill/>
          </a:ln>
        </p:spPr>
        <p:txBody>
          <a:bodyPr lIns="17998" tIns="10799" rIns="17998" bIns="10799" anchor="t"/>
          <a:p>
            <a:pPr eaLnBrk="0" hangingPunct="0"/>
            <a:r>
              <a:rPr lang="en-US" altLang="zh-CN" sz="1700" b="1" dirty="0">
                <a:latin typeface="Times New Roman" panose="02020603050405020304" pitchFamily="2" charset="0"/>
                <a:ea typeface="宋体" panose="02010600030101010101" pitchFamily="2" charset="-122"/>
              </a:rPr>
              <a:t>④ </a:t>
            </a:r>
            <a:r>
              <a:rPr lang="zh-CN" altLang="en-US" sz="1700" b="1" dirty="0">
                <a:latin typeface="Times New Roman" panose="02020603050405020304" pitchFamily="2" charset="0"/>
                <a:ea typeface="宋体" panose="02010600030101010101" pitchFamily="2" charset="-122"/>
              </a:rPr>
              <a:t>回答</a:t>
            </a:r>
            <a:endParaRPr lang="zh-CN" altLang="en-US" sz="1700" b="1" dirty="0">
              <a:latin typeface="Times New Roman" panose="02020603050405020304" pitchFamily="2" charset="0"/>
              <a:ea typeface="宋体" panose="02010600030101010101" pitchFamily="2" charset="-122"/>
            </a:endParaRPr>
          </a:p>
        </p:txBody>
      </p:sp>
      <p:sp>
        <p:nvSpPr>
          <p:cNvPr id="97314" name="文本框 904227"/>
          <p:cNvSpPr txBox="1"/>
          <p:nvPr/>
        </p:nvSpPr>
        <p:spPr>
          <a:xfrm>
            <a:off x="1654175" y="3367088"/>
            <a:ext cx="1219200" cy="290512"/>
          </a:xfrm>
          <a:prstGeom prst="rect">
            <a:avLst/>
          </a:prstGeom>
          <a:solidFill>
            <a:schemeClr val="bg1"/>
          </a:solidFill>
          <a:ln w="9525">
            <a:noFill/>
          </a:ln>
        </p:spPr>
        <p:txBody>
          <a:bodyPr lIns="17998" tIns="10799" rIns="17998" bIns="10799" anchor="t"/>
          <a:p>
            <a:pPr algn="just" eaLnBrk="0" hangingPunct="0"/>
            <a:r>
              <a:rPr lang="en-US" altLang="zh-CN" sz="1700" b="1" dirty="0">
                <a:latin typeface="Times New Roman" panose="02020603050405020304" pitchFamily="2" charset="0"/>
                <a:ea typeface="宋体" panose="02010600030101010101" pitchFamily="2" charset="-122"/>
              </a:rPr>
              <a:t>① DMA</a:t>
            </a:r>
            <a:r>
              <a:rPr lang="zh-CN" altLang="en-US" sz="1700" b="1" dirty="0">
                <a:latin typeface="Times New Roman" panose="02020603050405020304" pitchFamily="2" charset="0"/>
                <a:ea typeface="宋体" panose="02010600030101010101" pitchFamily="2" charset="-122"/>
              </a:rPr>
              <a:t>编程</a:t>
            </a:r>
            <a:endParaRPr lang="zh-CN" altLang="en-US" sz="1700" b="1" dirty="0">
              <a:latin typeface="Times New Roman" panose="02020603050405020304" pitchFamily="2" charset="0"/>
              <a:ea typeface="宋体" panose="02010600030101010101" pitchFamily="2" charset="-122"/>
            </a:endParaRPr>
          </a:p>
        </p:txBody>
      </p:sp>
      <p:sp>
        <p:nvSpPr>
          <p:cNvPr id="904229" name="文本框 904228"/>
          <p:cNvSpPr txBox="1"/>
          <p:nvPr/>
        </p:nvSpPr>
        <p:spPr>
          <a:xfrm>
            <a:off x="381000" y="4037013"/>
            <a:ext cx="8456613" cy="2576512"/>
          </a:xfrm>
          <a:prstGeom prst="rect">
            <a:avLst/>
          </a:prstGeom>
          <a:noFill/>
          <a:ln w="9525">
            <a:noFill/>
          </a:ln>
        </p:spPr>
        <p:txBody>
          <a:bodyPr lIns="91432" tIns="45715" rIns="91432" bIns="45715" anchor="t">
            <a:spAutoFit/>
          </a:bodyPr>
          <a:p>
            <a:pPr marL="342900" indent="-342900">
              <a:lnSpc>
                <a:spcPct val="115000"/>
              </a:lnSpc>
              <a:spcBef>
                <a:spcPct val="25000"/>
              </a:spcBef>
              <a:buAutoNum type="arabicPeriod"/>
            </a:pPr>
            <a:r>
              <a:rPr lang="en-US" altLang="zh-CN" b="1" dirty="0">
                <a:latin typeface="Arial" panose="020B0604020202020204" pitchFamily="34" charset="0"/>
                <a:ea typeface="宋体" panose="02010600030101010101" pitchFamily="2" charset="-122"/>
              </a:rPr>
              <a:t>CPU</a:t>
            </a:r>
            <a:r>
              <a:rPr lang="zh-CN" altLang="en-US" b="1" dirty="0">
                <a:latin typeface="Arial" panose="020B0604020202020204" pitchFamily="34" charset="0"/>
                <a:ea typeface="宋体" panose="02010600030101010101" pitchFamily="2" charset="-122"/>
              </a:rPr>
              <a:t>设置</a:t>
            </a:r>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控制器实现</a:t>
            </a:r>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编程，同时启动磁盘控制器由磁盘读入数据到内部缓冲区；</a:t>
            </a:r>
            <a:endParaRPr lang="zh-CN" altLang="en-US" b="1" dirty="0">
              <a:latin typeface="Arial" panose="020B0604020202020204" pitchFamily="34" charset="0"/>
              <a:ea typeface="宋体" panose="02010600030101010101" pitchFamily="2" charset="-122"/>
            </a:endParaRPr>
          </a:p>
          <a:p>
            <a:pPr marL="342900" indent="-342900">
              <a:lnSpc>
                <a:spcPct val="115000"/>
              </a:lnSpc>
              <a:spcBef>
                <a:spcPct val="25000"/>
              </a:spcBef>
              <a:buAutoNum type="arabicPeriod"/>
            </a:pPr>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控制器向磁盘控制器发出读请求；</a:t>
            </a:r>
            <a:endParaRPr lang="zh-CN" altLang="en-US" b="1" dirty="0">
              <a:latin typeface="Arial" panose="020B0604020202020204" pitchFamily="34" charset="0"/>
              <a:ea typeface="宋体" panose="02010600030101010101" pitchFamily="2" charset="-122"/>
            </a:endParaRPr>
          </a:p>
          <a:p>
            <a:pPr marL="342900" indent="-342900">
              <a:lnSpc>
                <a:spcPct val="115000"/>
              </a:lnSpc>
              <a:spcBef>
                <a:spcPct val="25000"/>
              </a:spcBef>
              <a:buAutoNum type="arabicPeriod"/>
            </a:pPr>
            <a:r>
              <a:rPr lang="zh-CN" altLang="en-US" b="1" dirty="0">
                <a:latin typeface="Arial" panose="020B0604020202020204" pitchFamily="34" charset="0"/>
                <a:ea typeface="宋体" panose="02010600030101010101" pitchFamily="2" charset="-122"/>
              </a:rPr>
              <a:t>磁盘控制器将字节传到内存指定单元；</a:t>
            </a:r>
            <a:endParaRPr lang="zh-CN" altLang="en-US" b="1" dirty="0">
              <a:latin typeface="Arial" panose="020B0604020202020204" pitchFamily="34" charset="0"/>
              <a:ea typeface="宋体" panose="02010600030101010101" pitchFamily="2" charset="-122"/>
            </a:endParaRPr>
          </a:p>
          <a:p>
            <a:pPr marL="342900" indent="-342900">
              <a:lnSpc>
                <a:spcPct val="115000"/>
              </a:lnSpc>
              <a:spcBef>
                <a:spcPct val="25000"/>
              </a:spcBef>
              <a:buAutoNum type="arabicPeriod"/>
            </a:pPr>
            <a:r>
              <a:rPr lang="zh-CN" altLang="en-US" b="1" dirty="0">
                <a:latin typeface="Arial" panose="020B0604020202020204" pitchFamily="34" charset="0"/>
                <a:ea typeface="宋体" panose="02010600030101010101" pitchFamily="2" charset="-122"/>
              </a:rPr>
              <a:t>磁盘控制器向</a:t>
            </a:r>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控制器发送回答；</a:t>
            </a:r>
            <a:endParaRPr lang="zh-CN" altLang="en-US" b="1" dirty="0">
              <a:latin typeface="Arial" panose="020B0604020202020204" pitchFamily="34" charset="0"/>
              <a:ea typeface="宋体" panose="02010600030101010101" pitchFamily="2" charset="-122"/>
            </a:endParaRPr>
          </a:p>
          <a:p>
            <a:pPr marL="342900" indent="-342900">
              <a:lnSpc>
                <a:spcPct val="115000"/>
              </a:lnSpc>
              <a:spcBef>
                <a:spcPct val="25000"/>
              </a:spcBef>
              <a:buAutoNum type="arabicPeriod"/>
            </a:pPr>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控制器将</a:t>
            </a:r>
            <a:r>
              <a:rPr lang="en-US" altLang="zh-CN" b="1" dirty="0">
                <a:latin typeface="Arial" panose="020B0604020202020204" pitchFamily="34" charset="0"/>
                <a:ea typeface="宋体" panose="02010600030101010101" pitchFamily="2" charset="-122"/>
              </a:rPr>
              <a:t>MAR</a:t>
            </a:r>
            <a:r>
              <a:rPr lang="zh-CN" altLang="en-US" b="1" dirty="0">
                <a:latin typeface="Arial" panose="020B0604020202020204" pitchFamily="34" charset="0"/>
                <a:ea typeface="宋体" panose="02010600030101010101" pitchFamily="2" charset="-122"/>
              </a:rPr>
              <a:t>加</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DC</a:t>
            </a:r>
            <a:r>
              <a:rPr lang="zh-CN" altLang="en-US" b="1" dirty="0">
                <a:latin typeface="Arial" panose="020B0604020202020204" pitchFamily="34" charset="0"/>
                <a:ea typeface="宋体" panose="02010600030101010101" pitchFamily="2" charset="-122"/>
              </a:rPr>
              <a:t>减</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，重复上述过程直至</a:t>
            </a:r>
            <a:r>
              <a:rPr lang="en-US" altLang="zh-CN" b="1" dirty="0">
                <a:latin typeface="Arial" panose="020B0604020202020204" pitchFamily="34" charset="0"/>
                <a:ea typeface="宋体" panose="02010600030101010101" pitchFamily="2" charset="-122"/>
              </a:rPr>
              <a:t>DC</a:t>
            </a:r>
            <a:r>
              <a:rPr lang="zh-CN" altLang="en-US" b="1" dirty="0">
                <a:latin typeface="Arial" panose="020B0604020202020204" pitchFamily="34" charset="0"/>
                <a:ea typeface="宋体" panose="02010600030101010101" pitchFamily="2" charset="-122"/>
              </a:rPr>
              <a:t>为</a:t>
            </a:r>
            <a:r>
              <a:rPr lang="en-US" altLang="zh-CN" b="1" dirty="0">
                <a:latin typeface="Arial" panose="020B0604020202020204" pitchFamily="34" charset="0"/>
                <a:ea typeface="宋体" panose="02010600030101010101" pitchFamily="2" charset="-122"/>
              </a:rPr>
              <a:t>0</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控制器向</a:t>
            </a:r>
            <a:r>
              <a:rPr lang="en-US" altLang="zh-CN" b="1" dirty="0">
                <a:latin typeface="Arial" panose="020B0604020202020204" pitchFamily="34" charset="0"/>
                <a:ea typeface="宋体" panose="02010600030101010101" pitchFamily="2" charset="-122"/>
              </a:rPr>
              <a:t>CPU</a:t>
            </a:r>
            <a:r>
              <a:rPr lang="zh-CN" altLang="en-US" b="1" dirty="0">
                <a:latin typeface="Arial" panose="020B0604020202020204" pitchFamily="34" charset="0"/>
                <a:ea typeface="宋体" panose="02010600030101010101" pitchFamily="2" charset="-122"/>
              </a:rPr>
              <a:t>发出中断请求。</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4229">
                                            <p:txEl>
                                              <p:charRg st="0" end="43"/>
                                            </p:txEl>
                                          </p:spTgt>
                                        </p:tgtEl>
                                        <p:attrNameLst>
                                          <p:attrName>style.visibility</p:attrName>
                                        </p:attrNameLst>
                                      </p:cBhvr>
                                      <p:to>
                                        <p:strVal val="visible"/>
                                      </p:to>
                                    </p:set>
                                    <p:anim calcmode="lin" valueType="num">
                                      <p:cBhvr>
                                        <p:cTn id="7" dur="500" fill="hold"/>
                                        <p:tgtEl>
                                          <p:spTgt spid="904229">
                                            <p:txEl>
                                              <p:charRg st="0" end="43"/>
                                            </p:txEl>
                                          </p:spTgt>
                                        </p:tgtEl>
                                        <p:attrNameLst>
                                          <p:attrName>ppt_x</p:attrName>
                                        </p:attrNameLst>
                                      </p:cBhvr>
                                      <p:tavLst>
                                        <p:tav tm="0">
                                          <p:val>
                                            <p:strVal val="#ppt_x"/>
                                          </p:val>
                                        </p:tav>
                                        <p:tav tm="100000">
                                          <p:val>
                                            <p:strVal val="#ppt_x"/>
                                          </p:val>
                                        </p:tav>
                                      </p:tavLst>
                                    </p:anim>
                                    <p:anim calcmode="lin" valueType="num">
                                      <p:cBhvr>
                                        <p:cTn id="8" dur="500" fill="hold"/>
                                        <p:tgtEl>
                                          <p:spTgt spid="904229">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4229">
                                            <p:txEl>
                                              <p:charRg st="43" end="62"/>
                                            </p:txEl>
                                          </p:spTgt>
                                        </p:tgtEl>
                                        <p:attrNameLst>
                                          <p:attrName>style.visibility</p:attrName>
                                        </p:attrNameLst>
                                      </p:cBhvr>
                                      <p:to>
                                        <p:strVal val="visible"/>
                                      </p:to>
                                    </p:set>
                                    <p:anim calcmode="lin" valueType="num">
                                      <p:cBhvr>
                                        <p:cTn id="13" dur="500" fill="hold"/>
                                        <p:tgtEl>
                                          <p:spTgt spid="904229">
                                            <p:txEl>
                                              <p:charRg st="43" end="62"/>
                                            </p:txEl>
                                          </p:spTgt>
                                        </p:tgtEl>
                                        <p:attrNameLst>
                                          <p:attrName>ppt_x</p:attrName>
                                        </p:attrNameLst>
                                      </p:cBhvr>
                                      <p:tavLst>
                                        <p:tav tm="0">
                                          <p:val>
                                            <p:strVal val="#ppt_x"/>
                                          </p:val>
                                        </p:tav>
                                        <p:tav tm="100000">
                                          <p:val>
                                            <p:strVal val="#ppt_x"/>
                                          </p:val>
                                        </p:tav>
                                      </p:tavLst>
                                    </p:anim>
                                    <p:anim calcmode="lin" valueType="num">
                                      <p:cBhvr>
                                        <p:cTn id="14" dur="500" fill="hold"/>
                                        <p:tgtEl>
                                          <p:spTgt spid="904229">
                                            <p:txEl>
                                              <p:charRg st="43" end="6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04229">
                                            <p:txEl>
                                              <p:charRg st="62" end="80"/>
                                            </p:txEl>
                                          </p:spTgt>
                                        </p:tgtEl>
                                        <p:attrNameLst>
                                          <p:attrName>style.visibility</p:attrName>
                                        </p:attrNameLst>
                                      </p:cBhvr>
                                      <p:to>
                                        <p:strVal val="visible"/>
                                      </p:to>
                                    </p:set>
                                    <p:anim calcmode="lin" valueType="num">
                                      <p:cBhvr>
                                        <p:cTn id="19" dur="500" fill="hold"/>
                                        <p:tgtEl>
                                          <p:spTgt spid="904229">
                                            <p:txEl>
                                              <p:charRg st="62" end="80"/>
                                            </p:txEl>
                                          </p:spTgt>
                                        </p:tgtEl>
                                        <p:attrNameLst>
                                          <p:attrName>ppt_x</p:attrName>
                                        </p:attrNameLst>
                                      </p:cBhvr>
                                      <p:tavLst>
                                        <p:tav tm="0">
                                          <p:val>
                                            <p:strVal val="#ppt_x"/>
                                          </p:val>
                                        </p:tav>
                                        <p:tav tm="100000">
                                          <p:val>
                                            <p:strVal val="#ppt_x"/>
                                          </p:val>
                                        </p:tav>
                                      </p:tavLst>
                                    </p:anim>
                                    <p:anim calcmode="lin" valueType="num">
                                      <p:cBhvr>
                                        <p:cTn id="20" dur="500" fill="hold"/>
                                        <p:tgtEl>
                                          <p:spTgt spid="904229">
                                            <p:txEl>
                                              <p:charRg st="62" end="8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04229">
                                            <p:txEl>
                                              <p:charRg st="80" end="98"/>
                                            </p:txEl>
                                          </p:spTgt>
                                        </p:tgtEl>
                                        <p:attrNameLst>
                                          <p:attrName>style.visibility</p:attrName>
                                        </p:attrNameLst>
                                      </p:cBhvr>
                                      <p:to>
                                        <p:strVal val="visible"/>
                                      </p:to>
                                    </p:set>
                                    <p:anim calcmode="lin" valueType="num">
                                      <p:cBhvr>
                                        <p:cTn id="25" dur="500" fill="hold"/>
                                        <p:tgtEl>
                                          <p:spTgt spid="904229">
                                            <p:txEl>
                                              <p:charRg st="80" end="98"/>
                                            </p:txEl>
                                          </p:spTgt>
                                        </p:tgtEl>
                                        <p:attrNameLst>
                                          <p:attrName>ppt_x</p:attrName>
                                        </p:attrNameLst>
                                      </p:cBhvr>
                                      <p:tavLst>
                                        <p:tav tm="0">
                                          <p:val>
                                            <p:strVal val="#ppt_x"/>
                                          </p:val>
                                        </p:tav>
                                        <p:tav tm="100000">
                                          <p:val>
                                            <p:strVal val="#ppt_x"/>
                                          </p:val>
                                        </p:tav>
                                      </p:tavLst>
                                    </p:anim>
                                    <p:anim calcmode="lin" valueType="num">
                                      <p:cBhvr>
                                        <p:cTn id="26" dur="500" fill="hold"/>
                                        <p:tgtEl>
                                          <p:spTgt spid="904229">
                                            <p:txEl>
                                              <p:charRg st="80" end="9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04229">
                                            <p:txEl>
                                              <p:charRg st="98" end="147"/>
                                            </p:txEl>
                                          </p:spTgt>
                                        </p:tgtEl>
                                        <p:attrNameLst>
                                          <p:attrName>style.visibility</p:attrName>
                                        </p:attrNameLst>
                                      </p:cBhvr>
                                      <p:to>
                                        <p:strVal val="visible"/>
                                      </p:to>
                                    </p:set>
                                    <p:anim calcmode="lin" valueType="num">
                                      <p:cBhvr>
                                        <p:cTn id="31" dur="500" fill="hold"/>
                                        <p:tgtEl>
                                          <p:spTgt spid="904229">
                                            <p:txEl>
                                              <p:charRg st="98" end="147"/>
                                            </p:txEl>
                                          </p:spTgt>
                                        </p:tgtEl>
                                        <p:attrNameLst>
                                          <p:attrName>ppt_x</p:attrName>
                                        </p:attrNameLst>
                                      </p:cBhvr>
                                      <p:tavLst>
                                        <p:tav tm="0">
                                          <p:val>
                                            <p:strVal val="#ppt_x"/>
                                          </p:val>
                                        </p:tav>
                                        <p:tav tm="100000">
                                          <p:val>
                                            <p:strVal val="#ppt_x"/>
                                          </p:val>
                                        </p:tav>
                                      </p:tavLst>
                                    </p:anim>
                                    <p:anim calcmode="lin" valueType="num">
                                      <p:cBhvr>
                                        <p:cTn id="32" dur="500" fill="hold"/>
                                        <p:tgtEl>
                                          <p:spTgt spid="904229">
                                            <p:txEl>
                                              <p:charRg st="98" end="1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229"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9329" name="竖卷形 906242"/>
          <p:cNvSpPr/>
          <p:nvPr/>
        </p:nvSpPr>
        <p:spPr>
          <a:xfrm>
            <a:off x="541338" y="1754188"/>
            <a:ext cx="865187" cy="3032125"/>
          </a:xfrm>
          <a:prstGeom prst="verticalScroll">
            <a:avLst>
              <a:gd name="adj" fmla="val 12500"/>
            </a:avLst>
          </a:prstGeom>
          <a:noFill/>
          <a:ln w="9525" cap="flat" cmpd="sng">
            <a:solidFill>
              <a:srgbClr val="FFCC99"/>
            </a:solidFill>
            <a:prstDash val="solid"/>
            <a:round/>
            <a:headEnd type="none" w="med" len="med"/>
            <a:tailEnd type="none" w="med" len="med"/>
          </a:ln>
          <a:effectLst>
            <a:prstShdw prst="shdw17" dist="17961" dir="2699999">
              <a:srgbClr val="997A5C"/>
            </a:prstShdw>
          </a:effectLst>
        </p:spPr>
        <p:txBody>
          <a:bodyPr lIns="91432" tIns="45715" rIns="91432" bIns="45715" anchor="t">
            <a:spAutoFit/>
          </a:bodyPr>
          <a:p>
            <a:r>
              <a:rPr lang="en-US" altLang="zh-CN" sz="1700">
                <a:latin typeface="Times New Roman" panose="02020603050405020304" pitchFamily="2" charset="0"/>
                <a:ea typeface="宋体" panose="02010600030101010101" pitchFamily="2" charset="-122"/>
              </a:rPr>
              <a:t>DMA</a:t>
            </a:r>
            <a:r>
              <a:rPr lang="zh-CN" altLang="en-US" sz="2400" dirty="0">
                <a:latin typeface="Times New Roman" panose="02020603050405020304" pitchFamily="2" charset="0"/>
                <a:ea typeface="宋体" panose="02010600030101010101" pitchFamily="2" charset="-122"/>
              </a:rPr>
              <a:t>方式的工作流程 </a:t>
            </a:r>
            <a:endParaRPr lang="zh-CN" altLang="en-US" sz="2400">
              <a:latin typeface="Times New Roman" panose="02020603050405020304" pitchFamily="2" charset="0"/>
              <a:ea typeface="宋体" panose="02010600030101010101" pitchFamily="2" charset="-122"/>
            </a:endParaRPr>
          </a:p>
        </p:txBody>
      </p:sp>
      <p:grpSp>
        <p:nvGrpSpPr>
          <p:cNvPr id="99330" name="组合 906244"/>
          <p:cNvGrpSpPr/>
          <p:nvPr/>
        </p:nvGrpSpPr>
        <p:grpSpPr>
          <a:xfrm>
            <a:off x="2771775" y="1052513"/>
            <a:ext cx="6191250" cy="5105400"/>
            <a:chOff x="884" y="709"/>
            <a:chExt cx="3901" cy="2948"/>
          </a:xfrm>
        </p:grpSpPr>
        <p:sp>
          <p:nvSpPr>
            <p:cNvPr id="99331" name="矩形 906245"/>
            <p:cNvSpPr/>
            <p:nvPr/>
          </p:nvSpPr>
          <p:spPr>
            <a:xfrm>
              <a:off x="930" y="890"/>
              <a:ext cx="1678" cy="318"/>
            </a:xfrm>
            <a:prstGeom prst="rect">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zh-CN" altLang="en-US" sz="2400" dirty="0">
                  <a:latin typeface="Arial" panose="020B0604020202020204" pitchFamily="34" charset="0"/>
                  <a:ea typeface="宋体" panose="02010600030101010101" pitchFamily="2" charset="-122"/>
                </a:rPr>
                <a:t>设置</a:t>
              </a:r>
              <a:r>
                <a:rPr lang="en-US" altLang="zh-CN" sz="2400" dirty="0">
                  <a:latin typeface="Arial" panose="020B0604020202020204" pitchFamily="34" charset="0"/>
                  <a:ea typeface="宋体" panose="02010600030101010101" pitchFamily="2" charset="-122"/>
                </a:rPr>
                <a:t>MAR</a:t>
              </a:r>
              <a:r>
                <a:rPr lang="zh-CN" altLang="en-US" sz="2400" dirty="0">
                  <a:latin typeface="Arial" panose="020B0604020202020204" pitchFamily="34" charset="0"/>
                  <a:ea typeface="宋体" panose="02010600030101010101" pitchFamily="2" charset="-122"/>
                </a:rPr>
                <a:t>和</a:t>
              </a:r>
              <a:r>
                <a:rPr lang="en-US" altLang="zh-CN" sz="2400" dirty="0">
                  <a:latin typeface="Arial" panose="020B0604020202020204" pitchFamily="34" charset="0"/>
                  <a:ea typeface="宋体" panose="02010600030101010101" pitchFamily="2" charset="-122"/>
                </a:rPr>
                <a:t>DC</a:t>
              </a:r>
              <a:r>
                <a:rPr lang="zh-CN" altLang="en-US" sz="2400" dirty="0">
                  <a:latin typeface="Arial" panose="020B0604020202020204" pitchFamily="34" charset="0"/>
                  <a:ea typeface="宋体" panose="02010600030101010101" pitchFamily="2" charset="-122"/>
                </a:rPr>
                <a:t>初值</a:t>
              </a:r>
              <a:endParaRPr lang="zh-CN" altLang="en-US" sz="2400">
                <a:latin typeface="Arial" panose="020B0604020202020204" pitchFamily="34" charset="0"/>
                <a:ea typeface="宋体" panose="02010600030101010101" pitchFamily="2" charset="-122"/>
              </a:endParaRPr>
            </a:p>
          </p:txBody>
        </p:sp>
        <p:sp>
          <p:nvSpPr>
            <p:cNvPr id="99332" name="矩形 906246"/>
            <p:cNvSpPr/>
            <p:nvPr/>
          </p:nvSpPr>
          <p:spPr>
            <a:xfrm>
              <a:off x="930" y="1298"/>
              <a:ext cx="1678" cy="318"/>
            </a:xfrm>
            <a:prstGeom prst="rect">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zh-CN" altLang="en-US" sz="2400" dirty="0">
                  <a:latin typeface="Arial" panose="020B0604020202020204" pitchFamily="34" charset="0"/>
                  <a:ea typeface="宋体" panose="02010600030101010101" pitchFamily="2" charset="-122"/>
                </a:rPr>
                <a:t>启动</a:t>
              </a:r>
              <a:r>
                <a:rPr lang="en-US" altLang="zh-CN" sz="2400" dirty="0">
                  <a:latin typeface="Arial" panose="020B0604020202020204" pitchFamily="34" charset="0"/>
                  <a:ea typeface="宋体" panose="02010600030101010101" pitchFamily="2" charset="-122"/>
                </a:rPr>
                <a:t>DMA</a:t>
              </a:r>
              <a:r>
                <a:rPr lang="zh-CN" altLang="en-US" sz="2400" dirty="0">
                  <a:latin typeface="Arial" panose="020B0604020202020204" pitchFamily="34" charset="0"/>
                  <a:ea typeface="宋体" panose="02010600030101010101" pitchFamily="2" charset="-122"/>
                </a:rPr>
                <a:t>传送命令</a:t>
              </a:r>
              <a:endParaRPr lang="zh-CN" altLang="en-US" sz="2400">
                <a:latin typeface="Arial" panose="020B0604020202020204" pitchFamily="34" charset="0"/>
                <a:ea typeface="宋体" panose="02010600030101010101" pitchFamily="2" charset="-122"/>
              </a:endParaRPr>
            </a:p>
          </p:txBody>
        </p:sp>
        <p:sp>
          <p:nvSpPr>
            <p:cNvPr id="99333" name="矩形 906247"/>
            <p:cNvSpPr/>
            <p:nvPr/>
          </p:nvSpPr>
          <p:spPr>
            <a:xfrm>
              <a:off x="930" y="1751"/>
              <a:ext cx="1678" cy="454"/>
            </a:xfrm>
            <a:prstGeom prst="rect">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zh-CN" altLang="en-US" sz="2400" dirty="0">
                  <a:latin typeface="Arial" panose="020B0604020202020204" pitchFamily="34" charset="0"/>
                  <a:ea typeface="宋体" panose="02010600030101010101" pitchFamily="2" charset="-122"/>
                </a:rPr>
                <a:t>传送数据字</a:t>
              </a:r>
              <a:endParaRPr lang="zh-CN" altLang="en-US" sz="2400">
                <a:latin typeface="Arial" panose="020B0604020202020204" pitchFamily="34" charset="0"/>
                <a:ea typeface="宋体" panose="02010600030101010101" pitchFamily="2" charset="-122"/>
              </a:endParaRPr>
            </a:p>
          </p:txBody>
        </p:sp>
        <p:sp>
          <p:nvSpPr>
            <p:cNvPr id="99334" name="矩形 906248"/>
            <p:cNvSpPr/>
            <p:nvPr/>
          </p:nvSpPr>
          <p:spPr>
            <a:xfrm>
              <a:off x="930" y="2296"/>
              <a:ext cx="1678" cy="454"/>
            </a:xfrm>
            <a:prstGeom prst="rect">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en-US" altLang="zh-CN" sz="2400">
                  <a:latin typeface="Arial" panose="020B0604020202020204" pitchFamily="34" charset="0"/>
                  <a:ea typeface="宋体" panose="02010600030101010101" pitchFamily="2" charset="-122"/>
                </a:rPr>
                <a:t>MAR=MAR+1</a:t>
              </a:r>
              <a:endParaRPr lang="en-US" altLang="zh-CN" sz="2400">
                <a:latin typeface="Arial" panose="020B0604020202020204" pitchFamily="34" charset="0"/>
                <a:ea typeface="宋体" panose="02010600030101010101" pitchFamily="2" charset="-122"/>
              </a:endParaRPr>
            </a:p>
            <a:p>
              <a:r>
                <a:rPr lang="en-US" altLang="zh-CN" sz="2400">
                  <a:latin typeface="Arial" panose="020B0604020202020204" pitchFamily="34" charset="0"/>
                  <a:ea typeface="宋体" panose="02010600030101010101" pitchFamily="2" charset="-122"/>
                </a:rPr>
                <a:t>DC=DC-1</a:t>
              </a:r>
              <a:endParaRPr lang="en-US" altLang="zh-CN" sz="2400">
                <a:latin typeface="Arial" panose="020B0604020202020204" pitchFamily="34" charset="0"/>
                <a:ea typeface="宋体" panose="02010600030101010101" pitchFamily="2" charset="-122"/>
              </a:endParaRPr>
            </a:p>
          </p:txBody>
        </p:sp>
        <p:sp>
          <p:nvSpPr>
            <p:cNvPr id="99335" name="菱形 906249"/>
            <p:cNvSpPr/>
            <p:nvPr/>
          </p:nvSpPr>
          <p:spPr>
            <a:xfrm>
              <a:off x="884" y="2841"/>
              <a:ext cx="1769" cy="408"/>
            </a:xfrm>
            <a:prstGeom prst="diamond">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en-US" altLang="zh-CN" sz="2400">
                  <a:latin typeface="Arial" panose="020B0604020202020204" pitchFamily="34" charset="0"/>
                  <a:ea typeface="宋体" panose="02010600030101010101" pitchFamily="2" charset="-122"/>
                </a:rPr>
                <a:t>DC=0?</a:t>
              </a:r>
              <a:endParaRPr lang="en-US" altLang="zh-CN" sz="2400">
                <a:latin typeface="Arial" panose="020B0604020202020204" pitchFamily="34" charset="0"/>
                <a:ea typeface="宋体" panose="02010600030101010101" pitchFamily="2" charset="-122"/>
              </a:endParaRPr>
            </a:p>
          </p:txBody>
        </p:sp>
        <p:sp>
          <p:nvSpPr>
            <p:cNvPr id="99336" name="矩形 906250"/>
            <p:cNvSpPr/>
            <p:nvPr/>
          </p:nvSpPr>
          <p:spPr>
            <a:xfrm>
              <a:off x="930" y="3339"/>
              <a:ext cx="1678" cy="318"/>
            </a:xfrm>
            <a:prstGeom prst="rect">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zh-CN" altLang="en-US" sz="2400" dirty="0">
                  <a:latin typeface="Arial" panose="020B0604020202020204" pitchFamily="34" charset="0"/>
                  <a:ea typeface="宋体" panose="02010600030101010101" pitchFamily="2" charset="-122"/>
                </a:rPr>
                <a:t>请求中断</a:t>
              </a:r>
              <a:endParaRPr lang="zh-CN" altLang="en-US" sz="2400">
                <a:latin typeface="Arial" panose="020B0604020202020204" pitchFamily="34" charset="0"/>
                <a:ea typeface="宋体" panose="02010600030101010101" pitchFamily="2" charset="-122"/>
              </a:endParaRPr>
            </a:p>
          </p:txBody>
        </p:sp>
        <p:sp>
          <p:nvSpPr>
            <p:cNvPr id="99337" name="直接连接符 906251"/>
            <p:cNvSpPr/>
            <p:nvPr/>
          </p:nvSpPr>
          <p:spPr>
            <a:xfrm>
              <a:off x="1746" y="709"/>
              <a:ext cx="0" cy="181"/>
            </a:xfrm>
            <a:prstGeom prst="line">
              <a:avLst/>
            </a:prstGeom>
            <a:ln w="9525" cap="flat" cmpd="sng">
              <a:solidFill>
                <a:srgbClr val="E6552E"/>
              </a:solidFill>
              <a:prstDash val="solid"/>
              <a:round/>
              <a:headEnd type="none" w="med" len="med"/>
              <a:tailEnd type="triangle" w="med" len="med"/>
            </a:ln>
          </p:spPr>
        </p:sp>
        <p:sp>
          <p:nvSpPr>
            <p:cNvPr id="99338" name="直接连接符 906252"/>
            <p:cNvSpPr/>
            <p:nvPr/>
          </p:nvSpPr>
          <p:spPr>
            <a:xfrm>
              <a:off x="1746" y="1207"/>
              <a:ext cx="0" cy="91"/>
            </a:xfrm>
            <a:prstGeom prst="line">
              <a:avLst/>
            </a:prstGeom>
            <a:ln w="9525" cap="flat" cmpd="sng">
              <a:solidFill>
                <a:srgbClr val="E6552E"/>
              </a:solidFill>
              <a:prstDash val="solid"/>
              <a:round/>
              <a:headEnd type="none" w="med" len="med"/>
              <a:tailEnd type="triangle" w="med" len="med"/>
            </a:ln>
          </p:spPr>
        </p:sp>
        <p:sp>
          <p:nvSpPr>
            <p:cNvPr id="99339" name="直接连接符 906253"/>
            <p:cNvSpPr/>
            <p:nvPr/>
          </p:nvSpPr>
          <p:spPr>
            <a:xfrm>
              <a:off x="1746" y="1616"/>
              <a:ext cx="0" cy="136"/>
            </a:xfrm>
            <a:prstGeom prst="line">
              <a:avLst/>
            </a:prstGeom>
            <a:ln w="9525" cap="flat" cmpd="sng">
              <a:solidFill>
                <a:srgbClr val="E6552E"/>
              </a:solidFill>
              <a:prstDash val="solid"/>
              <a:round/>
              <a:headEnd type="none" w="med" len="med"/>
              <a:tailEnd type="triangle" w="med" len="med"/>
            </a:ln>
          </p:spPr>
        </p:sp>
        <p:sp>
          <p:nvSpPr>
            <p:cNvPr id="99340" name="直接连接符 906254"/>
            <p:cNvSpPr/>
            <p:nvPr/>
          </p:nvSpPr>
          <p:spPr>
            <a:xfrm>
              <a:off x="1746" y="2205"/>
              <a:ext cx="0" cy="91"/>
            </a:xfrm>
            <a:prstGeom prst="line">
              <a:avLst/>
            </a:prstGeom>
            <a:ln w="9525" cap="flat" cmpd="sng">
              <a:solidFill>
                <a:srgbClr val="E6552E"/>
              </a:solidFill>
              <a:prstDash val="solid"/>
              <a:round/>
              <a:headEnd type="none" w="med" len="med"/>
              <a:tailEnd type="triangle" w="med" len="med"/>
            </a:ln>
          </p:spPr>
        </p:sp>
        <p:sp>
          <p:nvSpPr>
            <p:cNvPr id="99341" name="直接连接符 906255"/>
            <p:cNvSpPr/>
            <p:nvPr/>
          </p:nvSpPr>
          <p:spPr>
            <a:xfrm>
              <a:off x="1746" y="2750"/>
              <a:ext cx="0" cy="90"/>
            </a:xfrm>
            <a:prstGeom prst="line">
              <a:avLst/>
            </a:prstGeom>
            <a:ln w="9525" cap="flat" cmpd="sng">
              <a:solidFill>
                <a:srgbClr val="E6552E"/>
              </a:solidFill>
              <a:prstDash val="solid"/>
              <a:round/>
              <a:headEnd type="none" w="med" len="med"/>
              <a:tailEnd type="triangle" w="med" len="med"/>
            </a:ln>
          </p:spPr>
        </p:sp>
        <p:sp>
          <p:nvSpPr>
            <p:cNvPr id="99342" name="直接连接符 906256"/>
            <p:cNvSpPr/>
            <p:nvPr/>
          </p:nvSpPr>
          <p:spPr>
            <a:xfrm>
              <a:off x="1746" y="3249"/>
              <a:ext cx="0" cy="90"/>
            </a:xfrm>
            <a:prstGeom prst="line">
              <a:avLst/>
            </a:prstGeom>
            <a:ln w="9525" cap="flat" cmpd="sng">
              <a:solidFill>
                <a:srgbClr val="E6552E"/>
              </a:solidFill>
              <a:prstDash val="solid"/>
              <a:round/>
              <a:headEnd type="none" w="med" len="med"/>
              <a:tailEnd type="triangle" w="med" len="med"/>
            </a:ln>
          </p:spPr>
        </p:sp>
        <p:sp>
          <p:nvSpPr>
            <p:cNvPr id="99343" name="直接连接符 906257"/>
            <p:cNvSpPr/>
            <p:nvPr/>
          </p:nvSpPr>
          <p:spPr>
            <a:xfrm>
              <a:off x="1746" y="1661"/>
              <a:ext cx="2177" cy="0"/>
            </a:xfrm>
            <a:prstGeom prst="line">
              <a:avLst/>
            </a:prstGeom>
            <a:ln w="9525" cap="flat" cmpd="sng">
              <a:solidFill>
                <a:srgbClr val="E6552E"/>
              </a:solidFill>
              <a:prstDash val="solid"/>
              <a:round/>
              <a:headEnd type="triangle" w="med" len="med"/>
              <a:tailEnd type="none" w="med" len="med"/>
            </a:ln>
          </p:spPr>
        </p:sp>
        <p:sp>
          <p:nvSpPr>
            <p:cNvPr id="99344" name="矩形 906258"/>
            <p:cNvSpPr/>
            <p:nvPr/>
          </p:nvSpPr>
          <p:spPr>
            <a:xfrm>
              <a:off x="3107" y="1979"/>
              <a:ext cx="1678" cy="772"/>
            </a:xfrm>
            <a:prstGeom prst="rect">
              <a:avLst/>
            </a:prstGeom>
            <a:solidFill>
              <a:srgbClr val="FFFFCC"/>
            </a:solidFill>
            <a:ln w="9525" cap="flat" cmpd="sng">
              <a:solidFill>
                <a:srgbClr val="E6552E"/>
              </a:solidFill>
              <a:prstDash val="solid"/>
              <a:miter/>
              <a:headEnd type="none" w="med" len="med"/>
              <a:tailEnd type="none" w="med" len="med"/>
            </a:ln>
          </p:spPr>
          <p:txBody>
            <a:bodyPr wrap="none" lIns="91432" tIns="45715" rIns="91432" bIns="45715" anchor="ctr"/>
            <a:p>
              <a:r>
                <a:rPr lang="zh-CN" altLang="en-US" sz="2400" dirty="0">
                  <a:latin typeface="Arial" panose="020B0604020202020204" pitchFamily="34" charset="0"/>
                  <a:ea typeface="宋体" panose="02010600030101010101" pitchFamily="2" charset="-122"/>
                </a:rPr>
                <a:t>在继续执行用户</a:t>
              </a:r>
              <a:endParaRPr lang="zh-CN" altLang="en-US"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程序的同时，准</a:t>
              </a:r>
              <a:endParaRPr lang="zh-CN" altLang="en-US"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备又一次传送</a:t>
              </a:r>
              <a:endParaRPr lang="zh-CN" altLang="en-US" sz="2400">
                <a:latin typeface="Arial" panose="020B0604020202020204" pitchFamily="34" charset="0"/>
                <a:ea typeface="宋体" panose="02010600030101010101" pitchFamily="2" charset="-122"/>
              </a:endParaRPr>
            </a:p>
          </p:txBody>
        </p:sp>
        <p:cxnSp>
          <p:nvCxnSpPr>
            <p:cNvPr id="99345" name="肘形连接符 906259"/>
            <p:cNvCxnSpPr>
              <a:stCxn id="99335" idx="3"/>
              <a:endCxn id="99344" idx="2"/>
            </p:cNvCxnSpPr>
            <p:nvPr/>
          </p:nvCxnSpPr>
          <p:spPr>
            <a:xfrm flipV="1">
              <a:off x="2653" y="2751"/>
              <a:ext cx="1293" cy="294"/>
            </a:xfrm>
            <a:prstGeom prst="bentConnector2">
              <a:avLst/>
            </a:prstGeom>
            <a:ln w="9525" cap="flat" cmpd="sng">
              <a:solidFill>
                <a:srgbClr val="E6552E"/>
              </a:solidFill>
              <a:prstDash val="solid"/>
              <a:miter/>
              <a:headEnd type="none" w="med" len="med"/>
              <a:tailEnd type="triangle" w="med" len="med"/>
            </a:ln>
          </p:spPr>
        </p:cxnSp>
        <p:sp>
          <p:nvSpPr>
            <p:cNvPr id="99346" name="直接连接符 906260"/>
            <p:cNvSpPr/>
            <p:nvPr/>
          </p:nvSpPr>
          <p:spPr>
            <a:xfrm>
              <a:off x="3923" y="1661"/>
              <a:ext cx="0" cy="318"/>
            </a:xfrm>
            <a:prstGeom prst="line">
              <a:avLst/>
            </a:prstGeom>
            <a:ln w="9525" cap="flat" cmpd="sng">
              <a:solidFill>
                <a:srgbClr val="E6552E"/>
              </a:solidFill>
              <a:prstDash val="solid"/>
              <a:round/>
              <a:headEnd type="none" w="med" len="med"/>
              <a:tailEnd type="none" w="med" len="med"/>
            </a:ln>
          </p:spPr>
        </p:sp>
      </p:grpSp>
      <p:sp>
        <p:nvSpPr>
          <p:cNvPr id="99347" name="Rectangle 2"/>
          <p:cNvSpPr>
            <a:spLocks noGrp="1"/>
          </p:cNvSpPr>
          <p:nvPr/>
        </p:nvSpPr>
        <p:spPr>
          <a:xfrm>
            <a:off x="457200" y="228600"/>
            <a:ext cx="8229600" cy="868363"/>
          </a:xfrm>
          <a:prstGeom prst="rect">
            <a:avLst/>
          </a:prstGeom>
          <a:noFill/>
          <a:ln w="9525">
            <a:noFill/>
          </a:ln>
        </p:spPr>
        <p:txBody>
          <a:bodyPr wrap="square" anchor="ctr"/>
          <a:p>
            <a:pPr algn="ctr" eaLnBrk="0" hangingPunct="0">
              <a:lnSpc>
                <a:spcPct val="160000"/>
              </a:lnSpc>
            </a:pPr>
            <a:r>
              <a:rPr lang="zh-CN" altLang="en-US" sz="4000" b="1" dirty="0">
                <a:latin typeface="宋体" panose="02010600030101010101" pitchFamily="2" charset="-122"/>
                <a:ea typeface="宋体" panose="02010600030101010101" pitchFamily="2" charset="-122"/>
              </a:rPr>
              <a:t>6.4  设备驱动程序</a:t>
            </a:r>
            <a:endParaRPr lang="zh-CN" altLang="en-US" sz="4000" b="1" dirty="0">
              <a:latin typeface="宋体" panose="02010600030101010101" pitchFamily="2" charset="-122"/>
              <a:ea typeface="宋体" panose="02010600030101010101" pitchFamily="2" charset="-122"/>
            </a:endParaRPr>
          </a:p>
        </p:txBody>
      </p:sp>
      <p:sp>
        <p:nvSpPr>
          <p:cNvPr id="9934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137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DMA控制方式与中断控制方式的区别</a:t>
            </a:r>
            <a:endParaRPr lang="zh-CN" altLang="en-US" sz="4000" dirty="0">
              <a:latin typeface="宋体" panose="02010600030101010101" pitchFamily="2" charset="-122"/>
              <a:ea typeface="宋体" panose="02010600030101010101" pitchFamily="2" charset="-122"/>
            </a:endParaRPr>
          </a:p>
        </p:txBody>
      </p:sp>
      <p:sp>
        <p:nvSpPr>
          <p:cNvPr id="10137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01379" name="内容占位符 2"/>
          <p:cNvSpPr>
            <a:spLocks noGrp="1"/>
          </p:cNvSpPr>
          <p:nvPr/>
        </p:nvSpPr>
        <p:spPr>
          <a:xfrm>
            <a:off x="457200" y="1493838"/>
            <a:ext cx="8229600" cy="4137025"/>
          </a:xfrm>
          <a:prstGeom prst="rect">
            <a:avLst/>
          </a:prstGeom>
          <a:noFill/>
          <a:ln w="9525">
            <a:noFill/>
          </a:ln>
        </p:spPr>
        <p:txBody>
          <a:bodyPr anchor="t"/>
          <a:p>
            <a:pPr marL="469900" indent="-469900" eaLnBrk="0" hangingPunct="0">
              <a:lnSpc>
                <a:spcPct val="130000"/>
              </a:lnSpc>
              <a:spcBef>
                <a:spcPct val="20000"/>
              </a:spcBef>
              <a:buClr>
                <a:schemeClr val="accent2"/>
              </a:buClr>
              <a:buFont typeface="Wingdings" panose="05000000000000000000" pitchFamily="2" charset="2"/>
              <a:buChar char="o"/>
            </a:pPr>
            <a:r>
              <a:rPr lang="zh-CN" altLang="en-US" sz="3000" b="1" dirty="0">
                <a:solidFill>
                  <a:srgbClr val="002060"/>
                </a:solidFill>
                <a:latin typeface="宋体" panose="02010600030101010101" pitchFamily="2" charset="-122"/>
                <a:ea typeface="宋体" panose="02010600030101010101" pitchFamily="2" charset="-122"/>
              </a:rPr>
              <a:t>中断控制方式在</a:t>
            </a:r>
            <a:r>
              <a:rPr lang="zh-CN" altLang="en-US" sz="3000" b="1" dirty="0">
                <a:solidFill>
                  <a:srgbClr val="FF0000"/>
                </a:solidFill>
                <a:latin typeface="宋体" panose="02010600030101010101" pitchFamily="2" charset="-122"/>
                <a:ea typeface="宋体" panose="02010600030101010101" pitchFamily="2" charset="-122"/>
              </a:rPr>
              <a:t>每个数据传送完成</a:t>
            </a:r>
            <a:r>
              <a:rPr lang="zh-CN" altLang="en-US" sz="3000" b="1" dirty="0">
                <a:solidFill>
                  <a:srgbClr val="002060"/>
                </a:solidFill>
                <a:latin typeface="宋体" panose="02010600030101010101" pitchFamily="2" charset="-122"/>
                <a:ea typeface="宋体" panose="02010600030101010101" pitchFamily="2" charset="-122"/>
              </a:rPr>
              <a:t>后中断</a:t>
            </a:r>
            <a:r>
              <a:rPr lang="en-US" altLang="zh-CN" sz="3000" b="1" dirty="0">
                <a:solidFill>
                  <a:srgbClr val="002060"/>
                </a:solidFill>
                <a:latin typeface="宋体" panose="02010600030101010101" pitchFamily="2" charset="-122"/>
                <a:ea typeface="宋体" panose="02010600030101010101" pitchFamily="2" charset="-122"/>
              </a:rPr>
              <a:t>CPU</a:t>
            </a:r>
            <a:r>
              <a:rPr lang="zh-CN" altLang="en-US" sz="3000" b="1" dirty="0">
                <a:solidFill>
                  <a:srgbClr val="002060"/>
                </a:solidFill>
                <a:latin typeface="宋体" panose="02010600030101010101" pitchFamily="2" charset="-122"/>
                <a:ea typeface="宋体" panose="02010600030101010101" pitchFamily="2" charset="-122"/>
              </a:rPr>
              <a:t>，而</a:t>
            </a:r>
            <a:r>
              <a:rPr lang="en-US" altLang="zh-CN" sz="3000" b="1" dirty="0">
                <a:solidFill>
                  <a:srgbClr val="002060"/>
                </a:solidFill>
                <a:latin typeface="宋体" panose="02010600030101010101" pitchFamily="2" charset="-122"/>
                <a:ea typeface="宋体" panose="02010600030101010101" pitchFamily="2" charset="-122"/>
              </a:rPr>
              <a:t>DMA</a:t>
            </a:r>
            <a:r>
              <a:rPr lang="zh-CN" altLang="en-US" sz="3000" b="1" dirty="0">
                <a:solidFill>
                  <a:srgbClr val="002060"/>
                </a:solidFill>
                <a:latin typeface="宋体" panose="02010600030101010101" pitchFamily="2" charset="-122"/>
                <a:ea typeface="宋体" panose="02010600030101010101" pitchFamily="2" charset="-122"/>
              </a:rPr>
              <a:t>控制方式则是在所要求传送的</a:t>
            </a:r>
            <a:r>
              <a:rPr lang="zh-CN" altLang="en-US" sz="3000" b="1" dirty="0">
                <a:solidFill>
                  <a:srgbClr val="FF0000"/>
                </a:solidFill>
                <a:latin typeface="宋体" panose="02010600030101010101" pitchFamily="2" charset="-122"/>
                <a:ea typeface="宋体" panose="02010600030101010101" pitchFamily="2" charset="-122"/>
              </a:rPr>
              <a:t>一批数据全部传送</a:t>
            </a:r>
            <a:r>
              <a:rPr lang="zh-CN" altLang="en-US" sz="3000" b="1" dirty="0">
                <a:solidFill>
                  <a:srgbClr val="002060"/>
                </a:solidFill>
                <a:latin typeface="宋体" panose="02010600030101010101" pitchFamily="2" charset="-122"/>
                <a:ea typeface="宋体" panose="02010600030101010101" pitchFamily="2" charset="-122"/>
              </a:rPr>
              <a:t>结束时才中断</a:t>
            </a:r>
            <a:r>
              <a:rPr lang="en-US" altLang="zh-CN" sz="3000" b="1" dirty="0">
                <a:solidFill>
                  <a:srgbClr val="002060"/>
                </a:solidFill>
                <a:latin typeface="宋体" panose="02010600030101010101" pitchFamily="2" charset="-122"/>
                <a:ea typeface="宋体" panose="02010600030101010101" pitchFamily="2" charset="-122"/>
              </a:rPr>
              <a:t>CPU</a:t>
            </a:r>
            <a:r>
              <a:rPr lang="zh-CN" altLang="en-US" sz="3000" b="1" dirty="0">
                <a:solidFill>
                  <a:srgbClr val="002060"/>
                </a:solidFill>
                <a:latin typeface="宋体" panose="02010600030101010101" pitchFamily="2" charset="-122"/>
                <a:ea typeface="宋体" panose="02010600030101010101" pitchFamily="2" charset="-122"/>
              </a:rPr>
              <a:t>；</a:t>
            </a:r>
            <a:endParaRPr lang="en-US" altLang="zh-CN" sz="3000" b="1" dirty="0">
              <a:solidFill>
                <a:srgbClr val="002060"/>
              </a:solidFill>
              <a:latin typeface="宋体" panose="02010600030101010101" pitchFamily="2" charset="-122"/>
              <a:ea typeface="宋体" panose="02010600030101010101" pitchFamily="2" charset="-122"/>
            </a:endParaRPr>
          </a:p>
          <a:p>
            <a:pPr marL="469900" indent="-469900" eaLnBrk="0" hangingPunct="0">
              <a:lnSpc>
                <a:spcPct val="130000"/>
              </a:lnSpc>
              <a:spcBef>
                <a:spcPct val="20000"/>
              </a:spcBef>
              <a:buClr>
                <a:schemeClr val="accent2"/>
              </a:buClr>
              <a:buFont typeface="Wingdings" panose="05000000000000000000" pitchFamily="2" charset="2"/>
              <a:buChar char="o"/>
            </a:pPr>
            <a:r>
              <a:rPr lang="zh-CN" altLang="en-US" sz="3000" b="1" dirty="0">
                <a:solidFill>
                  <a:srgbClr val="002060"/>
                </a:solidFill>
                <a:latin typeface="宋体" panose="02010600030101010101" pitchFamily="2" charset="-122"/>
                <a:ea typeface="宋体" panose="02010600030101010101" pitchFamily="2" charset="-122"/>
              </a:rPr>
              <a:t>中断控制方式的数据传送是在中断处理时由</a:t>
            </a:r>
            <a:r>
              <a:rPr lang="en-US" altLang="zh-CN" sz="3000" b="1" dirty="0">
                <a:solidFill>
                  <a:srgbClr val="FF0000"/>
                </a:solidFill>
                <a:latin typeface="宋体" panose="02010600030101010101" pitchFamily="2" charset="-122"/>
                <a:ea typeface="宋体" panose="02010600030101010101" pitchFamily="2" charset="-122"/>
              </a:rPr>
              <a:t>CPU</a:t>
            </a:r>
            <a:r>
              <a:rPr lang="zh-CN" altLang="en-US" sz="3000" b="1" dirty="0">
                <a:solidFill>
                  <a:srgbClr val="FF0000"/>
                </a:solidFill>
                <a:latin typeface="宋体" panose="02010600030101010101" pitchFamily="2" charset="-122"/>
                <a:ea typeface="宋体" panose="02010600030101010101" pitchFamily="2" charset="-122"/>
              </a:rPr>
              <a:t>控制</a:t>
            </a:r>
            <a:r>
              <a:rPr lang="zh-CN" altLang="en-US" sz="3000" b="1" dirty="0">
                <a:solidFill>
                  <a:srgbClr val="002060"/>
                </a:solidFill>
                <a:latin typeface="宋体" panose="02010600030101010101" pitchFamily="2" charset="-122"/>
                <a:ea typeface="宋体" panose="02010600030101010101" pitchFamily="2" charset="-122"/>
              </a:rPr>
              <a:t>完成，而</a:t>
            </a:r>
            <a:r>
              <a:rPr lang="en-US" altLang="zh-CN" sz="3000" b="1" dirty="0">
                <a:solidFill>
                  <a:srgbClr val="002060"/>
                </a:solidFill>
                <a:latin typeface="宋体" panose="02010600030101010101" pitchFamily="2" charset="-122"/>
                <a:ea typeface="宋体" panose="02010600030101010101" pitchFamily="2" charset="-122"/>
              </a:rPr>
              <a:t>DMA</a:t>
            </a:r>
            <a:r>
              <a:rPr lang="zh-CN" altLang="en-US" sz="3000" b="1" dirty="0">
                <a:solidFill>
                  <a:srgbClr val="002060"/>
                </a:solidFill>
                <a:latin typeface="宋体" panose="02010600030101010101" pitchFamily="2" charset="-122"/>
                <a:ea typeface="宋体" panose="02010600030101010101" pitchFamily="2" charset="-122"/>
              </a:rPr>
              <a:t>控制方式则是在</a:t>
            </a:r>
            <a:r>
              <a:rPr lang="en-US" altLang="zh-CN" sz="3000" b="1" dirty="0">
                <a:solidFill>
                  <a:srgbClr val="FF0000"/>
                </a:solidFill>
                <a:latin typeface="宋体" panose="02010600030101010101" pitchFamily="2" charset="-122"/>
                <a:ea typeface="宋体" panose="02010600030101010101" pitchFamily="2" charset="-122"/>
              </a:rPr>
              <a:t>DMA</a:t>
            </a:r>
            <a:r>
              <a:rPr lang="zh-CN" altLang="en-US" sz="3000" b="1" dirty="0">
                <a:solidFill>
                  <a:srgbClr val="FF0000"/>
                </a:solidFill>
                <a:latin typeface="宋体" panose="02010600030101010101" pitchFamily="2" charset="-122"/>
                <a:ea typeface="宋体" panose="02010600030101010101" pitchFamily="2" charset="-122"/>
              </a:rPr>
              <a:t>控制器</a:t>
            </a:r>
            <a:r>
              <a:rPr lang="zh-CN" altLang="en-US" sz="3000" b="1" dirty="0">
                <a:solidFill>
                  <a:srgbClr val="002060"/>
                </a:solidFill>
                <a:latin typeface="宋体" panose="02010600030101010101" pitchFamily="2" charset="-122"/>
                <a:ea typeface="宋体" panose="02010600030101010101" pitchFamily="2" charset="-122"/>
              </a:rPr>
              <a:t>的控制下完成的；</a:t>
            </a:r>
            <a:endParaRPr lang="en-US" altLang="zh-CN" sz="3000" b="1" dirty="0">
              <a:solidFill>
                <a:srgbClr val="002060"/>
              </a:solidFill>
              <a:latin typeface="宋体" panose="02010600030101010101" pitchFamily="2" charset="-122"/>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endParaRPr lang="zh-CN" altLang="en-US" sz="3000" dirty="0">
              <a:latin typeface="Arial" panose="020B0604020202020204" pitchFamily="34" charset="0"/>
              <a:ea typeface="Arial" panose="020B060402020202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10240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02403" name="Rectangle 3"/>
          <p:cNvSpPr>
            <a:spLocks noGrp="1"/>
          </p:cNvSpPr>
          <p:nvPr/>
        </p:nvSpPr>
        <p:spPr>
          <a:xfrm>
            <a:off x="457200" y="1295400"/>
            <a:ext cx="8229600" cy="5029200"/>
          </a:xfrm>
          <a:prstGeom prst="rect">
            <a:avLst/>
          </a:prstGeom>
          <a:noFill/>
          <a:ln w="9525">
            <a:noFill/>
          </a:ln>
        </p:spPr>
        <p:txBody>
          <a:bodyPr wrap="square" lIns="91440" tIns="45720" rIns="91440" bIns="45720" anchor="t"/>
          <a:p>
            <a:pPr marL="342900" indent="-342900" algn="just" defTabSz="914400">
              <a:lnSpc>
                <a:spcPct val="150000"/>
              </a:lnSpc>
              <a:buClr>
                <a:schemeClr val="tx1"/>
              </a:buClr>
              <a:buFont typeface="Wingdings" panose="05000000000000000000" pitchFamily="2" charset="2"/>
              <a:buChar char="J"/>
            </a:pPr>
            <a:r>
              <a:rPr lang="zh-CN" altLang="en-US" sz="2400" b="1" dirty="0">
                <a:solidFill>
                  <a:srgbClr val="008000"/>
                </a:solidFill>
                <a:latin typeface="Calibri" panose="020F0502020204030204" pitchFamily="2" charset="0"/>
              </a:rPr>
              <a:t>方法</a:t>
            </a:r>
            <a:r>
              <a:rPr lang="en-US" altLang="zh-CN" sz="2400" b="1" dirty="0">
                <a:solidFill>
                  <a:srgbClr val="008000"/>
                </a:solidFill>
                <a:latin typeface="Calibri" panose="020F0502020204030204" pitchFamily="2" charset="0"/>
              </a:rPr>
              <a:t>4</a:t>
            </a:r>
            <a:r>
              <a:rPr lang="zh-CN" altLang="en-US" sz="2400" b="1" dirty="0">
                <a:solidFill>
                  <a:srgbClr val="008000"/>
                </a:solidFill>
                <a:latin typeface="Calibri" panose="020F0502020204030204" pitchFamily="2" charset="0"/>
              </a:rPr>
              <a:t>：权力下放，把发水果的事交给另一个人分管，只是必要时老师才过问一下。</a:t>
            </a:r>
            <a:endParaRPr lang="zh-CN" altLang="en-US" sz="2400" b="1" dirty="0">
              <a:solidFill>
                <a:srgbClr val="008000"/>
              </a:solidFill>
              <a:latin typeface="Calibri" panose="020F0502020204030204" pitchFamily="2" charset="0"/>
            </a:endParaRPr>
          </a:p>
          <a:p>
            <a:pPr marL="342900" indent="-342900" algn="just" defTabSz="914400">
              <a:lnSpc>
                <a:spcPct val="150000"/>
              </a:lnSpc>
              <a:buClr>
                <a:schemeClr val="tx1"/>
              </a:buClr>
              <a:buFont typeface="Wingdings" panose="05000000000000000000" pitchFamily="2" charset="2"/>
              <a:buChar char="J"/>
            </a:pPr>
            <a:r>
              <a:rPr lang="zh-CN" altLang="en-US" sz="2400" b="1" dirty="0">
                <a:latin typeface="Calibri" panose="020F0502020204030204" pitchFamily="2" charset="0"/>
              </a:rPr>
              <a:t>通道控制方式与上述这种情况类似，大大提高了</a:t>
            </a:r>
            <a:r>
              <a:rPr lang="en-US" altLang="zh-CN" sz="2400" b="1" dirty="0">
                <a:latin typeface="Calibri" panose="020F0502020204030204" pitchFamily="2" charset="0"/>
              </a:rPr>
              <a:t>CPU</a:t>
            </a:r>
            <a:r>
              <a:rPr lang="zh-CN" altLang="en-US" sz="2400" b="1" dirty="0">
                <a:latin typeface="Calibri" panose="020F0502020204030204" pitchFamily="2" charset="0"/>
              </a:rPr>
              <a:t>的工作效率。然而这种提高</a:t>
            </a:r>
            <a:r>
              <a:rPr lang="en-US" altLang="zh-CN" sz="2400" b="1" dirty="0">
                <a:latin typeface="Calibri" panose="020F0502020204030204" pitchFamily="2" charset="0"/>
              </a:rPr>
              <a:t>CPU</a:t>
            </a:r>
            <a:r>
              <a:rPr lang="zh-CN" altLang="en-US" sz="2400" b="1" dirty="0">
                <a:latin typeface="Calibri" panose="020F0502020204030204" pitchFamily="2" charset="0"/>
              </a:rPr>
              <a:t>效率的办法是以花费更多硬件为代价的。通道方式大都用在中、大型计算机中。</a:t>
            </a:r>
            <a:endParaRPr lang="zh-CN" altLang="en-US" sz="2400" b="1" dirty="0">
              <a:latin typeface="Calibri" panose="020F0502020204030204" pitchFamily="2"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10342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610307" name="Rectangle 3"/>
          <p:cNvSpPr>
            <a:spLocks noGrp="1" noChangeArrowheads="1"/>
          </p:cNvSpPr>
          <p:nvPr/>
        </p:nvSpPr>
        <p:spPr bwMode="auto">
          <a:xfrm>
            <a:off x="647700" y="1268413"/>
            <a:ext cx="7848600" cy="4319588"/>
          </a:xfrm>
          <a:prstGeom prst="rect">
            <a:avLst/>
          </a:prstGeom>
          <a:solidFill>
            <a:srgbClr val="FFFFFF"/>
          </a:solidFill>
          <a:ln>
            <a:solidFill>
              <a:srgbClr val="000000"/>
            </a:solid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en-US" altLang="zh-CN" sz="2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DMA</a:t>
            </a:r>
            <a:r>
              <a:rPr kumimoji="0" lang="zh-CN" altLang="en-US" sz="2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方式：</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对需多个离散块的读取仍需要多次中断。</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en-US" altLang="zh-CN" sz="2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I/O</a:t>
            </a:r>
            <a:r>
              <a:rPr kumimoji="0" lang="zh-CN" altLang="en-US" sz="2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通道</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控制方式是</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DMA</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方式的发展，减少为对</a:t>
            </a:r>
            <a:r>
              <a:rPr kumimoji="0" lang="zh-CN" altLang="en-US" sz="2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一组数据块</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的读（写）及有关的控制和管理为单位的干预。同时可以实现</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CPU</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、通道和</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I/O</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设备三者并行操作。</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469900" marR="0" lvl="0" indent="-469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通道方式：</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CPU</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只需给出</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908050" marR="0" lvl="1" indent="-43688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1</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）通道程序首址</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endParaRPr>
          </a:p>
          <a:p>
            <a:pPr marL="908050" marR="0" lvl="1" indent="-43688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2</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）要访问</a:t>
            </a:r>
            <a:r>
              <a:rPr kumimoji="0"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I/O</a:t>
            </a:r>
            <a:r>
              <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ea"/>
              </a:rPr>
              <a:t>设备</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0307">
                                            <p:txEl>
                                              <p:charRg st="0" end="2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0307">
                                            <p:txEl>
                                              <p:charRg st="25" end="10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0307">
                                            <p:txEl>
                                              <p:charRg st="100" end="11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0307">
                                            <p:txEl>
                                              <p:charRg st="113" end="12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0307">
                                            <p:txEl>
                                              <p:charRg st="123" end="1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animBg="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6.4  设备驱动程序</a:t>
            </a:r>
            <a:endParaRPr lang="zh-CN" altLang="en-US" sz="4000" dirty="0">
              <a:latin typeface="宋体" panose="02010600030101010101" pitchFamily="2" charset="-122"/>
              <a:ea typeface="宋体" panose="02010600030101010101" pitchFamily="2" charset="-122"/>
            </a:endParaRPr>
          </a:p>
        </p:txBody>
      </p:sp>
      <p:sp>
        <p:nvSpPr>
          <p:cNvPr id="10547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grpSp>
        <p:nvGrpSpPr>
          <p:cNvPr id="566281" name="组合 566280"/>
          <p:cNvGrpSpPr/>
          <p:nvPr/>
        </p:nvGrpSpPr>
        <p:grpSpPr>
          <a:xfrm>
            <a:off x="1042988" y="1700213"/>
            <a:ext cx="6337300" cy="2374900"/>
            <a:chOff x="657" y="1071"/>
            <a:chExt cx="3992" cy="1496"/>
          </a:xfrm>
        </p:grpSpPr>
        <p:pic>
          <p:nvPicPr>
            <p:cNvPr id="105476" name="图片 566275"/>
            <p:cNvPicPr>
              <a:picLocks noChangeAspect="1"/>
            </p:cNvPicPr>
            <p:nvPr/>
          </p:nvPicPr>
          <p:blipFill>
            <a:blip r:embed="rId1"/>
            <a:stretch>
              <a:fillRect/>
            </a:stretch>
          </p:blipFill>
          <p:spPr>
            <a:xfrm>
              <a:off x="657" y="1071"/>
              <a:ext cx="3992" cy="1496"/>
            </a:xfrm>
            <a:prstGeom prst="rect">
              <a:avLst/>
            </a:prstGeom>
            <a:noFill/>
            <a:ln w="19050">
              <a:noFill/>
            </a:ln>
          </p:spPr>
        </p:pic>
        <p:sp>
          <p:nvSpPr>
            <p:cNvPr id="105477" name="矩形 566279"/>
            <p:cNvSpPr/>
            <p:nvPr/>
          </p:nvSpPr>
          <p:spPr>
            <a:xfrm>
              <a:off x="673" y="1336"/>
              <a:ext cx="318" cy="544"/>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2" charset="0"/>
                  <a:ea typeface="宋体" panose="02010600030101010101" pitchFamily="2" charset="-122"/>
                </a:rPr>
                <a:t>CPU</a:t>
              </a:r>
              <a:endParaRPr lang="en-US" altLang="zh-CN" b="1">
                <a:latin typeface="Times New Roman" panose="02020603050405020304" pitchFamily="2" charset="0"/>
                <a:ea typeface="宋体" panose="02010600030101010101" pitchFamily="2" charset="-122"/>
              </a:endParaRPr>
            </a:p>
          </p:txBody>
        </p:sp>
      </p:grpSp>
      <p:sp>
        <p:nvSpPr>
          <p:cNvPr id="105478" name="文本占位符 566274"/>
          <p:cNvSpPr>
            <a:spLocks noGrp="1"/>
          </p:cNvSpPr>
          <p:nvPr/>
        </p:nvSpPr>
        <p:spPr>
          <a:xfrm>
            <a:off x="250825" y="1125538"/>
            <a:ext cx="8642350" cy="5399087"/>
          </a:xfrm>
          <a:prstGeom prst="rect">
            <a:avLst/>
          </a:prstGeom>
          <a:noFill/>
          <a:ln w="9525">
            <a:noFill/>
          </a:ln>
        </p:spPr>
        <p:txBody>
          <a:bodyPr anchor="t"/>
          <a:p>
            <a:pPr lvl="1" indent="0" algn="l" eaLnBrk="1" fontAlgn="base" latinLnBrk="0" hangingPunct="1">
              <a:lnSpc>
                <a:spcPct val="100000"/>
              </a:lnSpc>
              <a:spcBef>
                <a:spcPct val="20000"/>
              </a:spcBef>
              <a:spcAft>
                <a:spcPct val="0"/>
              </a:spcAft>
              <a:buClr>
                <a:srgbClr val="0000CC"/>
              </a:buClr>
              <a:buSzPct val="110000"/>
              <a:buFont typeface="Wingdings" panose="05000000000000000000" pitchFamily="2" charset="2"/>
              <a:buNone/>
            </a:pPr>
            <a:r>
              <a:rPr lang="zh-CN" altLang="pt-BR" sz="2400" b="1" u="none" baseline="0" dirty="0">
                <a:solidFill>
                  <a:srgbClr val="0000CC"/>
                </a:solidFill>
                <a:latin typeface="宋体" panose="02010600030101010101" pitchFamily="2" charset="-122"/>
                <a:ea typeface="宋体" panose="02010600030101010101" pitchFamily="2" charset="-122"/>
              </a:rPr>
              <a:t>通道控制方式</a:t>
            </a:r>
            <a:r>
              <a:rPr lang="pt-BR" altLang="zh-CN" sz="2400" b="1" u="none" baseline="0" dirty="0">
                <a:solidFill>
                  <a:srgbClr val="0000CC"/>
                </a:solidFill>
                <a:latin typeface="宋体" panose="02010600030101010101" pitchFamily="2" charset="-122"/>
                <a:ea typeface="宋体" panose="02010600030101010101" pitchFamily="2" charset="-122"/>
              </a:rPr>
              <a:t>I/O</a:t>
            </a:r>
            <a:endParaRPr lang="pt-BR" altLang="zh-CN" sz="2400" b="1" u="none" baseline="0" dirty="0">
              <a:solidFill>
                <a:srgbClr val="0000CC"/>
              </a:solidFill>
              <a:latin typeface="宋体" panose="02010600030101010101" pitchFamily="2" charset="-122"/>
              <a:ea typeface="宋体" panose="02010600030101010101" pitchFamily="2" charset="-122"/>
            </a:endParaRPr>
          </a:p>
          <a:p>
            <a:pPr marL="1371600" lvl="2" indent="-457200" algn="l" eaLnBrk="1" fontAlgn="base" latinLnBrk="0" hangingPunct="1">
              <a:lnSpc>
                <a:spcPct val="100000"/>
              </a:lnSpc>
              <a:spcBef>
                <a:spcPct val="20000"/>
              </a:spcBef>
              <a:spcAft>
                <a:spcPct val="0"/>
              </a:spcAft>
              <a:buClr>
                <a:schemeClr val="tx1"/>
              </a:buClr>
              <a:buSzPct val="105000"/>
              <a:buFont typeface="Wingdings" panose="05000000000000000000" pitchFamily="2" charset="2"/>
              <a:buChar char="Ø"/>
            </a:pPr>
            <a:endParaRPr lang="en-US" altLang="zh-CN" sz="2400" b="1" u="none" baseline="0">
              <a:solidFill>
                <a:schemeClr val="tx1"/>
              </a:solidFill>
              <a:latin typeface="Calibri" panose="020F0502020204030204" pitchFamily="2" charset="0"/>
              <a:ea typeface="Arial" panose="020B0604020202020204" pitchFamily="34" charset="0"/>
            </a:endParaRPr>
          </a:p>
        </p:txBody>
      </p:sp>
      <p:sp>
        <p:nvSpPr>
          <p:cNvPr id="566277" name="矩形 566276"/>
          <p:cNvSpPr/>
          <p:nvPr/>
        </p:nvSpPr>
        <p:spPr>
          <a:xfrm>
            <a:off x="2051050" y="1773238"/>
            <a:ext cx="1296988" cy="1511300"/>
          </a:xfrm>
          <a:prstGeom prst="rect">
            <a:avLst/>
          </a:prstGeom>
          <a:noFill/>
          <a:ln w="28575" cap="flat" cmpd="sng">
            <a:solidFill>
              <a:srgbClr val="FF3300"/>
            </a:solidFill>
            <a:prstDash val="dash"/>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566278" name="矩形标注 566277"/>
          <p:cNvSpPr/>
          <p:nvPr/>
        </p:nvSpPr>
        <p:spPr>
          <a:xfrm>
            <a:off x="1187450" y="3789363"/>
            <a:ext cx="863600" cy="936625"/>
          </a:xfrm>
          <a:prstGeom prst="wedgeRectCallout">
            <a:avLst>
              <a:gd name="adj1" fmla="val 82722"/>
              <a:gd name="adj2" fmla="val -106273"/>
            </a:avLst>
          </a:prstGeom>
          <a:solidFill>
            <a:srgbClr val="0066FF"/>
          </a:solidFill>
          <a:ln w="19050" cap="flat" cmpd="sng">
            <a:solidFill>
              <a:schemeClr val="tx1"/>
            </a:solidFill>
            <a:prstDash val="solid"/>
            <a:miter/>
            <a:headEnd type="none" w="med" len="med"/>
            <a:tailEnd type="none" w="med" len="med"/>
          </a:ln>
        </p:spPr>
        <p:txBody>
          <a:bodyPr anchor="ctr"/>
          <a:p>
            <a:pPr algn="ctr"/>
            <a:r>
              <a:rPr lang="en-US" altLang="zh-CN" sz="2000" b="1" dirty="0">
                <a:solidFill>
                  <a:schemeClr val="bg1"/>
                </a:solidFill>
                <a:latin typeface="Times New Roman" panose="02020603050405020304" pitchFamily="2" charset="0"/>
                <a:ea typeface="宋体" panose="02010600030101010101" pitchFamily="2" charset="-122"/>
              </a:rPr>
              <a:t>I/O</a:t>
            </a:r>
            <a:r>
              <a:rPr lang="zh-CN" altLang="en-US" sz="2000" b="1" dirty="0">
                <a:solidFill>
                  <a:schemeClr val="bg1"/>
                </a:solidFill>
                <a:latin typeface="Times New Roman" panose="02020603050405020304" pitchFamily="2" charset="0"/>
                <a:ea typeface="宋体" panose="02010600030101010101" pitchFamily="2" charset="-122"/>
              </a:rPr>
              <a:t>处理机</a:t>
            </a:r>
            <a:endParaRPr lang="zh-CN" altLang="en-US" sz="2000" b="1" dirty="0">
              <a:solidFill>
                <a:schemeClr val="bg1"/>
              </a:solidFill>
              <a:latin typeface="Times New Roman" panose="02020603050405020304" pitchFamily="2" charset="0"/>
              <a:ea typeface="宋体" panose="02010600030101010101" pitchFamily="2" charset="-122"/>
            </a:endParaRPr>
          </a:p>
        </p:txBody>
      </p:sp>
      <p:sp>
        <p:nvSpPr>
          <p:cNvPr id="566279" name="矩形 566278"/>
          <p:cNvSpPr/>
          <p:nvPr/>
        </p:nvSpPr>
        <p:spPr>
          <a:xfrm>
            <a:off x="2268538" y="4095750"/>
            <a:ext cx="6480175" cy="701675"/>
          </a:xfrm>
          <a:prstGeom prst="rect">
            <a:avLst/>
          </a:prstGeom>
          <a:noFill/>
          <a:ln w="19050">
            <a:noFill/>
          </a:ln>
        </p:spPr>
        <p:txBody>
          <a:bodyPr anchor="t">
            <a:spAutoFit/>
          </a:bodyPr>
          <a:p>
            <a:r>
              <a:rPr lang="zh-CN" altLang="en-US" sz="2000" b="1" dirty="0">
                <a:latin typeface="Times New Roman" panose="02020603050405020304" pitchFamily="2" charset="0"/>
                <a:ea typeface="宋体" panose="02010600030101010101" pitchFamily="2" charset="-122"/>
              </a:rPr>
              <a:t>一个</a:t>
            </a:r>
            <a:r>
              <a:rPr lang="en-US" altLang="zh-CN" sz="2000" b="1" dirty="0">
                <a:latin typeface="Times New Roman" panose="02020603050405020304" pitchFamily="2" charset="0"/>
                <a:ea typeface="宋体" panose="02010600030101010101" pitchFamily="2" charset="-122"/>
              </a:rPr>
              <a:t>CPU</a:t>
            </a:r>
            <a:r>
              <a:rPr lang="zh-CN" altLang="en-US" sz="2000" b="1" dirty="0">
                <a:latin typeface="Times New Roman" panose="02020603050405020304" pitchFamily="2" charset="0"/>
                <a:ea typeface="宋体" panose="02010600030101010101" pitchFamily="2" charset="-122"/>
              </a:rPr>
              <a:t>可以连接若干个通道，一个通道可以连接若干个控制器，一个控制器可以连接若干个设备。</a:t>
            </a:r>
            <a:endParaRPr lang="zh-CN" altLang="en-US" sz="2000" b="1" dirty="0">
              <a:latin typeface="Times New Roman" panose="02020603050405020304" pitchFamily="2" charset="0"/>
              <a:ea typeface="宋体" panose="02010600030101010101" pitchFamily="2" charset="-122"/>
            </a:endParaRPr>
          </a:p>
        </p:txBody>
      </p:sp>
      <p:sp>
        <p:nvSpPr>
          <p:cNvPr id="566282" name="矩形 566281"/>
          <p:cNvSpPr/>
          <p:nvPr/>
        </p:nvSpPr>
        <p:spPr>
          <a:xfrm>
            <a:off x="827088" y="5013325"/>
            <a:ext cx="7993062" cy="1635125"/>
          </a:xfrm>
          <a:prstGeom prst="rect">
            <a:avLst/>
          </a:prstGeom>
          <a:noFill/>
          <a:ln w="19050" cap="flat" cmpd="sng">
            <a:solidFill>
              <a:srgbClr val="FF3300"/>
            </a:solidFill>
            <a:prstDash val="solid"/>
            <a:miter/>
            <a:headEnd type="none" w="med" len="med"/>
            <a:tailEnd type="none" w="med" len="med"/>
          </a:ln>
        </p:spPr>
        <p:txBody>
          <a:bodyPr anchor="t">
            <a:spAutoFit/>
          </a:bodyPr>
          <a:p>
            <a:r>
              <a:rPr lang="zh-CN" altLang="en-US" sz="2000" b="1" dirty="0">
                <a:latin typeface="Times New Roman" panose="02020603050405020304" pitchFamily="2" charset="0"/>
                <a:ea typeface="宋体" panose="02010600030101010101" pitchFamily="2" charset="-122"/>
              </a:rPr>
              <a:t>优点：解决了</a:t>
            </a:r>
            <a:r>
              <a:rPr lang="en-US" altLang="zh-CN" sz="2000" b="1" dirty="0">
                <a:latin typeface="Times New Roman" panose="02020603050405020304" pitchFamily="2" charset="0"/>
                <a:ea typeface="宋体" panose="02010600030101010101" pitchFamily="2" charset="-122"/>
              </a:rPr>
              <a:t>I/O</a:t>
            </a:r>
            <a:r>
              <a:rPr lang="zh-CN" altLang="en-US" sz="2000" b="1" dirty="0">
                <a:latin typeface="Times New Roman" panose="02020603050405020304" pitchFamily="2" charset="0"/>
                <a:ea typeface="宋体" panose="02010600030101010101" pitchFamily="2" charset="-122"/>
              </a:rPr>
              <a:t>操作的独立性和各部件工作的并行性。通道把中央处理机从繁琐的输入输出操作中解放出来。采用通道技术后，不仅能实现</a:t>
            </a:r>
            <a:r>
              <a:rPr lang="en-US" altLang="zh-CN" sz="2000" b="1" dirty="0">
                <a:latin typeface="Times New Roman" panose="02020603050405020304" pitchFamily="2" charset="0"/>
                <a:ea typeface="宋体" panose="02010600030101010101" pitchFamily="2" charset="-122"/>
              </a:rPr>
              <a:t>CPU</a:t>
            </a:r>
            <a:r>
              <a:rPr lang="zh-CN" altLang="en-US" sz="2000" b="1" dirty="0">
                <a:latin typeface="Times New Roman" panose="02020603050405020304" pitchFamily="2" charset="0"/>
                <a:ea typeface="宋体" panose="02010600030101010101" pitchFamily="2" charset="-122"/>
              </a:rPr>
              <a:t>和通道的并行操作，而且通道与通道之间也能实现并行操作，各通道上的外围设备也能实现并行操作，从而可达到提高整个系统的效率的根本目的。</a:t>
            </a:r>
            <a:endParaRPr lang="zh-CN" altLang="en-US" sz="2000" b="1" dirty="0">
              <a:latin typeface="Times New Roman" panose="02020603050405020304" pitchFamily="2" charset="0"/>
              <a:ea typeface="宋体" panose="02010600030101010101" pitchFamily="2" charset="-122"/>
            </a:endParaRPr>
          </a:p>
        </p:txBody>
      </p:sp>
      <p:sp>
        <p:nvSpPr>
          <p:cNvPr id="105483" name="灯片编号占位符 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Arial" panose="020B0604020202020204" pitchFamily="34" charset="0"/>
                <a:ea typeface="+mn-ea"/>
                <a:cs typeface="+mn-cs"/>
              </a:defRPr>
            </a:lvl5pPr>
          </a:lstStyle>
          <a:p>
            <a:pPr lvl="0" indent="0" algn="r"/>
            <a:r>
              <a:rPr lang="zh-CN" altLang="en-US" sz="1200" dirty="0">
                <a:solidFill>
                  <a:schemeClr val="bg1"/>
                </a:solidFill>
                <a:ea typeface="宋体" panose="02010600030101010101" pitchFamily="2" charset="-122"/>
              </a:rPr>
              <a:t>第</a:t>
            </a:r>
            <a:fld id="{9A0DB2DC-4C9A-4742-B13C-FB6460FD3503}" type="slidenum">
              <a:rPr lang="zh-TW" altLang="en-US" sz="1200" dirty="0">
                <a:solidFill>
                  <a:srgbClr val="3366CC"/>
                </a:solidFill>
                <a:ea typeface="PMingLiU" panose="02020500000000000000" pitchFamily="2" charset="-120"/>
              </a:rPr>
            </a:fld>
            <a:r>
              <a:rPr lang="zh-CN" altLang="en-US" sz="1200" dirty="0">
                <a:solidFill>
                  <a:srgbClr val="3366CC"/>
                </a:solidFill>
                <a:ea typeface="宋体" panose="02010600030101010101" pitchFamily="2" charset="-122"/>
              </a:rPr>
              <a:t>页</a:t>
            </a:r>
            <a:endParaRPr lang="zh-TW" altLang="en-US" sz="1200" dirty="0">
              <a:solidFill>
                <a:srgbClr val="3366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6281"/>
                                        </p:tgtEl>
                                        <p:attrNameLst>
                                          <p:attrName>style.visibility</p:attrName>
                                        </p:attrNameLst>
                                      </p:cBhvr>
                                      <p:to>
                                        <p:strVal val="visible"/>
                                      </p:to>
                                    </p:set>
                                    <p:animEffect transition="in" filter="blinds(horizontal)">
                                      <p:cBhvr>
                                        <p:cTn id="7" dur="500"/>
                                        <p:tgtEl>
                                          <p:spTgt spid="5662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6277"/>
                                        </p:tgtEl>
                                        <p:attrNameLst>
                                          <p:attrName>style.visibility</p:attrName>
                                        </p:attrNameLst>
                                      </p:cBhvr>
                                      <p:to>
                                        <p:strVal val="visible"/>
                                      </p:to>
                                    </p:set>
                                    <p:animEffect transition="in" filter="wipe(up)">
                                      <p:cBhvr>
                                        <p:cTn id="12" dur="500"/>
                                        <p:tgtEl>
                                          <p:spTgt spid="56627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66278"/>
                                        </p:tgtEl>
                                        <p:attrNameLst>
                                          <p:attrName>style.visibility</p:attrName>
                                        </p:attrNameLst>
                                      </p:cBhvr>
                                      <p:to>
                                        <p:strVal val="visible"/>
                                      </p:to>
                                    </p:set>
                                    <p:animEffect transition="in" filter="wipe(up)">
                                      <p:cBhvr>
                                        <p:cTn id="16" dur="500"/>
                                        <p:tgtEl>
                                          <p:spTgt spid="566278"/>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66279"/>
                                        </p:tgtEl>
                                        <p:attrNameLst>
                                          <p:attrName>style.visibility</p:attrName>
                                        </p:attrNameLst>
                                      </p:cBhvr>
                                      <p:to>
                                        <p:strVal val="visible"/>
                                      </p:to>
                                    </p:set>
                                    <p:animEffect transition="in" filter="blinds(horizontal)">
                                      <p:cBhvr>
                                        <p:cTn id="20" dur="500"/>
                                        <p:tgtEl>
                                          <p:spTgt spid="56627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6282"/>
                                        </p:tgtEl>
                                        <p:attrNameLst>
                                          <p:attrName>style.visibility</p:attrName>
                                        </p:attrNameLst>
                                      </p:cBhvr>
                                      <p:to>
                                        <p:strVal val="visible"/>
                                      </p:to>
                                    </p:set>
                                    <p:anim calcmode="lin" valueType="num">
                                      <p:cBhvr>
                                        <p:cTn id="25" dur="500" fill="hold"/>
                                        <p:tgtEl>
                                          <p:spTgt spid="566282"/>
                                        </p:tgtEl>
                                        <p:attrNameLst>
                                          <p:attrName>ppt_x</p:attrName>
                                        </p:attrNameLst>
                                      </p:cBhvr>
                                      <p:tavLst>
                                        <p:tav tm="0">
                                          <p:val>
                                            <p:strVal val="#ppt_x"/>
                                          </p:val>
                                        </p:tav>
                                        <p:tav tm="100000">
                                          <p:val>
                                            <p:strVal val="#ppt_x"/>
                                          </p:val>
                                        </p:tav>
                                      </p:tavLst>
                                    </p:anim>
                                    <p:anim calcmode="lin" valueType="num">
                                      <p:cBhvr>
                                        <p:cTn id="26" dur="500" fill="hold"/>
                                        <p:tgtEl>
                                          <p:spTgt spid="566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8" grpId="0" bldLvl="0" animBg="1"/>
      <p:bldP spid="566279" grpId="0"/>
      <p:bldP spid="56628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I/O通道控制方式</a:t>
            </a:r>
            <a:endParaRPr lang="zh-CN" altLang="en-US" sz="4000" dirty="0">
              <a:latin typeface="宋体" panose="02010600030101010101" pitchFamily="2" charset="-122"/>
              <a:ea typeface="宋体" panose="02010600030101010101" pitchFamily="2" charset="-122"/>
            </a:endParaRPr>
          </a:p>
        </p:txBody>
      </p:sp>
      <p:sp>
        <p:nvSpPr>
          <p:cNvPr id="10649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2229" name="Rectangle 3"/>
          <p:cNvSpPr/>
          <p:nvPr/>
        </p:nvSpPr>
        <p:spPr>
          <a:xfrm>
            <a:off x="633413" y="1227138"/>
            <a:ext cx="8297862" cy="525303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609600" indent="-609600">
              <a:lnSpc>
                <a:spcPct val="120000"/>
              </a:lnSpc>
              <a:spcBef>
                <a:spcPct val="20000"/>
              </a:spcBef>
              <a:buClr>
                <a:schemeClr val="accent2"/>
              </a:buClr>
              <a:buFont typeface="Wingdings" panose="05000000000000000000" pitchFamily="2" charset="2"/>
              <a:buChar char="p"/>
            </a:pPr>
            <a:r>
              <a:rPr lang="zh-CN" altLang="en-US" sz="2400" b="1" dirty="0">
                <a:solidFill>
                  <a:schemeClr val="accent2"/>
                </a:solidFill>
                <a:latin typeface="宋体" panose="02010600030101010101" pitchFamily="2" charset="-122"/>
                <a:ea typeface="宋体" panose="02010600030101010101" pitchFamily="2" charset="-122"/>
              </a:rPr>
              <a:t>通道是通过执行通道程序，并与设备控制器共同实现对</a:t>
            </a:r>
            <a:r>
              <a:rPr lang="en-US" altLang="zh-CN" sz="2400" b="1" dirty="0">
                <a:solidFill>
                  <a:schemeClr val="accent2"/>
                </a:solidFill>
                <a:latin typeface="宋体" panose="02010600030101010101" pitchFamily="2" charset="-122"/>
                <a:ea typeface="宋体" panose="02010600030101010101" pitchFamily="2" charset="-122"/>
              </a:rPr>
              <a:t>I/O</a:t>
            </a:r>
            <a:r>
              <a:rPr lang="zh-CN" altLang="en-US" sz="2400" b="1" dirty="0">
                <a:solidFill>
                  <a:schemeClr val="accent2"/>
                </a:solidFill>
                <a:latin typeface="宋体" panose="02010600030101010101" pitchFamily="2" charset="-122"/>
                <a:ea typeface="宋体" panose="02010600030101010101" pitchFamily="2" charset="-122"/>
              </a:rPr>
              <a:t>设备的控制的。</a:t>
            </a:r>
            <a:endParaRPr lang="zh-CN" altLang="en-US" sz="2400" b="1" dirty="0">
              <a:solidFill>
                <a:schemeClr val="accent2"/>
              </a:solidFill>
              <a:latin typeface="宋体" panose="02010600030101010101" pitchFamily="2" charset="-122"/>
              <a:ea typeface="宋体" panose="02010600030101010101" pitchFamily="2" charset="-122"/>
            </a:endParaRPr>
          </a:p>
          <a:p>
            <a:pPr marL="609600" indent="-609600">
              <a:lnSpc>
                <a:spcPct val="120000"/>
              </a:lnSpc>
              <a:spcBef>
                <a:spcPct val="20000"/>
              </a:spcBef>
              <a:buClr>
                <a:schemeClr val="accent2"/>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通道程序由一系列通道指令所构成的。</a:t>
            </a:r>
            <a:endParaRPr lang="zh-CN" altLang="en-US" sz="2400" b="1" dirty="0">
              <a:latin typeface="宋体" panose="02010600030101010101" pitchFamily="2" charset="-122"/>
              <a:ea typeface="宋体" panose="02010600030101010101" pitchFamily="2" charset="-122"/>
            </a:endParaRPr>
          </a:p>
          <a:p>
            <a:pPr marL="609600" indent="-609600">
              <a:lnSpc>
                <a:spcPct val="120000"/>
              </a:lnSpc>
              <a:spcBef>
                <a:spcPct val="20000"/>
              </a:spcBef>
              <a:buClr>
                <a:schemeClr val="accent2"/>
              </a:buClr>
              <a:buFont typeface="Wingdings" panose="05000000000000000000" pitchFamily="2" charset="2"/>
              <a:buChar char="p"/>
            </a:pPr>
            <a:r>
              <a:rPr lang="zh-CN" altLang="en-US" sz="2400" b="1" dirty="0">
                <a:latin typeface="宋体" panose="02010600030101010101" pitchFamily="2" charset="-122"/>
                <a:ea typeface="宋体" panose="02010600030101010101" pitchFamily="2" charset="-122"/>
              </a:rPr>
              <a:t>通道指令一般包含下列信息：</a:t>
            </a:r>
            <a:endParaRPr lang="zh-CN" altLang="en-US" sz="2400" b="1" dirty="0">
              <a:latin typeface="宋体" panose="02010600030101010101" pitchFamily="2" charset="-122"/>
              <a:ea typeface="宋体" panose="02010600030101010101" pitchFamily="2" charset="-122"/>
            </a:endParaRPr>
          </a:p>
          <a:p>
            <a:pPr marL="908050" lvl="1" indent="-436245" algn="l" eaLnBrk="1" fontAlgn="base" hangingPunct="1">
              <a:lnSpc>
                <a:spcPct val="120000"/>
              </a:lnSpc>
              <a:spcBef>
                <a:spcPct val="20000"/>
              </a:spcBef>
              <a:spcAft>
                <a:spcPct val="0"/>
              </a:spcAft>
              <a:buClr>
                <a:schemeClr val="accent2"/>
              </a:buClr>
              <a:buFont typeface="Wingdings" panose="05000000000000000000" pitchFamily="2" charset="2"/>
              <a:buChar char="n"/>
            </a:pPr>
            <a:r>
              <a:rPr lang="zh-CN" altLang="en-US" sz="2200" b="1" dirty="0">
                <a:solidFill>
                  <a:schemeClr val="accent2"/>
                </a:solidFill>
                <a:latin typeface="宋体" panose="02010600030101010101" pitchFamily="2" charset="-122"/>
                <a:ea typeface="宋体" panose="02010600030101010101" pitchFamily="2" charset="-122"/>
              </a:rPr>
              <a:t>操作码</a:t>
            </a:r>
            <a:r>
              <a:rPr lang="en-US" altLang="zh-CN" sz="2200" b="1" dirty="0">
                <a:solidFill>
                  <a:schemeClr val="accent2"/>
                </a:solidFill>
                <a:latin typeface="宋体" panose="02010600030101010101" pitchFamily="2" charset="-122"/>
                <a:ea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rPr>
              <a:t>规定指令所执行的操作。</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20000"/>
              </a:lnSpc>
              <a:spcBef>
                <a:spcPct val="20000"/>
              </a:spcBef>
              <a:spcAft>
                <a:spcPct val="0"/>
              </a:spcAft>
              <a:buClr>
                <a:schemeClr val="accent2"/>
              </a:buClr>
              <a:buFont typeface="Wingdings" panose="05000000000000000000" pitchFamily="2" charset="2"/>
              <a:buChar char="n"/>
            </a:pPr>
            <a:r>
              <a:rPr lang="zh-CN" altLang="en-US" sz="2200" b="1" dirty="0">
                <a:solidFill>
                  <a:schemeClr val="accent2"/>
                </a:solidFill>
                <a:latin typeface="宋体" panose="02010600030101010101" pitchFamily="2" charset="-122"/>
                <a:ea typeface="宋体" panose="02010600030101010101" pitchFamily="2" charset="-122"/>
              </a:rPr>
              <a:t>内存地址</a:t>
            </a:r>
            <a:r>
              <a:rPr lang="en-US" altLang="zh-CN" sz="2200" b="1" dirty="0">
                <a:solidFill>
                  <a:schemeClr val="accent2"/>
                </a:solidFill>
                <a:latin typeface="宋体" panose="02010600030101010101" pitchFamily="2" charset="-122"/>
                <a:ea typeface="宋体" panose="02010600030101010101" pitchFamily="2" charset="-122"/>
              </a:rPr>
              <a:t>——</a:t>
            </a:r>
            <a:r>
              <a:rPr lang="en-US" altLang="zh-CN" sz="2200" b="1" dirty="0">
                <a:solidFill>
                  <a:schemeClr val="tx1"/>
                </a:solidFill>
                <a:latin typeface="宋体" panose="02010600030101010101" pitchFamily="2" charset="-122"/>
                <a:ea typeface="宋体" panose="02010600030101010101" pitchFamily="2" charset="-122"/>
              </a:rPr>
              <a:t>数据在内存中的首地址</a:t>
            </a:r>
            <a:r>
              <a:rPr lang="zh-CN" altLang="en-US" sz="2200" b="1" dirty="0">
                <a:solidFill>
                  <a:schemeClr val="tx1"/>
                </a:solidFill>
                <a:latin typeface="宋体" panose="02010600030101010101" pitchFamily="2" charset="-122"/>
                <a:ea typeface="宋体" panose="02010600030101010101" pitchFamily="2" charset="-122"/>
              </a:rPr>
              <a:t>。</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20000"/>
              </a:lnSpc>
              <a:spcBef>
                <a:spcPct val="20000"/>
              </a:spcBef>
              <a:spcAft>
                <a:spcPct val="0"/>
              </a:spcAft>
              <a:buClr>
                <a:schemeClr val="accent2"/>
              </a:buClr>
              <a:buFont typeface="Wingdings" panose="05000000000000000000" pitchFamily="2" charset="2"/>
              <a:buChar char="n"/>
            </a:pPr>
            <a:r>
              <a:rPr lang="zh-CN" altLang="en-US" sz="2200" b="1" dirty="0">
                <a:solidFill>
                  <a:schemeClr val="accent2"/>
                </a:solidFill>
                <a:latin typeface="宋体" panose="02010600030101010101" pitchFamily="2" charset="-122"/>
                <a:ea typeface="宋体" panose="02010600030101010101" pitchFamily="2" charset="-122"/>
              </a:rPr>
              <a:t>计数</a:t>
            </a:r>
            <a:r>
              <a:rPr lang="en-US" altLang="zh-CN" sz="2200" b="1" dirty="0">
                <a:solidFill>
                  <a:schemeClr val="accent2"/>
                </a:solidFill>
                <a:latin typeface="宋体" panose="02010600030101010101" pitchFamily="2" charset="-122"/>
                <a:ea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rPr>
              <a:t>表示本指令所要操作的字节数。</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20000"/>
              </a:lnSpc>
              <a:spcBef>
                <a:spcPct val="20000"/>
              </a:spcBef>
              <a:spcAft>
                <a:spcPct val="0"/>
              </a:spcAft>
              <a:buClr>
                <a:schemeClr val="accent2"/>
              </a:buClr>
              <a:buFont typeface="Wingdings" panose="05000000000000000000" pitchFamily="2" charset="2"/>
              <a:buChar char="n"/>
            </a:pPr>
            <a:r>
              <a:rPr lang="zh-CN" altLang="en-US" sz="2200" b="1" dirty="0">
                <a:solidFill>
                  <a:schemeClr val="accent2"/>
                </a:solidFill>
                <a:latin typeface="宋体" panose="02010600030101010101" pitchFamily="2" charset="-122"/>
                <a:ea typeface="宋体" panose="02010600030101010101" pitchFamily="2" charset="-122"/>
              </a:rPr>
              <a:t>通道程序结束位</a:t>
            </a:r>
            <a:r>
              <a:rPr lang="en-US" altLang="zh-CN" sz="2200" b="1" dirty="0">
                <a:solidFill>
                  <a:schemeClr val="accent2"/>
                </a:solidFill>
                <a:latin typeface="宋体" panose="02010600030101010101" pitchFamily="2" charset="-122"/>
                <a:ea typeface="宋体" panose="02010600030101010101" pitchFamily="2" charset="-122"/>
              </a:rPr>
              <a:t>P</a:t>
            </a:r>
            <a:r>
              <a:rPr lang="en-US" altLang="zh-CN" sz="2200" b="1" dirty="0">
                <a:solidFill>
                  <a:schemeClr val="accent2"/>
                </a:solidFill>
                <a:latin typeface="宋体" panose="02010600030101010101" pitchFamily="2" charset="-122"/>
                <a:ea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rPr>
              <a:t>用以表示程序是否结束，1，结束。</a:t>
            </a:r>
            <a:endParaRPr lang="zh-CN" altLang="en-US" sz="2200" b="1" dirty="0">
              <a:solidFill>
                <a:schemeClr val="tx1"/>
              </a:solidFill>
              <a:latin typeface="宋体" panose="02010600030101010101" pitchFamily="2" charset="-122"/>
              <a:ea typeface="宋体" panose="02010600030101010101" pitchFamily="2" charset="-122"/>
            </a:endParaRPr>
          </a:p>
          <a:p>
            <a:pPr marL="908050" lvl="1" indent="-436245" algn="l" eaLnBrk="1" fontAlgn="base" hangingPunct="1">
              <a:lnSpc>
                <a:spcPct val="120000"/>
              </a:lnSpc>
              <a:spcBef>
                <a:spcPct val="20000"/>
              </a:spcBef>
              <a:spcAft>
                <a:spcPct val="0"/>
              </a:spcAft>
              <a:buClr>
                <a:schemeClr val="accent2"/>
              </a:buClr>
              <a:buFont typeface="Wingdings" panose="05000000000000000000" pitchFamily="2" charset="2"/>
              <a:buChar char="n"/>
            </a:pPr>
            <a:r>
              <a:rPr lang="zh-CN" altLang="en-US" sz="2200" b="1" dirty="0">
                <a:solidFill>
                  <a:schemeClr val="accent2"/>
                </a:solidFill>
                <a:latin typeface="宋体" panose="02010600030101010101" pitchFamily="2" charset="-122"/>
                <a:ea typeface="宋体" panose="02010600030101010101" pitchFamily="2" charset="-122"/>
              </a:rPr>
              <a:t>记录结束标志</a:t>
            </a:r>
            <a:r>
              <a:rPr lang="en-US" altLang="zh-CN" sz="2200" b="1" dirty="0">
                <a:solidFill>
                  <a:schemeClr val="accent2"/>
                </a:solidFill>
                <a:latin typeface="宋体" panose="02010600030101010101" pitchFamily="2" charset="-122"/>
                <a:ea typeface="宋体" panose="02010600030101010101" pitchFamily="2" charset="-122"/>
              </a:rPr>
              <a:t>R</a:t>
            </a:r>
            <a:r>
              <a:rPr lang="en-US" altLang="zh-CN" sz="2200" b="1" dirty="0">
                <a:solidFill>
                  <a:schemeClr val="accent2"/>
                </a:solidFill>
                <a:latin typeface="宋体" panose="02010600030101010101" pitchFamily="2" charset="-122"/>
                <a:ea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rPr>
              <a:t>表示该指令是否与下条指令有关</a:t>
            </a:r>
            <a:r>
              <a:rPr lang="zh-CN" altLang="en-US" sz="2000" b="1" dirty="0">
                <a:solidFill>
                  <a:schemeClr val="tx1"/>
                </a:solidFill>
                <a:latin typeface="宋体" panose="02010600030101010101" pitchFamily="2" charset="-122"/>
                <a:ea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rPr>
              <a:t>0，本条指令和下一条指令所处理的数据同属一个记录；1，这是处理某记录的最后一条指令</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9">
                                            <p:txEl>
                                              <p:charRg st="0" end="3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9">
                                            <p:txEl>
                                              <p:charRg st="35" end="5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9">
                                            <p:txEl>
                                              <p:charRg st="53" end="6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29">
                                            <p:txEl>
                                              <p:charRg st="67" end="8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29">
                                            <p:txEl>
                                              <p:charRg st="84" end="8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9">
                                            <p:txEl>
                                              <p:charRg st="89" end="10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9">
                                            <p:txEl>
                                              <p:charRg st="108" end="12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229">
                                            <p:txEl>
                                              <p:charRg st="129"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107522" name="Rectangle 3"/>
          <p:cNvSpPr>
            <a:spLocks noGrp="1"/>
          </p:cNvSpPr>
          <p:nvPr>
            <p:ph type="body"/>
          </p:nvPr>
        </p:nvSpPr>
        <p:spPr>
          <a:xfrm>
            <a:off x="150813" y="1295400"/>
            <a:ext cx="8826500" cy="5029200"/>
          </a:xfrm>
        </p:spPr>
        <p:txBody>
          <a:bodyPr wrap="square" anchor="t"/>
          <a:p>
            <a:pPr marL="0" indent="0">
              <a:buNone/>
            </a:pPr>
            <a:r>
              <a:rPr lang="zh-CN" altLang="en-US" sz="2400" dirty="0">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下面示出了一个由六条通道指令所构成的简单的通道程序。该程序的功能是将内存中不同地址的数据写成多个记录。 </a:t>
            </a:r>
            <a:endParaRPr lang="zh-CN" altLang="en-US" sz="2400" dirty="0">
              <a:latin typeface="宋体" panose="02010600030101010101" pitchFamily="2" charset="-122"/>
              <a:ea typeface="宋体" panose="02010600030101010101" pitchFamily="2" charset="-122"/>
            </a:endParaRPr>
          </a:p>
        </p:txBody>
      </p:sp>
      <p:pic>
        <p:nvPicPr>
          <p:cNvPr id="107523" name="Picture 4"/>
          <p:cNvPicPr>
            <a:picLocks noChangeAspect="1"/>
          </p:cNvPicPr>
          <p:nvPr/>
        </p:nvPicPr>
        <p:blipFill>
          <a:blip r:embed="rId1"/>
          <a:srcRect l="17018" r="17043"/>
          <a:stretch>
            <a:fillRect/>
          </a:stretch>
        </p:blipFill>
        <p:spPr>
          <a:xfrm>
            <a:off x="1558925" y="2209800"/>
            <a:ext cx="5905500" cy="2841625"/>
          </a:xfrm>
          <a:prstGeom prst="rect">
            <a:avLst/>
          </a:prstGeom>
          <a:noFill/>
          <a:ln w="9525">
            <a:noFill/>
          </a:ln>
        </p:spPr>
      </p:pic>
      <p:sp>
        <p:nvSpPr>
          <p:cNvPr id="107524" name="AutoShape 5">
            <a:hlinkClick r:id="" action="ppaction://hlinkshowjump?jump=firstslide"/>
          </p:cNvPr>
          <p:cNvSpPr/>
          <p:nvPr/>
        </p:nvSpPr>
        <p:spPr>
          <a:xfrm>
            <a:off x="8591550" y="6540500"/>
            <a:ext cx="527050" cy="304800"/>
          </a:xfrm>
          <a:prstGeom prst="actionButtonBackPrevious">
            <a:avLst/>
          </a:prstGeom>
          <a:solidFill>
            <a:schemeClr val="hlink"/>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10752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854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108546"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08547" name="Rectangle 3"/>
          <p:cNvSpPr>
            <a:spLocks noGrp="1"/>
          </p:cNvSpPr>
          <p:nvPr/>
        </p:nvSpPr>
        <p:spPr>
          <a:xfrm>
            <a:off x="0" y="1285875"/>
            <a:ext cx="8704263" cy="4572000"/>
          </a:xfrm>
          <a:prstGeom prst="rect">
            <a:avLst/>
          </a:prstGeom>
          <a:noFill/>
          <a:ln w="9525">
            <a:noFill/>
          </a:ln>
        </p:spPr>
        <p:txBody>
          <a:bodyPr wrap="square" lIns="91440" tIns="45720" rIns="91440" bIns="45720" anchor="t">
            <a:spAutoFit/>
          </a:bodyPr>
          <a:p>
            <a:pPr marL="1127125" lvl="2" indent="-228600" algn="l" eaLnBrk="1" fontAlgn="base" hangingPunct="1">
              <a:lnSpc>
                <a:spcPct val="105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通道使用的主要寄存器</a:t>
            </a:r>
            <a:endParaRPr lang="zh-CN" altLang="en-US" sz="2400" b="1" dirty="0">
              <a:solidFill>
                <a:srgbClr val="000066"/>
              </a:solidFill>
              <a:latin typeface="宋体" panose="02010600030101010101" pitchFamily="2" charset="-122"/>
              <a:ea typeface="宋体" panose="02010600030101010101" pitchFamily="2" charset="-122"/>
            </a:endParaRPr>
          </a:p>
          <a:p>
            <a:pPr marL="1600200" lvl="3" indent="-228600" algn="l" eaLnBrk="1" fontAlgn="base" hangingPunct="1">
              <a:lnSpc>
                <a:spcPct val="105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数据字寄存器：用于存放传输的数据</a:t>
            </a:r>
            <a:endParaRPr lang="zh-CN" altLang="en-US" sz="2400" b="1" dirty="0">
              <a:solidFill>
                <a:schemeClr val="tx1"/>
              </a:solidFill>
              <a:latin typeface="宋体" panose="02010600030101010101" pitchFamily="2" charset="-122"/>
              <a:ea typeface="宋体" panose="02010600030101010101" pitchFamily="2" charset="-122"/>
            </a:endParaRPr>
          </a:p>
          <a:p>
            <a:pPr marL="1600200" lvl="3" indent="-228600" algn="l" eaLnBrk="1" fontAlgn="base" hangingPunct="1">
              <a:lnSpc>
                <a:spcPct val="105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通道控制字寄存器（</a:t>
            </a:r>
            <a:r>
              <a:rPr lang="en-US" altLang="zh-CN" sz="2400" b="1" dirty="0">
                <a:solidFill>
                  <a:schemeClr val="tx1"/>
                </a:solidFill>
                <a:latin typeface="宋体" panose="02010600030101010101" pitchFamily="2" charset="-122"/>
                <a:ea typeface="宋体" panose="02010600030101010101" pitchFamily="2" charset="-122"/>
              </a:rPr>
              <a:t>CCW</a:t>
            </a:r>
            <a:r>
              <a:rPr lang="zh-CN" altLang="en-US" sz="2400" b="1" dirty="0">
                <a:solidFill>
                  <a:schemeClr val="tx1"/>
                </a:solidFill>
                <a:latin typeface="宋体" panose="02010600030101010101" pitchFamily="2" charset="-122"/>
                <a:ea typeface="宋体" panose="02010600030101010101" pitchFamily="2" charset="-122"/>
              </a:rPr>
              <a:t>） ：用于存放当前正在执行的通道命令</a:t>
            </a:r>
            <a:endParaRPr lang="zh-CN" altLang="en-US" sz="2400" b="1" dirty="0">
              <a:solidFill>
                <a:schemeClr val="tx1"/>
              </a:solidFill>
              <a:latin typeface="宋体" panose="02010600030101010101" pitchFamily="2" charset="-122"/>
              <a:ea typeface="宋体" panose="02010600030101010101" pitchFamily="2" charset="-122"/>
            </a:endParaRPr>
          </a:p>
          <a:p>
            <a:pPr marL="1600200" lvl="3" indent="-228600" algn="l" eaLnBrk="1" fontAlgn="base" hangingPunct="1">
              <a:lnSpc>
                <a:spcPct val="105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通道地址字寄存器（</a:t>
            </a:r>
            <a:r>
              <a:rPr lang="en-US" altLang="zh-CN" sz="2400" b="1" dirty="0">
                <a:solidFill>
                  <a:schemeClr val="tx1"/>
                </a:solidFill>
                <a:latin typeface="宋体" panose="02010600030101010101" pitchFamily="2" charset="-122"/>
                <a:ea typeface="宋体" panose="02010600030101010101" pitchFamily="2" charset="-122"/>
              </a:rPr>
              <a:t>CAW</a:t>
            </a:r>
            <a:r>
              <a:rPr lang="zh-CN" altLang="en-US" sz="2400" b="1" dirty="0">
                <a:solidFill>
                  <a:schemeClr val="tx1"/>
                </a:solidFill>
                <a:latin typeface="宋体" panose="02010600030101010101" pitchFamily="2" charset="-122"/>
                <a:ea typeface="宋体" panose="02010600030101010101" pitchFamily="2" charset="-122"/>
              </a:rPr>
              <a:t>） ：用于存放通道命令的地址，在通道程序执行前，要把通道程序的首地址存于此</a:t>
            </a:r>
            <a:endParaRPr lang="zh-CN" altLang="en-US" sz="2400" b="1" dirty="0">
              <a:solidFill>
                <a:schemeClr val="tx1"/>
              </a:solidFill>
              <a:latin typeface="宋体" panose="02010600030101010101" pitchFamily="2" charset="-122"/>
              <a:ea typeface="宋体" panose="02010600030101010101" pitchFamily="2" charset="-122"/>
            </a:endParaRPr>
          </a:p>
          <a:p>
            <a:pPr marL="1600200" lvl="3" indent="-228600" algn="l" eaLnBrk="1" fontAlgn="base" hangingPunct="1">
              <a:lnSpc>
                <a:spcPct val="105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通道状态字寄存器（</a:t>
            </a:r>
            <a:r>
              <a:rPr lang="en-US" altLang="zh-CN" sz="2400" b="1" dirty="0">
                <a:solidFill>
                  <a:schemeClr val="tx1"/>
                </a:solidFill>
                <a:latin typeface="宋体" panose="02010600030101010101" pitchFamily="2" charset="-122"/>
                <a:ea typeface="宋体" panose="02010600030101010101" pitchFamily="2" charset="-122"/>
              </a:rPr>
              <a:t>CSW</a:t>
            </a:r>
            <a:r>
              <a:rPr lang="zh-CN" altLang="en-US" sz="2400" b="1" dirty="0">
                <a:solidFill>
                  <a:schemeClr val="tx1"/>
                </a:solidFill>
                <a:latin typeface="宋体" panose="02010600030101010101" pitchFamily="2" charset="-122"/>
                <a:ea typeface="宋体" panose="02010600030101010101" pitchFamily="2" charset="-122"/>
              </a:rPr>
              <a:t>） ：其中包括通道的状态、设备状态的信息，当</a:t>
            </a:r>
            <a:r>
              <a:rPr lang="en-US" altLang="zh-CN" sz="2400" b="1" dirty="0">
                <a:solidFill>
                  <a:schemeClr val="tx1"/>
                </a:solidFill>
                <a:latin typeface="宋体" panose="02010600030101010101" pitchFamily="2" charset="-122"/>
                <a:ea typeface="宋体" panose="02010600030101010101" pitchFamily="2" charset="-122"/>
              </a:rPr>
              <a:t>I/O </a:t>
            </a:r>
            <a:r>
              <a:rPr lang="zh-CN" altLang="en-US" sz="2400" b="1" dirty="0">
                <a:solidFill>
                  <a:schemeClr val="tx1"/>
                </a:solidFill>
                <a:latin typeface="宋体" panose="02010600030101010101" pitchFamily="2" charset="-122"/>
                <a:ea typeface="宋体" panose="02010600030101010101" pitchFamily="2" charset="-122"/>
              </a:rPr>
              <a:t>操作结束时送入主存固定单元，以中断的方式告诉</a:t>
            </a:r>
            <a:r>
              <a:rPr lang="en-US" altLang="zh-CN" sz="2400" b="1" dirty="0">
                <a:solidFill>
                  <a:schemeClr val="tx1"/>
                </a:solidFill>
                <a:latin typeface="宋体" panose="02010600030101010101" pitchFamily="2" charset="-122"/>
                <a:ea typeface="宋体" panose="02010600030101010101" pitchFamily="2" charset="-122"/>
              </a:rPr>
              <a:t>CPU </a:t>
            </a:r>
            <a:r>
              <a:rPr lang="zh-CN" altLang="en-US" sz="2400" b="1" dirty="0">
                <a:solidFill>
                  <a:schemeClr val="tx1"/>
                </a:solidFill>
                <a:latin typeface="宋体" panose="02010600030101010101" pitchFamily="2" charset="-122"/>
                <a:ea typeface="宋体" panose="02010600030101010101" pitchFamily="2" charset="-122"/>
              </a:rPr>
              <a:t>有关通道、控制器和设备的有关信息</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6.4  设备驱动程序</a:t>
            </a:r>
            <a:endParaRPr lang="zh-CN" altLang="en-US" sz="4000" dirty="0">
              <a:latin typeface="宋体" panose="02010600030101010101" pitchFamily="2" charset="-122"/>
              <a:ea typeface="宋体" panose="02010600030101010101" pitchFamily="2" charset="-122"/>
            </a:endParaRPr>
          </a:p>
        </p:txBody>
      </p:sp>
      <p:sp>
        <p:nvSpPr>
          <p:cNvPr id="10957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09571" name="Rectangle 3"/>
          <p:cNvSpPr>
            <a:spLocks noGrp="1"/>
          </p:cNvSpPr>
          <p:nvPr/>
        </p:nvSpPr>
        <p:spPr>
          <a:xfrm>
            <a:off x="0" y="1141413"/>
            <a:ext cx="8704263" cy="5405437"/>
          </a:xfrm>
          <a:prstGeom prst="rect">
            <a:avLst/>
          </a:prstGeom>
          <a:noFill/>
          <a:ln w="9525">
            <a:noFill/>
          </a:ln>
        </p:spPr>
        <p:txBody>
          <a:bodyPr wrap="square" lIns="91440" tIns="45720" rIns="91440" bIns="45720" anchor="t">
            <a:spAutoFit/>
          </a:bodyPr>
          <a:p>
            <a:pPr marL="1127125" lvl="2" indent="-228600" algn="l" eaLnBrk="1" fontAlgn="base" hangingPunct="1">
              <a:lnSpc>
                <a:spcPct val="115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通道工作过程</a:t>
            </a:r>
            <a:endParaRPr lang="zh-CN" altLang="en-US" sz="2400" b="1" dirty="0">
              <a:solidFill>
                <a:srgbClr val="000066"/>
              </a:solidFill>
              <a:latin typeface="宋体" panose="02010600030101010101" pitchFamily="2" charset="-122"/>
              <a:ea typeface="宋体" panose="02010600030101010101" pitchFamily="2" charset="-122"/>
            </a:endParaRPr>
          </a:p>
          <a:p>
            <a:pPr marL="1600200" lvl="3" indent="-228600" algn="l" eaLnBrk="1" fontAlgn="base" hangingPunct="1">
              <a:lnSpc>
                <a:spcPct val="115000"/>
              </a:lnSpc>
              <a:spcBef>
                <a:spcPct val="15000"/>
              </a:spcBef>
              <a:spcAft>
                <a:spcPct val="0"/>
              </a:spcAft>
              <a:buClr>
                <a:srgbClr val="800000"/>
              </a:buClr>
              <a:buSzPct val="60000"/>
              <a:buFont typeface="Wingdings" panose="05000000000000000000" pitchFamily="2" charset="2"/>
              <a:buChar char="n"/>
            </a:pPr>
            <a:r>
              <a:rPr lang="en-US" altLang="zh-CN" sz="2400" b="1" dirty="0">
                <a:solidFill>
                  <a:schemeClr val="tx1"/>
                </a:solidFill>
                <a:latin typeface="宋体" panose="02010600030101010101" pitchFamily="2" charset="-122"/>
                <a:ea typeface="宋体" panose="02010600030101010101" pitchFamily="2" charset="-122"/>
              </a:rPr>
              <a:t>CPU</a:t>
            </a:r>
            <a:r>
              <a:rPr lang="zh-CN" altLang="en-US" sz="2400" b="1" dirty="0">
                <a:solidFill>
                  <a:schemeClr val="tx1"/>
                </a:solidFill>
                <a:latin typeface="宋体" panose="02010600030101010101" pitchFamily="2" charset="-122"/>
                <a:ea typeface="宋体" panose="02010600030101010101" pitchFamily="2" charset="-122"/>
              </a:rPr>
              <a:t>执行用户进程，当遇到</a:t>
            </a:r>
            <a:r>
              <a:rPr lang="en-US" altLang="zh-CN" sz="2400" b="1" dirty="0">
                <a:solidFill>
                  <a:schemeClr val="tx1"/>
                </a:solidFill>
                <a:latin typeface="宋体" panose="02010600030101010101" pitchFamily="2" charset="-122"/>
                <a:ea typeface="宋体" panose="02010600030101010101" pitchFamily="2" charset="-122"/>
              </a:rPr>
              <a:t>I/O</a:t>
            </a:r>
            <a:r>
              <a:rPr lang="zh-CN" altLang="en-US" sz="2400" b="1" dirty="0">
                <a:solidFill>
                  <a:schemeClr val="tx1"/>
                </a:solidFill>
                <a:latin typeface="宋体" panose="02010600030101010101" pitchFamily="2" charset="-122"/>
                <a:ea typeface="宋体" panose="02010600030101010101" pitchFamily="2" charset="-122"/>
              </a:rPr>
              <a:t>请求时，由操作系统生成相应的通道程序放入内存，之后执行“启动</a:t>
            </a:r>
            <a:r>
              <a:rPr lang="en-US" altLang="zh-CN" sz="2400" b="1" dirty="0">
                <a:solidFill>
                  <a:schemeClr val="tx1"/>
                </a:solidFill>
                <a:latin typeface="宋体" panose="02010600030101010101" pitchFamily="2" charset="-122"/>
                <a:ea typeface="宋体" panose="02010600030101010101" pitchFamily="2" charset="-122"/>
              </a:rPr>
              <a:t>I/O”</a:t>
            </a:r>
            <a:r>
              <a:rPr lang="zh-CN" altLang="en-US" sz="2400" b="1" dirty="0">
                <a:solidFill>
                  <a:schemeClr val="tx1"/>
                </a:solidFill>
                <a:latin typeface="宋体" panose="02010600030101010101" pitchFamily="2" charset="-122"/>
                <a:ea typeface="宋体" panose="02010600030101010101" pitchFamily="2" charset="-122"/>
              </a:rPr>
              <a:t>指令，启动通道工作</a:t>
            </a:r>
            <a:endParaRPr lang="zh-CN" altLang="en-US" sz="2400" b="1" dirty="0">
              <a:solidFill>
                <a:schemeClr val="tx1"/>
              </a:solidFill>
              <a:latin typeface="宋体" panose="02010600030101010101" pitchFamily="2" charset="-122"/>
              <a:ea typeface="宋体" panose="02010600030101010101" pitchFamily="2" charset="-122"/>
            </a:endParaRPr>
          </a:p>
          <a:p>
            <a:pPr marL="1600200" lvl="3" indent="-228600" algn="l" eaLnBrk="1" fontAlgn="base" hangingPunct="1">
              <a:lnSpc>
                <a:spcPct val="115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通道接收到“启动</a:t>
            </a:r>
            <a:r>
              <a:rPr lang="en-US" altLang="zh-CN" sz="2400" b="1" dirty="0">
                <a:solidFill>
                  <a:schemeClr val="tx1"/>
                </a:solidFill>
                <a:latin typeface="宋体" panose="02010600030101010101" pitchFamily="2" charset="-122"/>
                <a:ea typeface="宋体" panose="02010600030101010101" pitchFamily="2" charset="-122"/>
              </a:rPr>
              <a:t>I/O”</a:t>
            </a:r>
            <a:r>
              <a:rPr lang="zh-CN" altLang="en-US" sz="2400" b="1" dirty="0">
                <a:solidFill>
                  <a:schemeClr val="tx1"/>
                </a:solidFill>
                <a:latin typeface="宋体" panose="02010600030101010101" pitchFamily="2" charset="-122"/>
                <a:ea typeface="宋体" panose="02010600030101010101" pitchFamily="2" charset="-122"/>
              </a:rPr>
              <a:t>指令后，按</a:t>
            </a:r>
            <a:r>
              <a:rPr lang="en-US" altLang="zh-CN" sz="2400" b="1" dirty="0">
                <a:solidFill>
                  <a:schemeClr val="tx1"/>
                </a:solidFill>
                <a:latin typeface="宋体" panose="02010600030101010101" pitchFamily="2" charset="-122"/>
                <a:ea typeface="宋体" panose="02010600030101010101" pitchFamily="2" charset="-122"/>
              </a:rPr>
              <a:t>CAW</a:t>
            </a:r>
            <a:r>
              <a:rPr lang="zh-CN" altLang="en-US" sz="2400" b="1" dirty="0">
                <a:solidFill>
                  <a:schemeClr val="tx1"/>
                </a:solidFill>
                <a:latin typeface="宋体" panose="02010600030101010101" pitchFamily="2" charset="-122"/>
                <a:ea typeface="宋体" panose="02010600030101010101" pitchFamily="2" charset="-122"/>
              </a:rPr>
              <a:t>取出指令，同时向</a:t>
            </a:r>
            <a:r>
              <a:rPr lang="en-US" altLang="zh-CN" sz="2400" b="1" dirty="0">
                <a:solidFill>
                  <a:schemeClr val="tx1"/>
                </a:solidFill>
                <a:latin typeface="宋体" panose="02010600030101010101" pitchFamily="2" charset="-122"/>
                <a:ea typeface="宋体" panose="02010600030101010101" pitchFamily="2" charset="-122"/>
              </a:rPr>
              <a:t>CPU</a:t>
            </a:r>
            <a:r>
              <a:rPr lang="zh-CN" altLang="en-US" sz="2400" b="1" dirty="0">
                <a:solidFill>
                  <a:schemeClr val="tx1"/>
                </a:solidFill>
                <a:latin typeface="宋体" panose="02010600030101010101" pitchFamily="2" charset="-122"/>
                <a:ea typeface="宋体" panose="02010600030101010101" pitchFamily="2" charset="-122"/>
              </a:rPr>
              <a:t>发回答信号，使</a:t>
            </a:r>
            <a:r>
              <a:rPr lang="en-US" altLang="zh-CN" sz="2400" b="1" dirty="0">
                <a:solidFill>
                  <a:schemeClr val="tx1"/>
                </a:solidFill>
                <a:latin typeface="宋体" panose="02010600030101010101" pitchFamily="2" charset="-122"/>
                <a:ea typeface="宋体" panose="02010600030101010101" pitchFamily="2" charset="-122"/>
              </a:rPr>
              <a:t>CPU</a:t>
            </a:r>
            <a:r>
              <a:rPr lang="zh-CN" altLang="en-US" sz="2400" b="1" dirty="0">
                <a:solidFill>
                  <a:schemeClr val="tx1"/>
                </a:solidFill>
                <a:latin typeface="宋体" panose="02010600030101010101" pitchFamily="2" charset="-122"/>
                <a:ea typeface="宋体" panose="02010600030101010101" pitchFamily="2" charset="-122"/>
              </a:rPr>
              <a:t>可继续执行其它程序；而通道则开始执行通道程序，控制设备完成传输工作。此时，通道与</a:t>
            </a:r>
            <a:r>
              <a:rPr lang="en-US" altLang="zh-CN" sz="2400" b="1" dirty="0">
                <a:solidFill>
                  <a:schemeClr val="tx1"/>
                </a:solidFill>
                <a:latin typeface="宋体" panose="02010600030101010101" pitchFamily="2" charset="-122"/>
                <a:ea typeface="宋体" panose="02010600030101010101" pitchFamily="2" charset="-122"/>
              </a:rPr>
              <a:t>CPU</a:t>
            </a:r>
            <a:r>
              <a:rPr lang="zh-CN" altLang="en-US" sz="2400" b="1" dirty="0">
                <a:solidFill>
                  <a:schemeClr val="tx1"/>
                </a:solidFill>
                <a:latin typeface="宋体" panose="02010600030101010101" pitchFamily="2" charset="-122"/>
                <a:ea typeface="宋体" panose="02010600030101010101" pitchFamily="2" charset="-122"/>
              </a:rPr>
              <a:t>并行工作</a:t>
            </a:r>
            <a:endParaRPr lang="zh-CN" altLang="en-US" sz="2400" b="1" dirty="0">
              <a:solidFill>
                <a:schemeClr val="tx1"/>
              </a:solidFill>
              <a:latin typeface="宋体" panose="02010600030101010101" pitchFamily="2" charset="-122"/>
              <a:ea typeface="宋体" panose="02010600030101010101" pitchFamily="2" charset="-122"/>
            </a:endParaRPr>
          </a:p>
          <a:p>
            <a:pPr marL="1600200" lvl="3" indent="-228600" algn="l" eaLnBrk="1" fontAlgn="base" hangingPunct="1">
              <a:lnSpc>
                <a:spcPct val="115000"/>
              </a:lnSpc>
              <a:spcBef>
                <a:spcPct val="15000"/>
              </a:spcBef>
              <a:spcAft>
                <a:spcPct val="0"/>
              </a:spcAft>
              <a:buClr>
                <a:srgbClr val="800000"/>
              </a:buClr>
              <a:buSzPct val="60000"/>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当通道传输完成时，向</a:t>
            </a:r>
            <a:r>
              <a:rPr lang="en-US" altLang="zh-CN" sz="2400" b="1" dirty="0">
                <a:solidFill>
                  <a:schemeClr val="tx1"/>
                </a:solidFill>
                <a:latin typeface="宋体" panose="02010600030101010101" pitchFamily="2" charset="-122"/>
                <a:ea typeface="宋体" panose="02010600030101010101" pitchFamily="2" charset="-122"/>
              </a:rPr>
              <a:t>CPU</a:t>
            </a:r>
            <a:r>
              <a:rPr lang="zh-CN" altLang="en-US" sz="2400" b="1" dirty="0">
                <a:solidFill>
                  <a:schemeClr val="tx1"/>
                </a:solidFill>
                <a:latin typeface="宋体" panose="02010600030101010101" pitchFamily="2" charset="-122"/>
                <a:ea typeface="宋体" panose="02010600030101010101" pitchFamily="2" charset="-122"/>
              </a:rPr>
              <a:t>发</a:t>
            </a:r>
            <a:r>
              <a:rPr lang="en-US" altLang="zh-CN" sz="2400" b="1" dirty="0">
                <a:solidFill>
                  <a:schemeClr val="tx1"/>
                </a:solidFill>
                <a:latin typeface="宋体" panose="02010600030101010101" pitchFamily="2" charset="-122"/>
                <a:ea typeface="宋体" panose="02010600030101010101" pitchFamily="2" charset="-122"/>
              </a:rPr>
              <a:t>I/O</a:t>
            </a:r>
            <a:r>
              <a:rPr lang="zh-CN" altLang="en-US" sz="2400" b="1" dirty="0">
                <a:solidFill>
                  <a:schemeClr val="tx1"/>
                </a:solidFill>
                <a:latin typeface="宋体" panose="02010600030101010101" pitchFamily="2" charset="-122"/>
                <a:ea typeface="宋体" panose="02010600030101010101" pitchFamily="2" charset="-122"/>
              </a:rPr>
              <a:t>中断，并且通道停止工作</a:t>
            </a:r>
            <a:endParaRPr lang="zh-CN" altLang="en-US" sz="2400" b="1" dirty="0">
              <a:solidFill>
                <a:schemeClr val="tx1"/>
              </a:solidFill>
              <a:latin typeface="宋体" panose="02010600030101010101" pitchFamily="2" charset="-122"/>
              <a:ea typeface="宋体" panose="02010600030101010101" pitchFamily="2" charset="-122"/>
            </a:endParaRPr>
          </a:p>
          <a:p>
            <a:pPr marL="1600200" lvl="3" indent="-228600" algn="l" eaLnBrk="1" fontAlgn="base" hangingPunct="1">
              <a:lnSpc>
                <a:spcPct val="115000"/>
              </a:lnSpc>
              <a:spcBef>
                <a:spcPct val="15000"/>
              </a:spcBef>
              <a:spcAft>
                <a:spcPct val="0"/>
              </a:spcAft>
              <a:buClr>
                <a:srgbClr val="800000"/>
              </a:buClr>
              <a:buSzPct val="60000"/>
              <a:buFont typeface="Wingdings" panose="05000000000000000000" pitchFamily="2" charset="2"/>
              <a:buChar char="n"/>
            </a:pPr>
            <a:r>
              <a:rPr lang="en-US" altLang="zh-CN" sz="2400" b="1" dirty="0">
                <a:solidFill>
                  <a:schemeClr val="tx1"/>
                </a:solidFill>
                <a:latin typeface="宋体" panose="02010600030101010101" pitchFamily="2" charset="-122"/>
                <a:ea typeface="宋体" panose="02010600030101010101" pitchFamily="2" charset="-122"/>
              </a:rPr>
              <a:t>CPU</a:t>
            </a:r>
            <a:r>
              <a:rPr lang="zh-CN" altLang="en-US" sz="2400" b="1" dirty="0">
                <a:solidFill>
                  <a:schemeClr val="tx1"/>
                </a:solidFill>
                <a:latin typeface="宋体" panose="02010600030101010101" pitchFamily="2" charset="-122"/>
                <a:ea typeface="宋体" panose="02010600030101010101" pitchFamily="2" charset="-122"/>
              </a:rPr>
              <a:t>接收中断信号，根据通道的状态信息，决定下一步做什么</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16386" name="Rectangle 3"/>
          <p:cNvSpPr>
            <a:spLocks noGrp="1"/>
          </p:cNvSpPr>
          <p:nvPr>
            <p:ph type="body"/>
          </p:nvPr>
        </p:nvSpPr>
        <p:spPr>
          <a:xfrm>
            <a:off x="457200" y="1295400"/>
            <a:ext cx="8229600" cy="1295400"/>
          </a:xfrm>
        </p:spPr>
        <p:txBody>
          <a:bodyPr wrap="square" anchor="t"/>
          <a:p>
            <a:pPr marL="0" indent="0">
              <a:buNone/>
            </a:pPr>
            <a:r>
              <a:rPr lang="zh-CN" altLang="en-US" sz="2800" b="1" dirty="0">
                <a:latin typeface="宋体" panose="02010600030101010101" pitchFamily="2" charset="-122"/>
                <a:ea typeface="宋体" panose="02010600030101010101" pitchFamily="2" charset="-122"/>
              </a:rPr>
              <a:t>6.1.2  I/O系统的层次结构和模型 </a:t>
            </a:r>
            <a:br>
              <a:rPr lang="zh-CN" altLang="en-US"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1.I/O软件的层次结构</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16387" name="Picture 4" descr="6-1"/>
          <p:cNvPicPr>
            <a:picLocks noChangeAspect="1"/>
          </p:cNvPicPr>
          <p:nvPr/>
        </p:nvPicPr>
        <p:blipFill>
          <a:blip r:embed="rId1"/>
          <a:stretch>
            <a:fillRect/>
          </a:stretch>
        </p:blipFill>
        <p:spPr>
          <a:xfrm>
            <a:off x="1166813" y="2478088"/>
            <a:ext cx="6529387" cy="2514600"/>
          </a:xfrm>
          <a:prstGeom prst="rect">
            <a:avLst/>
          </a:prstGeom>
          <a:noFill/>
          <a:ln w="9525">
            <a:noFill/>
          </a:ln>
        </p:spPr>
      </p:pic>
      <p:sp>
        <p:nvSpPr>
          <p:cNvPr id="16388" name="Rectangle 3"/>
          <p:cNvSpPr txBox="1"/>
          <p:nvPr/>
        </p:nvSpPr>
        <p:spPr>
          <a:xfrm>
            <a:off x="0" y="5427663"/>
            <a:ext cx="9142413" cy="476250"/>
          </a:xfrm>
          <a:prstGeom prst="rect">
            <a:avLst/>
          </a:prstGeom>
          <a:noFill/>
          <a:ln w="9525">
            <a:noFill/>
          </a:ln>
        </p:spPr>
        <p:txBody>
          <a:bodyPr anchor="t"/>
          <a:p>
            <a:pPr algn="ctr" eaLnBrk="0" hangingPunct="0">
              <a:spcBef>
                <a:spcPct val="20000"/>
              </a:spcBef>
              <a:buClr>
                <a:schemeClr val="folHlink"/>
              </a:buClr>
              <a:buFont typeface="Wingdings" panose="05000000000000000000" pitchFamily="2" charset="2"/>
            </a:pPr>
            <a:r>
              <a:rPr lang="zh-CN" altLang="en-US" sz="2400" dirty="0">
                <a:latin typeface="宋体" panose="02010600030101010101" pitchFamily="2" charset="-122"/>
                <a:ea typeface="宋体" panose="02010600030101010101" pitchFamily="2" charset="-122"/>
              </a:rPr>
              <a:t>图</a:t>
            </a:r>
            <a:r>
              <a:rPr lang="en-US" altLang="zh-CN" sz="2400" dirty="0">
                <a:latin typeface="宋体" panose="02010600030101010101" pitchFamily="2" charset="-122"/>
                <a:ea typeface="宋体" panose="02010600030101010101" pitchFamily="2" charset="-122"/>
              </a:rPr>
              <a:t>6-1  I/O</a:t>
            </a:r>
            <a:r>
              <a:rPr lang="zh-CN" altLang="en-US" sz="2400" dirty="0">
                <a:latin typeface="宋体" panose="02010600030101010101" pitchFamily="2" charset="-122"/>
                <a:ea typeface="宋体" panose="02010600030101010101" pitchFamily="2" charset="-122"/>
              </a:rPr>
              <a:t>系统的层次结构</a:t>
            </a:r>
            <a:endParaRPr lang="zh-CN" altLang="en-US" sz="2400" dirty="0">
              <a:latin typeface="宋体" panose="02010600030101010101" pitchFamily="2" charset="-122"/>
              <a:ea typeface="宋体" panose="02010600030101010101" pitchFamily="2" charset="-122"/>
            </a:endParaRPr>
          </a:p>
        </p:txBody>
      </p:sp>
      <p:sp>
        <p:nvSpPr>
          <p:cNvPr id="1638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0593" name="Rectangle 86"/>
          <p:cNvSpPr/>
          <p:nvPr/>
        </p:nvSpPr>
        <p:spPr>
          <a:xfrm>
            <a:off x="15875" y="31750"/>
            <a:ext cx="9080500" cy="6762750"/>
          </a:xfrm>
          <a:prstGeom prst="rect">
            <a:avLst/>
          </a:prstGeom>
          <a:solidFill>
            <a:schemeClr val="bg1"/>
          </a:solidFill>
          <a:ln w="9525">
            <a:noFill/>
          </a:ln>
        </p:spPr>
        <p:txBody>
          <a:bodyPr wrap="none" anchor="ctr"/>
          <a:p>
            <a:pPr>
              <a:buSzPct val="80000"/>
            </a:pPr>
            <a:endParaRPr lang="zh-CN" altLang="en-US" dirty="0">
              <a:latin typeface="Tahoma" panose="020B0604030504040204" pitchFamily="2" charset="0"/>
              <a:ea typeface="Arial" panose="020B0604020202020204" pitchFamily="34" charset="0"/>
            </a:endParaRPr>
          </a:p>
        </p:txBody>
      </p:sp>
      <p:sp>
        <p:nvSpPr>
          <p:cNvPr id="110594" name="Line 4"/>
          <p:cNvSpPr/>
          <p:nvPr/>
        </p:nvSpPr>
        <p:spPr>
          <a:xfrm flipH="1" flipV="1">
            <a:off x="1835150" y="5630863"/>
            <a:ext cx="755650" cy="503237"/>
          </a:xfrm>
          <a:prstGeom prst="line">
            <a:avLst/>
          </a:prstGeom>
          <a:ln w="38100" cap="flat" cmpd="sng">
            <a:solidFill>
              <a:srgbClr val="006600"/>
            </a:solidFill>
            <a:prstDash val="solid"/>
            <a:round/>
            <a:headEnd type="none" w="med" len="med"/>
            <a:tailEnd type="stealth" w="med" len="lg"/>
          </a:ln>
        </p:spPr>
      </p:sp>
      <p:sp>
        <p:nvSpPr>
          <p:cNvPr id="110595" name="Line 5"/>
          <p:cNvSpPr/>
          <p:nvPr/>
        </p:nvSpPr>
        <p:spPr>
          <a:xfrm flipH="1">
            <a:off x="4572000" y="2606675"/>
            <a:ext cx="609600" cy="401638"/>
          </a:xfrm>
          <a:prstGeom prst="line">
            <a:avLst/>
          </a:prstGeom>
          <a:ln w="38100" cap="flat" cmpd="sng">
            <a:solidFill>
              <a:srgbClr val="006600"/>
            </a:solidFill>
            <a:prstDash val="solid"/>
            <a:round/>
            <a:headEnd type="none" w="med" len="med"/>
            <a:tailEnd type="stealth" w="med" len="lg"/>
          </a:ln>
        </p:spPr>
      </p:sp>
      <p:sp>
        <p:nvSpPr>
          <p:cNvPr id="110596" name="Line 6"/>
          <p:cNvSpPr/>
          <p:nvPr/>
        </p:nvSpPr>
        <p:spPr>
          <a:xfrm>
            <a:off x="381000" y="876300"/>
            <a:ext cx="4419600" cy="0"/>
          </a:xfrm>
          <a:prstGeom prst="line">
            <a:avLst/>
          </a:prstGeom>
          <a:ln w="28575" cap="flat" cmpd="sng">
            <a:solidFill>
              <a:srgbClr val="5F5F5F"/>
            </a:solidFill>
            <a:prstDash val="solid"/>
            <a:round/>
            <a:headEnd type="none" w="med" len="med"/>
            <a:tailEnd type="none" w="med" len="med"/>
          </a:ln>
        </p:spPr>
      </p:sp>
      <p:sp>
        <p:nvSpPr>
          <p:cNvPr id="110597" name="Line 7"/>
          <p:cNvSpPr/>
          <p:nvPr/>
        </p:nvSpPr>
        <p:spPr>
          <a:xfrm>
            <a:off x="2209800" y="876300"/>
            <a:ext cx="0" cy="5638800"/>
          </a:xfrm>
          <a:prstGeom prst="line">
            <a:avLst/>
          </a:prstGeom>
          <a:ln w="28575" cap="flat" cmpd="sng">
            <a:solidFill>
              <a:srgbClr val="5F5F5F"/>
            </a:solidFill>
            <a:prstDash val="solid"/>
            <a:round/>
            <a:headEnd type="none" w="med" len="med"/>
            <a:tailEnd type="none" w="med" len="med"/>
          </a:ln>
        </p:spPr>
      </p:sp>
      <p:sp>
        <p:nvSpPr>
          <p:cNvPr id="110598" name="Line 8"/>
          <p:cNvSpPr/>
          <p:nvPr/>
        </p:nvSpPr>
        <p:spPr>
          <a:xfrm>
            <a:off x="4800600" y="495300"/>
            <a:ext cx="0" cy="6019800"/>
          </a:xfrm>
          <a:prstGeom prst="line">
            <a:avLst/>
          </a:prstGeom>
          <a:ln w="28575" cap="flat" cmpd="sng">
            <a:solidFill>
              <a:srgbClr val="5F5F5F"/>
            </a:solidFill>
            <a:prstDash val="solid"/>
            <a:round/>
            <a:headEnd type="none" w="med" len="med"/>
            <a:tailEnd type="none" w="med" len="med"/>
          </a:ln>
        </p:spPr>
      </p:sp>
      <p:sp>
        <p:nvSpPr>
          <p:cNvPr id="110599" name="Line 9"/>
          <p:cNvSpPr/>
          <p:nvPr/>
        </p:nvSpPr>
        <p:spPr>
          <a:xfrm>
            <a:off x="381000" y="1409700"/>
            <a:ext cx="8305800" cy="0"/>
          </a:xfrm>
          <a:prstGeom prst="line">
            <a:avLst/>
          </a:prstGeom>
          <a:ln w="28575" cap="flat" cmpd="sng">
            <a:solidFill>
              <a:srgbClr val="5F5F5F"/>
            </a:solidFill>
            <a:prstDash val="solid"/>
            <a:round/>
            <a:headEnd type="none" w="med" len="med"/>
            <a:tailEnd type="none" w="med" len="med"/>
          </a:ln>
        </p:spPr>
      </p:sp>
      <p:sp>
        <p:nvSpPr>
          <p:cNvPr id="110600" name="Text Box 10"/>
          <p:cNvSpPr txBox="1"/>
          <p:nvPr/>
        </p:nvSpPr>
        <p:spPr>
          <a:xfrm>
            <a:off x="490538" y="5511800"/>
            <a:ext cx="1377950" cy="944563"/>
          </a:xfrm>
          <a:prstGeom prst="rect">
            <a:avLst/>
          </a:prstGeom>
          <a:noFill/>
          <a:ln w="28575" cap="flat" cmpd="sng">
            <a:solidFill>
              <a:schemeClr val="tx1"/>
            </a:solidFill>
            <a:prstDash val="solid"/>
            <a:miter/>
            <a:headEnd type="none" w="med" len="med"/>
            <a:tailEnd type="none" w="med" len="med"/>
          </a:ln>
        </p:spPr>
        <p:txBody>
          <a:bodyPr anchor="t">
            <a:spAutoFit/>
          </a:bodyPr>
          <a:p>
            <a:pPr eaLnBrk="0" hangingPunct="0">
              <a:spcBef>
                <a:spcPct val="50000"/>
              </a:spcBef>
              <a:buSzPct val="80000"/>
            </a:pPr>
            <a:r>
              <a:rPr lang="zh-CN" altLang="en-US" b="1" dirty="0">
                <a:solidFill>
                  <a:srgbClr val="FF0000"/>
                </a:solidFill>
                <a:latin typeface="Arial" panose="020B0604020202020204" pitchFamily="34" charset="0"/>
              </a:rPr>
              <a:t>进程 </a:t>
            </a:r>
            <a:r>
              <a:rPr lang="en-US" altLang="zh-CN" b="1" dirty="0">
                <a:solidFill>
                  <a:srgbClr val="FF0000"/>
                </a:solidFill>
                <a:latin typeface="Calibri" panose="020F0502020204030204" pitchFamily="2" charset="0"/>
              </a:rPr>
              <a:t>i / </a:t>
            </a:r>
            <a:r>
              <a:rPr lang="zh-CN" altLang="en-US" b="1" dirty="0">
                <a:solidFill>
                  <a:srgbClr val="FF0000"/>
                </a:solidFill>
                <a:latin typeface="Arial" panose="020B0604020202020204" pitchFamily="34" charset="0"/>
              </a:rPr>
              <a:t>进程 </a:t>
            </a:r>
            <a:r>
              <a:rPr lang="en-US" altLang="zh-CN" b="1" dirty="0">
                <a:solidFill>
                  <a:srgbClr val="FF0000"/>
                </a:solidFill>
                <a:latin typeface="Calibri" panose="020F0502020204030204" pitchFamily="2" charset="0"/>
              </a:rPr>
              <a:t>k / </a:t>
            </a:r>
            <a:r>
              <a:rPr lang="zh-CN" altLang="en-US" b="1" dirty="0">
                <a:solidFill>
                  <a:srgbClr val="FF0000"/>
                </a:solidFill>
                <a:latin typeface="Arial" panose="020B0604020202020204" pitchFamily="34" charset="0"/>
              </a:rPr>
              <a:t>其他就绪进程</a:t>
            </a:r>
            <a:endParaRPr lang="zh-CN" altLang="en-US" b="1" dirty="0">
              <a:solidFill>
                <a:srgbClr val="FF0000"/>
              </a:solidFill>
              <a:latin typeface="Arial" panose="020B0604020202020204" pitchFamily="34" charset="0"/>
              <a:ea typeface="Arial" panose="020B0604020202020204" pitchFamily="34" charset="0"/>
            </a:endParaRPr>
          </a:p>
        </p:txBody>
      </p:sp>
      <p:sp>
        <p:nvSpPr>
          <p:cNvPr id="110601" name="Text Box 11"/>
          <p:cNvSpPr txBox="1"/>
          <p:nvPr/>
        </p:nvSpPr>
        <p:spPr>
          <a:xfrm>
            <a:off x="7740650" y="2781300"/>
            <a:ext cx="1066800" cy="762000"/>
          </a:xfrm>
          <a:prstGeom prst="rect">
            <a:avLst/>
          </a:prstGeom>
          <a:noFill/>
          <a:ln w="28575" cap="flat" cmpd="sng">
            <a:solidFill>
              <a:schemeClr val="tx1"/>
            </a:solidFill>
            <a:prstDash val="solid"/>
            <a:miter/>
            <a:headEnd type="none" w="med" len="med"/>
            <a:tailEnd type="none" w="med" len="med"/>
          </a:ln>
        </p:spPr>
        <p:txBody>
          <a:bodyPr wrap="none" lIns="18000" rIns="18000" anchor="t"/>
          <a:p>
            <a:pPr algn="just" eaLnBrk="0" hangingPunct="0">
              <a:spcBef>
                <a:spcPct val="50000"/>
              </a:spcBef>
              <a:buSzPct val="80000"/>
            </a:pPr>
            <a:r>
              <a:rPr lang="zh-CN" altLang="en-US" b="1" dirty="0">
                <a:solidFill>
                  <a:srgbClr val="000099"/>
                </a:solidFill>
                <a:latin typeface="宋体" panose="02010600030101010101" pitchFamily="2" charset="-122"/>
              </a:rPr>
              <a:t>执行规定</a:t>
            </a:r>
            <a:endParaRPr lang="zh-CN" altLang="en-US" b="1" dirty="0">
              <a:solidFill>
                <a:srgbClr val="000099"/>
              </a:solidFill>
              <a:latin typeface="宋体" panose="02010600030101010101" pitchFamily="2" charset="-122"/>
            </a:endParaRPr>
          </a:p>
          <a:p>
            <a:pPr algn="just" eaLnBrk="0" hangingPunct="0">
              <a:spcBef>
                <a:spcPct val="50000"/>
              </a:spcBef>
              <a:buSzPct val="80000"/>
            </a:pPr>
            <a:r>
              <a:rPr lang="zh-CN" altLang="en-US" b="1" dirty="0">
                <a:solidFill>
                  <a:srgbClr val="000099"/>
                </a:solidFill>
                <a:latin typeface="宋体" panose="02010600030101010101" pitchFamily="2" charset="-122"/>
              </a:rPr>
              <a:t>的操作</a:t>
            </a:r>
            <a:endParaRPr lang="zh-CN" altLang="en-US" b="1" dirty="0">
              <a:solidFill>
                <a:srgbClr val="000099"/>
              </a:solidFill>
              <a:latin typeface="宋体" panose="02010600030101010101" pitchFamily="2" charset="-122"/>
              <a:ea typeface="Arial" panose="020B0604020202020204" pitchFamily="34" charset="0"/>
            </a:endParaRPr>
          </a:p>
        </p:txBody>
      </p:sp>
      <p:sp>
        <p:nvSpPr>
          <p:cNvPr id="110602" name="Line 12"/>
          <p:cNvSpPr/>
          <p:nvPr/>
        </p:nvSpPr>
        <p:spPr>
          <a:xfrm>
            <a:off x="7391400" y="495300"/>
            <a:ext cx="0" cy="6019800"/>
          </a:xfrm>
          <a:prstGeom prst="line">
            <a:avLst/>
          </a:prstGeom>
          <a:ln w="28575" cap="flat" cmpd="sng">
            <a:solidFill>
              <a:srgbClr val="5F5F5F"/>
            </a:solidFill>
            <a:prstDash val="solid"/>
            <a:round/>
            <a:headEnd type="none" w="med" len="med"/>
            <a:tailEnd type="none" w="med" len="med"/>
          </a:ln>
        </p:spPr>
      </p:sp>
      <p:sp>
        <p:nvSpPr>
          <p:cNvPr id="110603" name="Line 13"/>
          <p:cNvSpPr/>
          <p:nvPr/>
        </p:nvSpPr>
        <p:spPr>
          <a:xfrm flipH="1">
            <a:off x="1908175" y="3683000"/>
            <a:ext cx="682625" cy="365125"/>
          </a:xfrm>
          <a:prstGeom prst="line">
            <a:avLst/>
          </a:prstGeom>
          <a:ln w="38100" cap="flat" cmpd="sng">
            <a:solidFill>
              <a:srgbClr val="006600"/>
            </a:solidFill>
            <a:prstDash val="solid"/>
            <a:round/>
            <a:headEnd type="none" w="med" len="med"/>
            <a:tailEnd type="stealth" w="med" len="lg"/>
          </a:ln>
        </p:spPr>
      </p:sp>
      <p:sp>
        <p:nvSpPr>
          <p:cNvPr id="110604" name="Line 14"/>
          <p:cNvSpPr/>
          <p:nvPr/>
        </p:nvSpPr>
        <p:spPr>
          <a:xfrm>
            <a:off x="1908175" y="4264025"/>
            <a:ext cx="641350" cy="533400"/>
          </a:xfrm>
          <a:prstGeom prst="line">
            <a:avLst/>
          </a:prstGeom>
          <a:ln w="38100" cap="flat" cmpd="sng">
            <a:solidFill>
              <a:srgbClr val="006600"/>
            </a:solidFill>
            <a:prstDash val="solid"/>
            <a:round/>
            <a:headEnd type="none" w="med" len="med"/>
            <a:tailEnd type="stealth" w="med" len="lg"/>
          </a:ln>
        </p:spPr>
      </p:sp>
      <p:sp>
        <p:nvSpPr>
          <p:cNvPr id="110605" name="Line 15"/>
          <p:cNvSpPr/>
          <p:nvPr/>
        </p:nvSpPr>
        <p:spPr>
          <a:xfrm flipV="1">
            <a:off x="4572000" y="2319338"/>
            <a:ext cx="576263" cy="385762"/>
          </a:xfrm>
          <a:prstGeom prst="line">
            <a:avLst/>
          </a:prstGeom>
          <a:ln w="38100" cap="flat" cmpd="sng">
            <a:solidFill>
              <a:srgbClr val="006600"/>
            </a:solidFill>
            <a:prstDash val="solid"/>
            <a:round/>
            <a:headEnd type="none" w="med" len="med"/>
            <a:tailEnd type="stealth" w="med" len="lg"/>
          </a:ln>
        </p:spPr>
      </p:sp>
      <p:sp>
        <p:nvSpPr>
          <p:cNvPr id="110606" name="Line 16"/>
          <p:cNvSpPr/>
          <p:nvPr/>
        </p:nvSpPr>
        <p:spPr>
          <a:xfrm flipH="1">
            <a:off x="4572000" y="4767263"/>
            <a:ext cx="609600" cy="0"/>
          </a:xfrm>
          <a:prstGeom prst="line">
            <a:avLst/>
          </a:prstGeom>
          <a:ln w="38100" cap="flat" cmpd="sng">
            <a:solidFill>
              <a:srgbClr val="006600"/>
            </a:solidFill>
            <a:prstDash val="solid"/>
            <a:round/>
            <a:headEnd type="none" w="med" len="med"/>
            <a:tailEnd type="stealth" w="med" len="lg"/>
          </a:ln>
        </p:spPr>
      </p:sp>
      <p:sp>
        <p:nvSpPr>
          <p:cNvPr id="110607" name="Line 17"/>
          <p:cNvSpPr/>
          <p:nvPr/>
        </p:nvSpPr>
        <p:spPr>
          <a:xfrm>
            <a:off x="6948488" y="2895600"/>
            <a:ext cx="747712" cy="17463"/>
          </a:xfrm>
          <a:prstGeom prst="line">
            <a:avLst/>
          </a:prstGeom>
          <a:ln w="38100" cap="flat" cmpd="sng">
            <a:solidFill>
              <a:srgbClr val="006600"/>
            </a:solidFill>
            <a:prstDash val="solid"/>
            <a:round/>
            <a:headEnd type="none" w="med" len="med"/>
            <a:tailEnd type="stealth" w="med" len="lg"/>
          </a:ln>
        </p:spPr>
      </p:sp>
      <p:sp>
        <p:nvSpPr>
          <p:cNvPr id="110608" name="Line 18"/>
          <p:cNvSpPr/>
          <p:nvPr/>
        </p:nvSpPr>
        <p:spPr>
          <a:xfrm flipH="1" flipV="1">
            <a:off x="6948488" y="3327400"/>
            <a:ext cx="747712" cy="28575"/>
          </a:xfrm>
          <a:prstGeom prst="line">
            <a:avLst/>
          </a:prstGeom>
          <a:ln w="38100" cap="flat" cmpd="sng">
            <a:solidFill>
              <a:srgbClr val="006600"/>
            </a:solidFill>
            <a:prstDash val="solid"/>
            <a:round/>
            <a:headEnd type="arrow" w="med" len="med"/>
            <a:tailEnd type="arrow" w="med" len="med"/>
          </a:ln>
        </p:spPr>
      </p:sp>
      <p:sp>
        <p:nvSpPr>
          <p:cNvPr id="110609" name="Text Box 19"/>
          <p:cNvSpPr txBox="1"/>
          <p:nvPr/>
        </p:nvSpPr>
        <p:spPr>
          <a:xfrm>
            <a:off x="609600" y="952500"/>
            <a:ext cx="1371600" cy="427038"/>
          </a:xfrm>
          <a:prstGeom prst="rect">
            <a:avLst/>
          </a:prstGeom>
          <a:noFill/>
          <a:ln w="9525">
            <a:noFill/>
          </a:ln>
        </p:spPr>
        <p:txBody>
          <a:bodyPr anchor="t">
            <a:spAutoFit/>
          </a:bodyPr>
          <a:p>
            <a:pPr algn="just" eaLnBrk="0" hangingPunct="0">
              <a:spcBef>
                <a:spcPct val="50000"/>
              </a:spcBef>
              <a:buSzPct val="80000"/>
            </a:pPr>
            <a:r>
              <a:rPr lang="zh-CN" altLang="en-US" sz="2200" b="1" dirty="0">
                <a:latin typeface="楷体_GB2312" charset="-122"/>
                <a:ea typeface="楷体_GB2312" charset="-122"/>
              </a:rPr>
              <a:t>用户程序</a:t>
            </a:r>
            <a:endParaRPr lang="zh-CN" altLang="en-US" sz="2200" b="1" dirty="0">
              <a:latin typeface="楷体_GB2312" charset="-122"/>
              <a:ea typeface="楷体_GB2312" charset="-122"/>
            </a:endParaRPr>
          </a:p>
        </p:txBody>
      </p:sp>
      <p:sp>
        <p:nvSpPr>
          <p:cNvPr id="110610" name="Text Box 20"/>
          <p:cNvSpPr txBox="1"/>
          <p:nvPr/>
        </p:nvSpPr>
        <p:spPr>
          <a:xfrm>
            <a:off x="1447800" y="419100"/>
            <a:ext cx="1905000" cy="427038"/>
          </a:xfrm>
          <a:prstGeom prst="rect">
            <a:avLst/>
          </a:prstGeom>
          <a:noFill/>
          <a:ln w="9525">
            <a:noFill/>
          </a:ln>
        </p:spPr>
        <p:txBody>
          <a:bodyPr anchor="t">
            <a:spAutoFit/>
          </a:bodyPr>
          <a:p>
            <a:pPr algn="just" eaLnBrk="0" hangingPunct="0">
              <a:spcBef>
                <a:spcPct val="50000"/>
              </a:spcBef>
              <a:buSzPct val="80000"/>
            </a:pPr>
            <a:r>
              <a:rPr lang="zh-CN" altLang="en-US" sz="2200" b="1" dirty="0">
                <a:solidFill>
                  <a:srgbClr val="CC0000"/>
                </a:solidFill>
                <a:latin typeface="楷体_GB2312" charset="-122"/>
                <a:ea typeface="楷体_GB2312" charset="-122"/>
              </a:rPr>
              <a:t>中央处理器</a:t>
            </a:r>
            <a:endParaRPr lang="zh-CN" altLang="en-US" sz="2200" b="1" dirty="0">
              <a:solidFill>
                <a:srgbClr val="CC0000"/>
              </a:solidFill>
              <a:latin typeface="楷体_GB2312" charset="-122"/>
              <a:ea typeface="楷体_GB2312" charset="-122"/>
            </a:endParaRPr>
          </a:p>
        </p:txBody>
      </p:sp>
      <p:sp>
        <p:nvSpPr>
          <p:cNvPr id="110611" name="Text Box 21"/>
          <p:cNvSpPr txBox="1"/>
          <p:nvPr/>
        </p:nvSpPr>
        <p:spPr>
          <a:xfrm>
            <a:off x="2590800" y="952500"/>
            <a:ext cx="2133600" cy="427038"/>
          </a:xfrm>
          <a:prstGeom prst="rect">
            <a:avLst/>
          </a:prstGeom>
          <a:noFill/>
          <a:ln w="9525">
            <a:noFill/>
          </a:ln>
        </p:spPr>
        <p:txBody>
          <a:bodyPr anchor="t">
            <a:spAutoFit/>
          </a:bodyPr>
          <a:p>
            <a:pPr algn="just" eaLnBrk="0" hangingPunct="0">
              <a:spcBef>
                <a:spcPct val="50000"/>
              </a:spcBef>
              <a:buSzPct val="80000"/>
            </a:pPr>
            <a:r>
              <a:rPr lang="zh-CN" altLang="en-US" sz="2200" b="1" dirty="0">
                <a:latin typeface="楷体_GB2312" charset="-122"/>
                <a:ea typeface="楷体_GB2312" charset="-122"/>
              </a:rPr>
              <a:t>操作系统程序</a:t>
            </a:r>
            <a:endParaRPr lang="zh-CN" altLang="en-US" sz="2200" b="1" dirty="0">
              <a:latin typeface="楷体_GB2312" charset="-122"/>
              <a:ea typeface="楷体_GB2312" charset="-122"/>
            </a:endParaRPr>
          </a:p>
        </p:txBody>
      </p:sp>
      <p:sp>
        <p:nvSpPr>
          <p:cNvPr id="110612" name="Text Box 22"/>
          <p:cNvSpPr txBox="1"/>
          <p:nvPr/>
        </p:nvSpPr>
        <p:spPr>
          <a:xfrm>
            <a:off x="5562600" y="952500"/>
            <a:ext cx="914400" cy="427038"/>
          </a:xfrm>
          <a:prstGeom prst="rect">
            <a:avLst/>
          </a:prstGeom>
          <a:noFill/>
          <a:ln w="9525">
            <a:noFill/>
          </a:ln>
        </p:spPr>
        <p:txBody>
          <a:bodyPr anchor="t">
            <a:spAutoFit/>
          </a:bodyPr>
          <a:p>
            <a:pPr algn="just" eaLnBrk="0" hangingPunct="0">
              <a:spcBef>
                <a:spcPct val="50000"/>
              </a:spcBef>
              <a:buSzPct val="80000"/>
            </a:pPr>
            <a:r>
              <a:rPr lang="zh-CN" altLang="en-US" sz="2200" b="1" dirty="0">
                <a:solidFill>
                  <a:srgbClr val="CC0000"/>
                </a:solidFill>
                <a:latin typeface="楷体_GB2312" charset="-122"/>
                <a:ea typeface="楷体_GB2312" charset="-122"/>
              </a:rPr>
              <a:t>通道</a:t>
            </a:r>
            <a:endParaRPr lang="zh-CN" altLang="en-US" sz="2200" b="1" dirty="0">
              <a:solidFill>
                <a:srgbClr val="CC0000"/>
              </a:solidFill>
              <a:latin typeface="楷体_GB2312" charset="-122"/>
              <a:ea typeface="楷体_GB2312" charset="-122"/>
            </a:endParaRPr>
          </a:p>
        </p:txBody>
      </p:sp>
      <p:sp>
        <p:nvSpPr>
          <p:cNvPr id="110613" name="Text Box 23"/>
          <p:cNvSpPr txBox="1"/>
          <p:nvPr/>
        </p:nvSpPr>
        <p:spPr>
          <a:xfrm>
            <a:off x="7467600" y="647700"/>
            <a:ext cx="1447800" cy="762000"/>
          </a:xfrm>
          <a:prstGeom prst="rect">
            <a:avLst/>
          </a:prstGeom>
          <a:noFill/>
          <a:ln w="9525">
            <a:noFill/>
          </a:ln>
        </p:spPr>
        <p:txBody>
          <a:bodyPr wrap="none" lIns="18000" tIns="10800" rIns="18000" bIns="10800" anchor="t"/>
          <a:p>
            <a:pPr algn="ctr" eaLnBrk="0" hangingPunct="0">
              <a:buSzPct val="80000"/>
            </a:pPr>
            <a:r>
              <a:rPr lang="zh-CN" altLang="en-US" sz="2200" b="1" dirty="0">
                <a:solidFill>
                  <a:srgbClr val="CC0000"/>
                </a:solidFill>
                <a:latin typeface="楷体_GB2312" charset="-122"/>
                <a:ea typeface="楷体_GB2312" charset="-122"/>
              </a:rPr>
              <a:t>设备控制器</a:t>
            </a:r>
            <a:endParaRPr lang="zh-CN" altLang="en-US" sz="2200" b="1" dirty="0">
              <a:solidFill>
                <a:srgbClr val="CC0000"/>
              </a:solidFill>
              <a:latin typeface="楷体_GB2312" charset="-122"/>
              <a:ea typeface="楷体_GB2312" charset="-122"/>
            </a:endParaRPr>
          </a:p>
          <a:p>
            <a:pPr algn="ctr" eaLnBrk="0" hangingPunct="0">
              <a:buSzPct val="80000"/>
            </a:pPr>
            <a:r>
              <a:rPr lang="zh-CN" altLang="en-US" sz="2200" b="1" dirty="0">
                <a:solidFill>
                  <a:srgbClr val="CC0000"/>
                </a:solidFill>
                <a:latin typeface="楷体_GB2312" charset="-122"/>
                <a:ea typeface="楷体_GB2312" charset="-122"/>
              </a:rPr>
              <a:t>和设备</a:t>
            </a:r>
            <a:endParaRPr lang="zh-CN" altLang="en-US" sz="2200" b="1" dirty="0">
              <a:solidFill>
                <a:srgbClr val="CC0000"/>
              </a:solidFill>
              <a:latin typeface="楷体_GB2312" charset="-122"/>
              <a:ea typeface="楷体_GB2312" charset="-122"/>
            </a:endParaRPr>
          </a:p>
        </p:txBody>
      </p:sp>
      <p:sp>
        <p:nvSpPr>
          <p:cNvPr id="110614" name="Line 24"/>
          <p:cNvSpPr/>
          <p:nvPr/>
        </p:nvSpPr>
        <p:spPr>
          <a:xfrm flipV="1">
            <a:off x="1960563" y="1819275"/>
            <a:ext cx="615950" cy="325438"/>
          </a:xfrm>
          <a:prstGeom prst="line">
            <a:avLst/>
          </a:prstGeom>
          <a:ln w="38100" cap="flat" cmpd="sng">
            <a:solidFill>
              <a:srgbClr val="006600"/>
            </a:solidFill>
            <a:prstDash val="solid"/>
            <a:round/>
            <a:headEnd type="none" w="med" len="med"/>
            <a:tailEnd type="stealth" w="med" len="lg"/>
          </a:ln>
        </p:spPr>
      </p:sp>
      <p:graphicFrame>
        <p:nvGraphicFramePr>
          <p:cNvPr id="61464" name="Group 24"/>
          <p:cNvGraphicFramePr>
            <a:graphicFrameLocks noGrp="1"/>
          </p:cNvGraphicFramePr>
          <p:nvPr/>
        </p:nvGraphicFramePr>
        <p:xfrm>
          <a:off x="454025" y="1692275"/>
          <a:ext cx="1447800" cy="1747838"/>
        </p:xfrm>
        <a:graphic>
          <a:graphicData uri="http://schemas.openxmlformats.org/drawingml/2006/table">
            <a:tbl>
              <a:tblPr/>
              <a:tblGrid>
                <a:gridCol w="1447800"/>
              </a:tblGrid>
              <a:tr h="354013">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Times New Roman" panose="02020603050405020304" pitchFamily="2" charset="0"/>
                          <a:ea typeface="宋体" panose="02010600030101010101" pitchFamily="2" charset="-122"/>
                        </a:rPr>
                        <a:t>进程 </a:t>
                      </a:r>
                      <a:r>
                        <a:rPr kumimoji="0" lang="en-US" altLang="zh-CN" sz="1800" b="1" i="0" u="none" strike="noStrike" cap="none" normalizeH="0" baseline="0" smtClean="0">
                          <a:ln>
                            <a:noFill/>
                          </a:ln>
                          <a:solidFill>
                            <a:srgbClr val="FF0000"/>
                          </a:solidFill>
                          <a:effectLst/>
                          <a:latin typeface="Times New Roman" panose="02020603050405020304" pitchFamily="2" charset="0"/>
                          <a:ea typeface="宋体" panose="02010600030101010101" pitchFamily="2" charset="-122"/>
                        </a:rPr>
                        <a:t>i</a:t>
                      </a:r>
                      <a:endParaRPr kumimoji="0" lang="en-US" altLang="zh-CN" sz="2800" b="1" i="0" u="none" strike="noStrike" cap="none" normalizeH="0" baseline="0" smtClean="0">
                        <a:ln>
                          <a:noFill/>
                        </a:ln>
                        <a:solidFill>
                          <a:srgbClr val="FF0000"/>
                        </a:solidFill>
                        <a:effectLst/>
                        <a:latin typeface="Times New Roman" panose="02020603050405020304" pitchFamily="2" charset="0"/>
                        <a:ea typeface="宋体" panose="02010600030101010101" pitchFamily="2" charset="-122"/>
                      </a:endParaRP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1393825">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folHlink"/>
                        </a:buClr>
                        <a:buSzPct val="80000"/>
                        <a:buFont typeface="Wingdings" panose="05000000000000000000" pitchFamily="2" charset="2"/>
                        <a:buNone/>
                      </a:pP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a:t>
                      </a:r>
                      <a:endPar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
                          <a:schemeClr val="folHlink"/>
                        </a:buClr>
                        <a:buSzPct val="80000"/>
                        <a:buFont typeface="Wingdings" panose="05000000000000000000" pitchFamily="2" charset="2"/>
                        <a:buNone/>
                      </a:pP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  </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系统调用</a:t>
                      </a:r>
                      <a:endPar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I/O</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请求）</a:t>
                      </a:r>
                      <a:endPar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
                          <a:schemeClr val="folHlink"/>
                        </a:buClr>
                        <a:buSzPct val="80000"/>
                        <a:buFont typeface="Wingdings" panose="05000000000000000000" pitchFamily="2" charset="2"/>
                        <a:buNone/>
                      </a:pP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a:t>
                      </a:r>
                      <a:endParaRPr kumimoji="0" lang="en-US"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2" name="Group 32"/>
          <p:cNvGraphicFramePr>
            <a:graphicFrameLocks noGrp="1"/>
          </p:cNvGraphicFramePr>
          <p:nvPr/>
        </p:nvGraphicFramePr>
        <p:xfrm>
          <a:off x="2590800" y="1562100"/>
          <a:ext cx="1981200" cy="3168651"/>
        </p:xfrm>
        <a:graphic>
          <a:graphicData uri="http://schemas.openxmlformats.org/drawingml/2006/table">
            <a:tbl>
              <a:tblPr/>
              <a:tblGrid>
                <a:gridCol w="1981200"/>
              </a:tblGrid>
              <a:tr h="334963">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保护进程 </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i </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的现场</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folHlink"/>
                        </a:buClr>
                        <a:buSzPct val="80000"/>
                        <a:buFont typeface="Wingdings" panose="05000000000000000000" pitchFamily="2" charset="2"/>
                        <a:buNone/>
                      </a:pPr>
                      <a:r>
                        <a:rPr kumimoji="0" lang="zh-CN"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组织通道程序</a:t>
                      </a:r>
                      <a:endParaRPr kumimoji="0" lang="zh-CN"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存</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CAW</a:t>
                      </a:r>
                      <a:endParaRPr kumimoji="0" lang="en-US"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执行“启动</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I/O”</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指令</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folHlink"/>
                        </a:buClr>
                        <a:buSzPct val="80000"/>
                        <a:buFont typeface="Wingdings" panose="05000000000000000000" pitchFamily="2" charset="2"/>
                        <a:buNone/>
                      </a:pPr>
                      <a:r>
                        <a:rPr kumimoji="0" lang="zh-CN"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检查条件码</a:t>
                      </a:r>
                      <a:endParaRPr kumimoji="0" lang="zh-CN"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启动成功</a:t>
                      </a:r>
                      <a:endParaRPr kumimoji="0" lang="zh-CN"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进程 </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i  </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阻塞</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重新调度，进程 </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k </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运行</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2" name="Group 52"/>
          <p:cNvGraphicFramePr>
            <a:graphicFrameLocks noGrp="1"/>
          </p:cNvGraphicFramePr>
          <p:nvPr/>
        </p:nvGraphicFramePr>
        <p:xfrm>
          <a:off x="2590800" y="4714875"/>
          <a:ext cx="1984375" cy="1838326"/>
        </p:xfrm>
        <a:graphic>
          <a:graphicData uri="http://schemas.openxmlformats.org/drawingml/2006/table">
            <a:tbl>
              <a:tblPr/>
              <a:tblGrid>
                <a:gridCol w="1984375"/>
              </a:tblGrid>
              <a:tr h="587374">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进程 </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k </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被中断，保护现场</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分析中断事件</a:t>
                      </a:r>
                      <a:endParaRPr kumimoji="0" lang="zh-CN"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处理</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I/O</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中断</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唤醒进程 </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i </a:t>
                      </a:r>
                      <a:endParaRPr kumimoji="0" lang="en-US"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80000"/>
                        <a:buFont typeface="Wingdings" panose="05000000000000000000" pitchFamily="2" charset="2"/>
                        <a:buNone/>
                      </a:pPr>
                      <a:r>
                        <a:rPr kumimoji="0" lang="zh-CN"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重新调度</a:t>
                      </a:r>
                      <a:endParaRPr kumimoji="0" lang="zh-CN"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6" name="Group 66"/>
          <p:cNvGraphicFramePr>
            <a:graphicFrameLocks noGrp="1"/>
          </p:cNvGraphicFramePr>
          <p:nvPr/>
        </p:nvGraphicFramePr>
        <p:xfrm>
          <a:off x="5181600" y="2149475"/>
          <a:ext cx="1755775" cy="3810000"/>
        </p:xfrm>
        <a:graphic>
          <a:graphicData uri="http://schemas.openxmlformats.org/drawingml/2006/table">
            <a:tbl>
              <a:tblPr/>
              <a:tblGrid>
                <a:gridCol w="1755775"/>
              </a:tblGrid>
              <a:tr h="669009">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判断状态形成条件码</a:t>
                      </a:r>
                      <a:endParaRPr kumimoji="0" lang="zh-CN"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46" marB="1904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1412573">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执行通道程序；</a:t>
                      </a:r>
                      <a:endPar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控制设备操作；</a:t>
                      </a:r>
                      <a:endPar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执行情况记录在</a:t>
                      </a: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CSW</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中。</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46" marB="1904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1728418">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出现中断事件；</a:t>
                      </a:r>
                      <a:endPar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CSW</a:t>
                      </a: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送主存固定单元；</a:t>
                      </a:r>
                      <a:endPar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通道号、设备号送特定寄存器。</a:t>
                      </a:r>
                      <a:endParaRPr kumimoji="0" lang="zh-CN" altLang="en-US"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46" marB="1904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6" name="Group 76"/>
          <p:cNvGraphicFramePr>
            <a:graphicFrameLocks noGrp="1"/>
          </p:cNvGraphicFramePr>
          <p:nvPr/>
        </p:nvGraphicFramePr>
        <p:xfrm>
          <a:off x="447675" y="3971925"/>
          <a:ext cx="1447800" cy="968375"/>
        </p:xfrm>
        <a:graphic>
          <a:graphicData uri="http://schemas.openxmlformats.org/drawingml/2006/table">
            <a:tbl>
              <a:tblPr/>
              <a:tblGrid>
                <a:gridCol w="1447800"/>
              </a:tblGrid>
              <a:tr h="354013">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l" defTabSz="914400" rtl="0" eaLnBrk="1" fontAlgn="base" latinLnBrk="0" hangingPunct="1">
                        <a:lnSpc>
                          <a:spcPct val="115000"/>
                        </a:lnSpc>
                        <a:spcBef>
                          <a:spcPct val="15000"/>
                        </a:spcBef>
                        <a:spcAft>
                          <a:spcPct val="0"/>
                        </a:spcAft>
                        <a:buClr>
                          <a:schemeClr val="folHlink"/>
                        </a:buClr>
                        <a:buSzPct val="80000"/>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Times New Roman" panose="02020603050405020304" pitchFamily="2" charset="0"/>
                          <a:ea typeface="宋体" panose="02010600030101010101" pitchFamily="2" charset="-122"/>
                        </a:rPr>
                        <a:t>进程 </a:t>
                      </a:r>
                      <a:r>
                        <a:rPr kumimoji="0" lang="en-US" altLang="zh-CN" sz="1800" b="1" i="0" u="none" strike="noStrike" cap="none" normalizeH="0" baseline="0" smtClean="0">
                          <a:ln>
                            <a:noFill/>
                          </a:ln>
                          <a:solidFill>
                            <a:srgbClr val="FF0000"/>
                          </a:solidFill>
                          <a:effectLst/>
                          <a:latin typeface="Times New Roman" panose="02020603050405020304" pitchFamily="2" charset="0"/>
                          <a:ea typeface="宋体" panose="02010600030101010101" pitchFamily="2" charset="-122"/>
                        </a:rPr>
                        <a:t>k</a:t>
                      </a:r>
                      <a:endParaRPr kumimoji="0" lang="en-US" altLang="zh-CN" sz="2800" b="1" i="0" u="none" strike="noStrike" cap="none" normalizeH="0" baseline="0" smtClean="0">
                        <a:ln>
                          <a:noFill/>
                        </a:ln>
                        <a:solidFill>
                          <a:srgbClr val="FF0000"/>
                        </a:solidFill>
                        <a:effectLst/>
                        <a:latin typeface="Times New Roman" panose="02020603050405020304" pitchFamily="2" charset="0"/>
                        <a:ea typeface="宋体" panose="02010600030101010101" pitchFamily="2" charset="-122"/>
                      </a:endParaRP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614362">
                <a:tc>
                  <a:txBody>
                    <a:bodyPr/>
                    <a:lstStyle>
                      <a:lvl1pPr eaLnBrk="0" hangingPunct="0">
                        <a:lnSpc>
                          <a:spcPct val="115000"/>
                        </a:lnSpc>
                        <a:spcBef>
                          <a:spcPct val="15000"/>
                        </a:spcBef>
                        <a:buClr>
                          <a:schemeClr val="folHlink"/>
                        </a:buClr>
                        <a:buSzPct val="80000"/>
                        <a:buFont typeface="Wingdings" panose="05000000000000000000" pitchFamily="2" charset="2"/>
                        <a:defRPr sz="2800" b="1">
                          <a:solidFill>
                            <a:srgbClr val="000099"/>
                          </a:solidFill>
                          <a:latin typeface="Times New Roman" panose="02020603050405020304" pitchFamily="2" charset="0"/>
                          <a:ea typeface="宋体" panose="02010600030101010101" pitchFamily="2" charset="-122"/>
                        </a:defRPr>
                      </a:lvl1pPr>
                      <a:lvl2pPr marL="742950" indent="-294005" eaLnBrk="0" hangingPunct="0">
                        <a:lnSpc>
                          <a:spcPct val="115000"/>
                        </a:lnSpc>
                        <a:spcBef>
                          <a:spcPct val="15000"/>
                        </a:spcBef>
                        <a:buClr>
                          <a:schemeClr val="hlink"/>
                        </a:buClr>
                        <a:buSzPct val="90000"/>
                        <a:buFont typeface="Wingdings" panose="05000000000000000000" pitchFamily="2" charset="2"/>
                        <a:defRPr sz="2400" b="1">
                          <a:solidFill>
                            <a:schemeClr val="tx1"/>
                          </a:solidFill>
                          <a:latin typeface="Times New Roman" panose="02020603050405020304" pitchFamily="2" charset="0"/>
                          <a:ea typeface="仿宋_GB2312" charset="-122"/>
                        </a:defRPr>
                      </a:lvl2pPr>
                      <a:lvl3pPr marL="1143000" indent="-244475" eaLnBrk="0" hangingPunct="0">
                        <a:lnSpc>
                          <a:spcPct val="115000"/>
                        </a:lnSpc>
                        <a:spcBef>
                          <a:spcPct val="15000"/>
                        </a:spcBef>
                        <a:buClr>
                          <a:srgbClr val="FF6600"/>
                        </a:buClr>
                        <a:buSzPct val="60000"/>
                        <a:buFont typeface="Wingdings" panose="05000000000000000000" pitchFamily="2" charset="2"/>
                        <a:defRPr sz="2000" b="1">
                          <a:solidFill>
                            <a:srgbClr val="000066"/>
                          </a:solidFill>
                          <a:latin typeface="Times New Roman" panose="02020603050405020304" pitchFamily="2" charset="0"/>
                          <a:ea typeface="宋体" panose="02010600030101010101" pitchFamily="2" charset="-122"/>
                        </a:defRPr>
                      </a:lvl3pPr>
                      <a:lvl4pPr marL="1600200" indent="-189230" eaLnBrk="0" hangingPunct="0">
                        <a:lnSpc>
                          <a:spcPct val="115000"/>
                        </a:lnSpc>
                        <a:spcBef>
                          <a:spcPct val="15000"/>
                        </a:spcBef>
                        <a:buClr>
                          <a:srgbClr val="800000"/>
                        </a:buClr>
                        <a:buSzPct val="60000"/>
                        <a:buFont typeface="Wingdings" panose="05000000000000000000" pitchFamily="2" charset="2"/>
                        <a:defRPr sz="2000" b="1">
                          <a:solidFill>
                            <a:schemeClr val="tx1"/>
                          </a:solidFill>
                          <a:latin typeface="Times New Roman" panose="02020603050405020304" pitchFamily="2" charset="0"/>
                          <a:ea typeface="仿宋_GB2312" charset="-122"/>
                        </a:defRPr>
                      </a:lvl4pPr>
                      <a:lvl5pPr marL="2057400" indent="-228600" eaLnBrk="0" hangingPunct="0">
                        <a:lnSpc>
                          <a:spcPct val="115000"/>
                        </a:lnSpc>
                        <a:spcBef>
                          <a:spcPct val="15000"/>
                        </a:spcBef>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5pPr>
                      <a:lvl6pPr marL="25146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6pPr>
                      <a:lvl7pPr marL="29718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7pPr>
                      <a:lvl8pPr marL="34290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8pPr>
                      <a:lvl9pPr marL="3886200" indent="-228600" eaLnBrk="0" fontAlgn="base" hangingPunct="0">
                        <a:lnSpc>
                          <a:spcPct val="115000"/>
                        </a:lnSpc>
                        <a:spcBef>
                          <a:spcPct val="15000"/>
                        </a:spcBef>
                        <a:spcAft>
                          <a:spcPct val="0"/>
                        </a:spcAft>
                        <a:buClr>
                          <a:srgbClr val="6600CC"/>
                        </a:buClr>
                        <a:buSzPct val="90000"/>
                        <a:buFont typeface="Wingdings" panose="05000000000000000000" pitchFamily="2" charset="2"/>
                        <a:defRPr sz="2000" b="1">
                          <a:solidFill>
                            <a:schemeClr val="tx2"/>
                          </a:solidFill>
                          <a:latin typeface="Tahoma" panose="020B0604030504040204" pitchFamily="2"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folHlink"/>
                        </a:buClr>
                        <a:buSzPct val="80000"/>
                        <a:buFont typeface="Wingdings" panose="05000000000000000000" pitchFamily="2" charset="2"/>
                        <a:buNone/>
                      </a:pPr>
                      <a:r>
                        <a:rPr kumimoji="0" lang="en-US" altLang="zh-CN" sz="1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rPr>
                        <a:t>…</a:t>
                      </a:r>
                      <a:endParaRPr kumimoji="0" lang="en-US" altLang="zh-CN" sz="2800" b="1" i="0" u="none" strike="noStrike" cap="none" normalizeH="0" baseline="0" smtClean="0">
                        <a:ln>
                          <a:noFill/>
                        </a:ln>
                        <a:solidFill>
                          <a:srgbClr val="000099"/>
                        </a:solidFill>
                        <a:effectLst/>
                        <a:latin typeface="Times New Roman" panose="02020603050405020304" pitchFamily="2" charset="0"/>
                        <a:ea typeface="宋体" panose="02010600030101010101" pitchFamily="2" charset="-122"/>
                      </a:endParaRPr>
                    </a:p>
                  </a:txBody>
                  <a:tcPr marL="19050" marR="19050" marT="19050" marB="1905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1617" name="Rectangle 2"/>
          <p:cNvSpPr>
            <a:spLocks noGrp="1"/>
          </p:cNvSpPr>
          <p:nvPr>
            <p:ph type="title"/>
          </p:nvPr>
        </p:nvSpPr>
        <p:spPr>
          <a:xfrm>
            <a:off x="457200" y="228600"/>
            <a:ext cx="8661400" cy="868363"/>
          </a:xfrm>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　DMA控制方式与通道控制方式的区别</a:t>
            </a:r>
            <a:endParaRPr lang="zh-CN" altLang="en-US" sz="4000" dirty="0">
              <a:latin typeface="宋体" panose="02010600030101010101" pitchFamily="2" charset="-122"/>
              <a:ea typeface="宋体" panose="02010600030101010101" pitchFamily="2" charset="-122"/>
            </a:endParaRPr>
          </a:p>
        </p:txBody>
      </p:sp>
      <p:sp>
        <p:nvSpPr>
          <p:cNvPr id="111618" name="AutoShape 5">
            <a:hlinkClick r:id="" action="ppaction://hlinkshowjump?jump=firstslide"/>
          </p:cNvPr>
          <p:cNvSpPr/>
          <p:nvPr/>
        </p:nvSpPr>
        <p:spPr>
          <a:xfrm>
            <a:off x="8591550" y="6540500"/>
            <a:ext cx="527050" cy="304800"/>
          </a:xfrm>
          <a:prstGeom prst="actionButtonBackPrevious">
            <a:avLst/>
          </a:prstGeom>
          <a:solidFill>
            <a:schemeClr val="hlink"/>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1619"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11620" name="内容占位符 2"/>
          <p:cNvSpPr>
            <a:spLocks noGrp="1"/>
          </p:cNvSpPr>
          <p:nvPr/>
        </p:nvSpPr>
        <p:spPr>
          <a:xfrm>
            <a:off x="457200" y="1360488"/>
            <a:ext cx="8229600" cy="4137025"/>
          </a:xfrm>
          <a:prstGeom prst="rect">
            <a:avLst/>
          </a:prstGeom>
          <a:noFill/>
          <a:ln w="9525">
            <a:noFill/>
          </a:ln>
        </p:spPr>
        <p:txBody>
          <a:bodyPr anchor="t"/>
          <a:p>
            <a:pPr marL="469900" indent="-469900" eaLnBrk="0" hangingPunct="0">
              <a:lnSpc>
                <a:spcPct val="130000"/>
              </a:lnSpc>
              <a:spcBef>
                <a:spcPct val="20000"/>
              </a:spcBef>
              <a:buClr>
                <a:schemeClr val="accent2"/>
              </a:buClr>
              <a:buFont typeface="Wingdings" panose="05000000000000000000" pitchFamily="2" charset="2"/>
              <a:buChar char="o"/>
            </a:pPr>
            <a:r>
              <a:rPr lang="en-US" altLang="zh-CN" sz="3000" b="1" dirty="0">
                <a:solidFill>
                  <a:srgbClr val="002060"/>
                </a:solidFill>
                <a:latin typeface="宋体" panose="02010600030101010101" pitchFamily="2" charset="-122"/>
                <a:ea typeface="宋体" panose="02010600030101010101" pitchFamily="2" charset="-122"/>
              </a:rPr>
              <a:t>DMA</a:t>
            </a:r>
            <a:r>
              <a:rPr lang="zh-CN" altLang="en-US" sz="3000" b="1" dirty="0">
                <a:solidFill>
                  <a:srgbClr val="002060"/>
                </a:solidFill>
                <a:latin typeface="宋体" panose="02010600030101010101" pitchFamily="2" charset="-122"/>
                <a:ea typeface="宋体" panose="02010600030101010101" pitchFamily="2" charset="-122"/>
              </a:rPr>
              <a:t>控制方式中需要</a:t>
            </a:r>
            <a:r>
              <a:rPr lang="en-US" altLang="zh-CN" sz="3000" b="1" dirty="0">
                <a:solidFill>
                  <a:srgbClr val="FF0000"/>
                </a:solidFill>
                <a:latin typeface="宋体" panose="02010600030101010101" pitchFamily="2" charset="-122"/>
                <a:ea typeface="宋体" panose="02010600030101010101" pitchFamily="2" charset="-122"/>
              </a:rPr>
              <a:t>CPU</a:t>
            </a:r>
            <a:r>
              <a:rPr lang="zh-CN" altLang="en-US" sz="3000" b="1" dirty="0">
                <a:solidFill>
                  <a:srgbClr val="FF0000"/>
                </a:solidFill>
                <a:latin typeface="宋体" panose="02010600030101010101" pitchFamily="2" charset="-122"/>
                <a:ea typeface="宋体" panose="02010600030101010101" pitchFamily="2" charset="-122"/>
              </a:rPr>
              <a:t>来控制</a:t>
            </a:r>
            <a:r>
              <a:rPr lang="zh-CN" altLang="en-US" sz="3000" b="1" dirty="0">
                <a:solidFill>
                  <a:srgbClr val="002060"/>
                </a:solidFill>
                <a:latin typeface="宋体" panose="02010600030101010101" pitchFamily="2" charset="-122"/>
                <a:ea typeface="宋体" panose="02010600030101010101" pitchFamily="2" charset="-122"/>
              </a:rPr>
              <a:t>所传输数据块的大小、传输的内存，而通道控制方式中这些信息都是由</a:t>
            </a:r>
            <a:r>
              <a:rPr lang="zh-CN" altLang="en-US" sz="3000" b="1" dirty="0">
                <a:solidFill>
                  <a:srgbClr val="FF0000"/>
                </a:solidFill>
                <a:latin typeface="宋体" panose="02010600030101010101" pitchFamily="2" charset="-122"/>
                <a:ea typeface="宋体" panose="02010600030101010101" pitchFamily="2" charset="-122"/>
              </a:rPr>
              <a:t>通道来控制管理</a:t>
            </a:r>
            <a:r>
              <a:rPr lang="zh-CN" altLang="en-US" sz="3000" b="1" dirty="0">
                <a:solidFill>
                  <a:srgbClr val="002060"/>
                </a:solidFill>
                <a:latin typeface="宋体" panose="02010600030101010101" pitchFamily="2" charset="-122"/>
                <a:ea typeface="宋体" panose="02010600030101010101" pitchFamily="2" charset="-122"/>
              </a:rPr>
              <a:t>的；</a:t>
            </a:r>
            <a:endParaRPr lang="en-US" altLang="zh-CN" sz="3000" b="1" dirty="0">
              <a:solidFill>
                <a:srgbClr val="002060"/>
              </a:solidFill>
              <a:latin typeface="宋体" panose="02010600030101010101" pitchFamily="2" charset="-122"/>
              <a:ea typeface="宋体" panose="02010600030101010101" pitchFamily="2" charset="-122"/>
            </a:endParaRPr>
          </a:p>
          <a:p>
            <a:pPr marL="469900" indent="-469900" eaLnBrk="0" hangingPunct="0">
              <a:lnSpc>
                <a:spcPct val="130000"/>
              </a:lnSpc>
              <a:spcBef>
                <a:spcPct val="20000"/>
              </a:spcBef>
              <a:buClr>
                <a:schemeClr val="accent2"/>
              </a:buClr>
              <a:buFont typeface="Wingdings" panose="05000000000000000000" pitchFamily="2" charset="2"/>
              <a:buChar char="o"/>
            </a:pPr>
            <a:r>
              <a:rPr lang="zh-CN" altLang="en-US" sz="3000" b="1" dirty="0">
                <a:solidFill>
                  <a:srgbClr val="002060"/>
                </a:solidFill>
                <a:latin typeface="宋体" panose="02010600030101010101" pitchFamily="2" charset="-122"/>
                <a:ea typeface="宋体" panose="02010600030101010101" pitchFamily="2" charset="-122"/>
              </a:rPr>
              <a:t>一个</a:t>
            </a:r>
            <a:r>
              <a:rPr lang="en-US" altLang="zh-CN" sz="3000" b="1" dirty="0">
                <a:solidFill>
                  <a:srgbClr val="002060"/>
                </a:solidFill>
                <a:latin typeface="宋体" panose="02010600030101010101" pitchFamily="2" charset="-122"/>
                <a:ea typeface="宋体" panose="02010600030101010101" pitchFamily="2" charset="-122"/>
              </a:rPr>
              <a:t>DMA</a:t>
            </a:r>
            <a:r>
              <a:rPr lang="zh-CN" altLang="en-US" sz="3000" b="1" dirty="0">
                <a:solidFill>
                  <a:srgbClr val="002060"/>
                </a:solidFill>
                <a:latin typeface="宋体" panose="02010600030101010101" pitchFamily="2" charset="-122"/>
                <a:ea typeface="宋体" panose="02010600030101010101" pitchFamily="2" charset="-122"/>
              </a:rPr>
              <a:t>控制器对应</a:t>
            </a:r>
            <a:r>
              <a:rPr lang="zh-CN" altLang="en-US" sz="3000" b="1" dirty="0">
                <a:solidFill>
                  <a:srgbClr val="FF0000"/>
                </a:solidFill>
                <a:latin typeface="宋体" panose="02010600030101010101" pitchFamily="2" charset="-122"/>
                <a:ea typeface="宋体" panose="02010600030101010101" pitchFamily="2" charset="-122"/>
              </a:rPr>
              <a:t>一台设备</a:t>
            </a:r>
            <a:r>
              <a:rPr lang="zh-CN" altLang="en-US" sz="3000" b="1" dirty="0">
                <a:solidFill>
                  <a:srgbClr val="002060"/>
                </a:solidFill>
                <a:latin typeface="宋体" panose="02010600030101010101" pitchFamily="2" charset="-122"/>
                <a:ea typeface="宋体" panose="02010600030101010101" pitchFamily="2" charset="-122"/>
              </a:rPr>
              <a:t>与内存传递数据，而一个通道可以控制</a:t>
            </a:r>
            <a:r>
              <a:rPr lang="zh-CN" altLang="en-US" sz="3000" b="1" dirty="0">
                <a:solidFill>
                  <a:srgbClr val="FF0000"/>
                </a:solidFill>
                <a:latin typeface="宋体" panose="02010600030101010101" pitchFamily="2" charset="-122"/>
                <a:ea typeface="宋体" panose="02010600030101010101" pitchFamily="2" charset="-122"/>
              </a:rPr>
              <a:t>多台设备</a:t>
            </a:r>
            <a:r>
              <a:rPr lang="zh-CN" altLang="en-US" sz="3000" b="1" dirty="0">
                <a:solidFill>
                  <a:srgbClr val="002060"/>
                </a:solidFill>
                <a:latin typeface="宋体" panose="02010600030101010101" pitchFamily="2" charset="-122"/>
                <a:ea typeface="宋体" panose="02010600030101010101" pitchFamily="2" charset="-122"/>
              </a:rPr>
              <a:t>与内存的数据交换；</a:t>
            </a:r>
            <a:endParaRPr lang="en-US" altLang="zh-CN" sz="3000" b="1" dirty="0">
              <a:solidFill>
                <a:srgbClr val="002060"/>
              </a:solidFill>
              <a:latin typeface="宋体" panose="02010600030101010101" pitchFamily="2" charset="-122"/>
              <a:ea typeface="宋体" panose="02010600030101010101" pitchFamily="2" charset="-122"/>
            </a:endParaRPr>
          </a:p>
          <a:p>
            <a:pPr marL="469900" indent="-469900" eaLnBrk="0" hangingPunct="0">
              <a:spcBef>
                <a:spcPct val="20000"/>
              </a:spcBef>
              <a:buClr>
                <a:schemeClr val="accent2"/>
              </a:buClr>
              <a:buFont typeface="Wingdings" panose="05000000000000000000" pitchFamily="2" charset="2"/>
              <a:buChar char="o"/>
            </a:pPr>
            <a:endParaRPr lang="zh-CN" altLang="en-US" sz="3000" dirty="0">
              <a:latin typeface="宋体" panose="02010600030101010101" pitchFamily="2" charset="-122"/>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12642" name="Rectangle 3"/>
          <p:cNvSpPr>
            <a:spLocks noGrp="1"/>
          </p:cNvSpPr>
          <p:nvPr>
            <p:ph type="body"/>
          </p:nvPr>
        </p:nvSpPr>
        <p:spPr/>
        <p:txBody>
          <a:bodyPr wrap="square" anchor="t"/>
          <a:p>
            <a:pPr marL="0" indent="0">
              <a:buNone/>
            </a:pPr>
            <a:r>
              <a:rPr lang="zh-CN" altLang="en-US" sz="2000" dirty="0">
                <a:latin typeface="黑体" panose="02010609060101010101" pitchFamily="1" charset="-122"/>
                <a:ea typeface="黑体" panose="02010609060101010101" pitchFamily="1" charset="-122"/>
              </a:rPr>
              <a:t>　　 </a:t>
            </a:r>
            <a:r>
              <a:rPr lang="zh-CN" altLang="en-US" sz="2400" dirty="0">
                <a:latin typeface="宋体" panose="02010600030101010101" pitchFamily="2" charset="-122"/>
                <a:ea typeface="宋体" panose="02010600030101010101" pitchFamily="2" charset="-122"/>
              </a:rPr>
              <a:t>为了方便用户和提高OS的可适应性与可扩展性</a:t>
            </a:r>
            <a:endParaRPr lang="zh-CN" altLang="en-US" sz="2400" dirty="0">
              <a:latin typeface="宋体" panose="02010600030101010101" pitchFamily="2" charset="-122"/>
              <a:ea typeface="宋体" panose="02010600030101010101" pitchFamily="2" charset="-122"/>
            </a:endParaRPr>
          </a:p>
        </p:txBody>
      </p:sp>
      <p:sp>
        <p:nvSpPr>
          <p:cNvPr id="11264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112644" name="Rectangle 3"/>
          <p:cNvSpPr>
            <a:spLocks noGrp="1"/>
          </p:cNvSpPr>
          <p:nvPr/>
        </p:nvSpPr>
        <p:spPr>
          <a:xfrm>
            <a:off x="250825" y="1714500"/>
            <a:ext cx="8704263" cy="4591050"/>
          </a:xfrm>
          <a:prstGeom prst="rect">
            <a:avLst/>
          </a:prstGeom>
          <a:noFill/>
          <a:ln w="9525">
            <a:noFill/>
          </a:ln>
        </p:spPr>
        <p:txBody>
          <a:bodyPr wrap="square" lIns="91440" tIns="45720" rIns="91440" bIns="45720" anchor="t">
            <a:spAutoFit/>
          </a:bodyPr>
          <a:p>
            <a:pPr marL="269875" indent="-269875">
              <a:lnSpc>
                <a:spcPct val="110000"/>
              </a:lnSpc>
              <a:spcBef>
                <a:spcPct val="15000"/>
              </a:spcBef>
              <a:buClr>
                <a:schemeClr val="folHlink"/>
              </a:buClr>
              <a:buSzPct val="80000"/>
              <a:buFont typeface="Wingdings" panose="05000000000000000000" pitchFamily="2" charset="2"/>
              <a:buChar char="•"/>
            </a:pPr>
            <a:r>
              <a:rPr lang="zh-CN" altLang="en-US" sz="3200" b="1" dirty="0">
                <a:solidFill>
                  <a:srgbClr val="000099"/>
                </a:solidFill>
                <a:latin typeface="宋体" panose="02010600030101010101" pitchFamily="2" charset="-122"/>
                <a:ea typeface="宋体" panose="02010600030101010101" pitchFamily="2" charset="-122"/>
              </a:rPr>
              <a:t>与设备无关软件的基本概念</a:t>
            </a:r>
            <a:endParaRPr lang="zh-CN" altLang="en-US" sz="3600" b="1" dirty="0">
              <a:solidFill>
                <a:srgbClr val="000099"/>
              </a:solidFill>
              <a:latin typeface="宋体" panose="02010600030101010101" pitchFamily="2" charset="-122"/>
              <a:ea typeface="宋体" panose="02010600030101010101" pitchFamily="2" charset="-122"/>
            </a:endParaRPr>
          </a:p>
          <a:p>
            <a:pPr marL="719455" lvl="1" indent="-269875" algn="l" eaLnBrk="1" fontAlgn="base" hangingPunct="1">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也称设备独立性（</a:t>
            </a:r>
            <a:r>
              <a:rPr lang="en-US" altLang="zh-CN" sz="2800" b="1" dirty="0">
                <a:solidFill>
                  <a:schemeClr val="tx1"/>
                </a:solidFill>
                <a:latin typeface="宋体" panose="02010600030101010101" pitchFamily="2" charset="-122"/>
                <a:ea typeface="宋体" panose="02010600030101010101" pitchFamily="2" charset="-122"/>
              </a:rPr>
              <a:t>Device Independence</a:t>
            </a:r>
            <a:r>
              <a:rPr lang="zh-CN" altLang="en-US" sz="2800" b="1" dirty="0">
                <a:solidFill>
                  <a:schemeClr val="tx1"/>
                </a:solidFill>
                <a:latin typeface="宋体" panose="02010600030101010101" pitchFamily="2" charset="-122"/>
                <a:ea typeface="宋体" panose="02010600030101010101" pitchFamily="2" charset="-122"/>
              </a:rPr>
              <a:t>）</a:t>
            </a:r>
            <a:endParaRPr lang="zh-CN" altLang="en-US" sz="3200" b="1" dirty="0">
              <a:solidFill>
                <a:schemeClr val="tx1"/>
              </a:solidFill>
              <a:latin typeface="宋体" panose="02010600030101010101" pitchFamily="2" charset="-122"/>
              <a:ea typeface="宋体" panose="02010600030101010101" pitchFamily="2" charset="-122"/>
            </a:endParaRPr>
          </a:p>
          <a:p>
            <a:pPr marL="719455" lvl="1" indent="-269875" algn="l" eaLnBrk="1" fontAlgn="base" hangingPunct="1">
              <a:lnSpc>
                <a:spcPct val="110000"/>
              </a:lnSpc>
              <a:spcBef>
                <a:spcPct val="15000"/>
              </a:spcBef>
              <a:spcAft>
                <a:spcPct val="0"/>
              </a:spcAft>
              <a:buClr>
                <a:srgbClr val="0000CC"/>
              </a:buClr>
              <a:buSzPct val="90000"/>
              <a:buFont typeface="Wingdings" panose="05000000000000000000" pitchFamily="2" charset="2"/>
              <a:buChar char="Ø"/>
            </a:pPr>
            <a:r>
              <a:rPr lang="zh-CN" altLang="en-US" sz="2800" b="1" dirty="0">
                <a:solidFill>
                  <a:schemeClr val="tx1"/>
                </a:solidFill>
                <a:latin typeface="宋体" panose="02010600030101010101" pitchFamily="2" charset="-122"/>
                <a:ea typeface="宋体" panose="02010600030101010101" pitchFamily="2" charset="-122"/>
              </a:rPr>
              <a:t>基本含义：应用程序独立于具体使用的物理设备</a:t>
            </a:r>
            <a:endParaRPr lang="zh-CN" altLang="en-US" sz="2800" b="1" dirty="0">
              <a:solidFill>
                <a:schemeClr val="tx1"/>
              </a:solidFill>
              <a:latin typeface="宋体" panose="02010600030101010101" pitchFamily="2" charset="-122"/>
              <a:ea typeface="宋体" panose="02010600030101010101" pitchFamily="2" charset="-122"/>
            </a:endParaRPr>
          </a:p>
          <a:p>
            <a:pPr marL="719455" lvl="1" indent="-269875" algn="l" eaLnBrk="1" fontAlgn="base" hangingPunct="1">
              <a:lnSpc>
                <a:spcPct val="110000"/>
              </a:lnSpc>
              <a:spcBef>
                <a:spcPct val="15000"/>
              </a:spcBef>
              <a:spcAft>
                <a:spcPct val="0"/>
              </a:spcAft>
              <a:buClr>
                <a:srgbClr val="0000CC"/>
              </a:buClr>
              <a:buSzPct val="90000"/>
              <a:buFont typeface="Wingdings" panose="05000000000000000000" pitchFamily="2" charset="2"/>
              <a:buChar char="Ø"/>
            </a:pPr>
            <a:r>
              <a:rPr lang="zh-CN" altLang="en-US" sz="2700" b="1" dirty="0">
                <a:solidFill>
                  <a:schemeClr val="tx1"/>
                </a:solidFill>
                <a:latin typeface="宋体" panose="02010600030101010101" pitchFamily="2" charset="-122"/>
                <a:ea typeface="宋体" panose="02010600030101010101" pitchFamily="2" charset="-122"/>
              </a:rPr>
              <a:t>做法</a:t>
            </a:r>
            <a:endParaRPr lang="zh-CN" altLang="en-US" sz="2700" b="1" dirty="0">
              <a:solidFill>
                <a:schemeClr val="tx1"/>
              </a:solidFill>
              <a:latin typeface="宋体" panose="02010600030101010101" pitchFamily="2" charset="-122"/>
              <a:ea typeface="宋体" panose="02010600030101010101" pitchFamily="2" charset="-122"/>
            </a:endParaRPr>
          </a:p>
          <a:p>
            <a:pPr marL="1127125" lvl="2" indent="-228600" algn="l" eaLnBrk="1" fontAlgn="base" hangingPunct="1">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应用程序中使用逻辑设备名称来请求使用设备</a:t>
            </a:r>
            <a:endParaRPr lang="zh-CN" altLang="en-US" sz="2400" b="1" dirty="0">
              <a:solidFill>
                <a:srgbClr val="000066"/>
              </a:solidFill>
              <a:latin typeface="宋体" panose="02010600030101010101" pitchFamily="2" charset="-122"/>
              <a:ea typeface="宋体" panose="02010600030101010101" pitchFamily="2" charset="-122"/>
            </a:endParaRPr>
          </a:p>
          <a:p>
            <a:pPr marL="1127125" lvl="2" indent="-228600" algn="l" eaLnBrk="1" fontAlgn="base" hangingPunct="1">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系统在实际执行时，必须使用物理设备名称</a:t>
            </a:r>
            <a:endParaRPr lang="zh-CN" altLang="en-US" sz="2400" b="1" dirty="0">
              <a:solidFill>
                <a:srgbClr val="000066"/>
              </a:solidFill>
              <a:latin typeface="宋体" panose="02010600030101010101" pitchFamily="2" charset="-122"/>
              <a:ea typeface="宋体" panose="02010600030101010101" pitchFamily="2" charset="-122"/>
            </a:endParaRPr>
          </a:p>
          <a:p>
            <a:pPr marL="719455" lvl="1" indent="-269875" algn="l" eaLnBrk="1" fontAlgn="base" hangingPunct="1">
              <a:lnSpc>
                <a:spcPct val="110000"/>
              </a:lnSpc>
              <a:spcBef>
                <a:spcPct val="15000"/>
              </a:spcBef>
              <a:spcAft>
                <a:spcPct val="0"/>
              </a:spcAft>
              <a:buClr>
                <a:srgbClr val="0000CC"/>
              </a:buClr>
              <a:buSzPct val="90000"/>
              <a:buFont typeface="Wingdings" panose="05000000000000000000" pitchFamily="2" charset="2"/>
              <a:buChar char="Ø"/>
            </a:pPr>
            <a:r>
              <a:rPr lang="zh-CN" altLang="en-US" sz="2700" b="1" dirty="0">
                <a:solidFill>
                  <a:schemeClr val="tx1"/>
                </a:solidFill>
                <a:latin typeface="宋体" panose="02010600030101010101" pitchFamily="2" charset="-122"/>
                <a:ea typeface="宋体" panose="02010600030101010101" pitchFamily="2" charset="-122"/>
              </a:rPr>
              <a:t>好处</a:t>
            </a:r>
            <a:endParaRPr lang="zh-CN" altLang="en-US" sz="2700" b="1" dirty="0">
              <a:solidFill>
                <a:schemeClr val="tx1"/>
              </a:solidFill>
              <a:latin typeface="宋体" panose="02010600030101010101" pitchFamily="2" charset="-122"/>
              <a:ea typeface="宋体" panose="02010600030101010101" pitchFamily="2" charset="-122"/>
            </a:endParaRPr>
          </a:p>
          <a:p>
            <a:pPr marL="1127125" lvl="2" indent="-228600" algn="l" eaLnBrk="1" fontAlgn="base" hangingPunct="1">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设备分配时的灵活性</a:t>
            </a:r>
            <a:endParaRPr lang="zh-CN" altLang="en-US" sz="2400" b="1" dirty="0">
              <a:solidFill>
                <a:srgbClr val="000066"/>
              </a:solidFill>
              <a:latin typeface="宋体" panose="02010600030101010101" pitchFamily="2" charset="-122"/>
              <a:ea typeface="宋体" panose="02010600030101010101" pitchFamily="2" charset="-122"/>
            </a:endParaRPr>
          </a:p>
          <a:p>
            <a:pPr marL="1127125" lvl="2" indent="-228600" algn="l" eaLnBrk="1" fontAlgn="base" hangingPunct="1">
              <a:lnSpc>
                <a:spcPct val="110000"/>
              </a:lnSpc>
              <a:spcBef>
                <a:spcPct val="15000"/>
              </a:spcBef>
              <a:spcAft>
                <a:spcPct val="0"/>
              </a:spcAft>
              <a:buClr>
                <a:srgbClr val="FF6600"/>
              </a:buClr>
              <a:buSzPct val="60000"/>
              <a:buFont typeface="Wingdings" panose="05000000000000000000" pitchFamily="2" charset="2"/>
              <a:buChar char="u"/>
            </a:pPr>
            <a:r>
              <a:rPr lang="zh-CN" altLang="en-US" sz="2400" b="1" dirty="0">
                <a:solidFill>
                  <a:srgbClr val="000066"/>
                </a:solidFill>
                <a:latin typeface="宋体" panose="02010600030101010101" pitchFamily="2" charset="-122"/>
                <a:ea typeface="宋体" panose="02010600030101010101" pitchFamily="2" charset="-122"/>
              </a:rPr>
              <a:t>易于实现</a:t>
            </a:r>
            <a:r>
              <a:rPr lang="en-US" altLang="zh-CN" sz="2400" b="1" dirty="0">
                <a:solidFill>
                  <a:srgbClr val="000066"/>
                </a:solidFill>
                <a:latin typeface="宋体" panose="02010600030101010101" pitchFamily="2" charset="-122"/>
                <a:ea typeface="宋体" panose="02010600030101010101" pitchFamily="2" charset="-122"/>
              </a:rPr>
              <a:t>I/O</a:t>
            </a:r>
            <a:r>
              <a:rPr lang="zh-CN" altLang="en-US" sz="2400" b="1" dirty="0">
                <a:solidFill>
                  <a:srgbClr val="000066"/>
                </a:solidFill>
                <a:latin typeface="宋体" panose="02010600030101010101" pitchFamily="2" charset="-122"/>
                <a:ea typeface="宋体" panose="02010600030101010101" pitchFamily="2" charset="-122"/>
              </a:rPr>
              <a:t>重定向</a:t>
            </a:r>
            <a:endParaRPr lang="zh-CN" altLang="en-US" sz="2400" b="1"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文本占位符 774148"/>
          <p:cNvSpPr>
            <a:spLocks noGrp="1"/>
          </p:cNvSpPr>
          <p:nvPr>
            <p:ph idx="1"/>
          </p:nvPr>
        </p:nvSpPr>
        <p:spPr>
          <a:xfrm>
            <a:off x="517525" y="549275"/>
            <a:ext cx="8248650" cy="1130300"/>
          </a:xfrm>
        </p:spPr>
        <p:txBody>
          <a:bodyPr lIns="91416" tIns="45708" rIns="91416" bIns="45708" anchor="t"/>
          <a:p>
            <a:pPr marL="0" indent="0">
              <a:buNone/>
            </a:pPr>
            <a:r>
              <a:rPr lang="zh-CN" altLang="en-US" b="1" dirty="0">
                <a:latin typeface="宋体" panose="02010600030101010101" pitchFamily="2" charset="-122"/>
                <a:ea typeface="宋体" panose="02010600030101010101" pitchFamily="2" charset="-122"/>
              </a:rPr>
              <a:t>为了实现应用程序中所使用的设备与系统的设备变换无关，设置一张逻辑设备表</a:t>
            </a:r>
            <a:r>
              <a:rPr lang="en-US" altLang="zh-CN" b="1">
                <a:latin typeface="宋体" panose="02010600030101010101" pitchFamily="2" charset="-122"/>
                <a:ea typeface="宋体" panose="02010600030101010101" pitchFamily="2" charset="-122"/>
              </a:rPr>
              <a:t>LUT</a:t>
            </a:r>
            <a:endParaRPr lang="en-US" altLang="zh-CN" b="1">
              <a:latin typeface="宋体" panose="02010600030101010101" pitchFamily="2" charset="-122"/>
              <a:ea typeface="宋体" panose="02010600030101010101" pitchFamily="2" charset="-122"/>
            </a:endParaRPr>
          </a:p>
        </p:txBody>
      </p:sp>
      <p:grpSp>
        <p:nvGrpSpPr>
          <p:cNvPr id="774150" name="组合 774149"/>
          <p:cNvGrpSpPr/>
          <p:nvPr/>
        </p:nvGrpSpPr>
        <p:grpSpPr>
          <a:xfrm>
            <a:off x="1219200" y="1828800"/>
            <a:ext cx="6858000" cy="1533525"/>
            <a:chOff x="-3" y="-3"/>
            <a:chExt cx="3212" cy="1926"/>
          </a:xfrm>
        </p:grpSpPr>
        <p:grpSp>
          <p:nvGrpSpPr>
            <p:cNvPr id="113667" name="组合 774150"/>
            <p:cNvGrpSpPr/>
            <p:nvPr/>
          </p:nvGrpSpPr>
          <p:grpSpPr>
            <a:xfrm>
              <a:off x="0" y="0"/>
              <a:ext cx="3206" cy="1920"/>
              <a:chOff x="0" y="0"/>
              <a:chExt cx="3206" cy="1920"/>
            </a:xfrm>
          </p:grpSpPr>
          <p:grpSp>
            <p:nvGrpSpPr>
              <p:cNvPr id="113668" name="组合 774151"/>
              <p:cNvGrpSpPr/>
              <p:nvPr/>
            </p:nvGrpSpPr>
            <p:grpSpPr>
              <a:xfrm>
                <a:off x="0" y="0"/>
                <a:ext cx="796" cy="384"/>
                <a:chOff x="0" y="0"/>
                <a:chExt cx="796" cy="384"/>
              </a:xfrm>
            </p:grpSpPr>
            <p:sp>
              <p:nvSpPr>
                <p:cNvPr id="113669" name="矩形 774152"/>
                <p:cNvSpPr/>
                <p:nvPr/>
              </p:nvSpPr>
              <p:spPr>
                <a:xfrm>
                  <a:off x="43" y="0"/>
                  <a:ext cx="710" cy="384"/>
                </a:xfrm>
                <a:prstGeom prst="rect">
                  <a:avLst/>
                </a:prstGeom>
                <a:noFill/>
                <a:ln w="9525">
                  <a:noFill/>
                </a:ln>
              </p:spPr>
              <p:txBody>
                <a:bodyPr anchor="t"/>
                <a:p>
                  <a:pPr algn="just"/>
                  <a:r>
                    <a:rPr lang="zh-CN" altLang="en-US" sz="1600" b="1" dirty="0">
                      <a:latin typeface="宋体" panose="02010600030101010101" pitchFamily="2" charset="-122"/>
                      <a:ea typeface="宋体" panose="02010600030101010101" pitchFamily="2" charset="-122"/>
                    </a:rPr>
                    <a:t>主设备号</a:t>
                  </a:r>
                  <a:endParaRPr lang="zh-CN" altLang="en-US" sz="1600" b="1" dirty="0">
                    <a:latin typeface="Times New Roman" panose="02020603050405020304" pitchFamily="2" charset="0"/>
                    <a:ea typeface="宋体" panose="02010600030101010101" pitchFamily="2" charset="-122"/>
                  </a:endParaRPr>
                </a:p>
              </p:txBody>
            </p:sp>
            <p:sp>
              <p:nvSpPr>
                <p:cNvPr id="113670" name="矩形 774153"/>
                <p:cNvSpPr/>
                <p:nvPr/>
              </p:nvSpPr>
              <p:spPr>
                <a:xfrm>
                  <a:off x="0" y="0"/>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71" name="组合 774154"/>
              <p:cNvGrpSpPr/>
              <p:nvPr/>
            </p:nvGrpSpPr>
            <p:grpSpPr>
              <a:xfrm>
                <a:off x="796" y="0"/>
                <a:ext cx="1392" cy="384"/>
                <a:chOff x="796" y="0"/>
                <a:chExt cx="1392" cy="384"/>
              </a:xfrm>
            </p:grpSpPr>
            <p:sp>
              <p:nvSpPr>
                <p:cNvPr id="113672" name="矩形 774155"/>
                <p:cNvSpPr/>
                <p:nvPr/>
              </p:nvSpPr>
              <p:spPr>
                <a:xfrm>
                  <a:off x="839" y="0"/>
                  <a:ext cx="1306" cy="384"/>
                </a:xfrm>
                <a:prstGeom prst="rect">
                  <a:avLst/>
                </a:prstGeom>
                <a:noFill/>
                <a:ln w="9525">
                  <a:noFill/>
                </a:ln>
              </p:spPr>
              <p:txBody>
                <a:bodyPr anchor="t"/>
                <a:p>
                  <a:pPr algn="just"/>
                  <a:r>
                    <a:rPr lang="zh-CN" altLang="en-US" sz="1600" b="1" dirty="0">
                      <a:latin typeface="宋体" panose="02010600030101010101" pitchFamily="2" charset="-122"/>
                      <a:ea typeface="宋体" panose="02010600030101010101" pitchFamily="2" charset="-122"/>
                    </a:rPr>
                    <a:t>逻辑设备名</a:t>
                  </a:r>
                  <a:endParaRPr lang="zh-CN" altLang="en-US" sz="1600" b="1" dirty="0">
                    <a:latin typeface="Times New Roman" panose="02020603050405020304" pitchFamily="2" charset="0"/>
                    <a:ea typeface="宋体" panose="02010600030101010101" pitchFamily="2" charset="-122"/>
                  </a:endParaRPr>
                </a:p>
              </p:txBody>
            </p:sp>
            <p:sp>
              <p:nvSpPr>
                <p:cNvPr id="113673" name="矩形 774156"/>
                <p:cNvSpPr/>
                <p:nvPr/>
              </p:nvSpPr>
              <p:spPr>
                <a:xfrm>
                  <a:off x="796" y="0"/>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74" name="组合 774157"/>
              <p:cNvGrpSpPr/>
              <p:nvPr/>
            </p:nvGrpSpPr>
            <p:grpSpPr>
              <a:xfrm>
                <a:off x="2188" y="0"/>
                <a:ext cx="1018" cy="384"/>
                <a:chOff x="2188" y="0"/>
                <a:chExt cx="1018" cy="384"/>
              </a:xfrm>
            </p:grpSpPr>
            <p:sp>
              <p:nvSpPr>
                <p:cNvPr id="113675" name="矩形 774158"/>
                <p:cNvSpPr/>
                <p:nvPr/>
              </p:nvSpPr>
              <p:spPr>
                <a:xfrm>
                  <a:off x="2231" y="0"/>
                  <a:ext cx="932" cy="384"/>
                </a:xfrm>
                <a:prstGeom prst="rect">
                  <a:avLst/>
                </a:prstGeom>
                <a:noFill/>
                <a:ln w="9525">
                  <a:noFill/>
                </a:ln>
              </p:spPr>
              <p:txBody>
                <a:bodyPr anchor="t"/>
                <a:p>
                  <a:pPr algn="just"/>
                  <a:r>
                    <a:rPr lang="zh-CN" altLang="en-US" sz="1600" b="1" dirty="0">
                      <a:latin typeface="宋体" panose="02010600030101010101" pitchFamily="2" charset="-122"/>
                      <a:ea typeface="宋体" panose="02010600030101010101" pitchFamily="2" charset="-122"/>
                    </a:rPr>
                    <a:t>驱动程序入口地址</a:t>
                  </a:r>
                  <a:endParaRPr lang="zh-CN" altLang="en-US" sz="1600" b="1" dirty="0">
                    <a:latin typeface="Times New Roman" panose="02020603050405020304" pitchFamily="2" charset="0"/>
                    <a:ea typeface="宋体" panose="02010600030101010101" pitchFamily="2" charset="-122"/>
                  </a:endParaRPr>
                </a:p>
              </p:txBody>
            </p:sp>
            <p:sp>
              <p:nvSpPr>
                <p:cNvPr id="113676" name="矩形 774159"/>
                <p:cNvSpPr/>
                <p:nvPr/>
              </p:nvSpPr>
              <p:spPr>
                <a:xfrm>
                  <a:off x="2188" y="0"/>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77" name="组合 774160"/>
              <p:cNvGrpSpPr/>
              <p:nvPr/>
            </p:nvGrpSpPr>
            <p:grpSpPr>
              <a:xfrm>
                <a:off x="0" y="384"/>
                <a:ext cx="796" cy="384"/>
                <a:chOff x="0" y="384"/>
                <a:chExt cx="796" cy="384"/>
              </a:xfrm>
            </p:grpSpPr>
            <p:sp>
              <p:nvSpPr>
                <p:cNvPr id="113678" name="矩形 774161"/>
                <p:cNvSpPr/>
                <p:nvPr/>
              </p:nvSpPr>
              <p:spPr>
                <a:xfrm>
                  <a:off x="43" y="384"/>
                  <a:ext cx="710"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a:t>
                  </a:r>
                  <a:endParaRPr lang="en-US" altLang="zh-CN" sz="1600" b="1">
                    <a:latin typeface="Times New Roman" panose="02020603050405020304" pitchFamily="2" charset="0"/>
                    <a:ea typeface="宋体" panose="02010600030101010101" pitchFamily="2" charset="-122"/>
                  </a:endParaRPr>
                </a:p>
              </p:txBody>
            </p:sp>
            <p:sp>
              <p:nvSpPr>
                <p:cNvPr id="113679" name="矩形 774162"/>
                <p:cNvSpPr/>
                <p:nvPr/>
              </p:nvSpPr>
              <p:spPr>
                <a:xfrm>
                  <a:off x="0" y="384"/>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80" name="组合 774163"/>
              <p:cNvGrpSpPr/>
              <p:nvPr/>
            </p:nvGrpSpPr>
            <p:grpSpPr>
              <a:xfrm>
                <a:off x="796" y="384"/>
                <a:ext cx="1392" cy="384"/>
                <a:chOff x="796" y="384"/>
                <a:chExt cx="1392" cy="384"/>
              </a:xfrm>
            </p:grpSpPr>
            <p:sp>
              <p:nvSpPr>
                <p:cNvPr id="113681" name="矩形 774164"/>
                <p:cNvSpPr/>
                <p:nvPr/>
              </p:nvSpPr>
              <p:spPr>
                <a:xfrm>
                  <a:off x="839" y="384"/>
                  <a:ext cx="1306" cy="384"/>
                </a:xfrm>
                <a:prstGeom prst="rect">
                  <a:avLst/>
                </a:prstGeom>
                <a:noFill/>
                <a:ln w="9525">
                  <a:noFill/>
                </a:ln>
              </p:spPr>
              <p:txBody>
                <a:bodyPr anchor="t"/>
                <a:p>
                  <a:pPr algn="just"/>
                  <a:r>
                    <a:rPr lang="en-US" altLang="zh-CN" sz="1600" b="1" dirty="0">
                      <a:latin typeface="宋体" panose="02010600030101010101" pitchFamily="2" charset="-122"/>
                      <a:ea typeface="宋体" panose="02010600030101010101" pitchFamily="2" charset="-122"/>
                    </a:rPr>
                    <a:t>/dev/tty1 (</a:t>
                  </a:r>
                  <a:r>
                    <a:rPr lang="zh-CN" altLang="en-US" sz="1600" b="1" dirty="0">
                      <a:latin typeface="宋体" panose="02010600030101010101" pitchFamily="2" charset="-122"/>
                      <a:ea typeface="宋体" panose="02010600030101010101" pitchFamily="2" charset="-122"/>
                    </a:rPr>
                    <a:t>键盘输入设备</a:t>
                  </a:r>
                  <a:r>
                    <a:rPr lang="en-US" altLang="zh-CN" sz="1600" b="1">
                      <a:latin typeface="宋体" panose="02010600030101010101" pitchFamily="2" charset="-122"/>
                      <a:ea typeface="宋体" panose="02010600030101010101" pitchFamily="2" charset="-122"/>
                    </a:rPr>
                    <a:t>1)</a:t>
                  </a:r>
                  <a:endParaRPr lang="en-US" altLang="zh-CN" sz="1600" b="1">
                    <a:latin typeface="Times New Roman" panose="02020603050405020304" pitchFamily="2" charset="0"/>
                    <a:ea typeface="宋体" panose="02010600030101010101" pitchFamily="2" charset="-122"/>
                  </a:endParaRPr>
                </a:p>
              </p:txBody>
            </p:sp>
            <p:sp>
              <p:nvSpPr>
                <p:cNvPr id="113682" name="矩形 774165"/>
                <p:cNvSpPr/>
                <p:nvPr/>
              </p:nvSpPr>
              <p:spPr>
                <a:xfrm>
                  <a:off x="796" y="384"/>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83" name="组合 774166"/>
              <p:cNvGrpSpPr/>
              <p:nvPr/>
            </p:nvGrpSpPr>
            <p:grpSpPr>
              <a:xfrm>
                <a:off x="2188" y="384"/>
                <a:ext cx="1018" cy="384"/>
                <a:chOff x="2188" y="384"/>
                <a:chExt cx="1018" cy="384"/>
              </a:xfrm>
            </p:grpSpPr>
            <p:sp>
              <p:nvSpPr>
                <p:cNvPr id="113684" name="矩形 774167"/>
                <p:cNvSpPr/>
                <p:nvPr/>
              </p:nvSpPr>
              <p:spPr>
                <a:xfrm>
                  <a:off x="2231" y="384"/>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3000</a:t>
                  </a:r>
                  <a:endParaRPr lang="en-US" altLang="zh-CN" sz="1600" b="1">
                    <a:latin typeface="Times New Roman" panose="02020603050405020304" pitchFamily="2" charset="0"/>
                    <a:ea typeface="宋体" panose="02010600030101010101" pitchFamily="2" charset="-122"/>
                  </a:endParaRPr>
                </a:p>
              </p:txBody>
            </p:sp>
            <p:sp>
              <p:nvSpPr>
                <p:cNvPr id="113685" name="矩形 774168"/>
                <p:cNvSpPr/>
                <p:nvPr/>
              </p:nvSpPr>
              <p:spPr>
                <a:xfrm>
                  <a:off x="2188" y="384"/>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86" name="组合 774169"/>
              <p:cNvGrpSpPr/>
              <p:nvPr/>
            </p:nvGrpSpPr>
            <p:grpSpPr>
              <a:xfrm>
                <a:off x="0" y="768"/>
                <a:ext cx="796" cy="384"/>
                <a:chOff x="0" y="768"/>
                <a:chExt cx="796" cy="384"/>
              </a:xfrm>
            </p:grpSpPr>
            <p:sp>
              <p:nvSpPr>
                <p:cNvPr id="113687" name="矩形 774170"/>
                <p:cNvSpPr/>
                <p:nvPr/>
              </p:nvSpPr>
              <p:spPr>
                <a:xfrm>
                  <a:off x="43" y="768"/>
                  <a:ext cx="710"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a:t>
                  </a:r>
                  <a:endParaRPr lang="en-US" altLang="zh-CN" sz="1600" b="1">
                    <a:latin typeface="Times New Roman" panose="02020603050405020304" pitchFamily="2" charset="0"/>
                    <a:ea typeface="宋体" panose="02010600030101010101" pitchFamily="2" charset="-122"/>
                  </a:endParaRPr>
                </a:p>
              </p:txBody>
            </p:sp>
            <p:sp>
              <p:nvSpPr>
                <p:cNvPr id="113688" name="矩形 774171"/>
                <p:cNvSpPr/>
                <p:nvPr/>
              </p:nvSpPr>
              <p:spPr>
                <a:xfrm>
                  <a:off x="0" y="768"/>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89" name="组合 774172"/>
              <p:cNvGrpSpPr/>
              <p:nvPr/>
            </p:nvGrpSpPr>
            <p:grpSpPr>
              <a:xfrm>
                <a:off x="796" y="768"/>
                <a:ext cx="1392" cy="384"/>
                <a:chOff x="796" y="768"/>
                <a:chExt cx="1392" cy="384"/>
              </a:xfrm>
            </p:grpSpPr>
            <p:sp>
              <p:nvSpPr>
                <p:cNvPr id="113690" name="矩形 774173"/>
                <p:cNvSpPr/>
                <p:nvPr/>
              </p:nvSpPr>
              <p:spPr>
                <a:xfrm>
                  <a:off x="839" y="768"/>
                  <a:ext cx="1306" cy="384"/>
                </a:xfrm>
                <a:prstGeom prst="rect">
                  <a:avLst/>
                </a:prstGeom>
                <a:noFill/>
                <a:ln w="9525">
                  <a:noFill/>
                </a:ln>
              </p:spPr>
              <p:txBody>
                <a:bodyPr anchor="t"/>
                <a:p>
                  <a:pPr algn="just"/>
                  <a:r>
                    <a:rPr lang="en-US" altLang="zh-CN" sz="1600" b="1" dirty="0">
                      <a:latin typeface="宋体" panose="02010600030101010101" pitchFamily="2" charset="-122"/>
                      <a:ea typeface="宋体" panose="02010600030101010101" pitchFamily="2" charset="-122"/>
                    </a:rPr>
                    <a:t>/dev/tty2</a:t>
                  </a:r>
                  <a:r>
                    <a:rPr lang="zh-CN" altLang="en-US" sz="1600" b="1" dirty="0">
                      <a:latin typeface="宋体" panose="02010600030101010101" pitchFamily="2" charset="-122"/>
                      <a:ea typeface="宋体" panose="02010600030101010101" pitchFamily="2" charset="-122"/>
                    </a:rPr>
                    <a:t>（键盘输入设备</a:t>
                  </a:r>
                  <a:r>
                    <a:rPr lang="en-US" altLang="zh-CN" sz="1600" b="1" dirty="0">
                      <a:latin typeface="宋体" panose="02010600030101010101" pitchFamily="2" charset="-122"/>
                      <a:ea typeface="宋体" panose="02010600030101010101" pitchFamily="2" charset="-122"/>
                    </a:rPr>
                    <a:t>2</a:t>
                  </a:r>
                  <a:r>
                    <a:rPr lang="zh-CN" altLang="en-US" sz="1600" b="1" dirty="0">
                      <a:latin typeface="宋体" panose="02010600030101010101" pitchFamily="2" charset="-122"/>
                      <a:ea typeface="宋体" panose="02010600030101010101" pitchFamily="2" charset="-122"/>
                    </a:rPr>
                    <a:t>）</a:t>
                  </a:r>
                  <a:endParaRPr lang="zh-CN" altLang="en-US" sz="1600" b="1" dirty="0">
                    <a:latin typeface="Times New Roman" panose="02020603050405020304" pitchFamily="2" charset="0"/>
                    <a:ea typeface="宋体" panose="02010600030101010101" pitchFamily="2" charset="-122"/>
                  </a:endParaRPr>
                </a:p>
              </p:txBody>
            </p:sp>
            <p:sp>
              <p:nvSpPr>
                <p:cNvPr id="113691" name="矩形 774174"/>
                <p:cNvSpPr/>
                <p:nvPr/>
              </p:nvSpPr>
              <p:spPr>
                <a:xfrm>
                  <a:off x="796" y="768"/>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92" name="组合 774175"/>
              <p:cNvGrpSpPr/>
              <p:nvPr/>
            </p:nvGrpSpPr>
            <p:grpSpPr>
              <a:xfrm>
                <a:off x="2188" y="768"/>
                <a:ext cx="1018" cy="384"/>
                <a:chOff x="2188" y="768"/>
                <a:chExt cx="1018" cy="384"/>
              </a:xfrm>
            </p:grpSpPr>
            <p:sp>
              <p:nvSpPr>
                <p:cNvPr id="113693" name="矩形 774176"/>
                <p:cNvSpPr/>
                <p:nvPr/>
              </p:nvSpPr>
              <p:spPr>
                <a:xfrm>
                  <a:off x="2231" y="768"/>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3000</a:t>
                  </a:r>
                  <a:endParaRPr lang="en-US" altLang="zh-CN" sz="1600" b="1">
                    <a:latin typeface="Times New Roman" panose="02020603050405020304" pitchFamily="2" charset="0"/>
                    <a:ea typeface="宋体" panose="02010600030101010101" pitchFamily="2" charset="-122"/>
                  </a:endParaRPr>
                </a:p>
              </p:txBody>
            </p:sp>
            <p:sp>
              <p:nvSpPr>
                <p:cNvPr id="113694" name="矩形 774177"/>
                <p:cNvSpPr/>
                <p:nvPr/>
              </p:nvSpPr>
              <p:spPr>
                <a:xfrm>
                  <a:off x="2188" y="768"/>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95" name="组合 774178"/>
              <p:cNvGrpSpPr/>
              <p:nvPr/>
            </p:nvGrpSpPr>
            <p:grpSpPr>
              <a:xfrm>
                <a:off x="0" y="1152"/>
                <a:ext cx="796" cy="384"/>
                <a:chOff x="0" y="1152"/>
                <a:chExt cx="796" cy="384"/>
              </a:xfrm>
            </p:grpSpPr>
            <p:sp>
              <p:nvSpPr>
                <p:cNvPr id="113696" name="矩形 774179"/>
                <p:cNvSpPr/>
                <p:nvPr/>
              </p:nvSpPr>
              <p:spPr>
                <a:xfrm>
                  <a:off x="43" y="1152"/>
                  <a:ext cx="710" cy="384"/>
                </a:xfrm>
                <a:prstGeom prst="rect">
                  <a:avLst/>
                </a:prstGeom>
                <a:noFill/>
                <a:ln w="9525">
                  <a:noFill/>
                </a:ln>
              </p:spPr>
              <p:txBody>
                <a:bodyPr anchor="t"/>
                <a:p>
                  <a:pPr algn="just"/>
                  <a:r>
                    <a:rPr lang="en-US" altLang="zh-CN" sz="1600" b="1" dirty="0">
                      <a:latin typeface="宋体" panose="02010600030101010101" pitchFamily="2" charset="-122"/>
                      <a:ea typeface="宋体" panose="02010600030101010101" pitchFamily="2" charset="-122"/>
                    </a:rPr>
                    <a:t>5(</a:t>
                  </a:r>
                  <a:r>
                    <a:rPr lang="zh-CN" altLang="en-US" sz="1600" b="1" dirty="0">
                      <a:latin typeface="宋体" panose="02010600030101010101" pitchFamily="2" charset="-122"/>
                      <a:ea typeface="宋体" panose="02010600030101010101" pitchFamily="2" charset="-122"/>
                    </a:rPr>
                    <a:t>针式打印机</a:t>
                  </a:r>
                  <a:r>
                    <a:rPr lang="en-US" altLang="zh-CN" sz="1600" b="1">
                      <a:latin typeface="宋体" panose="02010600030101010101" pitchFamily="2" charset="-122"/>
                      <a:ea typeface="宋体" panose="02010600030101010101" pitchFamily="2" charset="-122"/>
                    </a:rPr>
                    <a:t>)</a:t>
                  </a:r>
                  <a:endParaRPr lang="en-US" altLang="zh-CN" sz="1600" b="1">
                    <a:latin typeface="Times New Roman" panose="02020603050405020304" pitchFamily="2" charset="0"/>
                    <a:ea typeface="宋体" panose="02010600030101010101" pitchFamily="2" charset="-122"/>
                  </a:endParaRPr>
                </a:p>
              </p:txBody>
            </p:sp>
            <p:sp>
              <p:nvSpPr>
                <p:cNvPr id="113697" name="矩形 774180"/>
                <p:cNvSpPr/>
                <p:nvPr/>
              </p:nvSpPr>
              <p:spPr>
                <a:xfrm>
                  <a:off x="0" y="1152"/>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698" name="组合 774181"/>
              <p:cNvGrpSpPr/>
              <p:nvPr/>
            </p:nvGrpSpPr>
            <p:grpSpPr>
              <a:xfrm>
                <a:off x="796" y="1152"/>
                <a:ext cx="1392" cy="384"/>
                <a:chOff x="796" y="1152"/>
                <a:chExt cx="1392" cy="384"/>
              </a:xfrm>
            </p:grpSpPr>
            <p:sp>
              <p:nvSpPr>
                <p:cNvPr id="113699" name="矩形 774182"/>
                <p:cNvSpPr/>
                <p:nvPr/>
              </p:nvSpPr>
              <p:spPr>
                <a:xfrm>
                  <a:off x="839" y="1152"/>
                  <a:ext cx="1306" cy="384"/>
                </a:xfrm>
                <a:prstGeom prst="rect">
                  <a:avLst/>
                </a:prstGeom>
                <a:noFill/>
                <a:ln w="9525">
                  <a:noFill/>
                </a:ln>
              </p:spPr>
              <p:txBody>
                <a:bodyPr anchor="t"/>
                <a:p>
                  <a:pPr algn="just"/>
                  <a:r>
                    <a:rPr lang="en-US" altLang="zh-CN" sz="1600" b="1" err="1">
                      <a:solidFill>
                        <a:schemeClr val="hlink"/>
                      </a:solidFill>
                      <a:latin typeface="宋体" panose="02010600030101010101" pitchFamily="2" charset="-122"/>
                      <a:ea typeface="宋体" panose="02010600030101010101" pitchFamily="2" charset="-122"/>
                    </a:rPr>
                    <a:t>/dev/lp</a:t>
                  </a:r>
                  <a:r>
                    <a:rPr lang="zh-CN" altLang="en-US" sz="1600" b="1" dirty="0">
                      <a:latin typeface="宋体" panose="02010600030101010101" pitchFamily="2" charset="-122"/>
                      <a:ea typeface="宋体" panose="02010600030101010101" pitchFamily="2" charset="-122"/>
                    </a:rPr>
                    <a:t>（打印机）</a:t>
                  </a:r>
                  <a:endParaRPr lang="zh-CN" altLang="en-US" sz="1600" b="1" dirty="0">
                    <a:latin typeface="Times New Roman" panose="02020603050405020304" pitchFamily="2" charset="0"/>
                    <a:ea typeface="宋体" panose="02010600030101010101" pitchFamily="2" charset="-122"/>
                  </a:endParaRPr>
                </a:p>
              </p:txBody>
            </p:sp>
            <p:sp>
              <p:nvSpPr>
                <p:cNvPr id="113700" name="矩形 774183"/>
                <p:cNvSpPr/>
                <p:nvPr/>
              </p:nvSpPr>
              <p:spPr>
                <a:xfrm>
                  <a:off x="796" y="1152"/>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01" name="组合 774184"/>
              <p:cNvGrpSpPr/>
              <p:nvPr/>
            </p:nvGrpSpPr>
            <p:grpSpPr>
              <a:xfrm>
                <a:off x="2188" y="1152"/>
                <a:ext cx="1018" cy="384"/>
                <a:chOff x="2188" y="1152"/>
                <a:chExt cx="1018" cy="384"/>
              </a:xfrm>
            </p:grpSpPr>
            <p:sp>
              <p:nvSpPr>
                <p:cNvPr id="113702" name="矩形 774185"/>
                <p:cNvSpPr/>
                <p:nvPr/>
              </p:nvSpPr>
              <p:spPr>
                <a:xfrm>
                  <a:off x="2231" y="1152"/>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5000</a:t>
                  </a:r>
                  <a:endParaRPr lang="en-US" altLang="zh-CN" sz="1600" b="1">
                    <a:latin typeface="Times New Roman" panose="02020603050405020304" pitchFamily="2" charset="0"/>
                    <a:ea typeface="宋体" panose="02010600030101010101" pitchFamily="2" charset="-122"/>
                  </a:endParaRPr>
                </a:p>
              </p:txBody>
            </p:sp>
            <p:sp>
              <p:nvSpPr>
                <p:cNvPr id="113703" name="矩形 774186"/>
                <p:cNvSpPr/>
                <p:nvPr/>
              </p:nvSpPr>
              <p:spPr>
                <a:xfrm>
                  <a:off x="2188" y="1152"/>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04" name="组合 774187"/>
              <p:cNvGrpSpPr/>
              <p:nvPr/>
            </p:nvGrpSpPr>
            <p:grpSpPr>
              <a:xfrm>
                <a:off x="0" y="1536"/>
                <a:ext cx="796" cy="384"/>
                <a:chOff x="0" y="1536"/>
                <a:chExt cx="796" cy="384"/>
              </a:xfrm>
            </p:grpSpPr>
            <p:sp>
              <p:nvSpPr>
                <p:cNvPr id="113705" name="矩形 774188"/>
                <p:cNvSpPr/>
                <p:nvPr/>
              </p:nvSpPr>
              <p:spPr>
                <a:xfrm>
                  <a:off x="43" y="1536"/>
                  <a:ext cx="710"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6</a:t>
                  </a:r>
                  <a:endParaRPr lang="en-US" altLang="zh-CN" sz="1600" b="1">
                    <a:latin typeface="Times New Roman" panose="02020603050405020304" pitchFamily="2" charset="0"/>
                    <a:ea typeface="宋体" panose="02010600030101010101" pitchFamily="2" charset="-122"/>
                  </a:endParaRPr>
                </a:p>
              </p:txBody>
            </p:sp>
            <p:sp>
              <p:nvSpPr>
                <p:cNvPr id="113706" name="矩形 774189"/>
                <p:cNvSpPr/>
                <p:nvPr/>
              </p:nvSpPr>
              <p:spPr>
                <a:xfrm>
                  <a:off x="0" y="1536"/>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07" name="组合 774190"/>
              <p:cNvGrpSpPr/>
              <p:nvPr/>
            </p:nvGrpSpPr>
            <p:grpSpPr>
              <a:xfrm>
                <a:off x="796" y="1536"/>
                <a:ext cx="1392" cy="384"/>
                <a:chOff x="796" y="1536"/>
                <a:chExt cx="1392" cy="384"/>
              </a:xfrm>
            </p:grpSpPr>
            <p:sp>
              <p:nvSpPr>
                <p:cNvPr id="113708" name="矩形 774191"/>
                <p:cNvSpPr/>
                <p:nvPr/>
              </p:nvSpPr>
              <p:spPr>
                <a:xfrm>
                  <a:off x="839" y="1536"/>
                  <a:ext cx="1306" cy="384"/>
                </a:xfrm>
                <a:prstGeom prst="rect">
                  <a:avLst/>
                </a:prstGeom>
                <a:noFill/>
                <a:ln w="9525">
                  <a:noFill/>
                </a:ln>
              </p:spPr>
              <p:txBody>
                <a:bodyPr anchor="t"/>
                <a:p>
                  <a:pPr algn="just"/>
                  <a:r>
                    <a:rPr lang="en-US" altLang="zh-CN" sz="1600" b="1" err="1">
                      <a:latin typeface="宋体" panose="02010600030101010101" pitchFamily="2" charset="-122"/>
                      <a:ea typeface="宋体" panose="02010600030101010101" pitchFamily="2" charset="-122"/>
                    </a:rPr>
                    <a:t>/dev/ethN</a:t>
                  </a:r>
                  <a:r>
                    <a:rPr lang="zh-CN" altLang="en-US" sz="1600" b="1" dirty="0">
                      <a:latin typeface="宋体" panose="02010600030101010101" pitchFamily="2" charset="-122"/>
                      <a:ea typeface="宋体" panose="02010600030101010101" pitchFamily="2" charset="-122"/>
                    </a:rPr>
                    <a:t>（网卡）</a:t>
                  </a:r>
                  <a:endParaRPr lang="zh-CN" altLang="en-US" sz="1600" b="1" dirty="0">
                    <a:latin typeface="Times New Roman" panose="02020603050405020304" pitchFamily="2" charset="0"/>
                    <a:ea typeface="宋体" panose="02010600030101010101" pitchFamily="2" charset="-122"/>
                  </a:endParaRPr>
                </a:p>
              </p:txBody>
            </p:sp>
            <p:sp>
              <p:nvSpPr>
                <p:cNvPr id="113709" name="矩形 774192"/>
                <p:cNvSpPr/>
                <p:nvPr/>
              </p:nvSpPr>
              <p:spPr>
                <a:xfrm>
                  <a:off x="796" y="1536"/>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10" name="组合 774193"/>
              <p:cNvGrpSpPr/>
              <p:nvPr/>
            </p:nvGrpSpPr>
            <p:grpSpPr>
              <a:xfrm>
                <a:off x="2188" y="1536"/>
                <a:ext cx="1018" cy="384"/>
                <a:chOff x="2188" y="1536"/>
                <a:chExt cx="1018" cy="384"/>
              </a:xfrm>
            </p:grpSpPr>
            <p:sp>
              <p:nvSpPr>
                <p:cNvPr id="113711" name="矩形 774194"/>
                <p:cNvSpPr/>
                <p:nvPr/>
              </p:nvSpPr>
              <p:spPr>
                <a:xfrm>
                  <a:off x="2231" y="1536"/>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4000</a:t>
                  </a:r>
                  <a:endParaRPr lang="en-US" altLang="zh-CN" sz="1600" b="1">
                    <a:latin typeface="Times New Roman" panose="02020603050405020304" pitchFamily="2" charset="0"/>
                    <a:ea typeface="宋体" panose="02010600030101010101" pitchFamily="2" charset="-122"/>
                  </a:endParaRPr>
                </a:p>
              </p:txBody>
            </p:sp>
            <p:sp>
              <p:nvSpPr>
                <p:cNvPr id="113712" name="矩形 774195"/>
                <p:cNvSpPr/>
                <p:nvPr/>
              </p:nvSpPr>
              <p:spPr>
                <a:xfrm>
                  <a:off x="2188" y="1536"/>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sp>
          <p:nvSpPr>
            <p:cNvPr id="113713" name="矩形 774196"/>
            <p:cNvSpPr/>
            <p:nvPr/>
          </p:nvSpPr>
          <p:spPr>
            <a:xfrm>
              <a:off x="-3" y="-3"/>
              <a:ext cx="3212" cy="1926"/>
            </a:xfrm>
            <a:prstGeom prst="rect">
              <a:avLst/>
            </a:prstGeom>
            <a:noFill/>
            <a:ln w="9525"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sp>
        <p:nvSpPr>
          <p:cNvPr id="774198" name="文本框 774197"/>
          <p:cNvSpPr txBox="1"/>
          <p:nvPr/>
        </p:nvSpPr>
        <p:spPr>
          <a:xfrm>
            <a:off x="1295400" y="3505200"/>
            <a:ext cx="7162800" cy="457200"/>
          </a:xfrm>
          <a:prstGeom prst="rect">
            <a:avLst/>
          </a:prstGeom>
          <a:noFill/>
          <a:ln w="9525">
            <a:noFill/>
          </a:ln>
        </p:spPr>
        <p:txBody>
          <a:bodyPr>
            <a:spAutoFit/>
          </a:bodyPr>
          <a:p>
            <a:pPr>
              <a:spcBef>
                <a:spcPct val="50000"/>
              </a:spcBef>
              <a:buClrTx/>
              <a:buSzPct val="140000"/>
              <a:buFont typeface="Wingdings" panose="05000000000000000000" pitchFamily="2" charset="2"/>
              <a:buChar char="§"/>
            </a:pPr>
            <a:r>
              <a:rPr lang="en-US" altLang="zh-CN" sz="2400" noProof="1" dirty="0">
                <a:latin typeface="Tahoma" panose="020B0604030504040204" pitchFamily="2" charset="0"/>
                <a:ea typeface="宋体" panose="02010600030101010101" pitchFamily="2" charset="-122"/>
                <a:cs typeface="+mn-ea"/>
              </a:rPr>
              <a:t> </a:t>
            </a:r>
            <a:r>
              <a:rPr lang="zh-CN" altLang="en-US" sz="2400" b="1" noProof="1" dirty="0">
                <a:solidFill>
                  <a:schemeClr val="folHlink"/>
                </a:solidFill>
                <a:effectLst>
                  <a:outerShdw blurRad="38100" dist="38100" dir="2700000">
                    <a:srgbClr val="C0C0C0"/>
                  </a:outerShdw>
                </a:effectLst>
                <a:latin typeface="Tahoma" panose="020B0604030504040204" pitchFamily="2" charset="0"/>
                <a:ea typeface="宋体" panose="02010600030101010101" pitchFamily="2" charset="-122"/>
                <a:cs typeface="+mn-ea"/>
              </a:rPr>
              <a:t>用激光打印机替换针式打印机后的</a:t>
            </a:r>
            <a:r>
              <a:rPr lang="en-US" altLang="zh-CN" sz="2400" b="1" noProof="1" dirty="0">
                <a:solidFill>
                  <a:schemeClr val="folHlink"/>
                </a:solidFill>
                <a:effectLst>
                  <a:outerShdw blurRad="38100" dist="38100" dir="2700000">
                    <a:srgbClr val="C0C0C0"/>
                  </a:outerShdw>
                </a:effectLst>
                <a:latin typeface="Tahoma" panose="020B0604030504040204" pitchFamily="2" charset="0"/>
                <a:ea typeface="宋体" panose="02010600030101010101" pitchFamily="2" charset="-122"/>
                <a:cs typeface="+mn-ea"/>
              </a:rPr>
              <a:t>LUT</a:t>
            </a:r>
            <a:r>
              <a:rPr lang="zh-CN" altLang="en-US" sz="2400" b="1" noProof="1" dirty="0">
                <a:solidFill>
                  <a:schemeClr val="folHlink"/>
                </a:solidFill>
                <a:effectLst>
                  <a:outerShdw blurRad="38100" dist="38100" dir="2700000">
                    <a:srgbClr val="C0C0C0"/>
                  </a:outerShdw>
                </a:effectLst>
                <a:latin typeface="Tahoma" panose="020B0604030504040204" pitchFamily="2" charset="0"/>
                <a:ea typeface="宋体" panose="02010600030101010101" pitchFamily="2" charset="-122"/>
                <a:cs typeface="+mn-ea"/>
              </a:rPr>
              <a:t>表：</a:t>
            </a:r>
            <a:endParaRPr lang="zh-CN" altLang="en-US" sz="2400" b="1" noProof="1" dirty="0">
              <a:solidFill>
                <a:schemeClr val="folHlink"/>
              </a:solidFill>
              <a:effectLst>
                <a:outerShdw blurRad="38100" dist="38100" dir="2700000">
                  <a:srgbClr val="C0C0C0"/>
                </a:outerShdw>
              </a:effectLst>
              <a:latin typeface="Tahoma" panose="020B0604030504040204" pitchFamily="2" charset="0"/>
              <a:ea typeface="宋体" panose="02010600030101010101" pitchFamily="2" charset="-122"/>
            </a:endParaRPr>
          </a:p>
        </p:txBody>
      </p:sp>
      <p:grpSp>
        <p:nvGrpSpPr>
          <p:cNvPr id="774199" name="组合 774198"/>
          <p:cNvGrpSpPr/>
          <p:nvPr/>
        </p:nvGrpSpPr>
        <p:grpSpPr>
          <a:xfrm>
            <a:off x="1219200" y="4114800"/>
            <a:ext cx="6858000" cy="1905000"/>
            <a:chOff x="-3" y="-3"/>
            <a:chExt cx="3212" cy="1926"/>
          </a:xfrm>
        </p:grpSpPr>
        <p:grpSp>
          <p:nvGrpSpPr>
            <p:cNvPr id="113716" name="组合 774199"/>
            <p:cNvGrpSpPr/>
            <p:nvPr/>
          </p:nvGrpSpPr>
          <p:grpSpPr>
            <a:xfrm>
              <a:off x="0" y="0"/>
              <a:ext cx="3206" cy="1920"/>
              <a:chOff x="0" y="0"/>
              <a:chExt cx="3206" cy="1920"/>
            </a:xfrm>
          </p:grpSpPr>
          <p:grpSp>
            <p:nvGrpSpPr>
              <p:cNvPr id="113717" name="组合 774200"/>
              <p:cNvGrpSpPr/>
              <p:nvPr/>
            </p:nvGrpSpPr>
            <p:grpSpPr>
              <a:xfrm>
                <a:off x="0" y="0"/>
                <a:ext cx="796" cy="384"/>
                <a:chOff x="0" y="0"/>
                <a:chExt cx="796" cy="384"/>
              </a:xfrm>
            </p:grpSpPr>
            <p:sp>
              <p:nvSpPr>
                <p:cNvPr id="113718" name="矩形 774201"/>
                <p:cNvSpPr/>
                <p:nvPr/>
              </p:nvSpPr>
              <p:spPr>
                <a:xfrm>
                  <a:off x="43" y="0"/>
                  <a:ext cx="710" cy="384"/>
                </a:xfrm>
                <a:prstGeom prst="rect">
                  <a:avLst/>
                </a:prstGeom>
                <a:noFill/>
                <a:ln w="9525">
                  <a:noFill/>
                </a:ln>
              </p:spPr>
              <p:txBody>
                <a:bodyPr anchor="t"/>
                <a:p>
                  <a:pPr algn="just"/>
                  <a:r>
                    <a:rPr lang="zh-CN" altLang="en-US" sz="1600" b="1" dirty="0">
                      <a:latin typeface="宋体" panose="02010600030101010101" pitchFamily="2" charset="-122"/>
                      <a:ea typeface="宋体" panose="02010600030101010101" pitchFamily="2" charset="-122"/>
                    </a:rPr>
                    <a:t>主设备号</a:t>
                  </a:r>
                  <a:endParaRPr lang="zh-CN" altLang="en-US" sz="1600" b="1" dirty="0">
                    <a:latin typeface="Times New Roman" panose="02020603050405020304" pitchFamily="2" charset="0"/>
                    <a:ea typeface="宋体" panose="02010600030101010101" pitchFamily="2" charset="-122"/>
                  </a:endParaRPr>
                </a:p>
              </p:txBody>
            </p:sp>
            <p:sp>
              <p:nvSpPr>
                <p:cNvPr id="113719" name="矩形 774202"/>
                <p:cNvSpPr/>
                <p:nvPr/>
              </p:nvSpPr>
              <p:spPr>
                <a:xfrm>
                  <a:off x="0" y="0"/>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20" name="组合 774203"/>
              <p:cNvGrpSpPr/>
              <p:nvPr/>
            </p:nvGrpSpPr>
            <p:grpSpPr>
              <a:xfrm>
                <a:off x="796" y="0"/>
                <a:ext cx="1392" cy="384"/>
                <a:chOff x="796" y="0"/>
                <a:chExt cx="1392" cy="384"/>
              </a:xfrm>
            </p:grpSpPr>
            <p:sp>
              <p:nvSpPr>
                <p:cNvPr id="113721" name="矩形 774204"/>
                <p:cNvSpPr/>
                <p:nvPr/>
              </p:nvSpPr>
              <p:spPr>
                <a:xfrm>
                  <a:off x="839" y="0"/>
                  <a:ext cx="1306" cy="384"/>
                </a:xfrm>
                <a:prstGeom prst="rect">
                  <a:avLst/>
                </a:prstGeom>
                <a:noFill/>
                <a:ln w="9525">
                  <a:noFill/>
                </a:ln>
              </p:spPr>
              <p:txBody>
                <a:bodyPr anchor="t"/>
                <a:p>
                  <a:pPr algn="just"/>
                  <a:r>
                    <a:rPr lang="zh-CN" altLang="en-US" sz="1600" b="1" dirty="0">
                      <a:latin typeface="宋体" panose="02010600030101010101" pitchFamily="2" charset="-122"/>
                      <a:ea typeface="宋体" panose="02010600030101010101" pitchFamily="2" charset="-122"/>
                    </a:rPr>
                    <a:t>逻辑设备名</a:t>
                  </a:r>
                  <a:endParaRPr lang="zh-CN" altLang="en-US" sz="1600" b="1" dirty="0">
                    <a:latin typeface="Times New Roman" panose="02020603050405020304" pitchFamily="2" charset="0"/>
                    <a:ea typeface="宋体" panose="02010600030101010101" pitchFamily="2" charset="-122"/>
                  </a:endParaRPr>
                </a:p>
              </p:txBody>
            </p:sp>
            <p:sp>
              <p:nvSpPr>
                <p:cNvPr id="113722" name="矩形 774205"/>
                <p:cNvSpPr/>
                <p:nvPr/>
              </p:nvSpPr>
              <p:spPr>
                <a:xfrm>
                  <a:off x="796" y="0"/>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23" name="组合 774206"/>
              <p:cNvGrpSpPr/>
              <p:nvPr/>
            </p:nvGrpSpPr>
            <p:grpSpPr>
              <a:xfrm>
                <a:off x="2188" y="0"/>
                <a:ext cx="1018" cy="384"/>
                <a:chOff x="2188" y="0"/>
                <a:chExt cx="1018" cy="384"/>
              </a:xfrm>
            </p:grpSpPr>
            <p:sp>
              <p:nvSpPr>
                <p:cNvPr id="113724" name="矩形 774207"/>
                <p:cNvSpPr/>
                <p:nvPr/>
              </p:nvSpPr>
              <p:spPr>
                <a:xfrm>
                  <a:off x="2231" y="0"/>
                  <a:ext cx="932" cy="384"/>
                </a:xfrm>
                <a:prstGeom prst="rect">
                  <a:avLst/>
                </a:prstGeom>
                <a:noFill/>
                <a:ln w="9525">
                  <a:noFill/>
                </a:ln>
              </p:spPr>
              <p:txBody>
                <a:bodyPr anchor="t"/>
                <a:p>
                  <a:pPr algn="just"/>
                  <a:r>
                    <a:rPr lang="zh-CN" altLang="en-US" sz="1600" b="1" dirty="0">
                      <a:latin typeface="宋体" panose="02010600030101010101" pitchFamily="2" charset="-122"/>
                      <a:ea typeface="宋体" panose="02010600030101010101" pitchFamily="2" charset="-122"/>
                    </a:rPr>
                    <a:t>驱动程序入口地址</a:t>
                  </a:r>
                  <a:endParaRPr lang="zh-CN" altLang="en-US" sz="1600" b="1" dirty="0">
                    <a:latin typeface="宋体" panose="02010600030101010101" pitchFamily="2" charset="-122"/>
                    <a:ea typeface="宋体" panose="02010600030101010101" pitchFamily="2" charset="-122"/>
                  </a:endParaRPr>
                </a:p>
              </p:txBody>
            </p:sp>
            <p:sp>
              <p:nvSpPr>
                <p:cNvPr id="113725" name="矩形 774208"/>
                <p:cNvSpPr/>
                <p:nvPr/>
              </p:nvSpPr>
              <p:spPr>
                <a:xfrm>
                  <a:off x="2188" y="0"/>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26" name="组合 774209"/>
              <p:cNvGrpSpPr/>
              <p:nvPr/>
            </p:nvGrpSpPr>
            <p:grpSpPr>
              <a:xfrm>
                <a:off x="0" y="384"/>
                <a:ext cx="796" cy="384"/>
                <a:chOff x="0" y="384"/>
                <a:chExt cx="796" cy="384"/>
              </a:xfrm>
            </p:grpSpPr>
            <p:sp>
              <p:nvSpPr>
                <p:cNvPr id="113727" name="矩形 774210"/>
                <p:cNvSpPr/>
                <p:nvPr/>
              </p:nvSpPr>
              <p:spPr>
                <a:xfrm>
                  <a:off x="43" y="384"/>
                  <a:ext cx="710"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a:t>
                  </a:r>
                  <a:endParaRPr lang="en-US" altLang="zh-CN" sz="1600" b="1">
                    <a:latin typeface="Times New Roman" panose="02020603050405020304" pitchFamily="2" charset="0"/>
                    <a:ea typeface="宋体" panose="02010600030101010101" pitchFamily="2" charset="-122"/>
                  </a:endParaRPr>
                </a:p>
              </p:txBody>
            </p:sp>
            <p:sp>
              <p:nvSpPr>
                <p:cNvPr id="113728" name="矩形 774211"/>
                <p:cNvSpPr/>
                <p:nvPr/>
              </p:nvSpPr>
              <p:spPr>
                <a:xfrm>
                  <a:off x="0" y="384"/>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29" name="组合 774212"/>
              <p:cNvGrpSpPr/>
              <p:nvPr/>
            </p:nvGrpSpPr>
            <p:grpSpPr>
              <a:xfrm>
                <a:off x="796" y="384"/>
                <a:ext cx="1392" cy="384"/>
                <a:chOff x="796" y="384"/>
                <a:chExt cx="1392" cy="384"/>
              </a:xfrm>
            </p:grpSpPr>
            <p:sp>
              <p:nvSpPr>
                <p:cNvPr id="113730" name="矩形 774213"/>
                <p:cNvSpPr/>
                <p:nvPr/>
              </p:nvSpPr>
              <p:spPr>
                <a:xfrm>
                  <a:off x="839" y="384"/>
                  <a:ext cx="1306" cy="384"/>
                </a:xfrm>
                <a:prstGeom prst="rect">
                  <a:avLst/>
                </a:prstGeom>
                <a:noFill/>
                <a:ln w="9525">
                  <a:noFill/>
                </a:ln>
              </p:spPr>
              <p:txBody>
                <a:bodyPr anchor="t"/>
                <a:p>
                  <a:pPr algn="just"/>
                  <a:r>
                    <a:rPr lang="en-US" altLang="zh-CN" sz="1600" b="1" dirty="0">
                      <a:latin typeface="宋体" panose="02010600030101010101" pitchFamily="2" charset="-122"/>
                      <a:ea typeface="宋体" panose="02010600030101010101" pitchFamily="2" charset="-122"/>
                    </a:rPr>
                    <a:t>/dev/tty1 (</a:t>
                  </a:r>
                  <a:r>
                    <a:rPr lang="zh-CN" altLang="en-US" sz="1600" b="1" dirty="0">
                      <a:latin typeface="宋体" panose="02010600030101010101" pitchFamily="2" charset="-122"/>
                      <a:ea typeface="宋体" panose="02010600030101010101" pitchFamily="2" charset="-122"/>
                    </a:rPr>
                    <a:t>键盘输入设备</a:t>
                  </a:r>
                  <a:r>
                    <a:rPr lang="en-US" altLang="zh-CN" sz="1600" b="1">
                      <a:latin typeface="宋体" panose="02010600030101010101" pitchFamily="2" charset="-122"/>
                      <a:ea typeface="宋体" panose="02010600030101010101" pitchFamily="2" charset="-122"/>
                    </a:rPr>
                    <a:t>1)</a:t>
                  </a:r>
                  <a:endParaRPr lang="en-US" altLang="zh-CN" sz="1600" b="1">
                    <a:latin typeface="Times New Roman" panose="02020603050405020304" pitchFamily="2" charset="0"/>
                    <a:ea typeface="宋体" panose="02010600030101010101" pitchFamily="2" charset="-122"/>
                  </a:endParaRPr>
                </a:p>
              </p:txBody>
            </p:sp>
            <p:sp>
              <p:nvSpPr>
                <p:cNvPr id="113731" name="矩形 774214"/>
                <p:cNvSpPr/>
                <p:nvPr/>
              </p:nvSpPr>
              <p:spPr>
                <a:xfrm>
                  <a:off x="796" y="384"/>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32" name="组合 774215"/>
              <p:cNvGrpSpPr/>
              <p:nvPr/>
            </p:nvGrpSpPr>
            <p:grpSpPr>
              <a:xfrm>
                <a:off x="2188" y="384"/>
                <a:ext cx="1018" cy="384"/>
                <a:chOff x="2188" y="384"/>
                <a:chExt cx="1018" cy="384"/>
              </a:xfrm>
            </p:grpSpPr>
            <p:sp>
              <p:nvSpPr>
                <p:cNvPr id="113733" name="矩形 774216"/>
                <p:cNvSpPr/>
                <p:nvPr/>
              </p:nvSpPr>
              <p:spPr>
                <a:xfrm>
                  <a:off x="2231" y="384"/>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3000</a:t>
                  </a:r>
                  <a:endParaRPr lang="en-US" altLang="zh-CN" sz="1600" b="1">
                    <a:latin typeface="Times New Roman" panose="02020603050405020304" pitchFamily="2" charset="0"/>
                    <a:ea typeface="宋体" panose="02010600030101010101" pitchFamily="2" charset="-122"/>
                  </a:endParaRPr>
                </a:p>
              </p:txBody>
            </p:sp>
            <p:sp>
              <p:nvSpPr>
                <p:cNvPr id="113734" name="矩形 774217"/>
                <p:cNvSpPr/>
                <p:nvPr/>
              </p:nvSpPr>
              <p:spPr>
                <a:xfrm>
                  <a:off x="2188" y="384"/>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35" name="组合 774218"/>
              <p:cNvGrpSpPr/>
              <p:nvPr/>
            </p:nvGrpSpPr>
            <p:grpSpPr>
              <a:xfrm>
                <a:off x="0" y="768"/>
                <a:ext cx="796" cy="384"/>
                <a:chOff x="0" y="768"/>
                <a:chExt cx="796" cy="384"/>
              </a:xfrm>
            </p:grpSpPr>
            <p:sp>
              <p:nvSpPr>
                <p:cNvPr id="113736" name="矩形 774219"/>
                <p:cNvSpPr/>
                <p:nvPr/>
              </p:nvSpPr>
              <p:spPr>
                <a:xfrm>
                  <a:off x="43" y="768"/>
                  <a:ext cx="710"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a:t>
                  </a:r>
                  <a:endParaRPr lang="en-US" altLang="zh-CN" sz="1600" b="1">
                    <a:latin typeface="Times New Roman" panose="02020603050405020304" pitchFamily="2" charset="0"/>
                    <a:ea typeface="宋体" panose="02010600030101010101" pitchFamily="2" charset="-122"/>
                  </a:endParaRPr>
                </a:p>
              </p:txBody>
            </p:sp>
            <p:sp>
              <p:nvSpPr>
                <p:cNvPr id="113737" name="矩形 774220"/>
                <p:cNvSpPr/>
                <p:nvPr/>
              </p:nvSpPr>
              <p:spPr>
                <a:xfrm>
                  <a:off x="0" y="768"/>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38" name="组合 774221"/>
              <p:cNvGrpSpPr/>
              <p:nvPr/>
            </p:nvGrpSpPr>
            <p:grpSpPr>
              <a:xfrm>
                <a:off x="796" y="768"/>
                <a:ext cx="1392" cy="384"/>
                <a:chOff x="796" y="768"/>
                <a:chExt cx="1392" cy="384"/>
              </a:xfrm>
            </p:grpSpPr>
            <p:sp>
              <p:nvSpPr>
                <p:cNvPr id="113739" name="矩形 774222"/>
                <p:cNvSpPr/>
                <p:nvPr/>
              </p:nvSpPr>
              <p:spPr>
                <a:xfrm>
                  <a:off x="839" y="768"/>
                  <a:ext cx="1306" cy="384"/>
                </a:xfrm>
                <a:prstGeom prst="rect">
                  <a:avLst/>
                </a:prstGeom>
                <a:noFill/>
                <a:ln w="9525">
                  <a:noFill/>
                </a:ln>
              </p:spPr>
              <p:txBody>
                <a:bodyPr anchor="t"/>
                <a:p>
                  <a:pPr algn="just"/>
                  <a:r>
                    <a:rPr lang="en-US" altLang="zh-CN" sz="1600" b="1" dirty="0">
                      <a:latin typeface="宋体" panose="02010600030101010101" pitchFamily="2" charset="-122"/>
                      <a:ea typeface="宋体" panose="02010600030101010101" pitchFamily="2" charset="-122"/>
                    </a:rPr>
                    <a:t>/dev/tty2</a:t>
                  </a:r>
                  <a:r>
                    <a:rPr lang="zh-CN" altLang="en-US" sz="1600" b="1" dirty="0">
                      <a:latin typeface="宋体" panose="02010600030101010101" pitchFamily="2" charset="-122"/>
                      <a:ea typeface="宋体" panose="02010600030101010101" pitchFamily="2" charset="-122"/>
                    </a:rPr>
                    <a:t>（键盘输入设备</a:t>
                  </a:r>
                  <a:r>
                    <a:rPr lang="en-US" altLang="zh-CN" sz="1600" b="1" dirty="0">
                      <a:latin typeface="宋体" panose="02010600030101010101" pitchFamily="2" charset="-122"/>
                      <a:ea typeface="宋体" panose="02010600030101010101" pitchFamily="2" charset="-122"/>
                    </a:rPr>
                    <a:t>2</a:t>
                  </a:r>
                  <a:r>
                    <a:rPr lang="zh-CN" altLang="en-US" sz="1600" b="1" dirty="0">
                      <a:latin typeface="宋体" panose="02010600030101010101" pitchFamily="2" charset="-122"/>
                      <a:ea typeface="宋体" panose="02010600030101010101" pitchFamily="2" charset="-122"/>
                    </a:rPr>
                    <a:t>）</a:t>
                  </a:r>
                  <a:endParaRPr lang="zh-CN" altLang="en-US" sz="1600" b="1" dirty="0">
                    <a:latin typeface="Times New Roman" panose="02020603050405020304" pitchFamily="2" charset="0"/>
                    <a:ea typeface="宋体" panose="02010600030101010101" pitchFamily="2" charset="-122"/>
                  </a:endParaRPr>
                </a:p>
              </p:txBody>
            </p:sp>
            <p:sp>
              <p:nvSpPr>
                <p:cNvPr id="113740" name="矩形 774223"/>
                <p:cNvSpPr/>
                <p:nvPr/>
              </p:nvSpPr>
              <p:spPr>
                <a:xfrm>
                  <a:off x="796" y="768"/>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41" name="组合 774224"/>
              <p:cNvGrpSpPr/>
              <p:nvPr/>
            </p:nvGrpSpPr>
            <p:grpSpPr>
              <a:xfrm>
                <a:off x="2188" y="768"/>
                <a:ext cx="1018" cy="384"/>
                <a:chOff x="2188" y="768"/>
                <a:chExt cx="1018" cy="384"/>
              </a:xfrm>
            </p:grpSpPr>
            <p:sp>
              <p:nvSpPr>
                <p:cNvPr id="113742" name="矩形 774225"/>
                <p:cNvSpPr/>
                <p:nvPr/>
              </p:nvSpPr>
              <p:spPr>
                <a:xfrm>
                  <a:off x="2231" y="768"/>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3000</a:t>
                  </a:r>
                  <a:endParaRPr lang="en-US" altLang="zh-CN" sz="1600" b="1">
                    <a:latin typeface="Times New Roman" panose="02020603050405020304" pitchFamily="2" charset="0"/>
                    <a:ea typeface="宋体" panose="02010600030101010101" pitchFamily="2" charset="-122"/>
                  </a:endParaRPr>
                </a:p>
              </p:txBody>
            </p:sp>
            <p:sp>
              <p:nvSpPr>
                <p:cNvPr id="113743" name="矩形 774226"/>
                <p:cNvSpPr/>
                <p:nvPr/>
              </p:nvSpPr>
              <p:spPr>
                <a:xfrm>
                  <a:off x="2188" y="768"/>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44" name="组合 774227"/>
              <p:cNvGrpSpPr/>
              <p:nvPr/>
            </p:nvGrpSpPr>
            <p:grpSpPr>
              <a:xfrm>
                <a:off x="0" y="1152"/>
                <a:ext cx="796" cy="384"/>
                <a:chOff x="0" y="1152"/>
                <a:chExt cx="796" cy="384"/>
              </a:xfrm>
            </p:grpSpPr>
            <p:sp>
              <p:nvSpPr>
                <p:cNvPr id="113745" name="矩形 774228"/>
                <p:cNvSpPr/>
                <p:nvPr/>
              </p:nvSpPr>
              <p:spPr>
                <a:xfrm>
                  <a:off x="43" y="1152"/>
                  <a:ext cx="710" cy="384"/>
                </a:xfrm>
                <a:prstGeom prst="rect">
                  <a:avLst/>
                </a:prstGeom>
                <a:noFill/>
                <a:ln w="9525">
                  <a:noFill/>
                </a:ln>
              </p:spPr>
              <p:txBody>
                <a:bodyPr anchor="t"/>
                <a:p>
                  <a:pPr algn="just"/>
                  <a:r>
                    <a:rPr lang="en-US" altLang="zh-CN" sz="1600" b="1" dirty="0">
                      <a:solidFill>
                        <a:schemeClr val="folHlink"/>
                      </a:solidFill>
                      <a:latin typeface="宋体" panose="02010600030101010101" pitchFamily="2" charset="-122"/>
                      <a:ea typeface="宋体" panose="02010600030101010101" pitchFamily="2" charset="-122"/>
                    </a:rPr>
                    <a:t>7</a:t>
                  </a:r>
                  <a:r>
                    <a:rPr lang="zh-CN" altLang="en-US" sz="1600" b="1" dirty="0">
                      <a:solidFill>
                        <a:schemeClr val="folHlink"/>
                      </a:solidFill>
                      <a:latin typeface="宋体" panose="02010600030101010101" pitchFamily="2" charset="-122"/>
                      <a:ea typeface="宋体" panose="02010600030101010101" pitchFamily="2" charset="-122"/>
                    </a:rPr>
                    <a:t>（激光打印机）</a:t>
                  </a:r>
                  <a:endParaRPr lang="zh-CN" altLang="en-US" sz="1600" b="1" dirty="0">
                    <a:solidFill>
                      <a:schemeClr val="folHlink"/>
                    </a:solidFill>
                    <a:latin typeface="Times New Roman" panose="02020603050405020304" pitchFamily="2" charset="0"/>
                    <a:ea typeface="宋体" panose="02010600030101010101" pitchFamily="2" charset="-122"/>
                  </a:endParaRPr>
                </a:p>
              </p:txBody>
            </p:sp>
            <p:sp>
              <p:nvSpPr>
                <p:cNvPr id="113746" name="矩形 774229"/>
                <p:cNvSpPr/>
                <p:nvPr/>
              </p:nvSpPr>
              <p:spPr>
                <a:xfrm>
                  <a:off x="0" y="1152"/>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47" name="组合 774230"/>
              <p:cNvGrpSpPr/>
              <p:nvPr/>
            </p:nvGrpSpPr>
            <p:grpSpPr>
              <a:xfrm>
                <a:off x="796" y="1152"/>
                <a:ext cx="1392" cy="384"/>
                <a:chOff x="796" y="1152"/>
                <a:chExt cx="1392" cy="384"/>
              </a:xfrm>
            </p:grpSpPr>
            <p:sp>
              <p:nvSpPr>
                <p:cNvPr id="113748" name="矩形 774231"/>
                <p:cNvSpPr/>
                <p:nvPr/>
              </p:nvSpPr>
              <p:spPr>
                <a:xfrm>
                  <a:off x="839" y="1152"/>
                  <a:ext cx="1306" cy="384"/>
                </a:xfrm>
                <a:prstGeom prst="rect">
                  <a:avLst/>
                </a:prstGeom>
                <a:noFill/>
                <a:ln w="9525">
                  <a:noFill/>
                </a:ln>
              </p:spPr>
              <p:txBody>
                <a:bodyPr anchor="t"/>
                <a:p>
                  <a:pPr algn="just"/>
                  <a:r>
                    <a:rPr lang="en-US" altLang="zh-CN" sz="1600" b="1" err="1">
                      <a:solidFill>
                        <a:schemeClr val="hlink"/>
                      </a:solidFill>
                      <a:latin typeface="宋体" panose="02010600030101010101" pitchFamily="2" charset="-122"/>
                      <a:ea typeface="宋体" panose="02010600030101010101" pitchFamily="2" charset="-122"/>
                    </a:rPr>
                    <a:t>/dev/lp</a:t>
                  </a:r>
                  <a:r>
                    <a:rPr lang="zh-CN" altLang="en-US" sz="1600" b="1" dirty="0">
                      <a:latin typeface="宋体" panose="02010600030101010101" pitchFamily="2" charset="-122"/>
                      <a:ea typeface="宋体" panose="02010600030101010101" pitchFamily="2" charset="-122"/>
                    </a:rPr>
                    <a:t>（打印机）</a:t>
                  </a:r>
                  <a:endParaRPr lang="zh-CN" altLang="en-US" sz="1600" b="1" dirty="0">
                    <a:latin typeface="Times New Roman" panose="02020603050405020304" pitchFamily="2" charset="0"/>
                    <a:ea typeface="宋体" panose="02010600030101010101" pitchFamily="2" charset="-122"/>
                  </a:endParaRPr>
                </a:p>
              </p:txBody>
            </p:sp>
            <p:sp>
              <p:nvSpPr>
                <p:cNvPr id="113749" name="矩形 774232"/>
                <p:cNvSpPr/>
                <p:nvPr/>
              </p:nvSpPr>
              <p:spPr>
                <a:xfrm>
                  <a:off x="796" y="1152"/>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50" name="组合 774233"/>
              <p:cNvGrpSpPr/>
              <p:nvPr/>
            </p:nvGrpSpPr>
            <p:grpSpPr>
              <a:xfrm>
                <a:off x="2188" y="1152"/>
                <a:ext cx="1018" cy="384"/>
                <a:chOff x="2188" y="1152"/>
                <a:chExt cx="1018" cy="384"/>
              </a:xfrm>
            </p:grpSpPr>
            <p:sp>
              <p:nvSpPr>
                <p:cNvPr id="113751" name="矩形 774234"/>
                <p:cNvSpPr/>
                <p:nvPr/>
              </p:nvSpPr>
              <p:spPr>
                <a:xfrm>
                  <a:off x="2231" y="1152"/>
                  <a:ext cx="932" cy="384"/>
                </a:xfrm>
                <a:prstGeom prst="rect">
                  <a:avLst/>
                </a:prstGeom>
                <a:noFill/>
                <a:ln w="9525">
                  <a:noFill/>
                </a:ln>
              </p:spPr>
              <p:txBody>
                <a:bodyPr anchor="t"/>
                <a:p>
                  <a:pPr algn="just"/>
                  <a:r>
                    <a:rPr lang="en-US" altLang="zh-CN" sz="1600" b="1">
                      <a:solidFill>
                        <a:schemeClr val="folHlink"/>
                      </a:solidFill>
                      <a:latin typeface="宋体" panose="02010600030101010101" pitchFamily="2" charset="-122"/>
                      <a:ea typeface="宋体" panose="02010600030101010101" pitchFamily="2" charset="-122"/>
                    </a:rPr>
                    <a:t>7000</a:t>
                  </a:r>
                  <a:endParaRPr lang="en-US" altLang="zh-CN" sz="1600" b="1">
                    <a:solidFill>
                      <a:schemeClr val="folHlink"/>
                    </a:solidFill>
                    <a:latin typeface="Times New Roman" panose="02020603050405020304" pitchFamily="2" charset="0"/>
                    <a:ea typeface="宋体" panose="02010600030101010101" pitchFamily="2" charset="-122"/>
                  </a:endParaRPr>
                </a:p>
              </p:txBody>
            </p:sp>
            <p:sp>
              <p:nvSpPr>
                <p:cNvPr id="113752" name="矩形 774235"/>
                <p:cNvSpPr/>
                <p:nvPr/>
              </p:nvSpPr>
              <p:spPr>
                <a:xfrm>
                  <a:off x="2188" y="1152"/>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53" name="组合 774236"/>
              <p:cNvGrpSpPr/>
              <p:nvPr/>
            </p:nvGrpSpPr>
            <p:grpSpPr>
              <a:xfrm>
                <a:off x="0" y="1536"/>
                <a:ext cx="796" cy="384"/>
                <a:chOff x="0" y="1536"/>
                <a:chExt cx="796" cy="384"/>
              </a:xfrm>
            </p:grpSpPr>
            <p:sp>
              <p:nvSpPr>
                <p:cNvPr id="113754" name="矩形 774237"/>
                <p:cNvSpPr/>
                <p:nvPr/>
              </p:nvSpPr>
              <p:spPr>
                <a:xfrm>
                  <a:off x="43" y="1536"/>
                  <a:ext cx="710"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6</a:t>
                  </a:r>
                  <a:endParaRPr lang="en-US" altLang="zh-CN" sz="1600" b="1">
                    <a:latin typeface="Times New Roman" panose="02020603050405020304" pitchFamily="2" charset="0"/>
                    <a:ea typeface="宋体" panose="02010600030101010101" pitchFamily="2" charset="-122"/>
                  </a:endParaRPr>
                </a:p>
              </p:txBody>
            </p:sp>
            <p:sp>
              <p:nvSpPr>
                <p:cNvPr id="113755" name="矩形 774238"/>
                <p:cNvSpPr/>
                <p:nvPr/>
              </p:nvSpPr>
              <p:spPr>
                <a:xfrm>
                  <a:off x="0" y="1536"/>
                  <a:ext cx="796"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56" name="组合 774239"/>
              <p:cNvGrpSpPr/>
              <p:nvPr/>
            </p:nvGrpSpPr>
            <p:grpSpPr>
              <a:xfrm>
                <a:off x="796" y="1536"/>
                <a:ext cx="1392" cy="384"/>
                <a:chOff x="796" y="1536"/>
                <a:chExt cx="1392" cy="384"/>
              </a:xfrm>
            </p:grpSpPr>
            <p:sp>
              <p:nvSpPr>
                <p:cNvPr id="113757" name="矩形 774240"/>
                <p:cNvSpPr/>
                <p:nvPr/>
              </p:nvSpPr>
              <p:spPr>
                <a:xfrm>
                  <a:off x="839" y="1536"/>
                  <a:ext cx="1306" cy="384"/>
                </a:xfrm>
                <a:prstGeom prst="rect">
                  <a:avLst/>
                </a:prstGeom>
                <a:noFill/>
                <a:ln w="9525">
                  <a:noFill/>
                </a:ln>
              </p:spPr>
              <p:txBody>
                <a:bodyPr anchor="t"/>
                <a:p>
                  <a:pPr algn="just"/>
                  <a:r>
                    <a:rPr lang="en-US" altLang="zh-CN" sz="1600" b="1" err="1">
                      <a:latin typeface="宋体" panose="02010600030101010101" pitchFamily="2" charset="-122"/>
                      <a:ea typeface="宋体" panose="02010600030101010101" pitchFamily="2" charset="-122"/>
                    </a:rPr>
                    <a:t>/dev/ethN</a:t>
                  </a:r>
                  <a:r>
                    <a:rPr lang="zh-CN" altLang="en-US" sz="1600" b="1" dirty="0">
                      <a:latin typeface="宋体" panose="02010600030101010101" pitchFamily="2" charset="-122"/>
                      <a:ea typeface="宋体" panose="02010600030101010101" pitchFamily="2" charset="-122"/>
                    </a:rPr>
                    <a:t>（网卡）</a:t>
                  </a:r>
                  <a:endParaRPr lang="zh-CN" altLang="en-US" sz="1600" b="1" dirty="0">
                    <a:latin typeface="Times New Roman" panose="02020603050405020304" pitchFamily="2" charset="0"/>
                    <a:ea typeface="宋体" panose="02010600030101010101" pitchFamily="2" charset="-122"/>
                  </a:endParaRPr>
                </a:p>
              </p:txBody>
            </p:sp>
            <p:sp>
              <p:nvSpPr>
                <p:cNvPr id="113758" name="矩形 774241"/>
                <p:cNvSpPr/>
                <p:nvPr/>
              </p:nvSpPr>
              <p:spPr>
                <a:xfrm>
                  <a:off x="796" y="1536"/>
                  <a:ext cx="1392"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nvGrpSpPr>
              <p:cNvPr id="113759" name="组合 774242"/>
              <p:cNvGrpSpPr/>
              <p:nvPr/>
            </p:nvGrpSpPr>
            <p:grpSpPr>
              <a:xfrm>
                <a:off x="2188" y="1536"/>
                <a:ext cx="1018" cy="384"/>
                <a:chOff x="2188" y="1536"/>
                <a:chExt cx="1018" cy="384"/>
              </a:xfrm>
            </p:grpSpPr>
            <p:sp>
              <p:nvSpPr>
                <p:cNvPr id="113760" name="矩形 774243"/>
                <p:cNvSpPr/>
                <p:nvPr/>
              </p:nvSpPr>
              <p:spPr>
                <a:xfrm>
                  <a:off x="2231" y="1536"/>
                  <a:ext cx="932" cy="384"/>
                </a:xfrm>
                <a:prstGeom prst="rect">
                  <a:avLst/>
                </a:prstGeom>
                <a:noFill/>
                <a:ln w="9525">
                  <a:noFill/>
                </a:ln>
              </p:spPr>
              <p:txBody>
                <a:bodyPr anchor="t"/>
                <a:p>
                  <a:pPr algn="just"/>
                  <a:r>
                    <a:rPr lang="en-US" altLang="zh-CN" sz="1600" b="1">
                      <a:latin typeface="宋体" panose="02010600030101010101" pitchFamily="2" charset="-122"/>
                      <a:ea typeface="宋体" panose="02010600030101010101" pitchFamily="2" charset="-122"/>
                    </a:rPr>
                    <a:t>4000</a:t>
                  </a:r>
                  <a:endParaRPr lang="en-US" altLang="zh-CN" sz="1600" b="1">
                    <a:latin typeface="宋体" panose="02010600030101010101" pitchFamily="2" charset="-122"/>
                    <a:ea typeface="宋体" panose="02010600030101010101" pitchFamily="2" charset="-122"/>
                  </a:endParaRPr>
                </a:p>
              </p:txBody>
            </p:sp>
            <p:sp>
              <p:nvSpPr>
                <p:cNvPr id="113761" name="矩形 774244"/>
                <p:cNvSpPr/>
                <p:nvPr/>
              </p:nvSpPr>
              <p:spPr>
                <a:xfrm>
                  <a:off x="2188" y="1536"/>
                  <a:ext cx="1018" cy="384"/>
                </a:xfrm>
                <a:prstGeom prst="rect">
                  <a:avLst/>
                </a:prstGeom>
                <a:noFill/>
                <a:ln w="7"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grpSp>
        <p:sp>
          <p:nvSpPr>
            <p:cNvPr id="113762" name="矩形 774245"/>
            <p:cNvSpPr/>
            <p:nvPr/>
          </p:nvSpPr>
          <p:spPr>
            <a:xfrm>
              <a:off x="-3" y="-3"/>
              <a:ext cx="3212" cy="1926"/>
            </a:xfrm>
            <a:prstGeom prst="rect">
              <a:avLst/>
            </a:prstGeom>
            <a:noFill/>
            <a:ln w="9525" cap="flat" cmpd="sng">
              <a:solidFill>
                <a:srgbClr val="A0A0A0"/>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74150"/>
                                        </p:tgtEl>
                                        <p:attrNameLst>
                                          <p:attrName>style.visibility</p:attrName>
                                        </p:attrNameLst>
                                      </p:cBhvr>
                                      <p:to>
                                        <p:strVal val="visible"/>
                                      </p:to>
                                    </p:set>
                                    <p:animEffect transition="in" filter="slide(fromBottom)">
                                      <p:cBhvr>
                                        <p:cTn id="7" dur="500"/>
                                        <p:tgtEl>
                                          <p:spTgt spid="7741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74198"/>
                                        </p:tgtEl>
                                        <p:attrNameLst>
                                          <p:attrName>style.visibility</p:attrName>
                                        </p:attrNameLst>
                                      </p:cBhvr>
                                      <p:to>
                                        <p:strVal val="visible"/>
                                      </p:to>
                                    </p:set>
                                    <p:animEffect transition="in" filter="slide(fromBottom)">
                                      <p:cBhvr>
                                        <p:cTn id="12" dur="500"/>
                                        <p:tgtEl>
                                          <p:spTgt spid="77419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74199"/>
                                        </p:tgtEl>
                                        <p:attrNameLst>
                                          <p:attrName>style.visibility</p:attrName>
                                        </p:attrNameLst>
                                      </p:cBhvr>
                                      <p:to>
                                        <p:strVal val="visible"/>
                                      </p:to>
                                    </p:set>
                                    <p:animEffect transition="in" filter="slide(fromBottom)">
                                      <p:cBhvr>
                                        <p:cTn id="17" dur="500"/>
                                        <p:tgtEl>
                                          <p:spTgt spid="774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9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14690" name="Rectangle 3"/>
          <p:cNvSpPr>
            <a:spLocks noGrp="1"/>
          </p:cNvSpPr>
          <p:nvPr>
            <p:ph type="body"/>
          </p:nvPr>
        </p:nvSpPr>
        <p:spPr/>
        <p:txBody>
          <a:bodyPr wrap="square" anchor="t"/>
          <a:p>
            <a:pPr marL="0" indent="0">
              <a:buNone/>
            </a:pPr>
            <a:r>
              <a:rPr lang="zh-CN" altLang="en-US" sz="2400" b="1" dirty="0">
                <a:latin typeface="宋体" panose="02010600030101010101" pitchFamily="2" charset="-122"/>
                <a:ea typeface="宋体" panose="02010600030101010101" pitchFamily="2" charset="-122"/>
              </a:rPr>
              <a:t>6.5.1  与设备无关(Device Independence)软件的基本概念</a:t>
            </a:r>
            <a:endParaRPr lang="zh-CN" altLang="en-US"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a:t>
            </a:r>
            <a:br>
              <a:rPr lang="zh-CN" altLang="en-US" sz="2400" dirty="0">
                <a:latin typeface="黑体" panose="02010609060101010101" pitchFamily="1" charset="-122"/>
                <a:ea typeface="黑体" panose="02010609060101010101" pitchFamily="1" charset="-122"/>
              </a:rPr>
            </a:br>
            <a:r>
              <a:rPr lang="zh-CN" altLang="en-US" sz="2400" b="1" dirty="0">
                <a:latin typeface="宋体" panose="02010600030101010101" pitchFamily="2" charset="-122"/>
                <a:ea typeface="宋体" panose="02010600030101010101" pitchFamily="2" charset="-122"/>
              </a:rPr>
              <a:t>1. 以物理设备名使用设备</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在早期OS中，应用程序在使用I/O设备时，都使用设备的物理名称，这使应用程序与系统中的物理设备直接相关。</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2. 引入了逻辑设备名</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为了实现与设备的无关性而引入了逻辑设备和物理设备两个概念。逻辑设备是抽象的设备名。 </a:t>
            </a:r>
            <a:endParaRPr lang="zh-CN" altLang="en-US"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3. 逻辑设备名称到物理设备名称的转换</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在应用程序中，用逻辑设备名称使用设备虽然方便了用户，但系统却只识别物理设备名称，因此在实际执行时，还必须使用物理名称。为此，在系统中，必须具有将逻辑设备名称转换为某物理设备名称的功能。 </a:t>
            </a:r>
            <a:endParaRPr lang="zh-CN" altLang="en-US"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p:sp>
        <p:nvSpPr>
          <p:cNvPr id="11469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15714"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6.5.2  与设备无关的软件</a:t>
            </a:r>
            <a:br>
              <a:rPr lang="zh-CN" altLang="en-US" dirty="0">
                <a:latin typeface="黑体" panose="02010609060101010101" pitchFamily="1" charset="-122"/>
                <a:ea typeface="黑体" panose="02010609060101010101" pitchFamily="1" charset="-122"/>
              </a:rPr>
            </a:br>
            <a:endParaRPr lang="zh-CN" altLang="en-US" sz="2400" dirty="0">
              <a:latin typeface="宋体" panose="02010600030101010101" pitchFamily="2" charset="-122"/>
              <a:ea typeface="宋体" panose="02010600030101010101" pitchFamily="2" charset="-122"/>
            </a:endParaRPr>
          </a:p>
        </p:txBody>
      </p:sp>
      <p:sp>
        <p:nvSpPr>
          <p:cNvPr id="11571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5302" name="Text Box 3"/>
          <p:cNvSpPr txBox="1"/>
          <p:nvPr/>
        </p:nvSpPr>
        <p:spPr>
          <a:xfrm>
            <a:off x="755650" y="1773238"/>
            <a:ext cx="8083550" cy="4784725"/>
          </a:xfrm>
          <a:prstGeom prst="rect">
            <a:avLst/>
          </a:prstGeom>
          <a:solidFill>
            <a:schemeClr val="bg1"/>
          </a:solidFill>
          <a:ln w="9525">
            <a:noFill/>
          </a:ln>
        </p:spPr>
        <p:txBody>
          <a:bodyPr anchor="t">
            <a:spAutoFit/>
          </a:bodyPr>
          <a:p>
            <a:pPr marL="342900" indent="-342900">
              <a:lnSpc>
                <a:spcPct val="125000"/>
              </a:lnSpc>
              <a:spcAft>
                <a:spcPts val="600"/>
              </a:spcAft>
            </a:pPr>
            <a:r>
              <a:rPr lang="zh-CN" altLang="en-US" sz="2200" b="1" dirty="0">
                <a:solidFill>
                  <a:schemeClr val="hlink"/>
                </a:solidFill>
                <a:latin typeface="微软雅黑" panose="020B0503020204020204" charset="-122"/>
                <a:ea typeface="微软雅黑" panose="020B0503020204020204" charset="-122"/>
              </a:rPr>
              <a:t>      </a:t>
            </a:r>
            <a:r>
              <a:rPr lang="zh-CN" altLang="en-US" sz="2400" b="1" dirty="0">
                <a:latin typeface="宋体" panose="02010600030101010101" pitchFamily="2" charset="-122"/>
                <a:ea typeface="宋体" panose="02010600030101010101" pitchFamily="2" charset="-122"/>
              </a:rPr>
              <a:t>    其主要功能：执行所有设备的公有操作、向用户层（或文件层）软件提供统一的接口</a:t>
            </a:r>
            <a:endParaRPr lang="zh-CN" altLang="en-US" sz="2400" b="1" dirty="0">
              <a:latin typeface="宋体" panose="02010600030101010101" pitchFamily="2" charset="-122"/>
              <a:ea typeface="宋体" panose="02010600030101010101" pitchFamily="2" charset="-122"/>
            </a:endParaRPr>
          </a:p>
          <a:p>
            <a:pPr marL="800100" lvl="1" indent="-342900" eaLnBrk="1" hangingPunct="1">
              <a:lnSpc>
                <a:spcPct val="125000"/>
              </a:lnSpc>
              <a:buAutoNum type="arabicParenR"/>
            </a:pPr>
            <a:r>
              <a:rPr lang="zh-CN" altLang="en-US" sz="2400" b="1" dirty="0">
                <a:solidFill>
                  <a:schemeClr val="tx1"/>
                </a:solidFill>
                <a:latin typeface="宋体" panose="02010600030101010101" pitchFamily="2" charset="-122"/>
                <a:ea typeface="宋体" panose="02010600030101010101" pitchFamily="2" charset="-122"/>
              </a:rPr>
              <a:t>  设备驱动程序的统一接口</a:t>
            </a:r>
            <a:endParaRPr lang="zh-CN" altLang="en-US" sz="2400" b="1" dirty="0">
              <a:solidFill>
                <a:schemeClr val="tx1"/>
              </a:solidFill>
              <a:latin typeface="宋体" panose="02010600030101010101" pitchFamily="2" charset="-122"/>
              <a:ea typeface="宋体" panose="02010600030101010101" pitchFamily="2" charset="-122"/>
            </a:endParaRPr>
          </a:p>
          <a:p>
            <a:pPr marL="1371600" lvl="2" indent="-457200" eaLnBrk="1" hangingPunct="1">
              <a:lnSpc>
                <a:spcPct val="125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将逻辑设备名映射为物理设备名，进一步可以找到相应物理设备的驱动程序</a:t>
            </a:r>
            <a:endParaRPr lang="zh-CN" altLang="en-US" sz="2400" b="1" dirty="0">
              <a:solidFill>
                <a:schemeClr val="tx1"/>
              </a:solidFill>
              <a:latin typeface="宋体" panose="02010600030101010101" pitchFamily="2" charset="-122"/>
              <a:ea typeface="宋体" panose="02010600030101010101" pitchFamily="2" charset="-122"/>
            </a:endParaRPr>
          </a:p>
          <a:p>
            <a:pPr marL="1371600" lvl="2" indent="-457200" eaLnBrk="1" hangingPunct="1">
              <a:lnSpc>
                <a:spcPct val="125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对设备进行保护，禁止用户直接访问设备</a:t>
            </a:r>
            <a:endParaRPr lang="zh-CN" altLang="en-US" sz="2400" b="1" dirty="0">
              <a:solidFill>
                <a:schemeClr val="tx1"/>
              </a:solidFill>
              <a:latin typeface="宋体" panose="02010600030101010101" pitchFamily="2" charset="-122"/>
              <a:ea typeface="宋体" panose="02010600030101010101" pitchFamily="2" charset="-122"/>
            </a:endParaRPr>
          </a:p>
          <a:p>
            <a:pPr marL="800100" lvl="1" indent="-342900" eaLnBrk="1" hangingPunct="1">
              <a:lnSpc>
                <a:spcPct val="125000"/>
              </a:lnSpc>
              <a:buAutoNum type="arabicParenR"/>
            </a:pPr>
            <a:r>
              <a:rPr lang="zh-CN" altLang="en-US" sz="2400" b="1" dirty="0">
                <a:solidFill>
                  <a:schemeClr val="tx1"/>
                </a:solidFill>
                <a:latin typeface="宋体" panose="02010600030101010101" pitchFamily="2" charset="-122"/>
                <a:ea typeface="宋体" panose="02010600030101010101" pitchFamily="2" charset="-122"/>
              </a:rPr>
              <a:t> 缓冲管理</a:t>
            </a:r>
            <a:endParaRPr lang="zh-CN" altLang="en-US" sz="2400" b="1" dirty="0">
              <a:solidFill>
                <a:schemeClr val="tx1"/>
              </a:solidFill>
              <a:latin typeface="宋体" panose="02010600030101010101" pitchFamily="2" charset="-122"/>
              <a:ea typeface="宋体" panose="02010600030101010101" pitchFamily="2" charset="-122"/>
            </a:endParaRPr>
          </a:p>
          <a:p>
            <a:pPr marL="800100" lvl="1" indent="-342900" eaLnBrk="1" hangingPunct="1">
              <a:lnSpc>
                <a:spcPct val="125000"/>
              </a:lnSpc>
              <a:buAutoNum type="arabicParenR"/>
            </a:pPr>
            <a:r>
              <a:rPr lang="zh-CN" altLang="en-US" sz="2400" b="1" dirty="0">
                <a:solidFill>
                  <a:schemeClr val="tx1"/>
                </a:solidFill>
                <a:latin typeface="宋体" panose="02010600030101010101" pitchFamily="2" charset="-122"/>
                <a:ea typeface="宋体" panose="02010600030101010101" pitchFamily="2" charset="-122"/>
              </a:rPr>
              <a:t> 差错控制</a:t>
            </a:r>
            <a:endParaRPr lang="zh-CN" altLang="en-US" sz="2400" b="1" dirty="0">
              <a:solidFill>
                <a:schemeClr val="tx1"/>
              </a:solidFill>
              <a:latin typeface="宋体" panose="02010600030101010101" pitchFamily="2" charset="-122"/>
              <a:ea typeface="宋体" panose="02010600030101010101" pitchFamily="2" charset="-122"/>
            </a:endParaRPr>
          </a:p>
          <a:p>
            <a:pPr marL="800100" lvl="1" indent="-342900" eaLnBrk="1" hangingPunct="1">
              <a:lnSpc>
                <a:spcPct val="125000"/>
              </a:lnSpc>
              <a:buAutoNum type="arabicParenR"/>
            </a:pPr>
            <a:r>
              <a:rPr lang="zh-CN" altLang="en-US" sz="2400" b="1" dirty="0">
                <a:solidFill>
                  <a:schemeClr val="tx1"/>
                </a:solidFill>
                <a:latin typeface="宋体" panose="02010600030101010101" pitchFamily="2" charset="-122"/>
                <a:ea typeface="宋体" panose="02010600030101010101" pitchFamily="2" charset="-122"/>
              </a:rPr>
              <a:t> 独占设备的分配与回收</a:t>
            </a:r>
            <a:endParaRPr lang="zh-CN" altLang="en-US" sz="2400" b="1" dirty="0">
              <a:solidFill>
                <a:schemeClr val="tx1"/>
              </a:solidFill>
              <a:latin typeface="宋体" panose="02010600030101010101" pitchFamily="2" charset="-122"/>
              <a:ea typeface="宋体" panose="02010600030101010101" pitchFamily="2" charset="-122"/>
            </a:endParaRPr>
          </a:p>
          <a:p>
            <a:pPr marL="800100" lvl="1" indent="-342900" eaLnBrk="1" hangingPunct="1">
              <a:lnSpc>
                <a:spcPct val="125000"/>
              </a:lnSpc>
              <a:buAutoNum type="arabicParenR"/>
            </a:pPr>
            <a:r>
              <a:rPr lang="zh-CN" altLang="en-US" sz="2400" b="1" dirty="0">
                <a:solidFill>
                  <a:schemeClr val="tx1"/>
                </a:solidFill>
                <a:latin typeface="宋体" panose="02010600030101010101" pitchFamily="2" charset="-122"/>
                <a:ea typeface="宋体" panose="02010600030101010101" pitchFamily="2" charset="-122"/>
              </a:rPr>
              <a:t> 独立于设备的逻辑数据块</a:t>
            </a:r>
            <a:endParaRPr lang="zh-CN" altLang="en-US" sz="24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xEl>
                                              <p:charRg st="0" end="4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302">
                                            <p:txEl>
                                              <p:charRg st="48" end="6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302">
                                            <p:txEl>
                                              <p:charRg st="62" end="9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302">
                                            <p:txEl>
                                              <p:charRg st="96" end="1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02">
                                            <p:txEl>
                                              <p:charRg st="115" end="12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2">
                                            <p:txEl>
                                              <p:charRg st="121" end="12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302">
                                            <p:txEl>
                                              <p:charRg st="127" end="13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302">
                                            <p:txEl>
                                              <p:charRg st="139"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build="allAtOnce"/>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17762"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pic>
        <p:nvPicPr>
          <p:cNvPr id="117763" name="Picture 4" descr="5-13"/>
          <p:cNvPicPr>
            <a:picLocks noChangeAspect="1"/>
          </p:cNvPicPr>
          <p:nvPr/>
        </p:nvPicPr>
        <p:blipFill>
          <a:blip r:embed="rId1"/>
          <a:stretch>
            <a:fillRect/>
          </a:stretch>
        </p:blipFill>
        <p:spPr>
          <a:xfrm>
            <a:off x="395288" y="1557338"/>
            <a:ext cx="8315325" cy="3743325"/>
          </a:xfrm>
          <a:prstGeom prst="rect">
            <a:avLst/>
          </a:prstGeom>
          <a:noFill/>
          <a:ln w="9525">
            <a:noFill/>
          </a:ln>
        </p:spPr>
      </p:pic>
      <p:sp>
        <p:nvSpPr>
          <p:cNvPr id="117764" name="Text Box 5"/>
          <p:cNvSpPr txBox="1"/>
          <p:nvPr/>
        </p:nvSpPr>
        <p:spPr>
          <a:xfrm>
            <a:off x="250825" y="5084763"/>
            <a:ext cx="8604250" cy="398462"/>
          </a:xfrm>
          <a:prstGeom prst="rect">
            <a:avLst/>
          </a:prstGeom>
          <a:solidFill>
            <a:schemeClr val="bg1"/>
          </a:solidFill>
          <a:ln w="9525">
            <a:noFill/>
          </a:ln>
        </p:spPr>
        <p:txBody>
          <a:bodyPr wrap="square" anchor="t">
            <a:spAutoFit/>
          </a:bodyPr>
          <a:p>
            <a:pPr>
              <a:spcBef>
                <a:spcPct val="15000"/>
              </a:spcBef>
              <a:buSzPct val="80000"/>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a:t>
            </a:r>
            <a:r>
              <a:rPr lang="zh-CN" altLang="en-US" sz="2000" b="1" dirty="0">
                <a:latin typeface="宋体" panose="02010600030101010101" pitchFamily="2" charset="-122"/>
                <a:ea typeface="宋体" panose="02010600030101010101" pitchFamily="2" charset="-122"/>
              </a:rPr>
              <a:t>）没有标准的驱动程序接口       （</a:t>
            </a:r>
            <a:r>
              <a:rPr lang="en-US" altLang="zh-CN" sz="2000" b="1" dirty="0">
                <a:latin typeface="宋体" panose="02010600030101010101" pitchFamily="2" charset="-122"/>
                <a:ea typeface="宋体" panose="02010600030101010101" pitchFamily="2" charset="-122"/>
              </a:rPr>
              <a:t>b</a:t>
            </a:r>
            <a:r>
              <a:rPr lang="zh-CN" altLang="en-US" sz="2000" b="1" dirty="0">
                <a:latin typeface="宋体" panose="02010600030101010101" pitchFamily="2" charset="-122"/>
                <a:ea typeface="宋体" panose="02010600030101010101" pitchFamily="2" charset="-122"/>
              </a:rPr>
              <a:t>）具有标准的 驱动程序的接口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6.5  与设备无关的I/O软件</a:t>
            </a:r>
            <a:endParaRPr lang="zh-CN" altLang="en-US" sz="4000" dirty="0">
              <a:latin typeface="宋体" panose="02010600030101010101" pitchFamily="2" charset="-122"/>
              <a:ea typeface="宋体" panose="02010600030101010101" pitchFamily="2" charset="-122"/>
            </a:endParaRPr>
          </a:p>
        </p:txBody>
      </p:sp>
      <p:sp>
        <p:nvSpPr>
          <p:cNvPr id="118786" name="Rectangle 3"/>
          <p:cNvSpPr>
            <a:spLocks noGrp="1"/>
          </p:cNvSpPr>
          <p:nvPr>
            <p:ph type="body"/>
          </p:nvPr>
        </p:nvSpPr>
        <p:spPr/>
        <p:txBody>
          <a:bodyPr wrap="square" anchor="t"/>
          <a:p>
            <a:pPr marL="0" indent="0">
              <a:buNone/>
            </a:pPr>
            <a:r>
              <a:rPr lang="zh-CN" altLang="en-US" sz="2800" b="1" dirty="0">
                <a:latin typeface="宋体" panose="02010600030101010101" pitchFamily="2" charset="-122"/>
                <a:ea typeface="宋体" panose="02010600030101010101" pitchFamily="2" charset="-122"/>
              </a:rPr>
              <a:t>6.5.3  设备分配</a:t>
            </a:r>
            <a:br>
              <a:rPr lang="zh-CN" altLang="en-US" dirty="0">
                <a:latin typeface="黑体" panose="02010609060101010101" pitchFamily="1" charset="-122"/>
                <a:ea typeface="黑体" panose="02010609060101010101" pitchFamily="1" charset="-122"/>
              </a:rPr>
            </a:br>
            <a:r>
              <a:rPr lang="zh-CN" altLang="en-US" sz="2400" dirty="0">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18787"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
        <p:nvSpPr>
          <p:cNvPr id="56325" name="Rectangle 3"/>
          <p:cNvSpPr/>
          <p:nvPr/>
        </p:nvSpPr>
        <p:spPr>
          <a:xfrm>
            <a:off x="747713" y="2936875"/>
            <a:ext cx="6199187" cy="237648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marL="469900" indent="-469900">
              <a:lnSpc>
                <a:spcPct val="130000"/>
              </a:lnSpc>
              <a:spcBef>
                <a:spcPct val="20000"/>
              </a:spcBef>
              <a:buClr>
                <a:schemeClr val="accent2"/>
              </a:buClr>
              <a:buFont typeface="Wingdings" panose="05000000000000000000" pitchFamily="2" charset="2"/>
            </a:pPr>
            <a:r>
              <a:rPr lang="zh-CN" altLang="en-US" sz="3000" b="1" dirty="0">
                <a:solidFill>
                  <a:srgbClr val="006600"/>
                </a:solidFill>
                <a:latin typeface="微软雅黑" panose="020B0503020204020204" charset="-122"/>
                <a:ea typeface="微软雅黑" panose="020B0503020204020204" charset="-122"/>
              </a:rPr>
              <a:t>（</a:t>
            </a:r>
            <a:r>
              <a:rPr lang="en-US" altLang="zh-CN" sz="3000" b="1" dirty="0">
                <a:solidFill>
                  <a:srgbClr val="006600"/>
                </a:solidFill>
                <a:latin typeface="微软雅黑" panose="020B0503020204020204" charset="-122"/>
                <a:ea typeface="微软雅黑" panose="020B0503020204020204" charset="-122"/>
              </a:rPr>
              <a:t>1</a:t>
            </a:r>
            <a:r>
              <a:rPr lang="zh-CN" altLang="en-US" sz="3000" b="1" dirty="0">
                <a:solidFill>
                  <a:srgbClr val="006600"/>
                </a:solidFill>
                <a:latin typeface="微软雅黑" panose="020B0503020204020204" charset="-122"/>
                <a:ea typeface="微软雅黑" panose="020B0503020204020204" charset="-122"/>
              </a:rPr>
              <a:t>）</a:t>
            </a:r>
            <a:r>
              <a:rPr lang="en-US" altLang="zh-CN" sz="3000" b="1" dirty="0">
                <a:solidFill>
                  <a:srgbClr val="006600"/>
                </a:solidFill>
                <a:latin typeface="微软雅黑" panose="020B0503020204020204" charset="-122"/>
                <a:ea typeface="微软雅黑" panose="020B0503020204020204" charset="-122"/>
              </a:rPr>
              <a:t>  </a:t>
            </a:r>
            <a:r>
              <a:rPr lang="zh-CN" altLang="en-US" sz="3000" b="1" dirty="0">
                <a:solidFill>
                  <a:srgbClr val="006600"/>
                </a:solidFill>
                <a:latin typeface="微软雅黑" panose="020B0503020204020204" charset="-122"/>
                <a:ea typeface="微软雅黑" panose="020B0503020204020204" charset="-122"/>
              </a:rPr>
              <a:t>设备分配中的数据结构</a:t>
            </a:r>
            <a:endParaRPr lang="zh-CN" altLang="en-US" sz="3000" b="1" dirty="0">
              <a:solidFill>
                <a:srgbClr val="006600"/>
              </a:solidFill>
              <a:latin typeface="微软雅黑" panose="020B0503020204020204" charset="-122"/>
              <a:ea typeface="微软雅黑" panose="020B0503020204020204" charset="-122"/>
            </a:endParaRPr>
          </a:p>
          <a:p>
            <a:pPr marL="469900" indent="-469900">
              <a:lnSpc>
                <a:spcPct val="130000"/>
              </a:lnSpc>
              <a:spcBef>
                <a:spcPct val="20000"/>
              </a:spcBef>
              <a:buClr>
                <a:schemeClr val="accent2"/>
              </a:buClr>
              <a:buFont typeface="Wingdings" panose="05000000000000000000" pitchFamily="2" charset="2"/>
            </a:pPr>
            <a:r>
              <a:rPr lang="zh-CN" altLang="en-US" sz="3000" b="1" dirty="0">
                <a:solidFill>
                  <a:srgbClr val="006600"/>
                </a:solidFill>
                <a:latin typeface="微软雅黑" panose="020B0503020204020204" charset="-122"/>
                <a:ea typeface="微软雅黑" panose="020B0503020204020204" charset="-122"/>
              </a:rPr>
              <a:t>（</a:t>
            </a:r>
            <a:r>
              <a:rPr lang="en-US" altLang="zh-CN" sz="3000" b="1" dirty="0">
                <a:solidFill>
                  <a:srgbClr val="006600"/>
                </a:solidFill>
                <a:latin typeface="微软雅黑" panose="020B0503020204020204" charset="-122"/>
                <a:ea typeface="微软雅黑" panose="020B0503020204020204" charset="-122"/>
              </a:rPr>
              <a:t>2</a:t>
            </a:r>
            <a:r>
              <a:rPr lang="zh-CN" altLang="en-US" sz="3000" b="1" dirty="0">
                <a:solidFill>
                  <a:srgbClr val="006600"/>
                </a:solidFill>
                <a:latin typeface="微软雅黑" panose="020B0503020204020204" charset="-122"/>
                <a:ea typeface="微软雅黑" panose="020B0503020204020204" charset="-122"/>
              </a:rPr>
              <a:t>）</a:t>
            </a:r>
            <a:r>
              <a:rPr lang="en-US" altLang="zh-CN" sz="3000" b="1" dirty="0">
                <a:solidFill>
                  <a:srgbClr val="006600"/>
                </a:solidFill>
                <a:latin typeface="微软雅黑" panose="020B0503020204020204" charset="-122"/>
                <a:ea typeface="微软雅黑" panose="020B0503020204020204" charset="-122"/>
              </a:rPr>
              <a:t>  </a:t>
            </a:r>
            <a:r>
              <a:rPr lang="zh-CN" altLang="en-US" sz="3000" b="1" dirty="0">
                <a:solidFill>
                  <a:srgbClr val="006600"/>
                </a:solidFill>
                <a:latin typeface="微软雅黑" panose="020B0503020204020204" charset="-122"/>
                <a:ea typeface="微软雅黑" panose="020B0503020204020204" charset="-122"/>
              </a:rPr>
              <a:t>设备分配时应考虑的因素</a:t>
            </a:r>
            <a:endParaRPr lang="zh-CN" altLang="en-US" sz="3000" b="1" dirty="0">
              <a:solidFill>
                <a:srgbClr val="006600"/>
              </a:solidFill>
              <a:latin typeface="微软雅黑" panose="020B0503020204020204" charset="-122"/>
              <a:ea typeface="微软雅黑" panose="020B0503020204020204" charset="-122"/>
            </a:endParaRPr>
          </a:p>
          <a:p>
            <a:pPr marL="469900" indent="-469900">
              <a:lnSpc>
                <a:spcPct val="130000"/>
              </a:lnSpc>
              <a:spcBef>
                <a:spcPct val="20000"/>
              </a:spcBef>
              <a:buClr>
                <a:schemeClr val="accent2"/>
              </a:buClr>
              <a:buFont typeface="Wingdings" panose="05000000000000000000" pitchFamily="2" charset="2"/>
            </a:pPr>
            <a:r>
              <a:rPr lang="zh-CN" altLang="en-US" sz="3000" b="1" dirty="0">
                <a:solidFill>
                  <a:srgbClr val="006600"/>
                </a:solidFill>
                <a:latin typeface="微软雅黑" panose="020B0503020204020204" charset="-122"/>
                <a:ea typeface="微软雅黑" panose="020B0503020204020204" charset="-122"/>
              </a:rPr>
              <a:t>（</a:t>
            </a:r>
            <a:r>
              <a:rPr lang="en-US" altLang="zh-CN" sz="3000" b="1" dirty="0">
                <a:solidFill>
                  <a:srgbClr val="006600"/>
                </a:solidFill>
                <a:latin typeface="微软雅黑" panose="020B0503020204020204" charset="-122"/>
                <a:ea typeface="微软雅黑" panose="020B0503020204020204" charset="-122"/>
              </a:rPr>
              <a:t>3</a:t>
            </a:r>
            <a:r>
              <a:rPr lang="zh-CN" altLang="en-US" sz="3000" b="1" dirty="0">
                <a:solidFill>
                  <a:srgbClr val="006600"/>
                </a:solidFill>
                <a:latin typeface="微软雅黑" panose="020B0503020204020204" charset="-122"/>
                <a:ea typeface="微软雅黑" panose="020B0503020204020204" charset="-122"/>
              </a:rPr>
              <a:t>）</a:t>
            </a:r>
            <a:r>
              <a:rPr lang="en-US" altLang="zh-CN" sz="3000" b="1" dirty="0">
                <a:solidFill>
                  <a:srgbClr val="006600"/>
                </a:solidFill>
                <a:latin typeface="微软雅黑" panose="020B0503020204020204" charset="-122"/>
                <a:ea typeface="微软雅黑" panose="020B0503020204020204" charset="-122"/>
              </a:rPr>
              <a:t>  </a:t>
            </a:r>
            <a:r>
              <a:rPr lang="zh-CN" altLang="en-US" sz="3000" b="1" dirty="0">
                <a:solidFill>
                  <a:srgbClr val="006600"/>
                </a:solidFill>
                <a:latin typeface="微软雅黑" panose="020B0503020204020204" charset="-122"/>
                <a:ea typeface="微软雅黑" panose="020B0503020204020204" charset="-122"/>
              </a:rPr>
              <a:t>独占设备的分配程序</a:t>
            </a:r>
            <a:endParaRPr lang="zh-CN" altLang="en-US" sz="3000" b="1" dirty="0">
              <a:solidFill>
                <a:srgbClr val="006600"/>
              </a:solidFill>
              <a:latin typeface="微软雅黑" panose="020B0503020204020204" charset="-122"/>
              <a:ea typeface="微软雅黑" panose="020B0503020204020204" charset="-122"/>
            </a:endParaRPr>
          </a:p>
        </p:txBody>
      </p:sp>
      <p:sp>
        <p:nvSpPr>
          <p:cNvPr id="56326" name="Rectangle 4"/>
          <p:cNvSpPr/>
          <p:nvPr/>
        </p:nvSpPr>
        <p:spPr>
          <a:xfrm>
            <a:off x="644525" y="1985963"/>
            <a:ext cx="7527925" cy="579437"/>
          </a:xfrm>
          <a:prstGeom prst="rect">
            <a:avLst/>
          </a:prstGeom>
          <a:noFill/>
          <a:ln w="9525">
            <a:noFill/>
          </a:ln>
        </p:spPr>
        <p:txBody>
          <a:bodyPr wrap="none" anchor="t">
            <a:spAutoFit/>
          </a:bodyPr>
          <a:p>
            <a:pPr>
              <a:spcBef>
                <a:spcPct val="20000"/>
              </a:spcBef>
              <a:buClr>
                <a:srgbClr val="1F05E3"/>
              </a:buClr>
              <a:buFont typeface="Wingdings" panose="05000000000000000000" pitchFamily="2" charset="2"/>
            </a:pPr>
            <a:r>
              <a:rPr lang="zh-CN" altLang="en-US" sz="3200" b="1" dirty="0">
                <a:solidFill>
                  <a:schemeClr val="hlink"/>
                </a:solidFill>
                <a:latin typeface="微软雅黑" panose="020B0503020204020204" charset="-122"/>
                <a:ea typeface="微软雅黑" panose="020B0503020204020204" charset="-122"/>
              </a:rPr>
              <a:t>包括：对设备、设备控制器、通道的分配</a:t>
            </a:r>
            <a:endParaRPr lang="zh-CN" altLang="en-US" sz="3200" b="1" dirty="0">
              <a:solidFill>
                <a:schemeClr val="hlin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5">
                                            <p:txEl>
                                              <p:charRg st="0" end="1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5">
                                            <p:txEl>
                                              <p:charRg st="16" end="3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325">
                                            <p:txEl>
                                              <p:charRg st="33" end="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build="p"/>
      <p:bldP spid="5632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p:nvPr>
        </p:nvSpPr>
        <p:spPr>
          <a:xfrm>
            <a:off x="592138" y="101600"/>
            <a:ext cx="8229600" cy="868363"/>
          </a:xfrm>
        </p:spPr>
        <p:txBody>
          <a:bodyPr wrap="square" lIns="91440" tIns="45720" rIns="91440" bIns="45720" anchor="b"/>
          <a:p>
            <a:r>
              <a:rPr lang="zh-CN" altLang="en-US" sz="4000" dirty="0">
                <a:solidFill>
                  <a:srgbClr val="FF9900"/>
                </a:solidFill>
                <a:latin typeface="微软雅黑" panose="020B0503020204020204" charset="-122"/>
                <a:ea typeface="微软雅黑" panose="020B0503020204020204" charset="-122"/>
              </a:rPr>
              <a:t>（</a:t>
            </a:r>
            <a:r>
              <a:rPr lang="en-US" altLang="zh-CN" sz="4000" dirty="0">
                <a:solidFill>
                  <a:srgbClr val="FF9900"/>
                </a:solidFill>
                <a:latin typeface="微软雅黑" panose="020B0503020204020204" charset="-122"/>
                <a:ea typeface="微软雅黑" panose="020B0503020204020204" charset="-122"/>
              </a:rPr>
              <a:t>1</a:t>
            </a:r>
            <a:r>
              <a:rPr lang="zh-CN" altLang="en-US" sz="4000" dirty="0">
                <a:solidFill>
                  <a:srgbClr val="FF9900"/>
                </a:solidFill>
                <a:latin typeface="微软雅黑" panose="020B0503020204020204" charset="-122"/>
                <a:ea typeface="微软雅黑" panose="020B0503020204020204" charset="-122"/>
              </a:rPr>
              <a:t>）</a:t>
            </a:r>
            <a:r>
              <a:rPr lang="en-US" altLang="zh-CN" sz="4000" dirty="0">
                <a:solidFill>
                  <a:srgbClr val="FF9900"/>
                </a:solidFill>
                <a:latin typeface="微软雅黑" panose="020B0503020204020204" charset="-122"/>
                <a:ea typeface="微软雅黑" panose="020B0503020204020204" charset="-122"/>
              </a:rPr>
              <a:t> </a:t>
            </a:r>
            <a:r>
              <a:rPr lang="zh-CN" altLang="en-US" sz="4000" dirty="0">
                <a:solidFill>
                  <a:srgbClr val="FF9900"/>
                </a:solidFill>
                <a:latin typeface="微软雅黑" panose="020B0503020204020204" charset="-122"/>
                <a:ea typeface="微软雅黑" panose="020B0503020204020204" charset="-122"/>
              </a:rPr>
              <a:t>设备分配中的数据结构</a:t>
            </a:r>
            <a:endParaRPr lang="zh-CN" altLang="en-US" sz="4000" dirty="0">
              <a:solidFill>
                <a:srgbClr val="FF9900"/>
              </a:solidFill>
              <a:latin typeface="微软雅黑" panose="020B0503020204020204" charset="-122"/>
              <a:ea typeface="微软雅黑" panose="020B0503020204020204" charset="-122"/>
            </a:endParaRPr>
          </a:p>
        </p:txBody>
      </p:sp>
      <p:sp>
        <p:nvSpPr>
          <p:cNvPr id="119810" name="Rectangle 3"/>
          <p:cNvSpPr>
            <a:spLocks noGrp="1"/>
          </p:cNvSpPr>
          <p:nvPr>
            <p:ph idx="1"/>
          </p:nvPr>
        </p:nvSpPr>
        <p:spPr>
          <a:xfrm>
            <a:off x="1069975" y="1757363"/>
            <a:ext cx="7272338" cy="2736850"/>
          </a:xfrm>
          <a:solidFill>
            <a:srgbClr val="FFFFFF"/>
          </a:solidFill>
          <a:ln>
            <a:solidFill>
              <a:srgbClr val="000000"/>
            </a:solidFill>
            <a:miter/>
          </a:ln>
        </p:spPr>
        <p:txBody>
          <a:bodyPr anchor="t"/>
          <a:p>
            <a:pPr lvl="1" eaLnBrk="1" hangingPunct="1">
              <a:lnSpc>
                <a:spcPct val="130000"/>
              </a:lnSpc>
            </a:pPr>
            <a:r>
              <a:rPr lang="zh-CN" altLang="en-US" sz="3000" b="1" dirty="0">
                <a:solidFill>
                  <a:srgbClr val="006600"/>
                </a:solidFill>
                <a:latin typeface="微软雅黑" panose="020B0503020204020204" charset="-122"/>
                <a:ea typeface="微软雅黑" panose="020B0503020204020204" charset="-122"/>
              </a:rPr>
              <a:t> 设备控制表</a:t>
            </a:r>
            <a:r>
              <a:rPr lang="en-US" altLang="zh-CN" sz="3000" b="1" dirty="0">
                <a:solidFill>
                  <a:srgbClr val="006600"/>
                </a:solidFill>
                <a:latin typeface="微软雅黑" panose="020B0503020204020204" charset="-122"/>
                <a:ea typeface="微软雅黑" panose="020B0503020204020204" charset="-122"/>
              </a:rPr>
              <a:t>(DCT)</a:t>
            </a:r>
            <a:endParaRPr lang="en-US" altLang="zh-CN" sz="3000" b="1" dirty="0">
              <a:solidFill>
                <a:srgbClr val="006600"/>
              </a:solidFill>
              <a:latin typeface="微软雅黑" panose="020B0503020204020204" charset="-122"/>
              <a:ea typeface="微软雅黑" panose="020B0503020204020204" charset="-122"/>
            </a:endParaRPr>
          </a:p>
          <a:p>
            <a:pPr lvl="1" eaLnBrk="1" hangingPunct="1">
              <a:lnSpc>
                <a:spcPct val="130000"/>
              </a:lnSpc>
            </a:pPr>
            <a:r>
              <a:rPr lang="zh-CN" altLang="en-US" sz="3000" b="1" dirty="0">
                <a:solidFill>
                  <a:srgbClr val="006600"/>
                </a:solidFill>
                <a:latin typeface="微软雅黑" panose="020B0503020204020204" charset="-122"/>
                <a:ea typeface="微软雅黑" panose="020B0503020204020204" charset="-122"/>
              </a:rPr>
              <a:t> 控制器控制表（</a:t>
            </a:r>
            <a:r>
              <a:rPr lang="en-US" altLang="zh-CN" sz="3000" b="1" dirty="0">
                <a:solidFill>
                  <a:srgbClr val="006600"/>
                </a:solidFill>
                <a:latin typeface="微软雅黑" panose="020B0503020204020204" charset="-122"/>
                <a:ea typeface="微软雅黑" panose="020B0503020204020204" charset="-122"/>
              </a:rPr>
              <a:t>COCT</a:t>
            </a:r>
            <a:r>
              <a:rPr lang="zh-CN" altLang="en-US" sz="3000" b="1" dirty="0">
                <a:solidFill>
                  <a:srgbClr val="006600"/>
                </a:solidFill>
                <a:latin typeface="微软雅黑" panose="020B0503020204020204" charset="-122"/>
                <a:ea typeface="微软雅黑" panose="020B0503020204020204" charset="-122"/>
              </a:rPr>
              <a:t>）</a:t>
            </a:r>
            <a:endParaRPr lang="zh-CN" altLang="en-US" sz="3000" b="1" dirty="0">
              <a:solidFill>
                <a:srgbClr val="006600"/>
              </a:solidFill>
              <a:latin typeface="微软雅黑" panose="020B0503020204020204" charset="-122"/>
              <a:ea typeface="微软雅黑" panose="020B0503020204020204" charset="-122"/>
            </a:endParaRPr>
          </a:p>
          <a:p>
            <a:pPr lvl="1" eaLnBrk="1" hangingPunct="1">
              <a:lnSpc>
                <a:spcPct val="130000"/>
              </a:lnSpc>
            </a:pPr>
            <a:r>
              <a:rPr lang="zh-CN" altLang="en-US" sz="3000" b="1" dirty="0">
                <a:solidFill>
                  <a:srgbClr val="006600"/>
                </a:solidFill>
                <a:latin typeface="微软雅黑" panose="020B0503020204020204" charset="-122"/>
                <a:ea typeface="微软雅黑" panose="020B0503020204020204" charset="-122"/>
              </a:rPr>
              <a:t> 通道表（</a:t>
            </a:r>
            <a:r>
              <a:rPr lang="en-US" altLang="zh-CN" sz="3000" b="1" dirty="0">
                <a:solidFill>
                  <a:srgbClr val="006600"/>
                </a:solidFill>
                <a:latin typeface="微软雅黑" panose="020B0503020204020204" charset="-122"/>
                <a:ea typeface="微软雅黑" panose="020B0503020204020204" charset="-122"/>
              </a:rPr>
              <a:t>CHCT</a:t>
            </a:r>
            <a:r>
              <a:rPr lang="zh-CN" altLang="en-US" sz="3000" b="1" dirty="0">
                <a:solidFill>
                  <a:srgbClr val="006600"/>
                </a:solidFill>
                <a:latin typeface="微软雅黑" panose="020B0503020204020204" charset="-122"/>
                <a:ea typeface="微软雅黑" panose="020B0503020204020204" charset="-122"/>
              </a:rPr>
              <a:t>）</a:t>
            </a:r>
            <a:endParaRPr lang="zh-CN" altLang="en-US" sz="3000" b="1" dirty="0">
              <a:solidFill>
                <a:srgbClr val="006600"/>
              </a:solidFill>
              <a:latin typeface="微软雅黑" panose="020B0503020204020204" charset="-122"/>
              <a:ea typeface="微软雅黑" panose="020B0503020204020204" charset="-122"/>
            </a:endParaRPr>
          </a:p>
          <a:p>
            <a:pPr lvl="1" eaLnBrk="1" hangingPunct="1">
              <a:lnSpc>
                <a:spcPct val="130000"/>
              </a:lnSpc>
            </a:pPr>
            <a:r>
              <a:rPr lang="zh-CN" altLang="en-US" sz="3000" b="1" dirty="0">
                <a:solidFill>
                  <a:srgbClr val="006600"/>
                </a:solidFill>
                <a:latin typeface="微软雅黑" panose="020B0503020204020204" charset="-122"/>
                <a:ea typeface="微软雅黑" panose="020B0503020204020204" charset="-122"/>
              </a:rPr>
              <a:t> 系统设备表（</a:t>
            </a:r>
            <a:r>
              <a:rPr lang="en-US" altLang="zh-CN" sz="3000" b="1" dirty="0">
                <a:solidFill>
                  <a:srgbClr val="006600"/>
                </a:solidFill>
                <a:latin typeface="微软雅黑" panose="020B0503020204020204" charset="-122"/>
                <a:ea typeface="微软雅黑" panose="020B0503020204020204" charset="-122"/>
              </a:rPr>
              <a:t>SDT</a:t>
            </a:r>
            <a:r>
              <a:rPr lang="zh-CN" altLang="en-US" sz="3000" b="1" dirty="0">
                <a:solidFill>
                  <a:srgbClr val="006600"/>
                </a:solidFill>
                <a:latin typeface="微软雅黑" panose="020B0503020204020204" charset="-122"/>
                <a:ea typeface="微软雅黑" panose="020B0503020204020204" charset="-122"/>
              </a:rPr>
              <a:t>）</a:t>
            </a:r>
            <a:endParaRPr lang="zh-CN" altLang="en-US" sz="3000" b="1" dirty="0">
              <a:solidFill>
                <a:srgbClr val="006600"/>
              </a:solidFill>
              <a:latin typeface="微软雅黑" panose="020B0503020204020204" charset="-122"/>
              <a:ea typeface="微软雅黑" panose="020B0503020204020204" charset="-122"/>
            </a:endParaRPr>
          </a:p>
        </p:txBody>
      </p:sp>
      <p:sp>
        <p:nvSpPr>
          <p:cNvPr id="11981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设备控制表（</a:t>
            </a:r>
            <a:r>
              <a:rPr lang="en-US" altLang="zh-CN" sz="4000" dirty="0">
                <a:solidFill>
                  <a:srgbClr val="FF9900"/>
                </a:solidFill>
                <a:latin typeface="微软雅黑" panose="020B0503020204020204" charset="-122"/>
                <a:ea typeface="微软雅黑" panose="020B0503020204020204" charset="-122"/>
              </a:rPr>
              <a:t>DCT</a:t>
            </a:r>
            <a:r>
              <a:rPr lang="zh-CN" altLang="en-US" sz="4000" dirty="0">
                <a:solidFill>
                  <a:srgbClr val="FF9900"/>
                </a:solidFill>
                <a:latin typeface="微软雅黑" panose="020B0503020204020204" charset="-122"/>
                <a:ea typeface="微软雅黑" panose="020B0503020204020204" charset="-122"/>
              </a:rPr>
              <a:t>）</a:t>
            </a:r>
            <a:endParaRPr lang="zh-CN" altLang="en-US" sz="4000" dirty="0">
              <a:solidFill>
                <a:srgbClr val="FF9900"/>
              </a:solidFill>
              <a:latin typeface="微软雅黑" panose="020B0503020204020204" charset="-122"/>
              <a:ea typeface="微软雅黑" panose="020B0503020204020204" charset="-122"/>
            </a:endParaRPr>
          </a:p>
        </p:txBody>
      </p:sp>
      <p:sp>
        <p:nvSpPr>
          <p:cNvPr id="121858" name="Rectangle 3"/>
          <p:cNvSpPr>
            <a:spLocks noGrp="1"/>
          </p:cNvSpPr>
          <p:nvPr>
            <p:ph idx="1"/>
          </p:nvPr>
        </p:nvSpPr>
        <p:spPr>
          <a:xfrm>
            <a:off x="457200" y="1665288"/>
            <a:ext cx="8229600" cy="1187450"/>
          </a:xfrm>
          <a:solidFill>
            <a:srgbClr val="FFFFFF"/>
          </a:solidFill>
          <a:ln>
            <a:solidFill>
              <a:srgbClr val="000000"/>
            </a:solidFill>
            <a:miter/>
          </a:ln>
        </p:spPr>
        <p:txBody>
          <a:bodyPr anchor="t"/>
          <a:p>
            <a:pPr eaLnBrk="1" hangingPunct="1">
              <a:lnSpc>
                <a:spcPct val="120000"/>
              </a:lnSpc>
              <a:buNone/>
            </a:pPr>
            <a:r>
              <a:rPr lang="en-US" altLang="zh-CN" sz="2600" b="1" dirty="0">
                <a:solidFill>
                  <a:srgbClr val="0000CC"/>
                </a:solidFill>
                <a:latin typeface="微软雅黑" panose="020B0503020204020204" charset="-122"/>
                <a:ea typeface="微软雅黑" panose="020B0503020204020204" charset="-122"/>
              </a:rPr>
              <a:t>         </a:t>
            </a:r>
            <a:r>
              <a:rPr lang="zh-CN" altLang="en-US" sz="2800" b="1" dirty="0">
                <a:solidFill>
                  <a:schemeClr val="hlink"/>
                </a:solidFill>
                <a:latin typeface="微软雅黑" panose="020B0503020204020204" charset="-122"/>
                <a:ea typeface="微软雅黑" panose="020B0503020204020204" charset="-122"/>
              </a:rPr>
              <a:t>系统为每一个设备都配置了一张设备控制表，用于记录本设备的情况。</a:t>
            </a:r>
            <a:endParaRPr lang="zh-CN" altLang="en-US" sz="2800" b="1" dirty="0">
              <a:solidFill>
                <a:schemeClr val="hlink"/>
              </a:solidFill>
              <a:latin typeface="微软雅黑" panose="020B0503020204020204" charset="-122"/>
              <a:ea typeface="微软雅黑" panose="020B0503020204020204" charset="-122"/>
            </a:endParaRPr>
          </a:p>
        </p:txBody>
      </p:sp>
      <p:grpSp>
        <p:nvGrpSpPr>
          <p:cNvPr id="58375" name="Group 4"/>
          <p:cNvGrpSpPr/>
          <p:nvPr/>
        </p:nvGrpSpPr>
        <p:grpSpPr>
          <a:xfrm>
            <a:off x="1547813" y="2924175"/>
            <a:ext cx="6983412" cy="2808288"/>
            <a:chOff x="930" y="1888"/>
            <a:chExt cx="4399" cy="1769"/>
          </a:xfrm>
        </p:grpSpPr>
        <p:sp>
          <p:nvSpPr>
            <p:cNvPr id="121860" name="Rectangle 5"/>
            <p:cNvSpPr/>
            <p:nvPr/>
          </p:nvSpPr>
          <p:spPr>
            <a:xfrm>
              <a:off x="1247" y="1888"/>
              <a:ext cx="771" cy="17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en-US" altLang="zh-CN" sz="2400" b="1" dirty="0">
                  <a:latin typeface="微软雅黑" panose="020B0503020204020204" charset="-122"/>
                  <a:ea typeface="微软雅黑" panose="020B0503020204020204" charset="-122"/>
                </a:rPr>
                <a:t>DCT 1</a:t>
              </a:r>
              <a:endParaRPr lang="en-US" altLang="zh-CN" sz="2400" b="1" dirty="0">
                <a:latin typeface="微软雅黑" panose="020B0503020204020204" charset="-122"/>
                <a:ea typeface="微软雅黑" panose="020B0503020204020204" charset="-122"/>
              </a:endParaRPr>
            </a:p>
            <a:p>
              <a:endParaRPr lang="en-US" altLang="zh-CN" sz="2400" b="1" dirty="0">
                <a:latin typeface="微软雅黑" panose="020B0503020204020204" charset="-122"/>
                <a:ea typeface="微软雅黑" panose="020B0503020204020204" charset="-122"/>
              </a:endParaRPr>
            </a:p>
            <a:p>
              <a:endParaRPr lang="en-US" altLang="zh-CN" sz="2400" b="1" dirty="0">
                <a:latin typeface="微软雅黑" panose="020B0503020204020204" charset="-122"/>
                <a:ea typeface="微软雅黑" panose="020B0503020204020204" charset="-122"/>
              </a:endParaRPr>
            </a:p>
            <a:p>
              <a:r>
                <a:rPr lang="en-US" altLang="zh-CN" sz="2400" b="1" dirty="0">
                  <a:latin typeface="微软雅黑" panose="020B0503020204020204" charset="-122"/>
                  <a:ea typeface="微软雅黑" panose="020B0503020204020204" charset="-122"/>
                </a:rPr>
                <a:t>DCT 2</a:t>
              </a:r>
              <a:endParaRPr lang="en-US" altLang="zh-CN" sz="2400" b="1" dirty="0">
                <a:latin typeface="微软雅黑" panose="020B0503020204020204" charset="-122"/>
                <a:ea typeface="微软雅黑" panose="020B0503020204020204" charset="-122"/>
              </a:endParaRPr>
            </a:p>
            <a:p>
              <a:endParaRPr lang="en-US" altLang="zh-CN" sz="2400" b="1" dirty="0">
                <a:latin typeface="微软雅黑" panose="020B0503020204020204" charset="-122"/>
                <a:ea typeface="微软雅黑" panose="020B0503020204020204" charset="-122"/>
              </a:endParaRPr>
            </a:p>
            <a:p>
              <a:endParaRPr lang="en-US" altLang="zh-CN" sz="2400" b="1" dirty="0">
                <a:latin typeface="微软雅黑" panose="020B0503020204020204" charset="-122"/>
                <a:ea typeface="微软雅黑" panose="020B0503020204020204" charset="-122"/>
              </a:endParaRPr>
            </a:p>
            <a:p>
              <a:r>
                <a:rPr lang="en-US" altLang="zh-CN" sz="2400" b="1" dirty="0">
                  <a:latin typeface="微软雅黑" panose="020B0503020204020204" charset="-122"/>
                  <a:ea typeface="微软雅黑" panose="020B0503020204020204" charset="-122"/>
                </a:rPr>
                <a:t>DCT n</a:t>
              </a:r>
              <a:endParaRPr lang="en-US" altLang="zh-CN" sz="2400" b="1" dirty="0">
                <a:latin typeface="微软雅黑" panose="020B0503020204020204" charset="-122"/>
                <a:ea typeface="微软雅黑" panose="020B0503020204020204" charset="-122"/>
              </a:endParaRPr>
            </a:p>
          </p:txBody>
        </p:sp>
        <p:sp>
          <p:nvSpPr>
            <p:cNvPr id="121861" name="Rectangle 6"/>
            <p:cNvSpPr/>
            <p:nvPr/>
          </p:nvSpPr>
          <p:spPr>
            <a:xfrm>
              <a:off x="2789" y="1888"/>
              <a:ext cx="2540" cy="176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130000"/>
                </a:lnSpc>
              </a:pPr>
              <a:r>
                <a:rPr lang="zh-CN" altLang="en-US" sz="2400" b="1" dirty="0">
                  <a:latin typeface="微软雅黑" panose="020B0503020204020204" charset="-122"/>
                  <a:ea typeface="微软雅黑" panose="020B0503020204020204" charset="-122"/>
                </a:rPr>
                <a:t>设备类型 </a:t>
              </a:r>
              <a:r>
                <a:rPr lang="en-US" altLang="zh-CN" sz="2400" b="1" dirty="0">
                  <a:latin typeface="微软雅黑" panose="020B0503020204020204" charset="-122"/>
                  <a:ea typeface="微软雅黑" panose="020B0503020204020204" charset="-122"/>
                </a:rPr>
                <a:t>type</a:t>
              </a:r>
              <a:endParaRPr lang="en-US" altLang="zh-CN" sz="2400" b="1" dirty="0">
                <a:latin typeface="微软雅黑" panose="020B0503020204020204" charset="-122"/>
                <a:ea typeface="微软雅黑" panose="020B0503020204020204" charset="-122"/>
              </a:endParaRPr>
            </a:p>
            <a:p>
              <a:pPr>
                <a:lnSpc>
                  <a:spcPct val="130000"/>
                </a:lnSpc>
              </a:pPr>
              <a:r>
                <a:rPr lang="zh-CN" altLang="en-US" sz="2400" b="1" dirty="0">
                  <a:latin typeface="微软雅黑" panose="020B0503020204020204" charset="-122"/>
                  <a:ea typeface="微软雅黑" panose="020B0503020204020204" charset="-122"/>
                </a:rPr>
                <a:t>设备标识符</a:t>
              </a:r>
              <a:r>
                <a:rPr lang="en-US" altLang="zh-CN" sz="2400" b="1" dirty="0">
                  <a:latin typeface="微软雅黑" panose="020B0503020204020204" charset="-122"/>
                  <a:ea typeface="微软雅黑" panose="020B0503020204020204" charset="-122"/>
                </a:rPr>
                <a:t>deviceid</a:t>
              </a:r>
              <a:endParaRPr lang="en-US" altLang="zh-CN" sz="2400" b="1" dirty="0">
                <a:latin typeface="微软雅黑" panose="020B0503020204020204" charset="-122"/>
                <a:ea typeface="微软雅黑" panose="020B0503020204020204" charset="-122"/>
              </a:endParaRPr>
            </a:p>
            <a:p>
              <a:pPr>
                <a:lnSpc>
                  <a:spcPct val="130000"/>
                </a:lnSpc>
              </a:pPr>
              <a:r>
                <a:rPr lang="zh-CN" altLang="en-US" sz="2400" b="1" dirty="0">
                  <a:latin typeface="微软雅黑" panose="020B0503020204020204" charset="-122"/>
                  <a:ea typeface="微软雅黑" panose="020B0503020204020204" charset="-122"/>
                </a:rPr>
                <a:t>设备状态：等待</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不等待 忙</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闲</a:t>
              </a:r>
              <a:endParaRPr lang="zh-CN" altLang="en-US" sz="2400" b="1" dirty="0">
                <a:latin typeface="微软雅黑" panose="020B0503020204020204" charset="-122"/>
                <a:ea typeface="微软雅黑" panose="020B0503020204020204" charset="-122"/>
              </a:endParaRPr>
            </a:p>
            <a:p>
              <a:pPr>
                <a:lnSpc>
                  <a:spcPct val="130000"/>
                </a:lnSpc>
              </a:pPr>
              <a:r>
                <a:rPr lang="zh-CN" altLang="en-US" sz="2400" b="1" dirty="0">
                  <a:latin typeface="微软雅黑" panose="020B0503020204020204" charset="-122"/>
                  <a:ea typeface="微软雅黑" panose="020B0503020204020204" charset="-122"/>
                </a:rPr>
                <a:t>指向控制器表的指针</a:t>
              </a:r>
              <a:endParaRPr lang="zh-CN" altLang="en-US" sz="2400" b="1" dirty="0">
                <a:latin typeface="微软雅黑" panose="020B0503020204020204" charset="-122"/>
                <a:ea typeface="微软雅黑" panose="020B0503020204020204" charset="-122"/>
              </a:endParaRPr>
            </a:p>
            <a:p>
              <a:pPr>
                <a:lnSpc>
                  <a:spcPct val="130000"/>
                </a:lnSpc>
              </a:pPr>
              <a:r>
                <a:rPr lang="zh-CN" altLang="en-US" sz="2400" b="1" dirty="0">
                  <a:latin typeface="微软雅黑" panose="020B0503020204020204" charset="-122"/>
                  <a:ea typeface="微软雅黑" panose="020B0503020204020204" charset="-122"/>
                </a:rPr>
                <a:t>重复执行次数或时间</a:t>
              </a:r>
              <a:endParaRPr lang="zh-CN" altLang="en-US" sz="2400" b="1" dirty="0">
                <a:latin typeface="微软雅黑" panose="020B0503020204020204" charset="-122"/>
                <a:ea typeface="微软雅黑" panose="020B0503020204020204" charset="-122"/>
              </a:endParaRPr>
            </a:p>
            <a:p>
              <a:pPr>
                <a:lnSpc>
                  <a:spcPct val="130000"/>
                </a:lnSpc>
              </a:pPr>
              <a:r>
                <a:rPr lang="zh-CN" altLang="en-US" sz="2400" b="1" dirty="0">
                  <a:latin typeface="微软雅黑" panose="020B0503020204020204" charset="-122"/>
                  <a:ea typeface="微软雅黑" panose="020B0503020204020204" charset="-122"/>
                </a:rPr>
                <a:t>设备队列的队首指针</a:t>
              </a:r>
              <a:endParaRPr lang="zh-CN" altLang="en-US" sz="2400" b="1" dirty="0">
                <a:latin typeface="微软雅黑" panose="020B0503020204020204" charset="-122"/>
                <a:ea typeface="微软雅黑" panose="020B0503020204020204" charset="-122"/>
              </a:endParaRPr>
            </a:p>
          </p:txBody>
        </p:sp>
        <p:sp>
          <p:nvSpPr>
            <p:cNvPr id="121862" name="Line 7"/>
            <p:cNvSpPr/>
            <p:nvPr/>
          </p:nvSpPr>
          <p:spPr>
            <a:xfrm>
              <a:off x="2789" y="2205"/>
              <a:ext cx="2540" cy="0"/>
            </a:xfrm>
            <a:prstGeom prst="line">
              <a:avLst/>
            </a:prstGeom>
            <a:ln w="9525" cap="flat" cmpd="sng">
              <a:solidFill>
                <a:schemeClr val="tx1"/>
              </a:solidFill>
              <a:prstDash val="solid"/>
              <a:round/>
              <a:headEnd type="none" w="med" len="med"/>
              <a:tailEnd type="none" w="med" len="med"/>
            </a:ln>
          </p:spPr>
        </p:sp>
        <p:sp>
          <p:nvSpPr>
            <p:cNvPr id="121863" name="Line 8"/>
            <p:cNvSpPr/>
            <p:nvPr/>
          </p:nvSpPr>
          <p:spPr>
            <a:xfrm>
              <a:off x="2789" y="2478"/>
              <a:ext cx="2540" cy="0"/>
            </a:xfrm>
            <a:prstGeom prst="line">
              <a:avLst/>
            </a:prstGeom>
            <a:ln w="9525" cap="flat" cmpd="sng">
              <a:solidFill>
                <a:schemeClr val="tx1"/>
              </a:solidFill>
              <a:prstDash val="solid"/>
              <a:round/>
              <a:headEnd type="none" w="med" len="med"/>
              <a:tailEnd type="none" w="med" len="med"/>
            </a:ln>
          </p:spPr>
        </p:sp>
        <p:sp>
          <p:nvSpPr>
            <p:cNvPr id="121864" name="Line 9"/>
            <p:cNvSpPr/>
            <p:nvPr/>
          </p:nvSpPr>
          <p:spPr>
            <a:xfrm>
              <a:off x="2789" y="2795"/>
              <a:ext cx="2540" cy="0"/>
            </a:xfrm>
            <a:prstGeom prst="line">
              <a:avLst/>
            </a:prstGeom>
            <a:ln w="9525" cap="flat" cmpd="sng">
              <a:solidFill>
                <a:schemeClr val="tx1"/>
              </a:solidFill>
              <a:prstDash val="solid"/>
              <a:round/>
              <a:headEnd type="none" w="med" len="med"/>
              <a:tailEnd type="none" w="med" len="med"/>
            </a:ln>
          </p:spPr>
        </p:sp>
        <p:sp>
          <p:nvSpPr>
            <p:cNvPr id="121865" name="Line 10"/>
            <p:cNvSpPr/>
            <p:nvPr/>
          </p:nvSpPr>
          <p:spPr>
            <a:xfrm>
              <a:off x="2789" y="3113"/>
              <a:ext cx="2540" cy="0"/>
            </a:xfrm>
            <a:prstGeom prst="line">
              <a:avLst/>
            </a:prstGeom>
            <a:ln w="9525" cap="flat" cmpd="sng">
              <a:solidFill>
                <a:schemeClr val="tx1"/>
              </a:solidFill>
              <a:prstDash val="solid"/>
              <a:round/>
              <a:headEnd type="none" w="med" len="med"/>
              <a:tailEnd type="none" w="med" len="med"/>
            </a:ln>
          </p:spPr>
        </p:sp>
        <p:sp>
          <p:nvSpPr>
            <p:cNvPr id="121866" name="Line 11"/>
            <p:cNvSpPr/>
            <p:nvPr/>
          </p:nvSpPr>
          <p:spPr>
            <a:xfrm>
              <a:off x="2789" y="3430"/>
              <a:ext cx="2540" cy="0"/>
            </a:xfrm>
            <a:prstGeom prst="line">
              <a:avLst/>
            </a:prstGeom>
            <a:ln w="9525" cap="flat" cmpd="sng">
              <a:solidFill>
                <a:schemeClr val="tx1"/>
              </a:solidFill>
              <a:prstDash val="solid"/>
              <a:round/>
              <a:headEnd type="none" w="med" len="med"/>
              <a:tailEnd type="none" w="med" len="med"/>
            </a:ln>
          </p:spPr>
        </p:sp>
        <p:sp>
          <p:nvSpPr>
            <p:cNvPr id="121867" name="Line 12"/>
            <p:cNvSpPr/>
            <p:nvPr/>
          </p:nvSpPr>
          <p:spPr>
            <a:xfrm>
              <a:off x="1247" y="2205"/>
              <a:ext cx="771" cy="0"/>
            </a:xfrm>
            <a:prstGeom prst="line">
              <a:avLst/>
            </a:prstGeom>
            <a:ln w="9525" cap="flat" cmpd="sng">
              <a:solidFill>
                <a:schemeClr val="tx1"/>
              </a:solidFill>
              <a:prstDash val="solid"/>
              <a:round/>
              <a:headEnd type="none" w="med" len="med"/>
              <a:tailEnd type="none" w="med" len="med"/>
            </a:ln>
          </p:spPr>
        </p:sp>
        <p:sp>
          <p:nvSpPr>
            <p:cNvPr id="121868" name="Line 13"/>
            <p:cNvSpPr/>
            <p:nvPr/>
          </p:nvSpPr>
          <p:spPr>
            <a:xfrm>
              <a:off x="1247" y="2614"/>
              <a:ext cx="771" cy="0"/>
            </a:xfrm>
            <a:prstGeom prst="line">
              <a:avLst/>
            </a:prstGeom>
            <a:ln w="9525" cap="flat" cmpd="sng">
              <a:solidFill>
                <a:schemeClr val="tx1"/>
              </a:solidFill>
              <a:prstDash val="solid"/>
              <a:round/>
              <a:headEnd type="none" w="med" len="med"/>
              <a:tailEnd type="none" w="med" len="med"/>
            </a:ln>
          </p:spPr>
        </p:sp>
        <p:sp>
          <p:nvSpPr>
            <p:cNvPr id="121869" name="Line 14"/>
            <p:cNvSpPr/>
            <p:nvPr/>
          </p:nvSpPr>
          <p:spPr>
            <a:xfrm>
              <a:off x="1247" y="2886"/>
              <a:ext cx="771" cy="0"/>
            </a:xfrm>
            <a:prstGeom prst="line">
              <a:avLst/>
            </a:prstGeom>
            <a:ln w="9525" cap="flat" cmpd="sng">
              <a:solidFill>
                <a:schemeClr val="tx1"/>
              </a:solidFill>
              <a:prstDash val="solid"/>
              <a:round/>
              <a:headEnd type="none" w="med" len="med"/>
              <a:tailEnd type="none" w="med" len="med"/>
            </a:ln>
          </p:spPr>
        </p:sp>
        <p:sp>
          <p:nvSpPr>
            <p:cNvPr id="121870" name="Line 15"/>
            <p:cNvSpPr/>
            <p:nvPr/>
          </p:nvSpPr>
          <p:spPr>
            <a:xfrm>
              <a:off x="1247" y="3339"/>
              <a:ext cx="771" cy="0"/>
            </a:xfrm>
            <a:prstGeom prst="line">
              <a:avLst/>
            </a:prstGeom>
            <a:ln w="9525" cap="flat" cmpd="sng">
              <a:solidFill>
                <a:schemeClr val="tx1"/>
              </a:solidFill>
              <a:prstDash val="solid"/>
              <a:round/>
              <a:headEnd type="none" w="med" len="med"/>
              <a:tailEnd type="none" w="med" len="med"/>
            </a:ln>
          </p:spPr>
        </p:sp>
        <p:sp>
          <p:nvSpPr>
            <p:cNvPr id="121871" name="Line 16"/>
            <p:cNvSpPr/>
            <p:nvPr/>
          </p:nvSpPr>
          <p:spPr>
            <a:xfrm flipV="1">
              <a:off x="2018" y="1888"/>
              <a:ext cx="771" cy="726"/>
            </a:xfrm>
            <a:prstGeom prst="line">
              <a:avLst/>
            </a:prstGeom>
            <a:ln w="9525" cap="flat" cmpd="sng">
              <a:solidFill>
                <a:schemeClr val="tx1"/>
              </a:solidFill>
              <a:prstDash val="dash"/>
              <a:round/>
              <a:headEnd type="none" w="med" len="med"/>
              <a:tailEnd type="triangle" w="med" len="med"/>
            </a:ln>
          </p:spPr>
        </p:sp>
        <p:sp>
          <p:nvSpPr>
            <p:cNvPr id="121872" name="Line 17"/>
            <p:cNvSpPr/>
            <p:nvPr/>
          </p:nvSpPr>
          <p:spPr>
            <a:xfrm>
              <a:off x="2018" y="2886"/>
              <a:ext cx="771" cy="771"/>
            </a:xfrm>
            <a:prstGeom prst="line">
              <a:avLst/>
            </a:prstGeom>
            <a:ln w="9525" cap="flat" cmpd="sng">
              <a:solidFill>
                <a:schemeClr val="tx1"/>
              </a:solidFill>
              <a:prstDash val="dash"/>
              <a:round/>
              <a:headEnd type="none" w="med" len="med"/>
              <a:tailEnd type="triangle" w="med" len="med"/>
            </a:ln>
          </p:spPr>
        </p:sp>
        <p:sp>
          <p:nvSpPr>
            <p:cNvPr id="121873" name="Text Box 18"/>
            <p:cNvSpPr txBox="1"/>
            <p:nvPr/>
          </p:nvSpPr>
          <p:spPr>
            <a:xfrm>
              <a:off x="930" y="1933"/>
              <a:ext cx="272" cy="1687"/>
            </a:xfrm>
            <a:prstGeom prst="rect">
              <a:avLst/>
            </a:prstGeom>
            <a:noFill/>
            <a:ln w="9525">
              <a:noFill/>
            </a:ln>
          </p:spPr>
          <p:txBody>
            <a:bodyPr anchor="t">
              <a:spAutoFit/>
            </a:bodyPr>
            <a:p>
              <a:pPr>
                <a:spcBef>
                  <a:spcPct val="50000"/>
                </a:spcBef>
              </a:pPr>
              <a:r>
                <a:rPr lang="zh-CN" altLang="en-US" sz="2400" b="1" dirty="0">
                  <a:latin typeface="微软雅黑" panose="020B0503020204020204" charset="-122"/>
                  <a:ea typeface="微软雅黑" panose="020B0503020204020204" charset="-122"/>
                </a:rPr>
                <a:t>设备控制表集合</a:t>
              </a:r>
              <a:endParaRPr lang="zh-CN" altLang="en-US" sz="2400" b="1" dirty="0">
                <a:latin typeface="微软雅黑" panose="020B0503020204020204" charset="-122"/>
                <a:ea typeface="微软雅黑" panose="020B0503020204020204" charset="-122"/>
              </a:endParaRPr>
            </a:p>
          </p:txBody>
        </p:sp>
      </p:grpSp>
      <p:sp>
        <p:nvSpPr>
          <p:cNvPr id="121874"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wrap="square" anchor="ctr"/>
          <a:p>
            <a:pPr>
              <a:lnSpc>
                <a:spcPct val="160000"/>
              </a:lnSpc>
            </a:pPr>
            <a:r>
              <a:rPr lang="zh-CN" altLang="en-US" sz="4000" dirty="0">
                <a:latin typeface="宋体" panose="02010600030101010101" pitchFamily="2" charset="-122"/>
                <a:ea typeface="宋体" panose="02010600030101010101" pitchFamily="2" charset="-122"/>
              </a:rPr>
              <a:t>6.1  I/O系统的功能、模型和接口</a:t>
            </a:r>
            <a:endParaRPr lang="zh-CN" altLang="en-US" sz="4000" dirty="0">
              <a:latin typeface="宋体" panose="02010600030101010101" pitchFamily="2" charset="-122"/>
              <a:ea typeface="宋体" panose="02010600030101010101" pitchFamily="2" charset="-122"/>
            </a:endParaRPr>
          </a:p>
        </p:txBody>
      </p:sp>
      <p:sp>
        <p:nvSpPr>
          <p:cNvPr id="18434" name="Rectangle 3"/>
          <p:cNvSpPr>
            <a:spLocks noGrp="1"/>
          </p:cNvSpPr>
          <p:nvPr>
            <p:ph type="body"/>
          </p:nvPr>
        </p:nvSpPr>
        <p:spPr>
          <a:xfrm>
            <a:off x="457200" y="1141413"/>
            <a:ext cx="8229600" cy="5029200"/>
          </a:xfrm>
        </p:spPr>
        <p:txBody>
          <a:bodyPr wrap="square" anchor="t"/>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2. I/O系统中各种模块之间的层次视图</a:t>
            </a:r>
            <a:br>
              <a:rPr lang="zh-CN" altLang="en-US" sz="2400"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1)  I/O系统的上、下接口</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(1) I/O系统接口。</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(2) 软件/硬件(RW/HW)接口。</a:t>
            </a:r>
            <a:endParaRPr lang="zh-CN" altLang="en-US" sz="2400" b="1" dirty="0">
              <a:latin typeface="宋体" panose="02010600030101010101" pitchFamily="2" charset="-122"/>
              <a:ea typeface="宋体" panose="02010600030101010101" pitchFamily="2" charset="-122"/>
            </a:endParaRPr>
          </a:p>
          <a:p>
            <a:pPr marL="0" indent="0">
              <a:lnSpc>
                <a:spcPct val="150000"/>
              </a:lnSpc>
              <a:spcBef>
                <a:spcPct val="0"/>
              </a:spcBef>
              <a:buNone/>
            </a:pPr>
            <a:r>
              <a:rPr lang="zh-CN" altLang="en-US" sz="2400" b="1" dirty="0">
                <a:latin typeface="宋体" panose="02010600030101010101" pitchFamily="2" charset="-122"/>
                <a:ea typeface="宋体" panose="02010600030101010101" pitchFamily="2" charset="-122"/>
              </a:rPr>
              <a:t>2)  I/O系统的分层</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与前面所述的I/O软件组织的层次结构相对应，I/O系统本身也可分为如下三个层次：</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(1) 中断处理程序。</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(2) 设备驱动程序。</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　　(3) 设备独立性软件。 </a:t>
            </a:r>
            <a:endParaRPr lang="zh-CN" altLang="en-US" sz="2400" b="1" dirty="0">
              <a:latin typeface="宋体" panose="02010600030101010101" pitchFamily="2" charset="-122"/>
              <a:ea typeface="宋体" panose="02010600030101010101" pitchFamily="2" charset="-122"/>
            </a:endParaRPr>
          </a:p>
        </p:txBody>
      </p:sp>
      <p:sp>
        <p:nvSpPr>
          <p:cNvPr id="1843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控制器控制表</a:t>
            </a:r>
            <a:r>
              <a:rPr lang="en-US" altLang="zh-CN" sz="4000" dirty="0">
                <a:solidFill>
                  <a:srgbClr val="FF9900"/>
                </a:solidFill>
                <a:latin typeface="微软雅黑" panose="020B0503020204020204" charset="-122"/>
                <a:ea typeface="微软雅黑" panose="020B0503020204020204" charset="-122"/>
              </a:rPr>
              <a:t>(COCT)</a:t>
            </a:r>
            <a:endParaRPr lang="en-US" altLang="zh-CN" sz="4000" dirty="0">
              <a:solidFill>
                <a:srgbClr val="FF9900"/>
              </a:solidFill>
              <a:latin typeface="微软雅黑" panose="020B0503020204020204" charset="-122"/>
              <a:ea typeface="微软雅黑" panose="020B0503020204020204" charset="-122"/>
            </a:endParaRPr>
          </a:p>
        </p:txBody>
      </p:sp>
      <p:sp>
        <p:nvSpPr>
          <p:cNvPr id="123906" name="Rectangle 3"/>
          <p:cNvSpPr>
            <a:spLocks noGrp="1"/>
          </p:cNvSpPr>
          <p:nvPr>
            <p:ph idx="1"/>
          </p:nvPr>
        </p:nvSpPr>
        <p:spPr>
          <a:xfrm>
            <a:off x="601663" y="1600200"/>
            <a:ext cx="8002587" cy="1181100"/>
          </a:xfrm>
          <a:solidFill>
            <a:srgbClr val="FFFFFF"/>
          </a:solidFill>
          <a:ln>
            <a:solidFill>
              <a:srgbClr val="000000"/>
            </a:solidFill>
            <a:miter/>
          </a:ln>
        </p:spPr>
        <p:txBody>
          <a:bodyPr anchor="t"/>
          <a:p>
            <a:pPr eaLnBrk="1" hangingPunct="1">
              <a:lnSpc>
                <a:spcPct val="120000"/>
              </a:lnSpc>
              <a:buNone/>
            </a:pPr>
            <a:r>
              <a:rPr lang="en-US" altLang="zh-CN" sz="2800" b="1" dirty="0">
                <a:solidFill>
                  <a:schemeClr val="hlink"/>
                </a:solidFill>
                <a:latin typeface="微软雅黑" panose="020B0503020204020204" charset="-122"/>
                <a:ea typeface="微软雅黑" panose="020B0503020204020204" charset="-122"/>
              </a:rPr>
              <a:t>         </a:t>
            </a:r>
            <a:r>
              <a:rPr lang="zh-CN" altLang="en-US" sz="2800" b="1" dirty="0">
                <a:solidFill>
                  <a:schemeClr val="hlink"/>
                </a:solidFill>
                <a:latin typeface="微软雅黑" panose="020B0503020204020204" charset="-122"/>
                <a:ea typeface="微软雅黑" panose="020B0503020204020204" charset="-122"/>
              </a:rPr>
              <a:t>系统为每一个控制器都设置了一张控制器控制表，用于记录本控制器情况</a:t>
            </a:r>
            <a:endParaRPr lang="zh-CN" altLang="en-US" sz="2800" b="1" dirty="0">
              <a:solidFill>
                <a:schemeClr val="hlink"/>
              </a:solidFill>
              <a:latin typeface="微软雅黑" panose="020B0503020204020204" charset="-122"/>
              <a:ea typeface="微软雅黑" panose="020B0503020204020204" charset="-122"/>
            </a:endParaRPr>
          </a:p>
        </p:txBody>
      </p:sp>
      <p:grpSp>
        <p:nvGrpSpPr>
          <p:cNvPr id="59399" name="Group 4"/>
          <p:cNvGrpSpPr/>
          <p:nvPr/>
        </p:nvGrpSpPr>
        <p:grpSpPr>
          <a:xfrm>
            <a:off x="1547813" y="2852738"/>
            <a:ext cx="5976937" cy="3168650"/>
            <a:chOff x="975" y="1752"/>
            <a:chExt cx="3765" cy="1996"/>
          </a:xfrm>
        </p:grpSpPr>
        <p:sp>
          <p:nvSpPr>
            <p:cNvPr id="123908" name="Rectangle 5"/>
            <p:cNvSpPr/>
            <p:nvPr/>
          </p:nvSpPr>
          <p:spPr>
            <a:xfrm>
              <a:off x="975" y="1752"/>
              <a:ext cx="3765" cy="19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170000"/>
                </a:lnSpc>
              </a:pPr>
              <a:r>
                <a:rPr lang="zh-CN" altLang="en-US" sz="2400" b="1" dirty="0">
                  <a:latin typeface="微软雅黑" panose="020B0503020204020204" charset="-122"/>
                  <a:ea typeface="微软雅黑" panose="020B0503020204020204" charset="-122"/>
                </a:rPr>
                <a:t>控制器标识符：</a:t>
              </a:r>
              <a:r>
                <a:rPr lang="en-US" altLang="zh-CN" sz="2400" b="1" dirty="0">
                  <a:latin typeface="微软雅黑" panose="020B0503020204020204" charset="-122"/>
                  <a:ea typeface="微软雅黑" panose="020B0503020204020204" charset="-122"/>
                </a:rPr>
                <a:t>controllerid</a:t>
              </a:r>
              <a:endParaRPr lang="en-US" altLang="zh-CN"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控制器状态：忙</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闲</a:t>
              </a:r>
              <a:endParaRPr lang="zh-CN" altLang="en-US"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与控制器连接的通道表指针</a:t>
              </a:r>
              <a:endParaRPr lang="zh-CN" altLang="en-US"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控制器队列的队首指针</a:t>
              </a:r>
              <a:endParaRPr lang="zh-CN" altLang="en-US"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控制器队列的队尾指针</a:t>
              </a:r>
              <a:endParaRPr lang="zh-CN" altLang="en-US" sz="2400" b="1" dirty="0">
                <a:latin typeface="微软雅黑" panose="020B0503020204020204" charset="-122"/>
                <a:ea typeface="微软雅黑" panose="020B0503020204020204" charset="-122"/>
              </a:endParaRPr>
            </a:p>
          </p:txBody>
        </p:sp>
        <p:sp>
          <p:nvSpPr>
            <p:cNvPr id="123909" name="Line 6"/>
            <p:cNvSpPr/>
            <p:nvPr/>
          </p:nvSpPr>
          <p:spPr>
            <a:xfrm>
              <a:off x="975" y="3339"/>
              <a:ext cx="3765" cy="0"/>
            </a:xfrm>
            <a:prstGeom prst="line">
              <a:avLst/>
            </a:prstGeom>
            <a:ln w="9525" cap="flat" cmpd="sng">
              <a:solidFill>
                <a:schemeClr val="tx1"/>
              </a:solidFill>
              <a:prstDash val="solid"/>
              <a:round/>
              <a:headEnd type="none" w="med" len="med"/>
              <a:tailEnd type="none" w="med" len="med"/>
            </a:ln>
          </p:spPr>
        </p:sp>
        <p:sp>
          <p:nvSpPr>
            <p:cNvPr id="123910" name="Line 7"/>
            <p:cNvSpPr/>
            <p:nvPr/>
          </p:nvSpPr>
          <p:spPr>
            <a:xfrm>
              <a:off x="975" y="2931"/>
              <a:ext cx="3765" cy="0"/>
            </a:xfrm>
            <a:prstGeom prst="line">
              <a:avLst/>
            </a:prstGeom>
            <a:ln w="9525" cap="flat" cmpd="sng">
              <a:solidFill>
                <a:schemeClr val="tx1"/>
              </a:solidFill>
              <a:prstDash val="solid"/>
              <a:round/>
              <a:headEnd type="none" w="med" len="med"/>
              <a:tailEnd type="none" w="med" len="med"/>
            </a:ln>
          </p:spPr>
        </p:sp>
        <p:sp>
          <p:nvSpPr>
            <p:cNvPr id="123911" name="Line 8"/>
            <p:cNvSpPr/>
            <p:nvPr/>
          </p:nvSpPr>
          <p:spPr>
            <a:xfrm>
              <a:off x="975" y="2568"/>
              <a:ext cx="3765" cy="0"/>
            </a:xfrm>
            <a:prstGeom prst="line">
              <a:avLst/>
            </a:prstGeom>
            <a:ln w="9525" cap="flat" cmpd="sng">
              <a:solidFill>
                <a:schemeClr val="tx1"/>
              </a:solidFill>
              <a:prstDash val="solid"/>
              <a:round/>
              <a:headEnd type="none" w="med" len="med"/>
              <a:tailEnd type="none" w="med" len="med"/>
            </a:ln>
          </p:spPr>
        </p:sp>
        <p:sp>
          <p:nvSpPr>
            <p:cNvPr id="123912" name="Line 9"/>
            <p:cNvSpPr/>
            <p:nvPr/>
          </p:nvSpPr>
          <p:spPr>
            <a:xfrm>
              <a:off x="975" y="2160"/>
              <a:ext cx="3765" cy="0"/>
            </a:xfrm>
            <a:prstGeom prst="line">
              <a:avLst/>
            </a:prstGeom>
            <a:ln w="9525" cap="flat" cmpd="sng">
              <a:solidFill>
                <a:schemeClr val="tx1"/>
              </a:solidFill>
              <a:prstDash val="solid"/>
              <a:round/>
              <a:headEnd type="none" w="med" len="med"/>
              <a:tailEnd type="none" w="med" len="med"/>
            </a:ln>
          </p:spPr>
        </p:sp>
      </p:grpSp>
      <p:sp>
        <p:nvSpPr>
          <p:cNvPr id="12391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通道控制表</a:t>
            </a:r>
            <a:r>
              <a:rPr lang="en-US" altLang="zh-CN" sz="4000" dirty="0">
                <a:solidFill>
                  <a:srgbClr val="FF9900"/>
                </a:solidFill>
                <a:latin typeface="微软雅黑" panose="020B0503020204020204" charset="-122"/>
                <a:ea typeface="微软雅黑" panose="020B0503020204020204" charset="-122"/>
              </a:rPr>
              <a:t>(CHCT)</a:t>
            </a:r>
            <a:endParaRPr lang="en-US" altLang="zh-CN" sz="4000" dirty="0">
              <a:solidFill>
                <a:srgbClr val="FF9900"/>
              </a:solidFill>
              <a:latin typeface="微软雅黑" panose="020B0503020204020204" charset="-122"/>
              <a:ea typeface="微软雅黑" panose="020B0503020204020204" charset="-122"/>
            </a:endParaRPr>
          </a:p>
        </p:txBody>
      </p:sp>
      <p:sp>
        <p:nvSpPr>
          <p:cNvPr id="125954" name="Rectangle 3"/>
          <p:cNvSpPr>
            <a:spLocks noGrp="1"/>
          </p:cNvSpPr>
          <p:nvPr>
            <p:ph idx="1"/>
          </p:nvPr>
        </p:nvSpPr>
        <p:spPr>
          <a:xfrm>
            <a:off x="611188" y="1812925"/>
            <a:ext cx="7931150" cy="608013"/>
          </a:xfrm>
          <a:solidFill>
            <a:srgbClr val="FFFFFF"/>
          </a:solidFill>
          <a:ln>
            <a:solidFill>
              <a:srgbClr val="000000"/>
            </a:solidFill>
            <a:miter/>
          </a:ln>
        </p:spPr>
        <p:txBody>
          <a:bodyPr anchor="t"/>
          <a:p>
            <a:pPr eaLnBrk="1" hangingPunct="1">
              <a:buNone/>
            </a:pPr>
            <a:r>
              <a:rPr lang="en-US" altLang="zh-CN" b="1" dirty="0">
                <a:solidFill>
                  <a:schemeClr val="hlink"/>
                </a:solidFill>
                <a:latin typeface="微软雅黑" panose="020B0503020204020204" charset="-122"/>
                <a:ea typeface="微软雅黑" panose="020B0503020204020204" charset="-122"/>
              </a:rPr>
              <a:t>    </a:t>
            </a:r>
            <a:r>
              <a:rPr lang="zh-CN" altLang="en-US" b="1" dirty="0">
                <a:solidFill>
                  <a:schemeClr val="hlink"/>
                </a:solidFill>
                <a:latin typeface="微软雅黑" panose="020B0503020204020204" charset="-122"/>
                <a:ea typeface="微软雅黑" panose="020B0503020204020204" charset="-122"/>
              </a:rPr>
              <a:t>每个通道都配有一张通道控制表</a:t>
            </a:r>
            <a:endParaRPr lang="zh-CN" altLang="en-US" b="1" dirty="0">
              <a:solidFill>
                <a:schemeClr val="hlink"/>
              </a:solidFill>
              <a:latin typeface="微软雅黑" panose="020B0503020204020204" charset="-122"/>
              <a:ea typeface="微软雅黑" panose="020B0503020204020204" charset="-122"/>
            </a:endParaRPr>
          </a:p>
        </p:txBody>
      </p:sp>
      <p:grpSp>
        <p:nvGrpSpPr>
          <p:cNvPr id="60423" name="Group 4"/>
          <p:cNvGrpSpPr/>
          <p:nvPr/>
        </p:nvGrpSpPr>
        <p:grpSpPr>
          <a:xfrm>
            <a:off x="1547813" y="2636838"/>
            <a:ext cx="5976937" cy="3168650"/>
            <a:chOff x="975" y="1661"/>
            <a:chExt cx="3765" cy="1996"/>
          </a:xfrm>
        </p:grpSpPr>
        <p:sp>
          <p:nvSpPr>
            <p:cNvPr id="125956" name="Rectangle 5"/>
            <p:cNvSpPr/>
            <p:nvPr/>
          </p:nvSpPr>
          <p:spPr>
            <a:xfrm>
              <a:off x="975" y="1661"/>
              <a:ext cx="3765" cy="19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170000"/>
                </a:lnSpc>
              </a:pPr>
              <a:r>
                <a:rPr lang="zh-CN" altLang="en-US" sz="2400" b="1" dirty="0">
                  <a:latin typeface="微软雅黑" panose="020B0503020204020204" charset="-122"/>
                  <a:ea typeface="微软雅黑" panose="020B0503020204020204" charset="-122"/>
                </a:rPr>
                <a:t>通道标识符：</a:t>
              </a:r>
              <a:r>
                <a:rPr lang="en-US" altLang="zh-CN" sz="2400" b="1" dirty="0">
                  <a:latin typeface="微软雅黑" panose="020B0503020204020204" charset="-122"/>
                  <a:ea typeface="微软雅黑" panose="020B0503020204020204" charset="-122"/>
                </a:rPr>
                <a:t>channelid</a:t>
              </a:r>
              <a:endParaRPr lang="en-US" altLang="zh-CN"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通道状态：忙</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闲</a:t>
              </a:r>
              <a:endParaRPr lang="zh-CN" altLang="en-US"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与通道连接的控制器表首址</a:t>
              </a:r>
              <a:endParaRPr lang="zh-CN" altLang="en-US"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通道队列的队首指针</a:t>
              </a:r>
              <a:endParaRPr lang="zh-CN" altLang="en-US" sz="2400" b="1" dirty="0">
                <a:latin typeface="微软雅黑" panose="020B0503020204020204" charset="-122"/>
                <a:ea typeface="微软雅黑" panose="020B0503020204020204" charset="-122"/>
              </a:endParaRPr>
            </a:p>
            <a:p>
              <a:pPr>
                <a:lnSpc>
                  <a:spcPct val="170000"/>
                </a:lnSpc>
              </a:pPr>
              <a:r>
                <a:rPr lang="zh-CN" altLang="en-US" sz="2400" b="1" dirty="0">
                  <a:latin typeface="微软雅黑" panose="020B0503020204020204" charset="-122"/>
                  <a:ea typeface="微软雅黑" panose="020B0503020204020204" charset="-122"/>
                </a:rPr>
                <a:t>通道队列的队尾指针</a:t>
              </a:r>
              <a:endParaRPr lang="zh-CN" altLang="en-US" sz="2400" b="1" dirty="0">
                <a:latin typeface="微软雅黑" panose="020B0503020204020204" charset="-122"/>
                <a:ea typeface="微软雅黑" panose="020B0503020204020204" charset="-122"/>
              </a:endParaRPr>
            </a:p>
          </p:txBody>
        </p:sp>
        <p:sp>
          <p:nvSpPr>
            <p:cNvPr id="125957" name="Line 6"/>
            <p:cNvSpPr/>
            <p:nvPr/>
          </p:nvSpPr>
          <p:spPr>
            <a:xfrm>
              <a:off x="975" y="3339"/>
              <a:ext cx="3765" cy="0"/>
            </a:xfrm>
            <a:prstGeom prst="line">
              <a:avLst/>
            </a:prstGeom>
            <a:ln w="9525" cap="flat" cmpd="sng">
              <a:solidFill>
                <a:schemeClr val="tx1"/>
              </a:solidFill>
              <a:prstDash val="solid"/>
              <a:round/>
              <a:headEnd type="none" w="med" len="med"/>
              <a:tailEnd type="none" w="med" len="med"/>
            </a:ln>
          </p:spPr>
        </p:sp>
        <p:sp>
          <p:nvSpPr>
            <p:cNvPr id="125958" name="Line 7"/>
            <p:cNvSpPr/>
            <p:nvPr/>
          </p:nvSpPr>
          <p:spPr>
            <a:xfrm>
              <a:off x="975" y="2931"/>
              <a:ext cx="3765" cy="0"/>
            </a:xfrm>
            <a:prstGeom prst="line">
              <a:avLst/>
            </a:prstGeom>
            <a:ln w="9525" cap="flat" cmpd="sng">
              <a:solidFill>
                <a:schemeClr val="tx1"/>
              </a:solidFill>
              <a:prstDash val="solid"/>
              <a:round/>
              <a:headEnd type="none" w="med" len="med"/>
              <a:tailEnd type="none" w="med" len="med"/>
            </a:ln>
          </p:spPr>
        </p:sp>
        <p:sp>
          <p:nvSpPr>
            <p:cNvPr id="125959" name="Line 8"/>
            <p:cNvSpPr/>
            <p:nvPr/>
          </p:nvSpPr>
          <p:spPr>
            <a:xfrm>
              <a:off x="975" y="2568"/>
              <a:ext cx="3765" cy="0"/>
            </a:xfrm>
            <a:prstGeom prst="line">
              <a:avLst/>
            </a:prstGeom>
            <a:ln w="9525" cap="flat" cmpd="sng">
              <a:solidFill>
                <a:schemeClr val="tx1"/>
              </a:solidFill>
              <a:prstDash val="solid"/>
              <a:round/>
              <a:headEnd type="none" w="med" len="med"/>
              <a:tailEnd type="none" w="med" len="med"/>
            </a:ln>
          </p:spPr>
        </p:sp>
        <p:sp>
          <p:nvSpPr>
            <p:cNvPr id="125960" name="Line 9"/>
            <p:cNvSpPr/>
            <p:nvPr/>
          </p:nvSpPr>
          <p:spPr>
            <a:xfrm>
              <a:off x="975" y="2160"/>
              <a:ext cx="3765" cy="0"/>
            </a:xfrm>
            <a:prstGeom prst="line">
              <a:avLst/>
            </a:prstGeom>
            <a:ln w="9525" cap="flat" cmpd="sng">
              <a:solidFill>
                <a:schemeClr val="tx1"/>
              </a:solidFill>
              <a:prstDash val="solid"/>
              <a:round/>
              <a:headEnd type="none" w="med" len="med"/>
              <a:tailEnd type="none" w="med" len="med"/>
            </a:ln>
          </p:spPr>
        </p:sp>
      </p:grpSp>
      <p:sp>
        <p:nvSpPr>
          <p:cNvPr id="12596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矩形 916482"/>
          <p:cNvSpPr/>
          <p:nvPr/>
        </p:nvSpPr>
        <p:spPr>
          <a:xfrm>
            <a:off x="2555875" y="1557338"/>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通道</a:t>
            </a:r>
            <a:r>
              <a:rPr lang="en-US" altLang="zh-CN" sz="2400">
                <a:latin typeface="Times New Roman" panose="02020603050405020304" pitchFamily="2" charset="0"/>
                <a:ea typeface="宋体" panose="02010600030101010101" pitchFamily="2" charset="-122"/>
              </a:rPr>
              <a:t>1</a:t>
            </a:r>
            <a:endParaRPr lang="en-US" altLang="zh-CN" sz="2400">
              <a:latin typeface="Times New Roman" panose="02020603050405020304" pitchFamily="2" charset="0"/>
              <a:ea typeface="宋体" panose="02010600030101010101" pitchFamily="2" charset="-122"/>
            </a:endParaRPr>
          </a:p>
        </p:txBody>
      </p:sp>
      <p:sp>
        <p:nvSpPr>
          <p:cNvPr id="126978" name="矩形 916483"/>
          <p:cNvSpPr/>
          <p:nvPr/>
        </p:nvSpPr>
        <p:spPr>
          <a:xfrm>
            <a:off x="2555875" y="3787775"/>
            <a:ext cx="1223963" cy="865188"/>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dirty="0">
                <a:latin typeface="Times New Roman" panose="02020603050405020304" pitchFamily="2" charset="0"/>
                <a:ea typeface="宋体" panose="02010600030101010101" pitchFamily="2" charset="-122"/>
              </a:rPr>
              <a:t>I/O</a:t>
            </a:r>
            <a:r>
              <a:rPr lang="zh-CN" altLang="en-US" sz="2400" dirty="0">
                <a:latin typeface="Times New Roman" panose="02020603050405020304" pitchFamily="2" charset="0"/>
                <a:ea typeface="宋体" panose="02010600030101010101" pitchFamily="2" charset="-122"/>
              </a:rPr>
              <a:t>通道</a:t>
            </a:r>
            <a:r>
              <a:rPr lang="en-US" altLang="zh-CN" sz="2400">
                <a:latin typeface="Times New Roman" panose="02020603050405020304" pitchFamily="2" charset="0"/>
                <a:ea typeface="宋体" panose="02010600030101010101" pitchFamily="2" charset="-122"/>
              </a:rPr>
              <a:t>2</a:t>
            </a:r>
            <a:endParaRPr lang="en-US" altLang="zh-CN" sz="2400">
              <a:latin typeface="Times New Roman" panose="02020603050405020304" pitchFamily="2" charset="0"/>
              <a:ea typeface="宋体" panose="02010600030101010101" pitchFamily="2" charset="-122"/>
            </a:endParaRPr>
          </a:p>
        </p:txBody>
      </p:sp>
      <p:sp>
        <p:nvSpPr>
          <p:cNvPr id="126979" name="矩形 916484"/>
          <p:cNvSpPr/>
          <p:nvPr/>
        </p:nvSpPr>
        <p:spPr>
          <a:xfrm>
            <a:off x="5219700" y="982663"/>
            <a:ext cx="1223963" cy="574675"/>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控制器</a:t>
            </a:r>
            <a:endParaRPr lang="zh-CN" altLang="en-US" sz="2400" dirty="0">
              <a:latin typeface="Times New Roman" panose="02020603050405020304" pitchFamily="2" charset="0"/>
              <a:ea typeface="宋体" panose="02010600030101010101" pitchFamily="2" charset="-122"/>
            </a:endParaRPr>
          </a:p>
        </p:txBody>
      </p:sp>
      <p:sp>
        <p:nvSpPr>
          <p:cNvPr id="126980" name="矩形 916485"/>
          <p:cNvSpPr/>
          <p:nvPr/>
        </p:nvSpPr>
        <p:spPr>
          <a:xfrm>
            <a:off x="5219700" y="5581650"/>
            <a:ext cx="1223963" cy="576263"/>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控制器</a:t>
            </a:r>
            <a:endParaRPr lang="zh-CN" altLang="en-US" sz="2400" dirty="0">
              <a:latin typeface="Times New Roman" panose="02020603050405020304" pitchFamily="2" charset="0"/>
              <a:ea typeface="宋体" panose="02010600030101010101" pitchFamily="2" charset="-122"/>
            </a:endParaRPr>
          </a:p>
        </p:txBody>
      </p:sp>
      <p:cxnSp>
        <p:nvCxnSpPr>
          <p:cNvPr id="126981" name="肘形连接符 916486"/>
          <p:cNvCxnSpPr>
            <a:stCxn id="126978" idx="3"/>
            <a:endCxn id="126979" idx="1"/>
          </p:cNvCxnSpPr>
          <p:nvPr/>
        </p:nvCxnSpPr>
        <p:spPr>
          <a:xfrm flipV="1">
            <a:off x="3789363" y="1270000"/>
            <a:ext cx="1420812" cy="2951163"/>
          </a:xfrm>
          <a:prstGeom prst="bentConnector3">
            <a:avLst>
              <a:gd name="adj1" fmla="val 49944"/>
            </a:avLst>
          </a:prstGeom>
          <a:ln w="19050" cap="flat" cmpd="sng">
            <a:solidFill>
              <a:srgbClr val="800080"/>
            </a:solidFill>
            <a:prstDash val="solid"/>
            <a:miter/>
            <a:headEnd type="none" w="med" len="med"/>
            <a:tailEnd type="none" w="med" len="med"/>
          </a:ln>
        </p:spPr>
      </p:cxnSp>
      <p:sp>
        <p:nvSpPr>
          <p:cNvPr id="126982" name="文本框 916487"/>
          <p:cNvSpPr txBox="1"/>
          <p:nvPr/>
        </p:nvSpPr>
        <p:spPr>
          <a:xfrm>
            <a:off x="7667625" y="836613"/>
            <a:ext cx="647700" cy="366712"/>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1</a:t>
            </a:r>
            <a:endParaRPr lang="en-US" altLang="zh-CN">
              <a:latin typeface="Times New Roman" panose="02020603050405020304" pitchFamily="2" charset="0"/>
              <a:ea typeface="宋体" panose="02010600030101010101" pitchFamily="2" charset="-122"/>
            </a:endParaRPr>
          </a:p>
        </p:txBody>
      </p:sp>
      <p:sp>
        <p:nvSpPr>
          <p:cNvPr id="126983" name="椭圆 916488"/>
          <p:cNvSpPr/>
          <p:nvPr/>
        </p:nvSpPr>
        <p:spPr>
          <a:xfrm>
            <a:off x="7308850" y="836613"/>
            <a:ext cx="358775" cy="360362"/>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26984" name="椭圆 916489"/>
          <p:cNvSpPr/>
          <p:nvPr/>
        </p:nvSpPr>
        <p:spPr>
          <a:xfrm>
            <a:off x="7308850" y="2060575"/>
            <a:ext cx="358775" cy="360363"/>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26985" name="椭圆 916490"/>
          <p:cNvSpPr/>
          <p:nvPr/>
        </p:nvSpPr>
        <p:spPr>
          <a:xfrm>
            <a:off x="7308850" y="5078413"/>
            <a:ext cx="358775" cy="360362"/>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26986" name="椭圆 916491"/>
          <p:cNvSpPr/>
          <p:nvPr/>
        </p:nvSpPr>
        <p:spPr>
          <a:xfrm>
            <a:off x="7308850" y="6303963"/>
            <a:ext cx="358775" cy="360362"/>
          </a:xfrm>
          <a:prstGeom prst="ellipse">
            <a:avLst/>
          </a:prstGeom>
          <a:solidFill>
            <a:schemeClr val="accent1"/>
          </a:solidFill>
          <a:ln w="19050" cap="flat" cmpd="sng">
            <a:solidFill>
              <a:srgbClr val="800080"/>
            </a:solidFill>
            <a:prstDash val="solid"/>
            <a:round/>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cxnSp>
        <p:nvCxnSpPr>
          <p:cNvPr id="126987" name="肘形连接符 916492"/>
          <p:cNvCxnSpPr>
            <a:stCxn id="126979" idx="3"/>
            <a:endCxn id="126983" idx="2"/>
          </p:cNvCxnSpPr>
          <p:nvPr/>
        </p:nvCxnSpPr>
        <p:spPr>
          <a:xfrm flipV="1">
            <a:off x="6453188" y="1017588"/>
            <a:ext cx="846137" cy="252412"/>
          </a:xfrm>
          <a:prstGeom prst="bentConnector3">
            <a:avLst>
              <a:gd name="adj1" fmla="val 4990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cxnSp>
        <p:nvCxnSpPr>
          <p:cNvPr id="126988" name="肘形连接符 916493"/>
          <p:cNvCxnSpPr>
            <a:stCxn id="126979" idx="3"/>
            <a:endCxn id="126984" idx="2"/>
          </p:cNvCxnSpPr>
          <p:nvPr/>
        </p:nvCxnSpPr>
        <p:spPr>
          <a:xfrm>
            <a:off x="6453188" y="1270000"/>
            <a:ext cx="846137" cy="971550"/>
          </a:xfrm>
          <a:prstGeom prst="bentConnector3">
            <a:avLst>
              <a:gd name="adj1" fmla="val 49907"/>
            </a:avLst>
          </a:prstGeom>
          <a:ln w="1905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cxnSp>
      <p:sp>
        <p:nvSpPr>
          <p:cNvPr id="126989" name="文本框 916494"/>
          <p:cNvSpPr txBox="1"/>
          <p:nvPr/>
        </p:nvSpPr>
        <p:spPr>
          <a:xfrm>
            <a:off x="7667625" y="2060575"/>
            <a:ext cx="647700" cy="366713"/>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2</a:t>
            </a:r>
            <a:endParaRPr lang="en-US" altLang="zh-CN">
              <a:latin typeface="Times New Roman" panose="02020603050405020304" pitchFamily="2" charset="0"/>
              <a:ea typeface="宋体" panose="02010600030101010101" pitchFamily="2" charset="-122"/>
            </a:endParaRPr>
          </a:p>
        </p:txBody>
      </p:sp>
      <p:sp>
        <p:nvSpPr>
          <p:cNvPr id="126990" name="文本框 916495"/>
          <p:cNvSpPr txBox="1"/>
          <p:nvPr/>
        </p:nvSpPr>
        <p:spPr>
          <a:xfrm>
            <a:off x="7667625" y="5078413"/>
            <a:ext cx="647700" cy="366712"/>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3</a:t>
            </a:r>
            <a:endParaRPr lang="en-US" altLang="zh-CN">
              <a:latin typeface="Times New Roman" panose="02020603050405020304" pitchFamily="2" charset="0"/>
              <a:ea typeface="宋体" panose="02010600030101010101" pitchFamily="2" charset="-122"/>
            </a:endParaRPr>
          </a:p>
        </p:txBody>
      </p:sp>
      <p:sp>
        <p:nvSpPr>
          <p:cNvPr id="126991" name="文本框 916496"/>
          <p:cNvSpPr txBox="1"/>
          <p:nvPr/>
        </p:nvSpPr>
        <p:spPr>
          <a:xfrm>
            <a:off x="7667625" y="6303963"/>
            <a:ext cx="647700" cy="365125"/>
          </a:xfrm>
          <a:prstGeom prst="rect">
            <a:avLst/>
          </a:prstGeom>
          <a:noFill/>
          <a:ln w="9525">
            <a:noFill/>
          </a:ln>
        </p:spPr>
        <p:txBody>
          <a:bodyPr lIns="0" tIns="45715" rIns="0" bIns="45715" anchor="t">
            <a:spAutoFit/>
          </a:bodyPr>
          <a:p>
            <a:pPr>
              <a:spcBef>
                <a:spcPct val="50000"/>
              </a:spcBef>
            </a:pPr>
            <a:r>
              <a:rPr lang="zh-CN" altLang="en-US" dirty="0">
                <a:latin typeface="Times New Roman" panose="02020603050405020304" pitchFamily="2" charset="0"/>
                <a:ea typeface="宋体" panose="02010600030101010101" pitchFamily="2" charset="-122"/>
              </a:rPr>
              <a:t>设备</a:t>
            </a:r>
            <a:r>
              <a:rPr lang="en-US" altLang="zh-CN">
                <a:latin typeface="Times New Roman" panose="02020603050405020304" pitchFamily="2" charset="0"/>
                <a:ea typeface="宋体" panose="02010600030101010101" pitchFamily="2" charset="-122"/>
              </a:rPr>
              <a:t>4</a:t>
            </a:r>
            <a:endParaRPr lang="en-US" altLang="zh-CN">
              <a:latin typeface="Times New Roman" panose="02020603050405020304" pitchFamily="2" charset="0"/>
              <a:ea typeface="宋体" panose="02010600030101010101" pitchFamily="2" charset="-122"/>
            </a:endParaRPr>
          </a:p>
        </p:txBody>
      </p:sp>
      <p:cxnSp>
        <p:nvCxnSpPr>
          <p:cNvPr id="126992" name="肘形连接符 916497"/>
          <p:cNvCxnSpPr>
            <a:stCxn id="126978" idx="3"/>
            <a:endCxn id="126980" idx="1"/>
          </p:cNvCxnSpPr>
          <p:nvPr/>
        </p:nvCxnSpPr>
        <p:spPr>
          <a:xfrm>
            <a:off x="3789363" y="4221163"/>
            <a:ext cx="1420812" cy="1649412"/>
          </a:xfrm>
          <a:prstGeom prst="bentConnector3">
            <a:avLst>
              <a:gd name="adj1" fmla="val 49944"/>
            </a:avLst>
          </a:prstGeom>
          <a:ln w="19050" cap="flat" cmpd="sng">
            <a:solidFill>
              <a:srgbClr val="800080"/>
            </a:solidFill>
            <a:prstDash val="solid"/>
            <a:miter/>
            <a:headEnd type="none" w="med" len="med"/>
            <a:tailEnd type="none" w="med" len="med"/>
          </a:ln>
          <a:effectLst>
            <a:outerShdw dist="53882" dir="2699999" algn="ctr" rotWithShape="0">
              <a:srgbClr val="CBCBCB">
                <a:alpha val="79999"/>
              </a:srgbClr>
            </a:outerShdw>
          </a:effectLst>
        </p:spPr>
      </p:cxnSp>
      <p:cxnSp>
        <p:nvCxnSpPr>
          <p:cNvPr id="126993" name="肘形连接符 916498"/>
          <p:cNvCxnSpPr>
            <a:stCxn id="126977" idx="3"/>
            <a:endCxn id="126979" idx="1"/>
          </p:cNvCxnSpPr>
          <p:nvPr/>
        </p:nvCxnSpPr>
        <p:spPr>
          <a:xfrm flipV="1">
            <a:off x="3789363" y="1270000"/>
            <a:ext cx="1420812" cy="719138"/>
          </a:xfrm>
          <a:prstGeom prst="bentConnector3">
            <a:avLst>
              <a:gd name="adj1" fmla="val 49944"/>
            </a:avLst>
          </a:prstGeom>
          <a:ln w="1905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cxnSp>
      <p:cxnSp>
        <p:nvCxnSpPr>
          <p:cNvPr id="126994" name="肘形连接符 916499"/>
          <p:cNvCxnSpPr>
            <a:stCxn id="126977" idx="3"/>
            <a:endCxn id="126980" idx="1"/>
          </p:cNvCxnSpPr>
          <p:nvPr/>
        </p:nvCxnSpPr>
        <p:spPr>
          <a:xfrm>
            <a:off x="3789363" y="1989138"/>
            <a:ext cx="1420812" cy="3881437"/>
          </a:xfrm>
          <a:prstGeom prst="bentConnector3">
            <a:avLst>
              <a:gd name="adj1" fmla="val 49944"/>
            </a:avLst>
          </a:prstGeom>
          <a:ln w="19050" cap="flat" cmpd="sng">
            <a:solidFill>
              <a:srgbClr val="E6552E"/>
            </a:solidFill>
            <a:prstDash val="solid"/>
            <a:miter/>
            <a:headEnd type="none" w="med" len="med"/>
            <a:tailEnd type="none" w="med" len="med"/>
          </a:ln>
          <a:effectLst>
            <a:outerShdw dist="53882" dir="2699999" algn="ctr" rotWithShape="0">
              <a:srgbClr val="CBCBCB">
                <a:alpha val="79999"/>
              </a:srgbClr>
            </a:outerShdw>
          </a:effectLst>
        </p:spPr>
      </p:cxnSp>
      <p:cxnSp>
        <p:nvCxnSpPr>
          <p:cNvPr id="126995" name="肘形连接符 916500"/>
          <p:cNvCxnSpPr>
            <a:stCxn id="126980" idx="3"/>
            <a:endCxn id="126985" idx="2"/>
          </p:cNvCxnSpPr>
          <p:nvPr/>
        </p:nvCxnSpPr>
        <p:spPr>
          <a:xfrm flipV="1">
            <a:off x="6453188" y="5259388"/>
            <a:ext cx="846137" cy="611187"/>
          </a:xfrm>
          <a:prstGeom prst="bentConnector3">
            <a:avLst>
              <a:gd name="adj1" fmla="val 49907"/>
            </a:avLst>
          </a:prstGeom>
          <a:ln w="19050" cap="flat" cmpd="sng">
            <a:solidFill>
              <a:schemeClr val="folHlink"/>
            </a:solidFill>
            <a:prstDash val="solid"/>
            <a:miter/>
            <a:headEnd type="none" w="med" len="med"/>
            <a:tailEnd type="triangle" w="med" len="med"/>
          </a:ln>
        </p:spPr>
      </p:cxnSp>
      <p:cxnSp>
        <p:nvCxnSpPr>
          <p:cNvPr id="126996" name="肘形连接符 916501"/>
          <p:cNvCxnSpPr>
            <a:stCxn id="126980" idx="3"/>
            <a:endCxn id="126986" idx="2"/>
          </p:cNvCxnSpPr>
          <p:nvPr/>
        </p:nvCxnSpPr>
        <p:spPr>
          <a:xfrm>
            <a:off x="6453188" y="5870575"/>
            <a:ext cx="846137" cy="614363"/>
          </a:xfrm>
          <a:prstGeom prst="bentConnector3">
            <a:avLst>
              <a:gd name="adj1" fmla="val 49907"/>
            </a:avLst>
          </a:prstGeom>
          <a:ln w="19050" cap="flat" cmpd="sng">
            <a:solidFill>
              <a:schemeClr val="folHlink"/>
            </a:solidFill>
            <a:prstDash val="solid"/>
            <a:miter/>
            <a:headEnd type="none" w="med" len="med"/>
            <a:tailEnd type="triangle" w="med" len="med"/>
          </a:ln>
        </p:spPr>
      </p:cxnSp>
      <p:graphicFrame>
        <p:nvGraphicFramePr>
          <p:cNvPr id="916503" name="表格 916502"/>
          <p:cNvGraphicFramePr/>
          <p:nvPr/>
        </p:nvGraphicFramePr>
        <p:xfrm>
          <a:off x="5724525" y="2420938"/>
          <a:ext cx="3238500" cy="3071813"/>
        </p:xfrm>
        <a:graphic>
          <a:graphicData uri="http://schemas.openxmlformats.org/drawingml/2006/table">
            <a:tbl>
              <a:tblPr/>
              <a:tblGrid>
                <a:gridCol w="3238500"/>
              </a:tblGrid>
              <a:tr h="450850">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lgn="ctr">
                        <a:buNone/>
                      </a:pPr>
                      <a:r>
                        <a:rPr lang="zh-CN" altLang="en-US" sz="1700" dirty="0"/>
                        <a:t>控制器控制表</a:t>
                      </a:r>
                      <a:r>
                        <a:rPr lang="en-US" altLang="zh-CN" sz="1700"/>
                        <a:t>COCT</a:t>
                      </a:r>
                      <a:endParaRPr lang="zh-CN" altLang="en-US" sz="1700"/>
                    </a:p>
                  </a:txBody>
                  <a:tcPr marL="91432" marR="91432" marT="45715" marB="45715">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CC99"/>
                        </a:gs>
                      </a:gsLst>
                      <a:path path="shape">
                        <a:fillToRect l="50000" t="50000" r="50000" b="50000"/>
                      </a:path>
                      <a:tileRect/>
                    </a:gradFill>
                  </a:tcPr>
                </a:tc>
              </a:tr>
              <a:tr h="457200">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控制器标识符</a:t>
                      </a:r>
                      <a:endParaRPr lang="zh-CN" altLang="en-US" sz="170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CC99"/>
                        </a:gs>
                      </a:gsLst>
                      <a:path path="shape">
                        <a:fillToRect l="50000" t="50000" r="50000" b="50000"/>
                      </a:path>
                      <a:tileRect/>
                    </a:gradFill>
                  </a:tcPr>
                </a:tc>
              </a:tr>
              <a:tr h="449263">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控制器状态</a:t>
                      </a:r>
                      <a:r>
                        <a:rPr lang="en-US" altLang="zh-CN" sz="1700" dirty="0"/>
                        <a:t>:</a:t>
                      </a:r>
                      <a:r>
                        <a:rPr lang="zh-CN" altLang="en-US" sz="1700" dirty="0"/>
                        <a:t>等待</a:t>
                      </a:r>
                      <a:r>
                        <a:rPr lang="en-US" altLang="zh-CN" sz="1700" dirty="0"/>
                        <a:t>/</a:t>
                      </a:r>
                      <a:r>
                        <a:rPr lang="zh-CN" altLang="en-US" sz="1700" dirty="0"/>
                        <a:t>不等待</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CC99"/>
                        </a:gs>
                      </a:gsLst>
                      <a:path path="shape">
                        <a:fillToRect l="50000" t="50000" r="50000" b="50000"/>
                      </a:path>
                      <a:tileRect/>
                    </a:gradFill>
                  </a:tcPr>
                </a:tc>
              </a:tr>
              <a:tr h="808037">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与控制器相连的通道表指针</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CC99"/>
                        </a:gs>
                      </a:gsLst>
                      <a:path path="shape">
                        <a:fillToRect l="50000" t="50000" r="50000" b="50000"/>
                      </a:path>
                      <a:tileRect/>
                    </a:gradFill>
                  </a:tcPr>
                </a:tc>
              </a:tr>
              <a:tr h="457200">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控制器队列的队首指针</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CC99"/>
                        </a:gs>
                      </a:gsLst>
                      <a:path path="shape">
                        <a:fillToRect l="50000" t="50000" r="50000" b="50000"/>
                      </a:path>
                      <a:tileRect/>
                    </a:gradFill>
                  </a:tcPr>
                </a:tc>
              </a:tr>
              <a:tr h="449263">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控制器队列的队尾指针</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CC99"/>
                        </a:gs>
                      </a:gsLst>
                      <a:path path="shape">
                        <a:fillToRect l="50000" t="50000" r="50000" b="50000"/>
                      </a:path>
                      <a:tileRect/>
                    </a:gradFill>
                  </a:tcPr>
                </a:tc>
              </a:tr>
            </a:tbl>
          </a:graphicData>
        </a:graphic>
      </p:graphicFrame>
      <p:cxnSp>
        <p:nvCxnSpPr>
          <p:cNvPr id="916521" name="曲线连接符 916520"/>
          <p:cNvCxnSpPr>
            <a:stCxn id="126979" idx="2"/>
            <a:endCxn id="126986" idx="2"/>
          </p:cNvCxnSpPr>
          <p:nvPr/>
        </p:nvCxnSpPr>
        <p:spPr>
          <a:xfrm rot="-5400000" flipH="1">
            <a:off x="6161088" y="1238250"/>
            <a:ext cx="854075" cy="1511300"/>
          </a:xfrm>
          <a:prstGeom prst="curvedConnector3">
            <a:avLst>
              <a:gd name="adj1" fmla="val 49444"/>
            </a:avLst>
          </a:prstGeom>
          <a:ln w="19050" cap="flat" cmpd="sng">
            <a:solidFill>
              <a:schemeClr val="tx2"/>
            </a:solidFill>
            <a:prstDash val="solid"/>
            <a:round/>
            <a:headEnd type="none" w="med" len="med"/>
            <a:tailEnd type="triangle" w="med" len="med"/>
          </a:ln>
        </p:spPr>
      </p:cxnSp>
      <p:cxnSp>
        <p:nvCxnSpPr>
          <p:cNvPr id="916522" name="曲线连接符 916521"/>
          <p:cNvCxnSpPr>
            <a:stCxn id="126980" idx="0"/>
            <a:endCxn id="126986" idx="2"/>
          </p:cNvCxnSpPr>
          <p:nvPr/>
        </p:nvCxnSpPr>
        <p:spPr>
          <a:xfrm rot="-5400000">
            <a:off x="6548438" y="4776788"/>
            <a:ext cx="79375" cy="1511300"/>
          </a:xfrm>
          <a:prstGeom prst="curvedConnector3">
            <a:avLst>
              <a:gd name="adj1" fmla="val 44000"/>
            </a:avLst>
          </a:prstGeom>
          <a:ln w="19050" cap="flat" cmpd="sng">
            <a:solidFill>
              <a:schemeClr val="tx2"/>
            </a:solidFill>
            <a:prstDash val="solid"/>
            <a:round/>
            <a:headEnd type="none" w="med" len="med"/>
            <a:tailEnd type="triangle" w="med" len="med"/>
          </a:ln>
        </p:spPr>
      </p:cxnSp>
      <p:sp>
        <p:nvSpPr>
          <p:cNvPr id="127017" name="矩形 916522"/>
          <p:cNvSpPr/>
          <p:nvPr/>
        </p:nvSpPr>
        <p:spPr>
          <a:xfrm>
            <a:off x="250825" y="1773238"/>
            <a:ext cx="1223963" cy="863600"/>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存储器</a:t>
            </a:r>
            <a:endParaRPr lang="zh-CN" altLang="en-US" sz="2400" dirty="0">
              <a:latin typeface="Times New Roman" panose="02020603050405020304" pitchFamily="2" charset="0"/>
              <a:ea typeface="宋体" panose="02010600030101010101" pitchFamily="2" charset="-122"/>
            </a:endParaRPr>
          </a:p>
        </p:txBody>
      </p:sp>
      <p:sp>
        <p:nvSpPr>
          <p:cNvPr id="127018" name="矩形 916523"/>
          <p:cNvSpPr/>
          <p:nvPr/>
        </p:nvSpPr>
        <p:spPr>
          <a:xfrm>
            <a:off x="250825" y="3430588"/>
            <a:ext cx="1223963" cy="862012"/>
          </a:xfrm>
          <a:prstGeom prst="rect">
            <a:avLst/>
          </a:prstGeom>
          <a:solidFill>
            <a:schemeClr val="bg1"/>
          </a:solidFill>
          <a:ln w="19050" cap="flat" cmpd="sng">
            <a:solidFill>
              <a:srgbClr val="800080"/>
            </a:solidFill>
            <a:prstDash val="solid"/>
            <a:miter/>
            <a:headEnd type="none" w="med" len="med"/>
            <a:tailEnd type="none" w="med" len="med"/>
          </a:ln>
        </p:spPr>
        <p:txBody>
          <a:bodyPr wrap="none" lIns="91432" tIns="45715" rIns="91432" bIns="45715" anchor="ctr"/>
          <a:p>
            <a:r>
              <a:rPr lang="en-US" altLang="zh-CN" sz="2400">
                <a:latin typeface="Times New Roman" panose="02020603050405020304" pitchFamily="2" charset="0"/>
                <a:ea typeface="宋体" panose="02010600030101010101" pitchFamily="2" charset="-122"/>
              </a:rPr>
              <a:t>CPU</a:t>
            </a:r>
            <a:endParaRPr lang="en-US" altLang="zh-CN" sz="2400">
              <a:latin typeface="Times New Roman" panose="02020603050405020304" pitchFamily="2" charset="0"/>
              <a:ea typeface="宋体" panose="02010600030101010101" pitchFamily="2" charset="-122"/>
            </a:endParaRPr>
          </a:p>
        </p:txBody>
      </p:sp>
      <p:sp>
        <p:nvSpPr>
          <p:cNvPr id="127019" name="上下箭头 916524"/>
          <p:cNvSpPr/>
          <p:nvPr/>
        </p:nvSpPr>
        <p:spPr>
          <a:xfrm>
            <a:off x="1835150" y="692150"/>
            <a:ext cx="360363" cy="4968875"/>
          </a:xfrm>
          <a:prstGeom prst="upDownArrow">
            <a:avLst>
              <a:gd name="adj1" fmla="val 50000"/>
              <a:gd name="adj2" fmla="val 275259"/>
            </a:avLst>
          </a:prstGeom>
          <a:solidFill>
            <a:schemeClr val="bg1"/>
          </a:solidFill>
          <a:ln w="12700" cap="flat" cmpd="sng">
            <a:solidFill>
              <a:schemeClr val="accent1"/>
            </a:solidFill>
            <a:prstDash val="solid"/>
            <a:miter/>
            <a:headEnd type="none" w="med" len="med"/>
            <a:tailEnd type="none" w="med" len="med"/>
          </a:ln>
          <a:effectLst>
            <a:outerShdw dist="53882" dir="2699999" algn="ctr" rotWithShape="0">
              <a:srgbClr val="CBCBCB">
                <a:alpha val="79999"/>
              </a:srgbClr>
            </a:outerShdw>
          </a:effectLst>
        </p:spPr>
        <p:txBody>
          <a:bodyPr wrap="none" lIns="91432" tIns="45715" rIns="91432" bIns="45715" anchor="ctr"/>
          <a:p>
            <a:r>
              <a:rPr lang="zh-CN" altLang="en-US" sz="2400" dirty="0">
                <a:latin typeface="Times New Roman" panose="02020603050405020304" pitchFamily="2" charset="0"/>
                <a:ea typeface="宋体" panose="02010600030101010101" pitchFamily="2" charset="-122"/>
              </a:rPr>
              <a:t>总</a:t>
            </a:r>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endParaRPr lang="zh-CN" altLang="en-US" sz="2400" dirty="0">
              <a:latin typeface="Times New Roman" panose="02020603050405020304" pitchFamily="2" charset="0"/>
              <a:ea typeface="宋体" panose="02010600030101010101" pitchFamily="2" charset="-122"/>
            </a:endParaRPr>
          </a:p>
          <a:p>
            <a:r>
              <a:rPr lang="zh-CN" altLang="en-US" sz="2400" dirty="0">
                <a:latin typeface="Times New Roman" panose="02020603050405020304" pitchFamily="2" charset="0"/>
                <a:ea typeface="宋体" panose="02010600030101010101" pitchFamily="2" charset="-122"/>
              </a:rPr>
              <a:t>线</a:t>
            </a:r>
            <a:endParaRPr lang="zh-CN" altLang="en-US" sz="2400" dirty="0">
              <a:latin typeface="Times New Roman" panose="02020603050405020304" pitchFamily="2" charset="0"/>
              <a:ea typeface="宋体" panose="02010600030101010101" pitchFamily="2" charset="-122"/>
            </a:endParaRPr>
          </a:p>
        </p:txBody>
      </p:sp>
      <p:sp>
        <p:nvSpPr>
          <p:cNvPr id="127020" name="左右箭头 916525"/>
          <p:cNvSpPr/>
          <p:nvPr/>
        </p:nvSpPr>
        <p:spPr>
          <a:xfrm>
            <a:off x="1476375" y="2132013"/>
            <a:ext cx="430213" cy="144462"/>
          </a:xfrm>
          <a:prstGeom prst="leftRightArrow">
            <a:avLst>
              <a:gd name="adj1" fmla="val 50000"/>
              <a:gd name="adj2" fmla="val 59450"/>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27021" name="左右箭头 916526"/>
          <p:cNvSpPr/>
          <p:nvPr/>
        </p:nvSpPr>
        <p:spPr>
          <a:xfrm>
            <a:off x="1476375" y="3787775"/>
            <a:ext cx="430213" cy="144463"/>
          </a:xfrm>
          <a:prstGeom prst="leftRightArrow">
            <a:avLst>
              <a:gd name="adj1" fmla="val 50000"/>
              <a:gd name="adj2" fmla="val 59450"/>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27022" name="左右箭头 916527"/>
          <p:cNvSpPr/>
          <p:nvPr/>
        </p:nvSpPr>
        <p:spPr>
          <a:xfrm>
            <a:off x="2124075" y="1916113"/>
            <a:ext cx="431800" cy="144462"/>
          </a:xfrm>
          <a:prstGeom prst="leftRightArrow">
            <a:avLst>
              <a:gd name="adj1" fmla="val 50000"/>
              <a:gd name="adj2" fmla="val 59669"/>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sp>
        <p:nvSpPr>
          <p:cNvPr id="127023" name="左右箭头 916528"/>
          <p:cNvSpPr/>
          <p:nvPr/>
        </p:nvSpPr>
        <p:spPr>
          <a:xfrm>
            <a:off x="2124075" y="4148138"/>
            <a:ext cx="431800" cy="144462"/>
          </a:xfrm>
          <a:prstGeom prst="leftRightArrow">
            <a:avLst>
              <a:gd name="adj1" fmla="val 50000"/>
              <a:gd name="adj2" fmla="val 59669"/>
            </a:avLst>
          </a:prstGeom>
          <a:solidFill>
            <a:schemeClr val="bg1"/>
          </a:solidFill>
          <a:ln w="12700" cap="flat" cmpd="sng">
            <a:solidFill>
              <a:schemeClr val="accent1"/>
            </a:solidFill>
            <a:prstDash val="solid"/>
            <a:miter/>
            <a:headEnd type="none" w="med" len="med"/>
            <a:tailEnd type="none" w="med" len="med"/>
          </a:ln>
        </p:spPr>
        <p:txBody>
          <a:bodyPr anchor="t"/>
          <a:p>
            <a:endParaRPr lang="zh-CN" altLang="en-US">
              <a:latin typeface="Arial" panose="020B0604020202020204" pitchFamily="34" charset="0"/>
              <a:ea typeface="Arial" panose="020B0604020202020204" pitchFamily="34" charset="0"/>
            </a:endParaRPr>
          </a:p>
        </p:txBody>
      </p:sp>
      <p:graphicFrame>
        <p:nvGraphicFramePr>
          <p:cNvPr id="916530" name="表格 916529"/>
          <p:cNvGraphicFramePr/>
          <p:nvPr/>
        </p:nvGraphicFramePr>
        <p:xfrm>
          <a:off x="2092325" y="3062288"/>
          <a:ext cx="3238500" cy="3070225"/>
        </p:xfrm>
        <a:graphic>
          <a:graphicData uri="http://schemas.openxmlformats.org/drawingml/2006/table">
            <a:tbl>
              <a:tblPr/>
              <a:tblGrid>
                <a:gridCol w="3238500"/>
              </a:tblGrid>
              <a:tr h="449263">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lgn="ctr">
                        <a:buNone/>
                      </a:pPr>
                      <a:r>
                        <a:rPr lang="zh-CN" altLang="en-US" sz="1700" dirty="0"/>
                        <a:t>通道控制表</a:t>
                      </a:r>
                      <a:r>
                        <a:rPr lang="en-US" altLang="zh-CN" sz="1700"/>
                        <a:t>CHCT</a:t>
                      </a:r>
                      <a:endParaRPr lang="zh-CN" altLang="en-US" sz="1700"/>
                    </a:p>
                  </a:txBody>
                  <a:tcPr marL="91432" marR="91432" marT="45715" marB="45715">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FFCC"/>
                        </a:gs>
                      </a:gsLst>
                      <a:path path="shape">
                        <a:fillToRect l="50000" t="50000" r="50000" b="50000"/>
                      </a:path>
                      <a:tileRect/>
                    </a:gradFill>
                  </a:tcPr>
                </a:tc>
              </a:tr>
              <a:tr h="457200">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通道标识符</a:t>
                      </a:r>
                      <a:endParaRPr lang="zh-CN" altLang="en-US" sz="170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FFCC"/>
                        </a:gs>
                      </a:gsLst>
                      <a:path path="shape">
                        <a:fillToRect l="50000" t="50000" r="50000" b="50000"/>
                      </a:path>
                      <a:tileRect/>
                    </a:gradFill>
                  </a:tcPr>
                </a:tc>
              </a:tr>
              <a:tr h="449262">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通道状态</a:t>
                      </a:r>
                      <a:r>
                        <a:rPr lang="en-US" altLang="zh-CN" sz="1700" dirty="0"/>
                        <a:t>:</a:t>
                      </a:r>
                      <a:r>
                        <a:rPr lang="zh-CN" altLang="en-US" sz="1700" dirty="0"/>
                        <a:t>忙</a:t>
                      </a:r>
                      <a:r>
                        <a:rPr lang="en-US" altLang="zh-CN" sz="1700" dirty="0"/>
                        <a:t>/</a:t>
                      </a:r>
                      <a:r>
                        <a:rPr lang="zh-CN" altLang="en-US" sz="1700" dirty="0"/>
                        <a:t>闲</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FFCC"/>
                        </a:gs>
                      </a:gsLst>
                      <a:path path="shape">
                        <a:fillToRect l="50000" t="50000" r="50000" b="50000"/>
                      </a:path>
                      <a:tileRect/>
                    </a:gradFill>
                  </a:tcPr>
                </a:tc>
              </a:tr>
              <a:tr h="808038">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与通道相连的控制器表指针</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FFCC"/>
                        </a:gs>
                      </a:gsLst>
                      <a:path path="shape">
                        <a:fillToRect l="50000" t="50000" r="50000" b="50000"/>
                      </a:path>
                      <a:tileRect/>
                    </a:gradFill>
                  </a:tcPr>
                </a:tc>
              </a:tr>
              <a:tr h="457200">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通道队列的队首指针</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FFCC"/>
                        </a:gs>
                      </a:gsLst>
                      <a:path path="shape">
                        <a:fillToRect l="50000" t="50000" r="50000" b="50000"/>
                      </a:path>
                      <a:tileRect/>
                    </a:gradFill>
                  </a:tcPr>
                </a:tc>
              </a:tr>
              <a:tr h="449262">
                <a:tc>
                  <a:txBody>
                    <a:bodyPr/>
                    <a:lstStyle>
                      <a:lvl1pPr marL="0" lvl="0" indent="0" algn="l" defTabSz="914400" eaLnBrk="1" fontAlgn="base" latinLnBrk="0" hangingPunct="1">
                        <a:lnSpc>
                          <a:spcPct val="120000"/>
                        </a:lnSpc>
                        <a:spcBef>
                          <a:spcPct val="0"/>
                        </a:spcBef>
                        <a:spcAft>
                          <a:spcPct val="0"/>
                        </a:spcAft>
                        <a:buNone/>
                        <a:defRPr sz="2300" b="0" i="0" u="none" kern="1200" baseline="0">
                          <a:solidFill>
                            <a:schemeClr val="tx1"/>
                          </a:solidFill>
                          <a:latin typeface="Times New Roman" panose="02020603050405020304" pitchFamily="2" charset="0"/>
                          <a:ea typeface="宋体" panose="02010600030101010101" pitchFamily="2" charset="-122"/>
                        </a:defRPr>
                      </a:lvl1pPr>
                      <a:lvl2pPr marL="457200" lvl="1" indent="0">
                        <a:defRPr sz="2200" kern="1200"/>
                      </a:lvl2pPr>
                      <a:lvl3pPr marL="914400" lvl="2" indent="0">
                        <a:defRPr sz="2100" kern="1200"/>
                      </a:lvl3pPr>
                      <a:lvl4pPr marL="1371600" lvl="3" indent="0">
                        <a:defRPr sz="2000" kern="1200"/>
                      </a:lvl4pPr>
                      <a:lvl5pPr marL="1828800" lvl="4" indent="0">
                        <a:defRPr sz="2000" kern="1200"/>
                      </a:lvl5pPr>
                    </a:lstStyle>
                    <a:p>
                      <a:pPr marL="0" lvl="0" indent="0">
                        <a:buNone/>
                      </a:pPr>
                      <a:r>
                        <a:rPr lang="zh-CN" altLang="en-US" sz="1700" dirty="0"/>
                        <a:t>通道队列的队尾指针</a:t>
                      </a:r>
                      <a:endParaRPr lang="zh-CN" altLang="en-US" sz="1700" dirty="0"/>
                    </a:p>
                  </a:txBody>
                  <a:tcPr marL="91432" marR="91432"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gradFill rotWithShape="1">
                      <a:gsLst>
                        <a:gs pos="0">
                          <a:srgbClr val="FFFFFF"/>
                        </a:gs>
                        <a:gs pos="100000">
                          <a:srgbClr val="FFFFCC"/>
                        </a:gs>
                      </a:gsLst>
                      <a:path path="shape">
                        <a:fillToRect l="50000" t="50000" r="50000" b="50000"/>
                      </a:path>
                      <a:tileRect/>
                    </a:gradFill>
                  </a:tcPr>
                </a:tc>
              </a:tr>
            </a:tbl>
          </a:graphicData>
        </a:graphic>
      </p:graphicFrame>
      <p:cxnSp>
        <p:nvCxnSpPr>
          <p:cNvPr id="916548" name="曲线连接符 916547"/>
          <p:cNvCxnSpPr>
            <a:stCxn id="126977" idx="2"/>
            <a:endCxn id="126986" idx="2"/>
          </p:cNvCxnSpPr>
          <p:nvPr/>
        </p:nvCxnSpPr>
        <p:spPr>
          <a:xfrm rot="-5400000" flipH="1">
            <a:off x="3124200" y="2474913"/>
            <a:ext cx="631825" cy="542925"/>
          </a:xfrm>
          <a:prstGeom prst="curvedConnector3">
            <a:avLst>
              <a:gd name="adj1" fmla="val 49245"/>
            </a:avLst>
          </a:prstGeom>
          <a:ln w="19050" cap="flat" cmpd="sng">
            <a:solidFill>
              <a:schemeClr val="tx2"/>
            </a:solidFill>
            <a:prstDash val="solid"/>
            <a:round/>
            <a:headEnd type="none" w="med" len="med"/>
            <a:tailEnd type="triangle" w="med" len="med"/>
          </a:ln>
        </p:spPr>
      </p:cxnSp>
      <p:cxnSp>
        <p:nvCxnSpPr>
          <p:cNvPr id="127043" name="肘形连接符 916548"/>
          <p:cNvCxnSpPr>
            <a:stCxn id="126979" idx="3"/>
            <a:endCxn id="126985" idx="2"/>
          </p:cNvCxnSpPr>
          <p:nvPr/>
        </p:nvCxnSpPr>
        <p:spPr>
          <a:xfrm>
            <a:off x="6453188" y="1270000"/>
            <a:ext cx="846137" cy="3989388"/>
          </a:xfrm>
          <a:prstGeom prst="bentConnector3">
            <a:avLst>
              <a:gd name="adj1" fmla="val 49907"/>
            </a:avLst>
          </a:prstGeom>
          <a:ln w="12700" cap="flat" cmpd="sng">
            <a:solidFill>
              <a:schemeClr val="accent1"/>
            </a:solidFill>
            <a:prstDash val="solid"/>
            <a:miter/>
            <a:headEnd type="none" w="med" len="med"/>
            <a:tailEnd type="triangle" w="med" len="med"/>
          </a:ln>
          <a:effectLst>
            <a:outerShdw dist="53882" dir="2699999" algn="ctr" rotWithShape="0">
              <a:srgbClr val="CBCBCB">
                <a:alpha val="79999"/>
              </a:srgbClr>
            </a:outerShdw>
          </a:effectLst>
        </p:spPr>
      </p:cxnSp>
      <p:cxnSp>
        <p:nvCxnSpPr>
          <p:cNvPr id="127044" name="肘形连接符 916549"/>
          <p:cNvCxnSpPr>
            <a:stCxn id="126979" idx="3"/>
            <a:endCxn id="126986" idx="2"/>
          </p:cNvCxnSpPr>
          <p:nvPr/>
        </p:nvCxnSpPr>
        <p:spPr>
          <a:xfrm>
            <a:off x="6453188" y="1270000"/>
            <a:ext cx="846137" cy="5214938"/>
          </a:xfrm>
          <a:prstGeom prst="bentConnector3">
            <a:avLst>
              <a:gd name="adj1" fmla="val 49907"/>
            </a:avLst>
          </a:prstGeom>
          <a:ln w="12700" cap="flat" cmpd="sng">
            <a:solidFill>
              <a:schemeClr val="accent1"/>
            </a:solidFill>
            <a:prstDash val="solid"/>
            <a:miter/>
            <a:headEnd type="none" w="med" len="med"/>
            <a:tailEnd type="triangle" w="med" len="med"/>
          </a:ln>
          <a:effectLst>
            <a:outerShdw dist="53882" dir="2699999" algn="ctr" rotWithShape="0">
              <a:srgbClr val="CBCBCB">
                <a:alpha val="79999"/>
              </a:srgbClr>
            </a:outerShdw>
          </a:effectLst>
        </p:spPr>
      </p:cxnSp>
      <p:cxnSp>
        <p:nvCxnSpPr>
          <p:cNvPr id="127045" name="肘形连接符 916550"/>
          <p:cNvCxnSpPr>
            <a:stCxn id="126980" idx="3"/>
            <a:endCxn id="126983" idx="2"/>
          </p:cNvCxnSpPr>
          <p:nvPr/>
        </p:nvCxnSpPr>
        <p:spPr>
          <a:xfrm flipV="1">
            <a:off x="6453188" y="1017588"/>
            <a:ext cx="846137" cy="4852987"/>
          </a:xfrm>
          <a:prstGeom prst="bentConnector3">
            <a:avLst>
              <a:gd name="adj1" fmla="val 49907"/>
            </a:avLst>
          </a:prstGeom>
          <a:ln w="19050" cap="flat" cmpd="sng">
            <a:solidFill>
              <a:schemeClr val="folHlink"/>
            </a:solidFill>
            <a:prstDash val="solid"/>
            <a:miter/>
            <a:headEnd type="none" w="med" len="med"/>
            <a:tailEnd type="triangle" w="med" len="med"/>
          </a:ln>
        </p:spPr>
      </p:cxnSp>
      <p:cxnSp>
        <p:nvCxnSpPr>
          <p:cNvPr id="127046" name="肘形连接符 916551"/>
          <p:cNvCxnSpPr>
            <a:stCxn id="126980" idx="3"/>
            <a:endCxn id="126984" idx="2"/>
          </p:cNvCxnSpPr>
          <p:nvPr/>
        </p:nvCxnSpPr>
        <p:spPr>
          <a:xfrm flipV="1">
            <a:off x="6453188" y="2241550"/>
            <a:ext cx="846137" cy="3629025"/>
          </a:xfrm>
          <a:prstGeom prst="bentConnector3">
            <a:avLst>
              <a:gd name="adj1" fmla="val 49907"/>
            </a:avLst>
          </a:prstGeom>
          <a:ln w="19050" cap="flat" cmpd="sng">
            <a:solidFill>
              <a:schemeClr val="folHlink"/>
            </a:solidFill>
            <a:prstDash val="solid"/>
            <a:miter/>
            <a:headEnd type="none" w="med" len="me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16522"/>
                                        </p:tgtEl>
                                        <p:attrNameLst>
                                          <p:attrName>style.visibility</p:attrName>
                                        </p:attrNameLst>
                                      </p:cBhvr>
                                      <p:to>
                                        <p:strVal val="visible"/>
                                      </p:to>
                                    </p:set>
                                    <p:anim calcmode="lin" valueType="num">
                                      <p:cBhvr>
                                        <p:cTn id="7" dur="500" fill="hold"/>
                                        <p:tgtEl>
                                          <p:spTgt spid="916522"/>
                                        </p:tgtEl>
                                        <p:attrNameLst>
                                          <p:attrName>ppt_x</p:attrName>
                                        </p:attrNameLst>
                                      </p:cBhvr>
                                      <p:tavLst>
                                        <p:tav tm="0">
                                          <p:val>
                                            <p:strVal val="#ppt_x-#ppt_w/2"/>
                                          </p:val>
                                        </p:tav>
                                        <p:tav tm="100000">
                                          <p:val>
                                            <p:strVal val="#ppt_x"/>
                                          </p:val>
                                        </p:tav>
                                      </p:tavLst>
                                    </p:anim>
                                    <p:anim calcmode="lin" valueType="num">
                                      <p:cBhvr>
                                        <p:cTn id="8" dur="500" fill="hold"/>
                                        <p:tgtEl>
                                          <p:spTgt spid="916522"/>
                                        </p:tgtEl>
                                        <p:attrNameLst>
                                          <p:attrName>ppt_y</p:attrName>
                                        </p:attrNameLst>
                                      </p:cBhvr>
                                      <p:tavLst>
                                        <p:tav tm="0">
                                          <p:val>
                                            <p:strVal val="#ppt_y"/>
                                          </p:val>
                                        </p:tav>
                                        <p:tav tm="100000">
                                          <p:val>
                                            <p:strVal val="#ppt_y"/>
                                          </p:val>
                                        </p:tav>
                                      </p:tavLst>
                                    </p:anim>
                                    <p:anim calcmode="lin" valueType="num">
                                      <p:cBhvr>
                                        <p:cTn id="9" dur="500" fill="hold"/>
                                        <p:tgtEl>
                                          <p:spTgt spid="916522"/>
                                        </p:tgtEl>
                                        <p:attrNameLst>
                                          <p:attrName>ppt_w</p:attrName>
                                        </p:attrNameLst>
                                      </p:cBhvr>
                                      <p:tavLst>
                                        <p:tav tm="0">
                                          <p:val>
                                            <p:fltVal val="0.000000"/>
                                          </p:val>
                                        </p:tav>
                                        <p:tav tm="100000">
                                          <p:val>
                                            <p:strVal val="#ppt_w"/>
                                          </p:val>
                                        </p:tav>
                                      </p:tavLst>
                                    </p:anim>
                                    <p:anim calcmode="lin" valueType="num">
                                      <p:cBhvr>
                                        <p:cTn id="10" dur="500" fill="hold"/>
                                        <p:tgtEl>
                                          <p:spTgt spid="91652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nodeType="afterEffect">
                                  <p:stCondLst>
                                    <p:cond delay="0"/>
                                  </p:stCondLst>
                                  <p:childTnLst>
                                    <p:set>
                                      <p:cBhvr>
                                        <p:cTn id="13" dur="1" fill="hold">
                                          <p:stCondLst>
                                            <p:cond delay="0"/>
                                          </p:stCondLst>
                                        </p:cTn>
                                        <p:tgtEl>
                                          <p:spTgt spid="916521"/>
                                        </p:tgtEl>
                                        <p:attrNameLst>
                                          <p:attrName>style.visibility</p:attrName>
                                        </p:attrNameLst>
                                      </p:cBhvr>
                                      <p:to>
                                        <p:strVal val="visible"/>
                                      </p:to>
                                    </p:set>
                                    <p:anim calcmode="lin" valueType="num">
                                      <p:cBhvr>
                                        <p:cTn id="14" dur="500" fill="hold"/>
                                        <p:tgtEl>
                                          <p:spTgt spid="916521"/>
                                        </p:tgtEl>
                                        <p:attrNameLst>
                                          <p:attrName>ppt_x</p:attrName>
                                        </p:attrNameLst>
                                      </p:cBhvr>
                                      <p:tavLst>
                                        <p:tav tm="0">
                                          <p:val>
                                            <p:strVal val="#ppt_x-#ppt_w/2"/>
                                          </p:val>
                                        </p:tav>
                                        <p:tav tm="100000">
                                          <p:val>
                                            <p:strVal val="#ppt_x"/>
                                          </p:val>
                                        </p:tav>
                                      </p:tavLst>
                                    </p:anim>
                                    <p:anim calcmode="lin" valueType="num">
                                      <p:cBhvr>
                                        <p:cTn id="15" dur="500" fill="hold"/>
                                        <p:tgtEl>
                                          <p:spTgt spid="916521"/>
                                        </p:tgtEl>
                                        <p:attrNameLst>
                                          <p:attrName>ppt_y</p:attrName>
                                        </p:attrNameLst>
                                      </p:cBhvr>
                                      <p:tavLst>
                                        <p:tav tm="0">
                                          <p:val>
                                            <p:strVal val="#ppt_y"/>
                                          </p:val>
                                        </p:tav>
                                        <p:tav tm="100000">
                                          <p:val>
                                            <p:strVal val="#ppt_y"/>
                                          </p:val>
                                        </p:tav>
                                      </p:tavLst>
                                    </p:anim>
                                    <p:anim calcmode="lin" valueType="num">
                                      <p:cBhvr>
                                        <p:cTn id="16" dur="500" fill="hold"/>
                                        <p:tgtEl>
                                          <p:spTgt spid="916521"/>
                                        </p:tgtEl>
                                        <p:attrNameLst>
                                          <p:attrName>ppt_w</p:attrName>
                                        </p:attrNameLst>
                                      </p:cBhvr>
                                      <p:tavLst>
                                        <p:tav tm="0">
                                          <p:val>
                                            <p:fltVal val="0.000000"/>
                                          </p:val>
                                        </p:tav>
                                        <p:tav tm="100000">
                                          <p:val>
                                            <p:strVal val="#ppt_w"/>
                                          </p:val>
                                        </p:tav>
                                      </p:tavLst>
                                    </p:anim>
                                    <p:anim calcmode="lin" valueType="num">
                                      <p:cBhvr>
                                        <p:cTn id="17" dur="500" fill="hold"/>
                                        <p:tgtEl>
                                          <p:spTgt spid="916521"/>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91650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nodeType="clickEffect">
                                  <p:stCondLst>
                                    <p:cond delay="0"/>
                                  </p:stCondLst>
                                  <p:childTnLst>
                                    <p:set>
                                      <p:cBhvr>
                                        <p:cTn id="25" dur="1" fill="hold">
                                          <p:stCondLst>
                                            <p:cond delay="0"/>
                                          </p:stCondLst>
                                        </p:cTn>
                                        <p:tgtEl>
                                          <p:spTgt spid="916548"/>
                                        </p:tgtEl>
                                        <p:attrNameLst>
                                          <p:attrName>style.visibility</p:attrName>
                                        </p:attrNameLst>
                                      </p:cBhvr>
                                      <p:to>
                                        <p:strVal val="visible"/>
                                      </p:to>
                                    </p:set>
                                    <p:anim calcmode="lin" valueType="num">
                                      <p:cBhvr>
                                        <p:cTn id="26" dur="500" fill="hold"/>
                                        <p:tgtEl>
                                          <p:spTgt spid="916548"/>
                                        </p:tgtEl>
                                        <p:attrNameLst>
                                          <p:attrName>ppt_x</p:attrName>
                                        </p:attrNameLst>
                                      </p:cBhvr>
                                      <p:tavLst>
                                        <p:tav tm="0">
                                          <p:val>
                                            <p:strVal val="#ppt_x"/>
                                          </p:val>
                                        </p:tav>
                                        <p:tav tm="100000">
                                          <p:val>
                                            <p:strVal val="#ppt_x"/>
                                          </p:val>
                                        </p:tav>
                                      </p:tavLst>
                                    </p:anim>
                                    <p:anim calcmode="lin" valueType="num">
                                      <p:cBhvr>
                                        <p:cTn id="27" dur="500" fill="hold"/>
                                        <p:tgtEl>
                                          <p:spTgt spid="916548"/>
                                        </p:tgtEl>
                                        <p:attrNameLst>
                                          <p:attrName>ppt_y</p:attrName>
                                        </p:attrNameLst>
                                      </p:cBhvr>
                                      <p:tavLst>
                                        <p:tav tm="0">
                                          <p:val>
                                            <p:strVal val="#ppt_y-#ppt_h/2"/>
                                          </p:val>
                                        </p:tav>
                                        <p:tav tm="100000">
                                          <p:val>
                                            <p:strVal val="#ppt_y"/>
                                          </p:val>
                                        </p:tav>
                                      </p:tavLst>
                                    </p:anim>
                                    <p:anim calcmode="lin" valueType="num">
                                      <p:cBhvr>
                                        <p:cTn id="28" dur="500" fill="hold"/>
                                        <p:tgtEl>
                                          <p:spTgt spid="916548"/>
                                        </p:tgtEl>
                                        <p:attrNameLst>
                                          <p:attrName>ppt_w</p:attrName>
                                        </p:attrNameLst>
                                      </p:cBhvr>
                                      <p:tavLst>
                                        <p:tav tm="0">
                                          <p:val>
                                            <p:strVal val="#ppt_w"/>
                                          </p:val>
                                        </p:tav>
                                        <p:tav tm="100000">
                                          <p:val>
                                            <p:strVal val="#ppt_w"/>
                                          </p:val>
                                        </p:tav>
                                      </p:tavLst>
                                    </p:anim>
                                    <p:anim calcmode="lin" valueType="num">
                                      <p:cBhvr>
                                        <p:cTn id="29" dur="500" fill="hold"/>
                                        <p:tgtEl>
                                          <p:spTgt spid="916548"/>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916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系统设备表</a:t>
            </a:r>
            <a:r>
              <a:rPr lang="en-US" altLang="zh-CN" sz="4000" dirty="0">
                <a:solidFill>
                  <a:srgbClr val="FF9900"/>
                </a:solidFill>
                <a:latin typeface="微软雅黑" panose="020B0503020204020204" charset="-122"/>
                <a:ea typeface="微软雅黑" panose="020B0503020204020204" charset="-122"/>
              </a:rPr>
              <a:t>(SDT)</a:t>
            </a:r>
            <a:endParaRPr lang="en-US" altLang="zh-CN" sz="4000" dirty="0">
              <a:solidFill>
                <a:srgbClr val="FF9900"/>
              </a:solidFill>
              <a:latin typeface="微软雅黑" panose="020B0503020204020204" charset="-122"/>
              <a:ea typeface="微软雅黑" panose="020B0503020204020204" charset="-122"/>
            </a:endParaRPr>
          </a:p>
        </p:txBody>
      </p:sp>
      <p:sp>
        <p:nvSpPr>
          <p:cNvPr id="129026" name="Rectangle 3"/>
          <p:cNvSpPr>
            <a:spLocks noGrp="1"/>
          </p:cNvSpPr>
          <p:nvPr>
            <p:ph idx="1"/>
          </p:nvPr>
        </p:nvSpPr>
        <p:spPr>
          <a:xfrm>
            <a:off x="641350" y="1308100"/>
            <a:ext cx="7859713" cy="1728788"/>
          </a:xfrm>
          <a:solidFill>
            <a:srgbClr val="FFFFFF"/>
          </a:solidFill>
          <a:ln>
            <a:solidFill>
              <a:srgbClr val="000000"/>
            </a:solidFill>
            <a:miter/>
          </a:ln>
        </p:spPr>
        <p:txBody>
          <a:bodyPr anchor="t"/>
          <a:p>
            <a:pPr eaLnBrk="1" hangingPunct="1">
              <a:lnSpc>
                <a:spcPct val="120000"/>
              </a:lnSpc>
            </a:pPr>
            <a:r>
              <a:rPr lang="zh-CN" altLang="en-US" sz="2800" b="1" dirty="0">
                <a:solidFill>
                  <a:schemeClr val="hlink"/>
                </a:solidFill>
                <a:latin typeface="微软雅黑" panose="020B0503020204020204" charset="-122"/>
                <a:ea typeface="微软雅黑" panose="020B0503020204020204" charset="-122"/>
              </a:rPr>
              <a:t>整个系统中还设置一张系统设备表，记录了系统中全部设备及其驱动程序地址</a:t>
            </a:r>
            <a:endParaRPr lang="zh-CN" altLang="en-US" sz="2800" b="1" dirty="0">
              <a:solidFill>
                <a:schemeClr val="hlink"/>
              </a:solidFill>
              <a:latin typeface="微软雅黑" panose="020B0503020204020204" charset="-122"/>
              <a:ea typeface="微软雅黑" panose="020B0503020204020204" charset="-122"/>
            </a:endParaRPr>
          </a:p>
          <a:p>
            <a:pPr eaLnBrk="1" hangingPunct="1">
              <a:lnSpc>
                <a:spcPct val="120000"/>
              </a:lnSpc>
            </a:pPr>
            <a:r>
              <a:rPr lang="zh-CN" altLang="en-US" sz="2800" b="1" dirty="0">
                <a:solidFill>
                  <a:schemeClr val="hlink"/>
                </a:solidFill>
                <a:latin typeface="微软雅黑" panose="020B0503020204020204" charset="-122"/>
                <a:ea typeface="微软雅黑" panose="020B0503020204020204" charset="-122"/>
              </a:rPr>
              <a:t>每个设备占一个表项</a:t>
            </a:r>
            <a:endParaRPr lang="zh-CN" altLang="en-US" sz="2800" b="1" dirty="0">
              <a:solidFill>
                <a:schemeClr val="hlink"/>
              </a:solidFill>
              <a:latin typeface="微软雅黑" panose="020B0503020204020204" charset="-122"/>
              <a:ea typeface="微软雅黑" panose="020B0503020204020204" charset="-122"/>
            </a:endParaRPr>
          </a:p>
        </p:txBody>
      </p:sp>
      <p:grpSp>
        <p:nvGrpSpPr>
          <p:cNvPr id="61447" name="Group 4"/>
          <p:cNvGrpSpPr/>
          <p:nvPr/>
        </p:nvGrpSpPr>
        <p:grpSpPr>
          <a:xfrm>
            <a:off x="2268538" y="3429000"/>
            <a:ext cx="5113337" cy="2736850"/>
            <a:chOff x="1292" y="1842"/>
            <a:chExt cx="3221" cy="1724"/>
          </a:xfrm>
        </p:grpSpPr>
        <p:sp>
          <p:nvSpPr>
            <p:cNvPr id="129028" name="Rectangle 5"/>
            <p:cNvSpPr/>
            <p:nvPr/>
          </p:nvSpPr>
          <p:spPr>
            <a:xfrm>
              <a:off x="1292" y="1842"/>
              <a:ext cx="771" cy="17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400" b="1" dirty="0">
                  <a:latin typeface="微软雅黑" panose="020B0503020204020204" charset="-122"/>
                  <a:ea typeface="微软雅黑" panose="020B0503020204020204" charset="-122"/>
                </a:rPr>
                <a:t>表目 </a:t>
              </a: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a:p>
              <a:endParaRPr lang="en-US" altLang="zh-CN" sz="2400" b="1" dirty="0">
                <a:latin typeface="微软雅黑" panose="020B0503020204020204" charset="-122"/>
                <a:ea typeface="微软雅黑" panose="020B0503020204020204" charset="-122"/>
              </a:endParaRPr>
            </a:p>
            <a:p>
              <a:endParaRPr lang="en-US" altLang="zh-CN" sz="2400" b="1" dirty="0">
                <a:latin typeface="微软雅黑" panose="020B0503020204020204" charset="-122"/>
                <a:ea typeface="微软雅黑" panose="020B0503020204020204" charset="-122"/>
              </a:endParaRPr>
            </a:p>
            <a:p>
              <a:r>
                <a:rPr lang="zh-CN" altLang="en-US" sz="2400" b="1" dirty="0">
                  <a:latin typeface="微软雅黑" panose="020B0503020204020204" charset="-122"/>
                  <a:ea typeface="微软雅黑" panose="020B0503020204020204" charset="-122"/>
                </a:rPr>
                <a:t>表目 </a:t>
              </a:r>
              <a:r>
                <a:rPr lang="en-US" altLang="zh-CN" sz="2400" b="1" dirty="0">
                  <a:latin typeface="微软雅黑" panose="020B0503020204020204" charset="-122"/>
                  <a:ea typeface="微软雅黑" panose="020B0503020204020204" charset="-122"/>
                </a:rPr>
                <a:t>i</a:t>
              </a:r>
              <a:endParaRPr lang="en-US" altLang="zh-CN" sz="2400" b="1" dirty="0">
                <a:latin typeface="微软雅黑" panose="020B0503020204020204" charset="-122"/>
                <a:ea typeface="微软雅黑" panose="020B0503020204020204" charset="-122"/>
              </a:endParaRPr>
            </a:p>
            <a:p>
              <a:endParaRPr lang="en-US" altLang="zh-CN" b="1" dirty="0">
                <a:latin typeface="微软雅黑" panose="020B0503020204020204" charset="-122"/>
                <a:ea typeface="微软雅黑" panose="020B0503020204020204" charset="-122"/>
              </a:endParaRPr>
            </a:p>
            <a:p>
              <a:endParaRPr lang="en-US" altLang="zh-CN" b="1" dirty="0">
                <a:latin typeface="微软雅黑" panose="020B0503020204020204" charset="-122"/>
                <a:ea typeface="微软雅黑" panose="020B0503020204020204" charset="-122"/>
              </a:endParaRPr>
            </a:p>
            <a:p>
              <a:endParaRPr lang="en-US" altLang="zh-CN" b="1" dirty="0">
                <a:latin typeface="微软雅黑" panose="020B0503020204020204" charset="-122"/>
                <a:ea typeface="微软雅黑" panose="020B0503020204020204" charset="-122"/>
              </a:endParaRPr>
            </a:p>
            <a:p>
              <a:endParaRPr lang="en-US" altLang="zh-CN" b="1" dirty="0">
                <a:latin typeface="微软雅黑" panose="020B0503020204020204" charset="-122"/>
                <a:ea typeface="微软雅黑" panose="020B0503020204020204" charset="-122"/>
              </a:endParaRPr>
            </a:p>
          </p:txBody>
        </p:sp>
        <p:sp>
          <p:nvSpPr>
            <p:cNvPr id="129029" name="Rectangle 6"/>
            <p:cNvSpPr/>
            <p:nvPr/>
          </p:nvSpPr>
          <p:spPr>
            <a:xfrm>
              <a:off x="2971" y="2069"/>
              <a:ext cx="1542" cy="136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130000"/>
                </a:lnSpc>
              </a:pPr>
              <a:r>
                <a:rPr lang="zh-CN" altLang="en-US" sz="2600" b="1" dirty="0">
                  <a:latin typeface="微软雅黑" panose="020B0503020204020204" charset="-122"/>
                  <a:ea typeface="微软雅黑" panose="020B0503020204020204" charset="-122"/>
                </a:rPr>
                <a:t>设备类型 </a:t>
              </a:r>
              <a:endParaRPr lang="zh-CN" altLang="en-US" sz="2600" b="1" dirty="0">
                <a:latin typeface="微软雅黑" panose="020B0503020204020204" charset="-122"/>
                <a:ea typeface="微软雅黑" panose="020B0503020204020204" charset="-122"/>
              </a:endParaRPr>
            </a:p>
            <a:p>
              <a:pPr>
                <a:lnSpc>
                  <a:spcPct val="130000"/>
                </a:lnSpc>
              </a:pPr>
              <a:r>
                <a:rPr lang="zh-CN" altLang="en-US" sz="2600" b="1" dirty="0">
                  <a:latin typeface="微软雅黑" panose="020B0503020204020204" charset="-122"/>
                  <a:ea typeface="微软雅黑" panose="020B0503020204020204" charset="-122"/>
                </a:rPr>
                <a:t>设备标识符</a:t>
              </a:r>
              <a:endParaRPr lang="zh-CN" altLang="en-US" sz="2600" b="1" dirty="0">
                <a:latin typeface="微软雅黑" panose="020B0503020204020204" charset="-122"/>
                <a:ea typeface="微软雅黑" panose="020B0503020204020204" charset="-122"/>
              </a:endParaRPr>
            </a:p>
            <a:p>
              <a:pPr>
                <a:lnSpc>
                  <a:spcPct val="130000"/>
                </a:lnSpc>
              </a:pPr>
              <a:r>
                <a:rPr lang="en-US" altLang="zh-CN" sz="2600" b="1" dirty="0">
                  <a:latin typeface="微软雅黑" panose="020B0503020204020204" charset="-122"/>
                  <a:ea typeface="微软雅黑" panose="020B0503020204020204" charset="-122"/>
                </a:rPr>
                <a:t>DCT</a:t>
              </a:r>
              <a:endParaRPr lang="en-US" altLang="zh-CN" sz="2600" b="1" dirty="0">
                <a:latin typeface="微软雅黑" panose="020B0503020204020204" charset="-122"/>
                <a:ea typeface="微软雅黑" panose="020B0503020204020204" charset="-122"/>
              </a:endParaRPr>
            </a:p>
            <a:p>
              <a:pPr>
                <a:lnSpc>
                  <a:spcPct val="130000"/>
                </a:lnSpc>
              </a:pPr>
              <a:r>
                <a:rPr lang="zh-CN" altLang="en-US" sz="2600" b="1" dirty="0">
                  <a:latin typeface="微软雅黑" panose="020B0503020204020204" charset="-122"/>
                  <a:ea typeface="微软雅黑" panose="020B0503020204020204" charset="-122"/>
                </a:rPr>
                <a:t>驱动程序入口</a:t>
              </a:r>
              <a:endParaRPr lang="zh-CN" altLang="en-US" sz="2600" b="1" dirty="0">
                <a:latin typeface="微软雅黑" panose="020B0503020204020204" charset="-122"/>
                <a:ea typeface="微软雅黑" panose="020B0503020204020204" charset="-122"/>
              </a:endParaRPr>
            </a:p>
          </p:txBody>
        </p:sp>
        <p:sp>
          <p:nvSpPr>
            <p:cNvPr id="129030" name="Line 7"/>
            <p:cNvSpPr/>
            <p:nvPr/>
          </p:nvSpPr>
          <p:spPr>
            <a:xfrm>
              <a:off x="2971" y="2432"/>
              <a:ext cx="1542" cy="0"/>
            </a:xfrm>
            <a:prstGeom prst="line">
              <a:avLst/>
            </a:prstGeom>
            <a:ln w="9525" cap="flat" cmpd="sng">
              <a:solidFill>
                <a:schemeClr val="tx1"/>
              </a:solidFill>
              <a:prstDash val="solid"/>
              <a:round/>
              <a:headEnd type="none" w="med" len="med"/>
              <a:tailEnd type="none" w="med" len="med"/>
            </a:ln>
          </p:spPr>
        </p:sp>
        <p:sp>
          <p:nvSpPr>
            <p:cNvPr id="129031" name="Line 8"/>
            <p:cNvSpPr/>
            <p:nvPr/>
          </p:nvSpPr>
          <p:spPr>
            <a:xfrm>
              <a:off x="2971" y="2750"/>
              <a:ext cx="1542" cy="0"/>
            </a:xfrm>
            <a:prstGeom prst="line">
              <a:avLst/>
            </a:prstGeom>
            <a:ln w="9525" cap="flat" cmpd="sng">
              <a:solidFill>
                <a:schemeClr val="tx1"/>
              </a:solidFill>
              <a:prstDash val="solid"/>
              <a:round/>
              <a:headEnd type="none" w="med" len="med"/>
              <a:tailEnd type="none" w="med" len="med"/>
            </a:ln>
          </p:spPr>
        </p:sp>
        <p:sp>
          <p:nvSpPr>
            <p:cNvPr id="129032" name="Line 9"/>
            <p:cNvSpPr/>
            <p:nvPr/>
          </p:nvSpPr>
          <p:spPr>
            <a:xfrm flipV="1">
              <a:off x="2971" y="3067"/>
              <a:ext cx="1542" cy="1"/>
            </a:xfrm>
            <a:prstGeom prst="line">
              <a:avLst/>
            </a:prstGeom>
            <a:ln w="9525" cap="flat" cmpd="sng">
              <a:solidFill>
                <a:schemeClr val="tx1"/>
              </a:solidFill>
              <a:prstDash val="solid"/>
              <a:round/>
              <a:headEnd type="none" w="med" len="med"/>
              <a:tailEnd type="none" w="med" len="med"/>
            </a:ln>
          </p:spPr>
        </p:sp>
        <p:sp>
          <p:nvSpPr>
            <p:cNvPr id="129033" name="Line 10"/>
            <p:cNvSpPr/>
            <p:nvPr/>
          </p:nvSpPr>
          <p:spPr>
            <a:xfrm>
              <a:off x="1293" y="2160"/>
              <a:ext cx="771" cy="0"/>
            </a:xfrm>
            <a:prstGeom prst="line">
              <a:avLst/>
            </a:prstGeom>
            <a:ln w="9525" cap="flat" cmpd="sng">
              <a:solidFill>
                <a:schemeClr val="tx1"/>
              </a:solidFill>
              <a:prstDash val="solid"/>
              <a:round/>
              <a:headEnd type="none" w="med" len="med"/>
              <a:tailEnd type="none" w="med" len="med"/>
            </a:ln>
          </p:spPr>
        </p:sp>
        <p:sp>
          <p:nvSpPr>
            <p:cNvPr id="129034" name="Line 11"/>
            <p:cNvSpPr/>
            <p:nvPr/>
          </p:nvSpPr>
          <p:spPr>
            <a:xfrm>
              <a:off x="1293" y="2569"/>
              <a:ext cx="771" cy="0"/>
            </a:xfrm>
            <a:prstGeom prst="line">
              <a:avLst/>
            </a:prstGeom>
            <a:ln w="9525" cap="flat" cmpd="sng">
              <a:solidFill>
                <a:schemeClr val="tx1"/>
              </a:solidFill>
              <a:prstDash val="solid"/>
              <a:round/>
              <a:headEnd type="none" w="med" len="med"/>
              <a:tailEnd type="none" w="med" len="med"/>
            </a:ln>
          </p:spPr>
        </p:sp>
        <p:sp>
          <p:nvSpPr>
            <p:cNvPr id="129035" name="Line 12"/>
            <p:cNvSpPr/>
            <p:nvPr/>
          </p:nvSpPr>
          <p:spPr>
            <a:xfrm>
              <a:off x="1293" y="2841"/>
              <a:ext cx="771" cy="0"/>
            </a:xfrm>
            <a:prstGeom prst="line">
              <a:avLst/>
            </a:prstGeom>
            <a:ln w="9525" cap="flat" cmpd="sng">
              <a:solidFill>
                <a:schemeClr val="tx1"/>
              </a:solidFill>
              <a:prstDash val="solid"/>
              <a:round/>
              <a:headEnd type="none" w="med" len="med"/>
              <a:tailEnd type="none" w="med" len="med"/>
            </a:ln>
          </p:spPr>
        </p:sp>
        <p:sp>
          <p:nvSpPr>
            <p:cNvPr id="129036" name="Line 13"/>
            <p:cNvSpPr/>
            <p:nvPr/>
          </p:nvSpPr>
          <p:spPr>
            <a:xfrm flipV="1">
              <a:off x="2064" y="2069"/>
              <a:ext cx="907" cy="500"/>
            </a:xfrm>
            <a:prstGeom prst="line">
              <a:avLst/>
            </a:prstGeom>
            <a:ln w="9525" cap="flat" cmpd="sng">
              <a:solidFill>
                <a:schemeClr val="tx1"/>
              </a:solidFill>
              <a:prstDash val="dash"/>
              <a:round/>
              <a:headEnd type="none" w="med" len="med"/>
              <a:tailEnd type="triangle" w="med" len="med"/>
            </a:ln>
          </p:spPr>
        </p:sp>
        <p:sp>
          <p:nvSpPr>
            <p:cNvPr id="129037" name="Line 14"/>
            <p:cNvSpPr/>
            <p:nvPr/>
          </p:nvSpPr>
          <p:spPr>
            <a:xfrm>
              <a:off x="2064" y="2841"/>
              <a:ext cx="907" cy="589"/>
            </a:xfrm>
            <a:prstGeom prst="line">
              <a:avLst/>
            </a:prstGeom>
            <a:ln w="9525" cap="flat" cmpd="sng">
              <a:solidFill>
                <a:schemeClr val="tx1"/>
              </a:solidFill>
              <a:prstDash val="dash"/>
              <a:round/>
              <a:headEnd type="none" w="med" len="med"/>
              <a:tailEnd type="triangle" w="med" len="med"/>
            </a:ln>
          </p:spPr>
        </p:sp>
      </p:grpSp>
      <p:sp>
        <p:nvSpPr>
          <p:cNvPr id="12903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a:t>
            </a:r>
            <a:r>
              <a:rPr lang="en-US" altLang="zh-CN" sz="4000" dirty="0">
                <a:solidFill>
                  <a:srgbClr val="FF9900"/>
                </a:solidFill>
                <a:latin typeface="微软雅黑" panose="020B0503020204020204" charset="-122"/>
                <a:ea typeface="微软雅黑" panose="020B0503020204020204" charset="-122"/>
              </a:rPr>
              <a:t>2</a:t>
            </a:r>
            <a:r>
              <a:rPr lang="zh-CN" altLang="en-US" sz="4000" dirty="0">
                <a:solidFill>
                  <a:srgbClr val="FF9900"/>
                </a:solidFill>
                <a:latin typeface="微软雅黑" panose="020B0503020204020204" charset="-122"/>
                <a:ea typeface="微软雅黑" panose="020B0503020204020204" charset="-122"/>
              </a:rPr>
              <a:t>）设备分配时应考虑的因素</a:t>
            </a:r>
            <a:endParaRPr lang="zh-CN" altLang="en-US" sz="4000" dirty="0">
              <a:solidFill>
                <a:srgbClr val="FF9900"/>
              </a:solidFill>
              <a:latin typeface="微软雅黑" panose="020B0503020204020204" charset="-122"/>
              <a:ea typeface="微软雅黑" panose="020B0503020204020204" charset="-122"/>
            </a:endParaRPr>
          </a:p>
        </p:txBody>
      </p:sp>
      <p:sp>
        <p:nvSpPr>
          <p:cNvPr id="79878" name="Rectangle 3"/>
          <p:cNvSpPr>
            <a:spLocks noGrp="1" noChangeArrowheads="1"/>
          </p:cNvSpPr>
          <p:nvPr>
            <p:ph idx="1"/>
          </p:nvPr>
        </p:nvSpPr>
        <p:spPr bwMode="auto">
          <a:xfrm>
            <a:off x="898525" y="2103438"/>
            <a:ext cx="7273925" cy="3270250"/>
          </a:xfrm>
          <a:solidFill>
            <a:srgbClr val="FFFFFF"/>
          </a:solidFill>
          <a:ln>
            <a:solidFill>
              <a:srgbClr val="000000"/>
            </a:solidFill>
            <a:miter lim="800000"/>
          </a:ln>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006600"/>
                </a:solidFill>
                <a:effectLst/>
                <a:uLnTx/>
                <a:uFillTx/>
                <a:latin typeface="微软雅黑" panose="020B0503020204020204" charset="-122"/>
                <a:ea typeface="微软雅黑" panose="020B0503020204020204" charset="-122"/>
                <a:cs typeface="+mn-cs"/>
              </a:rPr>
              <a:t>          </a:t>
            </a:r>
            <a:r>
              <a:rPr kumimoji="0" lang="zh-CN" altLang="en-US" sz="2800" b="1" i="0" u="none" strike="noStrike" kern="0" cap="none" spc="0" normalizeH="0" baseline="0" noProof="0" dirty="0" smtClean="0">
                <a:ln>
                  <a:noFill/>
                </a:ln>
                <a:solidFill>
                  <a:srgbClr val="006600"/>
                </a:solidFill>
                <a:effectLst/>
                <a:uLnTx/>
                <a:uFillTx/>
                <a:latin typeface="微软雅黑" panose="020B0503020204020204" charset="-122"/>
                <a:ea typeface="微软雅黑" panose="020B0503020204020204" charset="-122"/>
                <a:cs typeface="+mn-cs"/>
              </a:rPr>
              <a:t>为使系统有条不紊的工作，系统在分配设备时，应考虑这样几个因素：</a:t>
            </a:r>
            <a:endParaRPr kumimoji="0" lang="zh-CN" altLang="en-US" sz="2800" b="1" i="0" u="none" strike="noStrike" kern="0" cap="none" spc="0" normalizeH="0" baseline="0" noProof="0" dirty="0" smtClean="0">
              <a:ln>
                <a:noFill/>
              </a:ln>
              <a:solidFill>
                <a:srgbClr val="006600"/>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设备的固有属性</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设备分配算法</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设备分配中的安全性</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p:txBody>
      </p:sp>
      <p:sp>
        <p:nvSpPr>
          <p:cNvPr id="13005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p:txBody>
          <a:bodyPr wrap="square" lIns="91440" tIns="45720" rIns="91440" bIns="45720" anchor="b"/>
          <a:p>
            <a:pPr eaLnBrk="1" hangingPunct="1"/>
            <a:r>
              <a:rPr lang="zh-CN" altLang="en-US" sz="3200" dirty="0">
                <a:solidFill>
                  <a:srgbClr val="FF9900"/>
                </a:solidFill>
                <a:latin typeface="微软雅黑" panose="020B0503020204020204" charset="-122"/>
                <a:ea typeface="微软雅黑" panose="020B0503020204020204" charset="-122"/>
              </a:rPr>
              <a:t>设备的固有属性</a:t>
            </a:r>
            <a:endParaRPr lang="zh-CN" altLang="en-US" sz="3200" dirty="0">
              <a:solidFill>
                <a:srgbClr val="FF9900"/>
              </a:solidFill>
              <a:latin typeface="微软雅黑" panose="020B0503020204020204" charset="-122"/>
              <a:ea typeface="微软雅黑" panose="020B0503020204020204" charset="-122"/>
            </a:endParaRPr>
          </a:p>
        </p:txBody>
      </p:sp>
      <p:sp>
        <p:nvSpPr>
          <p:cNvPr id="63494" name="Rectangle 3"/>
          <p:cNvSpPr>
            <a:spLocks noGrp="1"/>
          </p:cNvSpPr>
          <p:nvPr>
            <p:ph idx="1"/>
          </p:nvPr>
        </p:nvSpPr>
        <p:spPr>
          <a:xfrm>
            <a:off x="684213" y="1958975"/>
            <a:ext cx="7786687" cy="3486150"/>
          </a:xfrm>
          <a:solidFill>
            <a:srgbClr val="FFFFFF"/>
          </a:solidFill>
          <a:ln>
            <a:solidFill>
              <a:srgbClr val="000000"/>
            </a:solidFill>
            <a:miter/>
          </a:ln>
        </p:spPr>
        <p:txBody>
          <a:bodyPr anchor="t"/>
          <a:p>
            <a:pPr eaLnBrk="1" hangingPunct="1">
              <a:lnSpc>
                <a:spcPct val="120000"/>
              </a:lnSpc>
              <a:buNone/>
            </a:pPr>
            <a:r>
              <a:rPr lang="en-US" altLang="zh-CN" sz="2800" b="1" dirty="0">
                <a:solidFill>
                  <a:schemeClr val="hlink"/>
                </a:solidFill>
                <a:latin typeface="微软雅黑" panose="020B0503020204020204" charset="-122"/>
                <a:ea typeface="微软雅黑" panose="020B0503020204020204" charset="-122"/>
              </a:rPr>
              <a:t>         </a:t>
            </a:r>
            <a:r>
              <a:rPr lang="zh-CN" altLang="en-US" sz="2800" b="1" dirty="0">
                <a:solidFill>
                  <a:schemeClr val="hlink"/>
                </a:solidFill>
                <a:latin typeface="微软雅黑" panose="020B0503020204020204" charset="-122"/>
                <a:ea typeface="微软雅黑" panose="020B0503020204020204" charset="-122"/>
              </a:rPr>
              <a:t>在分配设备时，首先应考虑与设备分配有关的设备属性。设备的固有属性可分为</a:t>
            </a:r>
            <a:r>
              <a:rPr lang="zh-CN" altLang="en-US" sz="2800" b="1" dirty="0">
                <a:solidFill>
                  <a:srgbClr val="336600"/>
                </a:solidFill>
                <a:latin typeface="微软雅黑" panose="020B0503020204020204" charset="-122"/>
                <a:ea typeface="微软雅黑" panose="020B0503020204020204" charset="-122"/>
              </a:rPr>
              <a:t>三种：</a:t>
            </a:r>
            <a:endParaRPr lang="zh-CN" altLang="en-US" sz="2800" b="1" dirty="0">
              <a:solidFill>
                <a:srgbClr val="336600"/>
              </a:solidFill>
              <a:latin typeface="微软雅黑" panose="020B0503020204020204" charset="-122"/>
              <a:ea typeface="微软雅黑" panose="020B0503020204020204" charset="-122"/>
            </a:endParaRPr>
          </a:p>
          <a:p>
            <a:pPr eaLnBrk="1" hangingPunct="1">
              <a:lnSpc>
                <a:spcPct val="120000"/>
              </a:lnSpc>
            </a:pPr>
            <a:r>
              <a:rPr lang="zh-CN" altLang="en-US" sz="2800" b="1" dirty="0">
                <a:solidFill>
                  <a:srgbClr val="336600"/>
                </a:solidFill>
                <a:latin typeface="微软雅黑" panose="020B0503020204020204" charset="-122"/>
                <a:ea typeface="微软雅黑" panose="020B0503020204020204" charset="-122"/>
              </a:rPr>
              <a:t>独占设备</a:t>
            </a:r>
            <a:r>
              <a:rPr lang="en-US" altLang="zh-CN" sz="2800" b="1" dirty="0">
                <a:solidFill>
                  <a:srgbClr val="336600"/>
                </a:solidFill>
                <a:latin typeface="微软雅黑" panose="020B0503020204020204" charset="-122"/>
                <a:ea typeface="微软雅黑" panose="020B0503020204020204" charset="-122"/>
              </a:rPr>
              <a:t>:</a:t>
            </a:r>
            <a:r>
              <a:rPr lang="zh-CN" altLang="en-US" sz="2800" b="1" dirty="0">
                <a:solidFill>
                  <a:schemeClr val="hlink"/>
                </a:solidFill>
                <a:latin typeface="微软雅黑" panose="020B0503020204020204" charset="-122"/>
                <a:ea typeface="微软雅黑" panose="020B0503020204020204" charset="-122"/>
              </a:rPr>
              <a:t>在一段时间内只能由一个进程使用。</a:t>
            </a:r>
            <a:endParaRPr lang="zh-CN" altLang="en-US" sz="2800" b="1" dirty="0">
              <a:solidFill>
                <a:schemeClr val="hlink"/>
              </a:solidFill>
              <a:latin typeface="微软雅黑" panose="020B0503020204020204" charset="-122"/>
              <a:ea typeface="微软雅黑" panose="020B0503020204020204" charset="-122"/>
            </a:endParaRPr>
          </a:p>
          <a:p>
            <a:pPr eaLnBrk="1" hangingPunct="1">
              <a:lnSpc>
                <a:spcPct val="120000"/>
              </a:lnSpc>
            </a:pPr>
            <a:r>
              <a:rPr lang="zh-CN" altLang="en-US" sz="2800" b="1" dirty="0">
                <a:solidFill>
                  <a:srgbClr val="336600"/>
                </a:solidFill>
                <a:latin typeface="微软雅黑" panose="020B0503020204020204" charset="-122"/>
                <a:ea typeface="微软雅黑" panose="020B0503020204020204" charset="-122"/>
              </a:rPr>
              <a:t>共享设备</a:t>
            </a:r>
            <a:r>
              <a:rPr lang="en-US" altLang="zh-CN" sz="2800" b="1" dirty="0">
                <a:solidFill>
                  <a:srgbClr val="336600"/>
                </a:solidFill>
                <a:latin typeface="微软雅黑" panose="020B0503020204020204" charset="-122"/>
                <a:ea typeface="微软雅黑" panose="020B0503020204020204" charset="-122"/>
              </a:rPr>
              <a:t>:</a:t>
            </a:r>
            <a:r>
              <a:rPr lang="zh-CN" altLang="en-US" sz="2800" b="1" dirty="0">
                <a:solidFill>
                  <a:schemeClr val="hlink"/>
                </a:solidFill>
                <a:latin typeface="微软雅黑" panose="020B0503020204020204" charset="-122"/>
                <a:ea typeface="微软雅黑" panose="020B0503020204020204" charset="-122"/>
              </a:rPr>
              <a:t>允许多个进程共享。</a:t>
            </a:r>
            <a:endParaRPr lang="zh-CN" altLang="en-US" sz="2800" b="1" dirty="0">
              <a:solidFill>
                <a:schemeClr val="hlink"/>
              </a:solidFill>
              <a:latin typeface="微软雅黑" panose="020B0503020204020204" charset="-122"/>
              <a:ea typeface="微软雅黑" panose="020B0503020204020204" charset="-122"/>
            </a:endParaRPr>
          </a:p>
          <a:p>
            <a:pPr eaLnBrk="1" hangingPunct="1">
              <a:lnSpc>
                <a:spcPct val="120000"/>
              </a:lnSpc>
            </a:pPr>
            <a:r>
              <a:rPr lang="zh-CN" altLang="en-US" sz="2800" b="1" dirty="0">
                <a:solidFill>
                  <a:srgbClr val="336600"/>
                </a:solidFill>
                <a:latin typeface="微软雅黑" panose="020B0503020204020204" charset="-122"/>
                <a:ea typeface="微软雅黑" panose="020B0503020204020204" charset="-122"/>
              </a:rPr>
              <a:t>虚拟设备</a:t>
            </a:r>
            <a:r>
              <a:rPr lang="en-US" altLang="zh-CN" sz="2800" b="1" dirty="0">
                <a:solidFill>
                  <a:srgbClr val="336600"/>
                </a:solidFill>
                <a:latin typeface="微软雅黑" panose="020B0503020204020204" charset="-122"/>
                <a:ea typeface="微软雅黑" panose="020B0503020204020204" charset="-122"/>
              </a:rPr>
              <a:t>:</a:t>
            </a:r>
            <a:r>
              <a:rPr lang="zh-CN" altLang="en-US" sz="2800" b="1" dirty="0">
                <a:solidFill>
                  <a:schemeClr val="hlink"/>
                </a:solidFill>
                <a:latin typeface="微软雅黑" panose="020B0503020204020204" charset="-122"/>
                <a:ea typeface="微软雅黑" panose="020B0503020204020204" charset="-122"/>
              </a:rPr>
              <a:t>是经过某种处理由独占设备变为虚拟设备。</a:t>
            </a:r>
            <a:endParaRPr lang="zh-CN" altLang="en-US" sz="2800" b="1" dirty="0">
              <a:solidFill>
                <a:schemeClr val="hlink"/>
              </a:solidFill>
              <a:latin typeface="微软雅黑" panose="020B0503020204020204" charset="-122"/>
              <a:ea typeface="微软雅黑" panose="020B0503020204020204" charset="-122"/>
            </a:endParaRPr>
          </a:p>
        </p:txBody>
      </p:sp>
      <p:sp>
        <p:nvSpPr>
          <p:cNvPr id="131075"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4">
                                            <p:txEl>
                                              <p:charRg st="0" end="4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4">
                                            <p:txEl>
                                              <p:charRg st="48" end="7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4">
                                            <p:txEl>
                                              <p:charRg st="70" end="8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494">
                                            <p:txEl>
                                              <p:charRg st="85"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p:txBody>
          <a:bodyPr wrap="square" lIns="91440" tIns="45720" rIns="91440" bIns="45720" anchor="b"/>
          <a:p>
            <a:pPr eaLnBrk="1" hangingPunct="1"/>
            <a:r>
              <a:rPr lang="zh-CN" altLang="en-US" sz="3200" dirty="0">
                <a:solidFill>
                  <a:srgbClr val="FF9900"/>
                </a:solidFill>
                <a:latin typeface="微软雅黑" panose="020B0503020204020204" charset="-122"/>
                <a:ea typeface="微软雅黑" panose="020B0503020204020204" charset="-122"/>
              </a:rPr>
              <a:t>设备分配算法</a:t>
            </a:r>
            <a:endParaRPr lang="zh-CN" altLang="en-US" sz="3200" dirty="0">
              <a:solidFill>
                <a:srgbClr val="FF9900"/>
              </a:solidFill>
              <a:latin typeface="微软雅黑" panose="020B0503020204020204" charset="-122"/>
              <a:ea typeface="微软雅黑" panose="020B0503020204020204" charset="-122"/>
            </a:endParaRPr>
          </a:p>
        </p:txBody>
      </p:sp>
      <p:sp>
        <p:nvSpPr>
          <p:cNvPr id="81926" name="Rectangle 3"/>
          <p:cNvSpPr>
            <a:spLocks noGrp="1" noChangeArrowheads="1"/>
          </p:cNvSpPr>
          <p:nvPr>
            <p:ph idx="1"/>
          </p:nvPr>
        </p:nvSpPr>
        <p:spPr bwMode="auto">
          <a:xfrm>
            <a:off x="673100" y="1585913"/>
            <a:ext cx="7797800" cy="3455988"/>
          </a:xfrm>
          <a:solidFill>
            <a:srgbClr val="FFFFFF"/>
          </a:solidFill>
          <a:ln>
            <a:solidFill>
              <a:srgbClr val="000000"/>
            </a:solidFill>
            <a:miter lim="800000"/>
          </a:ln>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rPr>
              <a:t> </a:t>
            </a:r>
            <a:r>
              <a:rPr kumimoji="0" lang="zh-CN" altLang="en-US" sz="28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rPr>
              <a:t>与进程调度类似，一般使用以下两种：</a:t>
            </a:r>
            <a:endParaRPr kumimoji="0" lang="zh-CN" altLang="en-US" sz="28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charset="-122"/>
                <a:ea typeface="微软雅黑" panose="020B0503020204020204" charset="-122"/>
                <a:cs typeface="+mn-cs"/>
              </a:rPr>
              <a:t>先来先服务。</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根据请求的先后次序排成一个队列，设备总是分配给队首进程。</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charset="-122"/>
                <a:ea typeface="微软雅黑" panose="020B0503020204020204" charset="-122"/>
                <a:cs typeface="+mn-cs"/>
              </a:rPr>
              <a:t>优先级高者优先。</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利用该算法形成队列时，将优先权高的进程安排在设备队列前面，优先级相同的先来先服务。</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p:txBody>
      </p:sp>
      <p:sp>
        <p:nvSpPr>
          <p:cNvPr id="133123"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p:txBody>
          <a:bodyPr wrap="square" lIns="91440" tIns="45720" rIns="91440" bIns="45720" anchor="b"/>
          <a:p>
            <a:pPr eaLnBrk="1" hangingPunct="1"/>
            <a:r>
              <a:rPr lang="zh-CN" altLang="en-US" sz="3200" dirty="0">
                <a:solidFill>
                  <a:srgbClr val="FF9900"/>
                </a:solidFill>
                <a:latin typeface="微软雅黑" panose="020B0503020204020204" charset="-122"/>
                <a:ea typeface="微软雅黑" panose="020B0503020204020204" charset="-122"/>
              </a:rPr>
              <a:t>设备分配中的安全性</a:t>
            </a:r>
            <a:endParaRPr lang="zh-CN" altLang="en-US" sz="3200" dirty="0">
              <a:solidFill>
                <a:srgbClr val="FF9900"/>
              </a:solidFill>
              <a:latin typeface="微软雅黑" panose="020B0503020204020204" charset="-122"/>
              <a:ea typeface="微软雅黑" panose="020B0503020204020204" charset="-122"/>
            </a:endParaRPr>
          </a:p>
        </p:txBody>
      </p:sp>
      <p:sp>
        <p:nvSpPr>
          <p:cNvPr id="82950" name="Rectangle 3"/>
          <p:cNvSpPr>
            <a:spLocks noGrp="1" noChangeArrowheads="1"/>
          </p:cNvSpPr>
          <p:nvPr>
            <p:ph idx="1"/>
          </p:nvPr>
        </p:nvSpPr>
        <p:spPr bwMode="auto">
          <a:xfrm>
            <a:off x="755650" y="1844675"/>
            <a:ext cx="7715250" cy="4032250"/>
          </a:xfrm>
          <a:solidFill>
            <a:srgbClr val="FFFFFF"/>
          </a:solidFill>
          <a:ln>
            <a:solidFill>
              <a:srgbClr val="000000"/>
            </a:solidFill>
            <a:miter lim="800000"/>
          </a:ln>
        </p:spPr>
        <p:txBody>
          <a:bodyPr vert="horz" wrap="square" lIns="91440" tIns="45720" rIns="91440" bIns="45720" numCol="1" anchor="t" anchorCtr="0" compatLnSpc="1"/>
          <a:lstStyle/>
          <a:p>
            <a:pPr marL="609600" marR="0" lvl="0" indent="-609600" algn="l" defTabSz="914400" rtl="0" eaLnBrk="1" fontAlgn="base" latinLnBrk="0" hangingPunct="1">
              <a:lnSpc>
                <a:spcPct val="125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rPr>
              <a:t>          </a:t>
            </a:r>
            <a:r>
              <a:rPr kumimoji="0" lang="zh-CN" altLang="en-US" sz="28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rPr>
              <a:t>从进程运行的安全性上考虑，设备分配有以下两种方式：</a:t>
            </a:r>
            <a:endParaRPr kumimoji="0" lang="zh-CN" altLang="en-US" sz="28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5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00CC"/>
                </a:solidFill>
                <a:effectLst/>
                <a:uLnTx/>
                <a:uFillTx/>
                <a:latin typeface="微软雅黑" panose="020B0503020204020204" charset="-122"/>
                <a:ea typeface="微软雅黑" panose="020B0503020204020204" charset="-122"/>
                <a:cs typeface="+mn-cs"/>
              </a:rPr>
              <a:t>安全分配方式</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。每当进程发出</a:t>
            </a:r>
            <a:r>
              <a:rPr kumimoji="0" lang="en-US" altLang="zh-CN"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I/O</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请求后便阻塞，直到</a:t>
            </a:r>
            <a:r>
              <a:rPr kumimoji="0" lang="en-US" altLang="zh-CN"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I/O</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完成后被唤醒。虽安全但缓慢。</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25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00CC"/>
                </a:solidFill>
                <a:effectLst/>
                <a:uLnTx/>
                <a:uFillTx/>
                <a:latin typeface="微软雅黑" panose="020B0503020204020204" charset="-122"/>
                <a:ea typeface="微软雅黑" panose="020B0503020204020204" charset="-122"/>
                <a:cs typeface="+mn-cs"/>
              </a:rPr>
              <a:t>不安全分配方式</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。不断发出</a:t>
            </a:r>
            <a:r>
              <a:rPr kumimoji="0" lang="en-US" altLang="zh-CN"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I/O</a:t>
            </a: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请求，直到所请求的设备已经被另一进程占用才阻塞。虽迅速但不安全。</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p:txBody>
      </p:sp>
      <p:sp>
        <p:nvSpPr>
          <p:cNvPr id="135171"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50">
                                            <p:txEl>
                                              <p:charRg st="0" end="3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950">
                                            <p:txEl>
                                              <p:charRg st="36" end="7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950">
                                            <p:txEl>
                                              <p:charRg st="79" end="1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animBg="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p:txBody>
          <a:bodyPr wrap="square" lIns="91440" tIns="45720" rIns="91440" bIns="45720" anchor="b"/>
          <a:p>
            <a:pPr eaLnBrk="1" hangingPunct="1"/>
            <a:r>
              <a:rPr lang="zh-CN" altLang="en-US" sz="4000" dirty="0">
                <a:solidFill>
                  <a:srgbClr val="FF9900"/>
                </a:solidFill>
                <a:latin typeface="微软雅黑" panose="020B0503020204020204" charset="-122"/>
                <a:ea typeface="微软雅黑" panose="020B0503020204020204" charset="-122"/>
              </a:rPr>
              <a:t>（</a:t>
            </a:r>
            <a:r>
              <a:rPr lang="en-US" altLang="zh-CN" sz="4000" dirty="0">
                <a:solidFill>
                  <a:srgbClr val="FF9900"/>
                </a:solidFill>
                <a:latin typeface="微软雅黑" panose="020B0503020204020204" charset="-122"/>
                <a:ea typeface="微软雅黑" panose="020B0503020204020204" charset="-122"/>
              </a:rPr>
              <a:t>3</a:t>
            </a:r>
            <a:r>
              <a:rPr lang="zh-CN" altLang="en-US" sz="4000" dirty="0">
                <a:solidFill>
                  <a:srgbClr val="FF9900"/>
                </a:solidFill>
                <a:latin typeface="微软雅黑" panose="020B0503020204020204" charset="-122"/>
                <a:ea typeface="微软雅黑" panose="020B0503020204020204" charset="-122"/>
              </a:rPr>
              <a:t>） 独占设备的分配程序</a:t>
            </a:r>
            <a:endParaRPr lang="zh-CN" altLang="en-US" sz="4000" dirty="0">
              <a:solidFill>
                <a:srgbClr val="FF9900"/>
              </a:solidFill>
              <a:latin typeface="微软雅黑" panose="020B0503020204020204" charset="-122"/>
              <a:ea typeface="微软雅黑" panose="020B0503020204020204" charset="-122"/>
            </a:endParaRPr>
          </a:p>
        </p:txBody>
      </p:sp>
      <p:sp>
        <p:nvSpPr>
          <p:cNvPr id="83974" name="Rectangle 3"/>
          <p:cNvSpPr>
            <a:spLocks noGrp="1" noChangeArrowheads="1"/>
          </p:cNvSpPr>
          <p:nvPr>
            <p:ph idx="1"/>
          </p:nvPr>
        </p:nvSpPr>
        <p:spPr bwMode="auto">
          <a:xfrm>
            <a:off x="1331913" y="1387475"/>
            <a:ext cx="6192838" cy="2232025"/>
          </a:xfrm>
          <a:solidFill>
            <a:srgbClr val="FFFFFF"/>
          </a:solidFill>
          <a:ln>
            <a:solidFill>
              <a:srgbClr val="000000"/>
            </a:solidFill>
            <a:miter lim="800000"/>
          </a:ln>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rPr>
              <a:t>1</a:t>
            </a:r>
            <a:r>
              <a:rPr kumimoji="0" lang="zh-CN" altLang="en-US" sz="30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rPr>
              <a:t>）基本的设备分配程序</a:t>
            </a:r>
            <a:endParaRPr kumimoji="0" lang="zh-CN" altLang="en-US" sz="3000" b="1" i="0" u="none" strike="noStrike" kern="0" cap="none" spc="0" normalizeH="0" baseline="0" noProof="0" dirty="0" smtClean="0">
              <a:ln>
                <a:noFill/>
              </a:ln>
              <a:solidFill>
                <a:srgbClr val="336600"/>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分配设备</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分配控制器</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rPr>
              <a:t>分配通道</a:t>
            </a:r>
            <a:endParaRPr kumimoji="0" lang="zh-CN" altLang="en-US" sz="2800" b="1" i="0" u="none" strike="noStrike" kern="0" cap="none" spc="0" normalizeH="0" baseline="0" noProof="0" dirty="0" smtClean="0">
              <a:ln>
                <a:noFill/>
              </a:ln>
              <a:solidFill>
                <a:schemeClr val="hlink"/>
              </a:solidFill>
              <a:effectLst/>
              <a:uLnTx/>
              <a:uFillTx/>
              <a:latin typeface="微软雅黑" panose="020B0503020204020204" charset="-122"/>
              <a:ea typeface="微软雅黑" panose="020B0503020204020204" charset="-122"/>
              <a:cs typeface="+mn-cs"/>
            </a:endParaRPr>
          </a:p>
        </p:txBody>
      </p:sp>
      <p:sp>
        <p:nvSpPr>
          <p:cNvPr id="66567" name="Text Box 5"/>
          <p:cNvSpPr txBox="1"/>
          <p:nvPr/>
        </p:nvSpPr>
        <p:spPr>
          <a:xfrm>
            <a:off x="971550" y="3908425"/>
            <a:ext cx="7272338" cy="1608138"/>
          </a:xfrm>
          <a:prstGeom prst="rect">
            <a:avLst/>
          </a:prstGeom>
          <a:noFill/>
          <a:ln w="9525" cap="flat" cmpd="sng">
            <a:solidFill>
              <a:schemeClr val="tx1"/>
            </a:solidFill>
            <a:prstDash val="solid"/>
            <a:miter/>
            <a:headEnd type="none" w="med" len="med"/>
            <a:tailEnd type="none" w="med" len="med"/>
          </a:ln>
        </p:spPr>
        <p:txBody>
          <a:bodyPr lIns="129600" tIns="64800" rIns="129600" bIns="64800" anchor="t">
            <a:spAutoFit/>
          </a:bodyPr>
          <a:p>
            <a:pPr>
              <a:lnSpc>
                <a:spcPct val="120000"/>
              </a:lnSpc>
              <a:spcBef>
                <a:spcPct val="50000"/>
              </a:spcBef>
            </a:pPr>
            <a:r>
              <a:rPr lang="en-US" altLang="zh-CN" sz="2800" b="1" dirty="0">
                <a:solidFill>
                  <a:schemeClr val="hlink"/>
                </a:solidFill>
                <a:latin typeface="微软雅黑" panose="020B0503020204020204" charset="-122"/>
                <a:ea typeface="微软雅黑" panose="020B0503020204020204" charset="-122"/>
              </a:rPr>
              <a:t>      </a:t>
            </a:r>
            <a:r>
              <a:rPr lang="zh-CN" altLang="en-US" sz="2600" b="1" dirty="0">
                <a:solidFill>
                  <a:schemeClr val="accent2"/>
                </a:solidFill>
                <a:latin typeface="微软雅黑" panose="020B0503020204020204" charset="-122"/>
                <a:ea typeface="微软雅黑" panose="020B0503020204020204" charset="-122"/>
              </a:rPr>
              <a:t>只有在设备、控制器和通道三者都分配成功时，</a:t>
            </a:r>
            <a:r>
              <a:rPr lang="zh-CN" altLang="en-US" sz="2600" b="1" dirty="0">
                <a:solidFill>
                  <a:schemeClr val="hlink"/>
                </a:solidFill>
                <a:latin typeface="微软雅黑" panose="020B0503020204020204" charset="-122"/>
                <a:ea typeface="微软雅黑" panose="020B0503020204020204" charset="-122"/>
              </a:rPr>
              <a:t>这次设备分配才算成功，然后，系统便可启动该设备进行数据传送。</a:t>
            </a:r>
            <a:endParaRPr lang="zh-CN" altLang="en-US" sz="2600" b="1" dirty="0">
              <a:solidFill>
                <a:schemeClr val="hlink"/>
              </a:solidFill>
              <a:latin typeface="微软雅黑" panose="020B0503020204020204" charset="-122"/>
              <a:ea typeface="微软雅黑" panose="020B0503020204020204" charset="-122"/>
            </a:endParaRPr>
          </a:p>
        </p:txBody>
      </p:sp>
      <p:sp>
        <p:nvSpPr>
          <p:cNvPr id="137220"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4">
                                            <p:txEl>
                                              <p:charRg st="0" end="1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4">
                                            <p:txEl>
                                              <p:charRg st="12" end="1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4">
                                            <p:txEl>
                                              <p:charRg st="17" end="2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4">
                                            <p:txEl>
                                              <p:charRg st="23"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animBg="1" build="p"/>
      <p:bldP spid="66567"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9" name="Rectangle 3"/>
          <p:cNvSpPr>
            <a:spLocks noRot="1"/>
          </p:cNvSpPr>
          <p:nvPr/>
        </p:nvSpPr>
        <p:spPr>
          <a:xfrm>
            <a:off x="825500" y="3517900"/>
            <a:ext cx="7418388" cy="2057400"/>
          </a:xfrm>
          <a:prstGeom prst="rect">
            <a:avLst/>
          </a:prstGeom>
          <a:noFill/>
          <a:ln w="9525">
            <a:noFill/>
          </a:ln>
        </p:spPr>
        <p:txBody>
          <a:bodyPr anchor="t"/>
          <a:p>
            <a:pPr marL="609600" indent="-609600">
              <a:lnSpc>
                <a:spcPct val="120000"/>
              </a:lnSpc>
              <a:spcBef>
                <a:spcPct val="20000"/>
              </a:spcBef>
              <a:buClr>
                <a:schemeClr val="hlink"/>
              </a:buClr>
              <a:buFont typeface="Wingdings" panose="05000000000000000000" pitchFamily="2" charset="2"/>
            </a:pPr>
            <a:r>
              <a:rPr lang="en-US" altLang="zh-CN" sz="3000" b="1" dirty="0">
                <a:solidFill>
                  <a:srgbClr val="336600"/>
                </a:solidFill>
                <a:latin typeface="微软雅黑" panose="020B0503020204020204" charset="-122"/>
                <a:ea typeface="微软雅黑" panose="020B0503020204020204" charset="-122"/>
              </a:rPr>
              <a:t>3</a:t>
            </a:r>
            <a:r>
              <a:rPr lang="zh-CN" altLang="en-US" sz="3000" b="1" dirty="0">
                <a:solidFill>
                  <a:srgbClr val="336600"/>
                </a:solidFill>
                <a:latin typeface="微软雅黑" panose="020B0503020204020204" charset="-122"/>
                <a:ea typeface="微软雅黑" panose="020B0503020204020204" charset="-122"/>
              </a:rPr>
              <a:t>）设备分配程序的改进</a:t>
            </a:r>
            <a:endParaRPr lang="zh-CN" altLang="en-US" sz="3000" b="1" dirty="0">
              <a:solidFill>
                <a:srgbClr val="336600"/>
              </a:solidFill>
              <a:latin typeface="微软雅黑" panose="020B0503020204020204" charset="-122"/>
              <a:ea typeface="微软雅黑" panose="020B0503020204020204" charset="-122"/>
            </a:endParaRPr>
          </a:p>
          <a:p>
            <a:pPr marL="609600" indent="-609600">
              <a:lnSpc>
                <a:spcPct val="120000"/>
              </a:lnSpc>
              <a:spcBef>
                <a:spcPct val="20000"/>
              </a:spcBef>
              <a:buClr>
                <a:schemeClr val="hlink"/>
              </a:buClr>
              <a:buFont typeface="Wingdings" panose="05000000000000000000" pitchFamily="2" charset="2"/>
              <a:buChar char="n"/>
            </a:pPr>
            <a:r>
              <a:rPr lang="zh-CN" altLang="en-US" sz="2800" b="1" dirty="0">
                <a:solidFill>
                  <a:schemeClr val="hlink"/>
                </a:solidFill>
                <a:latin typeface="微软雅黑" panose="020B0503020204020204" charset="-122"/>
                <a:ea typeface="微软雅黑" panose="020B0503020204020204" charset="-122"/>
              </a:rPr>
              <a:t>增加设备的独立性</a:t>
            </a:r>
            <a:endParaRPr lang="zh-CN" altLang="en-US" sz="2800" b="1" dirty="0">
              <a:solidFill>
                <a:schemeClr val="hlink"/>
              </a:solidFill>
              <a:latin typeface="微软雅黑" panose="020B0503020204020204" charset="-122"/>
              <a:ea typeface="微软雅黑" panose="020B0503020204020204" charset="-122"/>
            </a:endParaRPr>
          </a:p>
          <a:p>
            <a:pPr marL="609600" indent="-609600">
              <a:lnSpc>
                <a:spcPct val="120000"/>
              </a:lnSpc>
              <a:spcBef>
                <a:spcPct val="20000"/>
              </a:spcBef>
              <a:buClr>
                <a:schemeClr val="hlink"/>
              </a:buClr>
              <a:buFont typeface="Wingdings" panose="05000000000000000000" pitchFamily="2" charset="2"/>
              <a:buChar char="n"/>
            </a:pPr>
            <a:r>
              <a:rPr lang="zh-CN" altLang="en-US" sz="2800" b="1" dirty="0">
                <a:solidFill>
                  <a:schemeClr val="hlink"/>
                </a:solidFill>
                <a:latin typeface="微软雅黑" panose="020B0503020204020204" charset="-122"/>
                <a:ea typeface="微软雅黑" panose="020B0503020204020204" charset="-122"/>
              </a:rPr>
              <a:t>考虑多通路情况</a:t>
            </a:r>
            <a:endParaRPr lang="zh-CN" altLang="en-US" sz="2800" b="1" dirty="0">
              <a:solidFill>
                <a:schemeClr val="hlink"/>
              </a:solidFill>
              <a:latin typeface="微软雅黑" panose="020B0503020204020204" charset="-122"/>
              <a:ea typeface="微软雅黑" panose="020B0503020204020204" charset="-122"/>
            </a:endParaRPr>
          </a:p>
        </p:txBody>
      </p:sp>
      <p:sp>
        <p:nvSpPr>
          <p:cNvPr id="67590" name="Rectangle 4"/>
          <p:cNvSpPr>
            <a:spLocks noRot="1"/>
          </p:cNvSpPr>
          <p:nvPr/>
        </p:nvSpPr>
        <p:spPr>
          <a:xfrm>
            <a:off x="755650" y="1543050"/>
            <a:ext cx="7704138" cy="1905000"/>
          </a:xfrm>
          <a:prstGeom prst="rect">
            <a:avLst/>
          </a:prstGeom>
          <a:noFill/>
          <a:ln w="9525">
            <a:noFill/>
          </a:ln>
        </p:spPr>
        <p:txBody>
          <a:bodyPr anchor="t"/>
          <a:p>
            <a:pPr marL="609600" indent="-609600">
              <a:lnSpc>
                <a:spcPct val="120000"/>
              </a:lnSpc>
              <a:spcBef>
                <a:spcPct val="20000"/>
              </a:spcBef>
              <a:buClr>
                <a:schemeClr val="hlink"/>
              </a:buClr>
              <a:buFont typeface="Wingdings" panose="05000000000000000000" pitchFamily="2" charset="2"/>
            </a:pPr>
            <a:r>
              <a:rPr lang="en-US" altLang="zh-CN" sz="3000" b="1" dirty="0">
                <a:solidFill>
                  <a:srgbClr val="336600"/>
                </a:solidFill>
                <a:latin typeface="微软雅黑" panose="020B0503020204020204" charset="-122"/>
                <a:ea typeface="微软雅黑" panose="020B0503020204020204" charset="-122"/>
              </a:rPr>
              <a:t>2</a:t>
            </a:r>
            <a:r>
              <a:rPr lang="zh-CN" altLang="en-US" sz="3000" b="1" dirty="0">
                <a:solidFill>
                  <a:srgbClr val="336600"/>
                </a:solidFill>
                <a:latin typeface="微软雅黑" panose="020B0503020204020204" charset="-122"/>
                <a:ea typeface="微软雅黑" panose="020B0503020204020204" charset="-122"/>
              </a:rPr>
              <a:t>）基本设备分配程序存在的问题</a:t>
            </a:r>
            <a:endParaRPr lang="zh-CN" altLang="en-US" sz="3000" b="1" dirty="0">
              <a:solidFill>
                <a:srgbClr val="336600"/>
              </a:solidFill>
              <a:latin typeface="微软雅黑" panose="020B0503020204020204" charset="-122"/>
              <a:ea typeface="微软雅黑" panose="020B0503020204020204" charset="-122"/>
            </a:endParaRPr>
          </a:p>
          <a:p>
            <a:pPr marL="609600" indent="-609600">
              <a:lnSpc>
                <a:spcPct val="120000"/>
              </a:lnSpc>
              <a:spcBef>
                <a:spcPct val="20000"/>
              </a:spcBef>
              <a:buClr>
                <a:schemeClr val="hlink"/>
              </a:buClr>
              <a:buFont typeface="Wingdings" panose="05000000000000000000" pitchFamily="2" charset="2"/>
              <a:buChar char="n"/>
            </a:pPr>
            <a:r>
              <a:rPr lang="zh-CN" altLang="en-US" sz="2800" b="1" dirty="0">
                <a:solidFill>
                  <a:schemeClr val="hlink"/>
                </a:solidFill>
                <a:latin typeface="微软雅黑" panose="020B0503020204020204" charset="-122"/>
                <a:ea typeface="微软雅黑" panose="020B0503020204020204" charset="-122"/>
              </a:rPr>
              <a:t>进程以物理设备名提出</a:t>
            </a:r>
            <a:r>
              <a:rPr lang="en-US" altLang="zh-CN" sz="2800" b="1" dirty="0">
                <a:solidFill>
                  <a:schemeClr val="hlink"/>
                </a:solidFill>
                <a:latin typeface="微软雅黑" panose="020B0503020204020204" charset="-122"/>
                <a:ea typeface="微软雅黑" panose="020B0503020204020204" charset="-122"/>
              </a:rPr>
              <a:t>I/O</a:t>
            </a:r>
            <a:r>
              <a:rPr lang="zh-CN" altLang="en-US" sz="2800" b="1" dirty="0">
                <a:solidFill>
                  <a:schemeClr val="hlink"/>
                </a:solidFill>
                <a:latin typeface="微软雅黑" panose="020B0503020204020204" charset="-122"/>
                <a:ea typeface="微软雅黑" panose="020B0503020204020204" charset="-122"/>
              </a:rPr>
              <a:t>请求</a:t>
            </a:r>
            <a:endParaRPr lang="zh-CN" altLang="en-US" sz="2800" b="1" dirty="0">
              <a:solidFill>
                <a:schemeClr val="hlink"/>
              </a:solidFill>
              <a:latin typeface="微软雅黑" panose="020B0503020204020204" charset="-122"/>
              <a:ea typeface="微软雅黑" panose="020B0503020204020204" charset="-122"/>
            </a:endParaRPr>
          </a:p>
          <a:p>
            <a:pPr marL="609600" indent="-609600">
              <a:lnSpc>
                <a:spcPct val="120000"/>
              </a:lnSpc>
              <a:spcBef>
                <a:spcPct val="20000"/>
              </a:spcBef>
              <a:buClr>
                <a:schemeClr val="hlink"/>
              </a:buClr>
              <a:buFont typeface="Wingdings" panose="05000000000000000000" pitchFamily="2" charset="2"/>
              <a:buChar char="n"/>
            </a:pPr>
            <a:r>
              <a:rPr lang="zh-CN" altLang="en-US" sz="2800" b="1" dirty="0">
                <a:solidFill>
                  <a:schemeClr val="hlink"/>
                </a:solidFill>
                <a:latin typeface="微软雅黑" panose="020B0503020204020204" charset="-122"/>
                <a:ea typeface="微软雅黑" panose="020B0503020204020204" charset="-122"/>
              </a:rPr>
              <a:t>采用单通路的</a:t>
            </a:r>
            <a:r>
              <a:rPr lang="en-US" altLang="zh-CN" sz="2800" b="1" dirty="0">
                <a:solidFill>
                  <a:schemeClr val="hlink"/>
                </a:solidFill>
                <a:latin typeface="微软雅黑" panose="020B0503020204020204" charset="-122"/>
                <a:ea typeface="微软雅黑" panose="020B0503020204020204" charset="-122"/>
              </a:rPr>
              <a:t>I/O</a:t>
            </a:r>
            <a:r>
              <a:rPr lang="zh-CN" altLang="en-US" sz="2800" b="1" dirty="0">
                <a:solidFill>
                  <a:schemeClr val="hlink"/>
                </a:solidFill>
                <a:latin typeface="微软雅黑" panose="020B0503020204020204" charset="-122"/>
                <a:ea typeface="微软雅黑" panose="020B0503020204020204" charset="-122"/>
              </a:rPr>
              <a:t>系统结构，产生“瓶颈”</a:t>
            </a:r>
            <a:endParaRPr lang="zh-CN" altLang="en-US" sz="2800" b="1" dirty="0">
              <a:solidFill>
                <a:schemeClr val="hlink"/>
              </a:solidFill>
              <a:latin typeface="微软雅黑" panose="020B0503020204020204" charset="-122"/>
              <a:ea typeface="微软雅黑" panose="020B0503020204020204" charset="-122"/>
            </a:endParaRPr>
          </a:p>
        </p:txBody>
      </p:sp>
      <p:sp>
        <p:nvSpPr>
          <p:cNvPr id="8" name="Rectangle 2"/>
          <p:cNvSpPr txBox="1">
            <a:spLocks noChangeArrowheads="1"/>
          </p:cNvSpPr>
          <p:nvPr/>
        </p:nvSpPr>
        <p:spPr>
          <a:xfrm>
            <a:off x="608013" y="393700"/>
            <a:ext cx="8001000" cy="747713"/>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2"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2"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2"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2"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2"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2"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2"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2"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FF9900"/>
                </a:solidFill>
                <a:effectLst/>
                <a:uLnTx/>
                <a:uFillTx/>
                <a:latin typeface="微软雅黑" panose="020B0503020204020204" charset="-122"/>
                <a:ea typeface="微软雅黑" panose="020B0503020204020204" charset="-122"/>
                <a:cs typeface="+mj-cs"/>
              </a:rPr>
              <a:t>（</a:t>
            </a:r>
            <a:r>
              <a:rPr kumimoji="0" lang="en-US" altLang="zh-CN" sz="4000" b="1" i="0" u="none" strike="noStrike" kern="0" cap="none" spc="0" normalizeH="0" baseline="0" noProof="0" dirty="0" smtClean="0">
                <a:ln>
                  <a:noFill/>
                </a:ln>
                <a:solidFill>
                  <a:srgbClr val="FF9900"/>
                </a:solidFill>
                <a:effectLst/>
                <a:uLnTx/>
                <a:uFillTx/>
                <a:latin typeface="微软雅黑" panose="020B0503020204020204" charset="-122"/>
                <a:ea typeface="微软雅黑" panose="020B0503020204020204" charset="-122"/>
                <a:cs typeface="+mj-cs"/>
              </a:rPr>
              <a:t>3</a:t>
            </a:r>
            <a:r>
              <a:rPr kumimoji="0" lang="zh-CN" altLang="en-US" sz="4000" b="1" i="0" u="none" strike="noStrike" kern="0" cap="none" spc="0" normalizeH="0" baseline="0" noProof="0" dirty="0" smtClean="0">
                <a:ln>
                  <a:noFill/>
                </a:ln>
                <a:solidFill>
                  <a:srgbClr val="FF9900"/>
                </a:solidFill>
                <a:effectLst/>
                <a:uLnTx/>
                <a:uFillTx/>
                <a:latin typeface="微软雅黑" panose="020B0503020204020204" charset="-122"/>
                <a:ea typeface="微软雅黑" panose="020B0503020204020204" charset="-122"/>
                <a:cs typeface="+mj-cs"/>
              </a:rPr>
              <a:t>） 独占设备的分配程序</a:t>
            </a:r>
            <a:endParaRPr kumimoji="0" lang="zh-CN" altLang="en-US" sz="4000" b="1" i="0" u="none" strike="noStrike" kern="0" cap="none" spc="0" normalizeH="0" baseline="0" noProof="0" dirty="0" smtClean="0">
              <a:ln>
                <a:noFill/>
              </a:ln>
              <a:solidFill>
                <a:srgbClr val="FF9900"/>
              </a:solidFill>
              <a:effectLst/>
              <a:uLnTx/>
              <a:uFillTx/>
              <a:latin typeface="微软雅黑" panose="020B0503020204020204" charset="-122"/>
              <a:ea typeface="微软雅黑" panose="020B0503020204020204" charset="-122"/>
              <a:cs typeface="+mj-cs"/>
            </a:endParaRPr>
          </a:p>
        </p:txBody>
      </p:sp>
      <p:sp>
        <p:nvSpPr>
          <p:cNvPr id="139268" name="Rectangle 3"/>
          <p:cNvSpPr/>
          <p:nvPr/>
        </p:nvSpPr>
        <p:spPr>
          <a:xfrm>
            <a:off x="0" y="1066800"/>
            <a:ext cx="9144000" cy="74613"/>
          </a:xfrm>
          <a:prstGeom prst="rect">
            <a:avLst/>
          </a:prstGeom>
          <a:gradFill rotWithShape="0">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path path="shape">
              <a:fillToRect l="50000" t="50000" r="50000" b="50000"/>
            </a:path>
            <a:tileRect/>
          </a:gradFill>
          <a:ln w="9525">
            <a:noFill/>
          </a:ln>
        </p:spPr>
        <p:txBody>
          <a:bodyPr wrap="none" anchor="ctr">
            <a:spAutoFit/>
          </a:bodyPr>
          <a:p>
            <a:endParaRPr lang="en-US" altLang="x-none" sz="3200" dirty="0">
              <a:solidFill>
                <a:srgbClr val="A603AB"/>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隶书" panose="02010509060101010101" pitchFamily="1" charset="-122"/>
              <a:ea typeface="隶书" panose="020105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67590" grpId="0"/>
    </p:bldLst>
  </p:timing>
</p:sld>
</file>

<file path=ppt/theme/theme1.xml><?xml version="1.0" encoding="utf-8"?>
<a:theme xmlns:a="http://schemas.openxmlformats.org/drawingml/2006/main" name="Default Design">
  <a:themeElements>
    <a:clrScheme name="">
      <a:dk1>
        <a:srgbClr val="080808"/>
      </a:dk1>
      <a:lt1>
        <a:srgbClr val="FFFFFF"/>
      </a:lt1>
      <a:dk2>
        <a:srgbClr val="A59A55"/>
      </a:dk2>
      <a:lt2>
        <a:srgbClr val="DDDDDD"/>
      </a:lt2>
      <a:accent1>
        <a:srgbClr val="4AB1E4"/>
      </a:accent1>
      <a:accent2>
        <a:srgbClr val="8F038F"/>
      </a:accent2>
      <a:accent3>
        <a:srgbClr val="FFFFFF"/>
      </a:accent3>
      <a:accent4>
        <a:srgbClr val="050505"/>
      </a:accent4>
      <a:accent5>
        <a:srgbClr val="B2D4EF"/>
      </a:accent5>
      <a:accent6>
        <a:srgbClr val="800280"/>
      </a:accent6>
      <a:hlink>
        <a:srgbClr val="F77A1D"/>
      </a:hlink>
      <a:folHlink>
        <a:srgbClr val="5BBE4E"/>
      </a:folHlink>
    </a:clrScheme>
    <a:fontScheme name="">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C36609"/>
        </a:dk2>
        <a:lt2>
          <a:srgbClr val="DDDDDD"/>
        </a:lt2>
        <a:accent1>
          <a:srgbClr val="D2B94E"/>
        </a:accent1>
        <a:accent2>
          <a:srgbClr val="2395B9"/>
        </a:accent2>
        <a:accent3>
          <a:srgbClr val="FFFFFF"/>
        </a:accent3>
        <a:accent4>
          <a:srgbClr val="515151"/>
        </a:accent4>
        <a:accent5>
          <a:srgbClr val="E5D8B3"/>
        </a:accent5>
        <a:accent6>
          <a:srgbClr val="1F85A6"/>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
        <a:dk1>
          <a:srgbClr val="5F5F5F"/>
        </a:dk1>
        <a:lt1>
          <a:srgbClr val="FFFFFF"/>
        </a:lt1>
        <a:dk2>
          <a:srgbClr val="9FC591"/>
        </a:dk2>
        <a:lt2>
          <a:srgbClr val="DDDDDD"/>
        </a:lt2>
        <a:accent1>
          <a:srgbClr val="7B82B7"/>
        </a:accent1>
        <a:accent2>
          <a:srgbClr val="8D337C"/>
        </a:accent2>
        <a:accent3>
          <a:srgbClr val="FFFFFF"/>
        </a:accent3>
        <a:accent4>
          <a:srgbClr val="515151"/>
        </a:accent4>
        <a:accent5>
          <a:srgbClr val="BFC1D7"/>
        </a:accent5>
        <a:accent6>
          <a:srgbClr val="7E2D6F"/>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
        <a:dk1>
          <a:srgbClr val="080808"/>
        </a:dk1>
        <a:lt1>
          <a:srgbClr val="FFFFFF"/>
        </a:lt1>
        <a:dk2>
          <a:srgbClr val="A59A55"/>
        </a:dk2>
        <a:lt2>
          <a:srgbClr val="DDDDDD"/>
        </a:lt2>
        <a:accent1>
          <a:srgbClr val="4AB1E4"/>
        </a:accent1>
        <a:accent2>
          <a:srgbClr val="8F038F"/>
        </a:accent2>
        <a:accent3>
          <a:srgbClr val="FFFFFF"/>
        </a:accent3>
        <a:accent4>
          <a:srgbClr val="050505"/>
        </a:accent4>
        <a:accent5>
          <a:srgbClr val="B2D4EF"/>
        </a:accent5>
        <a:accent6>
          <a:srgbClr val="800280"/>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
      <a:dk1>
        <a:srgbClr val="080808"/>
      </a:dk1>
      <a:lt1>
        <a:srgbClr val="FFFFFF"/>
      </a:lt1>
      <a:dk2>
        <a:srgbClr val="A59A55"/>
      </a:dk2>
      <a:lt2>
        <a:srgbClr val="DDDDDD"/>
      </a:lt2>
      <a:accent1>
        <a:srgbClr val="4AB1E4"/>
      </a:accent1>
      <a:accent2>
        <a:srgbClr val="8F038F"/>
      </a:accent2>
      <a:accent3>
        <a:srgbClr val="FFFFFF"/>
      </a:accent3>
      <a:accent4>
        <a:srgbClr val="050505"/>
      </a:accent4>
      <a:accent5>
        <a:srgbClr val="B2D4EF"/>
      </a:accent5>
      <a:accent6>
        <a:srgbClr val="800280"/>
      </a:accent6>
      <a:hlink>
        <a:srgbClr val="F77A1D"/>
      </a:hlink>
      <a:folHlink>
        <a:srgbClr val="5BBE4E"/>
      </a:folHlink>
    </a:clrScheme>
    <a:fontScheme na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C36609"/>
        </a:dk2>
        <a:lt2>
          <a:srgbClr val="DDDDDD"/>
        </a:lt2>
        <a:accent1>
          <a:srgbClr val="D2B94E"/>
        </a:accent1>
        <a:accent2>
          <a:srgbClr val="2395B9"/>
        </a:accent2>
        <a:accent3>
          <a:srgbClr val="FFFFFF"/>
        </a:accent3>
        <a:accent4>
          <a:srgbClr val="515151"/>
        </a:accent4>
        <a:accent5>
          <a:srgbClr val="E5D8B3"/>
        </a:accent5>
        <a:accent6>
          <a:srgbClr val="1F85A6"/>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
        <a:dk1>
          <a:srgbClr val="5F5F5F"/>
        </a:dk1>
        <a:lt1>
          <a:srgbClr val="FFFFFF"/>
        </a:lt1>
        <a:dk2>
          <a:srgbClr val="9FC591"/>
        </a:dk2>
        <a:lt2>
          <a:srgbClr val="DDDDDD"/>
        </a:lt2>
        <a:accent1>
          <a:srgbClr val="7B82B7"/>
        </a:accent1>
        <a:accent2>
          <a:srgbClr val="8D337C"/>
        </a:accent2>
        <a:accent3>
          <a:srgbClr val="FFFFFF"/>
        </a:accent3>
        <a:accent4>
          <a:srgbClr val="515151"/>
        </a:accent4>
        <a:accent5>
          <a:srgbClr val="BFC1D7"/>
        </a:accent5>
        <a:accent6>
          <a:srgbClr val="7E2D6F"/>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
        <a:dk1>
          <a:srgbClr val="080808"/>
        </a:dk1>
        <a:lt1>
          <a:srgbClr val="FFFFFF"/>
        </a:lt1>
        <a:dk2>
          <a:srgbClr val="A59A55"/>
        </a:dk2>
        <a:lt2>
          <a:srgbClr val="DDDDDD"/>
        </a:lt2>
        <a:accent1>
          <a:srgbClr val="4AB1E4"/>
        </a:accent1>
        <a:accent2>
          <a:srgbClr val="8F038F"/>
        </a:accent2>
        <a:accent3>
          <a:srgbClr val="FFFFFF"/>
        </a:accent3>
        <a:accent4>
          <a:srgbClr val="050505"/>
        </a:accent4>
        <a:accent5>
          <a:srgbClr val="B2D4EF"/>
        </a:accent5>
        <a:accent6>
          <a:srgbClr val="800280"/>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22872</Words>
  <Application>WPS 演示</Application>
  <PresentationFormat/>
  <Paragraphs>2488</Paragraphs>
  <Slides>167</Slides>
  <Notes>9</Notes>
  <HiddenSlides>0</HiddenSlides>
  <MMClips>0</MMClips>
  <ScaleCrop>false</ScaleCrop>
  <HeadingPairs>
    <vt:vector size="8" baseType="variant">
      <vt:variant>
        <vt:lpstr>已用的字体</vt:lpstr>
      </vt:variant>
      <vt:variant>
        <vt:i4>24</vt:i4>
      </vt:variant>
      <vt:variant>
        <vt:lpstr>主题</vt:lpstr>
      </vt:variant>
      <vt:variant>
        <vt:i4>3</vt:i4>
      </vt:variant>
      <vt:variant>
        <vt:lpstr>嵌入 OLE 服务器</vt:lpstr>
      </vt:variant>
      <vt:variant>
        <vt:i4>16</vt:i4>
      </vt:variant>
      <vt:variant>
        <vt:lpstr>幻灯片标题</vt:lpstr>
      </vt:variant>
      <vt:variant>
        <vt:i4>167</vt:i4>
      </vt:variant>
    </vt:vector>
  </HeadingPairs>
  <TitlesOfParts>
    <vt:vector size="210" baseType="lpstr">
      <vt:lpstr>Arial</vt:lpstr>
      <vt:lpstr>宋体</vt:lpstr>
      <vt:lpstr>Wingdings</vt:lpstr>
      <vt:lpstr>Times New Roman</vt:lpstr>
      <vt:lpstr>Verdana</vt:lpstr>
      <vt:lpstr>Calibri</vt:lpstr>
      <vt:lpstr>隶书</vt:lpstr>
      <vt:lpstr>微软雅黑</vt:lpstr>
      <vt:lpstr>黑体</vt:lpstr>
      <vt:lpstr>Arial Unicode MS</vt:lpstr>
      <vt:lpstr>Wingdings 2</vt:lpstr>
      <vt:lpstr>Wingdings</vt:lpstr>
      <vt:lpstr>PMingLiU</vt:lpstr>
      <vt:lpstr>仿宋</vt:lpstr>
      <vt:lpstr>Tahoma</vt:lpstr>
      <vt:lpstr>华文细黑</vt:lpstr>
      <vt:lpstr>楷体_GB2312</vt:lpstr>
      <vt:lpstr>新宋体</vt:lpstr>
      <vt:lpstr>仿宋_GB2312</vt:lpstr>
      <vt:lpstr>华文宋体</vt:lpstr>
      <vt:lpstr>华文中宋</vt:lpstr>
      <vt:lpstr>Times</vt:lpstr>
      <vt:lpstr>Monotype Sorts</vt:lpstr>
      <vt:lpstr>Courier New</vt:lpstr>
      <vt:lpstr>Default Design</vt:lpstr>
      <vt:lpstr>自定义设计方案</vt:lpstr>
      <vt:lpstr>1_Default Design</vt:lpstr>
      <vt:lpstr>Paint.Picture</vt:lpstr>
      <vt:lpstr>Visio.Drawing.4</vt:lpstr>
      <vt:lpstr>Visio.Drawing.4</vt:lpstr>
      <vt:lpstr>Visio.Drawing.4</vt:lpstr>
      <vt:lpstr>Paint.Picture</vt:lpstr>
      <vt:lpstr>Paint.Picture</vt:lpstr>
      <vt:lpstr>Paint.Picture</vt:lpstr>
      <vt:lpstr>Paint.Picture</vt:lpstr>
      <vt:lpstr>Visio.Drawing.4</vt:lpstr>
      <vt:lpstr>Visio.Drawing.4</vt:lpstr>
      <vt:lpstr>Visio.Drawing.4</vt:lpstr>
      <vt:lpstr>Visio.Drawing.4</vt:lpstr>
      <vt:lpstr>Visio.Drawing.6</vt:lpstr>
      <vt:lpstr>Paint.Picture</vt:lpstr>
      <vt:lpstr>Visio.Drawing.11</vt:lpstr>
      <vt:lpstr>Visio.Drawing.4</vt:lpstr>
      <vt:lpstr>操作系统</vt:lpstr>
      <vt:lpstr>第六章 输入输出系统</vt:lpstr>
      <vt:lpstr>第六章 输入输出系统</vt:lpstr>
      <vt:lpstr>I/O设备硬件概览</vt:lpstr>
      <vt:lpstr>6.1  I/O系统的功能、模型和接口</vt:lpstr>
      <vt:lpstr>6.1  I/O系统的功能、模型和接口</vt:lpstr>
      <vt:lpstr>6.1  I/O系统的功能、模型和接口</vt:lpstr>
      <vt:lpstr>6.1  I/O系统的功能、模型和接口</vt:lpstr>
      <vt:lpstr>6.1  I/O系统的功能、模型和接口</vt:lpstr>
      <vt:lpstr>6.1  I/O系统的功能、模型和接口</vt:lpstr>
      <vt:lpstr>6.1  I/O系统的功能、模型和接口</vt:lpstr>
      <vt:lpstr>6.1  I/O系统的功能、模型和接口</vt:lpstr>
      <vt:lpstr>6.1  I/O系统的功能、模型和接口</vt:lpstr>
      <vt:lpstr>6.2  I/O设备和设备控制器</vt:lpstr>
      <vt:lpstr>6.2  I/O设备和设备控制器</vt:lpstr>
      <vt:lpstr>6.2  I/O设备和设备控制器</vt:lpstr>
      <vt:lpstr>6.2  I/O设备和设备控制器</vt:lpstr>
      <vt:lpstr>6.2  I/O设备和设备控制器</vt:lpstr>
      <vt:lpstr>6.2  I/O设备和设备控制器</vt:lpstr>
      <vt:lpstr>6.2  I/O设备和设备控制器</vt:lpstr>
      <vt:lpstr>二、设备控制器的组成</vt:lpstr>
      <vt:lpstr>6.2  I/O设备和设备控制器</vt:lpstr>
      <vt:lpstr>6.2  I/O设备和设备控制器</vt:lpstr>
      <vt:lpstr>6.2  I/O设备和设备控制器</vt:lpstr>
      <vt:lpstr>6.2  I/O设备和设备控制器</vt:lpstr>
      <vt:lpstr>6.2  I/O设备和设备控制器</vt:lpstr>
      <vt:lpstr>PowerPoint 演示文稿</vt:lpstr>
      <vt:lpstr>6.2  I/O设备和设备控制器</vt:lpstr>
      <vt:lpstr>6.2  I/O设备和设备控制器</vt:lpstr>
      <vt:lpstr>6.2  I/O设备和设备控制器</vt:lpstr>
      <vt:lpstr>6.2  I/O设备和设备控制器</vt:lpstr>
      <vt:lpstr>6.2  I/O设备和设备控制器</vt:lpstr>
      <vt:lpstr>6.2  I/O设备和设备控制器</vt:lpstr>
      <vt:lpstr>6.2  I/O设备和设备控制器</vt:lpstr>
      <vt:lpstr>6.3　中断机构和中断处理程序</vt:lpstr>
      <vt:lpstr>6.3　中断机构和中断处理程序</vt:lpstr>
      <vt:lpstr>6.3　中断机构和中断处理程序</vt:lpstr>
      <vt:lpstr>6.3　中断机构和中断处理程序</vt:lpstr>
      <vt:lpstr>6.3　中断机构和中断处理程序</vt:lpstr>
      <vt:lpstr>6.3　中断机构和中断处理程序</vt:lpstr>
      <vt:lpstr>6.3　中断机构和中断处理程序</vt:lpstr>
      <vt:lpstr>6.3　中断机构和中断处理程序</vt:lpstr>
      <vt:lpstr>6.3　中断机构和中断处理程序</vt:lpstr>
      <vt:lpstr>6.3　中断机构和中断处理程序</vt:lpstr>
      <vt:lpstr>6.3　中断机构和中断处理程序</vt:lpstr>
      <vt:lpstr>PowerPoint 演示文稿</vt:lpstr>
      <vt:lpstr>6.3　中断机构和中断处理程序</vt:lpstr>
      <vt:lpstr>PowerPoint 演示文稿</vt:lpstr>
      <vt:lpstr>　6.4  设备驱动程序</vt:lpstr>
      <vt:lpstr>　6.4  设备驱动程序</vt:lpstr>
      <vt:lpstr>　6.4  设备驱动程序</vt:lpstr>
      <vt:lpstr>　6.4  设备驱动程序</vt:lpstr>
      <vt:lpstr>　6.4  设备驱动程序</vt:lpstr>
      <vt:lpstr>例题1</vt:lpstr>
      <vt:lpstr>　6.4  设备驱动程序</vt:lpstr>
      <vt:lpstr>6.4  设备驱动程序</vt:lpstr>
      <vt:lpstr>6.4  设备驱动程序</vt:lpstr>
      <vt:lpstr>6.4  设备驱动程序</vt:lpstr>
      <vt:lpstr>例题2</vt:lpstr>
      <vt:lpstr>6.4  设备驱动程序</vt:lpstr>
      <vt:lpstr>6.4  设备驱动程序</vt:lpstr>
      <vt:lpstr>6.4  设备驱动程序</vt:lpstr>
      <vt:lpstr>6.4  设备驱动程序</vt:lpstr>
      <vt:lpstr>6.4  设备驱动程序</vt:lpstr>
      <vt:lpstr>6.4  设备驱动程序</vt:lpstr>
      <vt:lpstr>　6.4  设备驱动程序</vt:lpstr>
      <vt:lpstr>6.4  设备驱动程序</vt:lpstr>
      <vt:lpstr>6.4  设备驱动程序</vt:lpstr>
      <vt:lpstr>6.4  设备驱动程序</vt:lpstr>
      <vt:lpstr>PowerPoint 演示文稿</vt:lpstr>
      <vt:lpstr>PowerPoint 演示文稿</vt:lpstr>
      <vt:lpstr>DMA控制方式与中断控制方式的区别</vt:lpstr>
      <vt:lpstr>6.4  设备驱动程序</vt:lpstr>
      <vt:lpstr>6.4  设备驱动程序</vt:lpstr>
      <vt:lpstr>6.4  设备驱动程序</vt:lpstr>
      <vt:lpstr>I/O通道控制方式</vt:lpstr>
      <vt:lpstr>　6.4  设备驱动程序</vt:lpstr>
      <vt:lpstr>　6.4  设备驱动程序</vt:lpstr>
      <vt:lpstr>　6.4  设备驱动程序</vt:lpstr>
      <vt:lpstr>PowerPoint 演示文稿</vt:lpstr>
      <vt:lpstr>　DMA控制方式与通道控制方式的区别</vt:lpstr>
      <vt:lpstr>6.5  与设备无关的I/O软件</vt:lpstr>
      <vt:lpstr>PowerPoint 演示文稿</vt:lpstr>
      <vt:lpstr>6.5  与设备无关的I/O软件</vt:lpstr>
      <vt:lpstr>6.5  与设备无关的I/O软件</vt:lpstr>
      <vt:lpstr>6.5  与设备无关的I/O软件</vt:lpstr>
      <vt:lpstr>6.5  与设备无关的I/O软件</vt:lpstr>
      <vt:lpstr>（1） 设备分配中的数据结构</vt:lpstr>
      <vt:lpstr>设备控制表（DCT）</vt:lpstr>
      <vt:lpstr>控制器控制表(COCT)</vt:lpstr>
      <vt:lpstr>通道控制表(CHCT)</vt:lpstr>
      <vt:lpstr>PowerPoint 演示文稿</vt:lpstr>
      <vt:lpstr>系统设备表(SDT)</vt:lpstr>
      <vt:lpstr>（2）设备分配时应考虑的因素</vt:lpstr>
      <vt:lpstr>设备的固有属性</vt:lpstr>
      <vt:lpstr>设备分配算法</vt:lpstr>
      <vt:lpstr>设备分配中的安全性</vt:lpstr>
      <vt:lpstr>（3） 独占设备的分配程序</vt:lpstr>
      <vt:lpstr>PowerPoint 演示文稿</vt:lpstr>
      <vt:lpstr>6.5  与设备无关的I/O软件</vt:lpstr>
      <vt:lpstr>6.5  与设备无关的I/O软件</vt:lpstr>
      <vt:lpstr>6.6  用户层的I/O软件</vt:lpstr>
      <vt:lpstr>PowerPoint 演示文稿</vt:lpstr>
      <vt:lpstr>PowerPoint 演示文稿</vt:lpstr>
      <vt:lpstr>PowerPoint 演示文稿</vt:lpstr>
      <vt:lpstr>PowerPoint 演示文稿</vt:lpstr>
      <vt:lpstr>PowerPoint 演示文稿</vt:lpstr>
      <vt:lpstr>PowerPoint 演示文稿</vt:lpstr>
      <vt:lpstr>6.6  用户层的I/O软件</vt:lpstr>
      <vt:lpstr>6.6  用户层的I/O软件</vt:lpstr>
      <vt:lpstr>6.6  用户层的I/O软件</vt:lpstr>
      <vt:lpstr>PowerPoint 演示文稿</vt:lpstr>
      <vt:lpstr>PowerPoint 演示文稿</vt:lpstr>
      <vt:lpstr>（2） SPOOLing系统的组成</vt:lpstr>
      <vt:lpstr>（2） SPOOLing系统的组成</vt:lpstr>
      <vt:lpstr>（3）SPOOLing系统的特点</vt:lpstr>
      <vt:lpstr>（4）假脱机打印机系统</vt:lpstr>
      <vt:lpstr>（4）假脱机打印机系统</vt:lpstr>
      <vt:lpstr>（5）守护进程（daemon）</vt:lpstr>
      <vt:lpstr>　6.7  缓 冲 区 管 理</vt:lpstr>
      <vt:lpstr>　6.7  缓 冲 区 管 理</vt:lpstr>
      <vt:lpstr>　6.7  缓 冲 区 管 理</vt:lpstr>
      <vt:lpstr>　 例题3</vt:lpstr>
      <vt:lpstr>分析</vt:lpstr>
      <vt:lpstr>　6.7  缓 冲 区 管 理</vt:lpstr>
      <vt:lpstr>　6.7  缓 冲 区 管 理</vt:lpstr>
      <vt:lpstr>　6.7  缓 冲 区 管 理</vt:lpstr>
      <vt:lpstr>　6.7  缓 冲 区 管 理</vt:lpstr>
      <vt:lpstr>　6.7  缓 冲 区 管 理</vt:lpstr>
      <vt:lpstr>　6.7  缓 冲 区 管 理</vt:lpstr>
      <vt:lpstr>PowerPoint 演示文稿</vt:lpstr>
      <vt:lpstr>PowerPoint 演示文稿</vt:lpstr>
      <vt:lpstr>PowerPoint 演示文稿</vt:lpstr>
      <vt:lpstr>PowerPoint 演示文稿</vt:lpstr>
      <vt:lpstr>　6.7  缓 冲 区 管 理</vt:lpstr>
      <vt:lpstr>　6.7  缓 冲 区 管 理</vt:lpstr>
      <vt:lpstr>缓冲区的工作方式</vt:lpstr>
      <vt:lpstr>6.8  磁盘存储器的性能和调度</vt:lpstr>
      <vt:lpstr>6.8  磁盘存储器的性能和调度</vt:lpstr>
      <vt:lpstr>6.8  磁盘存储器的性能和调度</vt:lpstr>
      <vt:lpstr>PowerPoint 演示文稿</vt:lpstr>
      <vt:lpstr>PowerPoint 演示文稿</vt:lpstr>
      <vt:lpstr>磁盘的类型</vt:lpstr>
      <vt:lpstr>磁盘访问时间</vt:lpstr>
      <vt:lpstr>例题4</vt:lpstr>
      <vt:lpstr>例题4</vt:lpstr>
      <vt:lpstr>PowerPoint 演示文稿</vt:lpstr>
      <vt:lpstr>PowerPoint 演示文稿</vt:lpstr>
      <vt:lpstr>PowerPoint 演示文稿</vt:lpstr>
      <vt:lpstr>PowerPoint 演示文稿</vt:lpstr>
      <vt:lpstr>PowerPoint 演示文稿</vt:lpstr>
      <vt:lpstr>6.8.2  早期的磁盘调度算法</vt:lpstr>
      <vt:lpstr>PowerPoint 演示文稿</vt:lpstr>
      <vt:lpstr>PowerPoint 演示文稿</vt:lpstr>
      <vt:lpstr>PowerPoint 演示文稿</vt:lpstr>
      <vt:lpstr>PowerPoint 演示文稿</vt:lpstr>
      <vt:lpstr>1. 扫描(SCAN)算法</vt:lpstr>
      <vt:lpstr>PowerPoint 演示文稿</vt:lpstr>
      <vt:lpstr>例题5</vt:lpstr>
      <vt:lpstr>PowerPoint 演示文稿</vt:lpstr>
      <vt:lpstr>PowerPoint 演示文稿</vt:lpstr>
      <vt:lpstr>PowerPoint 演示文稿</vt:lpstr>
      <vt:lpstr>PowerPoint 演示文稿</vt:lpstr>
      <vt:lpstr>例题7</vt:lpstr>
      <vt:lpstr>分析</vt:lpstr>
      <vt:lpstr>练习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www.themegallery.com</dc:creator>
  <cp:lastModifiedBy>Administrator</cp:lastModifiedBy>
  <cp:revision>288</cp:revision>
  <dcterms:created xsi:type="dcterms:W3CDTF">2007-02-20T07:59:00Z</dcterms:created>
  <dcterms:modified xsi:type="dcterms:W3CDTF">2019-05-26T12:10:21Z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