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8" r:id="rId8"/>
    <p:sldId id="259" r:id="rId9"/>
    <p:sldId id="267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9B2FC079-6B1F-4234-8A07-B68B1CF9BCFE}">
          <p14:sldIdLst>
            <p14:sldId id="256"/>
            <p14:sldId id="258"/>
            <p14:sldId id="259"/>
            <p14:sldId id="267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5841"/>
      </p:ext>
    </p:extLst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245876"/>
      </p:ext>
    </p:extLst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95811"/>
      </p:ext>
    </p:extLst>
  </p:cSld>
  <p:clrMapOvr>
    <a:masterClrMapping/>
  </p:clrMapOvr>
  <p:transition spd="med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2830974"/>
      </p:ext>
    </p:extLst>
  </p:cSld>
  <p:clrMapOvr>
    <a:masterClrMapping/>
  </p:clrMapOvr>
  <p:transition spd="med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597824"/>
      </p:ext>
    </p:extLst>
  </p:cSld>
  <p:clrMapOvr>
    <a:masterClrMapping/>
  </p:clrMapOvr>
  <p:transition spd="med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03434"/>
      </p:ext>
    </p:extLst>
  </p:cSld>
  <p:clrMapOvr>
    <a:masterClrMapping/>
  </p:clrMapOvr>
  <p:transition spd="med"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21960"/>
      </p:ext>
    </p:extLst>
  </p:cSld>
  <p:clrMapOvr>
    <a:masterClrMapping/>
  </p:clrMapOvr>
  <p:transition spd="med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916439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0604567"/>
      </p:ext>
    </p:extLst>
  </p:cSld>
  <p:clrMapOvr>
    <a:masterClrMapping/>
  </p:clrMapOvr>
  <p:transition spd="med"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6186649"/>
      </p:ext>
    </p:extLst>
  </p:cSld>
  <p:clrMapOvr>
    <a:masterClrMapping/>
  </p:clrMapOvr>
  <p:transition spd="med"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17957"/>
      </p:ext>
    </p:extLst>
  </p:cSld>
  <p:clrMapOvr>
    <a:masterClrMapping/>
  </p:clrMapOvr>
  <p:transition spd="med"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25790"/>
      </p:ext>
    </p:extLst>
  </p:cSld>
  <p:clrMapOvr>
    <a:masterClrMapping/>
  </p:clrMapOvr>
  <p:transition spd="med"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788589"/>
      </p:ext>
    </p:extLst>
  </p:cSld>
  <p:clrMapOvr>
    <a:masterClrMapping/>
  </p:clrMapOvr>
  <p:transition spd="med"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94643"/>
      </p:ext>
    </p:extLst>
  </p:cSld>
  <p:clrMapOvr>
    <a:masterClrMapping/>
  </p:clrMapOvr>
  <p:transition spd="med"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85600"/>
      </p:ext>
    </p:extLst>
  </p:cSld>
  <p:clrMapOvr>
    <a:masterClrMapping/>
  </p:clrMapOvr>
  <p:transition spd="med"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59387713"/>
      </p:ext>
    </p:extLst>
  </p:cSld>
  <p:clrMapOvr>
    <a:masterClrMapping/>
  </p:clrMapOvr>
  <p:transition spd="med"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09579"/>
      </p:ext>
    </p:extLst>
  </p:cSld>
  <p:clrMapOvr>
    <a:masterClrMapping/>
  </p:clrMapOvr>
  <p:transition spd="med"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75124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03391"/>
      </p:ext>
    </p:extLst>
  </p:cSld>
  <p:clrMapOvr>
    <a:masterClrMapping/>
  </p:clrMapOvr>
  <p:transition spd="med"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578915"/>
      </p:ext>
    </p:extLst>
  </p:cSld>
  <p:clrMapOvr>
    <a:masterClrMapping/>
  </p:clrMapOvr>
  <p:transition spd="med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6370786"/>
      </p:ext>
    </p:extLst>
  </p:cSld>
  <p:clrMapOvr>
    <a:masterClrMapping/>
  </p:clrMapOvr>
  <p:transition spd="med"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1334623"/>
      </p:ext>
    </p:extLst>
  </p:cSld>
  <p:clrMapOvr>
    <a:masterClrMapping/>
  </p:clrMapOvr>
  <p:transition spd="med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22889"/>
      </p:ext>
    </p:extLst>
  </p:cSld>
  <p:clrMapOvr>
    <a:masterClrMapping/>
  </p:clrMapOvr>
  <p:transition spd="med"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524553"/>
      </p:ext>
    </p:extLst>
  </p:cSld>
  <p:clrMapOvr>
    <a:masterClrMapping/>
  </p:clrMapOvr>
  <p:transition spd="med"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798523"/>
      </p:ext>
    </p:extLst>
  </p:cSld>
  <p:clrMapOvr>
    <a:masterClrMapping/>
  </p:clrMapOvr>
  <p:transition spd="med"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844635"/>
      </p:ext>
    </p:extLst>
  </p:cSld>
  <p:clrMapOvr>
    <a:masterClrMapping/>
  </p:clrMapOvr>
  <p:transition spd="med"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15463"/>
      </p:ext>
    </p:extLst>
  </p:cSld>
  <p:clrMapOvr>
    <a:masterClrMapping/>
  </p:clrMapOvr>
  <p:transition spd="med"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0713206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12556"/>
      </p:ext>
    </p:extLst>
  </p:cSld>
  <p:clrMapOvr>
    <a:masterClrMapping/>
  </p:clrMapOvr>
  <p:transition spd="med">
    <p:zo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13444"/>
      </p:ext>
    </p:extLst>
  </p:cSld>
  <p:clrMapOvr>
    <a:masterClrMapping/>
  </p:clrMapOvr>
  <p:transition spd="med">
    <p:zo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75113"/>
      </p:ext>
    </p:extLst>
  </p:cSld>
  <p:clrMapOvr>
    <a:masterClrMapping/>
  </p:clrMapOvr>
  <p:transition spd="med">
    <p:zo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241400"/>
      </p:ext>
    </p:extLst>
  </p:cSld>
  <p:clrMapOvr>
    <a:masterClrMapping/>
  </p:clrMapOvr>
  <p:transition spd="med">
    <p:zo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5186448"/>
      </p:ext>
    </p:extLst>
  </p:cSld>
  <p:clrMapOvr>
    <a:masterClrMapping/>
  </p:clrMapOvr>
  <p:transition spd="med">
    <p:zo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2651443"/>
      </p:ext>
    </p:extLst>
  </p:cSld>
  <p:clrMapOvr>
    <a:masterClrMapping/>
  </p:clrMapOvr>
  <p:transition spd="med">
    <p:zo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71128"/>
      </p:ext>
    </p:extLst>
  </p:cSld>
  <p:clrMapOvr>
    <a:masterClrMapping/>
  </p:clrMapOvr>
  <p:transition spd="med">
    <p:zo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052397"/>
      </p:ext>
    </p:extLst>
  </p:cSld>
  <p:clrMapOvr>
    <a:masterClrMapping/>
  </p:clrMapOvr>
  <p:transition spd="med">
    <p:zo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030462"/>
      </p:ext>
    </p:extLst>
  </p:cSld>
  <p:clrMapOvr>
    <a:masterClrMapping/>
  </p:clrMapOvr>
  <p:transition spd="med">
    <p:zo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304597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28892"/>
      </p:ext>
    </p:extLst>
  </p:cSld>
  <p:clrMapOvr>
    <a:masterClrMapping/>
  </p:clrMapOvr>
  <p:transition spd="med">
    <p:zo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763839"/>
      </p:ext>
    </p:extLst>
  </p:cSld>
  <p:clrMapOvr>
    <a:masterClrMapping/>
  </p:clrMapOvr>
  <p:transition spd="med">
    <p:zo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99160"/>
      </p:ext>
    </p:extLst>
  </p:cSld>
  <p:clrMapOvr>
    <a:masterClrMapping/>
  </p:clrMapOvr>
  <p:transition spd="med">
    <p:zo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94978"/>
      </p:ext>
    </p:extLst>
  </p:cSld>
  <p:clrMapOvr>
    <a:masterClrMapping/>
  </p:clrMapOvr>
  <p:transition spd="med">
    <p:zo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13462"/>
      </p:ext>
    </p:extLst>
  </p:cSld>
  <p:clrMapOvr>
    <a:masterClrMapping/>
  </p:clrMapOvr>
  <p:transition spd="med">
    <p:zo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047649"/>
      </p:ext>
    </p:extLst>
  </p:cSld>
  <p:clrMapOvr>
    <a:masterClrMapping/>
  </p:clrMapOvr>
  <p:transition spd="med">
    <p:zo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1179697"/>
      </p:ext>
    </p:extLst>
  </p:cSld>
  <p:clrMapOvr>
    <a:masterClrMapping/>
  </p:clrMapOvr>
  <p:transition spd="med">
    <p:zo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0172165"/>
      </p:ext>
    </p:extLst>
  </p:cSld>
  <p:clrMapOvr>
    <a:masterClrMapping/>
  </p:clrMapOvr>
  <p:transition spd="med">
    <p:zo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67856"/>
      </p:ext>
    </p:extLst>
  </p:cSld>
  <p:clrMapOvr>
    <a:masterClrMapping/>
  </p:clrMapOvr>
  <p:transition spd="med">
    <p:zo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502826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543574"/>
      </p:ext>
    </p:extLst>
  </p:cSld>
  <p:clrMapOvr>
    <a:masterClrMapping/>
  </p:clrMapOvr>
  <p:transition spd="med">
    <p:zo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163342"/>
      </p:ext>
    </p:extLst>
  </p:cSld>
  <p:clrMapOvr>
    <a:masterClrMapping/>
  </p:clrMapOvr>
  <p:transition spd="med">
    <p:zo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98890"/>
      </p:ext>
    </p:extLst>
  </p:cSld>
  <p:clrMapOvr>
    <a:masterClrMapping/>
  </p:clrMapOvr>
  <p:transition spd="med">
    <p:zo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9601277"/>
      </p:ext>
    </p:extLst>
  </p:cSld>
  <p:clrMapOvr>
    <a:masterClrMapping/>
  </p:clrMapOvr>
  <p:transition spd="med">
    <p:zo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829097"/>
      </p:ext>
    </p:extLst>
  </p:cSld>
  <p:clrMapOvr>
    <a:masterClrMapping/>
  </p:clrMapOvr>
  <p:transition spd="med">
    <p:zo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24341"/>
      </p:ext>
    </p:extLst>
  </p:cSld>
  <p:clrMapOvr>
    <a:masterClrMapping/>
  </p:clrMapOvr>
  <p:transition spd="med">
    <p:zo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070691"/>
      </p:ext>
    </p:extLst>
  </p:cSld>
  <p:clrMapOvr>
    <a:masterClrMapping/>
  </p:clrMapOvr>
  <p:transition spd="med">
    <p:zo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683785"/>
      </p:ext>
    </p:extLst>
  </p:cSld>
  <p:clrMapOvr>
    <a:masterClrMapping/>
  </p:clrMapOvr>
  <p:transition spd="med">
    <p:zoom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4646081"/>
      </p:ext>
    </p:extLst>
  </p:cSld>
  <p:clrMapOvr>
    <a:masterClrMapping/>
  </p:clrMapOvr>
  <p:transition spd="med">
    <p:zoom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6614852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507839"/>
      </p:ext>
    </p:extLst>
  </p:cSld>
  <p:clrMapOvr>
    <a:masterClrMapping/>
  </p:clrMapOvr>
  <p:transition spd="med">
    <p:zoom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51979"/>
      </p:ext>
    </p:extLst>
  </p:cSld>
  <p:clrMapOvr>
    <a:masterClrMapping/>
  </p:clrMapOvr>
  <p:transition spd="med">
    <p:zoom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585167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gi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gif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gif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4.gif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4.gif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pic>
        <p:nvPicPr>
          <p:cNvPr id="1031" name="Picture 7" descr="BJ2048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J2095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GIF-396"/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33388"/>
            <a:ext cx="4262437" cy="11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F-450"/>
          <p:cNvPicPr>
            <a:picLocks noChangeAspect="1" noChangeArrowheads="1" noCrop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493713" y="30163"/>
            <a:ext cx="4037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第 </a:t>
            </a:r>
            <a:r>
              <a:rPr kumimoji="1" lang="en-US" altLang="zh-CN" sz="240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6 </a:t>
            </a:r>
            <a:r>
              <a:rPr kumimoji="1" lang="zh-CN" altLang="en-US" sz="240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章   模拟信号的数字传输</a:t>
            </a:r>
          </a:p>
        </p:txBody>
      </p:sp>
    </p:spTree>
    <p:extLst>
      <p:ext uri="{BB962C8B-B14F-4D97-AF65-F5344CB8AC3E}">
        <p14:creationId xmlns:p14="http://schemas.microsoft.com/office/powerpoint/2010/main" val="24888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med"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pic>
        <p:nvPicPr>
          <p:cNvPr id="1031" name="Picture 7" descr="BJ2048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J2095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GIF-396"/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33388"/>
            <a:ext cx="4262437" cy="11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F-450"/>
          <p:cNvPicPr>
            <a:picLocks noChangeAspect="1" noChangeArrowheads="1" noCrop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493713" y="30163"/>
            <a:ext cx="4037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第 </a:t>
            </a:r>
            <a:r>
              <a:rPr kumimoji="1" lang="en-US" altLang="zh-CN" sz="240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6 </a:t>
            </a:r>
            <a:r>
              <a:rPr kumimoji="1" lang="zh-CN" altLang="en-US" sz="240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章   模拟信号的数字传输</a:t>
            </a:r>
          </a:p>
        </p:txBody>
      </p:sp>
    </p:spTree>
    <p:extLst>
      <p:ext uri="{BB962C8B-B14F-4D97-AF65-F5344CB8AC3E}">
        <p14:creationId xmlns:p14="http://schemas.microsoft.com/office/powerpoint/2010/main" val="130013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spd="med"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pic>
        <p:nvPicPr>
          <p:cNvPr id="1031" name="Picture 7" descr="BJ2048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J2095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GIF-396"/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33388"/>
            <a:ext cx="4262437" cy="11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F-450"/>
          <p:cNvPicPr>
            <a:picLocks noChangeAspect="1" noChangeArrowheads="1" noCrop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493713" y="30163"/>
            <a:ext cx="4037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第 </a:t>
            </a:r>
            <a:r>
              <a:rPr kumimoji="1" lang="en-US" altLang="zh-CN" sz="240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6 </a:t>
            </a:r>
            <a:r>
              <a:rPr kumimoji="1" lang="zh-CN" altLang="en-US" sz="240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章   模拟信号的数字传输</a:t>
            </a:r>
          </a:p>
        </p:txBody>
      </p:sp>
    </p:spTree>
    <p:extLst>
      <p:ext uri="{BB962C8B-B14F-4D97-AF65-F5344CB8AC3E}">
        <p14:creationId xmlns:p14="http://schemas.microsoft.com/office/powerpoint/2010/main" val="425002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spd="med"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pic>
        <p:nvPicPr>
          <p:cNvPr id="1031" name="Picture 7" descr="BJ2048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J2095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GIF-396"/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33388"/>
            <a:ext cx="4262437" cy="11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F-450"/>
          <p:cNvPicPr>
            <a:picLocks noChangeAspect="1" noChangeArrowheads="1" noCrop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493713" y="30163"/>
            <a:ext cx="4037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第 </a:t>
            </a:r>
            <a:r>
              <a:rPr kumimoji="1" lang="en-US" altLang="zh-CN" sz="240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6 </a:t>
            </a:r>
            <a:r>
              <a:rPr kumimoji="1" lang="zh-CN" altLang="en-US" sz="240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章   模拟信号的数字传输</a:t>
            </a:r>
          </a:p>
        </p:txBody>
      </p:sp>
    </p:spTree>
    <p:extLst>
      <p:ext uri="{BB962C8B-B14F-4D97-AF65-F5344CB8AC3E}">
        <p14:creationId xmlns:p14="http://schemas.microsoft.com/office/powerpoint/2010/main" val="62837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 spd="med"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pic>
        <p:nvPicPr>
          <p:cNvPr id="1031" name="Picture 7" descr="BJ2048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J2095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GIF-396"/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33388"/>
            <a:ext cx="4262437" cy="11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F-450"/>
          <p:cNvPicPr>
            <a:picLocks noChangeAspect="1" noChangeArrowheads="1" noCrop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493713" y="30163"/>
            <a:ext cx="4037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第 </a:t>
            </a:r>
            <a:r>
              <a:rPr kumimoji="1" lang="en-US" altLang="zh-CN" sz="240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6 </a:t>
            </a:r>
            <a:r>
              <a:rPr kumimoji="1" lang="zh-CN" altLang="en-US" sz="240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章   模拟信号的数字传输</a:t>
            </a:r>
          </a:p>
        </p:txBody>
      </p:sp>
    </p:spTree>
    <p:extLst>
      <p:ext uri="{BB962C8B-B14F-4D97-AF65-F5344CB8AC3E}">
        <p14:creationId xmlns:p14="http://schemas.microsoft.com/office/powerpoint/2010/main" val="403681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ransition spd="med"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57200" y="549275"/>
            <a:ext cx="84582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zh-CN" altLang="en-US" b="1"/>
              <a:t>　　</a:t>
            </a:r>
            <a:r>
              <a:rPr lang="en-US" altLang="zh-CN" b="1"/>
              <a:t>【</a:t>
            </a:r>
            <a:r>
              <a:rPr lang="zh-CN" altLang="en-US" b="1"/>
              <a:t>例 </a:t>
            </a:r>
            <a:r>
              <a:rPr lang="en-US" altLang="zh-CN" b="1"/>
              <a:t>1-2】</a:t>
            </a:r>
            <a:r>
              <a:rPr lang="en-US" altLang="zh-CN"/>
              <a:t>  </a:t>
            </a:r>
            <a:r>
              <a:rPr lang="zh-CN" altLang="en-US"/>
              <a:t>一离散信源由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四个符号组成，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/>
              <a:t>它们出现的概率分别为</a:t>
            </a:r>
            <a:r>
              <a:rPr lang="en-US" altLang="zh-CN"/>
              <a:t>3/8, 1/4, 1/4, 1/8</a:t>
            </a:r>
            <a:r>
              <a:rPr lang="zh-CN" altLang="en-US"/>
              <a:t>，且每个符号的出现都是独立的。试求某消息</a:t>
            </a:r>
            <a:r>
              <a:rPr lang="en-US" altLang="zh-CN"/>
              <a:t>201020130213001203210100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/>
              <a:t>321010023102002010312032100120210</a:t>
            </a:r>
            <a:r>
              <a:rPr lang="zh-CN" altLang="en-US"/>
              <a:t>的信息量。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b="1"/>
              <a:t>　　解</a:t>
            </a:r>
            <a:r>
              <a:rPr lang="zh-CN" altLang="en-US"/>
              <a:t>  此消息中，</a:t>
            </a:r>
            <a:r>
              <a:rPr lang="en-US" altLang="zh-CN"/>
              <a:t>0</a:t>
            </a:r>
            <a:r>
              <a:rPr lang="zh-CN" altLang="en-US"/>
              <a:t>出现</a:t>
            </a:r>
            <a:r>
              <a:rPr lang="en-US" altLang="zh-CN"/>
              <a:t>23</a:t>
            </a:r>
            <a:r>
              <a:rPr lang="zh-CN" altLang="en-US"/>
              <a:t>次，</a:t>
            </a:r>
            <a:r>
              <a:rPr lang="en-US" altLang="zh-CN"/>
              <a:t>1</a:t>
            </a:r>
            <a:r>
              <a:rPr lang="zh-CN" altLang="en-US"/>
              <a:t>出现</a:t>
            </a:r>
            <a:r>
              <a:rPr lang="en-US" altLang="zh-CN"/>
              <a:t>14</a:t>
            </a:r>
            <a:r>
              <a:rPr lang="zh-CN" altLang="en-US"/>
              <a:t>次，</a:t>
            </a:r>
            <a:r>
              <a:rPr lang="en-US" altLang="zh-CN"/>
              <a:t>2</a:t>
            </a:r>
            <a:r>
              <a:rPr lang="zh-CN" altLang="en-US"/>
              <a:t>出现</a:t>
            </a:r>
            <a:r>
              <a:rPr lang="en-US" altLang="zh-CN"/>
              <a:t>13</a:t>
            </a:r>
            <a:r>
              <a:rPr lang="zh-CN" altLang="en-US"/>
              <a:t>次，</a:t>
            </a:r>
            <a:r>
              <a:rPr lang="en-US" altLang="zh-CN"/>
              <a:t>3</a:t>
            </a:r>
            <a:r>
              <a:rPr lang="zh-CN" altLang="en-US"/>
              <a:t>出现</a:t>
            </a:r>
            <a:r>
              <a:rPr lang="en-US" altLang="zh-CN"/>
              <a:t>7</a:t>
            </a:r>
            <a:r>
              <a:rPr lang="zh-CN" altLang="en-US"/>
              <a:t>次，共有</a:t>
            </a:r>
            <a:r>
              <a:rPr lang="en-US" altLang="zh-CN"/>
              <a:t>57</a:t>
            </a:r>
            <a:r>
              <a:rPr lang="zh-CN" altLang="en-US"/>
              <a:t>个符号，故该消息的信息量为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>
            <p:ph/>
          </p:nvPr>
        </p:nvGraphicFramePr>
        <p:xfrm>
          <a:off x="1863725" y="4491038"/>
          <a:ext cx="598963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公式" r:id="rId3" imgW="2413000" imgH="355600" progId="Equation.3">
                  <p:embed/>
                </p:oleObj>
              </mc:Choice>
              <mc:Fallback>
                <p:oleObj name="公式" r:id="rId3" imgW="2413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4491038"/>
                        <a:ext cx="598963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1226881"/>
      </p:ext>
    </p:extLst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555625" y="69215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/>
              <a:t>每个符号的算术平均信息量为</a:t>
            </a:r>
          </a:p>
        </p:txBody>
      </p:sp>
      <p:graphicFrame>
        <p:nvGraphicFramePr>
          <p:cNvPr id="41987" name="Object 4"/>
          <p:cNvGraphicFramePr>
            <a:graphicFrameLocks noChangeAspect="1"/>
          </p:cNvGraphicFramePr>
          <p:nvPr/>
        </p:nvGraphicFramePr>
        <p:xfrm>
          <a:off x="2849563" y="1222375"/>
          <a:ext cx="413543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公式" r:id="rId3" imgW="1981200" imgH="381000" progId="Equation.3">
                  <p:embed/>
                </p:oleObj>
              </mc:Choice>
              <mc:Fallback>
                <p:oleObj name="公式" r:id="rId3" imgW="19812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1222375"/>
                        <a:ext cx="4135437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468313" y="2308225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若用熵的概念来计算， 由式（</a:t>
            </a:r>
            <a:r>
              <a:rPr lang="en-US" altLang="zh-CN"/>
              <a:t>1.3 - 5</a:t>
            </a:r>
            <a:r>
              <a:rPr lang="zh-CN" altLang="en-US"/>
              <a:t>）得 </a:t>
            </a:r>
          </a:p>
        </p:txBody>
      </p:sp>
      <p:graphicFrame>
        <p:nvGraphicFramePr>
          <p:cNvPr id="41989" name="Object 6"/>
          <p:cNvGraphicFramePr>
            <a:graphicFrameLocks noChangeAspect="1"/>
          </p:cNvGraphicFramePr>
          <p:nvPr/>
        </p:nvGraphicFramePr>
        <p:xfrm>
          <a:off x="2543175" y="3094038"/>
          <a:ext cx="4354513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公式" r:id="rId5" imgW="1993900" imgH="355600" progId="Equation.3">
                  <p:embed/>
                </p:oleObj>
              </mc:Choice>
              <mc:Fallback>
                <p:oleObj name="公式" r:id="rId5" imgW="19939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3094038"/>
                        <a:ext cx="4354513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7"/>
          <p:cNvGraphicFramePr>
            <a:graphicFrameLocks noChangeAspect="1"/>
          </p:cNvGraphicFramePr>
          <p:nvPr/>
        </p:nvGraphicFramePr>
        <p:xfrm>
          <a:off x="2843213" y="4060825"/>
          <a:ext cx="281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公式" r:id="rId7" imgW="1333500" imgH="215900" progId="Equation.3">
                  <p:embed/>
                </p:oleObj>
              </mc:Choice>
              <mc:Fallback>
                <p:oleObj name="公式" r:id="rId7" imgW="1333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060825"/>
                        <a:ext cx="281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611188" y="4673600"/>
            <a:ext cx="300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则该消息的信息量为 </a:t>
            </a:r>
          </a:p>
        </p:txBody>
      </p:sp>
      <p:sp>
        <p:nvSpPr>
          <p:cNvPr id="41992" name="Text Box 9"/>
          <p:cNvSpPr txBox="1">
            <a:spLocks noChangeArrowheads="1"/>
          </p:cNvSpPr>
          <p:nvPr/>
        </p:nvSpPr>
        <p:spPr bwMode="auto">
          <a:xfrm>
            <a:off x="2987675" y="5394325"/>
            <a:ext cx="3894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/>
              <a:t>I</a:t>
            </a:r>
            <a:r>
              <a:rPr lang="en-US" altLang="zh-CN" sz="2800"/>
              <a:t>=57×1.906=108.64(bit) </a:t>
            </a:r>
          </a:p>
        </p:txBody>
      </p:sp>
    </p:spTree>
    <p:extLst>
      <p:ext uri="{BB962C8B-B14F-4D97-AF65-F5344CB8AC3E}">
        <p14:creationId xmlns:p14="http://schemas.microsoft.com/office/powerpoint/2010/main" val="471995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83568" y="332656"/>
                <a:ext cx="7632848" cy="1796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dirty="0" smtClean="0"/>
                  <a:t>均值为零的高斯随机变量</a:t>
                </a:r>
                <a:r>
                  <a:rPr lang="en-US" altLang="zh-CN" dirty="0" smtClean="0"/>
                  <a:t>x</a:t>
                </a:r>
                <a:r>
                  <a:rPr lang="zh-CN" altLang="zh-CN" dirty="0" smtClean="0"/>
                  <a:t>，</a:t>
                </a:r>
                <a:r>
                  <a:rPr lang="zh-CN" altLang="zh-CN" dirty="0"/>
                  <a:t>其</a:t>
                </a:r>
                <a:r>
                  <a:rPr lang="zh-CN" altLang="zh-CN" dirty="0" smtClean="0"/>
                  <a:t>方差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16   </a:t>
                </a:r>
                <a:r>
                  <a:rPr lang="zh-CN" altLang="zh-CN" dirty="0"/>
                  <a:t>，</a:t>
                </a:r>
                <a:r>
                  <a:rPr lang="zh-CN" altLang="zh-CN" dirty="0" smtClean="0"/>
                  <a:t>求</a:t>
                </a:r>
                <a:r>
                  <a:rPr lang="en-US" altLang="zh-CN" dirty="0" smtClean="0"/>
                  <a:t>x&gt;4 </a:t>
                </a:r>
                <a:r>
                  <a:rPr lang="zh-CN" altLang="zh-CN" dirty="0"/>
                  <a:t>的概率为多少？</a:t>
                </a:r>
              </a:p>
              <a:p>
                <a:r>
                  <a:rPr lang="zh-CN" altLang="zh-CN" dirty="0"/>
                  <a:t>解：（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）该随机变量的概率密度函数为</a:t>
                </a:r>
                <a:r>
                  <a:rPr lang="en-US" altLang="zh-CN" dirty="0"/>
                  <a:t> </a:t>
                </a:r>
                <a:r>
                  <a:rPr lang="zh-CN" altLang="zh-CN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zh-CN" altLang="en-US" b="0" i="1" smtClean="0">
                                <a:latin typeface="Cambria Math"/>
                              </a:rPr>
                              <m:t>𝜋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zh-CN" dirty="0" smtClean="0"/>
                  <a:t> </a:t>
                </a:r>
                <a:r>
                  <a:rPr lang="en-US" altLang="zh-CN" dirty="0" err="1" smtClean="0"/>
                  <a:t>exp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altLang="zh-CN" dirty="0" smtClean="0"/>
                  <a:t>)</a:t>
                </a:r>
                <a:endParaRPr lang="zh-CN" altLang="zh-CN" dirty="0"/>
              </a:p>
              <a:p>
                <a:r>
                  <a:rPr lang="zh-CN" altLang="zh-CN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）所以</a:t>
                </a:r>
                <a:r>
                  <a:rPr lang="zh-CN" altLang="zh-CN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&gt;4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=1−</m:t>
                    </m:r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≤4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=1−</m:t>
                    </m:r>
                    <m:nary>
                      <m:nary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𝑑𝑥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erf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⁡(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4−0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4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/>
                      </a:rPr>
                      <m:t>erfc</m:t>
                    </m:r>
                    <m:r>
                      <a:rPr lang="en-US" altLang="zh-CN" b="0" i="1" dirty="0" smtClean="0">
                        <a:latin typeface="Cambria Math"/>
                      </a:rPr>
                      <m:t>⁡(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32656"/>
                <a:ext cx="7632848" cy="1796389"/>
              </a:xfrm>
              <a:prstGeom prst="rect">
                <a:avLst/>
              </a:prstGeom>
              <a:blipFill rotWithShape="1">
                <a:blip r:embed="rId2"/>
                <a:stretch>
                  <a:fillRect l="-639" t="-2721" r="-160" b="-26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448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381000" y="476250"/>
            <a:ext cx="83820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　　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【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6-3】</a:t>
            </a:r>
            <a:r>
              <a:rPr kumimoji="1" lang="en-US" altLang="zh-CN" sz="2400" smtClean="0">
                <a:solidFill>
                  <a:srgbClr val="000000"/>
                </a:solidFill>
              </a:rPr>
              <a:t>   </a:t>
            </a:r>
            <a:r>
              <a:rPr kumimoji="1" lang="zh-CN" altLang="en-US" sz="2400" smtClean="0">
                <a:solidFill>
                  <a:srgbClr val="000000"/>
                </a:solidFill>
              </a:rPr>
              <a:t>设输入信号抽样值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smtClean="0">
                <a:solidFill>
                  <a:srgbClr val="000000"/>
                </a:solidFill>
              </a:rPr>
              <a:t>s</a:t>
            </a:r>
            <a:r>
              <a:rPr kumimoji="1" lang="en-US" altLang="zh-CN" sz="2400" smtClean="0">
                <a:solidFill>
                  <a:srgbClr val="000000"/>
                </a:solidFill>
              </a:rPr>
              <a:t>=+1260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Δ</a:t>
            </a:r>
            <a:r>
              <a:rPr kumimoji="1" lang="en-US" altLang="zh-CN" sz="2400" smtClean="0">
                <a:solidFill>
                  <a:srgbClr val="000000"/>
                </a:solidFill>
              </a:rPr>
              <a:t>(</a:t>
            </a:r>
            <a:r>
              <a:rPr kumimoji="1" lang="zh-CN" altLang="en-US" sz="2400" smtClean="0">
                <a:solidFill>
                  <a:srgbClr val="000000"/>
                </a:solidFill>
              </a:rPr>
              <a:t>其中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Δ</a:t>
            </a:r>
            <a:r>
              <a:rPr kumimoji="1" lang="zh-CN" altLang="en-US" sz="2400" smtClean="0">
                <a:solidFill>
                  <a:srgbClr val="000000"/>
                </a:solidFill>
              </a:rPr>
              <a:t>为一个量化单位</a:t>
            </a:r>
            <a:r>
              <a:rPr kumimoji="1" lang="en-US" altLang="zh-CN" sz="2400" smtClean="0">
                <a:solidFill>
                  <a:srgbClr val="000000"/>
                </a:solidFill>
              </a:rPr>
              <a:t>, </a:t>
            </a:r>
            <a:r>
              <a:rPr kumimoji="1" lang="zh-CN" altLang="en-US" sz="2400" smtClean="0">
                <a:solidFill>
                  <a:srgbClr val="000000"/>
                </a:solidFill>
              </a:rPr>
              <a:t>表示输入信号归一化值的</a:t>
            </a:r>
            <a:r>
              <a:rPr kumimoji="1" lang="en-US" altLang="zh-CN" sz="2400" smtClean="0">
                <a:solidFill>
                  <a:srgbClr val="000000"/>
                </a:solidFill>
              </a:rPr>
              <a:t>1/2048), </a:t>
            </a:r>
            <a:r>
              <a:rPr kumimoji="1" lang="zh-CN" altLang="en-US" sz="2400" smtClean="0">
                <a:solidFill>
                  <a:srgbClr val="000000"/>
                </a:solidFill>
              </a:rPr>
              <a:t>采用逐次比较型编码器</a:t>
            </a:r>
            <a:r>
              <a:rPr kumimoji="1" lang="en-US" altLang="zh-CN" sz="2400" smtClean="0">
                <a:solidFill>
                  <a:srgbClr val="000000"/>
                </a:solidFill>
              </a:rPr>
              <a:t>, </a:t>
            </a:r>
            <a:r>
              <a:rPr kumimoji="1" lang="zh-CN" altLang="en-US" sz="2400" smtClean="0">
                <a:solidFill>
                  <a:srgbClr val="000000"/>
                </a:solidFill>
              </a:rPr>
              <a:t>按</a:t>
            </a:r>
            <a:r>
              <a:rPr kumimoji="1" lang="en-US" altLang="zh-CN" sz="2400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smtClean="0">
                <a:solidFill>
                  <a:srgbClr val="000000"/>
                </a:solidFill>
              </a:rPr>
              <a:t>律</a:t>
            </a:r>
            <a:r>
              <a:rPr kumimoji="1" lang="en-US" altLang="zh-CN" sz="2400" smtClean="0">
                <a:solidFill>
                  <a:srgbClr val="000000"/>
                </a:solidFill>
              </a:rPr>
              <a:t>13</a:t>
            </a:r>
            <a:r>
              <a:rPr kumimoji="1" lang="zh-CN" altLang="en-US" sz="2400" smtClean="0">
                <a:solidFill>
                  <a:srgbClr val="000000"/>
                </a:solidFill>
              </a:rPr>
              <a:t>折线编成</a:t>
            </a:r>
            <a:r>
              <a:rPr kumimoji="1" lang="en-US" altLang="zh-CN" sz="2400" smtClean="0">
                <a:solidFill>
                  <a:srgbClr val="000000"/>
                </a:solidFill>
              </a:rPr>
              <a:t>8</a:t>
            </a:r>
            <a:r>
              <a:rPr kumimoji="1" lang="zh-CN" altLang="en-US" sz="2400" smtClean="0">
                <a:solidFill>
                  <a:srgbClr val="000000"/>
                </a:solidFill>
              </a:rPr>
              <a:t>位码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smtClean="0">
                <a:solidFill>
                  <a:srgbClr val="000000"/>
                </a:solidFill>
              </a:rPr>
              <a:t>4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smtClean="0">
                <a:solidFill>
                  <a:srgbClr val="000000"/>
                </a:solidFill>
              </a:rPr>
              <a:t>5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smtClean="0">
                <a:solidFill>
                  <a:srgbClr val="000000"/>
                </a:solidFill>
              </a:rPr>
              <a:t>6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smtClean="0">
                <a:solidFill>
                  <a:srgbClr val="000000"/>
                </a:solidFill>
              </a:rPr>
              <a:t>7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smtClean="0">
                <a:solidFill>
                  <a:srgbClr val="000000"/>
                </a:solidFill>
              </a:rPr>
              <a:t>8</a:t>
            </a:r>
            <a:r>
              <a:rPr kumimoji="1" lang="zh-CN" altLang="en-US" sz="2400" smtClean="0">
                <a:solidFill>
                  <a:srgbClr val="000000"/>
                </a:solidFill>
              </a:rPr>
              <a:t>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</a:rPr>
              <a:t>　　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解 </a:t>
            </a:r>
            <a:r>
              <a:rPr kumimoji="1" lang="zh-CN" altLang="en-US" sz="2400" smtClean="0">
                <a:solidFill>
                  <a:srgbClr val="000000"/>
                </a:solidFill>
              </a:rPr>
              <a:t> 编码过程如下</a:t>
            </a:r>
            <a:r>
              <a:rPr kumimoji="1" lang="en-US" altLang="zh-CN" sz="2400" smtClean="0">
                <a:solidFill>
                  <a:srgbClr val="000000"/>
                </a:solidFill>
              </a:rPr>
              <a:t>:                    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</a:rPr>
              <a:t>　　</a:t>
            </a:r>
            <a:r>
              <a:rPr kumimoji="1" lang="en-US" altLang="zh-CN" sz="2400" smtClean="0">
                <a:solidFill>
                  <a:srgbClr val="000000"/>
                </a:solidFill>
              </a:rPr>
              <a:t>(1) </a:t>
            </a:r>
            <a:r>
              <a:rPr kumimoji="1" lang="zh-CN" altLang="en-US" sz="2400" smtClean="0">
                <a:solidFill>
                  <a:srgbClr val="000000"/>
                </a:solidFill>
              </a:rPr>
              <a:t>确定极性码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smtClean="0">
                <a:solidFill>
                  <a:srgbClr val="000000"/>
                </a:solidFill>
              </a:rPr>
              <a:t>:  </a:t>
            </a:r>
            <a:r>
              <a:rPr kumimoji="1" lang="zh-CN" altLang="en-US" sz="2400" smtClean="0">
                <a:solidFill>
                  <a:srgbClr val="000000"/>
                </a:solidFill>
              </a:rPr>
              <a:t>由于输入信号抽样值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smtClean="0">
                <a:solidFill>
                  <a:srgbClr val="000000"/>
                </a:solidFill>
              </a:rPr>
              <a:t>s</a:t>
            </a:r>
            <a:r>
              <a:rPr kumimoji="1" lang="zh-CN" altLang="en-US" sz="2400" smtClean="0">
                <a:solidFill>
                  <a:srgbClr val="000000"/>
                </a:solidFill>
              </a:rPr>
              <a:t>为正</a:t>
            </a:r>
            <a:r>
              <a:rPr kumimoji="1" lang="en-US" altLang="zh-CN" sz="2400" smtClean="0">
                <a:solidFill>
                  <a:srgbClr val="000000"/>
                </a:solidFill>
              </a:rPr>
              <a:t>, </a:t>
            </a:r>
            <a:r>
              <a:rPr kumimoji="1" lang="zh-CN" altLang="en-US" sz="2400" smtClean="0">
                <a:solidFill>
                  <a:srgbClr val="000000"/>
                </a:solidFill>
              </a:rPr>
              <a:t>故极性码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smtClean="0">
                <a:solidFill>
                  <a:srgbClr val="000000"/>
                </a:solidFill>
              </a:rPr>
              <a:t>=1</a:t>
            </a:r>
            <a:r>
              <a:rPr kumimoji="1" lang="zh-CN" altLang="en-US" sz="2400" smtClean="0">
                <a:solidFill>
                  <a:srgbClr val="000000"/>
                </a:solidFill>
              </a:rPr>
              <a:t>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</a:rPr>
              <a:t>　　</a:t>
            </a:r>
            <a:r>
              <a:rPr kumimoji="1" lang="en-US" altLang="zh-CN" sz="2400" smtClean="0">
                <a:solidFill>
                  <a:srgbClr val="000000"/>
                </a:solidFill>
              </a:rPr>
              <a:t>(2) </a:t>
            </a:r>
            <a:r>
              <a:rPr kumimoji="1" lang="zh-CN" altLang="en-US" sz="2400" smtClean="0">
                <a:solidFill>
                  <a:srgbClr val="000000"/>
                </a:solidFill>
              </a:rPr>
              <a:t>确定段落码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smtClean="0">
                <a:solidFill>
                  <a:srgbClr val="000000"/>
                </a:solidFill>
              </a:rPr>
              <a:t>4</a:t>
            </a:r>
            <a:r>
              <a:rPr kumimoji="1" lang="en-US" altLang="zh-CN" sz="2400" smtClean="0">
                <a:solidFill>
                  <a:srgbClr val="000000"/>
                </a:solidFill>
              </a:rPr>
              <a:t>: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</a:rPr>
              <a:t>　　参看表</a:t>
            </a:r>
            <a:r>
              <a:rPr kumimoji="1" lang="en-US" altLang="zh-CN" sz="2400" smtClean="0">
                <a:solidFill>
                  <a:srgbClr val="000000"/>
                </a:solidFill>
              </a:rPr>
              <a:t>6-7</a:t>
            </a:r>
            <a:r>
              <a:rPr kumimoji="1" lang="zh-CN" altLang="en-US" sz="2400" smtClean="0">
                <a:solidFill>
                  <a:srgbClr val="000000"/>
                </a:solidFill>
              </a:rPr>
              <a:t>可知</a:t>
            </a:r>
            <a:r>
              <a:rPr kumimoji="1" lang="en-US" altLang="zh-CN" sz="2400" smtClean="0">
                <a:solidFill>
                  <a:srgbClr val="000000"/>
                </a:solidFill>
              </a:rPr>
              <a:t>, </a:t>
            </a:r>
            <a:r>
              <a:rPr kumimoji="1" lang="zh-CN" altLang="en-US" sz="2400" smtClean="0">
                <a:solidFill>
                  <a:srgbClr val="000000"/>
                </a:solidFill>
              </a:rPr>
              <a:t>段落码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smtClean="0">
                <a:solidFill>
                  <a:srgbClr val="000000"/>
                </a:solidFill>
              </a:rPr>
              <a:t>是用来表示输入信号抽样值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smtClean="0">
                <a:solidFill>
                  <a:srgbClr val="000000"/>
                </a:solidFill>
              </a:rPr>
              <a:t>s</a:t>
            </a:r>
            <a:r>
              <a:rPr kumimoji="1" lang="zh-CN" altLang="en-US" sz="2400" smtClean="0">
                <a:solidFill>
                  <a:srgbClr val="000000"/>
                </a:solidFill>
              </a:rPr>
              <a:t>处于</a:t>
            </a:r>
            <a:r>
              <a:rPr kumimoji="1" lang="en-US" altLang="zh-CN" sz="2400" smtClean="0">
                <a:solidFill>
                  <a:srgbClr val="000000"/>
                </a:solidFill>
              </a:rPr>
              <a:t>13</a:t>
            </a:r>
            <a:r>
              <a:rPr kumimoji="1" lang="zh-CN" altLang="en-US" sz="2400" smtClean="0">
                <a:solidFill>
                  <a:srgbClr val="000000"/>
                </a:solidFill>
              </a:rPr>
              <a:t>折线</a:t>
            </a:r>
            <a:r>
              <a:rPr kumimoji="1" lang="en-US" altLang="zh-CN" sz="2400" smtClean="0">
                <a:solidFill>
                  <a:srgbClr val="000000"/>
                </a:solidFill>
              </a:rPr>
              <a:t>8</a:t>
            </a:r>
            <a:r>
              <a:rPr kumimoji="1" lang="zh-CN" altLang="en-US" sz="2400" smtClean="0">
                <a:solidFill>
                  <a:srgbClr val="000000"/>
                </a:solidFill>
              </a:rPr>
              <a:t>个段落中的前四段还是后四段</a:t>
            </a:r>
            <a:r>
              <a:rPr kumimoji="1" lang="en-US" altLang="zh-CN" sz="2400" smtClean="0">
                <a:solidFill>
                  <a:srgbClr val="000000"/>
                </a:solidFill>
              </a:rPr>
              <a:t>, </a:t>
            </a:r>
            <a:r>
              <a:rPr kumimoji="1" lang="zh-CN" altLang="en-US" sz="2400" smtClean="0">
                <a:solidFill>
                  <a:srgbClr val="000000"/>
                </a:solidFill>
              </a:rPr>
              <a:t>故确定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smtClean="0">
                <a:solidFill>
                  <a:srgbClr val="000000"/>
                </a:solidFill>
              </a:rPr>
              <a:t>的标准电流应选为</a:t>
            </a:r>
          </a:p>
        </p:txBody>
      </p:sp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3563938" y="5084763"/>
          <a:ext cx="17287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公式" r:id="rId3" imgW="685800" imgH="228600" progId="Equation.3">
                  <p:embed/>
                </p:oleObj>
              </mc:Choice>
              <mc:Fallback>
                <p:oleObj name="公式" r:id="rId3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084763"/>
                        <a:ext cx="172878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/>
          <p:cNvGraphicFramePr>
            <a:graphicFrameLocks noChangeAspect="1"/>
          </p:cNvGraphicFramePr>
          <p:nvPr>
            <p:ph/>
          </p:nvPr>
        </p:nvGraphicFramePr>
        <p:xfrm>
          <a:off x="395288" y="5589588"/>
          <a:ext cx="87487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文档" r:id="rId5" imgW="2961178" imgH="260530" progId="Word.Document.8">
                  <p:embed/>
                </p:oleObj>
              </mc:Choice>
              <mc:Fallback>
                <p:oleObj name="文档" r:id="rId5" imgW="2961178" imgH="2605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589588"/>
                        <a:ext cx="8748712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6838925"/>
      </p:ext>
    </p:extLst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381000" y="549275"/>
            <a:ext cx="8382000" cy="545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</a:rPr>
              <a:t>　　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dirty="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是用来进一步确定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</a:rPr>
              <a:t>s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处于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5~6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段还是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7~8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段，故确定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dirty="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的标准电流应选为</a:t>
            </a:r>
          </a:p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</a:rPr>
              <a:t>                 			</a:t>
            </a:r>
            <a:r>
              <a:rPr kumimoji="1" lang="zh-CN" altLang="en-US" sz="2400" i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</a:rPr>
              <a:t>W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=512Δ</a:t>
            </a:r>
          </a:p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</a:rPr>
              <a:t>第二次比较结果为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</a:rPr>
              <a:t>s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＞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</a:rPr>
              <a:t>W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， 故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dirty="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=1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，说明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</a:rPr>
              <a:t>s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处于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7~8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段。</a:t>
            </a:r>
          </a:p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</a:rPr>
              <a:t>            同理， 确定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dirty="0" smtClean="0">
                <a:solidFill>
                  <a:srgbClr val="000000"/>
                </a:solidFill>
              </a:rPr>
              <a:t>4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的标准电流应选为</a:t>
            </a:r>
          </a:p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</a:rPr>
              <a:t>         			  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</a:rPr>
              <a:t>W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=1024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Δ</a:t>
            </a:r>
          </a:p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</a:rPr>
              <a:t>第三次比较结果为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</a:rPr>
              <a:t>s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＞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</a:rPr>
              <a:t>W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，所以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dirty="0" smtClean="0">
                <a:solidFill>
                  <a:srgbClr val="000000"/>
                </a:solidFill>
              </a:rPr>
              <a:t>4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=1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，说明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</a:rPr>
              <a:t>s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处于第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8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段。 </a:t>
            </a:r>
          </a:p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</a:rPr>
              <a:t>         经过以上三次比较得段落码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dirty="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dirty="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dirty="0" smtClean="0">
                <a:solidFill>
                  <a:srgbClr val="000000"/>
                </a:solidFill>
              </a:rPr>
              <a:t>4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为“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111”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，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</a:rPr>
              <a:t>s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处于第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8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段，起始电平为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1024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Δ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。 </a:t>
            </a:r>
          </a:p>
        </p:txBody>
      </p:sp>
    </p:spTree>
    <p:extLst>
      <p:ext uri="{BB962C8B-B14F-4D97-AF65-F5344CB8AC3E}">
        <p14:creationId xmlns:p14="http://schemas.microsoft.com/office/powerpoint/2010/main" val="174991083"/>
      </p:ext>
    </p:extLst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381000" y="690563"/>
            <a:ext cx="8305800" cy="526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</a:rPr>
              <a:t>      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（</a:t>
            </a:r>
            <a:r>
              <a:rPr kumimoji="1" lang="en-US" altLang="zh-CN" sz="240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） 确定段内码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smtClean="0">
                <a:solidFill>
                  <a:srgbClr val="000000"/>
                </a:solidFill>
              </a:rPr>
              <a:t>5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smtClean="0">
                <a:solidFill>
                  <a:srgbClr val="000000"/>
                </a:solidFill>
              </a:rPr>
              <a:t>6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smtClean="0">
                <a:solidFill>
                  <a:srgbClr val="000000"/>
                </a:solidFill>
              </a:rPr>
              <a:t>7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smtClean="0">
                <a:solidFill>
                  <a:srgbClr val="000000"/>
                </a:solidFill>
              </a:rPr>
              <a:t>8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：</a:t>
            </a:r>
          </a:p>
          <a:p>
            <a:pPr algn="just" fontAlgn="base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</a:rPr>
              <a:t>　　段内码是在已知输入信号抽样值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smtClean="0">
                <a:solidFill>
                  <a:srgbClr val="000000"/>
                </a:solidFill>
              </a:rPr>
              <a:t>s</a:t>
            </a:r>
            <a:r>
              <a:rPr kumimoji="1" lang="zh-CN" altLang="en-US" sz="2400" smtClean="0">
                <a:solidFill>
                  <a:srgbClr val="000000"/>
                </a:solidFill>
              </a:rPr>
              <a:t>所处段落的基础上，进一步表示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smtClean="0">
                <a:solidFill>
                  <a:srgbClr val="000000"/>
                </a:solidFill>
              </a:rPr>
              <a:t>s</a:t>
            </a:r>
            <a:r>
              <a:rPr kumimoji="1" lang="zh-CN" altLang="en-US" sz="2400" smtClean="0">
                <a:solidFill>
                  <a:srgbClr val="000000"/>
                </a:solidFill>
              </a:rPr>
              <a:t>在该段落的哪一量化级（量化间隔）。参看表 </a:t>
            </a:r>
            <a:r>
              <a:rPr kumimoji="1" lang="en-US" altLang="zh-CN" sz="2400" smtClean="0">
                <a:solidFill>
                  <a:srgbClr val="000000"/>
                </a:solidFill>
              </a:rPr>
              <a:t>6 - 7 </a:t>
            </a:r>
            <a:r>
              <a:rPr kumimoji="1" lang="zh-CN" altLang="en-US" sz="2400" smtClean="0">
                <a:solidFill>
                  <a:srgbClr val="000000"/>
                </a:solidFill>
              </a:rPr>
              <a:t>可知，第 </a:t>
            </a:r>
            <a:r>
              <a:rPr kumimoji="1" lang="en-US" altLang="zh-CN" sz="2400" smtClean="0">
                <a:solidFill>
                  <a:srgbClr val="000000"/>
                </a:solidFill>
              </a:rPr>
              <a:t>8 </a:t>
            </a:r>
            <a:r>
              <a:rPr kumimoji="1" lang="zh-CN" altLang="en-US" sz="2400" smtClean="0">
                <a:solidFill>
                  <a:srgbClr val="000000"/>
                </a:solidFill>
              </a:rPr>
              <a:t>段的 </a:t>
            </a:r>
            <a:r>
              <a:rPr kumimoji="1" lang="en-US" altLang="zh-CN" sz="2400" smtClean="0">
                <a:solidFill>
                  <a:srgbClr val="000000"/>
                </a:solidFill>
              </a:rPr>
              <a:t>16 </a:t>
            </a:r>
            <a:r>
              <a:rPr kumimoji="1" lang="zh-CN" altLang="en-US" sz="2400" smtClean="0">
                <a:solidFill>
                  <a:srgbClr val="000000"/>
                </a:solidFill>
              </a:rPr>
              <a:t>个量化间隔均为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Δ</a:t>
            </a:r>
            <a:r>
              <a:rPr kumimoji="1" lang="en-US" altLang="zh-CN" sz="2400" baseline="-25000" smtClean="0">
                <a:solidFill>
                  <a:srgbClr val="000000"/>
                </a:solidFill>
              </a:rPr>
              <a:t>8</a:t>
            </a:r>
            <a:r>
              <a:rPr kumimoji="1" lang="en-US" altLang="zh-CN" sz="2400" smtClean="0">
                <a:solidFill>
                  <a:srgbClr val="000000"/>
                </a:solidFill>
              </a:rPr>
              <a:t>=64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Δ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，故确定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smtClean="0">
                <a:solidFill>
                  <a:srgbClr val="000000"/>
                </a:solidFill>
              </a:rPr>
              <a:t>5</a:t>
            </a:r>
            <a:r>
              <a:rPr kumimoji="1" lang="zh-CN" altLang="en-US" sz="2400" smtClean="0">
                <a:solidFill>
                  <a:srgbClr val="000000"/>
                </a:solidFill>
              </a:rPr>
              <a:t>的标准电流应选为</a:t>
            </a:r>
          </a:p>
          <a:p>
            <a:pPr algn="just" fontAlgn="base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</a:rPr>
              <a:t>     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smtClean="0">
                <a:solidFill>
                  <a:srgbClr val="000000"/>
                </a:solidFill>
              </a:rPr>
              <a:t>W</a:t>
            </a:r>
            <a:r>
              <a:rPr kumimoji="1" lang="en-US" altLang="zh-CN" sz="2400" smtClean="0">
                <a:solidFill>
                  <a:srgbClr val="000000"/>
                </a:solidFill>
              </a:rPr>
              <a:t>=</a:t>
            </a:r>
            <a:r>
              <a:rPr kumimoji="1" lang="zh-CN" altLang="en-US" sz="2400" smtClean="0">
                <a:solidFill>
                  <a:srgbClr val="000000"/>
                </a:solidFill>
              </a:rPr>
              <a:t>段落起始电平</a:t>
            </a:r>
            <a:r>
              <a:rPr kumimoji="1" lang="en-US" altLang="zh-CN" sz="2400" smtClean="0">
                <a:solidFill>
                  <a:srgbClr val="000000"/>
                </a:solidFill>
              </a:rPr>
              <a:t>+8×(</a:t>
            </a:r>
            <a:r>
              <a:rPr kumimoji="1" lang="zh-CN" altLang="en-US" sz="2400" smtClean="0">
                <a:solidFill>
                  <a:srgbClr val="000000"/>
                </a:solidFill>
              </a:rPr>
              <a:t>量化间隔</a:t>
            </a:r>
            <a:r>
              <a:rPr kumimoji="1" lang="en-US" altLang="zh-CN" sz="2400" smtClean="0">
                <a:solidFill>
                  <a:srgbClr val="000000"/>
                </a:solidFill>
              </a:rPr>
              <a:t>)</a:t>
            </a:r>
          </a:p>
          <a:p>
            <a:pPr algn="just" fontAlgn="base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</a:rPr>
              <a:t>                  =1024+8×64=1536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Δ</a:t>
            </a:r>
          </a:p>
          <a:p>
            <a:pPr algn="just" fontAlgn="base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</a:rPr>
              <a:t>第四次比较结果为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smtClean="0">
                <a:solidFill>
                  <a:srgbClr val="000000"/>
                </a:solidFill>
              </a:rPr>
              <a:t>s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＜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smtClean="0">
                <a:solidFill>
                  <a:srgbClr val="000000"/>
                </a:solidFill>
              </a:rPr>
              <a:t>W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，故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smtClean="0">
                <a:solidFill>
                  <a:srgbClr val="000000"/>
                </a:solidFill>
              </a:rPr>
              <a:t>5</a:t>
            </a:r>
            <a:r>
              <a:rPr kumimoji="1" lang="en-US" altLang="zh-CN" sz="2400" smtClean="0">
                <a:solidFill>
                  <a:srgbClr val="000000"/>
                </a:solidFill>
              </a:rPr>
              <a:t>=0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，由表 </a:t>
            </a:r>
            <a:r>
              <a:rPr kumimoji="1" lang="en-US" altLang="zh-CN" sz="2400" smtClean="0">
                <a:solidFill>
                  <a:srgbClr val="000000"/>
                </a:solidFill>
              </a:rPr>
              <a:t>6-6 </a:t>
            </a:r>
            <a:r>
              <a:rPr kumimoji="1" lang="zh-CN" altLang="en-US" sz="2400" smtClean="0">
                <a:solidFill>
                  <a:srgbClr val="000000"/>
                </a:solidFill>
              </a:rPr>
              <a:t>可知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smtClean="0">
                <a:solidFill>
                  <a:srgbClr val="000000"/>
                </a:solidFill>
              </a:rPr>
              <a:t>s</a:t>
            </a:r>
            <a:r>
              <a:rPr kumimoji="1" lang="zh-CN" altLang="en-US" sz="2400" smtClean="0">
                <a:solidFill>
                  <a:srgbClr val="000000"/>
                </a:solidFill>
              </a:rPr>
              <a:t>处于前</a:t>
            </a:r>
            <a:r>
              <a:rPr kumimoji="1" lang="en-US" altLang="zh-CN" sz="2400" smtClean="0">
                <a:solidFill>
                  <a:srgbClr val="000000"/>
                </a:solidFill>
              </a:rPr>
              <a:t>8 </a:t>
            </a:r>
            <a:r>
              <a:rPr kumimoji="1" lang="zh-CN" altLang="en-US" sz="2400" smtClean="0">
                <a:solidFill>
                  <a:srgbClr val="000000"/>
                </a:solidFill>
              </a:rPr>
              <a:t>级（</a:t>
            </a:r>
            <a:r>
              <a:rPr kumimoji="1" lang="en-US" altLang="zh-CN" sz="2400" smtClean="0">
                <a:solidFill>
                  <a:srgbClr val="000000"/>
                </a:solidFill>
              </a:rPr>
              <a:t>0~7</a:t>
            </a:r>
            <a:r>
              <a:rPr kumimoji="1" lang="zh-CN" altLang="en-US" sz="2400" smtClean="0">
                <a:solidFill>
                  <a:srgbClr val="000000"/>
                </a:solidFill>
              </a:rPr>
              <a:t>量化间隔）。</a:t>
            </a:r>
          </a:p>
        </p:txBody>
      </p:sp>
    </p:spTree>
    <p:extLst>
      <p:ext uri="{BB962C8B-B14F-4D97-AF65-F5344CB8AC3E}">
        <p14:creationId xmlns:p14="http://schemas.microsoft.com/office/powerpoint/2010/main" val="2794565179"/>
      </p:ext>
    </p:extLst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533400" y="609600"/>
            <a:ext cx="8382000" cy="557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0000"/>
                </a:solidFill>
              </a:rPr>
              <a:t>        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同理， 确定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dirty="0" smtClean="0">
                <a:solidFill>
                  <a:srgbClr val="000000"/>
                </a:solidFill>
              </a:rPr>
              <a:t>6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的标准电流为</a:t>
            </a:r>
          </a:p>
          <a:p>
            <a:pPr algn="just" fontAlgn="base"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</a:rPr>
              <a:t>         		</a:t>
            </a:r>
            <a:r>
              <a:rPr kumimoji="1" lang="zh-CN" altLang="en-US" sz="2400" i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</a:rPr>
              <a:t>W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=1024+4×64=1280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Δ</a:t>
            </a:r>
          </a:p>
          <a:p>
            <a:pPr algn="just" fontAlgn="base"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</a:rPr>
              <a:t>第五次比较结果为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</a:rPr>
              <a:t>s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＞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</a:rPr>
              <a:t>W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，故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dirty="0" smtClean="0">
                <a:solidFill>
                  <a:srgbClr val="000000"/>
                </a:solidFill>
              </a:rPr>
              <a:t>6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=0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，表示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</a:rPr>
              <a:t>s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处于前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4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级（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0~4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量化间隔）。</a:t>
            </a:r>
          </a:p>
          <a:p>
            <a:pPr algn="just" fontAlgn="base"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</a:rPr>
              <a:t>         确定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dirty="0" smtClean="0">
                <a:solidFill>
                  <a:srgbClr val="000000"/>
                </a:solidFill>
              </a:rPr>
              <a:t>7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的标准电流为</a:t>
            </a:r>
          </a:p>
          <a:p>
            <a:pPr algn="just" fontAlgn="base"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</a:rPr>
              <a:t>         	      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</a:rPr>
              <a:t>W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=1024+2×64=1152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Δ</a:t>
            </a:r>
          </a:p>
          <a:p>
            <a:pPr algn="just" fontAlgn="base"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</a:rPr>
              <a:t>第六次比较结果为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</a:rPr>
              <a:t>s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＞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</a:rPr>
              <a:t>W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，故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dirty="0" smtClean="0">
                <a:solidFill>
                  <a:srgbClr val="000000"/>
                </a:solidFill>
              </a:rPr>
              <a:t>7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=1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，表示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</a:rPr>
              <a:t>s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处于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2~3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量化间隔。     最后，确定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dirty="0" smtClean="0">
                <a:solidFill>
                  <a:srgbClr val="000000"/>
                </a:solidFill>
              </a:rPr>
              <a:t>8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的标准电流为</a:t>
            </a:r>
          </a:p>
          <a:p>
            <a:pPr algn="just" fontAlgn="base"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</a:rPr>
              <a:t>          	   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</a:rPr>
              <a:t>W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=1024+3×64=1216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Δ</a:t>
            </a:r>
          </a:p>
          <a:p>
            <a:pPr algn="just" fontAlgn="base"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</a:rPr>
              <a:t>第七次比较结果为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</a:rPr>
              <a:t>s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&gt;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</a:rPr>
              <a:t>W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,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故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aseline="-25000" dirty="0" smtClean="0">
                <a:solidFill>
                  <a:srgbClr val="000000"/>
                </a:solidFill>
              </a:rPr>
              <a:t>8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=1,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表示</a:t>
            </a:r>
            <a:r>
              <a:rPr kumimoji="1" lang="en-US" altLang="zh-CN" sz="2400" i="1" dirty="0" smtClean="0">
                <a:solidFill>
                  <a:srgbClr val="000000"/>
                </a:solidFill>
              </a:rPr>
              <a:t>I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</a:rPr>
              <a:t>s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处于序号为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3</a:t>
            </a:r>
            <a:r>
              <a:rPr kumimoji="1" lang="zh-CN" altLang="en-US" sz="2400" dirty="0" smtClean="0">
                <a:solidFill>
                  <a:srgbClr val="000000"/>
                </a:solidFill>
              </a:rPr>
              <a:t>的量化间隔。 </a:t>
            </a:r>
          </a:p>
        </p:txBody>
      </p:sp>
    </p:spTree>
    <p:extLst>
      <p:ext uri="{BB962C8B-B14F-4D97-AF65-F5344CB8AC3E}">
        <p14:creationId xmlns:p14="http://schemas.microsoft.com/office/powerpoint/2010/main" val="2326298282"/>
      </p:ext>
    </p:extLst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457200" y="620713"/>
            <a:ext cx="8382000" cy="484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000000"/>
                </a:solidFill>
              </a:rPr>
              <a:t>   </a:t>
            </a:r>
            <a:r>
              <a:rPr kumimoji="1" lang="zh-CN" altLang="en-US" sz="2400" smtClean="0">
                <a:solidFill>
                  <a:srgbClr val="000000"/>
                </a:solidFill>
              </a:rPr>
              <a:t>由以上过程可知，非均匀量化（压缩及均匀量化）和编码实际上是通过非线性编码一次实现的。经过以上七次比较， 对于模拟抽样值</a:t>
            </a:r>
            <a:r>
              <a:rPr kumimoji="1" lang="en-US" altLang="zh-CN" sz="2400" smtClean="0">
                <a:solidFill>
                  <a:srgbClr val="000000"/>
                </a:solidFill>
              </a:rPr>
              <a:t>+1260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Δ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，编出的</a:t>
            </a:r>
            <a:r>
              <a:rPr kumimoji="1" lang="en-US" altLang="zh-CN" sz="2400" smtClean="0">
                <a:solidFill>
                  <a:srgbClr val="000000"/>
                </a:solidFill>
              </a:rPr>
              <a:t>PCM</a:t>
            </a:r>
            <a:r>
              <a:rPr kumimoji="1" lang="zh-CN" altLang="en-US" sz="2400" smtClean="0">
                <a:solidFill>
                  <a:srgbClr val="000000"/>
                </a:solidFill>
              </a:rPr>
              <a:t>码组为 </a:t>
            </a:r>
            <a:r>
              <a:rPr kumimoji="1" lang="en-US" altLang="zh-CN" sz="2400" smtClean="0">
                <a:solidFill>
                  <a:srgbClr val="000000"/>
                </a:solidFill>
              </a:rPr>
              <a:t>1 111 0011</a:t>
            </a:r>
            <a:r>
              <a:rPr kumimoji="1" lang="zh-CN" altLang="en-US" sz="2400" smtClean="0">
                <a:solidFill>
                  <a:srgbClr val="000000"/>
                </a:solidFill>
              </a:rPr>
              <a:t>。        它表示输入信号抽样值</a:t>
            </a:r>
            <a:r>
              <a:rPr kumimoji="1" lang="en-US" altLang="zh-CN" sz="2400" smtClean="0">
                <a:solidFill>
                  <a:srgbClr val="000000"/>
                </a:solidFill>
              </a:rPr>
              <a:t>Is</a:t>
            </a:r>
            <a:r>
              <a:rPr kumimoji="1" lang="zh-CN" altLang="en-US" sz="2400" smtClean="0">
                <a:solidFill>
                  <a:srgbClr val="000000"/>
                </a:solidFill>
              </a:rPr>
              <a:t>处于第 </a:t>
            </a:r>
            <a:r>
              <a:rPr kumimoji="1" lang="en-US" altLang="zh-CN" sz="2400" smtClean="0">
                <a:solidFill>
                  <a:srgbClr val="000000"/>
                </a:solidFill>
              </a:rPr>
              <a:t>8 </a:t>
            </a:r>
            <a:r>
              <a:rPr kumimoji="1" lang="zh-CN" altLang="en-US" sz="2400" smtClean="0">
                <a:solidFill>
                  <a:srgbClr val="000000"/>
                </a:solidFill>
              </a:rPr>
              <a:t>段序号为 </a:t>
            </a:r>
            <a:r>
              <a:rPr kumimoji="1" lang="en-US" altLang="zh-CN" sz="2400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smtClean="0">
                <a:solidFill>
                  <a:srgbClr val="000000"/>
                </a:solidFill>
              </a:rPr>
              <a:t>的量化级， 其量化电平为</a:t>
            </a:r>
            <a:r>
              <a:rPr kumimoji="1" lang="en-US" altLang="zh-CN" sz="2400" smtClean="0">
                <a:solidFill>
                  <a:srgbClr val="000000"/>
                </a:solidFill>
              </a:rPr>
              <a:t>1216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Δ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，故量化误差等于</a:t>
            </a:r>
            <a:r>
              <a:rPr kumimoji="1" lang="en-US" altLang="zh-CN" sz="2400" smtClean="0">
                <a:solidFill>
                  <a:srgbClr val="000000"/>
                </a:solidFill>
              </a:rPr>
              <a:t>44</a:t>
            </a:r>
            <a:r>
              <a:rPr kumimoji="1" lang="en-US" altLang="zh-CN" sz="2400" i="1" smtClean="0">
                <a:solidFill>
                  <a:srgbClr val="000000"/>
                </a:solidFill>
              </a:rPr>
              <a:t>Δ</a:t>
            </a:r>
            <a:r>
              <a:rPr kumimoji="1" lang="zh-CN" altLang="en-US" sz="2400" smtClean="0">
                <a:solidFill>
                  <a:srgbClr val="000000"/>
                </a:solidFill>
              </a:rPr>
              <a:t>。</a:t>
            </a:r>
          </a:p>
          <a:p>
            <a:pPr algn="just" fontAlgn="base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</a:rPr>
              <a:t>　　顺便指出，若使非线性码与线性码的码字电平相等，即可得出非线性码与线性码间的关系，如表 </a:t>
            </a:r>
            <a:r>
              <a:rPr kumimoji="1" lang="en-US" altLang="zh-CN" sz="2400" smtClean="0">
                <a:solidFill>
                  <a:srgbClr val="000000"/>
                </a:solidFill>
              </a:rPr>
              <a:t>6-8 </a:t>
            </a:r>
            <a:r>
              <a:rPr kumimoji="1" lang="zh-CN" altLang="en-US" sz="2400" smtClean="0">
                <a:solidFill>
                  <a:srgbClr val="000000"/>
                </a:solidFill>
              </a:rPr>
              <a:t>所示。编码时，非线性码与线性码间的关系是</a:t>
            </a:r>
            <a:r>
              <a:rPr kumimoji="1" lang="en-US" altLang="zh-CN" sz="2400" smtClean="0">
                <a:solidFill>
                  <a:srgbClr val="000000"/>
                </a:solidFill>
              </a:rPr>
              <a:t>7/11</a:t>
            </a:r>
            <a:r>
              <a:rPr kumimoji="1" lang="zh-CN" altLang="en-US" sz="2400" smtClean="0">
                <a:solidFill>
                  <a:srgbClr val="000000"/>
                </a:solidFill>
              </a:rPr>
              <a:t>变换关系，如上例中除极性码外的</a:t>
            </a:r>
            <a:r>
              <a:rPr kumimoji="1" lang="en-US" altLang="zh-CN" sz="2400" smtClean="0">
                <a:solidFill>
                  <a:srgbClr val="000000"/>
                </a:solidFill>
              </a:rPr>
              <a:t>7</a:t>
            </a:r>
            <a:r>
              <a:rPr kumimoji="1" lang="zh-CN" altLang="en-US" sz="2400" smtClean="0">
                <a:solidFill>
                  <a:srgbClr val="000000"/>
                </a:solidFill>
              </a:rPr>
              <a:t>位非线性码</a:t>
            </a:r>
            <a:r>
              <a:rPr kumimoji="1" lang="en-US" altLang="zh-CN" sz="2400" smtClean="0">
                <a:solidFill>
                  <a:srgbClr val="000000"/>
                </a:solidFill>
              </a:rPr>
              <a:t>1110011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，相对应的</a:t>
            </a:r>
            <a:r>
              <a:rPr kumimoji="1" lang="en-US" altLang="zh-CN" sz="2400" smtClean="0">
                <a:solidFill>
                  <a:srgbClr val="000000"/>
                </a:solidFill>
              </a:rPr>
              <a:t>11</a:t>
            </a:r>
            <a:r>
              <a:rPr kumimoji="1" lang="zh-CN" altLang="en-US" sz="2400" smtClean="0">
                <a:solidFill>
                  <a:srgbClr val="000000"/>
                </a:solidFill>
              </a:rPr>
              <a:t>位线性码为</a:t>
            </a:r>
            <a:r>
              <a:rPr kumimoji="1" lang="en-US" altLang="zh-CN" sz="2400" smtClean="0">
                <a:solidFill>
                  <a:srgbClr val="000000"/>
                </a:solidFill>
              </a:rPr>
              <a:t>10011000000</a:t>
            </a:r>
            <a:r>
              <a:rPr kumimoji="1" lang="zh-CN" altLang="en-US" sz="2400" smtClean="0">
                <a:solidFill>
                  <a:srgbClr val="000000"/>
                </a:solidFill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945588459"/>
      </p:ext>
    </p:extLst>
  </p:cSld>
  <p:clrMapOvr>
    <a:masterClrMapping/>
  </p:clrMapOvr>
  <p:transition spd="med">
    <p:zoom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FF99CC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FF99CC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FF99CC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FF99CC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FF99CC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243</Words>
  <Application>Microsoft Office PowerPoint</Application>
  <PresentationFormat>全屏显示(4:3)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Office 主题</vt:lpstr>
      <vt:lpstr>默认设计模板</vt:lpstr>
      <vt:lpstr>1_默认设计模板</vt:lpstr>
      <vt:lpstr>2_默认设计模板</vt:lpstr>
      <vt:lpstr>3_默认设计模板</vt:lpstr>
      <vt:lpstr>4_默认设计模板</vt:lpstr>
      <vt:lpstr>Microsoft 公式 3.0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Windows 用户</cp:lastModifiedBy>
  <cp:revision>5</cp:revision>
  <dcterms:created xsi:type="dcterms:W3CDTF">2022-03-28T05:00:41Z</dcterms:created>
  <dcterms:modified xsi:type="dcterms:W3CDTF">2022-03-28T05:53:10Z</dcterms:modified>
</cp:coreProperties>
</file>