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Happy Font TH" charset="1" panose="02000503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14" Target="../media/image47.png" Type="http://schemas.openxmlformats.org/officeDocument/2006/relationships/image"/><Relationship Id="rId15" Target="../media/image48.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49.png" Type="http://schemas.openxmlformats.org/officeDocument/2006/relationships/image"/><Relationship Id="rId19" Target="../media/image50.svg" Type="http://schemas.openxmlformats.org/officeDocument/2006/relationships/image"/><Relationship Id="rId2" Target="../media/image39.png" Type="http://schemas.openxmlformats.org/officeDocument/2006/relationships/image"/><Relationship Id="rId20" Target="../media/image51.png" Type="http://schemas.openxmlformats.org/officeDocument/2006/relationships/image"/><Relationship Id="rId21" Target="../media/image52.svg" Type="http://schemas.openxmlformats.org/officeDocument/2006/relationships/image"/><Relationship Id="rId3" Target="../media/image4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55.png" Type="http://schemas.openxmlformats.org/officeDocument/2006/relationships/image"/><Relationship Id="rId17" Target="../media/image56.svg" Type="http://schemas.openxmlformats.org/officeDocument/2006/relationships/image"/><Relationship Id="rId18" Target="../media/image43.png" Type="http://schemas.openxmlformats.org/officeDocument/2006/relationships/image"/><Relationship Id="rId19" Target="../media/image4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2478806">
            <a:off x="9776531" y="-5494845"/>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54143">
            <a:off x="-4886347" y="6935503"/>
            <a:ext cx="12318631" cy="10034085"/>
          </a:xfrm>
          <a:custGeom>
            <a:avLst/>
            <a:gdLst/>
            <a:ahLst/>
            <a:cxnLst/>
            <a:rect r="r" b="b" t="t" l="l"/>
            <a:pathLst>
              <a:path h="10034085" w="12318631">
                <a:moveTo>
                  <a:pt x="0" y="0"/>
                </a:moveTo>
                <a:lnTo>
                  <a:pt x="12318631" y="0"/>
                </a:lnTo>
                <a:lnTo>
                  <a:pt x="12318631" y="10034085"/>
                </a:lnTo>
                <a:lnTo>
                  <a:pt x="0" y="10034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27213" y="1810860"/>
            <a:ext cx="12842211" cy="6665279"/>
          </a:xfrm>
          <a:custGeom>
            <a:avLst/>
            <a:gdLst/>
            <a:ahLst/>
            <a:cxnLst/>
            <a:rect r="r" b="b" t="t" l="l"/>
            <a:pathLst>
              <a:path h="6665279" w="12842211">
                <a:moveTo>
                  <a:pt x="0" y="0"/>
                </a:moveTo>
                <a:lnTo>
                  <a:pt x="12842211" y="0"/>
                </a:lnTo>
                <a:lnTo>
                  <a:pt x="12842211" y="6665280"/>
                </a:lnTo>
                <a:lnTo>
                  <a:pt x="0" y="6665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451819" y="2381820"/>
            <a:ext cx="10392574" cy="3664375"/>
          </a:xfrm>
          <a:prstGeom prst="rect">
            <a:avLst/>
          </a:prstGeom>
        </p:spPr>
        <p:txBody>
          <a:bodyPr anchor="t" rtlCol="false" tIns="0" lIns="0" bIns="0" rIns="0">
            <a:spAutoFit/>
          </a:bodyPr>
          <a:lstStyle/>
          <a:p>
            <a:pPr algn="ctr">
              <a:lnSpc>
                <a:spcPts val="9543"/>
              </a:lnSpc>
            </a:pPr>
            <a:r>
              <a:rPr lang="en-US" sz="8919" spc="-660">
                <a:solidFill>
                  <a:srgbClr val="FFFFFF"/>
                </a:solidFill>
                <a:latin typeface="Happy Font TH"/>
                <a:ea typeface="Happy Font TH"/>
                <a:cs typeface="Happy Font TH"/>
                <a:sym typeface="Happy Font TH"/>
              </a:rPr>
              <a:t>Implementasi Algoritma Lingkaran 8 poin dalam Pemrograman Grafik </a:t>
            </a:r>
          </a:p>
        </p:txBody>
      </p:sp>
      <p:sp>
        <p:nvSpPr>
          <p:cNvPr name="Freeform 6" id="6"/>
          <p:cNvSpPr/>
          <p:nvPr/>
        </p:nvSpPr>
        <p:spPr>
          <a:xfrm flipH="false" flipV="false" rot="0">
            <a:off x="158724" y="565143"/>
            <a:ext cx="5546689" cy="12451752"/>
          </a:xfrm>
          <a:custGeom>
            <a:avLst/>
            <a:gdLst/>
            <a:ahLst/>
            <a:cxnLst/>
            <a:rect r="r" b="b" t="t" l="l"/>
            <a:pathLst>
              <a:path h="12451752" w="5546689">
                <a:moveTo>
                  <a:pt x="0" y="0"/>
                </a:moveTo>
                <a:lnTo>
                  <a:pt x="5546689" y="0"/>
                </a:lnTo>
                <a:lnTo>
                  <a:pt x="5546689" y="12451752"/>
                </a:lnTo>
                <a:lnTo>
                  <a:pt x="0" y="124517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610916" y="6827515"/>
            <a:ext cx="4444821" cy="3297249"/>
          </a:xfrm>
          <a:custGeom>
            <a:avLst/>
            <a:gdLst/>
            <a:ahLst/>
            <a:cxnLst/>
            <a:rect r="r" b="b" t="t" l="l"/>
            <a:pathLst>
              <a:path h="3297249" w="4444821">
                <a:moveTo>
                  <a:pt x="0" y="0"/>
                </a:moveTo>
                <a:lnTo>
                  <a:pt x="4444820" y="0"/>
                </a:lnTo>
                <a:lnTo>
                  <a:pt x="4444820" y="3297249"/>
                </a:lnTo>
                <a:lnTo>
                  <a:pt x="0" y="32972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483027">
            <a:off x="467938" y="1538453"/>
            <a:ext cx="1113382" cy="926891"/>
          </a:xfrm>
          <a:custGeom>
            <a:avLst/>
            <a:gdLst/>
            <a:ahLst/>
            <a:cxnLst/>
            <a:rect r="r" b="b" t="t" l="l"/>
            <a:pathLst>
              <a:path h="926891" w="1113382">
                <a:moveTo>
                  <a:pt x="0" y="0"/>
                </a:moveTo>
                <a:lnTo>
                  <a:pt x="1113382" y="0"/>
                </a:lnTo>
                <a:lnTo>
                  <a:pt x="1113382" y="926890"/>
                </a:lnTo>
                <a:lnTo>
                  <a:pt x="0" y="9268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483027">
            <a:off x="16658681" y="4838778"/>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2974936" y="3359299"/>
            <a:ext cx="14284364" cy="4250020"/>
          </a:xfrm>
          <a:custGeom>
            <a:avLst/>
            <a:gdLst/>
            <a:ahLst/>
            <a:cxnLst/>
            <a:rect r="r" b="b" t="t" l="l"/>
            <a:pathLst>
              <a:path h="4250020" w="14284364">
                <a:moveTo>
                  <a:pt x="0" y="0"/>
                </a:moveTo>
                <a:lnTo>
                  <a:pt x="14284364" y="0"/>
                </a:lnTo>
                <a:lnTo>
                  <a:pt x="14284364" y="4250020"/>
                </a:lnTo>
                <a:lnTo>
                  <a:pt x="0" y="4250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789908">
            <a:off x="11542157" y="6798870"/>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402530">
            <a:off x="-5130616" y="-7677049"/>
            <a:ext cx="12318631" cy="10034085"/>
          </a:xfrm>
          <a:custGeom>
            <a:avLst/>
            <a:gdLst/>
            <a:ahLst/>
            <a:cxnLst/>
            <a:rect r="r" b="b" t="t" l="l"/>
            <a:pathLst>
              <a:path h="10034085" w="12318631">
                <a:moveTo>
                  <a:pt x="0" y="0"/>
                </a:moveTo>
                <a:lnTo>
                  <a:pt x="12318632" y="0"/>
                </a:lnTo>
                <a:lnTo>
                  <a:pt x="12318632" y="10034085"/>
                </a:lnTo>
                <a:lnTo>
                  <a:pt x="0" y="100340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83027">
            <a:off x="15111537" y="2895124"/>
            <a:ext cx="1115134" cy="928349"/>
          </a:xfrm>
          <a:custGeom>
            <a:avLst/>
            <a:gdLst/>
            <a:ahLst/>
            <a:cxnLst/>
            <a:rect r="r" b="b" t="t" l="l"/>
            <a:pathLst>
              <a:path h="928349" w="1115134">
                <a:moveTo>
                  <a:pt x="0" y="0"/>
                </a:moveTo>
                <a:lnTo>
                  <a:pt x="1115134" y="0"/>
                </a:lnTo>
                <a:lnTo>
                  <a:pt x="1115134" y="928350"/>
                </a:lnTo>
                <a:lnTo>
                  <a:pt x="0" y="9283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483027">
            <a:off x="471133" y="598341"/>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373251" y="3797449"/>
            <a:ext cx="10379161" cy="2804921"/>
          </a:xfrm>
          <a:prstGeom prst="rect">
            <a:avLst/>
          </a:prstGeom>
        </p:spPr>
        <p:txBody>
          <a:bodyPr anchor="t" rtlCol="false" tIns="0" lIns="0" bIns="0" rIns="0">
            <a:spAutoFit/>
          </a:bodyPr>
          <a:lstStyle/>
          <a:p>
            <a:pPr algn="ctr">
              <a:lnSpc>
                <a:spcPts val="10373"/>
              </a:lnSpc>
            </a:pPr>
            <a:r>
              <a:rPr lang="en-US" sz="13299" spc="-984">
                <a:solidFill>
                  <a:srgbClr val="FFFFFF"/>
                </a:solidFill>
                <a:latin typeface="Happy Font TH"/>
                <a:ea typeface="Happy Font TH"/>
                <a:cs typeface="Happy Font TH"/>
                <a:sym typeface="Happy Font TH"/>
              </a:rPr>
              <a:t>Sesi</a:t>
            </a:r>
          </a:p>
          <a:p>
            <a:pPr algn="ctr">
              <a:lnSpc>
                <a:spcPts val="10373"/>
              </a:lnSpc>
            </a:pPr>
            <a:r>
              <a:rPr lang="en-US" sz="13299" spc="-984">
                <a:solidFill>
                  <a:srgbClr val="FFFFFF"/>
                </a:solidFill>
                <a:latin typeface="Happy Font TH"/>
                <a:ea typeface="Happy Font TH"/>
                <a:cs typeface="Happy Font TH"/>
                <a:sym typeface="Happy Font TH"/>
              </a:rPr>
              <a:t>Pertanyaan</a:t>
            </a:r>
          </a:p>
        </p:txBody>
      </p:sp>
      <p:sp>
        <p:nvSpPr>
          <p:cNvPr name="Freeform 8" id="8"/>
          <p:cNvSpPr/>
          <p:nvPr/>
        </p:nvSpPr>
        <p:spPr>
          <a:xfrm flipH="true" flipV="false" rot="0">
            <a:off x="1028700" y="4026388"/>
            <a:ext cx="6022764" cy="8001256"/>
          </a:xfrm>
          <a:custGeom>
            <a:avLst/>
            <a:gdLst/>
            <a:ahLst/>
            <a:cxnLst/>
            <a:rect r="r" b="b" t="t" l="l"/>
            <a:pathLst>
              <a:path h="8001256" w="6022764">
                <a:moveTo>
                  <a:pt x="6022764" y="0"/>
                </a:moveTo>
                <a:lnTo>
                  <a:pt x="0" y="0"/>
                </a:lnTo>
                <a:lnTo>
                  <a:pt x="0" y="8001256"/>
                </a:lnTo>
                <a:lnTo>
                  <a:pt x="6022764" y="8001256"/>
                </a:lnTo>
                <a:lnTo>
                  <a:pt x="602276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603526" y="427312"/>
            <a:ext cx="1734873" cy="1744388"/>
          </a:xfrm>
          <a:custGeom>
            <a:avLst/>
            <a:gdLst/>
            <a:ahLst/>
            <a:cxnLst/>
            <a:rect r="r" b="b" t="t" l="l"/>
            <a:pathLst>
              <a:path h="1744388" w="1734873">
                <a:moveTo>
                  <a:pt x="0" y="0"/>
                </a:moveTo>
                <a:lnTo>
                  <a:pt x="1734873" y="0"/>
                </a:lnTo>
                <a:lnTo>
                  <a:pt x="1734873" y="1744388"/>
                </a:lnTo>
                <a:lnTo>
                  <a:pt x="0" y="174438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480423">
            <a:off x="15935268" y="6708602"/>
            <a:ext cx="1801574" cy="3947673"/>
          </a:xfrm>
          <a:custGeom>
            <a:avLst/>
            <a:gdLst/>
            <a:ahLst/>
            <a:cxnLst/>
            <a:rect r="r" b="b" t="t" l="l"/>
            <a:pathLst>
              <a:path h="3947673" w="1801574">
                <a:moveTo>
                  <a:pt x="0" y="0"/>
                </a:moveTo>
                <a:lnTo>
                  <a:pt x="1801575" y="0"/>
                </a:lnTo>
                <a:lnTo>
                  <a:pt x="1801575" y="3947673"/>
                </a:lnTo>
                <a:lnTo>
                  <a:pt x="0" y="394767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2957291" y="6840123"/>
            <a:ext cx="2646234" cy="3684630"/>
          </a:xfrm>
          <a:custGeom>
            <a:avLst/>
            <a:gdLst/>
            <a:ahLst/>
            <a:cxnLst/>
            <a:rect r="r" b="b" t="t" l="l"/>
            <a:pathLst>
              <a:path h="3684630" w="2646234">
                <a:moveTo>
                  <a:pt x="0" y="0"/>
                </a:moveTo>
                <a:lnTo>
                  <a:pt x="2646235" y="0"/>
                </a:lnTo>
                <a:lnTo>
                  <a:pt x="2646235" y="3684630"/>
                </a:lnTo>
                <a:lnTo>
                  <a:pt x="0" y="368463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504308">
            <a:off x="4492859" y="1968766"/>
            <a:ext cx="2072610" cy="1390533"/>
          </a:xfrm>
          <a:custGeom>
            <a:avLst/>
            <a:gdLst/>
            <a:ahLst/>
            <a:cxnLst/>
            <a:rect r="r" b="b" t="t" l="l"/>
            <a:pathLst>
              <a:path h="1390533" w="2072610">
                <a:moveTo>
                  <a:pt x="0" y="0"/>
                </a:moveTo>
                <a:lnTo>
                  <a:pt x="2072610" y="0"/>
                </a:lnTo>
                <a:lnTo>
                  <a:pt x="2072610" y="1390533"/>
                </a:lnTo>
                <a:lnTo>
                  <a:pt x="0" y="139053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721905">
            <a:off x="12383079" y="-5549684"/>
            <a:ext cx="12462822" cy="10151535"/>
          </a:xfrm>
          <a:custGeom>
            <a:avLst/>
            <a:gdLst/>
            <a:ahLst/>
            <a:cxnLst/>
            <a:rect r="r" b="b" t="t" l="l"/>
            <a:pathLst>
              <a:path h="10151535" w="12462822">
                <a:moveTo>
                  <a:pt x="0" y="0"/>
                </a:moveTo>
                <a:lnTo>
                  <a:pt x="12462822" y="0"/>
                </a:lnTo>
                <a:lnTo>
                  <a:pt x="12462822" y="10151535"/>
                </a:lnTo>
                <a:lnTo>
                  <a:pt x="0" y="10151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54143">
            <a:off x="-4886347" y="6935503"/>
            <a:ext cx="12318631" cy="10034085"/>
          </a:xfrm>
          <a:custGeom>
            <a:avLst/>
            <a:gdLst/>
            <a:ahLst/>
            <a:cxnLst/>
            <a:rect r="r" b="b" t="t" l="l"/>
            <a:pathLst>
              <a:path h="10034085" w="12318631">
                <a:moveTo>
                  <a:pt x="0" y="0"/>
                </a:moveTo>
                <a:lnTo>
                  <a:pt x="12318631" y="0"/>
                </a:lnTo>
                <a:lnTo>
                  <a:pt x="12318631" y="10034085"/>
                </a:lnTo>
                <a:lnTo>
                  <a:pt x="0" y="100340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89077" y="1714855"/>
            <a:ext cx="12842211" cy="6665279"/>
          </a:xfrm>
          <a:custGeom>
            <a:avLst/>
            <a:gdLst/>
            <a:ahLst/>
            <a:cxnLst/>
            <a:rect r="r" b="b" t="t" l="l"/>
            <a:pathLst>
              <a:path h="6665279" w="12842211">
                <a:moveTo>
                  <a:pt x="0" y="0"/>
                </a:moveTo>
                <a:lnTo>
                  <a:pt x="12842211" y="0"/>
                </a:lnTo>
                <a:lnTo>
                  <a:pt x="12842211" y="6665280"/>
                </a:lnTo>
                <a:lnTo>
                  <a:pt x="0" y="6665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83027">
            <a:off x="716278" y="4143215"/>
            <a:ext cx="1113382" cy="926891"/>
          </a:xfrm>
          <a:custGeom>
            <a:avLst/>
            <a:gdLst/>
            <a:ahLst/>
            <a:cxnLst/>
            <a:rect r="r" b="b" t="t" l="l"/>
            <a:pathLst>
              <a:path h="926891" w="1113382">
                <a:moveTo>
                  <a:pt x="0" y="0"/>
                </a:moveTo>
                <a:lnTo>
                  <a:pt x="1113382" y="0"/>
                </a:lnTo>
                <a:lnTo>
                  <a:pt x="1113382" y="926890"/>
                </a:lnTo>
                <a:lnTo>
                  <a:pt x="0" y="926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83027">
            <a:off x="16041604" y="712996"/>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2770767" y="4170751"/>
            <a:ext cx="3828403" cy="7769822"/>
          </a:xfrm>
          <a:custGeom>
            <a:avLst/>
            <a:gdLst/>
            <a:ahLst/>
            <a:cxnLst/>
            <a:rect r="r" b="b" t="t" l="l"/>
            <a:pathLst>
              <a:path h="7769822" w="3828403">
                <a:moveTo>
                  <a:pt x="0" y="0"/>
                </a:moveTo>
                <a:lnTo>
                  <a:pt x="3828404" y="0"/>
                </a:lnTo>
                <a:lnTo>
                  <a:pt x="3828404" y="7769822"/>
                </a:lnTo>
                <a:lnTo>
                  <a:pt x="0" y="77698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850763">
            <a:off x="964888" y="6509398"/>
            <a:ext cx="2189234" cy="2787219"/>
          </a:xfrm>
          <a:custGeom>
            <a:avLst/>
            <a:gdLst/>
            <a:ahLst/>
            <a:cxnLst/>
            <a:rect r="r" b="b" t="t" l="l"/>
            <a:pathLst>
              <a:path h="2787219" w="2189234">
                <a:moveTo>
                  <a:pt x="0" y="0"/>
                </a:moveTo>
                <a:lnTo>
                  <a:pt x="2189234" y="0"/>
                </a:lnTo>
                <a:lnTo>
                  <a:pt x="2189234" y="2787219"/>
                </a:lnTo>
                <a:lnTo>
                  <a:pt x="0" y="27872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6736645" y="6722597"/>
            <a:ext cx="1877845" cy="4114800"/>
          </a:xfrm>
          <a:custGeom>
            <a:avLst/>
            <a:gdLst/>
            <a:ahLst/>
            <a:cxnLst/>
            <a:rect r="r" b="b" t="t" l="l"/>
            <a:pathLst>
              <a:path h="4114800" w="1877845">
                <a:moveTo>
                  <a:pt x="0" y="0"/>
                </a:moveTo>
                <a:lnTo>
                  <a:pt x="1877845" y="0"/>
                </a:lnTo>
                <a:lnTo>
                  <a:pt x="1877845"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830623">
            <a:off x="-497107" y="475542"/>
            <a:ext cx="5113225" cy="1106316"/>
          </a:xfrm>
          <a:custGeom>
            <a:avLst/>
            <a:gdLst/>
            <a:ahLst/>
            <a:cxnLst/>
            <a:rect r="r" b="b" t="t" l="l"/>
            <a:pathLst>
              <a:path h="1106316" w="5113225">
                <a:moveTo>
                  <a:pt x="0" y="0"/>
                </a:moveTo>
                <a:lnTo>
                  <a:pt x="5113224" y="0"/>
                </a:lnTo>
                <a:lnTo>
                  <a:pt x="5113224" y="1106316"/>
                </a:lnTo>
                <a:lnTo>
                  <a:pt x="0" y="110631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7256119" y="8055662"/>
            <a:ext cx="4205786" cy="4974586"/>
          </a:xfrm>
          <a:custGeom>
            <a:avLst/>
            <a:gdLst/>
            <a:ahLst/>
            <a:cxnLst/>
            <a:rect r="r" b="b" t="t" l="l"/>
            <a:pathLst>
              <a:path h="4974586" w="4205786">
                <a:moveTo>
                  <a:pt x="0" y="0"/>
                </a:moveTo>
                <a:lnTo>
                  <a:pt x="4205787" y="0"/>
                </a:lnTo>
                <a:lnTo>
                  <a:pt x="4205787" y="4974586"/>
                </a:lnTo>
                <a:lnTo>
                  <a:pt x="0" y="497458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2" id="12"/>
          <p:cNvSpPr txBox="true"/>
          <p:nvPr/>
        </p:nvSpPr>
        <p:spPr>
          <a:xfrm rot="0">
            <a:off x="1889077" y="3191650"/>
            <a:ext cx="12842211" cy="2148702"/>
          </a:xfrm>
          <a:prstGeom prst="rect">
            <a:avLst/>
          </a:prstGeom>
        </p:spPr>
        <p:txBody>
          <a:bodyPr anchor="t" rtlCol="false" tIns="0" lIns="0" bIns="0" rIns="0">
            <a:spAutoFit/>
          </a:bodyPr>
          <a:lstStyle/>
          <a:p>
            <a:pPr algn="ctr">
              <a:lnSpc>
                <a:spcPts val="16481"/>
              </a:lnSpc>
            </a:pPr>
            <a:r>
              <a:rPr lang="en-US" sz="15403" spc="-1139">
                <a:solidFill>
                  <a:srgbClr val="FFFFFF"/>
                </a:solidFill>
                <a:latin typeface="Happy Font TH"/>
                <a:ea typeface="Happy Font TH"/>
                <a:cs typeface="Happy Font TH"/>
                <a:sym typeface="Happy Font TH"/>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3677441" y="338615"/>
            <a:ext cx="10933117" cy="1295400"/>
          </a:xfrm>
          <a:prstGeom prst="rect">
            <a:avLst/>
          </a:prstGeom>
        </p:spPr>
        <p:txBody>
          <a:bodyPr anchor="t" rtlCol="false" tIns="0" lIns="0" bIns="0" rIns="0">
            <a:spAutoFit/>
          </a:bodyPr>
          <a:lstStyle/>
          <a:p>
            <a:pPr algn="ctr">
              <a:lnSpc>
                <a:spcPts val="10500"/>
              </a:lnSpc>
            </a:pPr>
            <a:r>
              <a:rPr lang="en-US" sz="7500">
                <a:solidFill>
                  <a:srgbClr val="FFFFFF"/>
                </a:solidFill>
                <a:latin typeface="Happy Font TH"/>
                <a:ea typeface="Happy Font TH"/>
                <a:cs typeface="Happy Font TH"/>
                <a:sym typeface="Happy Font TH"/>
              </a:rPr>
              <a:t>Anggota Kelompok</a:t>
            </a:r>
          </a:p>
        </p:txBody>
      </p:sp>
      <p:sp>
        <p:nvSpPr>
          <p:cNvPr name="Freeform 3" id="3"/>
          <p:cNvSpPr/>
          <p:nvPr/>
        </p:nvSpPr>
        <p:spPr>
          <a:xfrm flipH="false" flipV="false" rot="7789908">
            <a:off x="12140332" y="6224423"/>
            <a:ext cx="14879435" cy="12119976"/>
          </a:xfrm>
          <a:custGeom>
            <a:avLst/>
            <a:gdLst/>
            <a:ahLst/>
            <a:cxnLst/>
            <a:rect r="r" b="b" t="t" l="l"/>
            <a:pathLst>
              <a:path h="12119976" w="14879435">
                <a:moveTo>
                  <a:pt x="0" y="0"/>
                </a:moveTo>
                <a:lnTo>
                  <a:pt x="14879435" y="0"/>
                </a:lnTo>
                <a:lnTo>
                  <a:pt x="14879435" y="12119977"/>
                </a:lnTo>
                <a:lnTo>
                  <a:pt x="0" y="12119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402530">
            <a:off x="-5130616" y="-7677049"/>
            <a:ext cx="12318631" cy="10034085"/>
          </a:xfrm>
          <a:custGeom>
            <a:avLst/>
            <a:gdLst/>
            <a:ahLst/>
            <a:cxnLst/>
            <a:rect r="r" b="b" t="t" l="l"/>
            <a:pathLst>
              <a:path h="10034085" w="12318631">
                <a:moveTo>
                  <a:pt x="0" y="0"/>
                </a:moveTo>
                <a:lnTo>
                  <a:pt x="12318632" y="0"/>
                </a:lnTo>
                <a:lnTo>
                  <a:pt x="12318632" y="10034085"/>
                </a:lnTo>
                <a:lnTo>
                  <a:pt x="0" y="10034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80423">
            <a:off x="14863061" y="6900134"/>
            <a:ext cx="1709102" cy="3745045"/>
          </a:xfrm>
          <a:custGeom>
            <a:avLst/>
            <a:gdLst/>
            <a:ahLst/>
            <a:cxnLst/>
            <a:rect r="r" b="b" t="t" l="l"/>
            <a:pathLst>
              <a:path h="3745045" w="1709102">
                <a:moveTo>
                  <a:pt x="0" y="0"/>
                </a:moveTo>
                <a:lnTo>
                  <a:pt x="1709102" y="0"/>
                </a:lnTo>
                <a:lnTo>
                  <a:pt x="1709102" y="3745045"/>
                </a:lnTo>
                <a:lnTo>
                  <a:pt x="0" y="37450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83027">
            <a:off x="16701733" y="3892653"/>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483027">
            <a:off x="471133" y="564525"/>
            <a:ext cx="1115134" cy="928349"/>
          </a:xfrm>
          <a:custGeom>
            <a:avLst/>
            <a:gdLst/>
            <a:ahLst/>
            <a:cxnLst/>
            <a:rect r="r" b="b" t="t" l="l"/>
            <a:pathLst>
              <a:path h="928349" w="1115134">
                <a:moveTo>
                  <a:pt x="0" y="0"/>
                </a:moveTo>
                <a:lnTo>
                  <a:pt x="1115134" y="0"/>
                </a:lnTo>
                <a:lnTo>
                  <a:pt x="1115134" y="928350"/>
                </a:lnTo>
                <a:lnTo>
                  <a:pt x="0" y="9283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314325" y="3121819"/>
            <a:ext cx="3222460" cy="8861766"/>
          </a:xfrm>
          <a:custGeom>
            <a:avLst/>
            <a:gdLst/>
            <a:ahLst/>
            <a:cxnLst/>
            <a:rect r="r" b="b" t="t" l="l"/>
            <a:pathLst>
              <a:path h="8861766" w="3222460">
                <a:moveTo>
                  <a:pt x="3222460" y="0"/>
                </a:moveTo>
                <a:lnTo>
                  <a:pt x="0" y="0"/>
                </a:lnTo>
                <a:lnTo>
                  <a:pt x="0" y="8861766"/>
                </a:lnTo>
                <a:lnTo>
                  <a:pt x="3222460" y="8861766"/>
                </a:lnTo>
                <a:lnTo>
                  <a:pt x="322246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2908135" y="2496573"/>
            <a:ext cx="5957613" cy="2397939"/>
          </a:xfrm>
          <a:custGeom>
            <a:avLst/>
            <a:gdLst/>
            <a:ahLst/>
            <a:cxnLst/>
            <a:rect r="r" b="b" t="t" l="l"/>
            <a:pathLst>
              <a:path h="2397939" w="5957613">
                <a:moveTo>
                  <a:pt x="0" y="0"/>
                </a:moveTo>
                <a:lnTo>
                  <a:pt x="5957613" y="0"/>
                </a:lnTo>
                <a:lnTo>
                  <a:pt x="5957613" y="2397939"/>
                </a:lnTo>
                <a:lnTo>
                  <a:pt x="0" y="2397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2939981" y="3298031"/>
            <a:ext cx="6544370" cy="1101162"/>
          </a:xfrm>
          <a:prstGeom prst="rect">
            <a:avLst/>
          </a:prstGeom>
        </p:spPr>
        <p:txBody>
          <a:bodyPr anchor="t" rtlCol="false" tIns="0" lIns="0" bIns="0" rIns="0">
            <a:spAutoFit/>
          </a:bodyPr>
          <a:lstStyle/>
          <a:p>
            <a:pPr algn="ctr">
              <a:lnSpc>
                <a:spcPts val="2852"/>
              </a:lnSpc>
            </a:pPr>
            <a:r>
              <a:rPr lang="en-US" sz="2852">
                <a:solidFill>
                  <a:srgbClr val="824737"/>
                </a:solidFill>
                <a:latin typeface="Happy Font TH"/>
                <a:ea typeface="Happy Font TH"/>
                <a:cs typeface="Happy Font TH"/>
                <a:sym typeface="Happy Font TH"/>
              </a:rPr>
              <a:t>ASADILA HAILA HAMADA</a:t>
            </a:r>
          </a:p>
          <a:p>
            <a:pPr algn="ctr">
              <a:lnSpc>
                <a:spcPts val="2852"/>
              </a:lnSpc>
            </a:pPr>
            <a:r>
              <a:rPr lang="en-US" sz="2852">
                <a:solidFill>
                  <a:srgbClr val="824737"/>
                </a:solidFill>
                <a:latin typeface="Happy Font TH"/>
                <a:ea typeface="Happy Font TH"/>
                <a:cs typeface="Happy Font TH"/>
                <a:sym typeface="Happy Font TH"/>
              </a:rPr>
              <a:t>230202801</a:t>
            </a:r>
          </a:p>
          <a:p>
            <a:pPr algn="ctr">
              <a:lnSpc>
                <a:spcPts val="2852"/>
              </a:lnSpc>
            </a:pPr>
          </a:p>
        </p:txBody>
      </p:sp>
      <p:sp>
        <p:nvSpPr>
          <p:cNvPr name="Freeform 11" id="11"/>
          <p:cNvSpPr/>
          <p:nvPr/>
        </p:nvSpPr>
        <p:spPr>
          <a:xfrm flipH="false" flipV="false" rot="0">
            <a:off x="10714930" y="4894512"/>
            <a:ext cx="5957613" cy="2397939"/>
          </a:xfrm>
          <a:custGeom>
            <a:avLst/>
            <a:gdLst/>
            <a:ahLst/>
            <a:cxnLst/>
            <a:rect r="r" b="b" t="t" l="l"/>
            <a:pathLst>
              <a:path h="2397939" w="5957613">
                <a:moveTo>
                  <a:pt x="0" y="0"/>
                </a:moveTo>
                <a:lnTo>
                  <a:pt x="5957613" y="0"/>
                </a:lnTo>
                <a:lnTo>
                  <a:pt x="5957613" y="2397939"/>
                </a:lnTo>
                <a:lnTo>
                  <a:pt x="0" y="2397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2908135" y="7326404"/>
            <a:ext cx="5957613" cy="2397939"/>
          </a:xfrm>
          <a:custGeom>
            <a:avLst/>
            <a:gdLst/>
            <a:ahLst/>
            <a:cxnLst/>
            <a:rect r="r" b="b" t="t" l="l"/>
            <a:pathLst>
              <a:path h="2397939" w="5957613">
                <a:moveTo>
                  <a:pt x="0" y="0"/>
                </a:moveTo>
                <a:lnTo>
                  <a:pt x="5957613" y="0"/>
                </a:lnTo>
                <a:lnTo>
                  <a:pt x="5957613" y="2397939"/>
                </a:lnTo>
                <a:lnTo>
                  <a:pt x="0" y="2397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0684610" y="2496573"/>
            <a:ext cx="5957613" cy="2397939"/>
          </a:xfrm>
          <a:custGeom>
            <a:avLst/>
            <a:gdLst/>
            <a:ahLst/>
            <a:cxnLst/>
            <a:rect r="r" b="b" t="t" l="l"/>
            <a:pathLst>
              <a:path h="2397939" w="5957613">
                <a:moveTo>
                  <a:pt x="0" y="0"/>
                </a:moveTo>
                <a:lnTo>
                  <a:pt x="5957612" y="0"/>
                </a:lnTo>
                <a:lnTo>
                  <a:pt x="5957612" y="2397939"/>
                </a:lnTo>
                <a:lnTo>
                  <a:pt x="0" y="2397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2908135" y="4911489"/>
            <a:ext cx="5957613" cy="2397939"/>
          </a:xfrm>
          <a:custGeom>
            <a:avLst/>
            <a:gdLst/>
            <a:ahLst/>
            <a:cxnLst/>
            <a:rect r="r" b="b" t="t" l="l"/>
            <a:pathLst>
              <a:path h="2397939" w="5957613">
                <a:moveTo>
                  <a:pt x="0" y="0"/>
                </a:moveTo>
                <a:lnTo>
                  <a:pt x="5957613" y="0"/>
                </a:lnTo>
                <a:lnTo>
                  <a:pt x="5957613" y="2397939"/>
                </a:lnTo>
                <a:lnTo>
                  <a:pt x="0" y="2397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2908135" y="5517218"/>
            <a:ext cx="6544370" cy="1463112"/>
          </a:xfrm>
          <a:prstGeom prst="rect">
            <a:avLst/>
          </a:prstGeom>
        </p:spPr>
        <p:txBody>
          <a:bodyPr anchor="t" rtlCol="false" tIns="0" lIns="0" bIns="0" rIns="0">
            <a:spAutoFit/>
          </a:bodyPr>
          <a:lstStyle/>
          <a:p>
            <a:pPr algn="ctr">
              <a:lnSpc>
                <a:spcPts val="2852"/>
              </a:lnSpc>
            </a:pPr>
            <a:r>
              <a:rPr lang="en-US" sz="2852">
                <a:solidFill>
                  <a:srgbClr val="824737"/>
                </a:solidFill>
                <a:latin typeface="Happy Font TH"/>
                <a:ea typeface="Happy Font TH"/>
                <a:cs typeface="Happy Font TH"/>
                <a:sym typeface="Happy Font TH"/>
              </a:rPr>
              <a:t>MUHAMMAD SYAIFUL </a:t>
            </a:r>
          </a:p>
          <a:p>
            <a:pPr algn="ctr">
              <a:lnSpc>
                <a:spcPts val="2852"/>
              </a:lnSpc>
            </a:pPr>
            <a:r>
              <a:rPr lang="en-US" sz="2852">
                <a:solidFill>
                  <a:srgbClr val="824737"/>
                </a:solidFill>
                <a:latin typeface="Happy Font TH"/>
                <a:ea typeface="Happy Font TH"/>
                <a:cs typeface="Happy Font TH"/>
                <a:sym typeface="Happy Font TH"/>
              </a:rPr>
              <a:t>ANHAR</a:t>
            </a:r>
          </a:p>
          <a:p>
            <a:pPr algn="ctr">
              <a:lnSpc>
                <a:spcPts val="2852"/>
              </a:lnSpc>
            </a:pPr>
            <a:r>
              <a:rPr lang="en-US" sz="2852">
                <a:solidFill>
                  <a:srgbClr val="824737"/>
                </a:solidFill>
                <a:latin typeface="Happy Font TH"/>
                <a:ea typeface="Happy Font TH"/>
                <a:cs typeface="Happy Font TH"/>
                <a:sym typeface="Happy Font TH"/>
              </a:rPr>
              <a:t>230202818</a:t>
            </a:r>
          </a:p>
          <a:p>
            <a:pPr algn="ctr">
              <a:lnSpc>
                <a:spcPts val="2852"/>
              </a:lnSpc>
            </a:pPr>
          </a:p>
        </p:txBody>
      </p:sp>
      <p:sp>
        <p:nvSpPr>
          <p:cNvPr name="TextBox 16" id="16"/>
          <p:cNvSpPr txBox="true"/>
          <p:nvPr/>
        </p:nvSpPr>
        <p:spPr>
          <a:xfrm rot="0">
            <a:off x="2908135" y="8003368"/>
            <a:ext cx="6544370" cy="1463112"/>
          </a:xfrm>
          <a:prstGeom prst="rect">
            <a:avLst/>
          </a:prstGeom>
        </p:spPr>
        <p:txBody>
          <a:bodyPr anchor="t" rtlCol="false" tIns="0" lIns="0" bIns="0" rIns="0">
            <a:spAutoFit/>
          </a:bodyPr>
          <a:lstStyle/>
          <a:p>
            <a:pPr algn="ctr">
              <a:lnSpc>
                <a:spcPts val="2852"/>
              </a:lnSpc>
            </a:pPr>
            <a:r>
              <a:rPr lang="en-US" sz="2852">
                <a:solidFill>
                  <a:srgbClr val="824737"/>
                </a:solidFill>
                <a:latin typeface="Happy Font TH"/>
                <a:ea typeface="Happy Font TH"/>
                <a:cs typeface="Happy Font TH"/>
                <a:sym typeface="Happy Font TH"/>
              </a:rPr>
              <a:t>MUHAMMAD IQBAL RASYAD IZZALIDIN</a:t>
            </a:r>
          </a:p>
          <a:p>
            <a:pPr algn="ctr">
              <a:lnSpc>
                <a:spcPts val="2852"/>
              </a:lnSpc>
            </a:pPr>
            <a:r>
              <a:rPr lang="en-US" sz="2852">
                <a:solidFill>
                  <a:srgbClr val="824737"/>
                </a:solidFill>
                <a:latin typeface="Happy Font TH"/>
                <a:ea typeface="Happy Font TH"/>
                <a:cs typeface="Happy Font TH"/>
                <a:sym typeface="Happy Font TH"/>
              </a:rPr>
              <a:t>230202823</a:t>
            </a:r>
          </a:p>
          <a:p>
            <a:pPr algn="ctr">
              <a:lnSpc>
                <a:spcPts val="2852"/>
              </a:lnSpc>
            </a:pPr>
          </a:p>
        </p:txBody>
      </p:sp>
      <p:sp>
        <p:nvSpPr>
          <p:cNvPr name="TextBox 17" id="17"/>
          <p:cNvSpPr txBox="true"/>
          <p:nvPr/>
        </p:nvSpPr>
        <p:spPr>
          <a:xfrm rot="0">
            <a:off x="10684610" y="5698193"/>
            <a:ext cx="6544370" cy="1101162"/>
          </a:xfrm>
          <a:prstGeom prst="rect">
            <a:avLst/>
          </a:prstGeom>
        </p:spPr>
        <p:txBody>
          <a:bodyPr anchor="t" rtlCol="false" tIns="0" lIns="0" bIns="0" rIns="0">
            <a:spAutoFit/>
          </a:bodyPr>
          <a:lstStyle/>
          <a:p>
            <a:pPr algn="ctr">
              <a:lnSpc>
                <a:spcPts val="2852"/>
              </a:lnSpc>
            </a:pPr>
            <a:r>
              <a:rPr lang="en-US" sz="2852">
                <a:solidFill>
                  <a:srgbClr val="824737"/>
                </a:solidFill>
                <a:latin typeface="Happy Font TH"/>
                <a:ea typeface="Happy Font TH"/>
                <a:cs typeface="Happy Font TH"/>
                <a:sym typeface="Happy Font TH"/>
              </a:rPr>
              <a:t>VERA INDRYAWANTI</a:t>
            </a:r>
          </a:p>
          <a:p>
            <a:pPr algn="ctr">
              <a:lnSpc>
                <a:spcPts val="2852"/>
              </a:lnSpc>
            </a:pPr>
            <a:r>
              <a:rPr lang="en-US" sz="2852">
                <a:solidFill>
                  <a:srgbClr val="824737"/>
                </a:solidFill>
                <a:latin typeface="Happy Font TH"/>
                <a:ea typeface="Happy Font TH"/>
                <a:cs typeface="Happy Font TH"/>
                <a:sym typeface="Happy Font TH"/>
              </a:rPr>
              <a:t>230202791</a:t>
            </a:r>
          </a:p>
          <a:p>
            <a:pPr algn="ctr">
              <a:lnSpc>
                <a:spcPts val="2852"/>
              </a:lnSpc>
            </a:pPr>
          </a:p>
        </p:txBody>
      </p:sp>
      <p:sp>
        <p:nvSpPr>
          <p:cNvPr name="TextBox 18" id="18"/>
          <p:cNvSpPr txBox="true"/>
          <p:nvPr/>
        </p:nvSpPr>
        <p:spPr>
          <a:xfrm rot="0">
            <a:off x="10714930" y="3298031"/>
            <a:ext cx="6544370" cy="1101162"/>
          </a:xfrm>
          <a:prstGeom prst="rect">
            <a:avLst/>
          </a:prstGeom>
        </p:spPr>
        <p:txBody>
          <a:bodyPr anchor="t" rtlCol="false" tIns="0" lIns="0" bIns="0" rIns="0">
            <a:spAutoFit/>
          </a:bodyPr>
          <a:lstStyle/>
          <a:p>
            <a:pPr algn="ctr">
              <a:lnSpc>
                <a:spcPts val="2852"/>
              </a:lnSpc>
            </a:pPr>
            <a:r>
              <a:rPr lang="en-US" sz="2852">
                <a:solidFill>
                  <a:srgbClr val="824737"/>
                </a:solidFill>
                <a:latin typeface="Happy Font TH"/>
                <a:ea typeface="Happy Font TH"/>
                <a:cs typeface="Happy Font TH"/>
                <a:sym typeface="Happy Font TH"/>
              </a:rPr>
              <a:t>SITI KHARISAH</a:t>
            </a:r>
          </a:p>
          <a:p>
            <a:pPr algn="ctr">
              <a:lnSpc>
                <a:spcPts val="2852"/>
              </a:lnSpc>
            </a:pPr>
            <a:r>
              <a:rPr lang="en-US" sz="2852">
                <a:solidFill>
                  <a:srgbClr val="824737"/>
                </a:solidFill>
                <a:latin typeface="Happy Font TH"/>
                <a:ea typeface="Happy Font TH"/>
                <a:cs typeface="Happy Font TH"/>
                <a:sym typeface="Happy Font TH"/>
              </a:rPr>
              <a:t>230202787</a:t>
            </a:r>
          </a:p>
          <a:p>
            <a:pPr algn="ctr">
              <a:lnSpc>
                <a:spcPts val="2852"/>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1652501">
            <a:off x="11958690" y="-7596977"/>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87074" y="1860858"/>
            <a:ext cx="6727272" cy="6565284"/>
          </a:xfrm>
          <a:custGeom>
            <a:avLst/>
            <a:gdLst/>
            <a:ahLst/>
            <a:cxnLst/>
            <a:rect r="r" b="b" t="t" l="l"/>
            <a:pathLst>
              <a:path h="6565284" w="6727272">
                <a:moveTo>
                  <a:pt x="0" y="0"/>
                </a:moveTo>
                <a:lnTo>
                  <a:pt x="6727272" y="0"/>
                </a:lnTo>
                <a:lnTo>
                  <a:pt x="6727272" y="6565284"/>
                </a:lnTo>
                <a:lnTo>
                  <a:pt x="0" y="6565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3350" y="2171700"/>
            <a:ext cx="3034217" cy="9119230"/>
          </a:xfrm>
          <a:custGeom>
            <a:avLst/>
            <a:gdLst/>
            <a:ahLst/>
            <a:cxnLst/>
            <a:rect r="r" b="b" t="t" l="l"/>
            <a:pathLst>
              <a:path h="9119230" w="3034217">
                <a:moveTo>
                  <a:pt x="0" y="0"/>
                </a:moveTo>
                <a:lnTo>
                  <a:pt x="3034217" y="0"/>
                </a:lnTo>
                <a:lnTo>
                  <a:pt x="3034217" y="9119230"/>
                </a:lnTo>
                <a:lnTo>
                  <a:pt x="0" y="91192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08343" y="6172200"/>
            <a:ext cx="1877845" cy="4114800"/>
          </a:xfrm>
          <a:custGeom>
            <a:avLst/>
            <a:gdLst/>
            <a:ahLst/>
            <a:cxnLst/>
            <a:rect r="r" b="b" t="t" l="l"/>
            <a:pathLst>
              <a:path h="4114800" w="1877845">
                <a:moveTo>
                  <a:pt x="0" y="0"/>
                </a:moveTo>
                <a:lnTo>
                  <a:pt x="1877845" y="0"/>
                </a:lnTo>
                <a:lnTo>
                  <a:pt x="187784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483027">
            <a:off x="1005012" y="564525"/>
            <a:ext cx="1115134" cy="928349"/>
          </a:xfrm>
          <a:custGeom>
            <a:avLst/>
            <a:gdLst/>
            <a:ahLst/>
            <a:cxnLst/>
            <a:rect r="r" b="b" t="t" l="l"/>
            <a:pathLst>
              <a:path h="928349" w="1115134">
                <a:moveTo>
                  <a:pt x="0" y="0"/>
                </a:moveTo>
                <a:lnTo>
                  <a:pt x="1115134" y="0"/>
                </a:lnTo>
                <a:lnTo>
                  <a:pt x="1115134" y="928350"/>
                </a:lnTo>
                <a:lnTo>
                  <a:pt x="0" y="9283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483027">
            <a:off x="16489698" y="564525"/>
            <a:ext cx="1115134" cy="928349"/>
          </a:xfrm>
          <a:custGeom>
            <a:avLst/>
            <a:gdLst/>
            <a:ahLst/>
            <a:cxnLst/>
            <a:rect r="r" b="b" t="t" l="l"/>
            <a:pathLst>
              <a:path h="928349" w="1115134">
                <a:moveTo>
                  <a:pt x="0" y="0"/>
                </a:moveTo>
                <a:lnTo>
                  <a:pt x="1115135" y="0"/>
                </a:lnTo>
                <a:lnTo>
                  <a:pt x="1115135" y="928350"/>
                </a:lnTo>
                <a:lnTo>
                  <a:pt x="0" y="9283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381071" y="2081774"/>
            <a:ext cx="6592627" cy="5576470"/>
          </a:xfrm>
          <a:custGeom>
            <a:avLst/>
            <a:gdLst/>
            <a:ahLst/>
            <a:cxnLst/>
            <a:rect r="r" b="b" t="t" l="l"/>
            <a:pathLst>
              <a:path h="5576470" w="6592627">
                <a:moveTo>
                  <a:pt x="0" y="0"/>
                </a:moveTo>
                <a:lnTo>
                  <a:pt x="6592627" y="0"/>
                </a:lnTo>
                <a:lnTo>
                  <a:pt x="6592627" y="5576470"/>
                </a:lnTo>
                <a:lnTo>
                  <a:pt x="0" y="5576470"/>
                </a:lnTo>
                <a:lnTo>
                  <a:pt x="0" y="0"/>
                </a:lnTo>
                <a:close/>
              </a:path>
            </a:pathLst>
          </a:custGeom>
          <a:blipFill>
            <a:blip r:embed="rId14"/>
            <a:stretch>
              <a:fillRect l="0" t="0" r="0" b="0"/>
            </a:stretch>
          </a:blipFill>
        </p:spPr>
      </p:sp>
      <p:sp>
        <p:nvSpPr>
          <p:cNvPr name="TextBox 9" id="9"/>
          <p:cNvSpPr txBox="true"/>
          <p:nvPr/>
        </p:nvSpPr>
        <p:spPr>
          <a:xfrm rot="0">
            <a:off x="2790779" y="585178"/>
            <a:ext cx="5505028" cy="791794"/>
          </a:xfrm>
          <a:prstGeom prst="rect">
            <a:avLst/>
          </a:prstGeom>
        </p:spPr>
        <p:txBody>
          <a:bodyPr anchor="t" rtlCol="false" tIns="0" lIns="0" bIns="0" rIns="0">
            <a:spAutoFit/>
          </a:bodyPr>
          <a:lstStyle/>
          <a:p>
            <a:pPr algn="ctr">
              <a:lnSpc>
                <a:spcPts val="6398"/>
              </a:lnSpc>
            </a:pPr>
            <a:r>
              <a:rPr lang="en-US" sz="4570">
                <a:solidFill>
                  <a:srgbClr val="FFFFFF"/>
                </a:solidFill>
                <a:latin typeface="Happy Font TH"/>
                <a:ea typeface="Happy Font TH"/>
                <a:cs typeface="Happy Font TH"/>
                <a:sym typeface="Happy Font TH"/>
              </a:rPr>
              <a:t>Algoritma Lingkaran</a:t>
            </a:r>
          </a:p>
        </p:txBody>
      </p:sp>
      <p:sp>
        <p:nvSpPr>
          <p:cNvPr name="TextBox 10" id="10"/>
          <p:cNvSpPr txBox="true"/>
          <p:nvPr/>
        </p:nvSpPr>
        <p:spPr>
          <a:xfrm rot="0">
            <a:off x="2900867" y="2906713"/>
            <a:ext cx="5224881" cy="4559300"/>
          </a:xfrm>
          <a:prstGeom prst="rect">
            <a:avLst/>
          </a:prstGeom>
        </p:spPr>
        <p:txBody>
          <a:bodyPr anchor="t" rtlCol="false" tIns="0" lIns="0" bIns="0" rIns="0">
            <a:spAutoFit/>
          </a:bodyPr>
          <a:lstStyle/>
          <a:p>
            <a:pPr algn="ctr">
              <a:lnSpc>
                <a:spcPts val="3999"/>
              </a:lnSpc>
            </a:pPr>
            <a:r>
              <a:rPr lang="en-US" sz="3999">
                <a:solidFill>
                  <a:srgbClr val="824737"/>
                </a:solidFill>
                <a:latin typeface="Happy Font TH"/>
                <a:ea typeface="Happy Font TH"/>
                <a:cs typeface="Happy Font TH"/>
                <a:sym typeface="Happy Font TH"/>
              </a:rPr>
              <a:t>Metode untuk menggambar lingkaran dengan memanfaatkan simetri.</a:t>
            </a:r>
          </a:p>
          <a:p>
            <a:pPr algn="ctr">
              <a:lnSpc>
                <a:spcPts val="3999"/>
              </a:lnSpc>
            </a:pPr>
            <a:r>
              <a:rPr lang="en-US" sz="3999">
                <a:solidFill>
                  <a:srgbClr val="824737"/>
                </a:solidFill>
                <a:latin typeface="Happy Font TH"/>
                <a:ea typeface="Happy Font TH"/>
                <a:cs typeface="Happy Font TH"/>
                <a:sym typeface="Happy Font TH"/>
              </a:rPr>
              <a:t>Menggunakan delapan titik simetris untuk mengurangi jumlah perhitungan.</a:t>
            </a:r>
          </a:p>
          <a:p>
            <a:pPr algn="ctr">
              <a:lnSpc>
                <a:spcPts val="39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1652501">
            <a:off x="11958690" y="-7596977"/>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87074" y="1860858"/>
            <a:ext cx="6727272" cy="6565284"/>
          </a:xfrm>
          <a:custGeom>
            <a:avLst/>
            <a:gdLst/>
            <a:ahLst/>
            <a:cxnLst/>
            <a:rect r="r" b="b" t="t" l="l"/>
            <a:pathLst>
              <a:path h="6565284" w="6727272">
                <a:moveTo>
                  <a:pt x="0" y="0"/>
                </a:moveTo>
                <a:lnTo>
                  <a:pt x="6727272" y="0"/>
                </a:lnTo>
                <a:lnTo>
                  <a:pt x="6727272" y="6565284"/>
                </a:lnTo>
                <a:lnTo>
                  <a:pt x="0" y="6565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3350" y="2171700"/>
            <a:ext cx="3034217" cy="9119230"/>
          </a:xfrm>
          <a:custGeom>
            <a:avLst/>
            <a:gdLst/>
            <a:ahLst/>
            <a:cxnLst/>
            <a:rect r="r" b="b" t="t" l="l"/>
            <a:pathLst>
              <a:path h="9119230" w="3034217">
                <a:moveTo>
                  <a:pt x="0" y="0"/>
                </a:moveTo>
                <a:lnTo>
                  <a:pt x="3034217" y="0"/>
                </a:lnTo>
                <a:lnTo>
                  <a:pt x="3034217" y="9119230"/>
                </a:lnTo>
                <a:lnTo>
                  <a:pt x="0" y="91192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08343" y="6172200"/>
            <a:ext cx="1877845" cy="4114800"/>
          </a:xfrm>
          <a:custGeom>
            <a:avLst/>
            <a:gdLst/>
            <a:ahLst/>
            <a:cxnLst/>
            <a:rect r="r" b="b" t="t" l="l"/>
            <a:pathLst>
              <a:path h="4114800" w="1877845">
                <a:moveTo>
                  <a:pt x="0" y="0"/>
                </a:moveTo>
                <a:lnTo>
                  <a:pt x="1877845" y="0"/>
                </a:lnTo>
                <a:lnTo>
                  <a:pt x="187784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483027">
            <a:off x="1005012" y="564525"/>
            <a:ext cx="1115134" cy="928349"/>
          </a:xfrm>
          <a:custGeom>
            <a:avLst/>
            <a:gdLst/>
            <a:ahLst/>
            <a:cxnLst/>
            <a:rect r="r" b="b" t="t" l="l"/>
            <a:pathLst>
              <a:path h="928349" w="1115134">
                <a:moveTo>
                  <a:pt x="0" y="0"/>
                </a:moveTo>
                <a:lnTo>
                  <a:pt x="1115134" y="0"/>
                </a:lnTo>
                <a:lnTo>
                  <a:pt x="1115134" y="928350"/>
                </a:lnTo>
                <a:lnTo>
                  <a:pt x="0" y="9283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483027">
            <a:off x="16489698" y="564525"/>
            <a:ext cx="1115134" cy="928349"/>
          </a:xfrm>
          <a:custGeom>
            <a:avLst/>
            <a:gdLst/>
            <a:ahLst/>
            <a:cxnLst/>
            <a:rect r="r" b="b" t="t" l="l"/>
            <a:pathLst>
              <a:path h="928349" w="1115134">
                <a:moveTo>
                  <a:pt x="0" y="0"/>
                </a:moveTo>
                <a:lnTo>
                  <a:pt x="1115135" y="0"/>
                </a:lnTo>
                <a:lnTo>
                  <a:pt x="1115135" y="928350"/>
                </a:lnTo>
                <a:lnTo>
                  <a:pt x="0" y="9283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381071" y="2081774"/>
            <a:ext cx="6592627" cy="5576470"/>
          </a:xfrm>
          <a:custGeom>
            <a:avLst/>
            <a:gdLst/>
            <a:ahLst/>
            <a:cxnLst/>
            <a:rect r="r" b="b" t="t" l="l"/>
            <a:pathLst>
              <a:path h="5576470" w="6592627">
                <a:moveTo>
                  <a:pt x="0" y="0"/>
                </a:moveTo>
                <a:lnTo>
                  <a:pt x="6592627" y="0"/>
                </a:lnTo>
                <a:lnTo>
                  <a:pt x="6592627" y="5576470"/>
                </a:lnTo>
                <a:lnTo>
                  <a:pt x="0" y="5576470"/>
                </a:lnTo>
                <a:lnTo>
                  <a:pt x="0" y="0"/>
                </a:lnTo>
                <a:close/>
              </a:path>
            </a:pathLst>
          </a:custGeom>
          <a:blipFill>
            <a:blip r:embed="rId14"/>
            <a:stretch>
              <a:fillRect l="0" t="0" r="0" b="0"/>
            </a:stretch>
          </a:blipFill>
        </p:spPr>
      </p:sp>
      <p:sp>
        <p:nvSpPr>
          <p:cNvPr name="TextBox 9" id="9"/>
          <p:cNvSpPr txBox="true"/>
          <p:nvPr/>
        </p:nvSpPr>
        <p:spPr>
          <a:xfrm rot="0">
            <a:off x="2900867" y="260157"/>
            <a:ext cx="5334969" cy="1460886"/>
          </a:xfrm>
          <a:prstGeom prst="rect">
            <a:avLst/>
          </a:prstGeom>
        </p:spPr>
        <p:txBody>
          <a:bodyPr anchor="t" rtlCol="false" tIns="0" lIns="0" bIns="0" rIns="0">
            <a:spAutoFit/>
          </a:bodyPr>
          <a:lstStyle/>
          <a:p>
            <a:pPr algn="ctr">
              <a:lnSpc>
                <a:spcPts val="5870"/>
              </a:lnSpc>
            </a:pPr>
            <a:r>
              <a:rPr lang="en-US" sz="4193">
                <a:solidFill>
                  <a:srgbClr val="FFFFFF"/>
                </a:solidFill>
                <a:latin typeface="Happy Font TH"/>
                <a:ea typeface="Happy Font TH"/>
                <a:cs typeface="Happy Font TH"/>
                <a:sym typeface="Happy Font TH"/>
              </a:rPr>
              <a:t>Fungsi  Algoritma Lingkaran</a:t>
            </a:r>
          </a:p>
        </p:txBody>
      </p:sp>
      <p:sp>
        <p:nvSpPr>
          <p:cNvPr name="TextBox 10" id="10"/>
          <p:cNvSpPr txBox="true"/>
          <p:nvPr/>
        </p:nvSpPr>
        <p:spPr>
          <a:xfrm rot="0">
            <a:off x="2900867" y="2906713"/>
            <a:ext cx="5224881" cy="3549650"/>
          </a:xfrm>
          <a:prstGeom prst="rect">
            <a:avLst/>
          </a:prstGeom>
        </p:spPr>
        <p:txBody>
          <a:bodyPr anchor="t" rtlCol="false" tIns="0" lIns="0" bIns="0" rIns="0">
            <a:spAutoFit/>
          </a:bodyPr>
          <a:lstStyle/>
          <a:p>
            <a:pPr algn="ctr">
              <a:lnSpc>
                <a:spcPts val="3999"/>
              </a:lnSpc>
            </a:pPr>
            <a:r>
              <a:rPr lang="en-US" sz="3999">
                <a:solidFill>
                  <a:srgbClr val="824737"/>
                </a:solidFill>
                <a:latin typeface="Happy Font TH"/>
                <a:ea typeface="Happy Font TH"/>
                <a:cs typeface="Happy Font TH"/>
                <a:sym typeface="Happy Font TH"/>
              </a:rPr>
              <a:t>Untuk Menghitung Titik-Titik koordinat lingkaran. Algoritma lingkaran juga dapat digunakan untuk menghitung luas dan keliling lingkaran.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3677441" y="876300"/>
            <a:ext cx="10933117" cy="1295400"/>
          </a:xfrm>
          <a:prstGeom prst="rect">
            <a:avLst/>
          </a:prstGeom>
        </p:spPr>
        <p:txBody>
          <a:bodyPr anchor="t" rtlCol="false" tIns="0" lIns="0" bIns="0" rIns="0">
            <a:spAutoFit/>
          </a:bodyPr>
          <a:lstStyle/>
          <a:p>
            <a:pPr algn="ctr">
              <a:lnSpc>
                <a:spcPts val="10500"/>
              </a:lnSpc>
            </a:pPr>
            <a:r>
              <a:rPr lang="en-US" sz="7500">
                <a:solidFill>
                  <a:srgbClr val="FFFFFF"/>
                </a:solidFill>
                <a:latin typeface="Happy Font TH"/>
                <a:ea typeface="Happy Font TH"/>
                <a:cs typeface="Happy Font TH"/>
                <a:sym typeface="Happy Font TH"/>
              </a:rPr>
              <a:t>Rumus</a:t>
            </a:r>
          </a:p>
        </p:txBody>
      </p:sp>
      <p:sp>
        <p:nvSpPr>
          <p:cNvPr name="Freeform 3" id="3"/>
          <p:cNvSpPr/>
          <p:nvPr/>
        </p:nvSpPr>
        <p:spPr>
          <a:xfrm flipH="false" flipV="false" rot="7789908">
            <a:off x="11542157" y="6798870"/>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402530">
            <a:off x="-5130616" y="-7677049"/>
            <a:ext cx="12318631" cy="10034085"/>
          </a:xfrm>
          <a:custGeom>
            <a:avLst/>
            <a:gdLst/>
            <a:ahLst/>
            <a:cxnLst/>
            <a:rect r="r" b="b" t="t" l="l"/>
            <a:pathLst>
              <a:path h="10034085" w="12318631">
                <a:moveTo>
                  <a:pt x="0" y="0"/>
                </a:moveTo>
                <a:lnTo>
                  <a:pt x="12318632" y="0"/>
                </a:lnTo>
                <a:lnTo>
                  <a:pt x="12318632" y="10034085"/>
                </a:lnTo>
                <a:lnTo>
                  <a:pt x="0" y="10034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83027">
            <a:off x="16350394" y="2245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83027">
            <a:off x="471133" y="598341"/>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1622" y="7095413"/>
            <a:ext cx="4337286" cy="3217478"/>
          </a:xfrm>
          <a:custGeom>
            <a:avLst/>
            <a:gdLst/>
            <a:ahLst/>
            <a:cxnLst/>
            <a:rect r="r" b="b" t="t" l="l"/>
            <a:pathLst>
              <a:path h="3217478" w="4337286">
                <a:moveTo>
                  <a:pt x="0" y="0"/>
                </a:moveTo>
                <a:lnTo>
                  <a:pt x="4337286" y="0"/>
                </a:lnTo>
                <a:lnTo>
                  <a:pt x="4337286" y="3217478"/>
                </a:lnTo>
                <a:lnTo>
                  <a:pt x="0" y="32174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527720">
            <a:off x="14788150" y="6947460"/>
            <a:ext cx="2507557" cy="3192492"/>
          </a:xfrm>
          <a:custGeom>
            <a:avLst/>
            <a:gdLst/>
            <a:ahLst/>
            <a:cxnLst/>
            <a:rect r="r" b="b" t="t" l="l"/>
            <a:pathLst>
              <a:path h="3192492" w="2507557">
                <a:moveTo>
                  <a:pt x="0" y="0"/>
                </a:moveTo>
                <a:lnTo>
                  <a:pt x="2507557" y="0"/>
                </a:lnTo>
                <a:lnTo>
                  <a:pt x="2507557" y="3192492"/>
                </a:lnTo>
                <a:lnTo>
                  <a:pt x="0" y="31924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901019">
            <a:off x="2061279" y="785204"/>
            <a:ext cx="1200662" cy="1799357"/>
          </a:xfrm>
          <a:custGeom>
            <a:avLst/>
            <a:gdLst/>
            <a:ahLst/>
            <a:cxnLst/>
            <a:rect r="r" b="b" t="t" l="l"/>
            <a:pathLst>
              <a:path h="1799357" w="1200662">
                <a:moveTo>
                  <a:pt x="0" y="0"/>
                </a:moveTo>
                <a:lnTo>
                  <a:pt x="1200661" y="0"/>
                </a:lnTo>
                <a:lnTo>
                  <a:pt x="1200661" y="1799357"/>
                </a:lnTo>
                <a:lnTo>
                  <a:pt x="0" y="17993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5105750" y="2428401"/>
            <a:ext cx="9453068" cy="7058499"/>
          </a:xfrm>
          <a:custGeom>
            <a:avLst/>
            <a:gdLst/>
            <a:ahLst/>
            <a:cxnLst/>
            <a:rect r="r" b="b" t="t" l="l"/>
            <a:pathLst>
              <a:path h="7058499" w="9453068">
                <a:moveTo>
                  <a:pt x="0" y="0"/>
                </a:moveTo>
                <a:lnTo>
                  <a:pt x="9453068" y="0"/>
                </a:lnTo>
                <a:lnTo>
                  <a:pt x="9453068" y="7058499"/>
                </a:lnTo>
                <a:lnTo>
                  <a:pt x="0" y="7058499"/>
                </a:lnTo>
                <a:lnTo>
                  <a:pt x="0" y="0"/>
                </a:lnTo>
                <a:close/>
              </a:path>
            </a:pathLst>
          </a:custGeom>
          <a:blipFill>
            <a:blip r:embed="rId1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2798872">
            <a:off x="-6034508" y="-7977652"/>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83027">
            <a:off x="16082472" y="1102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517" y="7276328"/>
            <a:ext cx="2430433" cy="3010672"/>
          </a:xfrm>
          <a:custGeom>
            <a:avLst/>
            <a:gdLst/>
            <a:ahLst/>
            <a:cxnLst/>
            <a:rect r="r" b="b" t="t" l="l"/>
            <a:pathLst>
              <a:path h="3010672" w="2430433">
                <a:moveTo>
                  <a:pt x="0" y="0"/>
                </a:moveTo>
                <a:lnTo>
                  <a:pt x="2430434" y="0"/>
                </a:lnTo>
                <a:lnTo>
                  <a:pt x="2430434" y="3010672"/>
                </a:lnTo>
                <a:lnTo>
                  <a:pt x="0" y="30106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43106" y="2693016"/>
            <a:ext cx="2408320" cy="8436790"/>
          </a:xfrm>
          <a:custGeom>
            <a:avLst/>
            <a:gdLst/>
            <a:ahLst/>
            <a:cxnLst/>
            <a:rect r="r" b="b" t="t" l="l"/>
            <a:pathLst>
              <a:path h="8436790" w="2408320">
                <a:moveTo>
                  <a:pt x="0" y="0"/>
                </a:moveTo>
                <a:lnTo>
                  <a:pt x="2408320" y="0"/>
                </a:lnTo>
                <a:lnTo>
                  <a:pt x="2408320" y="8436790"/>
                </a:lnTo>
                <a:lnTo>
                  <a:pt x="0" y="84367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626147" y="107373"/>
            <a:ext cx="9033523" cy="2628900"/>
          </a:xfrm>
          <a:prstGeom prst="rect">
            <a:avLst/>
          </a:prstGeom>
        </p:spPr>
        <p:txBody>
          <a:bodyPr anchor="t" rtlCol="false" tIns="0" lIns="0" bIns="0" rIns="0">
            <a:spAutoFit/>
          </a:bodyPr>
          <a:lstStyle/>
          <a:p>
            <a:pPr algn="ctr">
              <a:lnSpc>
                <a:spcPts val="10500"/>
              </a:lnSpc>
            </a:pPr>
            <a:r>
              <a:rPr lang="en-US" sz="7500">
                <a:solidFill>
                  <a:srgbClr val="FFFFFF"/>
                </a:solidFill>
                <a:latin typeface="Happy Font TH"/>
                <a:ea typeface="Happy Font TH"/>
                <a:cs typeface="Happy Font TH"/>
                <a:sym typeface="Happy Font TH"/>
              </a:rPr>
              <a:t>Implementasi</a:t>
            </a:r>
            <a:r>
              <a:rPr lang="en-US" sz="7500">
                <a:solidFill>
                  <a:srgbClr val="FFFFFF"/>
                </a:solidFill>
                <a:latin typeface="Happy Font TH"/>
                <a:ea typeface="Happy Font TH"/>
                <a:cs typeface="Happy Font TH"/>
                <a:sym typeface="Happy Font TH"/>
              </a:rPr>
              <a:t> dalam Bentuk Coding</a:t>
            </a:r>
          </a:p>
        </p:txBody>
      </p:sp>
      <p:sp>
        <p:nvSpPr>
          <p:cNvPr name="Freeform 7" id="7"/>
          <p:cNvSpPr/>
          <p:nvPr/>
        </p:nvSpPr>
        <p:spPr>
          <a:xfrm flipH="false" flipV="false" rot="483027">
            <a:off x="1088211" y="1102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562718" y="3222485"/>
            <a:ext cx="14280388" cy="4248837"/>
          </a:xfrm>
          <a:custGeom>
            <a:avLst/>
            <a:gdLst/>
            <a:ahLst/>
            <a:cxnLst/>
            <a:rect r="r" b="b" t="t" l="l"/>
            <a:pathLst>
              <a:path h="4248837" w="14280388">
                <a:moveTo>
                  <a:pt x="0" y="0"/>
                </a:moveTo>
                <a:lnTo>
                  <a:pt x="14280388" y="0"/>
                </a:lnTo>
                <a:lnTo>
                  <a:pt x="14280388" y="4248838"/>
                </a:lnTo>
                <a:lnTo>
                  <a:pt x="0" y="42488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1888783" y="3524927"/>
            <a:ext cx="13639918" cy="3520019"/>
          </a:xfrm>
          <a:prstGeom prst="rect">
            <a:avLst/>
          </a:prstGeom>
        </p:spPr>
        <p:txBody>
          <a:bodyPr anchor="t" rtlCol="false" tIns="0" lIns="0" bIns="0" rIns="0">
            <a:spAutoFit/>
          </a:bodyPr>
          <a:lstStyle/>
          <a:p>
            <a:pPr algn="ctr">
              <a:lnSpc>
                <a:spcPts val="5598"/>
              </a:lnSpc>
              <a:spcBef>
                <a:spcPct val="0"/>
              </a:spcBef>
            </a:pPr>
            <a:r>
              <a:rPr lang="en-US" sz="3998">
                <a:solidFill>
                  <a:srgbClr val="000000"/>
                </a:solidFill>
                <a:latin typeface="Happy Font TH"/>
                <a:ea typeface="Happy Font TH"/>
                <a:cs typeface="Happy Font TH"/>
                <a:sym typeface="Happy Font TH"/>
              </a:rPr>
              <a:t> bertujuan untuk menyelesaikan masalah yang melibatkan pengulangan atau iterasi. Dalam konteks pemrograman, algoritma lingkaran (looping) digunakan untuk menjalankan sekelompok instruksi berulang kali sampai kondisi tertentu terpenuhi.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2798872">
            <a:off x="-6079926" y="-8025190"/>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83027">
            <a:off x="16082472" y="1102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517" y="7276328"/>
            <a:ext cx="2430433" cy="3010672"/>
          </a:xfrm>
          <a:custGeom>
            <a:avLst/>
            <a:gdLst/>
            <a:ahLst/>
            <a:cxnLst/>
            <a:rect r="r" b="b" t="t" l="l"/>
            <a:pathLst>
              <a:path h="3010672" w="2430433">
                <a:moveTo>
                  <a:pt x="0" y="0"/>
                </a:moveTo>
                <a:lnTo>
                  <a:pt x="2430434" y="0"/>
                </a:lnTo>
                <a:lnTo>
                  <a:pt x="2430434" y="3010672"/>
                </a:lnTo>
                <a:lnTo>
                  <a:pt x="0" y="30106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43106" y="2693016"/>
            <a:ext cx="2408320" cy="8436790"/>
          </a:xfrm>
          <a:custGeom>
            <a:avLst/>
            <a:gdLst/>
            <a:ahLst/>
            <a:cxnLst/>
            <a:rect r="r" b="b" t="t" l="l"/>
            <a:pathLst>
              <a:path h="8436790" w="2408320">
                <a:moveTo>
                  <a:pt x="0" y="0"/>
                </a:moveTo>
                <a:lnTo>
                  <a:pt x="2408320" y="0"/>
                </a:lnTo>
                <a:lnTo>
                  <a:pt x="2408320" y="8436790"/>
                </a:lnTo>
                <a:lnTo>
                  <a:pt x="0" y="84367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770939" y="923925"/>
            <a:ext cx="9585824" cy="1039548"/>
          </a:xfrm>
          <a:prstGeom prst="rect">
            <a:avLst/>
          </a:prstGeom>
        </p:spPr>
        <p:txBody>
          <a:bodyPr anchor="t" rtlCol="false" tIns="0" lIns="0" bIns="0" rIns="0">
            <a:spAutoFit/>
          </a:bodyPr>
          <a:lstStyle/>
          <a:p>
            <a:pPr algn="ctr">
              <a:lnSpc>
                <a:spcPts val="8587"/>
              </a:lnSpc>
            </a:pPr>
            <a:r>
              <a:rPr lang="en-US" sz="6133">
                <a:solidFill>
                  <a:srgbClr val="FFFFFF"/>
                </a:solidFill>
                <a:latin typeface="Happy Font TH"/>
                <a:ea typeface="Happy Font TH"/>
                <a:cs typeface="Happy Font TH"/>
                <a:sym typeface="Happy Font TH"/>
              </a:rPr>
              <a:t>Kelebihan dan kekurangan</a:t>
            </a:r>
          </a:p>
        </p:txBody>
      </p:sp>
      <p:sp>
        <p:nvSpPr>
          <p:cNvPr name="Freeform 7" id="7"/>
          <p:cNvSpPr/>
          <p:nvPr/>
        </p:nvSpPr>
        <p:spPr>
          <a:xfrm flipH="false" flipV="false" rot="483027">
            <a:off x="1088211" y="1102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807152" y="3135405"/>
            <a:ext cx="11501223" cy="1126440"/>
          </a:xfrm>
          <a:prstGeom prst="rect">
            <a:avLst/>
          </a:prstGeom>
        </p:spPr>
        <p:txBody>
          <a:bodyPr anchor="t" rtlCol="false" tIns="0" lIns="0" bIns="0" rIns="0">
            <a:spAutoFit/>
          </a:bodyPr>
          <a:lstStyle/>
          <a:p>
            <a:pPr algn="l" marL="936181" indent="-468091" lvl="1">
              <a:lnSpc>
                <a:spcPts val="4336"/>
              </a:lnSpc>
              <a:buFont typeface="Arial"/>
              <a:buChar char="•"/>
            </a:pPr>
            <a:r>
              <a:rPr lang="en-US" sz="4336">
                <a:solidFill>
                  <a:srgbClr val="824737"/>
                </a:solidFill>
                <a:latin typeface="Happy Font TH"/>
                <a:ea typeface="Happy Font TH"/>
                <a:cs typeface="Happy Font TH"/>
                <a:sym typeface="Happy Font TH"/>
              </a:rPr>
              <a:t>untuk kelebihan algoritma ini  membuatnya lebih mudah di pahami</a:t>
            </a:r>
          </a:p>
        </p:txBody>
      </p:sp>
      <p:sp>
        <p:nvSpPr>
          <p:cNvPr name="TextBox 9" id="9"/>
          <p:cNvSpPr txBox="true"/>
          <p:nvPr/>
        </p:nvSpPr>
        <p:spPr>
          <a:xfrm rot="0">
            <a:off x="3807152" y="4492336"/>
            <a:ext cx="11501223" cy="1126440"/>
          </a:xfrm>
          <a:prstGeom prst="rect">
            <a:avLst/>
          </a:prstGeom>
        </p:spPr>
        <p:txBody>
          <a:bodyPr anchor="t" rtlCol="false" tIns="0" lIns="0" bIns="0" rIns="0">
            <a:spAutoFit/>
          </a:bodyPr>
          <a:lstStyle/>
          <a:p>
            <a:pPr algn="l" marL="936181" indent="-468091" lvl="1">
              <a:lnSpc>
                <a:spcPts val="4336"/>
              </a:lnSpc>
              <a:buFont typeface="Arial"/>
              <a:buChar char="•"/>
            </a:pPr>
            <a:r>
              <a:rPr lang="en-US" sz="4336">
                <a:solidFill>
                  <a:srgbClr val="824737"/>
                </a:solidFill>
                <a:latin typeface="Happy Font TH"/>
                <a:ea typeface="Happy Font TH"/>
                <a:cs typeface="Happy Font TH"/>
                <a:sym typeface="Happy Font TH"/>
              </a:rPr>
              <a:t>Akurat dan presisi dalam menentukan koordinat titik-titik pada lingkaran </a:t>
            </a:r>
          </a:p>
        </p:txBody>
      </p:sp>
      <p:sp>
        <p:nvSpPr>
          <p:cNvPr name="TextBox 10" id="10"/>
          <p:cNvSpPr txBox="true"/>
          <p:nvPr/>
        </p:nvSpPr>
        <p:spPr>
          <a:xfrm rot="0">
            <a:off x="3807152" y="6235700"/>
            <a:ext cx="10680585" cy="1040629"/>
          </a:xfrm>
          <a:prstGeom prst="rect">
            <a:avLst/>
          </a:prstGeom>
        </p:spPr>
        <p:txBody>
          <a:bodyPr anchor="t" rtlCol="false" tIns="0" lIns="0" bIns="0" rIns="0">
            <a:spAutoFit/>
          </a:bodyPr>
          <a:lstStyle/>
          <a:p>
            <a:pPr algn="l" marL="869383" indent="-434691" lvl="1">
              <a:lnSpc>
                <a:spcPts val="4026"/>
              </a:lnSpc>
              <a:buFont typeface="Arial"/>
              <a:buChar char="•"/>
            </a:pPr>
            <a:r>
              <a:rPr lang="en-US" sz="4026">
                <a:solidFill>
                  <a:srgbClr val="824737"/>
                </a:solidFill>
                <a:latin typeface="Happy Font TH"/>
                <a:ea typeface="Happy Font TH"/>
                <a:cs typeface="Happy Font TH"/>
                <a:sym typeface="Happy Font TH"/>
              </a:rPr>
              <a:t>Proporsi tepat plt.axis(“equal) menjaga proporsi lingkaran agar tidak terdistorsi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2798872">
            <a:off x="-6079926" y="-8025190"/>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83027">
            <a:off x="16082472" y="1102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517" y="7276328"/>
            <a:ext cx="2430433" cy="3010672"/>
          </a:xfrm>
          <a:custGeom>
            <a:avLst/>
            <a:gdLst/>
            <a:ahLst/>
            <a:cxnLst/>
            <a:rect r="r" b="b" t="t" l="l"/>
            <a:pathLst>
              <a:path h="3010672" w="2430433">
                <a:moveTo>
                  <a:pt x="0" y="0"/>
                </a:moveTo>
                <a:lnTo>
                  <a:pt x="2430434" y="0"/>
                </a:lnTo>
                <a:lnTo>
                  <a:pt x="2430434" y="3010672"/>
                </a:lnTo>
                <a:lnTo>
                  <a:pt x="0" y="30106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43106" y="2693016"/>
            <a:ext cx="2408320" cy="8436790"/>
          </a:xfrm>
          <a:custGeom>
            <a:avLst/>
            <a:gdLst/>
            <a:ahLst/>
            <a:cxnLst/>
            <a:rect r="r" b="b" t="t" l="l"/>
            <a:pathLst>
              <a:path h="8436790" w="2408320">
                <a:moveTo>
                  <a:pt x="0" y="0"/>
                </a:moveTo>
                <a:lnTo>
                  <a:pt x="2408320" y="0"/>
                </a:lnTo>
                <a:lnTo>
                  <a:pt x="2408320" y="8436790"/>
                </a:lnTo>
                <a:lnTo>
                  <a:pt x="0" y="84367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607297" y="526837"/>
            <a:ext cx="9398787" cy="1039548"/>
          </a:xfrm>
          <a:prstGeom prst="rect">
            <a:avLst/>
          </a:prstGeom>
        </p:spPr>
        <p:txBody>
          <a:bodyPr anchor="t" rtlCol="false" tIns="0" lIns="0" bIns="0" rIns="0">
            <a:spAutoFit/>
          </a:bodyPr>
          <a:lstStyle/>
          <a:p>
            <a:pPr algn="ctr">
              <a:lnSpc>
                <a:spcPts val="8587"/>
              </a:lnSpc>
            </a:pPr>
            <a:r>
              <a:rPr lang="en-US" sz="6133">
                <a:solidFill>
                  <a:srgbClr val="FFFFFF"/>
                </a:solidFill>
                <a:latin typeface="Happy Font TH"/>
                <a:ea typeface="Happy Font TH"/>
                <a:cs typeface="Happy Font TH"/>
                <a:sym typeface="Happy Font TH"/>
              </a:rPr>
              <a:t>Kelebihan dan kekurangan</a:t>
            </a:r>
          </a:p>
        </p:txBody>
      </p:sp>
      <p:sp>
        <p:nvSpPr>
          <p:cNvPr name="Freeform 7" id="7"/>
          <p:cNvSpPr/>
          <p:nvPr/>
        </p:nvSpPr>
        <p:spPr>
          <a:xfrm flipH="false" flipV="false" rot="483027">
            <a:off x="1088211" y="1102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7240154" y="2170745"/>
            <a:ext cx="8935388" cy="2140823"/>
          </a:xfrm>
          <a:prstGeom prst="rect">
            <a:avLst/>
          </a:prstGeom>
        </p:spPr>
        <p:txBody>
          <a:bodyPr anchor="t" rtlCol="false" tIns="0" lIns="0" bIns="0" rIns="0">
            <a:spAutoFit/>
          </a:bodyPr>
          <a:lstStyle/>
          <a:p>
            <a:pPr algn="l" marL="727326" indent="-363663" lvl="1">
              <a:lnSpc>
                <a:spcPts val="3368"/>
              </a:lnSpc>
              <a:buFont typeface="Arial"/>
              <a:buChar char="•"/>
            </a:pPr>
            <a:r>
              <a:rPr lang="en-US" sz="3368">
                <a:solidFill>
                  <a:srgbClr val="824737"/>
                </a:solidFill>
                <a:latin typeface="Happy Font TH"/>
                <a:ea typeface="Happy Font TH"/>
                <a:cs typeface="Happy Font TH"/>
                <a:sym typeface="Happy Font TH"/>
              </a:rPr>
              <a:t>untuk kekurangan algoritma ini penggunaan plt.legend() tidak tepat karena tidak digunakan untuk elemen apapun di plot sehingga bisa di hapus atau di implementasikan lebih baik.</a:t>
            </a:r>
          </a:p>
        </p:txBody>
      </p:sp>
      <p:sp>
        <p:nvSpPr>
          <p:cNvPr name="TextBox 9" id="9"/>
          <p:cNvSpPr txBox="true"/>
          <p:nvPr/>
        </p:nvSpPr>
        <p:spPr>
          <a:xfrm rot="0">
            <a:off x="1645778" y="5403724"/>
            <a:ext cx="9227744" cy="1724967"/>
          </a:xfrm>
          <a:prstGeom prst="rect">
            <a:avLst/>
          </a:prstGeom>
        </p:spPr>
        <p:txBody>
          <a:bodyPr anchor="t" rtlCol="false" tIns="0" lIns="0" bIns="0" rIns="0">
            <a:spAutoFit/>
          </a:bodyPr>
          <a:lstStyle/>
          <a:p>
            <a:pPr algn="l" marL="730806" indent="-365403" lvl="1">
              <a:lnSpc>
                <a:spcPts val="3384"/>
              </a:lnSpc>
              <a:buFont typeface="Arial"/>
              <a:buChar char="•"/>
            </a:pPr>
            <a:r>
              <a:rPr lang="en-US" sz="3384">
                <a:solidFill>
                  <a:srgbClr val="824737"/>
                </a:solidFill>
                <a:latin typeface="Happy Font TH"/>
                <a:ea typeface="Happy Font TH"/>
                <a:cs typeface="Happy Font TH"/>
                <a:sym typeface="Happy Font TH"/>
              </a:rPr>
              <a:t>Kurang Modular: Fungsi tidak di perluas untuk fitur tambahan seperti menggambar lebih dari satu lingkaran atau gaya visualisasi lainnya.</a:t>
            </a:r>
          </a:p>
        </p:txBody>
      </p:sp>
      <p:sp>
        <p:nvSpPr>
          <p:cNvPr name="TextBox 10" id="10"/>
          <p:cNvSpPr txBox="true"/>
          <p:nvPr/>
        </p:nvSpPr>
        <p:spPr>
          <a:xfrm rot="0">
            <a:off x="7316444" y="7244650"/>
            <a:ext cx="8782807" cy="1695514"/>
          </a:xfrm>
          <a:prstGeom prst="rect">
            <a:avLst/>
          </a:prstGeom>
        </p:spPr>
        <p:txBody>
          <a:bodyPr anchor="t" rtlCol="false" tIns="0" lIns="0" bIns="0" rIns="0">
            <a:spAutoFit/>
          </a:bodyPr>
          <a:lstStyle/>
          <a:p>
            <a:pPr algn="l" marL="714907" indent="-357453" lvl="1">
              <a:lnSpc>
                <a:spcPts val="3311"/>
              </a:lnSpc>
              <a:buFont typeface="Arial"/>
              <a:buChar char="•"/>
            </a:pPr>
            <a:r>
              <a:rPr lang="en-US" sz="3311">
                <a:solidFill>
                  <a:srgbClr val="824737"/>
                </a:solidFill>
                <a:latin typeface="Happy Font TH"/>
                <a:ea typeface="Happy Font TH"/>
                <a:cs typeface="Happy Font TH"/>
                <a:sym typeface="Happy Font TH"/>
              </a:rPr>
              <a:t>Duplikasi Perhitungan perhitungan titik utama dilakukan dua kali (di Main_points dan saat anotasi)sehingga ini kurang efisien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1652501">
            <a:off x="11958690" y="-7596977"/>
            <a:ext cx="14879435" cy="12119976"/>
          </a:xfrm>
          <a:custGeom>
            <a:avLst/>
            <a:gdLst/>
            <a:ahLst/>
            <a:cxnLst/>
            <a:rect r="r" b="b" t="t" l="l"/>
            <a:pathLst>
              <a:path h="12119976" w="14879435">
                <a:moveTo>
                  <a:pt x="0" y="0"/>
                </a:moveTo>
                <a:lnTo>
                  <a:pt x="14879435" y="0"/>
                </a:lnTo>
                <a:lnTo>
                  <a:pt x="14879435" y="12119976"/>
                </a:lnTo>
                <a:lnTo>
                  <a:pt x="0" y="1211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82589" y="2693016"/>
            <a:ext cx="6727272" cy="6565284"/>
          </a:xfrm>
          <a:custGeom>
            <a:avLst/>
            <a:gdLst/>
            <a:ahLst/>
            <a:cxnLst/>
            <a:rect r="r" b="b" t="t" l="l"/>
            <a:pathLst>
              <a:path h="6565284" w="6727272">
                <a:moveTo>
                  <a:pt x="0" y="0"/>
                </a:moveTo>
                <a:lnTo>
                  <a:pt x="6727272" y="0"/>
                </a:lnTo>
                <a:lnTo>
                  <a:pt x="6727272" y="6565284"/>
                </a:lnTo>
                <a:lnTo>
                  <a:pt x="0" y="6565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81071" y="2693016"/>
            <a:ext cx="6727272" cy="6565284"/>
          </a:xfrm>
          <a:custGeom>
            <a:avLst/>
            <a:gdLst/>
            <a:ahLst/>
            <a:cxnLst/>
            <a:rect r="r" b="b" t="t" l="l"/>
            <a:pathLst>
              <a:path h="6565284" w="6727272">
                <a:moveTo>
                  <a:pt x="0" y="0"/>
                </a:moveTo>
                <a:lnTo>
                  <a:pt x="6727272" y="0"/>
                </a:lnTo>
                <a:lnTo>
                  <a:pt x="6727272" y="6565284"/>
                </a:lnTo>
                <a:lnTo>
                  <a:pt x="0" y="6565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83027">
            <a:off x="2239168" y="1102210"/>
            <a:ext cx="1115134" cy="928349"/>
          </a:xfrm>
          <a:custGeom>
            <a:avLst/>
            <a:gdLst/>
            <a:ahLst/>
            <a:cxnLst/>
            <a:rect r="r" b="b" t="t" l="l"/>
            <a:pathLst>
              <a:path h="928349" w="1115134">
                <a:moveTo>
                  <a:pt x="0" y="0"/>
                </a:moveTo>
                <a:lnTo>
                  <a:pt x="1115134" y="0"/>
                </a:lnTo>
                <a:lnTo>
                  <a:pt x="1115134" y="928349"/>
                </a:lnTo>
                <a:lnTo>
                  <a:pt x="0" y="9283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83027">
            <a:off x="16489698" y="564525"/>
            <a:ext cx="1115134" cy="928349"/>
          </a:xfrm>
          <a:custGeom>
            <a:avLst/>
            <a:gdLst/>
            <a:ahLst/>
            <a:cxnLst/>
            <a:rect r="r" b="b" t="t" l="l"/>
            <a:pathLst>
              <a:path h="928349" w="1115134">
                <a:moveTo>
                  <a:pt x="0" y="0"/>
                </a:moveTo>
                <a:lnTo>
                  <a:pt x="1115135" y="0"/>
                </a:lnTo>
                <a:lnTo>
                  <a:pt x="1115135" y="928350"/>
                </a:lnTo>
                <a:lnTo>
                  <a:pt x="0" y="9283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207215" y="3572827"/>
            <a:ext cx="3471310" cy="8021934"/>
          </a:xfrm>
          <a:custGeom>
            <a:avLst/>
            <a:gdLst/>
            <a:ahLst/>
            <a:cxnLst/>
            <a:rect r="r" b="b" t="t" l="l"/>
            <a:pathLst>
              <a:path h="8021934" w="3471310">
                <a:moveTo>
                  <a:pt x="0" y="0"/>
                </a:moveTo>
                <a:lnTo>
                  <a:pt x="3471310" y="0"/>
                </a:lnTo>
                <a:lnTo>
                  <a:pt x="3471310" y="8021934"/>
                </a:lnTo>
                <a:lnTo>
                  <a:pt x="0" y="80219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586124" y="6864006"/>
            <a:ext cx="3478876" cy="4114800"/>
          </a:xfrm>
          <a:custGeom>
            <a:avLst/>
            <a:gdLst/>
            <a:ahLst/>
            <a:cxnLst/>
            <a:rect r="r" b="b" t="t" l="l"/>
            <a:pathLst>
              <a:path h="4114800" w="3478876">
                <a:moveTo>
                  <a:pt x="0" y="0"/>
                </a:moveTo>
                <a:lnTo>
                  <a:pt x="3478876" y="0"/>
                </a:lnTo>
                <a:lnTo>
                  <a:pt x="347887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4627238" y="876300"/>
            <a:ext cx="9033523" cy="1295400"/>
          </a:xfrm>
          <a:prstGeom prst="rect">
            <a:avLst/>
          </a:prstGeom>
        </p:spPr>
        <p:txBody>
          <a:bodyPr anchor="t" rtlCol="false" tIns="0" lIns="0" bIns="0" rIns="0">
            <a:spAutoFit/>
          </a:bodyPr>
          <a:lstStyle/>
          <a:p>
            <a:pPr algn="ctr">
              <a:lnSpc>
                <a:spcPts val="10500"/>
              </a:lnSpc>
            </a:pPr>
            <a:r>
              <a:rPr lang="en-US" sz="7500">
                <a:solidFill>
                  <a:srgbClr val="FFFFFF"/>
                </a:solidFill>
                <a:latin typeface="Happy Font TH"/>
                <a:ea typeface="Happy Font TH"/>
                <a:cs typeface="Happy Font TH"/>
                <a:sym typeface="Happy Font TH"/>
              </a:rPr>
              <a:t>Kesimpulan</a:t>
            </a:r>
          </a:p>
        </p:txBody>
      </p:sp>
      <p:sp>
        <p:nvSpPr>
          <p:cNvPr name="Freeform 10" id="10"/>
          <p:cNvSpPr/>
          <p:nvPr/>
        </p:nvSpPr>
        <p:spPr>
          <a:xfrm flipH="false" flipV="false" rot="901019">
            <a:off x="798193" y="2280869"/>
            <a:ext cx="1050079" cy="1573688"/>
          </a:xfrm>
          <a:custGeom>
            <a:avLst/>
            <a:gdLst/>
            <a:ahLst/>
            <a:cxnLst/>
            <a:rect r="r" b="b" t="t" l="l"/>
            <a:pathLst>
              <a:path h="1573688" w="1050079">
                <a:moveTo>
                  <a:pt x="0" y="0"/>
                </a:moveTo>
                <a:lnTo>
                  <a:pt x="1050079" y="0"/>
                </a:lnTo>
                <a:lnTo>
                  <a:pt x="1050079" y="1573688"/>
                </a:lnTo>
                <a:lnTo>
                  <a:pt x="0" y="157368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4119531" y="2981988"/>
            <a:ext cx="11087684" cy="5730608"/>
          </a:xfrm>
          <a:prstGeom prst="rect">
            <a:avLst/>
          </a:prstGeom>
        </p:spPr>
        <p:txBody>
          <a:bodyPr anchor="t" rtlCol="false" tIns="0" lIns="0" bIns="0" rIns="0">
            <a:spAutoFit/>
          </a:bodyPr>
          <a:lstStyle/>
          <a:p>
            <a:pPr algn="ctr">
              <a:lnSpc>
                <a:spcPts val="5731"/>
              </a:lnSpc>
              <a:spcBef>
                <a:spcPct val="0"/>
              </a:spcBef>
            </a:pPr>
            <a:r>
              <a:rPr lang="en-US" sz="4094">
                <a:solidFill>
                  <a:srgbClr val="000000"/>
                </a:solidFill>
                <a:latin typeface="Happy Font TH"/>
                <a:ea typeface="Happy Font TH"/>
                <a:cs typeface="Happy Font TH"/>
                <a:sym typeface="Happy Font TH"/>
              </a:rPr>
              <a:t>Dari Kesimpulan Terdapat kelebihan dan juga kekurangan pada Algoritma lingkaran serta  dapat mengimplementasikan beserta penjelasan mengenai algoritma lingkaran ,Algoritma lingkaran menawarkan solusi yang sederhana namun efektif untuk berbagai kebutuhan sehingga penting untuk memilih pendekatan yang paling sesuai dengan tujuan aplikasi.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DAGYZFtEMyw</dc:identifier>
  <dcterms:modified xsi:type="dcterms:W3CDTF">2011-08-01T06:04:30Z</dcterms:modified>
  <cp:revision>1</cp:revision>
  <dc:title>Coklat dan Krem Ilustrasi Lucu Presentasi Tugas Kelompok</dc:title>
</cp:coreProperties>
</file>