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33652-19E1-3E30-65AF-CFBE415E3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6D3296-2980-4010-BCC2-CE337BB8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1684F-2F0F-7A64-9032-ED3D5B00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F84B8-3095-5BE5-0B75-3EFCC7D6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DF8CB-1494-C1A2-F197-F99FEC75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51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AB1D8-318B-7863-D1C0-89066864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953A1-1A50-19BF-FAF3-4A0DE868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41212-68C1-6079-B89A-9073FC45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A0A77-6218-C45F-95B1-A7C05E5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E928C-64D0-A261-E0B8-AAD3BDA8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004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2470A-4016-B694-76B7-15FBE4206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C8386E-2B80-EC0C-BFA3-61A1DA7B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B1271-4D73-7D18-8EDB-04D8C244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67603-CD47-A2CF-562A-FBED7B70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A8209-348F-253C-DBF6-7EFB9EC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7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E92FF-5C53-681B-3EE8-D572D41B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B30A5-FC30-DCB2-8B7D-E74AEE34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EFD6A-1450-D752-99C0-AD235313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C9DC7-42DE-0BC5-7EA6-9D29007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3101B-F1FA-CDFE-4E61-B4DA1D17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2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D4892-414B-8385-92BB-62183133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AE14E-ED78-0E19-077F-C0FB46F1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85485-F52D-33F8-FD74-7E269319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DAFA1-04EF-3E37-4464-4A268557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D97E3-E180-F597-0390-BD54735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7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570D9-9EDE-7969-CA88-5453A52C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D0BBD-8378-4AD4-C959-21C65703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EF98C3-6040-6607-8D90-9A8F4F8C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AE057-CC22-73C5-A438-438B7314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F94843-60E9-4D92-C08B-BBA9157B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460E26-DB54-16A5-4A87-1633D721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EB40B-9DE0-C51B-823E-F6278938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575C8D-1A89-2626-AA6A-AE10BF14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19E5B-BB0E-D3B1-BF35-DC2EFF68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6386E5-B242-61FD-ED0A-E79888936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9977C8-F4BB-DA34-E69D-EA58A997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9C231B-7A27-801B-54E4-49BC38DE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3AD182-5CCB-1856-2A97-D5D7445E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F2605-8C55-C001-C5E1-74565810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2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9570-CB7E-6A7D-7A20-305215D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65B3E3-BEE4-43C4-DAF6-7A09FFB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E8A01-324A-4813-EAF5-A157F824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CD26E-1B71-EA90-B29F-A4B702C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9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F1D8E4-1BD7-7A0B-692F-DB54528E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CDC0D4-256F-C0DC-6E55-27577B6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C7D6E9-B6DA-FBFF-19B4-C99556AA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84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606D-5C88-3D05-6485-74F1D358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3365C-4A06-5E03-2F56-4A4CCC5C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F4DDC-8051-26D2-76D9-A7AE5E4C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0778-C216-CEA4-C9B2-B28C3E8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BAB73-4C78-B5D9-4FE9-2FA5291B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94428-15D0-E5DA-B118-D76974E9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1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52840-5393-D5C4-A022-9F690CC3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DDB71E-EDC7-4726-99E5-701504B72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37672-9CF9-F4AE-0E6D-38C35F8DE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A361A-522C-32D6-5EE1-94001F7A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4E504-D750-BA55-2ACF-FE912D1A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79F35-095A-4E81-5150-893A5FDF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79D0A-B596-5399-9261-117B8847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126FA-4CF4-C8A3-7DD8-D755C769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3FDAF-6D4B-77FD-F458-9DEDF7B09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9993-CC30-4DF1-A988-C4E2EFC1E3B3}" type="datetimeFigureOut">
              <a:rPr lang="de-AT" smtClean="0"/>
              <a:t>12.05.2024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FC36B-8833-4B65-A051-B3EA79154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C1FE0-05C2-B39E-5A60-65F12D4C3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1EC8-BD2A-42C9-A267-89B46575EB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2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52B7-6F51-F6B3-1B5A-9D5EE4518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Connect </a:t>
            </a:r>
            <a:r>
              <a:rPr lang="de-AT" dirty="0" err="1"/>
              <a:t>Four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F4D03-2BBC-7B63-76B2-FF463743C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Xaver Buttinger</a:t>
            </a:r>
            <a:br>
              <a:rPr lang="de-AT" dirty="0"/>
            </a:br>
            <a:r>
              <a:rPr lang="de-AT" dirty="0"/>
              <a:t>Stefan Habringer</a:t>
            </a:r>
          </a:p>
        </p:txBody>
      </p:sp>
    </p:spTree>
    <p:extLst>
      <p:ext uri="{BB962C8B-B14F-4D97-AF65-F5344CB8AC3E}">
        <p14:creationId xmlns:p14="http://schemas.microsoft.com/office/powerpoint/2010/main" val="396853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40603-FB8B-DEFC-9F7F-E8365C7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5 – </a:t>
            </a:r>
            <a:r>
              <a:rPr lang="de-AT" dirty="0" err="1"/>
              <a:t>Heuristic</a:t>
            </a:r>
            <a:r>
              <a:rPr lang="de-AT" dirty="0"/>
              <a:t> </a:t>
            </a:r>
            <a:r>
              <a:rPr lang="de-AT" dirty="0" err="1"/>
              <a:t>ordering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E9296-7590-40C3-6236-909C8C23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Previously</a:t>
            </a:r>
            <a:r>
              <a:rPr lang="de-AT" dirty="0"/>
              <a:t>,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b="1" dirty="0" err="1"/>
              <a:t>left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right</a:t>
            </a:r>
            <a:r>
              <a:rPr lang="de-AT" b="1" dirty="0"/>
              <a:t> </a:t>
            </a:r>
            <a:r>
              <a:rPr lang="de-AT" dirty="0"/>
              <a:t>–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  <a:p>
            <a:r>
              <a:rPr lang="de-AT" dirty="0"/>
              <a:t>In Connect4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b="1" dirty="0" err="1"/>
              <a:t>closer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dirty="0" err="1"/>
              <a:t>boards</a:t>
            </a:r>
            <a:r>
              <a:rPr lang="de-AT" b="1" dirty="0"/>
              <a:t> </a:t>
            </a:r>
            <a:r>
              <a:rPr lang="de-AT" b="1" dirty="0" err="1"/>
              <a:t>center</a:t>
            </a:r>
            <a:r>
              <a:rPr lang="de-AT" b="1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b="1" dirty="0" err="1"/>
              <a:t>stronger</a:t>
            </a:r>
            <a:endParaRPr lang="de-AT" b="1" dirty="0"/>
          </a:p>
          <a:p>
            <a:r>
              <a:rPr lang="de-AT" dirty="0" err="1"/>
              <a:t>Changes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/>
              <a:t>C4Board.java </a:t>
            </a:r>
            <a:r>
              <a:rPr lang="de-AT" dirty="0" err="1"/>
              <a:t>prefer</a:t>
            </a:r>
            <a:r>
              <a:rPr lang="de-AT" dirty="0"/>
              <a:t> </a:t>
            </a:r>
            <a:r>
              <a:rPr lang="de-AT" dirty="0" err="1"/>
              <a:t>central</a:t>
            </a:r>
            <a:r>
              <a:rPr lang="de-AT" dirty="0"/>
              <a:t> </a:t>
            </a:r>
            <a:r>
              <a:rPr lang="de-AT" dirty="0" err="1"/>
              <a:t>moves</a:t>
            </a:r>
            <a:endParaRPr lang="de-AT" dirty="0"/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PREFERED_ORDER_OF_MOVES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6700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65770-2319-89F7-704F-4B2B9D4D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6 – </a:t>
            </a:r>
            <a:r>
              <a:rPr lang="de-AT" dirty="0" err="1"/>
              <a:t>Adjust</a:t>
            </a:r>
            <a:r>
              <a:rPr lang="de-AT" dirty="0"/>
              <a:t> Board </a:t>
            </a:r>
            <a:r>
              <a:rPr lang="de-AT" dirty="0" err="1"/>
              <a:t>Dimensions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67998-6717-68F3-79F4-602B9B83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Initial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8 </a:t>
            </a:r>
            <a:r>
              <a:rPr lang="de-AT" dirty="0" err="1"/>
              <a:t>rows</a:t>
            </a:r>
            <a:r>
              <a:rPr lang="de-AT" dirty="0"/>
              <a:t>, </a:t>
            </a:r>
            <a:r>
              <a:rPr lang="de-AT" dirty="0" err="1"/>
              <a:t>traditionally</a:t>
            </a:r>
            <a:r>
              <a:rPr lang="de-AT" dirty="0"/>
              <a:t> Connect4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7 (UI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changed</a:t>
            </a:r>
            <a:r>
              <a:rPr lang="de-AT" dirty="0"/>
              <a:t> but game </a:t>
            </a:r>
            <a:r>
              <a:rPr lang="de-AT" dirty="0" err="1"/>
              <a:t>logic</a:t>
            </a:r>
            <a:r>
              <a:rPr lang="de-AT" dirty="0"/>
              <a:t>)</a:t>
            </a:r>
          </a:p>
          <a:p>
            <a:r>
              <a:rPr lang="de-AT" dirty="0"/>
              <a:t>Board </a:t>
            </a:r>
            <a:r>
              <a:rPr lang="de-AT" b="1" dirty="0" err="1"/>
              <a:t>dimension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b="1" dirty="0"/>
              <a:t>possible </a:t>
            </a:r>
            <a:r>
              <a:rPr lang="de-AT" b="1" dirty="0" err="1"/>
              <a:t>positions</a:t>
            </a:r>
            <a:r>
              <a:rPr lang="de-AT" b="1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win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game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vector of the capacity of win conditions</a:t>
            </a:r>
            <a:endParaRPr lang="en-US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Offset of 3 is necessary to get all positions were 4 pieces can be next to each other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 diagonal wins we must get all possible positions from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which </a:t>
            </a:r>
            <a:endParaRPr lang="en-US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 can achieve a diagonal line and multiply it by 2 since we can</a:t>
            </a:r>
            <a:endParaRPr lang="en-US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either get it right/left diagonal</a:t>
            </a:r>
            <a:endParaRPr lang="en-US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diagonalWins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NUMBER_OF_COLUMNS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NUMBER_OF_ROWS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allPossibleWins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diagonalWins</a:t>
            </a:r>
            <a:r>
              <a:rPr lang="en-US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452326E-5C08-35CC-E49E-75EEF7D18A9C}"/>
              </a:ext>
            </a:extLst>
          </p:cNvPr>
          <p:cNvGrpSpPr/>
          <p:nvPr/>
        </p:nvGrpSpPr>
        <p:grpSpPr>
          <a:xfrm>
            <a:off x="8209280" y="3103401"/>
            <a:ext cx="3982720" cy="2691846"/>
            <a:chOff x="8209280" y="3103401"/>
            <a:chExt cx="3982720" cy="26918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577DA5C-C901-6550-8F65-88A914E08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1760" y="3103401"/>
              <a:ext cx="3449517" cy="24337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3AF0A26-029E-379A-97C3-F4297DF21CAF}"/>
                </a:ext>
              </a:extLst>
            </p:cNvPr>
            <p:cNvSpPr txBox="1"/>
            <p:nvPr/>
          </p:nvSpPr>
          <p:spPr>
            <a:xfrm>
              <a:off x="8209280" y="5549026"/>
              <a:ext cx="3982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000" dirty="0"/>
                <a:t>https://roboticsproject.readthedocs.io/en/latest/ConnectFourAlgorithm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45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16F81-A39A-1B77-452D-8F63CBA4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7 – Board Evaluation </a:t>
            </a:r>
            <a:r>
              <a:rPr lang="de-AT" dirty="0" err="1"/>
              <a:t>Heuristic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5D6BE-E059-C31E-E34F-72EA305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Strength of the position of each player cannot be determined deterministically – use </a:t>
            </a:r>
            <a:r>
              <a:rPr lang="en-GB" b="1" dirty="0"/>
              <a:t>heuristic</a:t>
            </a:r>
            <a:r>
              <a:rPr lang="en-GB" dirty="0"/>
              <a:t> estimation</a:t>
            </a:r>
          </a:p>
          <a:p>
            <a:r>
              <a:rPr lang="en-GB" dirty="0"/>
              <a:t>Player strength is </a:t>
            </a:r>
            <a:r>
              <a:rPr lang="en-GB" b="1" dirty="0"/>
              <a:t>weighted sum</a:t>
            </a:r>
            <a:r>
              <a:rPr lang="en-GB" dirty="0"/>
              <a:t> of number of </a:t>
            </a:r>
            <a:r>
              <a:rPr lang="en-GB" b="1" dirty="0"/>
              <a:t>occurrences</a:t>
            </a:r>
            <a:r>
              <a:rPr lang="en-GB" dirty="0"/>
              <a:t> of 3, 2 and 1 </a:t>
            </a:r>
            <a:r>
              <a:rPr lang="en-GB" b="1" dirty="0"/>
              <a:t>pieces</a:t>
            </a:r>
            <a:r>
              <a:rPr lang="en-GB" dirty="0"/>
              <a:t> in any </a:t>
            </a:r>
            <a:r>
              <a:rPr lang="en-GB" b="1" dirty="0"/>
              <a:t>row</a:t>
            </a:r>
            <a:r>
              <a:rPr lang="en-GB" dirty="0"/>
              <a:t> combination</a:t>
            </a:r>
          </a:p>
          <a:p>
            <a:r>
              <a:rPr lang="en-GB" dirty="0"/>
              <a:t>3 pieces are </a:t>
            </a:r>
            <a:r>
              <a:rPr lang="en-GB" b="1" dirty="0"/>
              <a:t>weighted</a:t>
            </a:r>
            <a:r>
              <a:rPr lang="en-GB" dirty="0"/>
              <a:t> with factor 64, 2 pieces with 16, 1 pieces with 1, multiplication is done via </a:t>
            </a:r>
            <a:r>
              <a:rPr lang="en-GB" b="1" dirty="0" err="1"/>
              <a:t>bitshifting</a:t>
            </a:r>
            <a:endParaRPr lang="en-GB" b="1" dirty="0"/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p1_2InARow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SHIFT_2_IN_A_ROW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p1_3InARow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SHIFT_3_IN_A_ROW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p1_1InARow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46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056E0-BD0C-3B41-AD8B-07DDFD95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8 – </a:t>
            </a:r>
            <a:r>
              <a:rPr lang="de-AT" dirty="0" err="1"/>
              <a:t>Why</a:t>
            </a:r>
            <a:r>
              <a:rPr lang="de-AT" dirty="0"/>
              <a:t> not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win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04A5-8A20-FBEF-C461-6EA4A754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  <a:p>
            <a:r>
              <a:rPr lang="de-AT" dirty="0"/>
              <a:t>Early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pruned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subtree</a:t>
            </a:r>
            <a:r>
              <a:rPr lang="de-AT" dirty="0"/>
              <a:t> </a:t>
            </a:r>
            <a:r>
              <a:rPr lang="de-AT" dirty="0" err="1"/>
              <a:t>interval</a:t>
            </a:r>
            <a:endParaRPr lang="de-AT" dirty="0"/>
          </a:p>
          <a:p>
            <a:r>
              <a:rPr lang="de-AT" dirty="0"/>
              <a:t>Ressource </a:t>
            </a:r>
            <a:r>
              <a:rPr lang="de-AT" dirty="0" err="1"/>
              <a:t>constraints</a:t>
            </a:r>
            <a:r>
              <a:rPr lang="de-AT" dirty="0"/>
              <a:t> – </a:t>
            </a:r>
            <a:r>
              <a:rPr lang="de-AT" dirty="0" err="1"/>
              <a:t>if</a:t>
            </a:r>
            <a:r>
              <a:rPr lang="de-AT" dirty="0"/>
              <a:t> a </a:t>
            </a:r>
            <a:r>
              <a:rPr lang="de-AT" dirty="0" err="1"/>
              <a:t>thread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computation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interrupted</a:t>
            </a:r>
            <a:r>
              <a:rPr lang="de-AT" dirty="0"/>
              <a:t> not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entire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evaluated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301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B1C3B-9455-DFF8-D5CB-5EB17853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2E464-DA3B-3FD8-E4DA-354DFD6D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r>
              <a:rPr lang="de-AT" b="1" dirty="0" err="1"/>
              <a:t>Tree</a:t>
            </a:r>
            <a:r>
              <a:rPr lang="de-AT" b="1" dirty="0"/>
              <a:t> </a:t>
            </a:r>
            <a:r>
              <a:rPr lang="de-AT" b="1" dirty="0" err="1"/>
              <a:t>Based</a:t>
            </a:r>
            <a:r>
              <a:rPr lang="de-AT" b="1" dirty="0"/>
              <a:t>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game,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b="1" dirty="0" err="1"/>
              <a:t>utility</a:t>
            </a:r>
            <a:r>
              <a:rPr lang="de-AT" dirty="0"/>
              <a:t> </a:t>
            </a:r>
            <a:r>
              <a:rPr lang="de-AT" dirty="0" err="1"/>
              <a:t>representing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,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b="1" dirty="0" err="1"/>
              <a:t>maximizers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b="1" dirty="0" err="1"/>
              <a:t>minimizer</a:t>
            </a:r>
            <a:r>
              <a:rPr lang="de-AT" dirty="0"/>
              <a:t>, </a:t>
            </a:r>
            <a:r>
              <a:rPr lang="de-AT" b="1" dirty="0"/>
              <a:t> </a:t>
            </a:r>
            <a:r>
              <a:rPr lang="de-AT" dirty="0" err="1"/>
              <a:t>propagation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b="1" dirty="0" err="1"/>
              <a:t>upward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r>
              <a:rPr lang="de-AT" dirty="0" err="1"/>
              <a:t>MinMax</a:t>
            </a:r>
            <a:endParaRPr lang="de-AT" dirty="0"/>
          </a:p>
          <a:p>
            <a:pPr lvl="1"/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competing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try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utility</a:t>
            </a:r>
            <a:r>
              <a:rPr lang="de-AT" dirty="0"/>
              <a:t> and </a:t>
            </a:r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opposing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lvl="1"/>
            <a:r>
              <a:rPr lang="de-AT" dirty="0" err="1"/>
              <a:t>Recursive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– </a:t>
            </a:r>
            <a:r>
              <a:rPr lang="de-AT" dirty="0" err="1"/>
              <a:t>depth</a:t>
            </a:r>
            <a:r>
              <a:rPr lang="de-AT" dirty="0"/>
              <a:t>-first-</a:t>
            </a:r>
            <a:r>
              <a:rPr lang="de-AT" dirty="0" err="1"/>
              <a:t>search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Alpha-Beta </a:t>
            </a:r>
            <a:r>
              <a:rPr lang="de-AT" dirty="0" err="1"/>
              <a:t>Pruning</a:t>
            </a:r>
            <a:endParaRPr lang="de-AT" dirty="0"/>
          </a:p>
          <a:p>
            <a:pPr lvl="1"/>
            <a:r>
              <a:rPr lang="de-AT" dirty="0"/>
              <a:t>Extension – </a:t>
            </a:r>
            <a:r>
              <a:rPr lang="de-AT" dirty="0" err="1"/>
              <a:t>propagate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b="1" dirty="0" err="1"/>
              <a:t>bounds</a:t>
            </a:r>
            <a:r>
              <a:rPr lang="de-AT" b="1" dirty="0"/>
              <a:t> in </a:t>
            </a:r>
            <a:r>
              <a:rPr lang="de-AT" b="1" dirty="0" err="1"/>
              <a:t>subtrees</a:t>
            </a:r>
            <a:r>
              <a:rPr lang="de-AT" b="1" dirty="0"/>
              <a:t> </a:t>
            </a:r>
            <a:r>
              <a:rPr lang="de-AT" dirty="0"/>
              <a:t>(</a:t>
            </a:r>
            <a:r>
              <a:rPr lang="el-GR" dirty="0"/>
              <a:t>α</a:t>
            </a:r>
            <a:r>
              <a:rPr lang="de-AT" dirty="0"/>
              <a:t>/</a:t>
            </a:r>
            <a:r>
              <a:rPr lang="el-GR" dirty="0"/>
              <a:t>β</a:t>
            </a:r>
            <a:r>
              <a:rPr lang="de-AT" dirty="0"/>
              <a:t>)</a:t>
            </a:r>
          </a:p>
          <a:p>
            <a:pPr lvl="1"/>
            <a:r>
              <a:rPr lang="de-AT" b="1" dirty="0"/>
              <a:t>Cut </a:t>
            </a:r>
            <a:r>
              <a:rPr lang="de-AT" b="1" dirty="0" err="1"/>
              <a:t>subtree</a:t>
            </a:r>
            <a:r>
              <a:rPr lang="de-AT" b="1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outside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interval</a:t>
            </a:r>
            <a:r>
              <a:rPr lang="de-AT" dirty="0"/>
              <a:t> [</a:t>
            </a:r>
            <a:r>
              <a:rPr lang="el-GR" dirty="0"/>
              <a:t>α</a:t>
            </a:r>
            <a:r>
              <a:rPr lang="de-AT" dirty="0"/>
              <a:t>,</a:t>
            </a:r>
            <a:r>
              <a:rPr lang="el-GR" dirty="0"/>
              <a:t> β</a:t>
            </a:r>
            <a:r>
              <a:rPr lang="de-AT" dirty="0"/>
              <a:t>]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CF949-F4FC-4EE5-21DB-C07E0826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Application</a:t>
            </a:r>
            <a:r>
              <a:rPr lang="de-AT" dirty="0"/>
              <a:t> - Connect 4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9797D-A575-ADB5-623D-F0CDF1A9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Aim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4 </a:t>
            </a:r>
            <a:r>
              <a:rPr lang="de-AT" dirty="0" err="1"/>
              <a:t>pieces</a:t>
            </a:r>
            <a:r>
              <a:rPr lang="de-AT" dirty="0"/>
              <a:t> in a 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b="1" dirty="0" err="1"/>
              <a:t>vertical</a:t>
            </a:r>
            <a:r>
              <a:rPr lang="de-AT" b="1" dirty="0"/>
              <a:t>, horizontal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b="1" dirty="0"/>
              <a:t>diagonal</a:t>
            </a:r>
          </a:p>
          <a:p>
            <a:r>
              <a:rPr lang="de-AT" dirty="0"/>
              <a:t>State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evaluates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/>
              <a:t>relative </a:t>
            </a:r>
            <a:r>
              <a:rPr lang="de-AT" b="1" dirty="0" err="1"/>
              <a:t>strength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player</a:t>
            </a:r>
            <a:endParaRPr lang="de-AT" dirty="0"/>
          </a:p>
          <a:p>
            <a:r>
              <a:rPr lang="de-AT" dirty="0" err="1"/>
              <a:t>Aim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b="1" dirty="0" err="1"/>
              <a:t>maximize</a:t>
            </a:r>
            <a:r>
              <a:rPr lang="de-AT" dirty="0"/>
              <a:t> own </a:t>
            </a:r>
            <a:r>
              <a:rPr lang="de-AT" dirty="0" err="1"/>
              <a:t>strength</a:t>
            </a:r>
            <a:endParaRPr lang="de-AT" dirty="0"/>
          </a:p>
          <a:p>
            <a:r>
              <a:rPr lang="de-AT" b="1" dirty="0" err="1"/>
              <a:t>Avoid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improve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dirty="0" err="1"/>
              <a:t>opposing</a:t>
            </a:r>
            <a:r>
              <a:rPr lang="de-AT" b="1" dirty="0"/>
              <a:t> </a:t>
            </a:r>
            <a:r>
              <a:rPr lang="de-AT" b="1" dirty="0" err="1"/>
              <a:t>strength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1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90298-5E3E-8E61-E6CB-40689CB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Program</a:t>
            </a:r>
            <a:r>
              <a:rPr lang="de-AT" dirty="0"/>
              <a:t> and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FACDE-BC90-1FB3-FA07-90B031FF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Java Applet</a:t>
            </a:r>
          </a:p>
          <a:p>
            <a:r>
              <a:rPr lang="de-AT" b="1" dirty="0"/>
              <a:t>GameMaster.java </a:t>
            </a:r>
            <a:r>
              <a:rPr lang="de-AT" dirty="0"/>
              <a:t>– </a:t>
            </a:r>
            <a:r>
              <a:rPr lang="de-AT" dirty="0" err="1"/>
              <a:t>management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game, </a:t>
            </a:r>
            <a:r>
              <a:rPr lang="de-AT" dirty="0" err="1"/>
              <a:t>turns</a:t>
            </a:r>
            <a:r>
              <a:rPr lang="de-AT" dirty="0"/>
              <a:t>, </a:t>
            </a:r>
            <a:r>
              <a:rPr lang="de-AT" dirty="0" err="1"/>
              <a:t>scores</a:t>
            </a:r>
            <a:r>
              <a:rPr lang="de-AT" dirty="0"/>
              <a:t>, </a:t>
            </a:r>
            <a:r>
              <a:rPr lang="de-AT" dirty="0" err="1"/>
              <a:t>restarts</a:t>
            </a:r>
            <a:endParaRPr lang="de-AT" dirty="0"/>
          </a:p>
          <a:p>
            <a:r>
              <a:rPr lang="en-GB" b="1" dirty="0"/>
              <a:t>C4Board.java</a:t>
            </a:r>
            <a:r>
              <a:rPr lang="de-AT" dirty="0"/>
              <a:t> –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board</a:t>
            </a:r>
            <a:r>
              <a:rPr lang="de-AT" dirty="0"/>
              <a:t>, possible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players</a:t>
            </a:r>
            <a:r>
              <a:rPr lang="de-AT" dirty="0"/>
              <a:t>,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listeners</a:t>
            </a:r>
            <a:r>
              <a:rPr lang="de-AT" dirty="0"/>
              <a:t> on </a:t>
            </a:r>
            <a:r>
              <a:rPr lang="de-AT" dirty="0" err="1"/>
              <a:t>rows</a:t>
            </a:r>
            <a:endParaRPr lang="de-AT" dirty="0"/>
          </a:p>
          <a:p>
            <a:r>
              <a:rPr lang="de-AT" b="1" dirty="0"/>
              <a:t>MinmaxPlayer.java </a:t>
            </a:r>
            <a:r>
              <a:rPr lang="de-AT" dirty="0"/>
              <a:t>–</a:t>
            </a:r>
            <a:r>
              <a:rPr lang="de-AT" dirty="0" err="1"/>
              <a:t>minmax</a:t>
            </a:r>
            <a:r>
              <a:rPr lang="de-AT" dirty="0"/>
              <a:t> and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logic</a:t>
            </a:r>
            <a:r>
              <a:rPr lang="de-AT" dirty="0"/>
              <a:t>, </a:t>
            </a:r>
            <a:r>
              <a:rPr lang="de-AT" dirty="0" err="1"/>
              <a:t>recursive</a:t>
            </a:r>
            <a:r>
              <a:rPr lang="de-AT" dirty="0"/>
              <a:t> </a:t>
            </a:r>
            <a:r>
              <a:rPr lang="de-AT" dirty="0" err="1"/>
              <a:t>expansion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minimizer</a:t>
            </a:r>
            <a:r>
              <a:rPr lang="de-AT" dirty="0"/>
              <a:t> and </a:t>
            </a:r>
            <a:r>
              <a:rPr lang="de-AT" dirty="0" err="1"/>
              <a:t>maximizer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, </a:t>
            </a:r>
            <a:r>
              <a:rPr lang="de-AT" dirty="0" err="1"/>
              <a:t>recursion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</a:t>
            </a:r>
            <a:r>
              <a:rPr lang="de-AT" dirty="0" err="1"/>
              <a:t>adjustable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lookup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–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player</a:t>
            </a:r>
            <a:endParaRPr lang="de-AT" dirty="0"/>
          </a:p>
          <a:p>
            <a:endParaRPr lang="de-AT" dirty="0"/>
          </a:p>
          <a:p>
            <a:pPr marL="3657600" lvl="8" indent="0">
              <a:buNone/>
            </a:pPr>
            <a:r>
              <a:rPr lang="de-AT" dirty="0"/>
              <a:t>	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95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9C975-FEB6-4297-66DC-2A4BE464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901"/>
            <a:ext cx="10515600" cy="1325563"/>
          </a:xfrm>
        </p:spPr>
        <p:txBody>
          <a:bodyPr/>
          <a:lstStyle/>
          <a:p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representation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B9DAA-0D65-FF00-98F5-07560553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1265C-B9AB-4EAD-CC68-A384C1CE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18638"/>
            <a:ext cx="11557000" cy="6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E46F-1EBB-5124-5082-4CA1844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1 - </a:t>
            </a:r>
            <a:r>
              <a:rPr lang="de-AT" dirty="0" err="1"/>
              <a:t>Measurements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B248C-B2A2-C9D6-736B-7D33A3C2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turn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F8FAB5A-41F7-EDCE-66D1-0B93CD64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29833"/>
              </p:ext>
            </p:extLst>
          </p:nvPr>
        </p:nvGraphicFramePr>
        <p:xfrm>
          <a:off x="1076960" y="2418080"/>
          <a:ext cx="9834880" cy="3558963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654556058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262114508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885339903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209784926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978662276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482760682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759925785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645632569"/>
                    </a:ext>
                  </a:extLst>
                </a:gridCol>
              </a:tblGrid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Moves/Task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9087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1 426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302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302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9987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925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771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483438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867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817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676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4 568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86005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1 657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1 337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1 145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84271"/>
                  </a:ext>
                </a:extLst>
              </a:tr>
              <a:tr h="479213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1 249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1 068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4 608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0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57369-09CD-B36A-0FAC-D3B9A205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2 – Pure </a:t>
            </a:r>
            <a:r>
              <a:rPr lang="de-AT" dirty="0" err="1"/>
              <a:t>Minmax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CEC6-25FF-2E42-C351-352C7D57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354320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Remove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  <a:p>
            <a:r>
              <a:rPr lang="de-AT" dirty="0"/>
              <a:t>Minmax.java –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strength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move</a:t>
            </a:r>
            <a:r>
              <a:rPr lang="de-AT" dirty="0"/>
              <a:t> </a:t>
            </a:r>
            <a:r>
              <a:rPr lang="de-AT" b="1" dirty="0" err="1"/>
              <a:t>without</a:t>
            </a:r>
            <a:r>
              <a:rPr lang="de-AT" b="1" dirty="0"/>
              <a:t> </a:t>
            </a:r>
            <a:r>
              <a:rPr lang="de-AT" b="1" dirty="0" err="1"/>
              <a:t>consideration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parent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in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min and </a:t>
            </a:r>
            <a:r>
              <a:rPr lang="de-AT" dirty="0" err="1"/>
              <a:t>max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b="1" dirty="0"/>
              <a:t>All possible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evaluated</a:t>
            </a:r>
            <a:r>
              <a:rPr lang="de-AT" dirty="0"/>
              <a:t>, </a:t>
            </a:r>
            <a:r>
              <a:rPr lang="de-AT" dirty="0" err="1"/>
              <a:t>eg</a:t>
            </a:r>
            <a:r>
              <a:rPr lang="de-AT" dirty="0"/>
              <a:t>.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move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lookup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4:</a:t>
            </a:r>
          </a:p>
          <a:p>
            <a:pPr lvl="1"/>
            <a:r>
              <a:rPr lang="de-AT" dirty="0"/>
              <a:t>8 ^1 = 8 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piece</a:t>
            </a:r>
            <a:r>
              <a:rPr lang="de-AT" dirty="0"/>
              <a:t> (</a:t>
            </a:r>
            <a:r>
              <a:rPr lang="de-AT" dirty="0" err="1"/>
              <a:t>rows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8 ^ 2 = 64  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piece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8 ^ 3 = 512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 </a:t>
            </a:r>
            <a:r>
              <a:rPr lang="de-AT" dirty="0" err="1"/>
              <a:t>piece</a:t>
            </a:r>
            <a:endParaRPr lang="de-AT" dirty="0"/>
          </a:p>
          <a:p>
            <a:pPr lvl="1"/>
            <a:r>
              <a:rPr lang="de-AT" dirty="0"/>
              <a:t>8 ^ 4 = 4096	possible </a:t>
            </a:r>
            <a:r>
              <a:rPr lang="de-AT" dirty="0" err="1"/>
              <a:t>positions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picece</a:t>
            </a:r>
            <a:endParaRPr lang="de-AT" dirty="0"/>
          </a:p>
          <a:p>
            <a:pPr lvl="1"/>
            <a:r>
              <a:rPr lang="de-AT" dirty="0" err="1"/>
              <a:t>Evaluated</a:t>
            </a:r>
            <a:r>
              <a:rPr lang="de-AT" dirty="0"/>
              <a:t> total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sum</a:t>
            </a:r>
            <a:r>
              <a:rPr lang="de-AT" dirty="0"/>
              <a:t> = 4680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Disable Pruning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if (strength &gt;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parentMinimum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  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board.undoLastMove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   return strength;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783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2A409-A445-722A-37EE-9F966E8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3 – </a:t>
            </a:r>
            <a:r>
              <a:rPr lang="de-AT" dirty="0" err="1"/>
              <a:t>Adjust</a:t>
            </a:r>
            <a:r>
              <a:rPr lang="de-AT" dirty="0"/>
              <a:t> </a:t>
            </a:r>
            <a:r>
              <a:rPr lang="de-AT" dirty="0" err="1"/>
              <a:t>Pruning</a:t>
            </a:r>
            <a:r>
              <a:rPr lang="de-AT" dirty="0"/>
              <a:t> </a:t>
            </a:r>
            <a:r>
              <a:rPr lang="de-AT" dirty="0" err="1"/>
              <a:t>Condition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E178-4F5E-C126-B35A-D5FCE6E9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Evaluation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parent</a:t>
            </a:r>
            <a:r>
              <a:rPr lang="de-AT" dirty="0"/>
              <a:t> </a:t>
            </a:r>
            <a:r>
              <a:rPr lang="en-GB" dirty="0"/>
              <a:t>strength</a:t>
            </a:r>
            <a:r>
              <a:rPr lang="de-AT" dirty="0"/>
              <a:t> </a:t>
            </a:r>
            <a:r>
              <a:rPr lang="de-AT" dirty="0" err="1"/>
              <a:t>must</a:t>
            </a: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b="1" dirty="0" err="1"/>
              <a:t>equality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condition</a:t>
            </a:r>
            <a:endParaRPr lang="de-AT" dirty="0"/>
          </a:p>
          <a:p>
            <a:r>
              <a:rPr lang="de-AT" b="1" dirty="0" err="1"/>
              <a:t>Draws</a:t>
            </a:r>
            <a:r>
              <a:rPr lang="de-AT" dirty="0"/>
              <a:t> and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b="1" dirty="0"/>
              <a:t>not </a:t>
            </a:r>
            <a:r>
              <a:rPr lang="de-AT" b="1" dirty="0" err="1"/>
              <a:t>considerd</a:t>
            </a:r>
            <a:r>
              <a:rPr lang="de-AT" b="1" dirty="0"/>
              <a:t> </a:t>
            </a:r>
            <a:r>
              <a:rPr lang="de-AT" dirty="0"/>
              <a:t>on </a:t>
            </a:r>
            <a:r>
              <a:rPr lang="de-AT" dirty="0" err="1"/>
              <a:t>strict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(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el-GR" dirty="0"/>
              <a:t>α</a:t>
            </a:r>
            <a:r>
              <a:rPr lang="de-AT" dirty="0"/>
              <a:t> == </a:t>
            </a:r>
            <a:r>
              <a:rPr lang="el-GR" dirty="0"/>
              <a:t>β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FH: change condition from &gt; to &gt;= to enable correct pruning in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maxNode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(&lt; to &lt;= for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parentMinimum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undoLastMove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0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F51D-9F9A-B42F-352B-7A1AAD7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4 – Deep Alpha-Beta </a:t>
            </a:r>
            <a:r>
              <a:rPr lang="de-AT" dirty="0" err="1"/>
              <a:t>Pruning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3775-A84A-4064-A560-C96CE19F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err="1"/>
              <a:t>Adjust</a:t>
            </a:r>
            <a:r>
              <a:rPr lang="de-AT" dirty="0"/>
              <a:t> </a:t>
            </a:r>
            <a:r>
              <a:rPr lang="de-AT" dirty="0" err="1"/>
              <a:t>interfaces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not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incorporate</a:t>
            </a:r>
            <a:r>
              <a:rPr lang="de-AT" dirty="0"/>
              <a:t> </a:t>
            </a:r>
            <a:r>
              <a:rPr lang="de-AT" dirty="0" err="1"/>
              <a:t>parent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but </a:t>
            </a:r>
            <a:r>
              <a:rPr lang="de-AT" b="1" dirty="0" err="1"/>
              <a:t>subtree</a:t>
            </a:r>
            <a:r>
              <a:rPr lang="de-AT" b="1" dirty="0"/>
              <a:t> </a:t>
            </a:r>
            <a:r>
              <a:rPr lang="de-AT" b="1" dirty="0" err="1"/>
              <a:t>interval</a:t>
            </a:r>
            <a:r>
              <a:rPr lang="de-AT" b="1" dirty="0"/>
              <a:t> </a:t>
            </a:r>
            <a:r>
              <a:rPr lang="de-AT" dirty="0"/>
              <a:t>[</a:t>
            </a:r>
            <a:r>
              <a:rPr lang="el-GR" dirty="0"/>
              <a:t>α</a:t>
            </a:r>
            <a:r>
              <a:rPr lang="de-AT" dirty="0"/>
              <a:t>,</a:t>
            </a:r>
            <a:r>
              <a:rPr lang="el-GR" dirty="0"/>
              <a:t>β</a:t>
            </a:r>
            <a:r>
              <a:rPr lang="de-AT" dirty="0"/>
              <a:t>]</a:t>
            </a:r>
          </a:p>
          <a:p>
            <a:endParaRPr lang="de-AT" dirty="0"/>
          </a:p>
          <a:p>
            <a:pPr marL="0" indent="0">
              <a:buNone/>
            </a:pP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expandMaxNode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// int strength = expandMinNode(depth -1, maxStrength);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expandMinNode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sv-S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expandMinNode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// int strength = expandMaxNode(depth -1, maxStrength);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strength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expandMaxNode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AT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de-A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sv-SE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CCCCCC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27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Breitbild</PresentationFormat>
  <Paragraphs>146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</vt:lpstr>
      <vt:lpstr>Connect Four</vt:lpstr>
      <vt:lpstr>Recap</vt:lpstr>
      <vt:lpstr>Application - Connect 4 Game</vt:lpstr>
      <vt:lpstr>Program and Setup</vt:lpstr>
      <vt:lpstr>Tree Based representation of Game</vt:lpstr>
      <vt:lpstr>Task 1 - Measurements</vt:lpstr>
      <vt:lpstr>Task 2 – Pure Minmax</vt:lpstr>
      <vt:lpstr>Task 3 – Adjust Pruning Condition</vt:lpstr>
      <vt:lpstr>Task 4 – Deep Alpha-Beta Pruning</vt:lpstr>
      <vt:lpstr>Task 5 – Heuristic ordering of moves</vt:lpstr>
      <vt:lpstr>Task 6 – Adjust Board Dimensions</vt:lpstr>
      <vt:lpstr>Task 7 – Board Evaluation Heuristic</vt:lpstr>
      <vt:lpstr>Task 8 – Why not always win?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Habringer Stefan - s2310454013</dc:creator>
  <cp:lastModifiedBy>Habringer Stefan - s2310454013</cp:lastModifiedBy>
  <cp:revision>3</cp:revision>
  <dcterms:created xsi:type="dcterms:W3CDTF">2024-05-10T03:58:51Z</dcterms:created>
  <dcterms:modified xsi:type="dcterms:W3CDTF">2024-05-12T11:07:06Z</dcterms:modified>
</cp:coreProperties>
</file>