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80" r:id="rId24"/>
    <p:sldId id="261" r:id="rId25"/>
    <p:sldId id="278"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079" autoAdjust="0"/>
  </p:normalViewPr>
  <p:slideViewPr>
    <p:cSldViewPr snapToGrid="0">
      <p:cViewPr varScale="1">
        <p:scale>
          <a:sx n="78" d="100"/>
          <a:sy n="78" d="100"/>
        </p:scale>
        <p:origin x="5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modSld">
      <pc:chgData name="Xaver Buttinger" userId="8270926a4eac9cbf" providerId="LiveId" clId="{9697E2D2-4D5C-4B7A-9C16-CCF08E2864B6}" dt="2024-05-14T15:47:19.647" v="16"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modSp new mod">
        <pc:chgData name="Xaver Buttinger" userId="8270926a4eac9cbf" providerId="LiveId" clId="{9697E2D2-4D5C-4B7A-9C16-CCF08E2864B6}" dt="2024-05-14T15:47:19.647" v="16" actId="20577"/>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16.05.2024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25</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maxStrength</a:t>
            </a:r>
            <a:r>
              <a:rPr lang="en-US" dirty="0"/>
              <a:t>` variable is initialized with `MIN_POSSIBLE_STRENGTH_ALPHA` instead of `MIN_POSSIBLE_STRENGTH`. This is done to track the alpha value for the maximizer node.</a:t>
            </a:r>
          </a:p>
          <a:p>
            <a:r>
              <a:rPr lang="en-US" dirty="0"/>
              <a:t>- The `</a:t>
            </a:r>
            <a:r>
              <a:rPr lang="en-US" dirty="0" err="1"/>
              <a:t>expandMinNode</a:t>
            </a:r>
            <a:r>
              <a:rPr lang="en-US" dirty="0"/>
              <a:t>` function is now called with three parameters: `depth`, `</a:t>
            </a:r>
            <a:r>
              <a:rPr lang="en-US" dirty="0" err="1"/>
              <a:t>maxStrength</a:t>
            </a:r>
            <a:r>
              <a:rPr lang="en-US" dirty="0"/>
              <a:t>` (alpha), and `MAX_POSSIBLE_STRENGTH_BETA` (beta). This is to incorporate alpha-beta pruning.</a:t>
            </a:r>
          </a:p>
          <a:p>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expandMaxNode</a:t>
            </a:r>
            <a:r>
              <a:rPr lang="en-US" dirty="0"/>
              <a:t>` function is modified to accept three parameters: `depth`, `alpha`, and `beta`.</a:t>
            </a:r>
          </a:p>
          <a:p>
            <a:r>
              <a:rPr lang="en-US" dirty="0"/>
              <a:t>- The `</a:t>
            </a:r>
            <a:r>
              <a:rPr lang="en-US" dirty="0" err="1"/>
              <a:t>maxStrength</a:t>
            </a:r>
            <a:r>
              <a:rPr lang="en-US" dirty="0"/>
              <a:t>` variable is initialized with `MIN_POSSIBLE_STRENGTH_ALPHA` to track the alpha value from the call chain.</a:t>
            </a:r>
          </a:p>
          <a:p>
            <a:r>
              <a:rPr lang="en-US" dirty="0"/>
              <a:t>- The condition for pruning is changed from `if (strength &gt;= </a:t>
            </a:r>
            <a:r>
              <a:rPr lang="en-US" dirty="0" err="1"/>
              <a:t>parentMinimum</a:t>
            </a:r>
            <a:r>
              <a:rPr lang="en-US" dirty="0"/>
              <a:t>)` to `if (strength &gt;= beta)`. This checks if the current strength is greater than or equal to the beta value, which represents the minimum value the minimizer player is assured of getting. If true, the subtree can be pruned as the minimizer will never choose a move that leads to a value greater than or equal to beta.</a:t>
            </a:r>
          </a:p>
          <a:p>
            <a:r>
              <a:rPr lang="en-US" dirty="0"/>
              <a:t>- If pruning occurs, the function returns the strength directly.</a:t>
            </a:r>
          </a:p>
          <a:p>
            <a:r>
              <a:rPr lang="en-US" dirty="0"/>
              <a:t>- If the strength is greater than the current alpha value, the alpha value is updated to the new strength.</a:t>
            </a:r>
          </a:p>
          <a:p>
            <a:r>
              <a:rPr lang="en-US" dirty="0"/>
              <a:t>- The function returns the updated alpha value instead of the maximum strength.</a:t>
            </a:r>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2"/>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2"/>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de-AT" dirty="0"/>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377AF-2755-9563-47A0-3303A648C98E}"/>
              </a:ext>
            </a:extLst>
          </p:cNvPr>
          <p:cNvSpPr>
            <a:spLocks noGrp="1"/>
          </p:cNvSpPr>
          <p:nvPr>
            <p:ph type="title"/>
          </p:nvPr>
        </p:nvSpPr>
        <p:spPr/>
        <p:txBody>
          <a:bodyPr/>
          <a:lstStyle/>
          <a:p>
            <a:r>
              <a:rPr lang="de-AT" dirty="0"/>
              <a:t>Task 8 – </a:t>
            </a:r>
            <a:r>
              <a:rPr lang="en-AT" dirty="0"/>
              <a:t>Example</a:t>
            </a:r>
            <a:endParaRPr lang="de-AT" dirty="0"/>
          </a:p>
        </p:txBody>
      </p:sp>
      <p:sp>
        <p:nvSpPr>
          <p:cNvPr id="3" name="Inhaltsplatzhalter 2">
            <a:extLst>
              <a:ext uri="{FF2B5EF4-FFF2-40B4-BE49-F238E27FC236}">
                <a16:creationId xmlns:a16="http://schemas.microsoft.com/office/drawing/2014/main" id="{4E71B473-8229-F596-6786-E368B118339B}"/>
              </a:ext>
            </a:extLst>
          </p:cNvPr>
          <p:cNvSpPr>
            <a:spLocks noGrp="1"/>
          </p:cNvSpPr>
          <p:nvPr>
            <p:ph idx="1"/>
          </p:nvPr>
        </p:nvSpPr>
        <p:spPr/>
        <p:txBody>
          <a:bodyPr>
            <a:normAutofit/>
          </a:bodyPr>
          <a:lstStyle/>
          <a:p>
            <a:r>
              <a:rPr lang="en-US" dirty="0"/>
              <a:t>Computer is the max player with two possible moves</a:t>
            </a:r>
          </a:p>
          <a:p>
            <a:r>
              <a:rPr lang="en-US" dirty="0"/>
              <a:t>Move A: Guaranteed win in one move</a:t>
            </a:r>
          </a:p>
          <a:p>
            <a:r>
              <a:rPr lang="en-US" dirty="0"/>
              <a:t>Move B: Winning position, but requires more moves</a:t>
            </a:r>
          </a:p>
          <a:p>
            <a:r>
              <a:rPr lang="en-US" dirty="0"/>
              <a:t>If Move B is explored first and its score exceeds the initial </a:t>
            </a:r>
            <a:r>
              <a:rPr lang="en-US" dirty="0" err="1"/>
              <a:t>parentMinimum</a:t>
            </a:r>
            <a:endParaRPr lang="en-US" dirty="0"/>
          </a:p>
          <a:p>
            <a:r>
              <a:rPr lang="en-US" dirty="0"/>
              <a:t>The algorithm prunes remaining moves, including the optimal Move A</a:t>
            </a:r>
          </a:p>
          <a:p>
            <a:r>
              <a:rPr lang="en-US" dirty="0"/>
              <a:t>Resulting in the computer choosing Move B instead of the immediate win (Move A)</a:t>
            </a:r>
            <a:endParaRPr lang="de-AT" dirty="0"/>
          </a:p>
        </p:txBody>
      </p:sp>
    </p:spTree>
    <p:extLst>
      <p:ext uri="{BB962C8B-B14F-4D97-AF65-F5344CB8AC3E}">
        <p14:creationId xmlns:p14="http://schemas.microsoft.com/office/powerpoint/2010/main" val="6408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781029833"/>
              </p:ext>
            </p:extLst>
          </p:nvPr>
        </p:nvGraphicFramePr>
        <p:xfrm>
          <a:off x="1076960" y="2418080"/>
          <a:ext cx="9834880" cy="3558963"/>
        </p:xfrm>
        <a:graphic>
          <a:graphicData uri="http://schemas.openxmlformats.org/drawingml/2006/table">
            <a:tbl>
              <a:tblPr/>
              <a:tblGrid>
                <a:gridCol w="1282700">
                  <a:extLst>
                    <a:ext uri="{9D8B030D-6E8A-4147-A177-3AD203B41FA5}">
                      <a16:colId xmlns:a16="http://schemas.microsoft.com/office/drawing/2014/main" val="2654556058"/>
                    </a:ext>
                  </a:extLst>
                </a:gridCol>
                <a:gridCol w="1221740">
                  <a:extLst>
                    <a:ext uri="{9D8B030D-6E8A-4147-A177-3AD203B41FA5}">
                      <a16:colId xmlns:a16="http://schemas.microsoft.com/office/drawing/2014/main" val="1262114508"/>
                    </a:ext>
                  </a:extLst>
                </a:gridCol>
                <a:gridCol w="1221740">
                  <a:extLst>
                    <a:ext uri="{9D8B030D-6E8A-4147-A177-3AD203B41FA5}">
                      <a16:colId xmlns:a16="http://schemas.microsoft.com/office/drawing/2014/main" val="1885339903"/>
                    </a:ext>
                  </a:extLst>
                </a:gridCol>
                <a:gridCol w="1221740">
                  <a:extLst>
                    <a:ext uri="{9D8B030D-6E8A-4147-A177-3AD203B41FA5}">
                      <a16:colId xmlns:a16="http://schemas.microsoft.com/office/drawing/2014/main" val="1209784926"/>
                    </a:ext>
                  </a:extLst>
                </a:gridCol>
                <a:gridCol w="1221740">
                  <a:extLst>
                    <a:ext uri="{9D8B030D-6E8A-4147-A177-3AD203B41FA5}">
                      <a16:colId xmlns:a16="http://schemas.microsoft.com/office/drawing/2014/main" val="978662276"/>
                    </a:ext>
                  </a:extLst>
                </a:gridCol>
                <a:gridCol w="1221740">
                  <a:extLst>
                    <a:ext uri="{9D8B030D-6E8A-4147-A177-3AD203B41FA5}">
                      <a16:colId xmlns:a16="http://schemas.microsoft.com/office/drawing/2014/main" val="1482760682"/>
                    </a:ext>
                  </a:extLst>
                </a:gridCol>
                <a:gridCol w="1221740">
                  <a:extLst>
                    <a:ext uri="{9D8B030D-6E8A-4147-A177-3AD203B41FA5}">
                      <a16:colId xmlns:a16="http://schemas.microsoft.com/office/drawing/2014/main" val="1759925785"/>
                    </a:ext>
                  </a:extLst>
                </a:gridCol>
                <a:gridCol w="1221740">
                  <a:extLst>
                    <a:ext uri="{9D8B030D-6E8A-4147-A177-3AD203B41FA5}">
                      <a16:colId xmlns:a16="http://schemas.microsoft.com/office/drawing/2014/main" val="645632569"/>
                    </a:ext>
                  </a:extLst>
                </a:gridCol>
              </a:tblGrid>
              <a:tr h="479213">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err="1">
                          <a:solidFill>
                            <a:srgbClr val="000000"/>
                          </a:solidFill>
                          <a:effectLst/>
                          <a:latin typeface="Calibri" panose="020F0502020204030204" pitchFamily="34" charset="0"/>
                        </a:rPr>
                        <a:t>Combined</a:t>
                      </a:r>
                      <a:endParaRPr lang="de-AT" sz="20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47921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47921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47921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47921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47921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5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1035A68-2CE0-769D-49A7-43155083C332}"/>
              </a:ext>
            </a:extLst>
          </p:cNvPr>
          <p:cNvPicPr>
            <a:picLocks noChangeAspect="1"/>
          </p:cNvPicPr>
          <p:nvPr/>
        </p:nvPicPr>
        <p:blipFill>
          <a:blip r:embed="rId3"/>
          <a:stretch>
            <a:fillRect/>
          </a:stretch>
        </p:blipFill>
        <p:spPr>
          <a:xfrm>
            <a:off x="0" y="344273"/>
            <a:ext cx="12029746" cy="6368143"/>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2"/>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3168</Words>
  <Application>Microsoft Office PowerPoint</Application>
  <PresentationFormat>Breitbild</PresentationFormat>
  <Paragraphs>273</Paragraphs>
  <Slides>26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Program and Setup</vt:lpstr>
      <vt:lpstr>Tree Representation</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8 – Example</vt:lpstr>
      <vt:lpstr>Task 1 - Measurements</vt:lpstr>
      <vt:lpstr>PowerPoint-Präsentation</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Habringer Stefan - s2310454013</cp:lastModifiedBy>
  <cp:revision>44</cp:revision>
  <dcterms:created xsi:type="dcterms:W3CDTF">2024-05-10T03:58:51Z</dcterms:created>
  <dcterms:modified xsi:type="dcterms:W3CDTF">2024-05-16T04:37:24Z</dcterms:modified>
</cp:coreProperties>
</file>