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60" r:id="rId5"/>
    <p:sldId id="259" r:id="rId6"/>
    <p:sldId id="269" r:id="rId7"/>
    <p:sldId id="270" r:id="rId8"/>
    <p:sldId id="262" r:id="rId9"/>
    <p:sldId id="272" r:id="rId10"/>
    <p:sldId id="271" r:id="rId11"/>
    <p:sldId id="263" r:id="rId12"/>
    <p:sldId id="264" r:id="rId13"/>
    <p:sldId id="273" r:id="rId14"/>
    <p:sldId id="274" r:id="rId15"/>
    <p:sldId id="275" r:id="rId16"/>
    <p:sldId id="265" r:id="rId17"/>
    <p:sldId id="276" r:id="rId18"/>
    <p:sldId id="279" r:id="rId19"/>
    <p:sldId id="266" r:id="rId20"/>
    <p:sldId id="277" r:id="rId21"/>
    <p:sldId id="267" r:id="rId22"/>
    <p:sldId id="268" r:id="rId23"/>
    <p:sldId id="261" r:id="rId24"/>
    <p:sldId id="278" r:id="rId25"/>
    <p:sldId id="282" r:id="rId26"/>
    <p:sldId id="281"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97E2D2-4D5C-4B7A-9C16-CCF08E2864B6}" v="10" dt="2024-05-16T19:27:46.7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2884" autoAdjust="0"/>
  </p:normalViewPr>
  <p:slideViewPr>
    <p:cSldViewPr snapToGrid="0">
      <p:cViewPr varScale="1">
        <p:scale>
          <a:sx n="132" d="100"/>
          <a:sy n="132" d="100"/>
        </p:scale>
        <p:origin x="273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aver Buttinger" userId="8270926a4eac9cbf" providerId="LiveId" clId="{9697E2D2-4D5C-4B7A-9C16-CCF08E2864B6}"/>
    <pc:docChg chg="custSel addSld delSld modSld sldOrd">
      <pc:chgData name="Xaver Buttinger" userId="8270926a4eac9cbf" providerId="LiveId" clId="{9697E2D2-4D5C-4B7A-9C16-CCF08E2864B6}" dt="2024-05-16T19:44:36.167" v="589" actId="20577"/>
      <pc:docMkLst>
        <pc:docMk/>
      </pc:docMkLst>
      <pc:sldChg chg="modSp mod">
        <pc:chgData name="Xaver Buttinger" userId="8270926a4eac9cbf" providerId="LiveId" clId="{9697E2D2-4D5C-4B7A-9C16-CCF08E2864B6}" dt="2024-05-14T15:47:10.928" v="8" actId="20577"/>
        <pc:sldMkLst>
          <pc:docMk/>
          <pc:sldMk cId="3968538345" sldId="256"/>
        </pc:sldMkLst>
        <pc:spChg chg="mod">
          <ac:chgData name="Xaver Buttinger" userId="8270926a4eac9cbf" providerId="LiveId" clId="{9697E2D2-4D5C-4B7A-9C16-CCF08E2864B6}" dt="2024-05-14T15:47:10.928" v="8" actId="20577"/>
          <ac:spMkLst>
            <pc:docMk/>
            <pc:sldMk cId="3968538345" sldId="256"/>
            <ac:spMk id="3" creationId="{317F4D03-2BBC-7B63-76B2-FF463743CE26}"/>
          </ac:spMkLst>
        </pc:spChg>
      </pc:sldChg>
      <pc:sldChg chg="addSp modSp mod modNotesTx">
        <pc:chgData name="Xaver Buttinger" userId="8270926a4eac9cbf" providerId="LiveId" clId="{9697E2D2-4D5C-4B7A-9C16-CCF08E2864B6}" dt="2024-05-16T18:34:34.323" v="78" actId="1076"/>
        <pc:sldMkLst>
          <pc:docMk/>
          <pc:sldMk cId="1683954533" sldId="259"/>
        </pc:sldMkLst>
        <pc:picChg chg="add mod">
          <ac:chgData name="Xaver Buttinger" userId="8270926a4eac9cbf" providerId="LiveId" clId="{9697E2D2-4D5C-4B7A-9C16-CCF08E2864B6}" dt="2024-05-16T18:34:34.323" v="78" actId="1076"/>
          <ac:picMkLst>
            <pc:docMk/>
            <pc:sldMk cId="1683954533" sldId="259"/>
            <ac:picMk id="5" creationId="{7C6DFB46-98A9-4C17-4A01-131C1C293E45}"/>
          </ac:picMkLst>
        </pc:picChg>
      </pc:sldChg>
      <pc:sldChg chg="ord">
        <pc:chgData name="Xaver Buttinger" userId="8270926a4eac9cbf" providerId="LiveId" clId="{9697E2D2-4D5C-4B7A-9C16-CCF08E2864B6}" dt="2024-05-16T19:01:07.701" v="441"/>
        <pc:sldMkLst>
          <pc:docMk/>
          <pc:sldMk cId="2902989229" sldId="260"/>
        </pc:sldMkLst>
      </pc:sldChg>
      <pc:sldChg chg="modSp mod modNotesTx">
        <pc:chgData name="Xaver Buttinger" userId="8270926a4eac9cbf" providerId="LiveId" clId="{9697E2D2-4D5C-4B7A-9C16-CCF08E2864B6}" dt="2024-05-16T19:22:40.984" v="443" actId="1076"/>
        <pc:sldMkLst>
          <pc:docMk/>
          <pc:sldMk cId="2262632460" sldId="261"/>
        </pc:sldMkLst>
        <pc:graphicFrameChg chg="mod modGraphic">
          <ac:chgData name="Xaver Buttinger" userId="8270926a4eac9cbf" providerId="LiveId" clId="{9697E2D2-4D5C-4B7A-9C16-CCF08E2864B6}" dt="2024-05-16T19:22:40.984" v="443" actId="1076"/>
          <ac:graphicFrameMkLst>
            <pc:docMk/>
            <pc:sldMk cId="2262632460" sldId="261"/>
            <ac:graphicFrameMk id="4" creationId="{AF8FAB5A-41F7-EDCE-66D1-0B93CD6460FF}"/>
          </ac:graphicFrameMkLst>
        </pc:graphicFrameChg>
      </pc:sldChg>
      <pc:sldChg chg="modNotesTx">
        <pc:chgData name="Xaver Buttinger" userId="8270926a4eac9cbf" providerId="LiveId" clId="{9697E2D2-4D5C-4B7A-9C16-CCF08E2864B6}" dt="2024-05-16T12:53:13.272" v="28"/>
        <pc:sldMkLst>
          <pc:docMk/>
          <pc:sldMk cId="1617834013" sldId="262"/>
        </pc:sldMkLst>
      </pc:sldChg>
      <pc:sldChg chg="modNotesTx">
        <pc:chgData name="Xaver Buttinger" userId="8270926a4eac9cbf" providerId="LiveId" clId="{9697E2D2-4D5C-4B7A-9C16-CCF08E2864B6}" dt="2024-05-16T12:53:24.010" v="29"/>
        <pc:sldMkLst>
          <pc:docMk/>
          <pc:sldMk cId="3042738386" sldId="264"/>
        </pc:sldMkLst>
      </pc:sldChg>
      <pc:sldChg chg="modNotesTx">
        <pc:chgData name="Xaver Buttinger" userId="8270926a4eac9cbf" providerId="LiveId" clId="{9697E2D2-4D5C-4B7A-9C16-CCF08E2864B6}" dt="2024-05-16T18:55:11.363" v="439" actId="20577"/>
        <pc:sldMkLst>
          <pc:docMk/>
          <pc:sldMk cId="3546456761" sldId="266"/>
        </pc:sldMkLst>
      </pc:sldChg>
      <pc:sldChg chg="modSp mod modNotesTx">
        <pc:chgData name="Xaver Buttinger" userId="8270926a4eac9cbf" providerId="LiveId" clId="{9697E2D2-4D5C-4B7A-9C16-CCF08E2864B6}" dt="2024-05-16T19:44:36.167" v="589" actId="20577"/>
        <pc:sldMkLst>
          <pc:docMk/>
          <pc:sldMk cId="3833013491" sldId="268"/>
        </pc:sldMkLst>
        <pc:spChg chg="mod">
          <ac:chgData name="Xaver Buttinger" userId="8270926a4eac9cbf" providerId="LiveId" clId="{9697E2D2-4D5C-4B7A-9C16-CCF08E2864B6}" dt="2024-05-16T19:44:36.167" v="589" actId="20577"/>
          <ac:spMkLst>
            <pc:docMk/>
            <pc:sldMk cId="3833013491" sldId="268"/>
            <ac:spMk id="3" creationId="{724F04A5-8A20-FBEF-C461-6EA4A754D829}"/>
          </ac:spMkLst>
        </pc:spChg>
      </pc:sldChg>
      <pc:sldChg chg="modNotesTx">
        <pc:chgData name="Xaver Buttinger" userId="8270926a4eac9cbf" providerId="LiveId" clId="{9697E2D2-4D5C-4B7A-9C16-CCF08E2864B6}" dt="2024-05-16T12:53:09.434" v="26" actId="20577"/>
        <pc:sldMkLst>
          <pc:docMk/>
          <pc:sldMk cId="3247751647" sldId="269"/>
        </pc:sldMkLst>
      </pc:sldChg>
      <pc:sldChg chg="modNotesTx">
        <pc:chgData name="Xaver Buttinger" userId="8270926a4eac9cbf" providerId="LiveId" clId="{9697E2D2-4D5C-4B7A-9C16-CCF08E2864B6}" dt="2024-05-16T12:53:12.076" v="27"/>
        <pc:sldMkLst>
          <pc:docMk/>
          <pc:sldMk cId="2892625866" sldId="270"/>
        </pc:sldMkLst>
      </pc:sldChg>
      <pc:sldChg chg="modNotesTx">
        <pc:chgData name="Xaver Buttinger" userId="8270926a4eac9cbf" providerId="LiveId" clId="{9697E2D2-4D5C-4B7A-9C16-CCF08E2864B6}" dt="2024-05-16T18:51:28.135" v="125" actId="20577"/>
        <pc:sldMkLst>
          <pc:docMk/>
          <pc:sldMk cId="2542852842" sldId="273"/>
        </pc:sldMkLst>
      </pc:sldChg>
      <pc:sldChg chg="modNotesTx">
        <pc:chgData name="Xaver Buttinger" userId="8270926a4eac9cbf" providerId="LiveId" clId="{9697E2D2-4D5C-4B7A-9C16-CCF08E2864B6}" dt="2024-05-16T18:53:00.760" v="367" actId="20577"/>
        <pc:sldMkLst>
          <pc:docMk/>
          <pc:sldMk cId="1225755209" sldId="274"/>
        </pc:sldMkLst>
      </pc:sldChg>
      <pc:sldChg chg="modNotesTx">
        <pc:chgData name="Xaver Buttinger" userId="8270926a4eac9cbf" providerId="LiveId" clId="{9697E2D2-4D5C-4B7A-9C16-CCF08E2864B6}" dt="2024-05-16T12:53:39.054" v="38"/>
        <pc:sldMkLst>
          <pc:docMk/>
          <pc:sldMk cId="1129038917" sldId="275"/>
        </pc:sldMkLst>
      </pc:sldChg>
      <pc:sldChg chg="modNotesTx">
        <pc:chgData name="Xaver Buttinger" userId="8270926a4eac9cbf" providerId="LiveId" clId="{9697E2D2-4D5C-4B7A-9C16-CCF08E2864B6}" dt="2024-05-16T12:58:35.241" v="73"/>
        <pc:sldMkLst>
          <pc:docMk/>
          <pc:sldMk cId="4166725604" sldId="277"/>
        </pc:sldMkLst>
      </pc:sldChg>
      <pc:sldChg chg="mod modShow modNotesTx">
        <pc:chgData name="Xaver Buttinger" userId="8270926a4eac9cbf" providerId="LiveId" clId="{9697E2D2-4D5C-4B7A-9C16-CCF08E2864B6}" dt="2024-05-16T19:26:53.517" v="555" actId="729"/>
        <pc:sldMkLst>
          <pc:docMk/>
          <pc:sldMk cId="2752819309" sldId="278"/>
        </pc:sldMkLst>
      </pc:sldChg>
      <pc:sldChg chg="modNotesTx">
        <pc:chgData name="Xaver Buttinger" userId="8270926a4eac9cbf" providerId="LiveId" clId="{9697E2D2-4D5C-4B7A-9C16-CCF08E2864B6}" dt="2024-05-16T12:53:48.770" v="39"/>
        <pc:sldMkLst>
          <pc:docMk/>
          <pc:sldMk cId="3037790418" sldId="279"/>
        </pc:sldMkLst>
      </pc:sldChg>
      <pc:sldChg chg="del modNotesTx">
        <pc:chgData name="Xaver Buttinger" userId="8270926a4eac9cbf" providerId="LiveId" clId="{9697E2D2-4D5C-4B7A-9C16-CCF08E2864B6}" dt="2024-05-16T19:44:26.040" v="568" actId="47"/>
        <pc:sldMkLst>
          <pc:docMk/>
          <pc:sldMk cId="640889424" sldId="280"/>
        </pc:sldMkLst>
      </pc:sldChg>
      <pc:sldChg chg="addSp modSp new mod">
        <pc:chgData name="Xaver Buttinger" userId="8270926a4eac9cbf" providerId="LiveId" clId="{9697E2D2-4D5C-4B7A-9C16-CCF08E2864B6}" dt="2024-05-16T19:27:46.759" v="565" actId="1076"/>
        <pc:sldMkLst>
          <pc:docMk/>
          <pc:sldMk cId="647526092" sldId="281"/>
        </pc:sldMkLst>
        <pc:spChg chg="mod">
          <ac:chgData name="Xaver Buttinger" userId="8270926a4eac9cbf" providerId="LiveId" clId="{9697E2D2-4D5C-4B7A-9C16-CCF08E2864B6}" dt="2024-05-14T15:47:19.647" v="16" actId="20577"/>
          <ac:spMkLst>
            <pc:docMk/>
            <pc:sldMk cId="647526092" sldId="281"/>
            <ac:spMk id="2" creationId="{06B8EAD9-E575-A16B-DACE-4AA0871A19A8}"/>
          </ac:spMkLst>
        </pc:spChg>
        <pc:spChg chg="mod">
          <ac:chgData name="Xaver Buttinger" userId="8270926a4eac9cbf" providerId="LiveId" clId="{9697E2D2-4D5C-4B7A-9C16-CCF08E2864B6}" dt="2024-05-14T15:47:16.123" v="10"/>
          <ac:spMkLst>
            <pc:docMk/>
            <pc:sldMk cId="647526092" sldId="281"/>
            <ac:spMk id="3" creationId="{991211DF-3C70-C412-9FF2-0C76B0682181}"/>
          </ac:spMkLst>
        </pc:spChg>
        <pc:picChg chg="add mod">
          <ac:chgData name="Xaver Buttinger" userId="8270926a4eac9cbf" providerId="LiveId" clId="{9697E2D2-4D5C-4B7A-9C16-CCF08E2864B6}" dt="2024-05-16T19:27:46.759" v="565" actId="1076"/>
          <ac:picMkLst>
            <pc:docMk/>
            <pc:sldMk cId="647526092" sldId="281"/>
            <ac:picMk id="1026" creationId="{14E34B2A-FD81-3ADB-3AA4-CC939A23B59F}"/>
          </ac:picMkLst>
        </pc:picChg>
      </pc:sldChg>
      <pc:sldChg chg="modSp new mod">
        <pc:chgData name="Xaver Buttinger" userId="8270926a4eac9cbf" providerId="LiveId" clId="{9697E2D2-4D5C-4B7A-9C16-CCF08E2864B6}" dt="2024-05-16T19:29:03.077" v="567" actId="20577"/>
        <pc:sldMkLst>
          <pc:docMk/>
          <pc:sldMk cId="3252979693" sldId="282"/>
        </pc:sldMkLst>
        <pc:spChg chg="mod">
          <ac:chgData name="Xaver Buttinger" userId="8270926a4eac9cbf" providerId="LiveId" clId="{9697E2D2-4D5C-4B7A-9C16-CCF08E2864B6}" dt="2024-05-16T19:24:12.514" v="550" actId="20577"/>
          <ac:spMkLst>
            <pc:docMk/>
            <pc:sldMk cId="3252979693" sldId="282"/>
            <ac:spMk id="2" creationId="{0A4A8F49-C031-707B-5B17-CB0EA854184E}"/>
          </ac:spMkLst>
        </pc:spChg>
        <pc:spChg chg="mod">
          <ac:chgData name="Xaver Buttinger" userId="8270926a4eac9cbf" providerId="LiveId" clId="{9697E2D2-4D5C-4B7A-9C16-CCF08E2864B6}" dt="2024-05-16T19:29:03.077" v="567" actId="20577"/>
          <ac:spMkLst>
            <pc:docMk/>
            <pc:sldMk cId="3252979693" sldId="282"/>
            <ac:spMk id="3" creationId="{1373327F-1A25-7F57-2F0C-59E2ACE2C52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EB230-CD1F-447C-B1A3-C00E1A95CFE7}" type="datetimeFigureOut">
              <a:rPr lang="de-AT" smtClean="0"/>
              <a:t>17.05.2024</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369EE-7541-4C8C-8E13-5FC51B408B97}" type="slidenum">
              <a:rPr lang="de-AT" smtClean="0"/>
              <a:t>‹Nr.›</a:t>
            </a:fld>
            <a:endParaRPr lang="de-AT"/>
          </a:p>
        </p:txBody>
      </p:sp>
    </p:spTree>
    <p:extLst>
      <p:ext uri="{BB962C8B-B14F-4D97-AF65-F5344CB8AC3E}">
        <p14:creationId xmlns:p14="http://schemas.microsoft.com/office/powerpoint/2010/main" val="3843055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a:t>
            </a:fld>
            <a:endParaRPr lang="de-AT"/>
          </a:p>
        </p:txBody>
      </p:sp>
    </p:spTree>
    <p:extLst>
      <p:ext uri="{BB962C8B-B14F-4D97-AF65-F5344CB8AC3E}">
        <p14:creationId xmlns:p14="http://schemas.microsoft.com/office/powerpoint/2010/main" val="622978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en-AT" dirty="0"/>
          </a:p>
          <a:p>
            <a:endParaRPr lang="en-AT" dirty="0"/>
          </a:p>
          <a:p>
            <a:r>
              <a:rPr lang="en-AT" dirty="0" err="1"/>
              <a:t>maxStrength</a:t>
            </a:r>
            <a:r>
              <a:rPr lang="en-AT" dirty="0"/>
              <a:t> </a:t>
            </a:r>
            <a:r>
              <a:rPr lang="en-AT" dirty="0" err="1"/>
              <a:t>Zustand</a:t>
            </a:r>
            <a:r>
              <a:rPr lang="en-AT" dirty="0"/>
              <a:t> </a:t>
            </a:r>
            <a:r>
              <a:rPr lang="en-AT" dirty="0" err="1"/>
              <a:t>vom</a:t>
            </a:r>
            <a:r>
              <a:rPr lang="en-AT" dirty="0"/>
              <a:t> </a:t>
            </a:r>
            <a:r>
              <a:rPr lang="en-AT" dirty="0" err="1"/>
              <a:t>parentNode</a:t>
            </a:r>
            <a:endParaRPr lang="en-US" dirty="0"/>
          </a:p>
        </p:txBody>
      </p:sp>
      <p:sp>
        <p:nvSpPr>
          <p:cNvPr id="4" name="Foliennummernplatzhalter 3"/>
          <p:cNvSpPr>
            <a:spLocks noGrp="1"/>
          </p:cNvSpPr>
          <p:nvPr>
            <p:ph type="sldNum" sz="quarter" idx="5"/>
          </p:nvPr>
        </p:nvSpPr>
        <p:spPr/>
        <p:txBody>
          <a:bodyPr/>
          <a:lstStyle/>
          <a:p>
            <a:fld id="{902369EE-7541-4C8C-8E13-5FC51B408B97}" type="slidenum">
              <a:rPr lang="de-AT" smtClean="0"/>
              <a:t>13</a:t>
            </a:fld>
            <a:endParaRPr lang="de-AT"/>
          </a:p>
        </p:txBody>
      </p:sp>
    </p:spTree>
    <p:extLst>
      <p:ext uri="{BB962C8B-B14F-4D97-AF65-F5344CB8AC3E}">
        <p14:creationId xmlns:p14="http://schemas.microsoft.com/office/powerpoint/2010/main" val="1158968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en-AT" dirty="0"/>
          </a:p>
          <a:p>
            <a:r>
              <a:rPr lang="en-AT" dirty="0"/>
              <a:t>NON DEEP Pruning: </a:t>
            </a:r>
            <a:r>
              <a:rPr lang="en-AT" dirty="0" err="1"/>
              <a:t>Stärke</a:t>
            </a:r>
            <a:r>
              <a:rPr lang="en-AT" dirty="0"/>
              <a:t> </a:t>
            </a:r>
            <a:r>
              <a:rPr lang="en-AT" dirty="0" err="1"/>
              <a:t>vom</a:t>
            </a:r>
            <a:r>
              <a:rPr lang="en-AT" dirty="0"/>
              <a:t> Parent</a:t>
            </a:r>
          </a:p>
          <a:p>
            <a:r>
              <a:rPr lang="en-AT" dirty="0" err="1"/>
              <a:t>Wenn</a:t>
            </a:r>
            <a:r>
              <a:rPr lang="en-AT" dirty="0"/>
              <a:t> Parent </a:t>
            </a:r>
            <a:r>
              <a:rPr lang="en-AT" dirty="0" err="1"/>
              <a:t>besser</a:t>
            </a:r>
            <a:r>
              <a:rPr lang="en-AT" dirty="0"/>
              <a:t> war, Zweig </a:t>
            </a:r>
            <a:r>
              <a:rPr lang="en-AT" dirty="0" err="1"/>
              <a:t>nicht</a:t>
            </a:r>
            <a:r>
              <a:rPr lang="en-AT" dirty="0"/>
              <a:t> </a:t>
            </a:r>
            <a:r>
              <a:rPr lang="en-AT" dirty="0" err="1"/>
              <a:t>mehr</a:t>
            </a:r>
            <a:r>
              <a:rPr lang="en-AT" dirty="0"/>
              <a:t> </a:t>
            </a:r>
            <a:r>
              <a:rPr lang="en-AT" dirty="0" err="1"/>
              <a:t>ansehen</a:t>
            </a:r>
            <a:endParaRPr lang="en-AT" dirty="0"/>
          </a:p>
          <a:p>
            <a:endParaRPr lang="en-AT" dirty="0"/>
          </a:p>
          <a:p>
            <a:r>
              <a:rPr lang="en-AT" dirty="0" err="1"/>
              <a:t>Mit</a:t>
            </a:r>
            <a:r>
              <a:rPr lang="en-AT" dirty="0"/>
              <a:t> </a:t>
            </a:r>
            <a:r>
              <a:rPr lang="en-AT" dirty="0" err="1"/>
              <a:t>Intervall</a:t>
            </a:r>
            <a:r>
              <a:rPr lang="en-AT" dirty="0"/>
              <a:t>:</a:t>
            </a:r>
          </a:p>
          <a:p>
            <a:r>
              <a:rPr lang="en-AT" dirty="0" err="1"/>
              <a:t>Zusätzlich</a:t>
            </a:r>
            <a:r>
              <a:rPr lang="en-AT" dirty="0"/>
              <a:t> das Minimum was der </a:t>
            </a:r>
            <a:r>
              <a:rPr lang="en-AT" dirty="0" err="1"/>
              <a:t>Gegner</a:t>
            </a:r>
            <a:r>
              <a:rPr lang="en-AT" dirty="0"/>
              <a:t> </a:t>
            </a:r>
            <a:r>
              <a:rPr lang="en-AT" dirty="0" err="1"/>
              <a:t>kann</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14</a:t>
            </a:fld>
            <a:endParaRPr lang="de-AT"/>
          </a:p>
        </p:txBody>
      </p:sp>
    </p:spTree>
    <p:extLst>
      <p:ext uri="{BB962C8B-B14F-4D97-AF65-F5344CB8AC3E}">
        <p14:creationId xmlns:p14="http://schemas.microsoft.com/office/powerpoint/2010/main" val="6988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en-AT" dirty="0"/>
          </a:p>
          <a:p>
            <a:endParaRPr lang="en-AT" dirty="0"/>
          </a:p>
          <a:p>
            <a:r>
              <a:rPr lang="en-US" dirty="0"/>
              <a:t>- The `</a:t>
            </a:r>
            <a:r>
              <a:rPr lang="en-US" dirty="0" err="1"/>
              <a:t>expandMinNode</a:t>
            </a:r>
            <a:r>
              <a:rPr lang="en-US" dirty="0"/>
              <a:t>` function is modified to accept three parameters: `depth`, `alpha`, and `beta`.</a:t>
            </a:r>
          </a:p>
          <a:p>
            <a:r>
              <a:rPr lang="en-US" dirty="0"/>
              <a:t>- The `</a:t>
            </a:r>
            <a:r>
              <a:rPr lang="en-US" dirty="0" err="1"/>
              <a:t>minStrength</a:t>
            </a:r>
            <a:r>
              <a:rPr lang="en-US" dirty="0"/>
              <a:t>` variable is initialized with `MAX_POSSIBLE_STRENGTH_BETA` to track the beta value from the call chain.</a:t>
            </a:r>
          </a:p>
          <a:p>
            <a:r>
              <a:rPr lang="en-US" dirty="0"/>
              <a:t>- The condition for pruning is changed from `if (strength &lt;= </a:t>
            </a:r>
            <a:r>
              <a:rPr lang="en-US" dirty="0" err="1"/>
              <a:t>parentMaximum</a:t>
            </a:r>
            <a:r>
              <a:rPr lang="en-US" dirty="0"/>
              <a:t>)` to `if (strength &lt;= alpha)`. This checks if the current strength is less than or equal to the alpha value, which represents the maximum value the maximizer player is assured of getting. If true, the subtree can be pruned as the maximizer will never choose a move that leads to a value less than or equal to alpha.</a:t>
            </a:r>
          </a:p>
          <a:p>
            <a:r>
              <a:rPr lang="en-US" dirty="0"/>
              <a:t>- If pruning occurs, the function returns the strength directly.</a:t>
            </a:r>
          </a:p>
          <a:p>
            <a:r>
              <a:rPr lang="en-US" dirty="0"/>
              <a:t>- If a new minimum strength is encountered during the tree descent, the beta value is updated to this new minimum strength. This is done by checking `if (strength &lt; beta)` and updating `beta = strength`.</a:t>
            </a:r>
          </a:p>
          <a:p>
            <a:r>
              <a:rPr lang="en-US" dirty="0"/>
              <a:t>- The function returns the updated beta value instead of the minimum strength.</a:t>
            </a:r>
          </a:p>
          <a:p>
            <a:endParaRPr lang="en-AT" dirty="0"/>
          </a:p>
          <a:p>
            <a:endParaRPr lang="en-US" dirty="0"/>
          </a:p>
          <a:p>
            <a:r>
              <a:rPr lang="en-US" dirty="0"/>
              <a:t>These changes incorporate alpha-beta pruning into the minimax algorithm by keeping track of the alpha and beta values during the tree traversal. Subtrees are pruned if their values lie outside the [alpha, beta] interval, as they cannot influence the final decision. This optimization significantly reduces the search space and improves the efficiency of the algorithm, especially in larger game trees.</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15</a:t>
            </a:fld>
            <a:endParaRPr lang="de-AT"/>
          </a:p>
        </p:txBody>
      </p:sp>
    </p:spTree>
    <p:extLst>
      <p:ext uri="{BB962C8B-B14F-4D97-AF65-F5344CB8AC3E}">
        <p14:creationId xmlns:p14="http://schemas.microsoft.com/office/powerpoint/2010/main" val="1242432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18</a:t>
            </a:fld>
            <a:endParaRPr lang="de-AT"/>
          </a:p>
        </p:txBody>
      </p:sp>
    </p:spTree>
    <p:extLst>
      <p:ext uri="{BB962C8B-B14F-4D97-AF65-F5344CB8AC3E}">
        <p14:creationId xmlns:p14="http://schemas.microsoft.com/office/powerpoint/2010/main" val="1926480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en-AT" dirty="0"/>
          </a:p>
          <a:p>
            <a:r>
              <a:rPr lang="en-AT" dirty="0" err="1"/>
              <a:t>Grafik</a:t>
            </a:r>
            <a:r>
              <a:rPr lang="en-AT" dirty="0"/>
              <a:t> </a:t>
            </a:r>
            <a:r>
              <a:rPr lang="en-AT" dirty="0" err="1"/>
              <a:t>zeigt</a:t>
            </a:r>
            <a:r>
              <a:rPr lang="en-AT" dirty="0"/>
              <a:t> alle </a:t>
            </a:r>
            <a:r>
              <a:rPr lang="en-AT" dirty="0" err="1"/>
              <a:t>Positionen</a:t>
            </a:r>
            <a:r>
              <a:rPr lang="en-AT" dirty="0"/>
              <a:t>, von wo </a:t>
            </a:r>
            <a:r>
              <a:rPr lang="en-AT" dirty="0" err="1"/>
              <a:t>ein</a:t>
            </a:r>
            <a:r>
              <a:rPr lang="en-AT" dirty="0"/>
              <a:t> </a:t>
            </a:r>
            <a:r>
              <a:rPr lang="en-AT" dirty="0" err="1"/>
              <a:t>Sieg</a:t>
            </a:r>
            <a:r>
              <a:rPr lang="en-AT" dirty="0"/>
              <a:t> </a:t>
            </a:r>
            <a:r>
              <a:rPr lang="en-AT" dirty="0" err="1"/>
              <a:t>aus</a:t>
            </a:r>
            <a:r>
              <a:rPr lang="en-AT" dirty="0"/>
              <a:t> </a:t>
            </a:r>
            <a:r>
              <a:rPr lang="en-AT" dirty="0" err="1"/>
              <a:t>möglich</a:t>
            </a:r>
            <a:r>
              <a:rPr lang="en-AT" dirty="0"/>
              <a:t> </a:t>
            </a:r>
            <a:r>
              <a:rPr lang="en-AT" dirty="0" err="1"/>
              <a:t>ist</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19</a:t>
            </a:fld>
            <a:endParaRPr lang="de-AT"/>
          </a:p>
        </p:txBody>
      </p:sp>
    </p:spTree>
    <p:extLst>
      <p:ext uri="{BB962C8B-B14F-4D97-AF65-F5344CB8AC3E}">
        <p14:creationId xmlns:p14="http://schemas.microsoft.com/office/powerpoint/2010/main" val="452465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20</a:t>
            </a:fld>
            <a:endParaRPr lang="de-AT"/>
          </a:p>
        </p:txBody>
      </p:sp>
    </p:spTree>
    <p:extLst>
      <p:ext uri="{BB962C8B-B14F-4D97-AF65-F5344CB8AC3E}">
        <p14:creationId xmlns:p14="http://schemas.microsoft.com/office/powerpoint/2010/main" val="3457522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en-AT" dirty="0"/>
          </a:p>
          <a:p>
            <a:endParaRPr lang="en-AT" dirty="0"/>
          </a:p>
          <a:p>
            <a:r>
              <a:rPr lang="en-AT" dirty="0"/>
              <a:t>Original Code:</a:t>
            </a:r>
            <a:br>
              <a:rPr lang="en-AT" dirty="0"/>
            </a:br>
            <a:r>
              <a:rPr lang="en-US" dirty="0"/>
              <a:t>The issue you described where the computer could win in one move but doesn't do so can be attributed to the pruning mechanism in the Minimax algorithm with Alpha-Beta pruning.</a:t>
            </a:r>
          </a:p>
          <a:p>
            <a:endParaRPr lang="en-US" dirty="0"/>
          </a:p>
          <a:p>
            <a:r>
              <a:rPr lang="en-US" dirty="0"/>
              <a:t>In the given code, the `</a:t>
            </a:r>
            <a:r>
              <a:rPr lang="en-US" dirty="0" err="1"/>
              <a:t>expandMaxNode</a:t>
            </a:r>
            <a:r>
              <a:rPr lang="en-US" dirty="0"/>
              <a:t>` and `</a:t>
            </a:r>
            <a:r>
              <a:rPr lang="en-US" dirty="0" err="1"/>
              <a:t>expandMinNode</a:t>
            </a:r>
            <a:r>
              <a:rPr lang="en-US" dirty="0"/>
              <a:t>` methods implement the pruning logic. The pruning is based on the `</a:t>
            </a:r>
            <a:r>
              <a:rPr lang="en-US" dirty="0" err="1"/>
              <a:t>parentMinimum</a:t>
            </a:r>
            <a:r>
              <a:rPr lang="en-US" dirty="0"/>
              <a:t>` and `</a:t>
            </a:r>
            <a:r>
              <a:rPr lang="en-US" dirty="0" err="1"/>
              <a:t>parentMaximum</a:t>
            </a:r>
            <a:r>
              <a:rPr lang="en-US" dirty="0"/>
              <a:t>` values, which represent the best scores found so far by the parent nodes.</a:t>
            </a:r>
          </a:p>
          <a:p>
            <a:endParaRPr lang="en-US" dirty="0"/>
          </a:p>
          <a:p>
            <a:r>
              <a:rPr lang="en-US" dirty="0"/>
              <a:t>The pruning works as follows:</a:t>
            </a:r>
          </a:p>
          <a:p>
            <a:r>
              <a:rPr lang="en-US" dirty="0"/>
              <a:t>- In the `</a:t>
            </a:r>
            <a:r>
              <a:rPr lang="en-US" dirty="0" err="1"/>
              <a:t>expandMaxNode</a:t>
            </a:r>
            <a:r>
              <a:rPr lang="en-US" dirty="0"/>
              <a:t>` method, if a child node returns a score greater than `</a:t>
            </a:r>
            <a:r>
              <a:rPr lang="en-US" dirty="0" err="1"/>
              <a:t>parentMinimum</a:t>
            </a:r>
            <a:r>
              <a:rPr lang="en-US" dirty="0"/>
              <a:t>`, the method immediately returns that score without exploring further moves. This is because the parent min node will not choose any score greater than its current minimum.</a:t>
            </a:r>
          </a:p>
          <a:p>
            <a:r>
              <a:rPr lang="en-US" dirty="0"/>
              <a:t>- Similarly, in the `</a:t>
            </a:r>
            <a:r>
              <a:rPr lang="en-US" dirty="0" err="1"/>
              <a:t>expandMinNode</a:t>
            </a:r>
            <a:r>
              <a:rPr lang="en-US" dirty="0"/>
              <a:t>` method, if a child node returns a score less than `</a:t>
            </a:r>
            <a:r>
              <a:rPr lang="en-US" dirty="0" err="1"/>
              <a:t>parentMaximum</a:t>
            </a:r>
            <a:r>
              <a:rPr lang="en-US" dirty="0"/>
              <a:t>`, the method immediately returns that score without exploring further moves. This is because the parent max node will not choose any score less than its current maximum.</a:t>
            </a:r>
          </a:p>
          <a:p>
            <a:endParaRPr lang="en-US" dirty="0"/>
          </a:p>
          <a:p>
            <a:r>
              <a:rPr lang="en-US" dirty="0"/>
              <a:t>The pruning mechanism is designed to optimize the search by avoiding the exploration of branches that are guaranteed to be suboptimal. However, this can sometimes lead to situations where the algorithm prunes a winning move because it has already found a "good enough" move.</a:t>
            </a:r>
          </a:p>
          <a:p>
            <a:endParaRPr lang="en-US" dirty="0"/>
          </a:p>
          <a:p>
            <a:r>
              <a:rPr lang="en-US" dirty="0"/>
              <a:t>For example, let's say the computer is the max player and has two possible moves: Move A leads to a guaranteed win in one move, while Move B leads to a winning position but requires more moves. If the algorithm explores Move B first and finds a score that is greater than the initial `</a:t>
            </a:r>
            <a:r>
              <a:rPr lang="en-US" dirty="0" err="1"/>
              <a:t>parentMinimum</a:t>
            </a:r>
            <a:r>
              <a:rPr lang="en-US" dirty="0"/>
              <a:t>`, it will prune the remaining moves, including Move A. As a result, the computer may choose Move B instead of the immediate winning Move A.</a:t>
            </a:r>
          </a:p>
          <a:p>
            <a:endParaRPr lang="en-US" dirty="0"/>
          </a:p>
          <a:p>
            <a:r>
              <a:rPr lang="en-US" dirty="0"/>
              <a:t>To mitigate this issue, you can consider the following approaches:</a:t>
            </a:r>
          </a:p>
          <a:p>
            <a:r>
              <a:rPr lang="en-US" dirty="0"/>
              <a:t>1. Increase the depth of the search: By increasing the search depth, the algorithm will explore more moves and have a higher chance of finding the optimal winning move.</a:t>
            </a:r>
          </a:p>
          <a:p>
            <a:r>
              <a:rPr lang="en-US" dirty="0"/>
              <a:t>2. Adjust the pruning threshold: Instead of pruning based on strict inequality, you can introduce a small threshold value. For example, in the `</a:t>
            </a:r>
            <a:r>
              <a:rPr lang="en-US" dirty="0" err="1"/>
              <a:t>expandMaxNode</a:t>
            </a:r>
            <a:r>
              <a:rPr lang="en-US" dirty="0"/>
              <a:t>` method, you can modify the condition to `if (strength &gt; </a:t>
            </a:r>
            <a:r>
              <a:rPr lang="en-US" dirty="0" err="1"/>
              <a:t>parentMinimum</a:t>
            </a:r>
            <a:r>
              <a:rPr lang="en-US" dirty="0"/>
              <a:t> + threshold)` to allow the exploration of moves that are slightly better than the current best move.</a:t>
            </a:r>
          </a:p>
          <a:p>
            <a:r>
              <a:rPr lang="en-US" dirty="0"/>
              <a:t>3. Implement additional heuristics: You can incorporate additional heuristics or rules to prioritize certain moves, such as checking for immediate winning moves before applying the Minimax algorithm.</a:t>
            </a:r>
          </a:p>
          <a:p>
            <a:endParaRPr lang="en-US" dirty="0"/>
          </a:p>
          <a:p>
            <a:r>
              <a:rPr lang="en-US" dirty="0"/>
              <a:t>Keep in mind that the effectiveness of these approaches may depend on the specific characteristics of the game and the trade-off between search depth, computational resources, and the desired level of play.</a:t>
            </a:r>
            <a:br>
              <a:rPr lang="en-AT" dirty="0"/>
            </a:br>
            <a:br>
              <a:rPr lang="en-AT" dirty="0"/>
            </a:br>
            <a:r>
              <a:rPr lang="en-US" dirty="0"/>
              <a:t>The flowchart highlights the pruning mechanism where moves are undone and strengths are returned if they exceed the </a:t>
            </a:r>
            <a:r>
              <a:rPr lang="en-US" dirty="0" err="1"/>
              <a:t>parentMinimum</a:t>
            </a:r>
            <a:r>
              <a:rPr lang="en-US" dirty="0"/>
              <a:t> (in the Max node) or fall below the </a:t>
            </a:r>
            <a:r>
              <a:rPr lang="en-US" dirty="0" err="1"/>
              <a:t>parentMaximum</a:t>
            </a:r>
            <a:r>
              <a:rPr lang="en-US" dirty="0"/>
              <a:t> (in the Min node). This pruning can lead to missing winning moves if a "good enough" move is found early in the search.</a:t>
            </a:r>
            <a:br>
              <a:rPr lang="en-AT" dirty="0"/>
            </a:br>
            <a:br>
              <a:rPr lang="en-AT" dirty="0"/>
            </a:br>
            <a:br>
              <a:rPr lang="en-AT" dirty="0"/>
            </a:br>
            <a:r>
              <a:rPr lang="en-AT" dirty="0"/>
              <a:t>Updated Code:</a:t>
            </a:r>
            <a:br>
              <a:rPr lang="en-AT" dirty="0"/>
            </a:br>
            <a:r>
              <a:rPr lang="en-US" dirty="0"/>
              <a:t>The provided code includes the implementation of the Minimax algorithm with Alpha-Beta pruning for a Connect Four game. The code has been modified to address the issue mentioned in the previous question.</a:t>
            </a:r>
          </a:p>
          <a:p>
            <a:endParaRPr lang="en-US" dirty="0"/>
          </a:p>
          <a:p>
            <a:r>
              <a:rPr lang="en-US" dirty="0"/>
              <a:t>The main changes made to the code are:</a:t>
            </a:r>
          </a:p>
          <a:p>
            <a:endParaRPr lang="en-US" dirty="0"/>
          </a:p>
          <a:p>
            <a:r>
              <a:rPr lang="en-US" dirty="0"/>
              <a:t>1. In the `</a:t>
            </a:r>
            <a:r>
              <a:rPr lang="en-US" dirty="0" err="1"/>
              <a:t>expandMaxNode</a:t>
            </a:r>
            <a:r>
              <a:rPr lang="en-US" dirty="0"/>
              <a:t>` method:</a:t>
            </a:r>
          </a:p>
          <a:p>
            <a:r>
              <a:rPr lang="en-US" dirty="0"/>
              <a:t>   - The `</a:t>
            </a:r>
            <a:r>
              <a:rPr lang="en-US" dirty="0" err="1"/>
              <a:t>parentMinimum</a:t>
            </a:r>
            <a:r>
              <a:rPr lang="en-US" dirty="0"/>
              <a:t>` parameter has been renamed to `alpha` to align with the standard terminology used in Alpha-Beta pruning.</a:t>
            </a:r>
          </a:p>
          <a:p>
            <a:r>
              <a:rPr lang="en-US" dirty="0"/>
              <a:t>   - The condition for pruning has been changed from `if (strength &gt; </a:t>
            </a:r>
            <a:r>
              <a:rPr lang="en-US" dirty="0" err="1"/>
              <a:t>parentMinimum</a:t>
            </a:r>
            <a:r>
              <a:rPr lang="en-US" dirty="0"/>
              <a:t>)` to `if (strength &gt;= beta)`. This ensures that the pruning occurs when the current node's strength is greater than or equal to the beta value received from the parent.</a:t>
            </a:r>
          </a:p>
          <a:p>
            <a:r>
              <a:rPr lang="en-US" dirty="0"/>
              <a:t>   - The `</a:t>
            </a:r>
            <a:r>
              <a:rPr lang="en-US" dirty="0" err="1"/>
              <a:t>maxStrength</a:t>
            </a:r>
            <a:r>
              <a:rPr lang="en-US" dirty="0"/>
              <a:t>` variable has been replaced with `alpha`, and it is updated whenever a better score is found.</a:t>
            </a:r>
          </a:p>
          <a:p>
            <a:endParaRPr lang="en-US" dirty="0"/>
          </a:p>
          <a:p>
            <a:r>
              <a:rPr lang="en-US" dirty="0"/>
              <a:t>2. In the `</a:t>
            </a:r>
            <a:r>
              <a:rPr lang="en-US" dirty="0" err="1"/>
              <a:t>expandMinNode</a:t>
            </a:r>
            <a:r>
              <a:rPr lang="en-US" dirty="0"/>
              <a:t>` method:</a:t>
            </a:r>
          </a:p>
          <a:p>
            <a:r>
              <a:rPr lang="en-US" dirty="0"/>
              <a:t>   - The `</a:t>
            </a:r>
            <a:r>
              <a:rPr lang="en-US" dirty="0" err="1"/>
              <a:t>parentMaximum</a:t>
            </a:r>
            <a:r>
              <a:rPr lang="en-US" dirty="0"/>
              <a:t>` parameter has been renamed to `beta` to align with the standard terminology used in Alpha-Beta pruning.</a:t>
            </a:r>
          </a:p>
          <a:p>
            <a:r>
              <a:rPr lang="en-US" dirty="0"/>
              <a:t>   - The condition for pruning has been changed from `if (strength &lt; </a:t>
            </a:r>
            <a:r>
              <a:rPr lang="en-US" dirty="0" err="1"/>
              <a:t>parentMaximum</a:t>
            </a:r>
            <a:r>
              <a:rPr lang="en-US" dirty="0"/>
              <a:t>)` to `if (strength &lt;= alpha)`. This ensures that the pruning occurs when the current node's strength is less than or equal to the alpha value received from the parent.</a:t>
            </a:r>
          </a:p>
          <a:p>
            <a:r>
              <a:rPr lang="en-US" dirty="0"/>
              <a:t>   - The `</a:t>
            </a:r>
            <a:r>
              <a:rPr lang="en-US" dirty="0" err="1"/>
              <a:t>minStrength</a:t>
            </a:r>
            <a:r>
              <a:rPr lang="en-US" dirty="0"/>
              <a:t>` variable has been replaced with `beta`, and it is updated whenever a better score is found.</a:t>
            </a:r>
          </a:p>
          <a:p>
            <a:endParaRPr lang="en-US" dirty="0"/>
          </a:p>
          <a:p>
            <a:r>
              <a:rPr lang="en-US" dirty="0"/>
              <a:t>With these changes, the pruning mechanism in the Alpha-Beta algorithm has been corrected. The algorithm will now properly prune branches that are guaranteed to be suboptimal, considering both the alpha and beta values.</a:t>
            </a:r>
          </a:p>
          <a:p>
            <a:endParaRPr lang="en-US" dirty="0"/>
          </a:p>
          <a:p>
            <a:r>
              <a:rPr lang="en-US" dirty="0"/>
              <a:t>The question "Sometimes the computer can win in one move, but does not do so. Can you explain why?" is no longer applicable to this updated code. The modified Alpha-Beta pruning implementation should now correctly identify and choose the winning move whenever possible, as long as the search depth is sufficient and the heuristic evaluation function is accurate.</a:t>
            </a:r>
          </a:p>
          <a:p>
            <a:endParaRPr lang="en-US" dirty="0"/>
          </a:p>
          <a:p>
            <a:r>
              <a:rPr lang="en-US" dirty="0"/>
              <a:t>The updated code addresses the pruning issue and should improve the computer player's decision-making, reducing the chances of missing an immediate winning move.</a:t>
            </a:r>
            <a:br>
              <a:rPr lang="en-AT" dirty="0"/>
            </a:br>
            <a:br>
              <a:rPr lang="en-AT" dirty="0"/>
            </a:br>
            <a:r>
              <a:rPr lang="en-US" dirty="0"/>
              <a:t>In the Max node, if the strength is greater than or equal to beta, the move is pruned. In the Min node, if the strength is less than or equal to alpha, the move is pruned.</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22</a:t>
            </a:fld>
            <a:endParaRPr lang="de-AT"/>
          </a:p>
        </p:txBody>
      </p:sp>
    </p:spTree>
    <p:extLst>
      <p:ext uri="{BB962C8B-B14F-4D97-AF65-F5344CB8AC3E}">
        <p14:creationId xmlns:p14="http://schemas.microsoft.com/office/powerpoint/2010/main" val="35690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mj-lt"/>
              <a:buNone/>
            </a:pPr>
            <a:r>
              <a:rPr lang="en-AT" dirty="0" err="1"/>
              <a:t>Gemeinsam</a:t>
            </a:r>
            <a:endParaRPr lang="en-AT" dirty="0"/>
          </a:p>
          <a:p>
            <a:pPr marL="228600" indent="-228600">
              <a:buFont typeface="+mj-lt"/>
              <a:buAutoNum type="arabicPeriod"/>
            </a:pPr>
            <a:endParaRPr lang="en-AT" dirty="0"/>
          </a:p>
          <a:p>
            <a:pPr marL="228600" indent="-228600">
              <a:buFont typeface="+mj-lt"/>
              <a:buAutoNum type="arabicPeriod"/>
            </a:pPr>
            <a:r>
              <a:rPr lang="de-AT" dirty="0"/>
              <a:t>O</a:t>
            </a:r>
            <a:r>
              <a:rPr lang="en-AT" dirty="0" err="1"/>
              <a:t>riginal</a:t>
            </a:r>
            <a:endParaRPr lang="en-AT" dirty="0"/>
          </a:p>
          <a:p>
            <a:pPr marL="228600" indent="-228600">
              <a:buFont typeface="+mj-lt"/>
              <a:buAutoNum type="arabicPeriod"/>
            </a:pPr>
            <a:r>
              <a:rPr lang="de-AT" dirty="0"/>
              <a:t>W</a:t>
            </a:r>
            <a:r>
              <a:rPr lang="en-AT" dirty="0" err="1"/>
              <a:t>ithout</a:t>
            </a:r>
            <a:r>
              <a:rPr lang="en-AT" dirty="0"/>
              <a:t> pruning</a:t>
            </a:r>
          </a:p>
          <a:p>
            <a:pPr marL="228600" indent="-228600">
              <a:buFont typeface="+mj-lt"/>
              <a:buAutoNum type="arabicPeriod"/>
            </a:pPr>
            <a:r>
              <a:rPr lang="de-AT" dirty="0"/>
              <a:t>E</a:t>
            </a:r>
            <a:r>
              <a:rPr lang="en-AT" dirty="0"/>
              <a:t>qual to pruning limit</a:t>
            </a:r>
          </a:p>
          <a:p>
            <a:pPr marL="228600" indent="-228600">
              <a:buFont typeface="+mj-lt"/>
              <a:buAutoNum type="arabicPeriod"/>
            </a:pPr>
            <a:r>
              <a:rPr lang="de-AT" dirty="0"/>
              <a:t>D</a:t>
            </a:r>
            <a:r>
              <a:rPr lang="en-AT" dirty="0" err="1"/>
              <a:t>eep</a:t>
            </a:r>
            <a:r>
              <a:rPr lang="en-AT" dirty="0"/>
              <a:t> pruning</a:t>
            </a:r>
          </a:p>
          <a:p>
            <a:pPr marL="228600" indent="-228600">
              <a:buFont typeface="+mj-lt"/>
              <a:buAutoNum type="arabicPeriod"/>
            </a:pPr>
            <a:r>
              <a:rPr lang="en-AT" dirty="0"/>
              <a:t>Order of moves</a:t>
            </a:r>
          </a:p>
          <a:p>
            <a:pPr marL="685800" lvl="1" indent="-228600">
              <a:buFont typeface="+mj-lt"/>
              <a:buAutoNum type="arabicPeriod"/>
            </a:pPr>
            <a:r>
              <a:rPr lang="de-AT" dirty="0"/>
              <a:t>W</a:t>
            </a:r>
            <a:r>
              <a:rPr lang="en-AT" dirty="0" err="1"/>
              <a:t>ithout</a:t>
            </a:r>
            <a:r>
              <a:rPr lang="en-AT" dirty="0"/>
              <a:t> pruning</a:t>
            </a:r>
          </a:p>
          <a:p>
            <a:pPr marL="685800" lvl="1" indent="-228600">
              <a:buFont typeface="+mj-lt"/>
              <a:buAutoNum type="arabicPeriod"/>
            </a:pPr>
            <a:r>
              <a:rPr lang="de-AT" dirty="0"/>
              <a:t>W</a:t>
            </a:r>
            <a:r>
              <a:rPr lang="en-AT" dirty="0" err="1"/>
              <a:t>ith</a:t>
            </a:r>
            <a:r>
              <a:rPr lang="en-AT" dirty="0"/>
              <a:t> pruning</a:t>
            </a:r>
          </a:p>
          <a:p>
            <a:pPr marL="0" lvl="0" indent="0">
              <a:buFont typeface="+mj-lt"/>
              <a:buNone/>
            </a:pPr>
            <a:endParaRPr lang="en-AT" dirty="0"/>
          </a:p>
        </p:txBody>
      </p:sp>
      <p:sp>
        <p:nvSpPr>
          <p:cNvPr id="4" name="Foliennummernplatzhalter 3"/>
          <p:cNvSpPr>
            <a:spLocks noGrp="1"/>
          </p:cNvSpPr>
          <p:nvPr>
            <p:ph type="sldNum" sz="quarter" idx="5"/>
          </p:nvPr>
        </p:nvSpPr>
        <p:spPr/>
        <p:txBody>
          <a:bodyPr/>
          <a:lstStyle/>
          <a:p>
            <a:fld id="{902369EE-7541-4C8C-8E13-5FC51B408B97}" type="slidenum">
              <a:rPr lang="de-AT" smtClean="0"/>
              <a:t>23</a:t>
            </a:fld>
            <a:endParaRPr lang="de-AT"/>
          </a:p>
        </p:txBody>
      </p:sp>
    </p:spTree>
    <p:extLst>
      <p:ext uri="{BB962C8B-B14F-4D97-AF65-F5344CB8AC3E}">
        <p14:creationId xmlns:p14="http://schemas.microsoft.com/office/powerpoint/2010/main" val="1911969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mj-lt"/>
              <a:buNone/>
            </a:pPr>
            <a:r>
              <a:rPr lang="en-AT" dirty="0" err="1"/>
              <a:t>Gemeinsam</a:t>
            </a:r>
            <a:endParaRPr lang="en-AT" dirty="0"/>
          </a:p>
          <a:p>
            <a:pPr marL="228600" indent="-228600">
              <a:buFont typeface="+mj-lt"/>
              <a:buAutoNum type="arabicPeriod"/>
            </a:pPr>
            <a:endParaRPr lang="en-AT" dirty="0"/>
          </a:p>
          <a:p>
            <a:pPr marL="228600" indent="-228600">
              <a:buFont typeface="+mj-lt"/>
              <a:buAutoNum type="arabicPeriod"/>
            </a:pPr>
            <a:r>
              <a:rPr lang="de-AT" dirty="0"/>
              <a:t>O</a:t>
            </a:r>
            <a:r>
              <a:rPr lang="en-AT" dirty="0" err="1"/>
              <a:t>riginal</a:t>
            </a:r>
            <a:endParaRPr lang="en-AT" dirty="0"/>
          </a:p>
          <a:p>
            <a:pPr marL="228600" indent="-228600">
              <a:buFont typeface="+mj-lt"/>
              <a:buAutoNum type="arabicPeriod"/>
            </a:pPr>
            <a:r>
              <a:rPr lang="de-AT" dirty="0"/>
              <a:t>W</a:t>
            </a:r>
            <a:r>
              <a:rPr lang="en-AT" dirty="0" err="1"/>
              <a:t>ithout</a:t>
            </a:r>
            <a:r>
              <a:rPr lang="en-AT" dirty="0"/>
              <a:t> pruning</a:t>
            </a:r>
          </a:p>
          <a:p>
            <a:pPr marL="228600" indent="-228600">
              <a:buFont typeface="+mj-lt"/>
              <a:buAutoNum type="arabicPeriod"/>
            </a:pPr>
            <a:r>
              <a:rPr lang="de-AT" dirty="0"/>
              <a:t>E</a:t>
            </a:r>
            <a:r>
              <a:rPr lang="en-AT" dirty="0"/>
              <a:t>qual to pruning limit</a:t>
            </a:r>
          </a:p>
          <a:p>
            <a:pPr marL="228600" indent="-228600">
              <a:buFont typeface="+mj-lt"/>
              <a:buAutoNum type="arabicPeriod"/>
            </a:pPr>
            <a:r>
              <a:rPr lang="de-AT" dirty="0"/>
              <a:t>D</a:t>
            </a:r>
            <a:r>
              <a:rPr lang="en-AT" dirty="0" err="1"/>
              <a:t>eep</a:t>
            </a:r>
            <a:r>
              <a:rPr lang="en-AT" dirty="0"/>
              <a:t> pruning</a:t>
            </a:r>
          </a:p>
          <a:p>
            <a:pPr marL="228600" indent="-228600">
              <a:buFont typeface="+mj-lt"/>
              <a:buAutoNum type="arabicPeriod"/>
            </a:pPr>
            <a:r>
              <a:rPr lang="en-AT" dirty="0"/>
              <a:t>Order of moves</a:t>
            </a:r>
          </a:p>
          <a:p>
            <a:pPr marL="685800" lvl="1" indent="-228600">
              <a:buFont typeface="+mj-lt"/>
              <a:buAutoNum type="arabicPeriod"/>
            </a:pPr>
            <a:r>
              <a:rPr lang="de-AT" dirty="0"/>
              <a:t>W</a:t>
            </a:r>
            <a:r>
              <a:rPr lang="en-AT" dirty="0" err="1"/>
              <a:t>ithout</a:t>
            </a:r>
            <a:r>
              <a:rPr lang="en-AT" dirty="0"/>
              <a:t> pruning</a:t>
            </a:r>
          </a:p>
          <a:p>
            <a:pPr marL="685800" lvl="1" indent="-228600">
              <a:buFont typeface="+mj-lt"/>
              <a:buAutoNum type="arabicPeriod"/>
            </a:pPr>
            <a:r>
              <a:rPr lang="de-AT" dirty="0"/>
              <a:t>W</a:t>
            </a:r>
            <a:r>
              <a:rPr lang="en-AT" dirty="0" err="1"/>
              <a:t>ith</a:t>
            </a:r>
            <a:r>
              <a:rPr lang="en-AT" dirty="0"/>
              <a:t> pruning</a:t>
            </a:r>
          </a:p>
          <a:p>
            <a:pPr marL="0" lvl="0" indent="0">
              <a:buFont typeface="+mj-lt"/>
              <a:buNone/>
            </a:pPr>
            <a:endParaRPr lang="en-AT" dirty="0"/>
          </a:p>
        </p:txBody>
      </p:sp>
      <p:sp>
        <p:nvSpPr>
          <p:cNvPr id="4" name="Foliennummernplatzhalter 3"/>
          <p:cNvSpPr>
            <a:spLocks noGrp="1"/>
          </p:cNvSpPr>
          <p:nvPr>
            <p:ph type="sldNum" sz="quarter" idx="5"/>
          </p:nvPr>
        </p:nvSpPr>
        <p:spPr/>
        <p:txBody>
          <a:bodyPr/>
          <a:lstStyle/>
          <a:p>
            <a:fld id="{902369EE-7541-4C8C-8E13-5FC51B408B97}" type="slidenum">
              <a:rPr lang="de-AT" smtClean="0"/>
              <a:t>24</a:t>
            </a:fld>
            <a:endParaRPr lang="de-AT"/>
          </a:p>
        </p:txBody>
      </p:sp>
    </p:spTree>
    <p:extLst>
      <p:ext uri="{BB962C8B-B14F-4D97-AF65-F5344CB8AC3E}">
        <p14:creationId xmlns:p14="http://schemas.microsoft.com/office/powerpoint/2010/main" val="3000986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26</a:t>
            </a:fld>
            <a:endParaRPr lang="de-AT"/>
          </a:p>
        </p:txBody>
      </p:sp>
    </p:spTree>
    <p:extLst>
      <p:ext uri="{BB962C8B-B14F-4D97-AF65-F5344CB8AC3E}">
        <p14:creationId xmlns:p14="http://schemas.microsoft.com/office/powerpoint/2010/main" val="542081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3</a:t>
            </a:fld>
            <a:endParaRPr lang="de-AT"/>
          </a:p>
        </p:txBody>
      </p:sp>
    </p:spTree>
    <p:extLst>
      <p:ext uri="{BB962C8B-B14F-4D97-AF65-F5344CB8AC3E}">
        <p14:creationId xmlns:p14="http://schemas.microsoft.com/office/powerpoint/2010/main" val="1190059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Parameters </a:t>
            </a:r>
            <a:r>
              <a:rPr lang="de-AT" dirty="0" err="1"/>
              <a:t>are</a:t>
            </a:r>
            <a:r>
              <a:rPr lang="de-AT" dirty="0"/>
              <a:t> </a:t>
            </a:r>
            <a:r>
              <a:rPr lang="de-AT" dirty="0" err="1"/>
              <a:t>only</a:t>
            </a:r>
            <a:r>
              <a:rPr lang="de-AT" dirty="0"/>
              <a:t> </a:t>
            </a:r>
            <a:r>
              <a:rPr lang="de-AT" dirty="0" err="1"/>
              <a:t>propagated</a:t>
            </a:r>
            <a:r>
              <a:rPr lang="de-AT" dirty="0"/>
              <a:t> </a:t>
            </a:r>
            <a:r>
              <a:rPr lang="de-AT" dirty="0" err="1"/>
              <a:t>upward</a:t>
            </a:r>
            <a:r>
              <a:rPr lang="de-AT" dirty="0"/>
              <a:t> (</a:t>
            </a:r>
            <a:r>
              <a:rPr lang="el-GR" dirty="0"/>
              <a:t>α</a:t>
            </a:r>
            <a:r>
              <a:rPr lang="de-AT" dirty="0"/>
              <a:t>/</a:t>
            </a:r>
            <a:r>
              <a:rPr lang="el-GR" dirty="0"/>
              <a:t>β</a:t>
            </a:r>
            <a:r>
              <a:rPr lang="de-AT" dirty="0"/>
              <a:t>), 8 follow </a:t>
            </a:r>
            <a:r>
              <a:rPr lang="de-AT" dirty="0" err="1"/>
              <a:t>up</a:t>
            </a:r>
            <a:r>
              <a:rPr lang="de-AT" dirty="0"/>
              <a:t> </a:t>
            </a:r>
            <a:r>
              <a:rPr lang="de-AT" dirty="0" err="1"/>
              <a:t>gamestate</a:t>
            </a:r>
            <a:r>
              <a:rPr lang="de-AT" dirty="0"/>
              <a:t> after </a:t>
            </a:r>
            <a:r>
              <a:rPr lang="de-AT" dirty="0" err="1"/>
              <a:t>every</a:t>
            </a:r>
            <a:r>
              <a:rPr lang="de-AT" dirty="0"/>
              <a:t> </a:t>
            </a:r>
            <a:r>
              <a:rPr lang="de-AT" dirty="0" err="1"/>
              <a:t>move</a:t>
            </a:r>
            <a:endParaRPr lang="de-AT" dirty="0"/>
          </a:p>
          <a:p>
            <a:r>
              <a:rPr lang="de-AT" dirty="0"/>
              <a:t>Order </a:t>
            </a:r>
            <a:r>
              <a:rPr lang="de-AT" dirty="0" err="1"/>
              <a:t>of</a:t>
            </a:r>
            <a:r>
              <a:rPr lang="de-AT" dirty="0"/>
              <a:t> </a:t>
            </a:r>
            <a:r>
              <a:rPr lang="de-AT" dirty="0" err="1"/>
              <a:t>moves</a:t>
            </a:r>
            <a:r>
              <a:rPr lang="de-AT" dirty="0"/>
              <a:t> </a:t>
            </a:r>
            <a:r>
              <a:rPr lang="de-AT" dirty="0" err="1"/>
              <a:t>matters</a:t>
            </a:r>
            <a:r>
              <a:rPr lang="de-AT" dirty="0"/>
              <a:t> – </a:t>
            </a:r>
            <a:r>
              <a:rPr lang="de-AT" dirty="0" err="1"/>
              <a:t>depends</a:t>
            </a:r>
            <a:r>
              <a:rPr lang="de-AT" dirty="0"/>
              <a:t> on </a:t>
            </a:r>
            <a:r>
              <a:rPr lang="de-AT" dirty="0" err="1"/>
              <a:t>how</a:t>
            </a:r>
            <a:r>
              <a:rPr lang="de-AT" dirty="0"/>
              <a:t> </a:t>
            </a:r>
            <a:r>
              <a:rPr lang="de-AT" dirty="0" err="1"/>
              <a:t>likely</a:t>
            </a:r>
            <a:r>
              <a:rPr lang="de-AT" dirty="0"/>
              <a:t> a </a:t>
            </a:r>
            <a:r>
              <a:rPr lang="de-AT" dirty="0" err="1"/>
              <a:t>move</a:t>
            </a:r>
            <a:r>
              <a:rPr lang="de-AT" dirty="0"/>
              <a:t> </a:t>
            </a:r>
            <a:r>
              <a:rPr lang="de-AT" dirty="0" err="1"/>
              <a:t>is</a:t>
            </a:r>
            <a:endParaRPr lang="de-AT" dirty="0"/>
          </a:p>
          <a:p>
            <a:r>
              <a:rPr lang="el-GR" dirty="0"/>
              <a:t>α</a:t>
            </a:r>
            <a:r>
              <a:rPr lang="de-AT" dirty="0"/>
              <a:t> … </a:t>
            </a:r>
            <a:r>
              <a:rPr lang="de-AT" dirty="0" err="1"/>
              <a:t>best</a:t>
            </a:r>
            <a:r>
              <a:rPr lang="de-AT" dirty="0"/>
              <a:t> score </a:t>
            </a:r>
            <a:r>
              <a:rPr lang="de-AT" dirty="0" err="1"/>
              <a:t>the</a:t>
            </a:r>
            <a:r>
              <a:rPr lang="de-AT" dirty="0"/>
              <a:t> </a:t>
            </a:r>
            <a:r>
              <a:rPr lang="de-AT" dirty="0" err="1"/>
              <a:t>max</a:t>
            </a:r>
            <a:r>
              <a:rPr lang="de-AT" dirty="0"/>
              <a:t> </a:t>
            </a:r>
            <a:r>
              <a:rPr lang="de-AT" dirty="0" err="1"/>
              <a:t>player</a:t>
            </a:r>
            <a:r>
              <a:rPr lang="de-AT" dirty="0"/>
              <a:t> </a:t>
            </a:r>
            <a:r>
              <a:rPr lang="de-AT" dirty="0" err="1"/>
              <a:t>can</a:t>
            </a:r>
            <a:r>
              <a:rPr lang="de-AT" dirty="0"/>
              <a:t> </a:t>
            </a:r>
            <a:r>
              <a:rPr lang="de-AT" dirty="0" err="1"/>
              <a:t>currently</a:t>
            </a:r>
            <a:r>
              <a:rPr lang="de-AT" dirty="0"/>
              <a:t> </a:t>
            </a:r>
            <a:r>
              <a:rPr lang="de-AT" dirty="0" err="1"/>
              <a:t>achieve</a:t>
            </a:r>
            <a:endParaRPr lang="de-AT" dirty="0"/>
          </a:p>
          <a:p>
            <a:r>
              <a:rPr lang="el-GR" dirty="0"/>
              <a:t>Β</a:t>
            </a:r>
            <a:r>
              <a:rPr lang="de-AT" dirty="0"/>
              <a:t> … </a:t>
            </a:r>
            <a:r>
              <a:rPr lang="de-AT" dirty="0" err="1"/>
              <a:t>best</a:t>
            </a:r>
            <a:r>
              <a:rPr lang="de-AT" dirty="0"/>
              <a:t> score </a:t>
            </a:r>
            <a:r>
              <a:rPr lang="de-AT" dirty="0" err="1"/>
              <a:t>the</a:t>
            </a:r>
            <a:r>
              <a:rPr lang="de-AT" dirty="0"/>
              <a:t> min </a:t>
            </a:r>
            <a:r>
              <a:rPr lang="de-AT" dirty="0" err="1"/>
              <a:t>player</a:t>
            </a:r>
            <a:r>
              <a:rPr lang="de-AT" dirty="0"/>
              <a:t> </a:t>
            </a:r>
            <a:r>
              <a:rPr lang="de-AT" dirty="0" err="1"/>
              <a:t>can</a:t>
            </a:r>
            <a:r>
              <a:rPr lang="de-AT" dirty="0"/>
              <a:t> </a:t>
            </a:r>
            <a:r>
              <a:rPr lang="de-AT" dirty="0" err="1"/>
              <a:t>currently</a:t>
            </a:r>
            <a:r>
              <a:rPr lang="de-AT" dirty="0"/>
              <a:t> </a:t>
            </a:r>
            <a:r>
              <a:rPr lang="de-AT" dirty="0" err="1"/>
              <a:t>achieve</a:t>
            </a:r>
            <a:endParaRPr lang="de-AT" dirty="0"/>
          </a:p>
          <a:p>
            <a:endParaRPr lang="de-AT" dirty="0"/>
          </a:p>
          <a:p>
            <a:r>
              <a:rPr lang="de-AT" dirty="0"/>
              <a:t>Update Value &lt;= </a:t>
            </a:r>
            <a:r>
              <a:rPr lang="el-GR" dirty="0"/>
              <a:t>β</a:t>
            </a:r>
            <a:r>
              <a:rPr lang="de-AT" dirty="0"/>
              <a:t> || Update Value &gt;= </a:t>
            </a:r>
            <a:r>
              <a:rPr lang="el-GR" dirty="0"/>
              <a:t>α</a:t>
            </a:r>
            <a:endParaRPr lang="de-AT" dirty="0"/>
          </a:p>
          <a:p>
            <a:endParaRPr lang="de-AT" dirty="0"/>
          </a:p>
          <a:p>
            <a:r>
              <a:rPr lang="de-AT" dirty="0" err="1"/>
              <a:t>Condition</a:t>
            </a:r>
            <a:r>
              <a:rPr lang="de-AT" dirty="0"/>
              <a:t> </a:t>
            </a:r>
            <a:r>
              <a:rPr lang="de-AT" dirty="0" err="1"/>
              <a:t>is</a:t>
            </a:r>
            <a:r>
              <a:rPr lang="de-AT" dirty="0"/>
              <a:t> </a:t>
            </a:r>
            <a:r>
              <a:rPr lang="de-AT" dirty="0" err="1"/>
              <a:t>only</a:t>
            </a:r>
            <a:r>
              <a:rPr lang="de-AT" dirty="0"/>
              <a:t> </a:t>
            </a:r>
            <a:r>
              <a:rPr lang="de-AT" dirty="0" err="1"/>
              <a:t>explore</a:t>
            </a:r>
            <a:r>
              <a:rPr lang="de-AT" dirty="0"/>
              <a:t> </a:t>
            </a:r>
            <a:r>
              <a:rPr lang="de-AT" dirty="0" err="1"/>
              <a:t>trees</a:t>
            </a:r>
            <a:r>
              <a:rPr lang="de-AT" dirty="0"/>
              <a:t> </a:t>
            </a:r>
            <a:r>
              <a:rPr lang="de-AT" dirty="0" err="1"/>
              <a:t>were</a:t>
            </a:r>
            <a:r>
              <a:rPr lang="de-AT" dirty="0"/>
              <a:t> </a:t>
            </a:r>
            <a:r>
              <a:rPr lang="el-GR" dirty="0"/>
              <a:t>α</a:t>
            </a:r>
            <a:r>
              <a:rPr lang="de-AT" dirty="0"/>
              <a:t> &gt;= </a:t>
            </a:r>
            <a:r>
              <a:rPr lang="el-GR" dirty="0"/>
              <a:t>β</a:t>
            </a:r>
            <a:r>
              <a:rPr lang="de-AT" dirty="0"/>
              <a:t> – </a:t>
            </a:r>
            <a:r>
              <a:rPr lang="de-AT" dirty="0" err="1"/>
              <a:t>if</a:t>
            </a:r>
            <a:r>
              <a:rPr lang="de-AT" dirty="0"/>
              <a:t> </a:t>
            </a:r>
            <a:r>
              <a:rPr lang="de-AT" dirty="0" err="1"/>
              <a:t>it</a:t>
            </a:r>
            <a:r>
              <a:rPr lang="de-AT" dirty="0"/>
              <a:t> </a:t>
            </a:r>
            <a:r>
              <a:rPr lang="de-AT" dirty="0" err="1"/>
              <a:t>is</a:t>
            </a:r>
            <a:r>
              <a:rPr lang="de-AT" dirty="0"/>
              <a:t> </a:t>
            </a:r>
            <a:r>
              <a:rPr lang="de-AT" dirty="0" err="1"/>
              <a:t>fullfilled</a:t>
            </a:r>
            <a:r>
              <a:rPr lang="de-AT" dirty="0"/>
              <a:t> </a:t>
            </a:r>
            <a:r>
              <a:rPr lang="de-AT" dirty="0" err="1"/>
              <a:t>we</a:t>
            </a:r>
            <a:r>
              <a:rPr lang="de-AT" dirty="0"/>
              <a:t> do not </a:t>
            </a:r>
            <a:r>
              <a:rPr lang="de-AT" dirty="0" err="1"/>
              <a:t>evaluate</a:t>
            </a:r>
            <a:r>
              <a:rPr lang="de-AT" dirty="0"/>
              <a:t> </a:t>
            </a:r>
            <a:r>
              <a:rPr lang="de-AT" dirty="0" err="1"/>
              <a:t>following</a:t>
            </a:r>
            <a:r>
              <a:rPr lang="de-AT" dirty="0"/>
              <a:t> </a:t>
            </a:r>
            <a:r>
              <a:rPr lang="de-AT" dirty="0" err="1"/>
              <a:t>subtrees</a:t>
            </a:r>
            <a:endParaRPr lang="de-AT" dirty="0"/>
          </a:p>
          <a:p>
            <a:endParaRPr lang="de-AT" dirty="0"/>
          </a:p>
          <a:p>
            <a:r>
              <a:rPr lang="de-AT" dirty="0"/>
              <a:t>Alpha </a:t>
            </a:r>
            <a:r>
              <a:rPr lang="de-AT" dirty="0" err="1"/>
              <a:t>only</a:t>
            </a:r>
            <a:r>
              <a:rPr lang="de-AT" dirty="0"/>
              <a:t> </a:t>
            </a:r>
            <a:r>
              <a:rPr lang="de-AT" dirty="0" err="1"/>
              <a:t>changes</a:t>
            </a:r>
            <a:r>
              <a:rPr lang="de-AT" dirty="0"/>
              <a:t> on </a:t>
            </a:r>
            <a:r>
              <a:rPr lang="de-AT" dirty="0" err="1"/>
              <a:t>first</a:t>
            </a:r>
            <a:r>
              <a:rPr lang="de-AT" dirty="0"/>
              <a:t> and </a:t>
            </a:r>
            <a:r>
              <a:rPr lang="de-AT" dirty="0" err="1"/>
              <a:t>third</a:t>
            </a:r>
            <a:r>
              <a:rPr lang="de-AT" dirty="0"/>
              <a:t> </a:t>
            </a:r>
            <a:r>
              <a:rPr lang="de-AT" dirty="0" err="1"/>
              <a:t>level</a:t>
            </a:r>
            <a:br>
              <a:rPr lang="de-AT" dirty="0"/>
            </a:br>
            <a:r>
              <a:rPr lang="de-AT" dirty="0"/>
              <a:t>Beta </a:t>
            </a:r>
            <a:r>
              <a:rPr lang="de-AT" dirty="0" err="1"/>
              <a:t>only</a:t>
            </a:r>
            <a:r>
              <a:rPr lang="de-AT" dirty="0"/>
              <a:t> on </a:t>
            </a:r>
            <a:r>
              <a:rPr lang="de-AT" dirty="0" err="1"/>
              <a:t>second</a:t>
            </a:r>
            <a:r>
              <a:rPr lang="de-AT" dirty="0"/>
              <a:t> </a:t>
            </a:r>
            <a:r>
              <a:rPr lang="de-AT" dirty="0" err="1"/>
              <a:t>level</a:t>
            </a:r>
            <a:endParaRPr lang="de-AT" dirty="0"/>
          </a:p>
          <a:p>
            <a:endParaRPr lang="de-AT" dirty="0"/>
          </a:p>
          <a:p>
            <a:r>
              <a:rPr lang="de-AT" dirty="0" err="1"/>
              <a:t>Since</a:t>
            </a:r>
            <a:r>
              <a:rPr lang="de-AT" dirty="0"/>
              <a:t> in </a:t>
            </a:r>
            <a:r>
              <a:rPr lang="de-AT" dirty="0" err="1"/>
              <a:t>the</a:t>
            </a:r>
            <a:r>
              <a:rPr lang="de-AT" dirty="0"/>
              <a:t> </a:t>
            </a:r>
            <a:r>
              <a:rPr lang="de-AT" dirty="0" err="1"/>
              <a:t>second</a:t>
            </a:r>
            <a:r>
              <a:rPr lang="de-AT" dirty="0"/>
              <a:t> </a:t>
            </a:r>
            <a:r>
              <a:rPr lang="de-AT" dirty="0" err="1"/>
              <a:t>step</a:t>
            </a:r>
            <a:r>
              <a:rPr lang="de-AT" dirty="0"/>
              <a:t> </a:t>
            </a:r>
            <a:r>
              <a:rPr lang="de-AT" dirty="0" err="1"/>
              <a:t>our</a:t>
            </a:r>
            <a:r>
              <a:rPr lang="de-AT" dirty="0"/>
              <a:t> </a:t>
            </a:r>
            <a:r>
              <a:rPr lang="de-AT" dirty="0" err="1"/>
              <a:t>condition</a:t>
            </a:r>
            <a:r>
              <a:rPr lang="de-AT" dirty="0"/>
              <a:t> </a:t>
            </a:r>
            <a:r>
              <a:rPr lang="de-AT" dirty="0" err="1"/>
              <a:t>is</a:t>
            </a:r>
            <a:r>
              <a:rPr lang="de-AT" dirty="0"/>
              <a:t> </a:t>
            </a:r>
            <a:r>
              <a:rPr lang="de-AT" dirty="0" err="1"/>
              <a:t>fullfilled</a:t>
            </a:r>
            <a:r>
              <a:rPr lang="de-AT" dirty="0"/>
              <a:t> </a:t>
            </a:r>
            <a:r>
              <a:rPr lang="de-AT" dirty="0" err="1"/>
              <a:t>we</a:t>
            </a:r>
            <a:r>
              <a:rPr lang="de-AT" dirty="0"/>
              <a:t> </a:t>
            </a:r>
            <a:r>
              <a:rPr lang="de-AT" dirty="0" err="1"/>
              <a:t>propagate</a:t>
            </a:r>
            <a:r>
              <a:rPr lang="de-AT" dirty="0"/>
              <a:t> </a:t>
            </a:r>
            <a:r>
              <a:rPr lang="de-AT" dirty="0" err="1"/>
              <a:t>the</a:t>
            </a:r>
            <a:r>
              <a:rPr lang="de-AT" dirty="0"/>
              <a:t> </a:t>
            </a:r>
            <a:r>
              <a:rPr lang="de-AT" dirty="0" err="1"/>
              <a:t>values</a:t>
            </a:r>
            <a:r>
              <a:rPr lang="de-AT" dirty="0"/>
              <a:t> back </a:t>
            </a:r>
            <a:r>
              <a:rPr lang="de-AT" dirty="0" err="1"/>
              <a:t>to</a:t>
            </a:r>
            <a:r>
              <a:rPr lang="de-AT" dirty="0"/>
              <a:t> </a:t>
            </a:r>
            <a:r>
              <a:rPr lang="de-AT" dirty="0" err="1"/>
              <a:t>the</a:t>
            </a:r>
            <a:r>
              <a:rPr lang="de-AT" dirty="0"/>
              <a:t> top</a:t>
            </a:r>
          </a:p>
          <a:p>
            <a:pPr marL="171450" indent="-171450">
              <a:buFontTx/>
              <a:buChar char="-"/>
            </a:pPr>
            <a:r>
              <a:rPr lang="de-AT" dirty="0"/>
              <a:t>In </a:t>
            </a:r>
            <a:r>
              <a:rPr lang="de-AT" dirty="0" err="1"/>
              <a:t>this</a:t>
            </a:r>
            <a:r>
              <a:rPr lang="de-AT" dirty="0"/>
              <a:t> </a:t>
            </a:r>
            <a:r>
              <a:rPr lang="de-AT" dirty="0" err="1"/>
              <a:t>instance</a:t>
            </a:r>
            <a:r>
              <a:rPr lang="de-AT" dirty="0"/>
              <a:t> </a:t>
            </a:r>
            <a:r>
              <a:rPr lang="de-AT" dirty="0" err="1"/>
              <a:t>we</a:t>
            </a:r>
            <a:r>
              <a:rPr lang="de-AT" dirty="0"/>
              <a:t> </a:t>
            </a:r>
            <a:r>
              <a:rPr lang="de-AT" dirty="0" err="1"/>
              <a:t>immediatly</a:t>
            </a:r>
            <a:r>
              <a:rPr lang="de-AT" dirty="0"/>
              <a:t> </a:t>
            </a:r>
            <a:r>
              <a:rPr lang="de-AT" dirty="0" err="1"/>
              <a:t>prune</a:t>
            </a:r>
            <a:r>
              <a:rPr lang="de-AT" dirty="0"/>
              <a:t> </a:t>
            </a:r>
            <a:r>
              <a:rPr lang="de-AT" dirty="0" err="1"/>
              <a:t>the</a:t>
            </a:r>
            <a:r>
              <a:rPr lang="de-AT" dirty="0"/>
              <a:t> </a:t>
            </a:r>
            <a:r>
              <a:rPr lang="de-AT" dirty="0" err="1"/>
              <a:t>branch</a:t>
            </a:r>
            <a:r>
              <a:rPr lang="de-AT" dirty="0"/>
              <a:t> </a:t>
            </a:r>
            <a:r>
              <a:rPr lang="de-AT" dirty="0" err="1"/>
              <a:t>that</a:t>
            </a:r>
            <a:r>
              <a:rPr lang="de-AT" dirty="0"/>
              <a:t> </a:t>
            </a:r>
            <a:r>
              <a:rPr lang="de-AT" dirty="0" err="1"/>
              <a:t>is</a:t>
            </a:r>
            <a:r>
              <a:rPr lang="de-AT" dirty="0"/>
              <a:t> not </a:t>
            </a:r>
            <a:r>
              <a:rPr lang="de-AT" dirty="0" err="1"/>
              <a:t>yet</a:t>
            </a:r>
            <a:r>
              <a:rPr lang="de-AT" dirty="0"/>
              <a:t> </a:t>
            </a:r>
            <a:r>
              <a:rPr lang="de-AT" dirty="0" err="1"/>
              <a:t>evaluated</a:t>
            </a:r>
            <a:endParaRPr lang="de-AT" dirty="0"/>
          </a:p>
          <a:p>
            <a:pPr marL="171450" indent="-171450">
              <a:buFontTx/>
              <a:buChar char="-"/>
            </a:pPr>
            <a:endParaRPr lang="de-AT" dirty="0"/>
          </a:p>
          <a:p>
            <a:pPr marL="0" indent="0">
              <a:buFontTx/>
              <a:buNone/>
            </a:pPr>
            <a:r>
              <a:rPr lang="de-AT" dirty="0"/>
              <a:t>So </a:t>
            </a:r>
            <a:r>
              <a:rPr lang="de-AT" dirty="0" err="1"/>
              <a:t>for</a:t>
            </a:r>
            <a:r>
              <a:rPr lang="de-AT" dirty="0"/>
              <a:t> </a:t>
            </a:r>
            <a:r>
              <a:rPr lang="de-AT" dirty="0" err="1"/>
              <a:t>our</a:t>
            </a:r>
            <a:r>
              <a:rPr lang="de-AT" dirty="0"/>
              <a:t> </a:t>
            </a:r>
            <a:r>
              <a:rPr lang="de-AT" dirty="0" err="1"/>
              <a:t>example</a:t>
            </a:r>
            <a:r>
              <a:rPr lang="de-AT" dirty="0"/>
              <a:t> </a:t>
            </a:r>
            <a:r>
              <a:rPr lang="de-AT" dirty="0" err="1"/>
              <a:t>the</a:t>
            </a:r>
            <a:r>
              <a:rPr lang="de-AT" dirty="0"/>
              <a:t> </a:t>
            </a:r>
            <a:r>
              <a:rPr lang="de-AT" dirty="0" err="1"/>
              <a:t>first</a:t>
            </a:r>
            <a:r>
              <a:rPr lang="de-AT" dirty="0"/>
              <a:t> </a:t>
            </a:r>
            <a:r>
              <a:rPr lang="de-AT" dirty="0" err="1"/>
              <a:t>branch</a:t>
            </a:r>
            <a:r>
              <a:rPr lang="de-AT" dirty="0"/>
              <a:t> </a:t>
            </a:r>
            <a:r>
              <a:rPr lang="de-AT" dirty="0" err="1"/>
              <a:t>is</a:t>
            </a:r>
            <a:r>
              <a:rPr lang="de-AT" dirty="0"/>
              <a:t> </a:t>
            </a:r>
            <a:r>
              <a:rPr lang="de-AT" dirty="0" err="1"/>
              <a:t>evaluated</a:t>
            </a:r>
            <a:r>
              <a:rPr lang="de-AT" dirty="0"/>
              <a:t> </a:t>
            </a:r>
            <a:r>
              <a:rPr lang="de-AT" dirty="0" err="1"/>
              <a:t>as</a:t>
            </a:r>
            <a:r>
              <a:rPr lang="de-AT" dirty="0"/>
              <a:t> </a:t>
            </a:r>
            <a:r>
              <a:rPr lang="de-AT" dirty="0" err="1"/>
              <a:t>follows</a:t>
            </a:r>
            <a:r>
              <a:rPr lang="de-AT" dirty="0"/>
              <a:t>:</a:t>
            </a:r>
          </a:p>
          <a:p>
            <a:pPr marL="0" indent="0">
              <a:buFontTx/>
              <a:buNone/>
            </a:pPr>
            <a:r>
              <a:rPr lang="de-AT" dirty="0" err="1"/>
              <a:t>For</a:t>
            </a:r>
            <a:r>
              <a:rPr lang="de-AT" dirty="0"/>
              <a:t> </a:t>
            </a:r>
            <a:r>
              <a:rPr lang="de-AT" dirty="0" err="1"/>
              <a:t>the</a:t>
            </a:r>
            <a:r>
              <a:rPr lang="de-AT" dirty="0"/>
              <a:t> </a:t>
            </a:r>
            <a:r>
              <a:rPr lang="de-AT" dirty="0" err="1"/>
              <a:t>first</a:t>
            </a:r>
            <a:r>
              <a:rPr lang="de-AT" dirty="0"/>
              <a:t> </a:t>
            </a:r>
            <a:r>
              <a:rPr lang="de-AT" dirty="0" err="1"/>
              <a:t>tree</a:t>
            </a:r>
            <a:r>
              <a:rPr lang="de-AT" dirty="0"/>
              <a:t> </a:t>
            </a:r>
            <a:r>
              <a:rPr lang="de-AT" dirty="0" err="1"/>
              <a:t>branch</a:t>
            </a:r>
            <a:br>
              <a:rPr lang="de-AT" dirty="0"/>
            </a:br>
            <a:r>
              <a:rPr lang="de-AT" dirty="0"/>
              <a:t>The Min Player will </a:t>
            </a:r>
            <a:r>
              <a:rPr lang="de-AT" dirty="0" err="1"/>
              <a:t>chose</a:t>
            </a:r>
            <a:r>
              <a:rPr lang="de-AT" dirty="0"/>
              <a:t> </a:t>
            </a:r>
            <a:r>
              <a:rPr lang="de-AT" dirty="0" err="1"/>
              <a:t>the</a:t>
            </a:r>
            <a:r>
              <a:rPr lang="de-AT" dirty="0"/>
              <a:t> </a:t>
            </a:r>
            <a:r>
              <a:rPr lang="de-AT" dirty="0" err="1"/>
              <a:t>branch</a:t>
            </a:r>
            <a:r>
              <a:rPr lang="de-AT" dirty="0"/>
              <a:t> </a:t>
            </a:r>
            <a:r>
              <a:rPr lang="de-AT" dirty="0" err="1"/>
              <a:t>with</a:t>
            </a:r>
            <a:r>
              <a:rPr lang="de-AT" dirty="0"/>
              <a:t> </a:t>
            </a:r>
            <a:r>
              <a:rPr lang="de-AT" dirty="0" err="1"/>
              <a:t>the</a:t>
            </a:r>
            <a:r>
              <a:rPr lang="de-AT" dirty="0"/>
              <a:t> </a:t>
            </a:r>
            <a:r>
              <a:rPr lang="de-AT" dirty="0" err="1"/>
              <a:t>lowest</a:t>
            </a:r>
            <a:r>
              <a:rPr lang="de-AT" dirty="0"/>
              <a:t> </a:t>
            </a:r>
            <a:r>
              <a:rPr lang="de-AT" dirty="0" err="1"/>
              <a:t>output</a:t>
            </a:r>
            <a:r>
              <a:rPr lang="de-AT" dirty="0"/>
              <a:t> </a:t>
            </a:r>
            <a:r>
              <a:rPr lang="de-AT" dirty="0" err="1"/>
              <a:t>which</a:t>
            </a:r>
            <a:r>
              <a:rPr lang="de-AT" dirty="0"/>
              <a:t> </a:t>
            </a:r>
            <a:r>
              <a:rPr lang="de-AT" dirty="0" err="1"/>
              <a:t>is</a:t>
            </a:r>
            <a:r>
              <a:rPr lang="de-AT" dirty="0"/>
              <a:t> 3 – </a:t>
            </a:r>
            <a:r>
              <a:rPr lang="de-AT" dirty="0" err="1"/>
              <a:t>this</a:t>
            </a:r>
            <a:r>
              <a:rPr lang="de-AT" dirty="0"/>
              <a:t> </a:t>
            </a:r>
            <a:r>
              <a:rPr lang="de-AT" dirty="0" err="1"/>
              <a:t>means</a:t>
            </a:r>
            <a:r>
              <a:rPr lang="de-AT" dirty="0"/>
              <a:t> </a:t>
            </a:r>
            <a:r>
              <a:rPr lang="de-AT" dirty="0" err="1"/>
              <a:t>the</a:t>
            </a:r>
            <a:r>
              <a:rPr lang="de-AT" dirty="0"/>
              <a:t> </a:t>
            </a:r>
            <a:r>
              <a:rPr lang="de-AT" dirty="0" err="1"/>
              <a:t>beta</a:t>
            </a:r>
            <a:r>
              <a:rPr lang="de-AT" dirty="0"/>
              <a:t> </a:t>
            </a:r>
            <a:r>
              <a:rPr lang="de-AT" dirty="0" err="1"/>
              <a:t>value</a:t>
            </a:r>
            <a:r>
              <a:rPr lang="de-AT" dirty="0"/>
              <a:t> </a:t>
            </a:r>
            <a:r>
              <a:rPr lang="de-AT" dirty="0" err="1"/>
              <a:t>is</a:t>
            </a:r>
            <a:r>
              <a:rPr lang="de-AT" dirty="0"/>
              <a:t> </a:t>
            </a:r>
            <a:r>
              <a:rPr lang="de-AT" dirty="0" err="1"/>
              <a:t>updated</a:t>
            </a:r>
            <a:endParaRPr lang="de-AT" dirty="0"/>
          </a:p>
          <a:p>
            <a:pPr marL="0" indent="0">
              <a:buFontTx/>
              <a:buNone/>
            </a:pPr>
            <a:r>
              <a:rPr lang="de-AT" dirty="0" err="1"/>
              <a:t>Than</a:t>
            </a:r>
            <a:r>
              <a:rPr lang="de-AT" dirty="0"/>
              <a:t> </a:t>
            </a:r>
            <a:r>
              <a:rPr lang="de-AT" dirty="0" err="1"/>
              <a:t>this</a:t>
            </a:r>
            <a:r>
              <a:rPr lang="de-AT" dirty="0"/>
              <a:t> </a:t>
            </a:r>
            <a:r>
              <a:rPr lang="de-AT" dirty="0" err="1"/>
              <a:t>is</a:t>
            </a:r>
            <a:r>
              <a:rPr lang="de-AT" dirty="0"/>
              <a:t> </a:t>
            </a:r>
            <a:r>
              <a:rPr lang="de-AT" dirty="0" err="1"/>
              <a:t>propagated</a:t>
            </a:r>
            <a:r>
              <a:rPr lang="de-AT" dirty="0"/>
              <a:t> </a:t>
            </a:r>
            <a:r>
              <a:rPr lang="de-AT" dirty="0" err="1"/>
              <a:t>upward</a:t>
            </a:r>
            <a:r>
              <a:rPr lang="de-AT" dirty="0"/>
              <a:t> and sind 3 &gt;= -</a:t>
            </a:r>
            <a:r>
              <a:rPr lang="de-AT" dirty="0" err="1"/>
              <a:t>inf</a:t>
            </a:r>
            <a:r>
              <a:rPr lang="de-AT" dirty="0"/>
              <a:t> </a:t>
            </a:r>
            <a:r>
              <a:rPr lang="de-AT" dirty="0" err="1"/>
              <a:t>the</a:t>
            </a:r>
            <a:r>
              <a:rPr lang="de-AT" dirty="0"/>
              <a:t> Max Player </a:t>
            </a:r>
            <a:r>
              <a:rPr lang="de-AT" dirty="0" err="1"/>
              <a:t>updates</a:t>
            </a:r>
            <a:r>
              <a:rPr lang="de-AT" dirty="0"/>
              <a:t> </a:t>
            </a:r>
            <a:r>
              <a:rPr lang="de-AT" dirty="0" err="1"/>
              <a:t>the</a:t>
            </a:r>
            <a:r>
              <a:rPr lang="de-AT" dirty="0"/>
              <a:t> </a:t>
            </a:r>
            <a:r>
              <a:rPr lang="el-GR" dirty="0"/>
              <a:t>α</a:t>
            </a:r>
            <a:r>
              <a:rPr lang="de-AT" dirty="0"/>
              <a:t> </a:t>
            </a:r>
            <a:r>
              <a:rPr lang="de-AT" dirty="0" err="1"/>
              <a:t>value</a:t>
            </a:r>
            <a:br>
              <a:rPr lang="de-AT" dirty="0"/>
            </a:br>
            <a:r>
              <a:rPr lang="de-AT" dirty="0" err="1"/>
              <a:t>For</a:t>
            </a:r>
            <a:r>
              <a:rPr lang="de-AT" dirty="0"/>
              <a:t> </a:t>
            </a:r>
            <a:r>
              <a:rPr lang="de-AT" dirty="0" err="1"/>
              <a:t>the</a:t>
            </a:r>
            <a:r>
              <a:rPr lang="de-AT" dirty="0"/>
              <a:t> </a:t>
            </a:r>
            <a:r>
              <a:rPr lang="de-AT" dirty="0" err="1"/>
              <a:t>second</a:t>
            </a:r>
            <a:r>
              <a:rPr lang="de-AT" dirty="0"/>
              <a:t> </a:t>
            </a:r>
            <a:r>
              <a:rPr lang="de-AT" dirty="0" err="1"/>
              <a:t>tree</a:t>
            </a:r>
            <a:r>
              <a:rPr lang="de-AT" dirty="0"/>
              <a:t> </a:t>
            </a:r>
            <a:r>
              <a:rPr lang="de-AT" dirty="0" err="1"/>
              <a:t>branch</a:t>
            </a:r>
            <a:endParaRPr lang="de-AT" dirty="0"/>
          </a:p>
          <a:p>
            <a:pPr marL="0" indent="0">
              <a:buFontTx/>
              <a:buNone/>
            </a:pPr>
            <a:r>
              <a:rPr lang="de-AT" dirty="0"/>
              <a:t>The </a:t>
            </a:r>
            <a:r>
              <a:rPr lang="de-AT" dirty="0" err="1"/>
              <a:t>value</a:t>
            </a:r>
            <a:r>
              <a:rPr lang="de-AT" dirty="0"/>
              <a:t> </a:t>
            </a:r>
            <a:r>
              <a:rPr lang="de-AT" dirty="0" err="1"/>
              <a:t>of</a:t>
            </a:r>
            <a:r>
              <a:rPr lang="de-AT" dirty="0"/>
              <a:t> </a:t>
            </a:r>
            <a:r>
              <a:rPr lang="el-GR" dirty="0"/>
              <a:t>α</a:t>
            </a:r>
            <a:r>
              <a:rPr lang="de-AT" dirty="0"/>
              <a:t> = 3 </a:t>
            </a:r>
            <a:r>
              <a:rPr lang="de-AT" dirty="0" err="1"/>
              <a:t>is</a:t>
            </a:r>
            <a:r>
              <a:rPr lang="de-AT" dirty="0"/>
              <a:t> </a:t>
            </a:r>
            <a:r>
              <a:rPr lang="de-AT" dirty="0" err="1"/>
              <a:t>now</a:t>
            </a:r>
            <a:r>
              <a:rPr lang="de-AT" dirty="0"/>
              <a:t> </a:t>
            </a:r>
            <a:r>
              <a:rPr lang="de-AT" dirty="0" err="1"/>
              <a:t>propagated</a:t>
            </a:r>
            <a:r>
              <a:rPr lang="de-AT" dirty="0"/>
              <a:t> down </a:t>
            </a:r>
            <a:r>
              <a:rPr lang="de-AT" dirty="0" err="1"/>
              <a:t>the</a:t>
            </a:r>
            <a:r>
              <a:rPr lang="de-AT" dirty="0"/>
              <a:t> </a:t>
            </a:r>
            <a:r>
              <a:rPr lang="de-AT" dirty="0" err="1"/>
              <a:t>tree</a:t>
            </a:r>
            <a:r>
              <a:rPr lang="de-AT" dirty="0"/>
              <a:t> </a:t>
            </a:r>
            <a:r>
              <a:rPr lang="de-AT" dirty="0" err="1"/>
              <a:t>to</a:t>
            </a:r>
            <a:r>
              <a:rPr lang="de-AT" dirty="0"/>
              <a:t> </a:t>
            </a:r>
            <a:r>
              <a:rPr lang="de-AT" dirty="0" err="1"/>
              <a:t>determin</a:t>
            </a:r>
            <a:r>
              <a:rPr lang="de-AT" dirty="0"/>
              <a:t> </a:t>
            </a:r>
            <a:r>
              <a:rPr lang="de-AT" dirty="0" err="1"/>
              <a:t>the</a:t>
            </a:r>
            <a:r>
              <a:rPr lang="de-AT" dirty="0"/>
              <a:t> </a:t>
            </a:r>
            <a:r>
              <a:rPr lang="de-AT" dirty="0" err="1"/>
              <a:t>cutoff</a:t>
            </a:r>
            <a:r>
              <a:rPr lang="de-AT" dirty="0"/>
              <a:t> </a:t>
            </a:r>
            <a:r>
              <a:rPr lang="de-AT" dirty="0" err="1"/>
              <a:t>condition</a:t>
            </a:r>
            <a:br>
              <a:rPr lang="de-AT" dirty="0"/>
            </a:br>
            <a:r>
              <a:rPr lang="de-AT" dirty="0" err="1"/>
              <a:t>Now</a:t>
            </a:r>
            <a:r>
              <a:rPr lang="de-AT" dirty="0"/>
              <a:t> </a:t>
            </a:r>
            <a:r>
              <a:rPr lang="de-AT" dirty="0" err="1"/>
              <a:t>again</a:t>
            </a:r>
            <a:r>
              <a:rPr lang="de-AT" dirty="0"/>
              <a:t>, </a:t>
            </a:r>
            <a:r>
              <a:rPr lang="de-AT" dirty="0" err="1"/>
              <a:t>the</a:t>
            </a:r>
            <a:r>
              <a:rPr lang="de-AT" dirty="0"/>
              <a:t> Min Player will </a:t>
            </a:r>
            <a:r>
              <a:rPr lang="de-AT" dirty="0" err="1"/>
              <a:t>choose</a:t>
            </a:r>
            <a:r>
              <a:rPr lang="de-AT" dirty="0"/>
              <a:t> </a:t>
            </a:r>
            <a:r>
              <a:rPr lang="de-AT" dirty="0" err="1"/>
              <a:t>the</a:t>
            </a:r>
            <a:r>
              <a:rPr lang="de-AT" dirty="0"/>
              <a:t> </a:t>
            </a:r>
            <a:r>
              <a:rPr lang="de-AT" dirty="0" err="1"/>
              <a:t>leftmost</a:t>
            </a:r>
            <a:r>
              <a:rPr lang="de-AT" dirty="0"/>
              <a:t> </a:t>
            </a:r>
            <a:r>
              <a:rPr lang="de-AT" dirty="0" err="1"/>
              <a:t>branch</a:t>
            </a:r>
            <a:r>
              <a:rPr lang="de-AT" dirty="0"/>
              <a:t> 2 – </a:t>
            </a:r>
            <a:r>
              <a:rPr lang="de-AT" dirty="0" err="1"/>
              <a:t>this</a:t>
            </a:r>
            <a:r>
              <a:rPr lang="de-AT" dirty="0"/>
              <a:t> </a:t>
            </a:r>
            <a:r>
              <a:rPr lang="de-AT" dirty="0" err="1"/>
              <a:t>already</a:t>
            </a:r>
            <a:r>
              <a:rPr lang="de-AT" dirty="0"/>
              <a:t> </a:t>
            </a:r>
            <a:r>
              <a:rPr lang="de-AT" dirty="0" err="1"/>
              <a:t>fullfills</a:t>
            </a:r>
            <a:r>
              <a:rPr lang="de-AT" dirty="0"/>
              <a:t> </a:t>
            </a:r>
            <a:r>
              <a:rPr lang="el-GR" dirty="0"/>
              <a:t>α</a:t>
            </a:r>
            <a:r>
              <a:rPr lang="de-AT" dirty="0"/>
              <a:t> &gt;= </a:t>
            </a:r>
            <a:r>
              <a:rPr lang="el-GR" dirty="0"/>
              <a:t>β</a:t>
            </a:r>
            <a:r>
              <a:rPr lang="de-AT" dirty="0"/>
              <a:t> (3 &gt;= 2) and </a:t>
            </a:r>
            <a:r>
              <a:rPr lang="de-AT" dirty="0" err="1"/>
              <a:t>we</a:t>
            </a:r>
            <a:r>
              <a:rPr lang="de-AT" dirty="0"/>
              <a:t> </a:t>
            </a:r>
            <a:r>
              <a:rPr lang="de-AT" dirty="0" err="1"/>
              <a:t>can</a:t>
            </a:r>
            <a:r>
              <a:rPr lang="de-AT" dirty="0"/>
              <a:t> </a:t>
            </a:r>
            <a:r>
              <a:rPr lang="de-AT" dirty="0" err="1"/>
              <a:t>cut</a:t>
            </a:r>
            <a:r>
              <a:rPr lang="de-AT" dirty="0"/>
              <a:t> </a:t>
            </a:r>
            <a:r>
              <a:rPr lang="de-AT" dirty="0" err="1"/>
              <a:t>the</a:t>
            </a:r>
            <a:r>
              <a:rPr lang="de-AT" dirty="0"/>
              <a:t> </a:t>
            </a:r>
            <a:r>
              <a:rPr lang="de-AT" dirty="0" err="1"/>
              <a:t>remaining</a:t>
            </a:r>
            <a:r>
              <a:rPr lang="de-AT" dirty="0"/>
              <a:t> </a:t>
            </a:r>
            <a:r>
              <a:rPr lang="de-AT" dirty="0" err="1"/>
              <a:t>branch</a:t>
            </a:r>
            <a:endParaRPr lang="de-AT" dirty="0"/>
          </a:p>
          <a:p>
            <a:pPr marL="0" indent="0">
              <a:buFontTx/>
              <a:buNone/>
            </a:pPr>
            <a:endParaRPr lang="de-AT" dirty="0"/>
          </a:p>
          <a:p>
            <a:pPr marL="0" indent="0">
              <a:buFontTx/>
              <a:buNone/>
            </a:pPr>
            <a:r>
              <a:rPr lang="de-AT" dirty="0"/>
              <a:t>After </a:t>
            </a:r>
            <a:r>
              <a:rPr lang="de-AT" dirty="0" err="1"/>
              <a:t>these</a:t>
            </a:r>
            <a:r>
              <a:rPr lang="de-AT" dirty="0"/>
              <a:t> </a:t>
            </a:r>
            <a:r>
              <a:rPr lang="de-AT" dirty="0" err="1"/>
              <a:t>steps</a:t>
            </a:r>
            <a:r>
              <a:rPr lang="de-AT" dirty="0"/>
              <a:t> </a:t>
            </a:r>
            <a:r>
              <a:rPr lang="de-AT" dirty="0" err="1"/>
              <a:t>the</a:t>
            </a:r>
            <a:r>
              <a:rPr lang="de-AT" dirty="0"/>
              <a:t> </a:t>
            </a:r>
            <a:r>
              <a:rPr lang="de-AT" dirty="0" err="1"/>
              <a:t>current</a:t>
            </a:r>
            <a:r>
              <a:rPr lang="de-AT" dirty="0"/>
              <a:t> Max Player will </a:t>
            </a:r>
            <a:r>
              <a:rPr lang="de-AT" dirty="0" err="1"/>
              <a:t>choose</a:t>
            </a:r>
            <a:r>
              <a:rPr lang="de-AT" dirty="0"/>
              <a:t> </a:t>
            </a:r>
            <a:r>
              <a:rPr lang="de-AT" dirty="0" err="1"/>
              <a:t>the</a:t>
            </a:r>
            <a:r>
              <a:rPr lang="de-AT" dirty="0"/>
              <a:t> </a:t>
            </a:r>
            <a:r>
              <a:rPr lang="de-AT" dirty="0" err="1"/>
              <a:t>left</a:t>
            </a:r>
            <a:r>
              <a:rPr lang="de-AT" dirty="0"/>
              <a:t> </a:t>
            </a:r>
            <a:r>
              <a:rPr lang="de-AT" dirty="0" err="1"/>
              <a:t>branching</a:t>
            </a:r>
            <a:r>
              <a:rPr lang="de-AT" dirty="0"/>
              <a:t> </a:t>
            </a:r>
            <a:r>
              <a:rPr lang="de-AT" dirty="0" err="1"/>
              <a:t>tree</a:t>
            </a:r>
            <a:r>
              <a:rPr lang="de-AT" dirty="0"/>
              <a:t> and </a:t>
            </a:r>
            <a:r>
              <a:rPr lang="de-AT" dirty="0" err="1"/>
              <a:t>never</a:t>
            </a:r>
            <a:r>
              <a:rPr lang="de-AT" dirty="0"/>
              <a:t> </a:t>
            </a:r>
            <a:r>
              <a:rPr lang="de-AT" dirty="0" err="1"/>
              <a:t>the</a:t>
            </a:r>
            <a:r>
              <a:rPr lang="de-AT" dirty="0"/>
              <a:t> </a:t>
            </a:r>
            <a:r>
              <a:rPr lang="de-AT" dirty="0" err="1"/>
              <a:t>right</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4</a:t>
            </a:fld>
            <a:endParaRPr lang="de-AT"/>
          </a:p>
        </p:txBody>
      </p:sp>
    </p:spTree>
    <p:extLst>
      <p:ext uri="{BB962C8B-B14F-4D97-AF65-F5344CB8AC3E}">
        <p14:creationId xmlns:p14="http://schemas.microsoft.com/office/powerpoint/2010/main" val="1841861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AT" dirty="0"/>
              <a:t>Xaver</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5</a:t>
            </a:fld>
            <a:endParaRPr lang="de-AT"/>
          </a:p>
        </p:txBody>
      </p:sp>
    </p:spTree>
    <p:extLst>
      <p:ext uri="{BB962C8B-B14F-4D97-AF65-F5344CB8AC3E}">
        <p14:creationId xmlns:p14="http://schemas.microsoft.com/office/powerpoint/2010/main" val="420883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AT" dirty="0"/>
              <a:t>Xaver</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6</a:t>
            </a:fld>
            <a:endParaRPr lang="de-AT"/>
          </a:p>
        </p:txBody>
      </p:sp>
    </p:spTree>
    <p:extLst>
      <p:ext uri="{BB962C8B-B14F-4D97-AF65-F5344CB8AC3E}">
        <p14:creationId xmlns:p14="http://schemas.microsoft.com/office/powerpoint/2010/main" val="4241749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7</a:t>
            </a:fld>
            <a:endParaRPr lang="de-AT"/>
          </a:p>
        </p:txBody>
      </p:sp>
    </p:spTree>
    <p:extLst>
      <p:ext uri="{BB962C8B-B14F-4D97-AF65-F5344CB8AC3E}">
        <p14:creationId xmlns:p14="http://schemas.microsoft.com/office/powerpoint/2010/main" val="3212911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8</a:t>
            </a:fld>
            <a:endParaRPr lang="de-AT"/>
          </a:p>
        </p:txBody>
      </p:sp>
    </p:spTree>
    <p:extLst>
      <p:ext uri="{BB962C8B-B14F-4D97-AF65-F5344CB8AC3E}">
        <p14:creationId xmlns:p14="http://schemas.microsoft.com/office/powerpoint/2010/main" val="3504074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By using the `&gt;=` condition in the </a:t>
            </a:r>
            <a:r>
              <a:rPr lang="en-US" dirty="0" err="1"/>
              <a:t>maxNode</a:t>
            </a:r>
            <a:r>
              <a:rPr lang="en-US" dirty="0"/>
              <a:t> and the `&lt;=` condition in the </a:t>
            </a:r>
            <a:r>
              <a:rPr lang="en-US" dirty="0" err="1"/>
              <a:t>minNode</a:t>
            </a:r>
            <a:r>
              <a:rPr lang="en-US" dirty="0"/>
              <a:t>, the algorithm correctly prunes the subtrees that are guaranteed not to affect the final outcome, thereby improving the efficiency of the search.</a:t>
            </a:r>
          </a:p>
          <a:p>
            <a:endParaRPr lang="en-US" dirty="0"/>
          </a:p>
          <a:p>
            <a:r>
              <a:rPr lang="en-US" dirty="0"/>
              <a:t>If the strict `&gt;` condition were used in the </a:t>
            </a:r>
            <a:r>
              <a:rPr lang="en-US" dirty="0" err="1"/>
              <a:t>maxNode</a:t>
            </a:r>
            <a:r>
              <a:rPr lang="en-US" dirty="0"/>
              <a:t>, it would potentially miss some pruning opportunities, as a child node with a utility value exactly equal to the current beta value could still be relevant for the minimizer player's decision. Similarly, using the strict `&lt;` condition in the </a:t>
            </a:r>
            <a:r>
              <a:rPr lang="en-US" dirty="0" err="1"/>
              <a:t>minNode</a:t>
            </a:r>
            <a:r>
              <a:rPr lang="en-US" dirty="0"/>
              <a:t> could miss pruning opportunities when a child node's utility value is equal to the current alpha value.</a:t>
            </a:r>
          </a:p>
          <a:p>
            <a:endParaRPr lang="en-US" dirty="0"/>
          </a:p>
          <a:p>
            <a:r>
              <a:rPr lang="en-US" dirty="0"/>
              <a:t>Therefore, using the `&gt;=` and `&lt;=` conditions in the </a:t>
            </a:r>
            <a:r>
              <a:rPr lang="en-US" dirty="0" err="1"/>
              <a:t>maxNode</a:t>
            </a:r>
            <a:r>
              <a:rPr lang="en-US" dirty="0"/>
              <a:t> and </a:t>
            </a:r>
            <a:r>
              <a:rPr lang="en-US" dirty="0" err="1"/>
              <a:t>minNode</a:t>
            </a:r>
            <a:r>
              <a:rPr lang="en-US" dirty="0"/>
              <a:t>, respectively, ensures that the alpha-beta pruning algorithm correctly identifies and prunes all unnecessary subtrees, leading to an optimal and efficient search process.</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11</a:t>
            </a:fld>
            <a:endParaRPr lang="de-AT"/>
          </a:p>
        </p:txBody>
      </p:sp>
    </p:spTree>
    <p:extLst>
      <p:ext uri="{BB962C8B-B14F-4D97-AF65-F5344CB8AC3E}">
        <p14:creationId xmlns:p14="http://schemas.microsoft.com/office/powerpoint/2010/main" val="529558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12</a:t>
            </a:fld>
            <a:endParaRPr lang="de-AT"/>
          </a:p>
        </p:txBody>
      </p:sp>
    </p:spTree>
    <p:extLst>
      <p:ext uri="{BB962C8B-B14F-4D97-AF65-F5344CB8AC3E}">
        <p14:creationId xmlns:p14="http://schemas.microsoft.com/office/powerpoint/2010/main" val="1450214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033652-19E1-3E30-65AF-CFBE415E34B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ED6D3296-2980-4010-BCC2-CE337BB8BE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C091684F-2F0F-7A64-9032-ED3D5B002EE4}"/>
              </a:ext>
            </a:extLst>
          </p:cNvPr>
          <p:cNvSpPr>
            <a:spLocks noGrp="1"/>
          </p:cNvSpPr>
          <p:nvPr>
            <p:ph type="dt" sz="half" idx="10"/>
          </p:nvPr>
        </p:nvSpPr>
        <p:spPr/>
        <p:txBody>
          <a:bodyPr/>
          <a:lstStyle/>
          <a:p>
            <a:fld id="{586C9993-CC30-4DF1-A988-C4E2EFC1E3B3}" type="datetimeFigureOut">
              <a:rPr lang="de-AT" smtClean="0"/>
              <a:t>17.05.2024</a:t>
            </a:fld>
            <a:endParaRPr lang="de-AT"/>
          </a:p>
        </p:txBody>
      </p:sp>
      <p:sp>
        <p:nvSpPr>
          <p:cNvPr id="5" name="Fußzeilenplatzhalter 4">
            <a:extLst>
              <a:ext uri="{FF2B5EF4-FFF2-40B4-BE49-F238E27FC236}">
                <a16:creationId xmlns:a16="http://schemas.microsoft.com/office/drawing/2014/main" id="{40AF84B8-3095-5BE5-0B75-3EFCC7D677AE}"/>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0FFDF8CB-1494-C1A2-F197-F99FEC75FA6E}"/>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554513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CAB1D8-318B-7863-D1C0-89066864C70E}"/>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B5F953A1-1A50-19BF-FAF3-4A0DE868FD6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D1941212-68C1-6079-B89A-9073FC451C7D}"/>
              </a:ext>
            </a:extLst>
          </p:cNvPr>
          <p:cNvSpPr>
            <a:spLocks noGrp="1"/>
          </p:cNvSpPr>
          <p:nvPr>
            <p:ph type="dt" sz="half" idx="10"/>
          </p:nvPr>
        </p:nvSpPr>
        <p:spPr/>
        <p:txBody>
          <a:bodyPr/>
          <a:lstStyle/>
          <a:p>
            <a:fld id="{586C9993-CC30-4DF1-A988-C4E2EFC1E3B3}" type="datetimeFigureOut">
              <a:rPr lang="de-AT" smtClean="0"/>
              <a:t>17.05.2024</a:t>
            </a:fld>
            <a:endParaRPr lang="de-AT"/>
          </a:p>
        </p:txBody>
      </p:sp>
      <p:sp>
        <p:nvSpPr>
          <p:cNvPr id="5" name="Fußzeilenplatzhalter 4">
            <a:extLst>
              <a:ext uri="{FF2B5EF4-FFF2-40B4-BE49-F238E27FC236}">
                <a16:creationId xmlns:a16="http://schemas.microsoft.com/office/drawing/2014/main" id="{8EDA0A77-6218-C45F-95B1-A7C05E5437C4}"/>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534E928C-64D0-A261-E0B8-AAD3BDA8C5A9}"/>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334004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D92470A-4016-B694-76B7-15FBE4206024}"/>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6BC8386E-2B80-EC0C-BFA3-61A1DA7B97A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0FB1271-4D73-7D18-8EDB-04D8C2444BB7}"/>
              </a:ext>
            </a:extLst>
          </p:cNvPr>
          <p:cNvSpPr>
            <a:spLocks noGrp="1"/>
          </p:cNvSpPr>
          <p:nvPr>
            <p:ph type="dt" sz="half" idx="10"/>
          </p:nvPr>
        </p:nvSpPr>
        <p:spPr/>
        <p:txBody>
          <a:bodyPr/>
          <a:lstStyle/>
          <a:p>
            <a:fld id="{586C9993-CC30-4DF1-A988-C4E2EFC1E3B3}" type="datetimeFigureOut">
              <a:rPr lang="de-AT" smtClean="0"/>
              <a:t>17.05.2024</a:t>
            </a:fld>
            <a:endParaRPr lang="de-AT"/>
          </a:p>
        </p:txBody>
      </p:sp>
      <p:sp>
        <p:nvSpPr>
          <p:cNvPr id="5" name="Fußzeilenplatzhalter 4">
            <a:extLst>
              <a:ext uri="{FF2B5EF4-FFF2-40B4-BE49-F238E27FC236}">
                <a16:creationId xmlns:a16="http://schemas.microsoft.com/office/drawing/2014/main" id="{94867603-CD47-A2CF-562A-FBED7B709EA9}"/>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3A4A8209-348F-253C-DBF6-7EFB9ECE3199}"/>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334673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0E92FF-5C53-681B-3EE8-D572D41BD42D}"/>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90DB30A5-FC30-DCB2-8B7D-E74AEE347E3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0DBEFD6A-1450-D752-99C0-AD235313564F}"/>
              </a:ext>
            </a:extLst>
          </p:cNvPr>
          <p:cNvSpPr>
            <a:spLocks noGrp="1"/>
          </p:cNvSpPr>
          <p:nvPr>
            <p:ph type="dt" sz="half" idx="10"/>
          </p:nvPr>
        </p:nvSpPr>
        <p:spPr/>
        <p:txBody>
          <a:bodyPr/>
          <a:lstStyle/>
          <a:p>
            <a:fld id="{586C9993-CC30-4DF1-A988-C4E2EFC1E3B3}" type="datetimeFigureOut">
              <a:rPr lang="de-AT" smtClean="0"/>
              <a:t>17.05.2024</a:t>
            </a:fld>
            <a:endParaRPr lang="de-AT"/>
          </a:p>
        </p:txBody>
      </p:sp>
      <p:sp>
        <p:nvSpPr>
          <p:cNvPr id="5" name="Fußzeilenplatzhalter 4">
            <a:extLst>
              <a:ext uri="{FF2B5EF4-FFF2-40B4-BE49-F238E27FC236}">
                <a16:creationId xmlns:a16="http://schemas.microsoft.com/office/drawing/2014/main" id="{288C9DC7-42DE-0BC5-7EA6-9D2900763D55}"/>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1EA3101B-F1FA-CDFE-4E61-B4DA1D1786F6}"/>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301824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AD4892-414B-8385-92BB-62183133B67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96DAE14E-ED78-0E19-077F-C0FB46F1D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9C85485-F52D-33F8-FD74-7E2693190B16}"/>
              </a:ext>
            </a:extLst>
          </p:cNvPr>
          <p:cNvSpPr>
            <a:spLocks noGrp="1"/>
          </p:cNvSpPr>
          <p:nvPr>
            <p:ph type="dt" sz="half" idx="10"/>
          </p:nvPr>
        </p:nvSpPr>
        <p:spPr/>
        <p:txBody>
          <a:bodyPr/>
          <a:lstStyle/>
          <a:p>
            <a:fld id="{586C9993-CC30-4DF1-A988-C4E2EFC1E3B3}" type="datetimeFigureOut">
              <a:rPr lang="de-AT" smtClean="0"/>
              <a:t>17.05.2024</a:t>
            </a:fld>
            <a:endParaRPr lang="de-AT"/>
          </a:p>
        </p:txBody>
      </p:sp>
      <p:sp>
        <p:nvSpPr>
          <p:cNvPr id="5" name="Fußzeilenplatzhalter 4">
            <a:extLst>
              <a:ext uri="{FF2B5EF4-FFF2-40B4-BE49-F238E27FC236}">
                <a16:creationId xmlns:a16="http://schemas.microsoft.com/office/drawing/2014/main" id="{09DDAFA1-04EF-3E37-4464-4A2685572761}"/>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523D97E3-E180-F597-0390-BD5473549C94}"/>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349785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0570D9-9EDE-7969-CA88-5453A52C7701}"/>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2C4D0BBD-8378-4AD4-C959-21C65703721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10EF98C3-6040-6607-8D90-9A8F4F8C8C5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B5EAE057-CC22-73C5-A438-438B73140D90}"/>
              </a:ext>
            </a:extLst>
          </p:cNvPr>
          <p:cNvSpPr>
            <a:spLocks noGrp="1"/>
          </p:cNvSpPr>
          <p:nvPr>
            <p:ph type="dt" sz="half" idx="10"/>
          </p:nvPr>
        </p:nvSpPr>
        <p:spPr/>
        <p:txBody>
          <a:bodyPr/>
          <a:lstStyle/>
          <a:p>
            <a:fld id="{586C9993-CC30-4DF1-A988-C4E2EFC1E3B3}" type="datetimeFigureOut">
              <a:rPr lang="de-AT" smtClean="0"/>
              <a:t>17.05.2024</a:t>
            </a:fld>
            <a:endParaRPr lang="de-AT"/>
          </a:p>
        </p:txBody>
      </p:sp>
      <p:sp>
        <p:nvSpPr>
          <p:cNvPr id="6" name="Fußzeilenplatzhalter 5">
            <a:extLst>
              <a:ext uri="{FF2B5EF4-FFF2-40B4-BE49-F238E27FC236}">
                <a16:creationId xmlns:a16="http://schemas.microsoft.com/office/drawing/2014/main" id="{A4F94843-60E9-4D92-C08B-BBA9157BBA03}"/>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61460E26-DB54-16A5-4A87-1633D721E9F4}"/>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970605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8EB40B-9DE0-C51B-823E-F627893815F8}"/>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B4575C8D-1A89-2626-AA6A-AE10BF14A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1719E5B-BB0E-D3B1-BF35-DC2EFF68959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BA6386E5-B242-61FD-ED0A-E79888936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A9977C8-F4BB-DA34-E69D-EA58A997EA3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709C231B-7A27-801B-54E4-49BC38DEBF0C}"/>
              </a:ext>
            </a:extLst>
          </p:cNvPr>
          <p:cNvSpPr>
            <a:spLocks noGrp="1"/>
          </p:cNvSpPr>
          <p:nvPr>
            <p:ph type="dt" sz="half" idx="10"/>
          </p:nvPr>
        </p:nvSpPr>
        <p:spPr/>
        <p:txBody>
          <a:bodyPr/>
          <a:lstStyle/>
          <a:p>
            <a:fld id="{586C9993-CC30-4DF1-A988-C4E2EFC1E3B3}" type="datetimeFigureOut">
              <a:rPr lang="de-AT" smtClean="0"/>
              <a:t>17.05.2024</a:t>
            </a:fld>
            <a:endParaRPr lang="de-AT"/>
          </a:p>
        </p:txBody>
      </p:sp>
      <p:sp>
        <p:nvSpPr>
          <p:cNvPr id="8" name="Fußzeilenplatzhalter 7">
            <a:extLst>
              <a:ext uri="{FF2B5EF4-FFF2-40B4-BE49-F238E27FC236}">
                <a16:creationId xmlns:a16="http://schemas.microsoft.com/office/drawing/2014/main" id="{A23AD182-5CCB-1856-2A97-D5D7445E2643}"/>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4B5F2605-8C55-C001-C5E1-74565810E51E}"/>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69022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799570-CB7E-6A7D-7A20-305215D7B706}"/>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DB65B3E3-BEE4-43C4-DAF6-7A09FFBBEDC9}"/>
              </a:ext>
            </a:extLst>
          </p:cNvPr>
          <p:cNvSpPr>
            <a:spLocks noGrp="1"/>
          </p:cNvSpPr>
          <p:nvPr>
            <p:ph type="dt" sz="half" idx="10"/>
          </p:nvPr>
        </p:nvSpPr>
        <p:spPr/>
        <p:txBody>
          <a:bodyPr/>
          <a:lstStyle/>
          <a:p>
            <a:fld id="{586C9993-CC30-4DF1-A988-C4E2EFC1E3B3}" type="datetimeFigureOut">
              <a:rPr lang="de-AT" smtClean="0"/>
              <a:t>17.05.2024</a:t>
            </a:fld>
            <a:endParaRPr lang="de-AT"/>
          </a:p>
        </p:txBody>
      </p:sp>
      <p:sp>
        <p:nvSpPr>
          <p:cNvPr id="4" name="Fußzeilenplatzhalter 3">
            <a:extLst>
              <a:ext uri="{FF2B5EF4-FFF2-40B4-BE49-F238E27FC236}">
                <a16:creationId xmlns:a16="http://schemas.microsoft.com/office/drawing/2014/main" id="{F77E8A01-324A-4813-EAF5-A157F8245873}"/>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874CD26E-1B71-EA90-B29F-A4B702C835CF}"/>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67092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BF1D8E4-1BD7-7A0B-692F-DB54528E06D3}"/>
              </a:ext>
            </a:extLst>
          </p:cNvPr>
          <p:cNvSpPr>
            <a:spLocks noGrp="1"/>
          </p:cNvSpPr>
          <p:nvPr>
            <p:ph type="dt" sz="half" idx="10"/>
          </p:nvPr>
        </p:nvSpPr>
        <p:spPr/>
        <p:txBody>
          <a:bodyPr/>
          <a:lstStyle/>
          <a:p>
            <a:fld id="{586C9993-CC30-4DF1-A988-C4E2EFC1E3B3}" type="datetimeFigureOut">
              <a:rPr lang="de-AT" smtClean="0"/>
              <a:t>17.05.2024</a:t>
            </a:fld>
            <a:endParaRPr lang="de-AT"/>
          </a:p>
        </p:txBody>
      </p:sp>
      <p:sp>
        <p:nvSpPr>
          <p:cNvPr id="3" name="Fußzeilenplatzhalter 2">
            <a:extLst>
              <a:ext uri="{FF2B5EF4-FFF2-40B4-BE49-F238E27FC236}">
                <a16:creationId xmlns:a16="http://schemas.microsoft.com/office/drawing/2014/main" id="{19CDC0D4-256F-C0DC-6E55-27577B6B1C35}"/>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5EC7D6E9-B6DA-FBFF-19B4-C99556AAB675}"/>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420841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03606D-5C88-3D05-6485-74F1D3588AE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DEE3365C-4A06-5E03-2F56-4A4CCC5C50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FD0F4DDC-8051-26D2-76D9-A7AE5E4CC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100778-C216-CEA4-C9B2-B28C3E8DEB3D}"/>
              </a:ext>
            </a:extLst>
          </p:cNvPr>
          <p:cNvSpPr>
            <a:spLocks noGrp="1"/>
          </p:cNvSpPr>
          <p:nvPr>
            <p:ph type="dt" sz="half" idx="10"/>
          </p:nvPr>
        </p:nvSpPr>
        <p:spPr/>
        <p:txBody>
          <a:bodyPr/>
          <a:lstStyle/>
          <a:p>
            <a:fld id="{586C9993-CC30-4DF1-A988-C4E2EFC1E3B3}" type="datetimeFigureOut">
              <a:rPr lang="de-AT" smtClean="0"/>
              <a:t>17.05.2024</a:t>
            </a:fld>
            <a:endParaRPr lang="de-AT"/>
          </a:p>
        </p:txBody>
      </p:sp>
      <p:sp>
        <p:nvSpPr>
          <p:cNvPr id="6" name="Fußzeilenplatzhalter 5">
            <a:extLst>
              <a:ext uri="{FF2B5EF4-FFF2-40B4-BE49-F238E27FC236}">
                <a16:creationId xmlns:a16="http://schemas.microsoft.com/office/drawing/2014/main" id="{931BAB73-4C78-B5D9-4FE9-2FA5291BA1A7}"/>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1EB94428-15D0-E5DA-B118-D76974E96B90}"/>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878124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252840-5393-D5C4-A022-9F690CC3F74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80DDB71E-EDC7-4726-99E5-701504B726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77537672-9CF9-F4AE-0E6D-38C35F8DE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9CA361A-522C-32D6-5EE1-94001F7A2D4B}"/>
              </a:ext>
            </a:extLst>
          </p:cNvPr>
          <p:cNvSpPr>
            <a:spLocks noGrp="1"/>
          </p:cNvSpPr>
          <p:nvPr>
            <p:ph type="dt" sz="half" idx="10"/>
          </p:nvPr>
        </p:nvSpPr>
        <p:spPr/>
        <p:txBody>
          <a:bodyPr/>
          <a:lstStyle/>
          <a:p>
            <a:fld id="{586C9993-CC30-4DF1-A988-C4E2EFC1E3B3}" type="datetimeFigureOut">
              <a:rPr lang="de-AT" smtClean="0"/>
              <a:t>17.05.2024</a:t>
            </a:fld>
            <a:endParaRPr lang="de-AT"/>
          </a:p>
        </p:txBody>
      </p:sp>
      <p:sp>
        <p:nvSpPr>
          <p:cNvPr id="6" name="Fußzeilenplatzhalter 5">
            <a:extLst>
              <a:ext uri="{FF2B5EF4-FFF2-40B4-BE49-F238E27FC236}">
                <a16:creationId xmlns:a16="http://schemas.microsoft.com/office/drawing/2014/main" id="{8D74E504-D750-BA55-2ACF-FE912D1AAE15}"/>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BAD79F35-095A-4E81-5150-893A5FDF353B}"/>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392809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F679D0A-B596-5399-9261-117B8847E5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5FF126FA-4CF4-C8A3-7DD8-D755C769DC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3113FDAF-6D4B-77FD-F458-9DEDF7B09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C9993-CC30-4DF1-A988-C4E2EFC1E3B3}" type="datetimeFigureOut">
              <a:rPr lang="de-AT" smtClean="0"/>
              <a:t>17.05.2024</a:t>
            </a:fld>
            <a:endParaRPr lang="de-AT"/>
          </a:p>
        </p:txBody>
      </p:sp>
      <p:sp>
        <p:nvSpPr>
          <p:cNvPr id="5" name="Fußzeilenplatzhalter 4">
            <a:extLst>
              <a:ext uri="{FF2B5EF4-FFF2-40B4-BE49-F238E27FC236}">
                <a16:creationId xmlns:a16="http://schemas.microsoft.com/office/drawing/2014/main" id="{927FC36B-8833-4B65-A051-B3EA791543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2B9C1FE0-05C2-B39E-5A60-65F12D4C3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851EC8-BD2A-42C9-A267-89B46575EB96}" type="slidenum">
              <a:rPr lang="de-AT" smtClean="0"/>
              <a:t>‹Nr.›</a:t>
            </a:fld>
            <a:endParaRPr lang="de-AT"/>
          </a:p>
        </p:txBody>
      </p:sp>
    </p:spTree>
    <p:extLst>
      <p:ext uri="{BB962C8B-B14F-4D97-AF65-F5344CB8AC3E}">
        <p14:creationId xmlns:p14="http://schemas.microsoft.com/office/powerpoint/2010/main" val="3150224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BD52B7-6F51-F6B3-1B5A-9D5EE4518016}"/>
              </a:ext>
            </a:extLst>
          </p:cNvPr>
          <p:cNvSpPr>
            <a:spLocks noGrp="1"/>
          </p:cNvSpPr>
          <p:nvPr>
            <p:ph type="ctrTitle"/>
          </p:nvPr>
        </p:nvSpPr>
        <p:spPr/>
        <p:txBody>
          <a:bodyPr/>
          <a:lstStyle/>
          <a:p>
            <a:r>
              <a:rPr lang="de-AT" dirty="0"/>
              <a:t>Connect </a:t>
            </a:r>
            <a:r>
              <a:rPr lang="de-AT" dirty="0" err="1"/>
              <a:t>Four</a:t>
            </a:r>
            <a:endParaRPr lang="de-AT" dirty="0"/>
          </a:p>
        </p:txBody>
      </p:sp>
      <p:sp>
        <p:nvSpPr>
          <p:cNvPr id="3" name="Untertitel 2">
            <a:extLst>
              <a:ext uri="{FF2B5EF4-FFF2-40B4-BE49-F238E27FC236}">
                <a16:creationId xmlns:a16="http://schemas.microsoft.com/office/drawing/2014/main" id="{317F4D03-2BBC-7B63-76B2-FF463743CE26}"/>
              </a:ext>
            </a:extLst>
          </p:cNvPr>
          <p:cNvSpPr>
            <a:spLocks noGrp="1"/>
          </p:cNvSpPr>
          <p:nvPr>
            <p:ph type="subTitle" idx="1"/>
          </p:nvPr>
        </p:nvSpPr>
        <p:spPr/>
        <p:txBody>
          <a:bodyPr>
            <a:normAutofit/>
          </a:bodyPr>
          <a:lstStyle/>
          <a:p>
            <a:r>
              <a:rPr lang="de-AT" dirty="0"/>
              <a:t>Xaver Buttinger</a:t>
            </a:r>
            <a:br>
              <a:rPr lang="de-AT" dirty="0"/>
            </a:br>
            <a:r>
              <a:rPr lang="de-AT" dirty="0"/>
              <a:t>Stefan Habringer</a:t>
            </a:r>
            <a:endParaRPr lang="en-AT" dirty="0"/>
          </a:p>
        </p:txBody>
      </p:sp>
    </p:spTree>
    <p:extLst>
      <p:ext uri="{BB962C8B-B14F-4D97-AF65-F5344CB8AC3E}">
        <p14:creationId xmlns:p14="http://schemas.microsoft.com/office/powerpoint/2010/main" val="3968538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D846AB-2362-6A75-0CF2-B6C16994E7D6}"/>
              </a:ext>
            </a:extLst>
          </p:cNvPr>
          <p:cNvSpPr>
            <a:spLocks noGrp="1"/>
          </p:cNvSpPr>
          <p:nvPr>
            <p:ph type="title"/>
          </p:nvPr>
        </p:nvSpPr>
        <p:spPr/>
        <p:txBody>
          <a:bodyPr/>
          <a:lstStyle/>
          <a:p>
            <a:r>
              <a:rPr lang="de-AT" dirty="0"/>
              <a:t>Task 3 – </a:t>
            </a:r>
            <a:r>
              <a:rPr lang="de-AT" dirty="0" err="1"/>
              <a:t>Adjust</a:t>
            </a:r>
            <a:r>
              <a:rPr lang="de-AT" dirty="0"/>
              <a:t> </a:t>
            </a:r>
            <a:r>
              <a:rPr lang="de-AT" dirty="0" err="1"/>
              <a:t>Pruning</a:t>
            </a:r>
            <a:r>
              <a:rPr lang="de-AT" dirty="0"/>
              <a:t> </a:t>
            </a:r>
            <a:r>
              <a:rPr lang="de-AT" dirty="0" err="1"/>
              <a:t>Condition</a:t>
            </a:r>
            <a:endParaRPr lang="de-AT" dirty="0"/>
          </a:p>
        </p:txBody>
      </p:sp>
      <p:pic>
        <p:nvPicPr>
          <p:cNvPr id="5" name="Inhaltsplatzhalter 4">
            <a:extLst>
              <a:ext uri="{FF2B5EF4-FFF2-40B4-BE49-F238E27FC236}">
                <a16:creationId xmlns:a16="http://schemas.microsoft.com/office/drawing/2014/main" id="{E7399D51-6E87-B245-B92E-AE46DF615240}"/>
              </a:ext>
            </a:extLst>
          </p:cNvPr>
          <p:cNvPicPr>
            <a:picLocks noGrp="1" noChangeAspect="1"/>
          </p:cNvPicPr>
          <p:nvPr>
            <p:ph idx="1"/>
          </p:nvPr>
        </p:nvPicPr>
        <p:blipFill>
          <a:blip r:embed="rId2"/>
          <a:stretch>
            <a:fillRect/>
          </a:stretch>
        </p:blipFill>
        <p:spPr>
          <a:xfrm>
            <a:off x="736710" y="1269402"/>
            <a:ext cx="10718579" cy="5443369"/>
          </a:xfrm>
        </p:spPr>
      </p:pic>
    </p:spTree>
    <p:extLst>
      <p:ext uri="{BB962C8B-B14F-4D97-AF65-F5344CB8AC3E}">
        <p14:creationId xmlns:p14="http://schemas.microsoft.com/office/powerpoint/2010/main" val="184641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2A409-A445-722A-37EE-9F966E81692D}"/>
              </a:ext>
            </a:extLst>
          </p:cNvPr>
          <p:cNvSpPr>
            <a:spLocks noGrp="1"/>
          </p:cNvSpPr>
          <p:nvPr>
            <p:ph type="title"/>
          </p:nvPr>
        </p:nvSpPr>
        <p:spPr/>
        <p:txBody>
          <a:bodyPr/>
          <a:lstStyle/>
          <a:p>
            <a:r>
              <a:rPr lang="de-AT" dirty="0"/>
              <a:t>Task 3 – </a:t>
            </a:r>
            <a:r>
              <a:rPr lang="de-AT" dirty="0" err="1"/>
              <a:t>Adjust</a:t>
            </a:r>
            <a:r>
              <a:rPr lang="de-AT" dirty="0"/>
              <a:t> </a:t>
            </a:r>
            <a:r>
              <a:rPr lang="de-AT" dirty="0" err="1"/>
              <a:t>Pruning</a:t>
            </a:r>
            <a:r>
              <a:rPr lang="de-AT" dirty="0"/>
              <a:t> </a:t>
            </a:r>
            <a:r>
              <a:rPr lang="de-AT" dirty="0" err="1"/>
              <a:t>Condition</a:t>
            </a:r>
            <a:endParaRPr lang="de-AT" dirty="0"/>
          </a:p>
        </p:txBody>
      </p:sp>
      <p:sp>
        <p:nvSpPr>
          <p:cNvPr id="3" name="Inhaltsplatzhalter 2">
            <a:extLst>
              <a:ext uri="{FF2B5EF4-FFF2-40B4-BE49-F238E27FC236}">
                <a16:creationId xmlns:a16="http://schemas.microsoft.com/office/drawing/2014/main" id="{523AE178-4F5E-C126-B35A-D5FCE6E9E125}"/>
              </a:ext>
            </a:extLst>
          </p:cNvPr>
          <p:cNvSpPr>
            <a:spLocks noGrp="1"/>
          </p:cNvSpPr>
          <p:nvPr>
            <p:ph idx="1"/>
          </p:nvPr>
        </p:nvSpPr>
        <p:spPr/>
        <p:txBody>
          <a:bodyPr>
            <a:normAutofit fontScale="92500" lnSpcReduction="10000"/>
          </a:bodyPr>
          <a:lstStyle/>
          <a:p>
            <a:r>
              <a:rPr lang="de-AT" dirty="0"/>
              <a:t>Evaluation </a:t>
            </a:r>
            <a:r>
              <a:rPr lang="de-AT" dirty="0" err="1"/>
              <a:t>of</a:t>
            </a:r>
            <a:r>
              <a:rPr lang="de-AT" dirty="0"/>
              <a:t> </a:t>
            </a:r>
            <a:r>
              <a:rPr lang="de-AT" dirty="0" err="1"/>
              <a:t>parent</a:t>
            </a:r>
            <a:r>
              <a:rPr lang="de-AT" dirty="0"/>
              <a:t> </a:t>
            </a:r>
            <a:r>
              <a:rPr lang="en-GB" dirty="0"/>
              <a:t>strength</a:t>
            </a:r>
            <a:r>
              <a:rPr lang="de-AT" dirty="0"/>
              <a:t> </a:t>
            </a:r>
            <a:r>
              <a:rPr lang="de-AT" dirty="0" err="1"/>
              <a:t>must</a:t>
            </a:r>
            <a:r>
              <a:rPr lang="de-AT" dirty="0"/>
              <a:t> </a:t>
            </a:r>
            <a:r>
              <a:rPr lang="de-AT" dirty="0" err="1"/>
              <a:t>include</a:t>
            </a:r>
            <a:r>
              <a:rPr lang="de-AT" dirty="0"/>
              <a:t> </a:t>
            </a:r>
            <a:r>
              <a:rPr lang="de-AT" b="1" dirty="0" err="1"/>
              <a:t>equality</a:t>
            </a:r>
            <a:r>
              <a:rPr lang="de-AT" dirty="0"/>
              <a:t> in </a:t>
            </a:r>
            <a:r>
              <a:rPr lang="de-AT" dirty="0" err="1"/>
              <a:t>the</a:t>
            </a:r>
            <a:r>
              <a:rPr lang="de-AT" dirty="0"/>
              <a:t> </a:t>
            </a:r>
            <a:r>
              <a:rPr lang="de-AT" dirty="0" err="1"/>
              <a:t>condition</a:t>
            </a:r>
            <a:endParaRPr lang="de-AT" dirty="0"/>
          </a:p>
          <a:p>
            <a:r>
              <a:rPr lang="de-AT" b="1" dirty="0" err="1"/>
              <a:t>Draws</a:t>
            </a:r>
            <a:r>
              <a:rPr lang="de-AT" dirty="0"/>
              <a:t> and </a:t>
            </a:r>
            <a:r>
              <a:rPr lang="de-AT" dirty="0" err="1"/>
              <a:t>other</a:t>
            </a:r>
            <a:r>
              <a:rPr lang="de-AT" dirty="0"/>
              <a:t> </a:t>
            </a:r>
            <a:r>
              <a:rPr lang="de-AT" dirty="0" err="1"/>
              <a:t>moves</a:t>
            </a:r>
            <a:r>
              <a:rPr lang="de-AT" dirty="0"/>
              <a:t> </a:t>
            </a:r>
            <a:r>
              <a:rPr lang="de-AT" dirty="0" err="1"/>
              <a:t>are</a:t>
            </a:r>
            <a:r>
              <a:rPr lang="de-AT" dirty="0"/>
              <a:t> </a:t>
            </a:r>
            <a:r>
              <a:rPr lang="de-AT" b="1" dirty="0"/>
              <a:t>not </a:t>
            </a:r>
            <a:r>
              <a:rPr lang="de-AT" b="1" dirty="0" err="1"/>
              <a:t>considerd</a:t>
            </a:r>
            <a:r>
              <a:rPr lang="de-AT" b="1" dirty="0"/>
              <a:t> </a:t>
            </a:r>
            <a:r>
              <a:rPr lang="de-AT" dirty="0"/>
              <a:t>on </a:t>
            </a:r>
            <a:r>
              <a:rPr lang="de-AT" dirty="0" err="1"/>
              <a:t>strict</a:t>
            </a:r>
            <a:r>
              <a:rPr lang="de-AT" dirty="0"/>
              <a:t> </a:t>
            </a:r>
            <a:r>
              <a:rPr lang="de-AT" dirty="0" err="1"/>
              <a:t>evaluation</a:t>
            </a:r>
            <a:r>
              <a:rPr lang="de-AT" dirty="0"/>
              <a:t> (</a:t>
            </a:r>
            <a:r>
              <a:rPr lang="de-AT" dirty="0" err="1"/>
              <a:t>scenarios</a:t>
            </a:r>
            <a:r>
              <a:rPr lang="de-AT" dirty="0"/>
              <a:t> </a:t>
            </a:r>
            <a:r>
              <a:rPr lang="de-AT" dirty="0" err="1"/>
              <a:t>where</a:t>
            </a:r>
            <a:r>
              <a:rPr lang="de-AT" dirty="0"/>
              <a:t> </a:t>
            </a:r>
            <a:r>
              <a:rPr lang="el-GR" dirty="0"/>
              <a:t>α</a:t>
            </a:r>
            <a:r>
              <a:rPr lang="de-AT" dirty="0"/>
              <a:t> == </a:t>
            </a:r>
            <a:r>
              <a:rPr lang="el-GR" dirty="0"/>
              <a:t>β</a:t>
            </a:r>
            <a:r>
              <a:rPr lang="de-AT" dirty="0"/>
              <a:t>)</a:t>
            </a:r>
            <a:endParaRPr lang="en-AT" dirty="0"/>
          </a:p>
          <a:p>
            <a:r>
              <a:rPr lang="en-AT" dirty="0"/>
              <a:t>&lt; and &gt; could miss pruning opportunities</a:t>
            </a:r>
            <a:endParaRPr lang="de-AT" dirty="0"/>
          </a:p>
          <a:p>
            <a:pPr marL="0" indent="0">
              <a:buNone/>
            </a:pPr>
            <a:r>
              <a:rPr lang="en-US" b="0" dirty="0">
                <a:solidFill>
                  <a:srgbClr val="6A9955"/>
                </a:solidFill>
                <a:effectLst/>
                <a:latin typeface="Consolas" panose="020B0609020204030204" pitchFamily="49" charset="0"/>
              </a:rPr>
              <a:t>// FH: change condition from &gt; to &gt;= to enable correct pruning in </a:t>
            </a:r>
            <a:r>
              <a:rPr lang="en-US" b="0" dirty="0" err="1">
                <a:solidFill>
                  <a:srgbClr val="6A9955"/>
                </a:solidFill>
                <a:effectLst/>
                <a:latin typeface="Consolas" panose="020B0609020204030204" pitchFamily="49" charset="0"/>
              </a:rPr>
              <a:t>maxNode</a:t>
            </a:r>
            <a:r>
              <a:rPr lang="en-US" b="0" dirty="0">
                <a:solidFill>
                  <a:srgbClr val="6A9955"/>
                </a:solidFill>
                <a:effectLst/>
                <a:latin typeface="Consolas" panose="020B0609020204030204" pitchFamily="49" charset="0"/>
              </a:rPr>
              <a:t> (&lt; to &lt;= for </a:t>
            </a:r>
            <a:r>
              <a:rPr lang="en-US" b="0" dirty="0" err="1">
                <a:solidFill>
                  <a:srgbClr val="6A9955"/>
                </a:solidFill>
                <a:effectLst/>
                <a:latin typeface="Consolas" panose="020B0609020204030204" pitchFamily="49" charset="0"/>
              </a:rPr>
              <a:t>minNode</a:t>
            </a:r>
            <a:r>
              <a:rPr lang="en-US" b="0" dirty="0">
                <a:solidFill>
                  <a:srgbClr val="6A9955"/>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parentMinimum</a:t>
            </a:r>
            <a:r>
              <a:rPr lang="en-US" b="0" dirty="0">
                <a:solidFill>
                  <a:srgbClr val="CCCCCC"/>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	</a:t>
            </a:r>
            <a:r>
              <a:rPr lang="en-US" b="0" dirty="0" err="1">
                <a:solidFill>
                  <a:srgbClr val="9CDCFE"/>
                </a:solidFill>
                <a:effectLst/>
                <a:latin typeface="Consolas" panose="020B0609020204030204" pitchFamily="49" charset="0"/>
              </a:rPr>
              <a:t>board</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undoLastMove</a:t>
            </a:r>
            <a:r>
              <a:rPr lang="en-US" b="0" dirty="0">
                <a:solidFill>
                  <a:srgbClr val="CCCCCC"/>
                </a:solidFill>
                <a:effectLst/>
                <a:latin typeface="Consolas" panose="020B0609020204030204" pitchFamily="49" charset="0"/>
              </a:rPr>
              <a:t>();</a:t>
            </a:r>
          </a:p>
          <a:p>
            <a:pPr marL="0" indent="0">
              <a:buNone/>
            </a:pPr>
            <a:r>
              <a:rPr lang="en-US" b="0" dirty="0">
                <a:solidFill>
                  <a:srgbClr val="C586C0"/>
                </a:solidFill>
                <a:effectLst/>
                <a:latin typeface="Consolas" panose="020B0609020204030204" pitchFamily="49" charset="0"/>
              </a:rPr>
              <a:t>	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a:t>
            </a:r>
          </a:p>
          <a:p>
            <a:pPr marL="0" indent="0">
              <a:buNone/>
            </a:pPr>
            <a:endParaRPr lang="de-AT" dirty="0"/>
          </a:p>
        </p:txBody>
      </p:sp>
    </p:spTree>
    <p:extLst>
      <p:ext uri="{BB962C8B-B14F-4D97-AF65-F5344CB8AC3E}">
        <p14:creationId xmlns:p14="http://schemas.microsoft.com/office/powerpoint/2010/main" val="104095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BBF51D-9F9A-B42F-352B-7A1AAD7931DD}"/>
              </a:ext>
            </a:extLst>
          </p:cNvPr>
          <p:cNvSpPr>
            <a:spLocks noGrp="1"/>
          </p:cNvSpPr>
          <p:nvPr>
            <p:ph type="title"/>
          </p:nvPr>
        </p:nvSpPr>
        <p:spPr/>
        <p:txBody>
          <a:bodyPr/>
          <a:lstStyle/>
          <a:p>
            <a:r>
              <a:rPr lang="de-AT" dirty="0"/>
              <a:t>Task 4 – Deep Alpha-Beta </a:t>
            </a:r>
            <a:r>
              <a:rPr lang="de-AT" dirty="0" err="1"/>
              <a:t>Pruning</a:t>
            </a:r>
            <a:endParaRPr lang="de-AT" dirty="0"/>
          </a:p>
        </p:txBody>
      </p:sp>
      <p:sp>
        <p:nvSpPr>
          <p:cNvPr id="3" name="Inhaltsplatzhalter 2">
            <a:extLst>
              <a:ext uri="{FF2B5EF4-FFF2-40B4-BE49-F238E27FC236}">
                <a16:creationId xmlns:a16="http://schemas.microsoft.com/office/drawing/2014/main" id="{53533775-A84A-4064-A560-C96CE19F4245}"/>
              </a:ext>
            </a:extLst>
          </p:cNvPr>
          <p:cNvSpPr>
            <a:spLocks noGrp="1"/>
          </p:cNvSpPr>
          <p:nvPr>
            <p:ph idx="1"/>
          </p:nvPr>
        </p:nvSpPr>
        <p:spPr/>
        <p:txBody>
          <a:bodyPr>
            <a:normAutofit fontScale="55000" lnSpcReduction="20000"/>
          </a:bodyPr>
          <a:lstStyle/>
          <a:p>
            <a:r>
              <a:rPr lang="de-AT" dirty="0" err="1"/>
              <a:t>Adjust</a:t>
            </a:r>
            <a:r>
              <a:rPr lang="de-AT" dirty="0"/>
              <a:t> </a:t>
            </a:r>
            <a:r>
              <a:rPr lang="de-AT" dirty="0" err="1"/>
              <a:t>interfaces</a:t>
            </a:r>
            <a:r>
              <a:rPr lang="de-AT" dirty="0"/>
              <a:t> </a:t>
            </a:r>
            <a:r>
              <a:rPr lang="de-AT" dirty="0" err="1"/>
              <a:t>to</a:t>
            </a:r>
            <a:r>
              <a:rPr lang="de-AT" dirty="0"/>
              <a:t> not </a:t>
            </a:r>
            <a:r>
              <a:rPr lang="de-AT" dirty="0" err="1"/>
              <a:t>only</a:t>
            </a:r>
            <a:r>
              <a:rPr lang="de-AT" dirty="0"/>
              <a:t> </a:t>
            </a:r>
            <a:r>
              <a:rPr lang="de-AT" dirty="0" err="1"/>
              <a:t>incorporate</a:t>
            </a:r>
            <a:r>
              <a:rPr lang="de-AT" dirty="0"/>
              <a:t> </a:t>
            </a:r>
            <a:r>
              <a:rPr lang="de-AT" dirty="0" err="1"/>
              <a:t>parent</a:t>
            </a:r>
            <a:r>
              <a:rPr lang="de-AT" dirty="0"/>
              <a:t> </a:t>
            </a:r>
            <a:r>
              <a:rPr lang="de-AT" dirty="0" err="1"/>
              <a:t>information</a:t>
            </a:r>
            <a:r>
              <a:rPr lang="de-AT" dirty="0"/>
              <a:t> but </a:t>
            </a:r>
            <a:r>
              <a:rPr lang="de-AT" b="1" dirty="0" err="1"/>
              <a:t>subtree</a:t>
            </a:r>
            <a:r>
              <a:rPr lang="de-AT" b="1" dirty="0"/>
              <a:t> </a:t>
            </a:r>
            <a:r>
              <a:rPr lang="de-AT" b="1" dirty="0" err="1"/>
              <a:t>interval</a:t>
            </a:r>
            <a:r>
              <a:rPr lang="de-AT" b="1" dirty="0"/>
              <a:t> </a:t>
            </a:r>
            <a:r>
              <a:rPr lang="de-AT" dirty="0"/>
              <a:t>[</a:t>
            </a:r>
            <a:r>
              <a:rPr lang="el-GR" dirty="0"/>
              <a:t>α</a:t>
            </a:r>
            <a:r>
              <a:rPr lang="de-AT" dirty="0"/>
              <a:t>,</a:t>
            </a:r>
            <a:r>
              <a:rPr lang="el-GR" dirty="0"/>
              <a:t>β</a:t>
            </a:r>
            <a:r>
              <a:rPr lang="de-AT" dirty="0"/>
              <a:t>]</a:t>
            </a:r>
          </a:p>
          <a:p>
            <a:endParaRPr lang="de-AT" dirty="0"/>
          </a:p>
          <a:p>
            <a:pPr marL="0" indent="0">
              <a:buNone/>
            </a:pPr>
            <a:r>
              <a:rPr lang="sv-SE" b="0" dirty="0">
                <a:solidFill>
                  <a:srgbClr val="569CD6"/>
                </a:solidFill>
                <a:effectLst/>
                <a:latin typeface="Consolas" panose="020B0609020204030204" pitchFamily="49" charset="0"/>
              </a:rPr>
              <a:t>private</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DCDCAA"/>
                </a:solidFill>
                <a:effectLst/>
                <a:latin typeface="Consolas" panose="020B0609020204030204" pitchFamily="49" charset="0"/>
              </a:rPr>
              <a:t>expandMaxNode</a:t>
            </a:r>
            <a:r>
              <a:rPr lang="sv-SE" b="0" dirty="0">
                <a:solidFill>
                  <a:srgbClr val="CCCCCC"/>
                </a:solidFill>
                <a:effectLst/>
                <a:latin typeface="Consolas" panose="020B0609020204030204" pitchFamily="49" charset="0"/>
              </a:rPr>
              <a:t>(</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depth</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alpha</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beta</a:t>
            </a:r>
            <a:r>
              <a:rPr lang="sv-SE" b="0" dirty="0">
                <a:solidFill>
                  <a:srgbClr val="CCCCCC"/>
                </a:solidFill>
                <a:effectLst/>
                <a:latin typeface="Consolas" panose="020B0609020204030204" pitchFamily="49" charset="0"/>
              </a:rPr>
              <a:t>) {</a:t>
            </a:r>
          </a:p>
          <a:p>
            <a:pPr marL="0" indent="0">
              <a:buNone/>
            </a:pPr>
            <a:r>
              <a:rPr lang="sv-SE" dirty="0">
                <a:solidFill>
                  <a:srgbClr val="CCCCCC"/>
                </a:solidFill>
                <a:latin typeface="Consolas" panose="020B0609020204030204" pitchFamily="49" charset="0"/>
              </a:rPr>
              <a:t>	...</a:t>
            </a:r>
          </a:p>
          <a:p>
            <a:pPr marL="0" indent="0">
              <a:buNone/>
            </a:pPr>
            <a:r>
              <a:rPr lang="sv-SE" dirty="0">
                <a:solidFill>
                  <a:srgbClr val="CCCCCC"/>
                </a:solidFill>
                <a:latin typeface="Consolas" panose="020B0609020204030204" pitchFamily="49" charset="0"/>
              </a:rPr>
              <a:t>	// int strength = expandMinNode(depth -1, maxStrength);</a:t>
            </a:r>
          </a:p>
          <a:p>
            <a:pPr marL="0" indent="0">
              <a:buNone/>
            </a:pPr>
            <a:r>
              <a:rPr lang="sv-SE" dirty="0">
                <a:solidFill>
                  <a:srgbClr val="CCCCCC"/>
                </a:solidFill>
                <a:latin typeface="Consolas" panose="020B0609020204030204" pitchFamily="49" charset="0"/>
              </a:rPr>
              <a:t>	</a:t>
            </a:r>
            <a:r>
              <a:rPr lang="de-AT" b="0" dirty="0">
                <a:solidFill>
                  <a:srgbClr val="4EC9B0"/>
                </a:solidFill>
                <a:effectLst/>
                <a:latin typeface="Consolas" panose="020B0609020204030204" pitchFamily="49" charset="0"/>
              </a:rPr>
              <a:t> </a:t>
            </a:r>
            <a:r>
              <a:rPr lang="de-AT" b="0" dirty="0" err="1">
                <a:solidFill>
                  <a:srgbClr val="4EC9B0"/>
                </a:solidFill>
                <a:effectLst/>
                <a:latin typeface="Consolas" panose="020B0609020204030204" pitchFamily="49" charset="0"/>
              </a:rPr>
              <a:t>int</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strength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err="1">
                <a:solidFill>
                  <a:srgbClr val="DCDCAA"/>
                </a:solidFill>
                <a:effectLst/>
                <a:latin typeface="Consolas" panose="020B0609020204030204" pitchFamily="49" charset="0"/>
              </a:rPr>
              <a:t>expandMinNode</a:t>
            </a:r>
            <a:r>
              <a:rPr lang="de-AT" b="0" dirty="0">
                <a:solidFill>
                  <a:srgbClr val="CCCCCC"/>
                </a:solidFill>
                <a:effectLst/>
                <a:latin typeface="Consolas" panose="020B0609020204030204" pitchFamily="49" charset="0"/>
              </a:rPr>
              <a:t>(</a:t>
            </a:r>
            <a:r>
              <a:rPr lang="de-AT" b="0" dirty="0" err="1">
                <a:solidFill>
                  <a:srgbClr val="9CDCFE"/>
                </a:solidFill>
                <a:effectLst/>
                <a:latin typeface="Consolas" panose="020B0609020204030204" pitchFamily="49" charset="0"/>
              </a:rPr>
              <a:t>depth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a:solidFill>
                  <a:srgbClr val="B5CEA8"/>
                </a:solidFill>
                <a:effectLst/>
                <a:latin typeface="Consolas" panose="020B0609020204030204" pitchFamily="49" charset="0"/>
              </a:rPr>
              <a:t>1</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alpha</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beta</a:t>
            </a:r>
            <a:r>
              <a:rPr lang="de-AT" b="0" dirty="0">
                <a:solidFill>
                  <a:srgbClr val="CCCCCC"/>
                </a:solidFill>
                <a:effectLst/>
                <a:latin typeface="Consolas" panose="020B0609020204030204" pitchFamily="49" charset="0"/>
              </a:rPr>
              <a:t>);</a:t>
            </a:r>
          </a:p>
          <a:p>
            <a:pPr marL="0" indent="0">
              <a:buNone/>
            </a:pPr>
            <a:r>
              <a:rPr lang="sv-SE" dirty="0">
                <a:solidFill>
                  <a:srgbClr val="CCCCCC"/>
                </a:solidFill>
                <a:latin typeface="Consolas" panose="020B0609020204030204" pitchFamily="49" charset="0"/>
              </a:rPr>
              <a:t>	...</a:t>
            </a:r>
          </a:p>
          <a:p>
            <a:pPr marL="0" indent="0">
              <a:buNone/>
            </a:pPr>
            <a:r>
              <a:rPr lang="sv-SE" dirty="0">
                <a:solidFill>
                  <a:srgbClr val="CCCCCC"/>
                </a:solidFill>
                <a:latin typeface="Consolas" panose="020B0609020204030204" pitchFamily="49" charset="0"/>
              </a:rPr>
              <a:t>}</a:t>
            </a:r>
            <a:endParaRPr lang="sv-SE" b="0" dirty="0">
              <a:solidFill>
                <a:srgbClr val="CCCCCC"/>
              </a:solidFill>
              <a:effectLst/>
              <a:latin typeface="Consolas" panose="020B0609020204030204" pitchFamily="49" charset="0"/>
            </a:endParaRPr>
          </a:p>
          <a:p>
            <a:pPr marL="0" indent="0">
              <a:buNone/>
            </a:pPr>
            <a:r>
              <a:rPr lang="sv-SE" b="0" dirty="0">
                <a:solidFill>
                  <a:srgbClr val="569CD6"/>
                </a:solidFill>
                <a:effectLst/>
                <a:latin typeface="Consolas" panose="020B0609020204030204" pitchFamily="49" charset="0"/>
              </a:rPr>
              <a:t>private</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DCDCAA"/>
                </a:solidFill>
                <a:effectLst/>
                <a:latin typeface="Consolas" panose="020B0609020204030204" pitchFamily="49" charset="0"/>
              </a:rPr>
              <a:t>expandMinNode</a:t>
            </a:r>
            <a:r>
              <a:rPr lang="sv-SE" b="0" dirty="0">
                <a:solidFill>
                  <a:srgbClr val="CCCCCC"/>
                </a:solidFill>
                <a:effectLst/>
                <a:latin typeface="Consolas" panose="020B0609020204030204" pitchFamily="49" charset="0"/>
              </a:rPr>
              <a:t>(</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depth</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alpha</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beta</a:t>
            </a:r>
            <a:r>
              <a:rPr lang="sv-SE" b="0" dirty="0">
                <a:solidFill>
                  <a:srgbClr val="CCCCCC"/>
                </a:solidFill>
                <a:effectLst/>
                <a:latin typeface="Consolas" panose="020B0609020204030204" pitchFamily="49" charset="0"/>
              </a:rPr>
              <a:t>){</a:t>
            </a:r>
          </a:p>
          <a:p>
            <a:pPr marL="0" indent="0">
              <a:buNone/>
            </a:pPr>
            <a:r>
              <a:rPr lang="sv-SE" dirty="0">
                <a:solidFill>
                  <a:srgbClr val="CCCCCC"/>
                </a:solidFill>
                <a:latin typeface="Consolas" panose="020B0609020204030204" pitchFamily="49" charset="0"/>
              </a:rPr>
              <a:t>	...</a:t>
            </a:r>
          </a:p>
          <a:p>
            <a:pPr marL="0" indent="0">
              <a:buNone/>
            </a:pPr>
            <a:r>
              <a:rPr lang="sv-SE" dirty="0">
                <a:solidFill>
                  <a:srgbClr val="CCCCCC"/>
                </a:solidFill>
                <a:latin typeface="Consolas" panose="020B0609020204030204" pitchFamily="49" charset="0"/>
              </a:rPr>
              <a:t>	// int strength = expandMaxNode(depth -1, maxStrength);</a:t>
            </a:r>
          </a:p>
          <a:p>
            <a:pPr marL="0" indent="0">
              <a:buNone/>
            </a:pPr>
            <a:r>
              <a:rPr lang="de-AT" b="0" dirty="0">
                <a:solidFill>
                  <a:srgbClr val="4EC9B0"/>
                </a:solidFill>
                <a:effectLst/>
                <a:latin typeface="Consolas" panose="020B0609020204030204" pitchFamily="49" charset="0"/>
              </a:rPr>
              <a:t>	</a:t>
            </a:r>
            <a:r>
              <a:rPr lang="de-AT" b="0" dirty="0" err="1">
                <a:solidFill>
                  <a:srgbClr val="4EC9B0"/>
                </a:solidFill>
                <a:effectLst/>
                <a:latin typeface="Consolas" panose="020B0609020204030204" pitchFamily="49" charset="0"/>
              </a:rPr>
              <a:t>int</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strength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err="1">
                <a:solidFill>
                  <a:srgbClr val="DCDCAA"/>
                </a:solidFill>
                <a:effectLst/>
                <a:latin typeface="Consolas" panose="020B0609020204030204" pitchFamily="49" charset="0"/>
              </a:rPr>
              <a:t>expandMaxNode</a:t>
            </a:r>
            <a:r>
              <a:rPr lang="de-AT" b="0" dirty="0">
                <a:solidFill>
                  <a:srgbClr val="CCCCCC"/>
                </a:solidFill>
                <a:effectLst/>
                <a:latin typeface="Consolas" panose="020B0609020204030204" pitchFamily="49" charset="0"/>
              </a:rPr>
              <a:t>(</a:t>
            </a:r>
            <a:r>
              <a:rPr lang="de-AT" b="0" dirty="0" err="1">
                <a:solidFill>
                  <a:srgbClr val="9CDCFE"/>
                </a:solidFill>
                <a:effectLst/>
                <a:latin typeface="Consolas" panose="020B0609020204030204" pitchFamily="49" charset="0"/>
              </a:rPr>
              <a:t>depth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a:solidFill>
                  <a:srgbClr val="B5CEA8"/>
                </a:solidFill>
                <a:effectLst/>
                <a:latin typeface="Consolas" panose="020B0609020204030204" pitchFamily="49" charset="0"/>
              </a:rPr>
              <a:t>1</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alpha</a:t>
            </a:r>
            <a:r>
              <a:rPr lang="de-AT" b="0" dirty="0">
                <a:solidFill>
                  <a:srgbClr val="CCCCCC"/>
                </a:solidFill>
                <a:effectLst/>
                <a:latin typeface="Consolas" panose="020B0609020204030204" pitchFamily="49" charset="0"/>
              </a:rPr>
              <a:t>,</a:t>
            </a:r>
            <a:r>
              <a:rPr lang="de-AT" dirty="0">
                <a:solidFill>
                  <a:srgbClr val="CCCCCC"/>
                </a:solidFill>
                <a:latin typeface="Consolas" panose="020B0609020204030204" pitchFamily="49" charset="0"/>
              </a:rPr>
              <a:t> </a:t>
            </a:r>
            <a:r>
              <a:rPr lang="de-AT" b="0" dirty="0" err="1">
                <a:solidFill>
                  <a:srgbClr val="9CDCFE"/>
                </a:solidFill>
                <a:effectLst/>
                <a:latin typeface="Consolas" panose="020B0609020204030204" pitchFamily="49" charset="0"/>
              </a:rPr>
              <a:t>beta</a:t>
            </a:r>
            <a:r>
              <a:rPr lang="de-AT" b="0" dirty="0">
                <a:solidFill>
                  <a:srgbClr val="CCCCCC"/>
                </a:solidFill>
                <a:effectLst/>
                <a:latin typeface="Consolas" panose="020B0609020204030204" pitchFamily="49" charset="0"/>
              </a:rPr>
              <a:t>);</a:t>
            </a:r>
            <a:endParaRPr lang="sv-SE" dirty="0">
              <a:solidFill>
                <a:srgbClr val="CCCCCC"/>
              </a:solidFill>
              <a:latin typeface="Consolas" panose="020B0609020204030204" pitchFamily="49" charset="0"/>
            </a:endParaRPr>
          </a:p>
          <a:p>
            <a:pPr marL="0" indent="0">
              <a:buNone/>
            </a:pPr>
            <a:r>
              <a:rPr lang="sv-SE" dirty="0">
                <a:solidFill>
                  <a:srgbClr val="CCCCCC"/>
                </a:solidFill>
                <a:latin typeface="Consolas" panose="020B0609020204030204" pitchFamily="49" charset="0"/>
              </a:rPr>
              <a:t>	...</a:t>
            </a:r>
          </a:p>
          <a:p>
            <a:pPr marL="0" indent="0">
              <a:buNone/>
            </a:pPr>
            <a:r>
              <a:rPr lang="sv-SE" b="0" dirty="0">
                <a:solidFill>
                  <a:srgbClr val="CCCCCC"/>
                </a:solidFill>
                <a:effectLst/>
                <a:latin typeface="Consolas" panose="020B0609020204030204" pitchFamily="49" charset="0"/>
              </a:rPr>
              <a:t>}</a:t>
            </a:r>
          </a:p>
          <a:p>
            <a:endParaRPr lang="de-AT" dirty="0"/>
          </a:p>
        </p:txBody>
      </p:sp>
    </p:spTree>
    <p:extLst>
      <p:ext uri="{BB962C8B-B14F-4D97-AF65-F5344CB8AC3E}">
        <p14:creationId xmlns:p14="http://schemas.microsoft.com/office/powerpoint/2010/main" val="3042738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498CF7-76B3-EEE6-88DB-30C3C32794C5}"/>
              </a:ext>
            </a:extLst>
          </p:cNvPr>
          <p:cNvSpPr>
            <a:spLocks noGrp="1"/>
          </p:cNvSpPr>
          <p:nvPr>
            <p:ph type="title"/>
          </p:nvPr>
        </p:nvSpPr>
        <p:spPr/>
        <p:txBody>
          <a:bodyPr/>
          <a:lstStyle/>
          <a:p>
            <a:endParaRPr lang="de-AT"/>
          </a:p>
        </p:txBody>
      </p:sp>
      <p:pic>
        <p:nvPicPr>
          <p:cNvPr id="5" name="Inhaltsplatzhalter 4">
            <a:extLst>
              <a:ext uri="{FF2B5EF4-FFF2-40B4-BE49-F238E27FC236}">
                <a16:creationId xmlns:a16="http://schemas.microsoft.com/office/drawing/2014/main" id="{CEC9277C-B4E8-A95A-CEDB-1B93234BBD79}"/>
              </a:ext>
            </a:extLst>
          </p:cNvPr>
          <p:cNvPicPr>
            <a:picLocks noGrp="1" noChangeAspect="1"/>
          </p:cNvPicPr>
          <p:nvPr>
            <p:ph idx="1"/>
          </p:nvPr>
        </p:nvPicPr>
        <p:blipFill>
          <a:blip r:embed="rId3"/>
          <a:stretch>
            <a:fillRect/>
          </a:stretch>
        </p:blipFill>
        <p:spPr>
          <a:xfrm>
            <a:off x="128452" y="365125"/>
            <a:ext cx="11706660" cy="5775119"/>
          </a:xfrm>
        </p:spPr>
      </p:pic>
    </p:spTree>
    <p:extLst>
      <p:ext uri="{BB962C8B-B14F-4D97-AF65-F5344CB8AC3E}">
        <p14:creationId xmlns:p14="http://schemas.microsoft.com/office/powerpoint/2010/main" val="2542852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498CF7-76B3-EEE6-88DB-30C3C32794C5}"/>
              </a:ext>
            </a:extLst>
          </p:cNvPr>
          <p:cNvSpPr>
            <a:spLocks noGrp="1"/>
          </p:cNvSpPr>
          <p:nvPr>
            <p:ph type="title"/>
          </p:nvPr>
        </p:nvSpPr>
        <p:spPr/>
        <p:txBody>
          <a:bodyPr/>
          <a:lstStyle/>
          <a:p>
            <a:endParaRPr lang="de-AT"/>
          </a:p>
        </p:txBody>
      </p:sp>
      <p:sp>
        <p:nvSpPr>
          <p:cNvPr id="4" name="Inhaltsplatzhalter 3">
            <a:extLst>
              <a:ext uri="{FF2B5EF4-FFF2-40B4-BE49-F238E27FC236}">
                <a16:creationId xmlns:a16="http://schemas.microsoft.com/office/drawing/2014/main" id="{1FCF4673-F243-966C-49BD-828BE4B26203}"/>
              </a:ext>
            </a:extLst>
          </p:cNvPr>
          <p:cNvSpPr>
            <a:spLocks noGrp="1"/>
          </p:cNvSpPr>
          <p:nvPr>
            <p:ph idx="1"/>
          </p:nvPr>
        </p:nvSpPr>
        <p:spPr/>
        <p:txBody>
          <a:bodyPr/>
          <a:lstStyle/>
          <a:p>
            <a:endParaRPr lang="de-AT"/>
          </a:p>
        </p:txBody>
      </p:sp>
      <p:pic>
        <p:nvPicPr>
          <p:cNvPr id="7" name="Grafik 6">
            <a:extLst>
              <a:ext uri="{FF2B5EF4-FFF2-40B4-BE49-F238E27FC236}">
                <a16:creationId xmlns:a16="http://schemas.microsoft.com/office/drawing/2014/main" id="{D9635A9D-E6B5-1766-E186-15A8F46D5E35}"/>
              </a:ext>
            </a:extLst>
          </p:cNvPr>
          <p:cNvPicPr>
            <a:picLocks noChangeAspect="1"/>
          </p:cNvPicPr>
          <p:nvPr/>
        </p:nvPicPr>
        <p:blipFill>
          <a:blip r:embed="rId3"/>
          <a:stretch>
            <a:fillRect/>
          </a:stretch>
        </p:blipFill>
        <p:spPr>
          <a:xfrm>
            <a:off x="0" y="365125"/>
            <a:ext cx="12098059" cy="5979271"/>
          </a:xfrm>
          <a:prstGeom prst="rect">
            <a:avLst/>
          </a:prstGeom>
        </p:spPr>
      </p:pic>
    </p:spTree>
    <p:extLst>
      <p:ext uri="{BB962C8B-B14F-4D97-AF65-F5344CB8AC3E}">
        <p14:creationId xmlns:p14="http://schemas.microsoft.com/office/powerpoint/2010/main" val="1225755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498CF7-76B3-EEE6-88DB-30C3C32794C5}"/>
              </a:ext>
            </a:extLst>
          </p:cNvPr>
          <p:cNvSpPr>
            <a:spLocks noGrp="1"/>
          </p:cNvSpPr>
          <p:nvPr>
            <p:ph type="title"/>
          </p:nvPr>
        </p:nvSpPr>
        <p:spPr/>
        <p:txBody>
          <a:bodyPr/>
          <a:lstStyle/>
          <a:p>
            <a:endParaRPr lang="de-AT"/>
          </a:p>
        </p:txBody>
      </p:sp>
      <p:sp>
        <p:nvSpPr>
          <p:cNvPr id="4" name="Inhaltsplatzhalter 3">
            <a:extLst>
              <a:ext uri="{FF2B5EF4-FFF2-40B4-BE49-F238E27FC236}">
                <a16:creationId xmlns:a16="http://schemas.microsoft.com/office/drawing/2014/main" id="{1FCF4673-F243-966C-49BD-828BE4B26203}"/>
              </a:ext>
            </a:extLst>
          </p:cNvPr>
          <p:cNvSpPr>
            <a:spLocks noGrp="1"/>
          </p:cNvSpPr>
          <p:nvPr>
            <p:ph idx="1"/>
          </p:nvPr>
        </p:nvSpPr>
        <p:spPr/>
        <p:txBody>
          <a:bodyPr/>
          <a:lstStyle/>
          <a:p>
            <a:endParaRPr lang="de-AT"/>
          </a:p>
        </p:txBody>
      </p:sp>
      <p:pic>
        <p:nvPicPr>
          <p:cNvPr id="5" name="Grafik 4">
            <a:extLst>
              <a:ext uri="{FF2B5EF4-FFF2-40B4-BE49-F238E27FC236}">
                <a16:creationId xmlns:a16="http://schemas.microsoft.com/office/drawing/2014/main" id="{EC322D62-D538-114F-189D-84E18BBEED71}"/>
              </a:ext>
            </a:extLst>
          </p:cNvPr>
          <p:cNvPicPr>
            <a:picLocks noChangeAspect="1"/>
          </p:cNvPicPr>
          <p:nvPr/>
        </p:nvPicPr>
        <p:blipFill>
          <a:blip r:embed="rId3"/>
          <a:stretch>
            <a:fillRect/>
          </a:stretch>
        </p:blipFill>
        <p:spPr>
          <a:xfrm>
            <a:off x="0" y="554769"/>
            <a:ext cx="12192000" cy="5748462"/>
          </a:xfrm>
          <a:prstGeom prst="rect">
            <a:avLst/>
          </a:prstGeom>
        </p:spPr>
      </p:pic>
    </p:spTree>
    <p:extLst>
      <p:ext uri="{BB962C8B-B14F-4D97-AF65-F5344CB8AC3E}">
        <p14:creationId xmlns:p14="http://schemas.microsoft.com/office/powerpoint/2010/main" val="1129038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440603-FB8B-DEFC-9F7F-E8365C7A42E6}"/>
              </a:ext>
            </a:extLst>
          </p:cNvPr>
          <p:cNvSpPr>
            <a:spLocks noGrp="1"/>
          </p:cNvSpPr>
          <p:nvPr>
            <p:ph type="title"/>
          </p:nvPr>
        </p:nvSpPr>
        <p:spPr/>
        <p:txBody>
          <a:bodyPr/>
          <a:lstStyle/>
          <a:p>
            <a:r>
              <a:rPr lang="de-AT" dirty="0"/>
              <a:t>Task 5 – </a:t>
            </a:r>
            <a:r>
              <a:rPr lang="de-AT" dirty="0" err="1"/>
              <a:t>Heuristic</a:t>
            </a:r>
            <a:r>
              <a:rPr lang="de-AT" dirty="0"/>
              <a:t> </a:t>
            </a:r>
            <a:r>
              <a:rPr lang="de-AT" dirty="0" err="1"/>
              <a:t>ordering</a:t>
            </a:r>
            <a:r>
              <a:rPr lang="de-AT" dirty="0"/>
              <a:t> </a:t>
            </a:r>
            <a:r>
              <a:rPr lang="de-AT" dirty="0" err="1"/>
              <a:t>of</a:t>
            </a:r>
            <a:r>
              <a:rPr lang="de-AT" dirty="0"/>
              <a:t> </a:t>
            </a:r>
            <a:r>
              <a:rPr lang="de-AT" dirty="0" err="1"/>
              <a:t>moves</a:t>
            </a:r>
            <a:endParaRPr lang="de-AT" dirty="0"/>
          </a:p>
        </p:txBody>
      </p:sp>
      <p:sp>
        <p:nvSpPr>
          <p:cNvPr id="3" name="Inhaltsplatzhalter 2">
            <a:extLst>
              <a:ext uri="{FF2B5EF4-FFF2-40B4-BE49-F238E27FC236}">
                <a16:creationId xmlns:a16="http://schemas.microsoft.com/office/drawing/2014/main" id="{A90E9296-7590-40C3-6236-909C8C232063}"/>
              </a:ext>
            </a:extLst>
          </p:cNvPr>
          <p:cNvSpPr>
            <a:spLocks noGrp="1"/>
          </p:cNvSpPr>
          <p:nvPr>
            <p:ph idx="1"/>
          </p:nvPr>
        </p:nvSpPr>
        <p:spPr/>
        <p:txBody>
          <a:bodyPr/>
          <a:lstStyle/>
          <a:p>
            <a:r>
              <a:rPr lang="de-AT" dirty="0" err="1"/>
              <a:t>Previously</a:t>
            </a:r>
            <a:r>
              <a:rPr lang="de-AT" dirty="0"/>
              <a:t>, </a:t>
            </a:r>
            <a:r>
              <a:rPr lang="de-AT" dirty="0" err="1"/>
              <a:t>moves</a:t>
            </a:r>
            <a:r>
              <a:rPr lang="de-AT" dirty="0"/>
              <a:t> </a:t>
            </a:r>
            <a:r>
              <a:rPr lang="de-AT" dirty="0" err="1"/>
              <a:t>were</a:t>
            </a:r>
            <a:r>
              <a:rPr lang="de-AT" dirty="0"/>
              <a:t> </a:t>
            </a:r>
            <a:r>
              <a:rPr lang="de-AT" dirty="0" err="1"/>
              <a:t>evaluated</a:t>
            </a:r>
            <a:r>
              <a:rPr lang="de-AT" dirty="0"/>
              <a:t> </a:t>
            </a:r>
            <a:r>
              <a:rPr lang="de-AT" dirty="0" err="1"/>
              <a:t>from</a:t>
            </a:r>
            <a:r>
              <a:rPr lang="de-AT" dirty="0"/>
              <a:t> </a:t>
            </a:r>
            <a:r>
              <a:rPr lang="de-AT" b="1" dirty="0" err="1"/>
              <a:t>left</a:t>
            </a:r>
            <a:r>
              <a:rPr lang="de-AT" dirty="0"/>
              <a:t> </a:t>
            </a:r>
            <a:r>
              <a:rPr lang="de-AT" dirty="0" err="1"/>
              <a:t>of</a:t>
            </a:r>
            <a:r>
              <a:rPr lang="de-AT" dirty="0"/>
              <a:t> </a:t>
            </a:r>
            <a:r>
              <a:rPr lang="de-AT" dirty="0" err="1"/>
              <a:t>the</a:t>
            </a:r>
            <a:r>
              <a:rPr lang="de-AT" dirty="0"/>
              <a:t> </a:t>
            </a:r>
            <a:r>
              <a:rPr lang="de-AT" dirty="0" err="1"/>
              <a:t>board</a:t>
            </a:r>
            <a:r>
              <a:rPr lang="de-AT" dirty="0"/>
              <a:t> </a:t>
            </a:r>
            <a:r>
              <a:rPr lang="de-AT" b="1" dirty="0" err="1"/>
              <a:t>to</a:t>
            </a:r>
            <a:r>
              <a:rPr lang="de-AT" b="1" dirty="0"/>
              <a:t> </a:t>
            </a:r>
            <a:r>
              <a:rPr lang="de-AT" b="1" dirty="0" err="1"/>
              <a:t>right</a:t>
            </a:r>
            <a:r>
              <a:rPr lang="de-AT" b="1" dirty="0"/>
              <a:t> </a:t>
            </a:r>
            <a:r>
              <a:rPr lang="de-AT" dirty="0"/>
              <a:t>– </a:t>
            </a:r>
            <a:r>
              <a:rPr lang="de-AT" dirty="0" err="1"/>
              <a:t>higher</a:t>
            </a:r>
            <a:r>
              <a:rPr lang="de-AT" dirty="0"/>
              <a:t> </a:t>
            </a:r>
            <a:r>
              <a:rPr lang="de-AT" dirty="0" err="1"/>
              <a:t>number</a:t>
            </a:r>
            <a:r>
              <a:rPr lang="de-AT" dirty="0"/>
              <a:t> </a:t>
            </a:r>
            <a:r>
              <a:rPr lang="de-AT" dirty="0" err="1"/>
              <a:t>of</a:t>
            </a:r>
            <a:r>
              <a:rPr lang="de-AT" dirty="0"/>
              <a:t> </a:t>
            </a:r>
            <a:r>
              <a:rPr lang="de-AT" dirty="0" err="1"/>
              <a:t>evaluated</a:t>
            </a:r>
            <a:r>
              <a:rPr lang="de-AT" dirty="0"/>
              <a:t> </a:t>
            </a:r>
            <a:r>
              <a:rPr lang="de-AT" dirty="0" err="1"/>
              <a:t>moves</a:t>
            </a:r>
            <a:endParaRPr lang="de-AT" dirty="0"/>
          </a:p>
          <a:p>
            <a:r>
              <a:rPr lang="de-AT" dirty="0"/>
              <a:t>In Connect4 </a:t>
            </a:r>
            <a:r>
              <a:rPr lang="de-AT" dirty="0" err="1"/>
              <a:t>usually</a:t>
            </a:r>
            <a:r>
              <a:rPr lang="de-AT" dirty="0"/>
              <a:t> </a:t>
            </a:r>
            <a:r>
              <a:rPr lang="de-AT" dirty="0" err="1"/>
              <a:t>moves</a:t>
            </a:r>
            <a:r>
              <a:rPr lang="de-AT" dirty="0"/>
              <a:t> </a:t>
            </a:r>
            <a:r>
              <a:rPr lang="de-AT" b="1" dirty="0" err="1"/>
              <a:t>closer</a:t>
            </a:r>
            <a:r>
              <a:rPr lang="de-AT" dirty="0"/>
              <a:t> </a:t>
            </a:r>
            <a:r>
              <a:rPr lang="de-AT" dirty="0" err="1"/>
              <a:t>to</a:t>
            </a:r>
            <a:r>
              <a:rPr lang="de-AT" dirty="0"/>
              <a:t> </a:t>
            </a:r>
            <a:r>
              <a:rPr lang="de-AT" dirty="0" err="1"/>
              <a:t>the</a:t>
            </a:r>
            <a:r>
              <a:rPr lang="de-AT" dirty="0"/>
              <a:t> </a:t>
            </a:r>
            <a:r>
              <a:rPr lang="de-AT" b="1" dirty="0" err="1"/>
              <a:t>boards</a:t>
            </a:r>
            <a:r>
              <a:rPr lang="de-AT" b="1" dirty="0"/>
              <a:t> </a:t>
            </a:r>
            <a:r>
              <a:rPr lang="de-AT" b="1" dirty="0" err="1"/>
              <a:t>center</a:t>
            </a:r>
            <a:r>
              <a:rPr lang="de-AT" b="1" dirty="0"/>
              <a:t> </a:t>
            </a:r>
            <a:r>
              <a:rPr lang="de-AT" dirty="0" err="1"/>
              <a:t>are</a:t>
            </a:r>
            <a:r>
              <a:rPr lang="de-AT" dirty="0"/>
              <a:t> </a:t>
            </a:r>
            <a:r>
              <a:rPr lang="de-AT" b="1" dirty="0" err="1"/>
              <a:t>stronger</a:t>
            </a:r>
            <a:endParaRPr lang="de-AT" b="1" dirty="0"/>
          </a:p>
          <a:p>
            <a:r>
              <a:rPr lang="de-AT" dirty="0" err="1"/>
              <a:t>Changes</a:t>
            </a:r>
            <a:r>
              <a:rPr lang="de-AT" dirty="0"/>
              <a:t> </a:t>
            </a:r>
            <a:r>
              <a:rPr lang="de-AT" dirty="0" err="1"/>
              <a:t>to</a:t>
            </a:r>
            <a:r>
              <a:rPr lang="de-AT" dirty="0"/>
              <a:t> </a:t>
            </a:r>
            <a:r>
              <a:rPr lang="de-AT" b="1" dirty="0"/>
              <a:t>C4Board.java </a:t>
            </a:r>
            <a:r>
              <a:rPr lang="de-AT" dirty="0" err="1"/>
              <a:t>prefer</a:t>
            </a:r>
            <a:r>
              <a:rPr lang="de-AT" dirty="0"/>
              <a:t> </a:t>
            </a:r>
            <a:r>
              <a:rPr lang="de-AT" dirty="0" err="1"/>
              <a:t>central</a:t>
            </a:r>
            <a:r>
              <a:rPr lang="de-AT" dirty="0"/>
              <a:t> </a:t>
            </a:r>
            <a:r>
              <a:rPr lang="de-AT" dirty="0" err="1"/>
              <a:t>moves</a:t>
            </a:r>
            <a:endParaRPr lang="de-AT" dirty="0"/>
          </a:p>
          <a:p>
            <a:pPr marL="0" indent="0">
              <a:buNone/>
            </a:pPr>
            <a:r>
              <a:rPr lang="en-US" b="0" dirty="0">
                <a:solidFill>
                  <a:srgbClr val="569CD6"/>
                </a:solidFill>
                <a:effectLst/>
                <a:latin typeface="Consolas" panose="020B0609020204030204" pitchFamily="49" charset="0"/>
              </a:rPr>
              <a:t>private</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PREFERED_ORDER_OF_MOVES</a:t>
            </a:r>
            <a:r>
              <a:rPr lang="en-US" b="0" dirty="0">
                <a:solidFill>
                  <a:srgbClr val="CCCCCC"/>
                </a:solidFill>
                <a:effectLst/>
                <a:latin typeface="Consolas" panose="020B0609020204030204" pitchFamily="49" charset="0"/>
              </a:rPr>
              <a:t> </a:t>
            </a:r>
            <a:r>
              <a:rPr lang="en-US" dirty="0">
                <a:solidFill>
                  <a:srgbClr val="D4D4D4"/>
                </a:solidFill>
                <a:latin typeface="Consolas" panose="020B0609020204030204" pitchFamily="49" charset="0"/>
              </a:rPr>
              <a:t>= </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5</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6</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7</a:t>
            </a:r>
            <a:r>
              <a:rPr lang="en-US" b="0" dirty="0">
                <a:solidFill>
                  <a:srgbClr val="CCCCCC"/>
                </a:solidFill>
                <a:effectLst/>
                <a:latin typeface="Consolas" panose="020B0609020204030204" pitchFamily="49" charset="0"/>
              </a:rPr>
              <a:t>};</a:t>
            </a:r>
          </a:p>
          <a:p>
            <a:endParaRPr lang="de-AT" b="1" dirty="0"/>
          </a:p>
        </p:txBody>
      </p:sp>
    </p:spTree>
    <p:extLst>
      <p:ext uri="{BB962C8B-B14F-4D97-AF65-F5344CB8AC3E}">
        <p14:creationId xmlns:p14="http://schemas.microsoft.com/office/powerpoint/2010/main" val="3670034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E98975-9356-B8E4-A9A8-1A74BB73C538}"/>
              </a:ext>
            </a:extLst>
          </p:cNvPr>
          <p:cNvSpPr>
            <a:spLocks noGrp="1"/>
          </p:cNvSpPr>
          <p:nvPr>
            <p:ph type="title"/>
          </p:nvPr>
        </p:nvSpPr>
        <p:spPr/>
        <p:txBody>
          <a:bodyPr/>
          <a:lstStyle/>
          <a:p>
            <a:endParaRPr lang="de-AT"/>
          </a:p>
        </p:txBody>
      </p:sp>
      <p:sp>
        <p:nvSpPr>
          <p:cNvPr id="3" name="Inhaltsplatzhalter 2">
            <a:extLst>
              <a:ext uri="{FF2B5EF4-FFF2-40B4-BE49-F238E27FC236}">
                <a16:creationId xmlns:a16="http://schemas.microsoft.com/office/drawing/2014/main" id="{C35C44C6-4236-F4D3-E54F-4F753FFA3FBB}"/>
              </a:ext>
            </a:extLst>
          </p:cNvPr>
          <p:cNvSpPr>
            <a:spLocks noGrp="1"/>
          </p:cNvSpPr>
          <p:nvPr>
            <p:ph idx="1"/>
          </p:nvPr>
        </p:nvSpPr>
        <p:spPr/>
        <p:txBody>
          <a:bodyPr/>
          <a:lstStyle/>
          <a:p>
            <a:endParaRPr lang="de-AT" dirty="0"/>
          </a:p>
        </p:txBody>
      </p:sp>
      <p:pic>
        <p:nvPicPr>
          <p:cNvPr id="5" name="Grafik 4">
            <a:extLst>
              <a:ext uri="{FF2B5EF4-FFF2-40B4-BE49-F238E27FC236}">
                <a16:creationId xmlns:a16="http://schemas.microsoft.com/office/drawing/2014/main" id="{A7C0FBB8-994C-7935-C79F-DF9913EF36D9}"/>
              </a:ext>
            </a:extLst>
          </p:cNvPr>
          <p:cNvPicPr>
            <a:picLocks noChangeAspect="1"/>
          </p:cNvPicPr>
          <p:nvPr/>
        </p:nvPicPr>
        <p:blipFill>
          <a:blip r:embed="rId2"/>
          <a:stretch>
            <a:fillRect/>
          </a:stretch>
        </p:blipFill>
        <p:spPr>
          <a:xfrm>
            <a:off x="0" y="1811280"/>
            <a:ext cx="12192000" cy="3235439"/>
          </a:xfrm>
          <a:prstGeom prst="rect">
            <a:avLst/>
          </a:prstGeom>
        </p:spPr>
      </p:pic>
    </p:spTree>
    <p:extLst>
      <p:ext uri="{BB962C8B-B14F-4D97-AF65-F5344CB8AC3E}">
        <p14:creationId xmlns:p14="http://schemas.microsoft.com/office/powerpoint/2010/main" val="1224729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E46410-7499-F43A-99F6-4542EC3FD873}"/>
              </a:ext>
            </a:extLst>
          </p:cNvPr>
          <p:cNvSpPr>
            <a:spLocks noGrp="1"/>
          </p:cNvSpPr>
          <p:nvPr>
            <p:ph type="title"/>
          </p:nvPr>
        </p:nvSpPr>
        <p:spPr/>
        <p:txBody>
          <a:bodyPr/>
          <a:lstStyle/>
          <a:p>
            <a:r>
              <a:rPr lang="de-AT" dirty="0"/>
              <a:t>Task 6 – </a:t>
            </a:r>
            <a:r>
              <a:rPr lang="de-AT" dirty="0" err="1"/>
              <a:t>Adjust</a:t>
            </a:r>
            <a:r>
              <a:rPr lang="de-AT" dirty="0"/>
              <a:t> Board </a:t>
            </a:r>
            <a:r>
              <a:rPr lang="de-AT" dirty="0" err="1"/>
              <a:t>Dimensions</a:t>
            </a:r>
            <a:endParaRPr lang="de-AT" dirty="0"/>
          </a:p>
        </p:txBody>
      </p:sp>
      <p:pic>
        <p:nvPicPr>
          <p:cNvPr id="5" name="Inhaltsplatzhalter 4">
            <a:extLst>
              <a:ext uri="{FF2B5EF4-FFF2-40B4-BE49-F238E27FC236}">
                <a16:creationId xmlns:a16="http://schemas.microsoft.com/office/drawing/2014/main" id="{09F71C9A-C5D0-B793-4376-AD14BD77F0B9}"/>
              </a:ext>
            </a:extLst>
          </p:cNvPr>
          <p:cNvPicPr>
            <a:picLocks noGrp="1" noChangeAspect="1"/>
          </p:cNvPicPr>
          <p:nvPr>
            <p:ph idx="1"/>
          </p:nvPr>
        </p:nvPicPr>
        <p:blipFill>
          <a:blip r:embed="rId3"/>
          <a:stretch>
            <a:fillRect/>
          </a:stretch>
        </p:blipFill>
        <p:spPr>
          <a:xfrm>
            <a:off x="5228722" y="1741787"/>
            <a:ext cx="5802569" cy="3864487"/>
          </a:xfrm>
        </p:spPr>
      </p:pic>
      <p:sp>
        <p:nvSpPr>
          <p:cNvPr id="6" name="Textfeld 5">
            <a:extLst>
              <a:ext uri="{FF2B5EF4-FFF2-40B4-BE49-F238E27FC236}">
                <a16:creationId xmlns:a16="http://schemas.microsoft.com/office/drawing/2014/main" id="{0DAFCC4E-341D-0754-A80F-E0D02C3DADAE}"/>
              </a:ext>
            </a:extLst>
          </p:cNvPr>
          <p:cNvSpPr txBox="1"/>
          <p:nvPr/>
        </p:nvSpPr>
        <p:spPr>
          <a:xfrm>
            <a:off x="968188" y="1749346"/>
            <a:ext cx="4091505" cy="1754326"/>
          </a:xfrm>
          <a:prstGeom prst="rect">
            <a:avLst/>
          </a:prstGeom>
          <a:noFill/>
        </p:spPr>
        <p:txBody>
          <a:bodyPr wrap="none" rtlCol="0">
            <a:spAutoFit/>
          </a:bodyPr>
          <a:lstStyle/>
          <a:p>
            <a:r>
              <a:rPr lang="en-AT" dirty="0"/>
              <a:t>// C4Board.java</a:t>
            </a:r>
          </a:p>
          <a:p>
            <a:endParaRPr lang="en-AT" dirty="0"/>
          </a:p>
          <a:p>
            <a:r>
              <a:rPr lang="en-AT" dirty="0"/>
              <a:t>Can you guess what’s this magic number?</a:t>
            </a:r>
          </a:p>
          <a:p>
            <a:endParaRPr lang="en-AT" dirty="0"/>
          </a:p>
          <a:p>
            <a:r>
              <a:rPr lang="en-AT" dirty="0"/>
              <a:t>Rows = 8</a:t>
            </a:r>
          </a:p>
          <a:p>
            <a:r>
              <a:rPr lang="en-AT" dirty="0"/>
              <a:t>Cols = 7</a:t>
            </a:r>
          </a:p>
        </p:txBody>
      </p:sp>
      <p:sp>
        <p:nvSpPr>
          <p:cNvPr id="3" name="Pfeil: nach oben 2">
            <a:extLst>
              <a:ext uri="{FF2B5EF4-FFF2-40B4-BE49-F238E27FC236}">
                <a16:creationId xmlns:a16="http://schemas.microsoft.com/office/drawing/2014/main" id="{1625B070-433B-5B7F-696D-DA80DD8A745E}"/>
              </a:ext>
            </a:extLst>
          </p:cNvPr>
          <p:cNvSpPr/>
          <p:nvPr/>
        </p:nvSpPr>
        <p:spPr>
          <a:xfrm>
            <a:off x="9829025" y="5521607"/>
            <a:ext cx="1202266" cy="104852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037790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865770-2319-89F7-704F-4B2B9D4D990B}"/>
              </a:ext>
            </a:extLst>
          </p:cNvPr>
          <p:cNvSpPr>
            <a:spLocks noGrp="1"/>
          </p:cNvSpPr>
          <p:nvPr>
            <p:ph type="title"/>
          </p:nvPr>
        </p:nvSpPr>
        <p:spPr/>
        <p:txBody>
          <a:bodyPr/>
          <a:lstStyle/>
          <a:p>
            <a:r>
              <a:rPr lang="de-AT" dirty="0"/>
              <a:t>Task 6 – </a:t>
            </a:r>
            <a:r>
              <a:rPr lang="de-AT" dirty="0" err="1"/>
              <a:t>Adjust</a:t>
            </a:r>
            <a:r>
              <a:rPr lang="de-AT" dirty="0"/>
              <a:t> Board </a:t>
            </a:r>
            <a:r>
              <a:rPr lang="de-AT" dirty="0" err="1"/>
              <a:t>Dimensions</a:t>
            </a:r>
            <a:endParaRPr lang="de-AT" dirty="0"/>
          </a:p>
        </p:txBody>
      </p:sp>
      <p:sp>
        <p:nvSpPr>
          <p:cNvPr id="3" name="Inhaltsplatzhalter 2">
            <a:extLst>
              <a:ext uri="{FF2B5EF4-FFF2-40B4-BE49-F238E27FC236}">
                <a16:creationId xmlns:a16="http://schemas.microsoft.com/office/drawing/2014/main" id="{22667998-6717-68F3-79F4-602B9B83266E}"/>
              </a:ext>
            </a:extLst>
          </p:cNvPr>
          <p:cNvSpPr>
            <a:spLocks noGrp="1"/>
          </p:cNvSpPr>
          <p:nvPr>
            <p:ph idx="1"/>
          </p:nvPr>
        </p:nvSpPr>
        <p:spPr/>
        <p:txBody>
          <a:bodyPr>
            <a:normAutofit fontScale="70000" lnSpcReduction="20000"/>
          </a:bodyPr>
          <a:lstStyle/>
          <a:p>
            <a:r>
              <a:rPr lang="de-AT" dirty="0"/>
              <a:t>Initial </a:t>
            </a:r>
            <a:r>
              <a:rPr lang="de-AT" dirty="0" err="1"/>
              <a:t>board</a:t>
            </a:r>
            <a:r>
              <a:rPr lang="de-AT" dirty="0"/>
              <a:t> </a:t>
            </a:r>
            <a:r>
              <a:rPr lang="de-AT" dirty="0" err="1"/>
              <a:t>has</a:t>
            </a:r>
            <a:r>
              <a:rPr lang="de-AT" dirty="0"/>
              <a:t> 8 </a:t>
            </a:r>
            <a:r>
              <a:rPr lang="de-AT" dirty="0" err="1"/>
              <a:t>rows</a:t>
            </a:r>
            <a:r>
              <a:rPr lang="de-AT" dirty="0"/>
              <a:t>, </a:t>
            </a:r>
            <a:r>
              <a:rPr lang="de-AT" dirty="0" err="1"/>
              <a:t>traditionally</a:t>
            </a:r>
            <a:r>
              <a:rPr lang="de-AT" dirty="0"/>
              <a:t> Connect4 </a:t>
            </a:r>
            <a:r>
              <a:rPr lang="de-AT" dirty="0" err="1"/>
              <a:t>board</a:t>
            </a:r>
            <a:r>
              <a:rPr lang="de-AT" dirty="0"/>
              <a:t> </a:t>
            </a:r>
            <a:r>
              <a:rPr lang="de-AT" dirty="0" err="1"/>
              <a:t>has</a:t>
            </a:r>
            <a:r>
              <a:rPr lang="de-AT" dirty="0"/>
              <a:t> 7 (UI </a:t>
            </a:r>
            <a:r>
              <a:rPr lang="de-AT" dirty="0" err="1"/>
              <a:t>is</a:t>
            </a:r>
            <a:r>
              <a:rPr lang="de-AT" dirty="0"/>
              <a:t> not </a:t>
            </a:r>
            <a:r>
              <a:rPr lang="de-AT" dirty="0" err="1"/>
              <a:t>changed</a:t>
            </a:r>
            <a:r>
              <a:rPr lang="de-AT" dirty="0"/>
              <a:t> but game </a:t>
            </a:r>
            <a:r>
              <a:rPr lang="de-AT" dirty="0" err="1"/>
              <a:t>logic</a:t>
            </a:r>
            <a:r>
              <a:rPr lang="de-AT" dirty="0"/>
              <a:t>)</a:t>
            </a:r>
          </a:p>
          <a:p>
            <a:r>
              <a:rPr lang="de-AT" dirty="0"/>
              <a:t>Board </a:t>
            </a:r>
            <a:r>
              <a:rPr lang="de-AT" b="1" dirty="0" err="1"/>
              <a:t>dimension</a:t>
            </a:r>
            <a:r>
              <a:rPr lang="de-AT" dirty="0"/>
              <a:t> </a:t>
            </a:r>
            <a:r>
              <a:rPr lang="de-AT" dirty="0" err="1"/>
              <a:t>determines</a:t>
            </a:r>
            <a:r>
              <a:rPr lang="de-AT" dirty="0"/>
              <a:t> </a:t>
            </a:r>
            <a:r>
              <a:rPr lang="de-AT" dirty="0" err="1"/>
              <a:t>the</a:t>
            </a:r>
            <a:r>
              <a:rPr lang="de-AT" dirty="0"/>
              <a:t> </a:t>
            </a:r>
            <a:r>
              <a:rPr lang="de-AT" dirty="0" err="1"/>
              <a:t>number</a:t>
            </a:r>
            <a:r>
              <a:rPr lang="de-AT" dirty="0"/>
              <a:t> </a:t>
            </a:r>
            <a:r>
              <a:rPr lang="de-AT" dirty="0" err="1"/>
              <a:t>of</a:t>
            </a:r>
            <a:r>
              <a:rPr lang="de-AT" dirty="0"/>
              <a:t> </a:t>
            </a:r>
            <a:r>
              <a:rPr lang="de-AT" b="1" dirty="0"/>
              <a:t>possible </a:t>
            </a:r>
            <a:r>
              <a:rPr lang="de-AT" b="1" dirty="0" err="1"/>
              <a:t>positions</a:t>
            </a:r>
            <a:r>
              <a:rPr lang="de-AT" b="1" dirty="0"/>
              <a:t> </a:t>
            </a:r>
            <a:r>
              <a:rPr lang="de-AT" dirty="0" err="1"/>
              <a:t>from</a:t>
            </a:r>
            <a:r>
              <a:rPr lang="de-AT" dirty="0"/>
              <a:t> </a:t>
            </a:r>
            <a:r>
              <a:rPr lang="de-AT" dirty="0" err="1"/>
              <a:t>where</a:t>
            </a:r>
            <a:r>
              <a:rPr lang="de-AT" dirty="0"/>
              <a:t> </a:t>
            </a:r>
            <a:r>
              <a:rPr lang="de-AT" dirty="0" err="1"/>
              <a:t>to</a:t>
            </a:r>
            <a:r>
              <a:rPr lang="de-AT" dirty="0"/>
              <a:t> </a:t>
            </a:r>
            <a:r>
              <a:rPr lang="de-AT" b="1" dirty="0" err="1"/>
              <a:t>win</a:t>
            </a:r>
            <a:r>
              <a:rPr lang="de-AT" b="1" dirty="0"/>
              <a:t> </a:t>
            </a:r>
            <a:r>
              <a:rPr lang="de-AT" b="1" dirty="0" err="1"/>
              <a:t>the</a:t>
            </a:r>
            <a:r>
              <a:rPr lang="de-AT" b="1" dirty="0"/>
              <a:t> game</a:t>
            </a:r>
          </a:p>
          <a:p>
            <a:pPr marL="0" indent="0">
              <a:buNone/>
            </a:pPr>
            <a:r>
              <a:rPr lang="en-US" sz="2300" b="0" dirty="0">
                <a:solidFill>
                  <a:srgbClr val="6A9955"/>
                </a:solidFill>
                <a:effectLst/>
                <a:latin typeface="Consolas" panose="020B0609020204030204" pitchFamily="49" charset="0"/>
              </a:rPr>
              <a:t>// FH: vector of the capacity of win conditions</a:t>
            </a:r>
            <a:endParaRPr lang="en-US" sz="2300" b="0" dirty="0">
              <a:solidFill>
                <a:srgbClr val="CCCCCC"/>
              </a:solidFill>
              <a:effectLst/>
              <a:latin typeface="Consolas" panose="020B0609020204030204" pitchFamily="49" charset="0"/>
            </a:endParaRPr>
          </a:p>
          <a:p>
            <a:pPr marL="0" indent="0">
              <a:buNone/>
            </a:pPr>
            <a:r>
              <a:rPr lang="en-US" sz="2300" b="0" dirty="0">
                <a:solidFill>
                  <a:srgbClr val="6A9955"/>
                </a:solidFill>
                <a:effectLst/>
                <a:latin typeface="Consolas" panose="020B0609020204030204" pitchFamily="49" charset="0"/>
              </a:rPr>
              <a:t>// Offset of 3 is necessary to get all positions were 4 pieces can be next to each other </a:t>
            </a: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horizontalWins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NUMBER_OF_ROWS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NUMBER_OF_COLUMNS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a:t>
            </a: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verticalWins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NUMBER_OF_COLUMNS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NUMBER_OF_ROWS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a:t>
            </a:r>
          </a:p>
          <a:p>
            <a:pPr marL="0" indent="0">
              <a:buNone/>
            </a:pPr>
            <a:r>
              <a:rPr lang="en-US" sz="2300" b="0" dirty="0">
                <a:solidFill>
                  <a:srgbClr val="6A9955"/>
                </a:solidFill>
                <a:effectLst/>
                <a:latin typeface="Consolas" panose="020B0609020204030204" pitchFamily="49" charset="0"/>
              </a:rPr>
              <a:t>// For diagonal wins we must get all possible positions from </a:t>
            </a:r>
          </a:p>
          <a:p>
            <a:pPr marL="0" indent="0">
              <a:buNone/>
            </a:pPr>
            <a:r>
              <a:rPr lang="en-US" sz="2300" b="0" dirty="0">
                <a:solidFill>
                  <a:srgbClr val="6A9955"/>
                </a:solidFill>
                <a:effectLst/>
                <a:latin typeface="Consolas" panose="020B0609020204030204" pitchFamily="49" charset="0"/>
              </a:rPr>
              <a:t>which </a:t>
            </a:r>
            <a:endParaRPr lang="en-US" sz="2300" b="0" dirty="0">
              <a:solidFill>
                <a:srgbClr val="CCCCCC"/>
              </a:solidFill>
              <a:effectLst/>
              <a:latin typeface="Consolas" panose="020B0609020204030204" pitchFamily="49" charset="0"/>
            </a:endParaRPr>
          </a:p>
          <a:p>
            <a:pPr marL="0" indent="0">
              <a:buNone/>
            </a:pPr>
            <a:r>
              <a:rPr lang="en-US" sz="2300" b="0" dirty="0">
                <a:solidFill>
                  <a:srgbClr val="6A9955"/>
                </a:solidFill>
                <a:effectLst/>
                <a:latin typeface="Consolas" panose="020B0609020204030204" pitchFamily="49" charset="0"/>
              </a:rPr>
              <a:t>// we can achieve a diagonal line and multiply it by 2 since we can</a:t>
            </a:r>
            <a:endParaRPr lang="en-US" sz="2300" b="0" dirty="0">
              <a:solidFill>
                <a:srgbClr val="CCCCCC"/>
              </a:solidFill>
              <a:effectLst/>
              <a:latin typeface="Consolas" panose="020B0609020204030204" pitchFamily="49" charset="0"/>
            </a:endParaRPr>
          </a:p>
          <a:p>
            <a:pPr marL="0" indent="0">
              <a:buNone/>
            </a:pPr>
            <a:r>
              <a:rPr lang="en-US" sz="2300" b="0" dirty="0">
                <a:solidFill>
                  <a:srgbClr val="6A9955"/>
                </a:solidFill>
                <a:effectLst/>
                <a:latin typeface="Consolas" panose="020B0609020204030204" pitchFamily="49" charset="0"/>
              </a:rPr>
              <a:t>// either get it right/left diagonal</a:t>
            </a:r>
            <a:endParaRPr lang="en-US" sz="2300" b="0" dirty="0">
              <a:solidFill>
                <a:srgbClr val="CCCCCC"/>
              </a:solidFill>
              <a:effectLst/>
              <a:latin typeface="Consolas" panose="020B0609020204030204" pitchFamily="49" charset="0"/>
            </a:endParaRP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diagonalWins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B5CEA8"/>
                </a:solidFill>
                <a:effectLst/>
                <a:latin typeface="Consolas" panose="020B0609020204030204" pitchFamily="49" charset="0"/>
              </a:rPr>
              <a:t>2</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NUMBER_OF_COLUMNS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NUMBER_OF_ROWS</a:t>
            </a:r>
            <a:r>
              <a:rPr lang="en-US" sz="2300" b="0" dirty="0">
                <a:solidFill>
                  <a:srgbClr val="D4D4D4"/>
                </a:solidFill>
                <a:effectLst/>
                <a:latin typeface="Consolas" panose="020B0609020204030204" pitchFamily="49" charset="0"/>
              </a:rPr>
              <a:t>-</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a:t>
            </a: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allPossibleWins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horizontalWins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verticalWins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diagonalWins</a:t>
            </a:r>
            <a:r>
              <a:rPr lang="en-US" sz="2300" b="0" dirty="0">
                <a:solidFill>
                  <a:srgbClr val="CCCCCC"/>
                </a:solidFill>
                <a:effectLst/>
                <a:latin typeface="Consolas" panose="020B0609020204030204" pitchFamily="49" charset="0"/>
              </a:rPr>
              <a:t>;</a:t>
            </a:r>
          </a:p>
        </p:txBody>
      </p:sp>
      <p:grpSp>
        <p:nvGrpSpPr>
          <p:cNvPr id="7" name="Gruppieren 6">
            <a:extLst>
              <a:ext uri="{FF2B5EF4-FFF2-40B4-BE49-F238E27FC236}">
                <a16:creationId xmlns:a16="http://schemas.microsoft.com/office/drawing/2014/main" id="{3452326E-5C08-35CC-E49E-75EEF7D18A9C}"/>
              </a:ext>
            </a:extLst>
          </p:cNvPr>
          <p:cNvGrpSpPr/>
          <p:nvPr/>
        </p:nvGrpSpPr>
        <p:grpSpPr>
          <a:xfrm>
            <a:off x="8209280" y="3103401"/>
            <a:ext cx="3982720" cy="2691846"/>
            <a:chOff x="8209280" y="3103401"/>
            <a:chExt cx="3982720" cy="2691846"/>
          </a:xfrm>
        </p:grpSpPr>
        <p:pic>
          <p:nvPicPr>
            <p:cNvPr id="5" name="Grafik 4">
              <a:extLst>
                <a:ext uri="{FF2B5EF4-FFF2-40B4-BE49-F238E27FC236}">
                  <a16:creationId xmlns:a16="http://schemas.microsoft.com/office/drawing/2014/main" id="{F577DA5C-C901-6550-8F65-88A914E0899A}"/>
                </a:ext>
              </a:extLst>
            </p:cNvPr>
            <p:cNvPicPr>
              <a:picLocks noChangeAspect="1"/>
            </p:cNvPicPr>
            <p:nvPr/>
          </p:nvPicPr>
          <p:blipFill>
            <a:blip r:embed="rId3"/>
            <a:stretch>
              <a:fillRect/>
            </a:stretch>
          </p:blipFill>
          <p:spPr>
            <a:xfrm>
              <a:off x="8651760" y="3103401"/>
              <a:ext cx="3449517" cy="2433799"/>
            </a:xfrm>
            <a:prstGeom prst="rect">
              <a:avLst/>
            </a:prstGeom>
          </p:spPr>
        </p:pic>
        <p:sp>
          <p:nvSpPr>
            <p:cNvPr id="6" name="Textfeld 5">
              <a:extLst>
                <a:ext uri="{FF2B5EF4-FFF2-40B4-BE49-F238E27FC236}">
                  <a16:creationId xmlns:a16="http://schemas.microsoft.com/office/drawing/2014/main" id="{03AF0A26-029E-379A-97C3-F4297DF21CAF}"/>
                </a:ext>
              </a:extLst>
            </p:cNvPr>
            <p:cNvSpPr txBox="1"/>
            <p:nvPr/>
          </p:nvSpPr>
          <p:spPr>
            <a:xfrm>
              <a:off x="8209280" y="5549026"/>
              <a:ext cx="3982720" cy="246221"/>
            </a:xfrm>
            <a:prstGeom prst="rect">
              <a:avLst/>
            </a:prstGeom>
            <a:noFill/>
          </p:spPr>
          <p:txBody>
            <a:bodyPr wrap="square" rtlCol="0">
              <a:spAutoFit/>
            </a:bodyPr>
            <a:lstStyle/>
            <a:p>
              <a:r>
                <a:rPr lang="de-AT" sz="1000" dirty="0"/>
                <a:t>https://roboticsproject.readthedocs.io/en/latest/ConnectFourAlgorithm</a:t>
              </a:r>
            </a:p>
          </p:txBody>
        </p:sp>
      </p:grpSp>
    </p:spTree>
    <p:extLst>
      <p:ext uri="{BB962C8B-B14F-4D97-AF65-F5344CB8AC3E}">
        <p14:creationId xmlns:p14="http://schemas.microsoft.com/office/powerpoint/2010/main" val="354645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1B1C3B-9455-DFF8-D5CB-5EB17853BBBF}"/>
              </a:ext>
            </a:extLst>
          </p:cNvPr>
          <p:cNvSpPr>
            <a:spLocks noGrp="1"/>
          </p:cNvSpPr>
          <p:nvPr>
            <p:ph type="title"/>
          </p:nvPr>
        </p:nvSpPr>
        <p:spPr/>
        <p:txBody>
          <a:bodyPr/>
          <a:lstStyle/>
          <a:p>
            <a:r>
              <a:rPr lang="de-AT" dirty="0" err="1"/>
              <a:t>Recap</a:t>
            </a:r>
            <a:endParaRPr lang="de-AT" dirty="0"/>
          </a:p>
        </p:txBody>
      </p:sp>
      <p:sp>
        <p:nvSpPr>
          <p:cNvPr id="3" name="Inhaltsplatzhalter 2">
            <a:extLst>
              <a:ext uri="{FF2B5EF4-FFF2-40B4-BE49-F238E27FC236}">
                <a16:creationId xmlns:a16="http://schemas.microsoft.com/office/drawing/2014/main" id="{66D2E464-DA3B-3FD8-E4DA-354DFD6D8491}"/>
              </a:ext>
            </a:extLst>
          </p:cNvPr>
          <p:cNvSpPr>
            <a:spLocks noGrp="1"/>
          </p:cNvSpPr>
          <p:nvPr>
            <p:ph idx="1"/>
          </p:nvPr>
        </p:nvSpPr>
        <p:spPr>
          <a:xfrm>
            <a:off x="838200" y="1351280"/>
            <a:ext cx="10515600" cy="4825683"/>
          </a:xfrm>
        </p:spPr>
        <p:txBody>
          <a:bodyPr/>
          <a:lstStyle/>
          <a:p>
            <a:r>
              <a:rPr lang="de-AT" b="1" dirty="0" err="1"/>
              <a:t>Tree</a:t>
            </a:r>
            <a:r>
              <a:rPr lang="de-AT" b="1" dirty="0"/>
              <a:t> </a:t>
            </a:r>
            <a:r>
              <a:rPr lang="de-AT" b="1" dirty="0" err="1"/>
              <a:t>Based</a:t>
            </a:r>
            <a:r>
              <a:rPr lang="de-AT" b="1" dirty="0"/>
              <a:t> </a:t>
            </a:r>
            <a:r>
              <a:rPr lang="de-AT" dirty="0" err="1"/>
              <a:t>representation</a:t>
            </a:r>
            <a:r>
              <a:rPr lang="de-AT" dirty="0"/>
              <a:t> </a:t>
            </a:r>
            <a:r>
              <a:rPr lang="de-AT" dirty="0" err="1"/>
              <a:t>of</a:t>
            </a:r>
            <a:r>
              <a:rPr lang="de-AT" dirty="0"/>
              <a:t> game, </a:t>
            </a:r>
            <a:r>
              <a:rPr lang="de-AT" dirty="0" err="1"/>
              <a:t>nodes</a:t>
            </a:r>
            <a:r>
              <a:rPr lang="de-AT" dirty="0"/>
              <a:t> </a:t>
            </a:r>
            <a:r>
              <a:rPr lang="de-AT" dirty="0" err="1"/>
              <a:t>have</a:t>
            </a:r>
            <a:r>
              <a:rPr lang="de-AT" dirty="0"/>
              <a:t> </a:t>
            </a:r>
            <a:r>
              <a:rPr lang="de-AT" b="1" dirty="0" err="1"/>
              <a:t>utility</a:t>
            </a:r>
            <a:r>
              <a:rPr lang="de-AT" dirty="0"/>
              <a:t> </a:t>
            </a:r>
            <a:r>
              <a:rPr lang="de-AT" dirty="0" err="1"/>
              <a:t>representing</a:t>
            </a:r>
            <a:r>
              <a:rPr lang="de-AT" dirty="0"/>
              <a:t> </a:t>
            </a:r>
            <a:r>
              <a:rPr lang="de-AT" dirty="0" err="1"/>
              <a:t>how</a:t>
            </a:r>
            <a:r>
              <a:rPr lang="de-AT" dirty="0"/>
              <a:t> </a:t>
            </a:r>
            <a:r>
              <a:rPr lang="de-AT" dirty="0" err="1"/>
              <a:t>good</a:t>
            </a:r>
            <a:r>
              <a:rPr lang="de-AT" dirty="0"/>
              <a:t> </a:t>
            </a:r>
            <a:r>
              <a:rPr lang="de-AT" dirty="0" err="1"/>
              <a:t>state</a:t>
            </a:r>
            <a:r>
              <a:rPr lang="de-AT" dirty="0"/>
              <a:t> </a:t>
            </a:r>
            <a:r>
              <a:rPr lang="de-AT" dirty="0" err="1"/>
              <a:t>is</a:t>
            </a:r>
            <a:r>
              <a:rPr lang="de-AT" dirty="0"/>
              <a:t> </a:t>
            </a:r>
            <a:r>
              <a:rPr lang="de-AT" dirty="0" err="1"/>
              <a:t>for</a:t>
            </a:r>
            <a:r>
              <a:rPr lang="de-AT" dirty="0"/>
              <a:t> </a:t>
            </a:r>
            <a:r>
              <a:rPr lang="de-AT" dirty="0" err="1"/>
              <a:t>the</a:t>
            </a:r>
            <a:r>
              <a:rPr lang="de-AT" dirty="0"/>
              <a:t> </a:t>
            </a:r>
            <a:r>
              <a:rPr lang="de-AT" dirty="0" err="1"/>
              <a:t>player</a:t>
            </a:r>
            <a:r>
              <a:rPr lang="de-AT" dirty="0"/>
              <a:t>, </a:t>
            </a:r>
            <a:r>
              <a:rPr lang="de-AT" dirty="0" err="1"/>
              <a:t>either</a:t>
            </a:r>
            <a:r>
              <a:rPr lang="de-AT" dirty="0"/>
              <a:t> </a:t>
            </a:r>
            <a:r>
              <a:rPr lang="de-AT" b="1" dirty="0" err="1"/>
              <a:t>maximizers</a:t>
            </a:r>
            <a:r>
              <a:rPr lang="de-AT" dirty="0"/>
              <a:t> </a:t>
            </a:r>
            <a:r>
              <a:rPr lang="de-AT" dirty="0" err="1"/>
              <a:t>or</a:t>
            </a:r>
            <a:r>
              <a:rPr lang="de-AT" dirty="0"/>
              <a:t> </a:t>
            </a:r>
            <a:r>
              <a:rPr lang="de-AT" b="1" dirty="0" err="1"/>
              <a:t>minimizer</a:t>
            </a:r>
            <a:r>
              <a:rPr lang="de-AT" dirty="0"/>
              <a:t>, </a:t>
            </a:r>
            <a:r>
              <a:rPr lang="de-AT" b="1" dirty="0"/>
              <a:t> </a:t>
            </a:r>
            <a:r>
              <a:rPr lang="de-AT" dirty="0" err="1"/>
              <a:t>propagation</a:t>
            </a:r>
            <a:r>
              <a:rPr lang="de-AT" dirty="0"/>
              <a:t> </a:t>
            </a:r>
            <a:r>
              <a:rPr lang="de-AT" dirty="0" err="1"/>
              <a:t>of</a:t>
            </a:r>
            <a:r>
              <a:rPr lang="de-AT" dirty="0"/>
              <a:t> </a:t>
            </a:r>
            <a:r>
              <a:rPr lang="de-AT" dirty="0" err="1"/>
              <a:t>values</a:t>
            </a:r>
            <a:r>
              <a:rPr lang="de-AT" dirty="0"/>
              <a:t> </a:t>
            </a:r>
            <a:r>
              <a:rPr lang="de-AT" b="1" dirty="0" err="1"/>
              <a:t>upward</a:t>
            </a:r>
            <a:r>
              <a:rPr lang="de-AT" dirty="0"/>
              <a:t> in </a:t>
            </a:r>
            <a:r>
              <a:rPr lang="de-AT" dirty="0" err="1"/>
              <a:t>the</a:t>
            </a:r>
            <a:r>
              <a:rPr lang="de-AT" dirty="0"/>
              <a:t> </a:t>
            </a:r>
            <a:r>
              <a:rPr lang="de-AT" dirty="0" err="1"/>
              <a:t>tree</a:t>
            </a:r>
            <a:endParaRPr lang="de-AT" dirty="0"/>
          </a:p>
          <a:p>
            <a:r>
              <a:rPr lang="de-AT" dirty="0" err="1"/>
              <a:t>MinMax</a:t>
            </a:r>
            <a:endParaRPr lang="de-AT" dirty="0"/>
          </a:p>
          <a:p>
            <a:pPr lvl="1"/>
            <a:r>
              <a:rPr lang="de-AT" dirty="0" err="1"/>
              <a:t>Two</a:t>
            </a:r>
            <a:r>
              <a:rPr lang="de-AT" dirty="0"/>
              <a:t> </a:t>
            </a:r>
            <a:r>
              <a:rPr lang="de-AT" dirty="0" err="1"/>
              <a:t>competing</a:t>
            </a:r>
            <a:r>
              <a:rPr lang="de-AT" dirty="0"/>
              <a:t> </a:t>
            </a:r>
            <a:r>
              <a:rPr lang="de-AT" dirty="0" err="1"/>
              <a:t>player</a:t>
            </a:r>
            <a:r>
              <a:rPr lang="de-AT" dirty="0"/>
              <a:t> </a:t>
            </a:r>
            <a:r>
              <a:rPr lang="de-AT" dirty="0" err="1"/>
              <a:t>try</a:t>
            </a:r>
            <a:r>
              <a:rPr lang="de-AT" dirty="0"/>
              <a:t> </a:t>
            </a:r>
            <a:r>
              <a:rPr lang="de-AT" dirty="0" err="1"/>
              <a:t>to</a:t>
            </a:r>
            <a:r>
              <a:rPr lang="de-AT" dirty="0"/>
              <a:t> </a:t>
            </a:r>
            <a:r>
              <a:rPr lang="de-AT" dirty="0" err="1"/>
              <a:t>maximize</a:t>
            </a:r>
            <a:r>
              <a:rPr lang="de-AT" dirty="0"/>
              <a:t> </a:t>
            </a:r>
            <a:r>
              <a:rPr lang="de-AT" dirty="0" err="1"/>
              <a:t>their</a:t>
            </a:r>
            <a:r>
              <a:rPr lang="de-AT" dirty="0"/>
              <a:t> </a:t>
            </a:r>
            <a:r>
              <a:rPr lang="de-AT" dirty="0" err="1"/>
              <a:t>utility</a:t>
            </a:r>
            <a:r>
              <a:rPr lang="de-AT" dirty="0"/>
              <a:t> and </a:t>
            </a:r>
            <a:r>
              <a:rPr lang="de-AT" dirty="0" err="1"/>
              <a:t>minimize</a:t>
            </a:r>
            <a:r>
              <a:rPr lang="de-AT" dirty="0"/>
              <a:t> </a:t>
            </a:r>
            <a:r>
              <a:rPr lang="de-AT" dirty="0" err="1"/>
              <a:t>the</a:t>
            </a:r>
            <a:r>
              <a:rPr lang="de-AT" dirty="0"/>
              <a:t> </a:t>
            </a:r>
            <a:r>
              <a:rPr lang="de-AT" dirty="0" err="1"/>
              <a:t>opposing</a:t>
            </a:r>
            <a:r>
              <a:rPr lang="de-AT" dirty="0"/>
              <a:t> </a:t>
            </a:r>
            <a:r>
              <a:rPr lang="de-AT" dirty="0" err="1"/>
              <a:t>one</a:t>
            </a:r>
            <a:endParaRPr lang="de-AT" dirty="0"/>
          </a:p>
          <a:p>
            <a:pPr lvl="1"/>
            <a:r>
              <a:rPr lang="de-AT" dirty="0" err="1"/>
              <a:t>Recursive</a:t>
            </a:r>
            <a:r>
              <a:rPr lang="de-AT" dirty="0"/>
              <a:t> </a:t>
            </a:r>
            <a:r>
              <a:rPr lang="de-AT" dirty="0" err="1"/>
              <a:t>evaluation</a:t>
            </a:r>
            <a:r>
              <a:rPr lang="de-AT" dirty="0"/>
              <a:t> – </a:t>
            </a:r>
            <a:r>
              <a:rPr lang="de-AT" dirty="0" err="1"/>
              <a:t>depth</a:t>
            </a:r>
            <a:r>
              <a:rPr lang="de-AT" dirty="0"/>
              <a:t>-first-</a:t>
            </a:r>
            <a:r>
              <a:rPr lang="de-AT" dirty="0" err="1"/>
              <a:t>search</a:t>
            </a:r>
            <a:endParaRPr lang="de-AT" dirty="0"/>
          </a:p>
          <a:p>
            <a:pPr lvl="1"/>
            <a:endParaRPr lang="de-AT" dirty="0"/>
          </a:p>
          <a:p>
            <a:r>
              <a:rPr lang="de-AT" dirty="0"/>
              <a:t>Alpha-Beta </a:t>
            </a:r>
            <a:r>
              <a:rPr lang="de-AT" dirty="0" err="1"/>
              <a:t>Pruning</a:t>
            </a:r>
            <a:endParaRPr lang="de-AT" dirty="0"/>
          </a:p>
          <a:p>
            <a:pPr lvl="1"/>
            <a:r>
              <a:rPr lang="de-AT" dirty="0"/>
              <a:t>Extension – </a:t>
            </a:r>
            <a:r>
              <a:rPr lang="de-AT" dirty="0" err="1"/>
              <a:t>propagate</a:t>
            </a:r>
            <a:r>
              <a:rPr lang="de-AT" dirty="0"/>
              <a:t> </a:t>
            </a:r>
            <a:r>
              <a:rPr lang="de-AT" dirty="0" err="1"/>
              <a:t>information</a:t>
            </a:r>
            <a:r>
              <a:rPr lang="de-AT" dirty="0"/>
              <a:t> </a:t>
            </a:r>
            <a:r>
              <a:rPr lang="de-AT" dirty="0" err="1"/>
              <a:t>about</a:t>
            </a:r>
            <a:r>
              <a:rPr lang="de-AT" dirty="0"/>
              <a:t> </a:t>
            </a:r>
            <a:r>
              <a:rPr lang="de-AT" b="1" dirty="0" err="1"/>
              <a:t>bounds</a:t>
            </a:r>
            <a:r>
              <a:rPr lang="de-AT" b="1" dirty="0"/>
              <a:t> in </a:t>
            </a:r>
            <a:r>
              <a:rPr lang="de-AT" b="1" dirty="0" err="1"/>
              <a:t>subtrees</a:t>
            </a:r>
            <a:r>
              <a:rPr lang="de-AT" b="1" dirty="0"/>
              <a:t> </a:t>
            </a:r>
            <a:r>
              <a:rPr lang="de-AT" dirty="0"/>
              <a:t>(</a:t>
            </a:r>
            <a:r>
              <a:rPr lang="el-GR" dirty="0"/>
              <a:t>α</a:t>
            </a:r>
            <a:r>
              <a:rPr lang="de-AT" dirty="0"/>
              <a:t>/</a:t>
            </a:r>
            <a:r>
              <a:rPr lang="el-GR" dirty="0"/>
              <a:t>β</a:t>
            </a:r>
            <a:r>
              <a:rPr lang="de-AT" dirty="0"/>
              <a:t>)</a:t>
            </a:r>
          </a:p>
          <a:p>
            <a:pPr lvl="1"/>
            <a:r>
              <a:rPr lang="de-AT" b="1" dirty="0"/>
              <a:t>Cut </a:t>
            </a:r>
            <a:r>
              <a:rPr lang="de-AT" b="1" dirty="0" err="1"/>
              <a:t>subtree</a:t>
            </a:r>
            <a:r>
              <a:rPr lang="de-AT" b="1" dirty="0"/>
              <a:t> </a:t>
            </a:r>
            <a:r>
              <a:rPr lang="de-AT" dirty="0" err="1"/>
              <a:t>if</a:t>
            </a:r>
            <a:r>
              <a:rPr lang="de-AT" dirty="0"/>
              <a:t> </a:t>
            </a:r>
            <a:r>
              <a:rPr lang="de-AT" dirty="0" err="1"/>
              <a:t>value</a:t>
            </a:r>
            <a:r>
              <a:rPr lang="de-AT" dirty="0"/>
              <a:t> </a:t>
            </a:r>
            <a:r>
              <a:rPr lang="de-AT" dirty="0" err="1"/>
              <a:t>is</a:t>
            </a:r>
            <a:r>
              <a:rPr lang="de-AT" dirty="0"/>
              <a:t> outside </a:t>
            </a:r>
            <a:r>
              <a:rPr lang="de-AT" dirty="0" err="1"/>
              <a:t>of</a:t>
            </a:r>
            <a:r>
              <a:rPr lang="de-AT" dirty="0"/>
              <a:t> </a:t>
            </a:r>
            <a:r>
              <a:rPr lang="de-AT" dirty="0" err="1"/>
              <a:t>interval</a:t>
            </a:r>
            <a:r>
              <a:rPr lang="de-AT" dirty="0"/>
              <a:t> [</a:t>
            </a:r>
            <a:r>
              <a:rPr lang="el-GR" dirty="0"/>
              <a:t>α</a:t>
            </a:r>
            <a:r>
              <a:rPr lang="de-AT" dirty="0"/>
              <a:t>,</a:t>
            </a:r>
            <a:r>
              <a:rPr lang="el-GR" dirty="0"/>
              <a:t> β</a:t>
            </a:r>
            <a:r>
              <a:rPr lang="de-AT" dirty="0"/>
              <a:t>]</a:t>
            </a:r>
          </a:p>
          <a:p>
            <a:pPr lvl="1"/>
            <a:endParaRPr lang="de-AT" dirty="0"/>
          </a:p>
        </p:txBody>
      </p:sp>
    </p:spTree>
    <p:extLst>
      <p:ext uri="{BB962C8B-B14F-4D97-AF65-F5344CB8AC3E}">
        <p14:creationId xmlns:p14="http://schemas.microsoft.com/office/powerpoint/2010/main" val="1833070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BB6E4-A5CB-F01E-FF21-6ED34797FF04}"/>
              </a:ext>
            </a:extLst>
          </p:cNvPr>
          <p:cNvSpPr>
            <a:spLocks noGrp="1"/>
          </p:cNvSpPr>
          <p:nvPr>
            <p:ph type="title"/>
          </p:nvPr>
        </p:nvSpPr>
        <p:spPr/>
        <p:txBody>
          <a:bodyPr/>
          <a:lstStyle/>
          <a:p>
            <a:endParaRPr lang="de-AT"/>
          </a:p>
        </p:txBody>
      </p:sp>
      <p:sp>
        <p:nvSpPr>
          <p:cNvPr id="3" name="Inhaltsplatzhalter 2">
            <a:extLst>
              <a:ext uri="{FF2B5EF4-FFF2-40B4-BE49-F238E27FC236}">
                <a16:creationId xmlns:a16="http://schemas.microsoft.com/office/drawing/2014/main" id="{3CC615DD-3443-C90C-7202-06DBF86EE6A9}"/>
              </a:ext>
            </a:extLst>
          </p:cNvPr>
          <p:cNvSpPr>
            <a:spLocks noGrp="1"/>
          </p:cNvSpPr>
          <p:nvPr>
            <p:ph idx="1"/>
          </p:nvPr>
        </p:nvSpPr>
        <p:spPr/>
        <p:txBody>
          <a:bodyPr/>
          <a:lstStyle/>
          <a:p>
            <a:endParaRPr lang="de-AT"/>
          </a:p>
        </p:txBody>
      </p:sp>
      <p:pic>
        <p:nvPicPr>
          <p:cNvPr id="5" name="Grafik 4">
            <a:extLst>
              <a:ext uri="{FF2B5EF4-FFF2-40B4-BE49-F238E27FC236}">
                <a16:creationId xmlns:a16="http://schemas.microsoft.com/office/drawing/2014/main" id="{BCCA031B-F56C-3B0B-F438-805CEE850834}"/>
              </a:ext>
            </a:extLst>
          </p:cNvPr>
          <p:cNvPicPr>
            <a:picLocks noChangeAspect="1"/>
          </p:cNvPicPr>
          <p:nvPr/>
        </p:nvPicPr>
        <p:blipFill>
          <a:blip r:embed="rId3"/>
          <a:stretch>
            <a:fillRect/>
          </a:stretch>
        </p:blipFill>
        <p:spPr>
          <a:xfrm>
            <a:off x="0" y="1846859"/>
            <a:ext cx="12192000" cy="3164282"/>
          </a:xfrm>
          <a:prstGeom prst="rect">
            <a:avLst/>
          </a:prstGeom>
        </p:spPr>
      </p:pic>
    </p:spTree>
    <p:extLst>
      <p:ext uri="{BB962C8B-B14F-4D97-AF65-F5344CB8AC3E}">
        <p14:creationId xmlns:p14="http://schemas.microsoft.com/office/powerpoint/2010/main" val="4166725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716F81-A39A-1B77-452D-8F63CBA4BFC3}"/>
              </a:ext>
            </a:extLst>
          </p:cNvPr>
          <p:cNvSpPr>
            <a:spLocks noGrp="1"/>
          </p:cNvSpPr>
          <p:nvPr>
            <p:ph type="title"/>
          </p:nvPr>
        </p:nvSpPr>
        <p:spPr/>
        <p:txBody>
          <a:bodyPr/>
          <a:lstStyle/>
          <a:p>
            <a:r>
              <a:rPr lang="de-AT" dirty="0"/>
              <a:t>Task 7 – Board Evaluation </a:t>
            </a:r>
            <a:r>
              <a:rPr lang="de-AT" dirty="0" err="1"/>
              <a:t>Heuristic</a:t>
            </a:r>
            <a:endParaRPr lang="de-AT" dirty="0"/>
          </a:p>
        </p:txBody>
      </p:sp>
      <p:sp>
        <p:nvSpPr>
          <p:cNvPr id="3" name="Inhaltsplatzhalter 2">
            <a:extLst>
              <a:ext uri="{FF2B5EF4-FFF2-40B4-BE49-F238E27FC236}">
                <a16:creationId xmlns:a16="http://schemas.microsoft.com/office/drawing/2014/main" id="{1085D6BE-E059-C31E-E34F-72EA305FEEBC}"/>
              </a:ext>
            </a:extLst>
          </p:cNvPr>
          <p:cNvSpPr>
            <a:spLocks noGrp="1"/>
          </p:cNvSpPr>
          <p:nvPr>
            <p:ph idx="1"/>
          </p:nvPr>
        </p:nvSpPr>
        <p:spPr/>
        <p:txBody>
          <a:bodyPr>
            <a:normAutofit lnSpcReduction="10000"/>
          </a:bodyPr>
          <a:lstStyle/>
          <a:p>
            <a:r>
              <a:rPr lang="en-GB" dirty="0"/>
              <a:t>Strength of the position of each player cannot be determined deterministically – use </a:t>
            </a:r>
            <a:r>
              <a:rPr lang="en-GB" b="1" dirty="0"/>
              <a:t>heuristic</a:t>
            </a:r>
            <a:r>
              <a:rPr lang="en-GB" dirty="0"/>
              <a:t> estimation</a:t>
            </a:r>
          </a:p>
          <a:p>
            <a:r>
              <a:rPr lang="en-GB" dirty="0"/>
              <a:t>Player strength is </a:t>
            </a:r>
            <a:r>
              <a:rPr lang="en-GB" b="1" dirty="0"/>
              <a:t>weighted sum</a:t>
            </a:r>
            <a:r>
              <a:rPr lang="en-GB" dirty="0"/>
              <a:t> of number of </a:t>
            </a:r>
            <a:r>
              <a:rPr lang="en-GB" b="1" dirty="0"/>
              <a:t>occurrences</a:t>
            </a:r>
            <a:r>
              <a:rPr lang="en-GB" dirty="0"/>
              <a:t> of 3, 2 and 1 </a:t>
            </a:r>
            <a:r>
              <a:rPr lang="en-GB" b="1" dirty="0"/>
              <a:t>pieces</a:t>
            </a:r>
            <a:r>
              <a:rPr lang="en-GB" dirty="0"/>
              <a:t> in any </a:t>
            </a:r>
            <a:r>
              <a:rPr lang="en-GB" b="1" dirty="0"/>
              <a:t>row</a:t>
            </a:r>
            <a:r>
              <a:rPr lang="en-GB" dirty="0"/>
              <a:t> combination</a:t>
            </a:r>
          </a:p>
          <a:p>
            <a:r>
              <a:rPr lang="en-GB" dirty="0"/>
              <a:t>3 pieces are </a:t>
            </a:r>
            <a:r>
              <a:rPr lang="en-GB" b="1" dirty="0"/>
              <a:t>weighted</a:t>
            </a:r>
            <a:r>
              <a:rPr lang="en-GB" dirty="0"/>
              <a:t> with factor 64, 2 pieces with 16, 1 pieces with 1, multiplication is done via </a:t>
            </a:r>
            <a:r>
              <a:rPr lang="en-GB" b="1" dirty="0" err="1"/>
              <a:t>bitshifting</a:t>
            </a:r>
            <a:r>
              <a:rPr lang="en-AT" b="1" dirty="0"/>
              <a:t> </a:t>
            </a:r>
            <a:r>
              <a:rPr lang="en-AT" dirty="0"/>
              <a:t>(speed)</a:t>
            </a:r>
            <a:endParaRPr lang="en-GB" dirty="0"/>
          </a:p>
          <a:p>
            <a:pPr marL="0" indent="0">
              <a:buNone/>
            </a:pP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p>
          <a:p>
            <a:pPr marL="0" indent="0">
              <a:buNone/>
            </a:pPr>
            <a:r>
              <a:rPr lang="en-US" dirty="0">
                <a:solidFill>
                  <a:srgbClr val="CCCCCC"/>
                </a:solidFill>
                <a:latin typeface="Consolas" panose="020B0609020204030204" pitchFamily="49" charset="0"/>
              </a:rPr>
              <a:t>	</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p1_2InARow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SHIFT_2_IN_A_ROW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dirty="0">
                <a:solidFill>
                  <a:srgbClr val="CCCCCC"/>
                </a:solidFill>
                <a:latin typeface="Consolas" panose="020B0609020204030204" pitchFamily="49" charset="0"/>
              </a:rPr>
              <a:t> </a:t>
            </a:r>
          </a:p>
          <a:p>
            <a:pPr marL="0" indent="0">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p1_3InARow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SHIFT_3_IN_A_ROW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	p1_1InARow</a:t>
            </a:r>
            <a:r>
              <a:rPr lang="en-US" b="0" dirty="0">
                <a:solidFill>
                  <a:srgbClr val="CCCCCC"/>
                </a:solidFill>
                <a:effectLst/>
                <a:latin typeface="Consolas" panose="020B0609020204030204" pitchFamily="49" charset="0"/>
              </a:rPr>
              <a:t>;</a:t>
            </a:r>
          </a:p>
          <a:p>
            <a:pPr marL="0" indent="0">
              <a:buNone/>
            </a:pPr>
            <a:endParaRPr lang="en-GB" dirty="0"/>
          </a:p>
        </p:txBody>
      </p:sp>
    </p:spTree>
    <p:extLst>
      <p:ext uri="{BB962C8B-B14F-4D97-AF65-F5344CB8AC3E}">
        <p14:creationId xmlns:p14="http://schemas.microsoft.com/office/powerpoint/2010/main" val="3589462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3056E0-BD0C-3B41-AD8B-07DDFD955193}"/>
              </a:ext>
            </a:extLst>
          </p:cNvPr>
          <p:cNvSpPr>
            <a:spLocks noGrp="1"/>
          </p:cNvSpPr>
          <p:nvPr>
            <p:ph type="title"/>
          </p:nvPr>
        </p:nvSpPr>
        <p:spPr>
          <a:xfrm>
            <a:off x="838200" y="339725"/>
            <a:ext cx="10515600" cy="1325563"/>
          </a:xfrm>
        </p:spPr>
        <p:txBody>
          <a:bodyPr/>
          <a:lstStyle/>
          <a:p>
            <a:r>
              <a:rPr lang="de-AT" dirty="0"/>
              <a:t>Task 8 – </a:t>
            </a:r>
            <a:r>
              <a:rPr lang="de-AT" dirty="0" err="1"/>
              <a:t>Why</a:t>
            </a:r>
            <a:r>
              <a:rPr lang="de-AT" dirty="0"/>
              <a:t> not </a:t>
            </a:r>
            <a:r>
              <a:rPr lang="de-AT" dirty="0" err="1"/>
              <a:t>always</a:t>
            </a:r>
            <a:r>
              <a:rPr lang="de-AT" dirty="0"/>
              <a:t> </a:t>
            </a:r>
            <a:r>
              <a:rPr lang="de-AT" dirty="0" err="1"/>
              <a:t>win</a:t>
            </a:r>
            <a:r>
              <a:rPr lang="de-AT" dirty="0"/>
              <a:t>?</a:t>
            </a:r>
          </a:p>
        </p:txBody>
      </p:sp>
      <p:sp>
        <p:nvSpPr>
          <p:cNvPr id="3" name="Inhaltsplatzhalter 2">
            <a:extLst>
              <a:ext uri="{FF2B5EF4-FFF2-40B4-BE49-F238E27FC236}">
                <a16:creationId xmlns:a16="http://schemas.microsoft.com/office/drawing/2014/main" id="{724F04A5-8A20-FBEF-C461-6EA4A754D829}"/>
              </a:ext>
            </a:extLst>
          </p:cNvPr>
          <p:cNvSpPr>
            <a:spLocks noGrp="1"/>
          </p:cNvSpPr>
          <p:nvPr>
            <p:ph idx="1"/>
          </p:nvPr>
        </p:nvSpPr>
        <p:spPr/>
        <p:txBody>
          <a:bodyPr>
            <a:normAutofit/>
          </a:bodyPr>
          <a:lstStyle/>
          <a:p>
            <a:r>
              <a:rPr lang="en-US" dirty="0"/>
              <a:t>Early Pruning can occasionally lead to missing the optimal move</a:t>
            </a:r>
          </a:p>
          <a:p>
            <a:r>
              <a:rPr lang="en-US" dirty="0"/>
              <a:t>The pruning mechanism optimizes search by avoiding suboptimal branches</a:t>
            </a:r>
            <a:r>
              <a:rPr lang="en-AT" dirty="0"/>
              <a:t> (efficiency)</a:t>
            </a:r>
            <a:endParaRPr lang="en-US" dirty="0"/>
          </a:p>
          <a:p>
            <a:r>
              <a:rPr lang="en-US" dirty="0"/>
              <a:t>However, it may prune a winning move if a "good enough" move is found first</a:t>
            </a:r>
            <a:endParaRPr lang="en-AT" dirty="0"/>
          </a:p>
          <a:p>
            <a:r>
              <a:rPr lang="en-AT" dirty="0"/>
              <a:t>---</a:t>
            </a:r>
          </a:p>
          <a:p>
            <a:r>
              <a:rPr lang="en-AT" dirty="0"/>
              <a:t>Heuristic</a:t>
            </a:r>
          </a:p>
        </p:txBody>
      </p:sp>
    </p:spTree>
    <p:extLst>
      <p:ext uri="{BB962C8B-B14F-4D97-AF65-F5344CB8AC3E}">
        <p14:creationId xmlns:p14="http://schemas.microsoft.com/office/powerpoint/2010/main" val="3833013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02E46F-1EBB-5124-5082-4CA1844B14EF}"/>
              </a:ext>
            </a:extLst>
          </p:cNvPr>
          <p:cNvSpPr>
            <a:spLocks noGrp="1"/>
          </p:cNvSpPr>
          <p:nvPr>
            <p:ph type="title"/>
          </p:nvPr>
        </p:nvSpPr>
        <p:spPr/>
        <p:txBody>
          <a:bodyPr/>
          <a:lstStyle/>
          <a:p>
            <a:r>
              <a:rPr lang="de-AT" dirty="0"/>
              <a:t>Task 1 - </a:t>
            </a:r>
            <a:r>
              <a:rPr lang="de-AT" dirty="0" err="1"/>
              <a:t>Measurements</a:t>
            </a:r>
            <a:endParaRPr lang="de-AT" dirty="0"/>
          </a:p>
        </p:txBody>
      </p:sp>
      <p:sp>
        <p:nvSpPr>
          <p:cNvPr id="3" name="Inhaltsplatzhalter 2">
            <a:extLst>
              <a:ext uri="{FF2B5EF4-FFF2-40B4-BE49-F238E27FC236}">
                <a16:creationId xmlns:a16="http://schemas.microsoft.com/office/drawing/2014/main" id="{D96B248C-B2A2-C9D6-736B-7D33A3C2A7DE}"/>
              </a:ext>
            </a:extLst>
          </p:cNvPr>
          <p:cNvSpPr>
            <a:spLocks noGrp="1"/>
          </p:cNvSpPr>
          <p:nvPr>
            <p:ph idx="1"/>
          </p:nvPr>
        </p:nvSpPr>
        <p:spPr>
          <a:xfrm>
            <a:off x="838200" y="1825625"/>
            <a:ext cx="10845800" cy="4351338"/>
          </a:xfrm>
        </p:spPr>
        <p:txBody>
          <a:bodyPr/>
          <a:lstStyle/>
          <a:p>
            <a:r>
              <a:rPr lang="de-AT" dirty="0" err="1"/>
              <a:t>Observe</a:t>
            </a:r>
            <a:r>
              <a:rPr lang="de-AT" dirty="0"/>
              <a:t> </a:t>
            </a:r>
            <a:r>
              <a:rPr lang="de-AT" dirty="0" err="1"/>
              <a:t>number</a:t>
            </a:r>
            <a:r>
              <a:rPr lang="de-AT" dirty="0"/>
              <a:t> </a:t>
            </a:r>
            <a:r>
              <a:rPr lang="de-AT" dirty="0" err="1"/>
              <a:t>of</a:t>
            </a:r>
            <a:r>
              <a:rPr lang="de-AT" dirty="0"/>
              <a:t> </a:t>
            </a:r>
            <a:r>
              <a:rPr lang="de-AT" dirty="0" err="1"/>
              <a:t>evaluated</a:t>
            </a:r>
            <a:r>
              <a:rPr lang="de-AT" dirty="0"/>
              <a:t> </a:t>
            </a:r>
            <a:r>
              <a:rPr lang="de-AT" dirty="0" err="1"/>
              <a:t>moves</a:t>
            </a:r>
            <a:r>
              <a:rPr lang="de-AT" dirty="0"/>
              <a:t> </a:t>
            </a:r>
            <a:r>
              <a:rPr lang="de-AT" dirty="0" err="1"/>
              <a:t>for</a:t>
            </a:r>
            <a:r>
              <a:rPr lang="de-AT" dirty="0"/>
              <a:t> </a:t>
            </a:r>
            <a:r>
              <a:rPr lang="de-AT" dirty="0" err="1"/>
              <a:t>each</a:t>
            </a:r>
            <a:r>
              <a:rPr lang="de-AT" dirty="0"/>
              <a:t> turn</a:t>
            </a:r>
          </a:p>
          <a:p>
            <a:pPr marL="0" indent="0">
              <a:buNone/>
            </a:pPr>
            <a:endParaRPr lang="de-AT" dirty="0"/>
          </a:p>
          <a:p>
            <a:pPr marL="0" indent="0">
              <a:buNone/>
            </a:pPr>
            <a:endParaRPr lang="de-AT" dirty="0"/>
          </a:p>
        </p:txBody>
      </p:sp>
      <p:graphicFrame>
        <p:nvGraphicFramePr>
          <p:cNvPr id="4" name="Tabelle 3">
            <a:extLst>
              <a:ext uri="{FF2B5EF4-FFF2-40B4-BE49-F238E27FC236}">
                <a16:creationId xmlns:a16="http://schemas.microsoft.com/office/drawing/2014/main" id="{AF8FAB5A-41F7-EDCE-66D1-0B93CD6460FF}"/>
              </a:ext>
            </a:extLst>
          </p:cNvPr>
          <p:cNvGraphicFramePr>
            <a:graphicFrameLocks noGrp="1"/>
          </p:cNvGraphicFramePr>
          <p:nvPr>
            <p:extLst>
              <p:ext uri="{D42A27DB-BD31-4B8C-83A1-F6EECF244321}">
                <p14:modId xmlns:p14="http://schemas.microsoft.com/office/powerpoint/2010/main" val="1698061312"/>
              </p:ext>
            </p:extLst>
          </p:nvPr>
        </p:nvGraphicFramePr>
        <p:xfrm>
          <a:off x="1411514" y="2435350"/>
          <a:ext cx="9854393" cy="4057525"/>
        </p:xfrm>
        <a:graphic>
          <a:graphicData uri="http://schemas.openxmlformats.org/drawingml/2006/table">
            <a:tbl>
              <a:tblPr/>
              <a:tblGrid>
                <a:gridCol w="1467551">
                  <a:extLst>
                    <a:ext uri="{9D8B030D-6E8A-4147-A177-3AD203B41FA5}">
                      <a16:colId xmlns:a16="http://schemas.microsoft.com/office/drawing/2014/main" val="2654556058"/>
                    </a:ext>
                  </a:extLst>
                </a:gridCol>
                <a:gridCol w="1397807">
                  <a:extLst>
                    <a:ext uri="{9D8B030D-6E8A-4147-A177-3AD203B41FA5}">
                      <a16:colId xmlns:a16="http://schemas.microsoft.com/office/drawing/2014/main" val="1262114508"/>
                    </a:ext>
                  </a:extLst>
                </a:gridCol>
                <a:gridCol w="1397807">
                  <a:extLst>
                    <a:ext uri="{9D8B030D-6E8A-4147-A177-3AD203B41FA5}">
                      <a16:colId xmlns:a16="http://schemas.microsoft.com/office/drawing/2014/main" val="1885339903"/>
                    </a:ext>
                  </a:extLst>
                </a:gridCol>
                <a:gridCol w="1397807">
                  <a:extLst>
                    <a:ext uri="{9D8B030D-6E8A-4147-A177-3AD203B41FA5}">
                      <a16:colId xmlns:a16="http://schemas.microsoft.com/office/drawing/2014/main" val="1209784926"/>
                    </a:ext>
                  </a:extLst>
                </a:gridCol>
                <a:gridCol w="1397807">
                  <a:extLst>
                    <a:ext uri="{9D8B030D-6E8A-4147-A177-3AD203B41FA5}">
                      <a16:colId xmlns:a16="http://schemas.microsoft.com/office/drawing/2014/main" val="978662276"/>
                    </a:ext>
                  </a:extLst>
                </a:gridCol>
                <a:gridCol w="1397807">
                  <a:extLst>
                    <a:ext uri="{9D8B030D-6E8A-4147-A177-3AD203B41FA5}">
                      <a16:colId xmlns:a16="http://schemas.microsoft.com/office/drawing/2014/main" val="1482760682"/>
                    </a:ext>
                  </a:extLst>
                </a:gridCol>
                <a:gridCol w="1397807">
                  <a:extLst>
                    <a:ext uri="{9D8B030D-6E8A-4147-A177-3AD203B41FA5}">
                      <a16:colId xmlns:a16="http://schemas.microsoft.com/office/drawing/2014/main" val="1759925785"/>
                    </a:ext>
                  </a:extLst>
                </a:gridCol>
              </a:tblGrid>
              <a:tr h="665606">
                <a:tc>
                  <a:txBody>
                    <a:bodyPr/>
                    <a:lstStyle/>
                    <a:p>
                      <a:pPr algn="ctr" fontAlgn="b"/>
                      <a:r>
                        <a:rPr lang="de-AT" sz="2000" b="0" i="0" u="none" strike="noStrike" dirty="0">
                          <a:solidFill>
                            <a:srgbClr val="000000"/>
                          </a:solidFill>
                          <a:effectLst/>
                          <a:latin typeface="Calibri" panose="020F0502020204030204" pitchFamily="34" charset="0"/>
                        </a:rPr>
                        <a:t>Moves/Task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1 </a:t>
                      </a:r>
                    </a:p>
                    <a:p>
                      <a:pPr algn="ctr" fontAlgn="b"/>
                      <a:r>
                        <a:rPr lang="de-AT" sz="1800" b="0" i="0" u="none" strike="noStrike" dirty="0">
                          <a:solidFill>
                            <a:srgbClr val="000000"/>
                          </a:solidFill>
                          <a:effectLst/>
                          <a:latin typeface="Calibri" panose="020F0502020204030204" pitchFamily="34" charset="0"/>
                        </a:rPr>
                        <a:t>Base</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2 </a:t>
                      </a:r>
                    </a:p>
                    <a:p>
                      <a:pPr algn="ctr" fontAlgn="b"/>
                      <a:r>
                        <a:rPr lang="de-AT" sz="1800" b="0" i="0" u="none" strike="noStrike" dirty="0">
                          <a:solidFill>
                            <a:srgbClr val="000000"/>
                          </a:solidFill>
                          <a:effectLst/>
                          <a:latin typeface="Calibri" panose="020F0502020204030204" pitchFamily="34" charset="0"/>
                        </a:rPr>
                        <a:t>Pure </a:t>
                      </a:r>
                      <a:r>
                        <a:rPr lang="de-AT" sz="1800" b="0" i="0" u="none" strike="noStrike" dirty="0" err="1">
                          <a:solidFill>
                            <a:srgbClr val="000000"/>
                          </a:solidFill>
                          <a:effectLst/>
                          <a:latin typeface="Calibri" panose="020F0502020204030204" pitchFamily="34" charset="0"/>
                        </a:rPr>
                        <a:t>MinMax</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3 </a:t>
                      </a:r>
                    </a:p>
                    <a:p>
                      <a:pPr algn="ctr" fontAlgn="b"/>
                      <a:r>
                        <a:rPr lang="en-AT" sz="1800" b="0" i="0" u="none" strike="noStrike" dirty="0" err="1">
                          <a:solidFill>
                            <a:srgbClr val="000000"/>
                          </a:solidFill>
                          <a:effectLst/>
                          <a:latin typeface="Calibri" panose="020F0502020204030204" pitchFamily="34" charset="0"/>
                        </a:rPr>
                        <a:t>PruningLimit</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4 </a:t>
                      </a:r>
                    </a:p>
                    <a:p>
                      <a:pPr algn="ctr" fontAlgn="b"/>
                      <a:r>
                        <a:rPr lang="de-AT" sz="1800" b="0" i="0" u="none" strike="noStrike" dirty="0">
                          <a:solidFill>
                            <a:srgbClr val="000000"/>
                          </a:solidFill>
                          <a:effectLst/>
                          <a:latin typeface="Calibri" panose="020F0502020204030204" pitchFamily="34" charset="0"/>
                        </a:rPr>
                        <a:t>Deep [</a:t>
                      </a:r>
                      <a:r>
                        <a:rPr lang="el-GR" sz="1800" dirty="0"/>
                        <a:t>α</a:t>
                      </a:r>
                      <a:r>
                        <a:rPr lang="de-AT" sz="1800" dirty="0"/>
                        <a:t>,</a:t>
                      </a:r>
                      <a:r>
                        <a:rPr lang="el-GR" sz="1800" dirty="0"/>
                        <a:t>β</a:t>
                      </a:r>
                      <a:r>
                        <a:rPr lang="de-AT" sz="1800" dirty="0"/>
                        <a:t>]</a:t>
                      </a:r>
                      <a:r>
                        <a:rPr lang="de-AT" sz="1800" dirty="0" err="1"/>
                        <a:t>Pruning</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5a</a:t>
                      </a:r>
                    </a:p>
                    <a:p>
                      <a:pPr algn="ctr" fontAlgn="b"/>
                      <a:r>
                        <a:rPr lang="de-AT" sz="1800" b="0" i="0" u="none" strike="noStrike" dirty="0">
                          <a:solidFill>
                            <a:srgbClr val="000000"/>
                          </a:solidFill>
                          <a:effectLst/>
                          <a:latin typeface="Calibri" panose="020F0502020204030204" pitchFamily="34" charset="0"/>
                        </a:rPr>
                        <a:t> </a:t>
                      </a:r>
                      <a:r>
                        <a:rPr lang="de-AT" sz="1800" b="0" i="0" u="none" strike="noStrike" dirty="0" err="1">
                          <a:solidFill>
                            <a:srgbClr val="000000"/>
                          </a:solidFill>
                          <a:effectLst/>
                          <a:latin typeface="Calibri" panose="020F0502020204030204" pitchFamily="34" charset="0"/>
                        </a:rPr>
                        <a:t>Heuristic</a:t>
                      </a:r>
                      <a:r>
                        <a:rPr lang="de-AT" sz="1800" b="0" i="0" u="none" strike="noStrike" dirty="0">
                          <a:solidFill>
                            <a:srgbClr val="000000"/>
                          </a:solidFill>
                          <a:effectLst/>
                          <a:latin typeface="Calibri" panose="020F0502020204030204" pitchFamily="34" charset="0"/>
                        </a:rPr>
                        <a:t> </a:t>
                      </a:r>
                      <a:r>
                        <a:rPr lang="de-AT" sz="1800" b="0" i="0" u="none" strike="noStrike" dirty="0" err="1">
                          <a:solidFill>
                            <a:srgbClr val="000000"/>
                          </a:solidFill>
                          <a:effectLst/>
                          <a:latin typeface="Calibri" panose="020F0502020204030204" pitchFamily="34" charset="0"/>
                        </a:rPr>
                        <a:t>MinMax</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5b</a:t>
                      </a:r>
                    </a:p>
                    <a:p>
                      <a:pPr algn="ctr" fontAlgn="b"/>
                      <a:r>
                        <a:rPr lang="de-AT" sz="1800" b="0" i="0" u="none" strike="noStrike" dirty="0">
                          <a:solidFill>
                            <a:srgbClr val="000000"/>
                          </a:solidFill>
                          <a:effectLst/>
                          <a:latin typeface="Calibri" panose="020F0502020204030204" pitchFamily="34" charset="0"/>
                        </a:rPr>
                        <a:t> </a:t>
                      </a:r>
                      <a:r>
                        <a:rPr lang="de-AT" sz="1800" b="0" i="0" u="none" strike="noStrike" dirty="0" err="1">
                          <a:solidFill>
                            <a:srgbClr val="000000"/>
                          </a:solidFill>
                          <a:effectLst/>
                          <a:latin typeface="Calibri" panose="020F0502020204030204" pitchFamily="34" charset="0"/>
                        </a:rPr>
                        <a:t>Heuristic</a:t>
                      </a:r>
                      <a:r>
                        <a:rPr lang="de-AT" sz="1800" b="0" i="0" u="none" strike="noStrike" dirty="0">
                          <a:solidFill>
                            <a:srgbClr val="000000"/>
                          </a:solidFill>
                          <a:effectLst/>
                          <a:latin typeface="Calibri" panose="020F0502020204030204" pitchFamily="34" charset="0"/>
                        </a:rPr>
                        <a:t> Deep </a:t>
                      </a:r>
                      <a:r>
                        <a:rPr lang="de-AT" sz="1800" b="0" i="0" u="none" strike="noStrike" dirty="0" err="1">
                          <a:solidFill>
                            <a:srgbClr val="000000"/>
                          </a:solidFill>
                          <a:effectLst/>
                          <a:latin typeface="Calibri" panose="020F0502020204030204" pitchFamily="34" charset="0"/>
                        </a:rPr>
                        <a:t>Pruning</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489519087"/>
                  </a:ext>
                </a:extLst>
              </a:tr>
              <a:tr h="645643">
                <a:tc>
                  <a:txBody>
                    <a:bodyPr/>
                    <a:lstStyle/>
                    <a:p>
                      <a:pPr algn="ctr" fontAlgn="b"/>
                      <a:r>
                        <a:rPr lang="de-AT" sz="20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dirty="0">
                          <a:solidFill>
                            <a:srgbClr val="000000"/>
                          </a:solidFill>
                          <a:effectLst/>
                          <a:latin typeface="Calibri" panose="020F0502020204030204" pitchFamily="34" charset="0"/>
                        </a:rPr>
                        <a:t>           1 426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1 208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993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302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9069987"/>
                  </a:ext>
                </a:extLst>
              </a:tr>
              <a:tr h="645643">
                <a:tc>
                  <a:txBody>
                    <a:bodyPr/>
                    <a:lstStyle/>
                    <a:p>
                      <a:pPr algn="ctr" fontAlgn="b"/>
                      <a:r>
                        <a:rPr lang="de-AT" sz="20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a:solidFill>
                            <a:srgbClr val="000000"/>
                          </a:solidFill>
                          <a:effectLst/>
                          <a:latin typeface="Calibri" panose="020F0502020204030204" pitchFamily="34" charset="0"/>
                        </a:rPr>
                        <a:t>               925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771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642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457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76483438"/>
                  </a:ext>
                </a:extLst>
              </a:tr>
              <a:tr h="645643">
                <a:tc>
                  <a:txBody>
                    <a:bodyPr/>
                    <a:lstStyle/>
                    <a:p>
                      <a:pPr algn="ctr" fontAlgn="b"/>
                      <a:r>
                        <a:rPr lang="de-AT" sz="20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dirty="0">
                          <a:solidFill>
                            <a:srgbClr val="000000"/>
                          </a:solidFill>
                          <a:effectLst/>
                          <a:latin typeface="Calibri" panose="020F0502020204030204" pitchFamily="34" charset="0"/>
                        </a:rPr>
                        <a:t>               867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817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676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4 568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649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25786005"/>
                  </a:ext>
                </a:extLst>
              </a:tr>
              <a:tr h="645643">
                <a:tc>
                  <a:txBody>
                    <a:bodyPr/>
                    <a:lstStyle/>
                    <a:p>
                      <a:pPr algn="ctr" fontAlgn="b"/>
                      <a:r>
                        <a:rPr lang="de-AT" sz="20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a:solidFill>
                            <a:srgbClr val="000000"/>
                          </a:solidFill>
                          <a:effectLst/>
                          <a:latin typeface="Calibri" panose="020F0502020204030204" pitchFamily="34" charset="0"/>
                        </a:rPr>
                        <a:t>           1 657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4 623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1 337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1 145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4 624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310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3284271"/>
                  </a:ext>
                </a:extLst>
              </a:tr>
              <a:tr h="645643">
                <a:tc>
                  <a:txBody>
                    <a:bodyPr/>
                    <a:lstStyle/>
                    <a:p>
                      <a:pPr algn="ctr" fontAlgn="b"/>
                      <a:r>
                        <a:rPr lang="de-AT" sz="2000" b="0" i="0" u="none" strike="noStrike" dirty="0">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a:solidFill>
                            <a:srgbClr val="000000"/>
                          </a:solidFill>
                          <a:effectLst/>
                          <a:latin typeface="Calibri" panose="020F0502020204030204" pitchFamily="34" charset="0"/>
                        </a:rPr>
                        <a:t>           1 249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4 623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1 068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916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4 608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226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2901282"/>
                  </a:ext>
                </a:extLst>
              </a:tr>
            </a:tbl>
          </a:graphicData>
        </a:graphic>
      </p:graphicFrame>
    </p:spTree>
    <p:extLst>
      <p:ext uri="{BB962C8B-B14F-4D97-AF65-F5344CB8AC3E}">
        <p14:creationId xmlns:p14="http://schemas.microsoft.com/office/powerpoint/2010/main" val="2262632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4EA64-86CB-896D-8EB5-735EAC74D4E6}"/>
              </a:ext>
            </a:extLst>
          </p:cNvPr>
          <p:cNvSpPr>
            <a:spLocks noGrp="1"/>
          </p:cNvSpPr>
          <p:nvPr>
            <p:ph type="title"/>
          </p:nvPr>
        </p:nvSpPr>
        <p:spPr/>
        <p:txBody>
          <a:bodyPr/>
          <a:lstStyle/>
          <a:p>
            <a:endParaRPr lang="de-AT"/>
          </a:p>
        </p:txBody>
      </p:sp>
      <p:pic>
        <p:nvPicPr>
          <p:cNvPr id="5" name="Inhaltsplatzhalter 4" descr="Ein Bild, das Text, Diagramm, Reihe, Screenshot enthält.&#10;&#10;Automatisch generierte Beschreibung">
            <a:extLst>
              <a:ext uri="{FF2B5EF4-FFF2-40B4-BE49-F238E27FC236}">
                <a16:creationId xmlns:a16="http://schemas.microsoft.com/office/drawing/2014/main" id="{31AABA63-E9C7-275B-79D6-8A75462FBA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4077" y="157956"/>
            <a:ext cx="10515600" cy="6700044"/>
          </a:xfrm>
        </p:spPr>
      </p:pic>
    </p:spTree>
    <p:extLst>
      <p:ext uri="{BB962C8B-B14F-4D97-AF65-F5344CB8AC3E}">
        <p14:creationId xmlns:p14="http://schemas.microsoft.com/office/powerpoint/2010/main" val="2752819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4A8F49-C031-707B-5B17-CB0EA854184E}"/>
              </a:ext>
            </a:extLst>
          </p:cNvPr>
          <p:cNvSpPr>
            <a:spLocks noGrp="1"/>
          </p:cNvSpPr>
          <p:nvPr>
            <p:ph type="title"/>
          </p:nvPr>
        </p:nvSpPr>
        <p:spPr/>
        <p:txBody>
          <a:bodyPr/>
          <a:lstStyle/>
          <a:p>
            <a:r>
              <a:rPr lang="en-AT" dirty="0"/>
              <a:t>Take away</a:t>
            </a:r>
            <a:endParaRPr lang="de-AT" dirty="0"/>
          </a:p>
        </p:txBody>
      </p:sp>
      <p:sp>
        <p:nvSpPr>
          <p:cNvPr id="3" name="Inhaltsplatzhalter 2">
            <a:extLst>
              <a:ext uri="{FF2B5EF4-FFF2-40B4-BE49-F238E27FC236}">
                <a16:creationId xmlns:a16="http://schemas.microsoft.com/office/drawing/2014/main" id="{1373327F-1A25-7F57-2F0C-59E2ACE2C527}"/>
              </a:ext>
            </a:extLst>
          </p:cNvPr>
          <p:cNvSpPr>
            <a:spLocks noGrp="1"/>
          </p:cNvSpPr>
          <p:nvPr>
            <p:ph idx="1"/>
          </p:nvPr>
        </p:nvSpPr>
        <p:spPr/>
        <p:txBody>
          <a:bodyPr/>
          <a:lstStyle/>
          <a:p>
            <a:r>
              <a:rPr lang="en-AT" dirty="0"/>
              <a:t>implementation of algorithm</a:t>
            </a:r>
          </a:p>
          <a:p>
            <a:endParaRPr lang="en-AT" dirty="0"/>
          </a:p>
          <a:p>
            <a:r>
              <a:rPr lang="en-AT" dirty="0"/>
              <a:t>heuristic</a:t>
            </a:r>
          </a:p>
          <a:p>
            <a:endParaRPr lang="en-AT" dirty="0"/>
          </a:p>
          <a:p>
            <a:r>
              <a:rPr lang="en-AT"/>
              <a:t>evaluation </a:t>
            </a:r>
            <a:r>
              <a:rPr lang="en-AT" dirty="0"/>
              <a:t>of strength</a:t>
            </a:r>
            <a:endParaRPr lang="de-AT" dirty="0"/>
          </a:p>
        </p:txBody>
      </p:sp>
    </p:spTree>
    <p:extLst>
      <p:ext uri="{BB962C8B-B14F-4D97-AF65-F5344CB8AC3E}">
        <p14:creationId xmlns:p14="http://schemas.microsoft.com/office/powerpoint/2010/main" val="3252979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B8EAD9-E575-A16B-DACE-4AA0871A19A8}"/>
              </a:ext>
            </a:extLst>
          </p:cNvPr>
          <p:cNvSpPr>
            <a:spLocks noGrp="1"/>
          </p:cNvSpPr>
          <p:nvPr>
            <p:ph type="title"/>
          </p:nvPr>
        </p:nvSpPr>
        <p:spPr/>
        <p:txBody>
          <a:bodyPr/>
          <a:lstStyle/>
          <a:p>
            <a:r>
              <a:rPr lang="en-AT" dirty="0"/>
              <a:t>Source</a:t>
            </a:r>
            <a:endParaRPr lang="de-AT" dirty="0"/>
          </a:p>
        </p:txBody>
      </p:sp>
      <p:sp>
        <p:nvSpPr>
          <p:cNvPr id="3" name="Inhaltsplatzhalter 2">
            <a:extLst>
              <a:ext uri="{FF2B5EF4-FFF2-40B4-BE49-F238E27FC236}">
                <a16:creationId xmlns:a16="http://schemas.microsoft.com/office/drawing/2014/main" id="{991211DF-3C70-C412-9FF2-0C76B0682181}"/>
              </a:ext>
            </a:extLst>
          </p:cNvPr>
          <p:cNvSpPr>
            <a:spLocks noGrp="1"/>
          </p:cNvSpPr>
          <p:nvPr>
            <p:ph idx="1"/>
          </p:nvPr>
        </p:nvSpPr>
        <p:spPr/>
        <p:txBody>
          <a:bodyPr/>
          <a:lstStyle/>
          <a:p>
            <a:r>
              <a:rPr lang="de-AT" dirty="0"/>
              <a:t>https://github.com/XaverB/connect-four</a:t>
            </a:r>
          </a:p>
        </p:txBody>
      </p:sp>
      <p:pic>
        <p:nvPicPr>
          <p:cNvPr id="1026" name="Picture 2" descr="GitHub - Wikipedia">
            <a:extLst>
              <a:ext uri="{FF2B5EF4-FFF2-40B4-BE49-F238E27FC236}">
                <a16:creationId xmlns:a16="http://schemas.microsoft.com/office/drawing/2014/main" id="{14E34B2A-FD81-3ADB-3AA4-CC939A23B5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7924" y="289607"/>
            <a:ext cx="1231219" cy="1231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526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2CF949-F4FC-4EE5-21DB-C07E0826C017}"/>
              </a:ext>
            </a:extLst>
          </p:cNvPr>
          <p:cNvSpPr>
            <a:spLocks noGrp="1"/>
          </p:cNvSpPr>
          <p:nvPr>
            <p:ph type="title"/>
          </p:nvPr>
        </p:nvSpPr>
        <p:spPr/>
        <p:txBody>
          <a:bodyPr/>
          <a:lstStyle/>
          <a:p>
            <a:r>
              <a:rPr lang="de-AT" dirty="0" err="1"/>
              <a:t>Application</a:t>
            </a:r>
            <a:r>
              <a:rPr lang="de-AT" dirty="0"/>
              <a:t> - Connect 4 Game</a:t>
            </a:r>
          </a:p>
        </p:txBody>
      </p:sp>
      <p:sp>
        <p:nvSpPr>
          <p:cNvPr id="3" name="Inhaltsplatzhalter 2">
            <a:extLst>
              <a:ext uri="{FF2B5EF4-FFF2-40B4-BE49-F238E27FC236}">
                <a16:creationId xmlns:a16="http://schemas.microsoft.com/office/drawing/2014/main" id="{6A09797D-A575-ADB5-623D-F0CDF1A9F478}"/>
              </a:ext>
            </a:extLst>
          </p:cNvPr>
          <p:cNvSpPr>
            <a:spLocks noGrp="1"/>
          </p:cNvSpPr>
          <p:nvPr>
            <p:ph idx="1"/>
          </p:nvPr>
        </p:nvSpPr>
        <p:spPr/>
        <p:txBody>
          <a:bodyPr/>
          <a:lstStyle/>
          <a:p>
            <a:r>
              <a:rPr lang="de-AT" dirty="0" err="1"/>
              <a:t>Aim</a:t>
            </a:r>
            <a:r>
              <a:rPr lang="de-AT" dirty="0"/>
              <a:t> </a:t>
            </a:r>
            <a:r>
              <a:rPr lang="de-AT" dirty="0" err="1"/>
              <a:t>is</a:t>
            </a:r>
            <a:r>
              <a:rPr lang="de-AT" dirty="0"/>
              <a:t> </a:t>
            </a:r>
            <a:r>
              <a:rPr lang="de-AT" dirty="0" err="1"/>
              <a:t>to</a:t>
            </a:r>
            <a:r>
              <a:rPr lang="de-AT" dirty="0"/>
              <a:t> </a:t>
            </a:r>
            <a:r>
              <a:rPr lang="de-AT" dirty="0" err="1"/>
              <a:t>get</a:t>
            </a:r>
            <a:r>
              <a:rPr lang="de-AT" dirty="0"/>
              <a:t> 4 </a:t>
            </a:r>
            <a:r>
              <a:rPr lang="de-AT" dirty="0" err="1"/>
              <a:t>pieces</a:t>
            </a:r>
            <a:r>
              <a:rPr lang="de-AT" dirty="0"/>
              <a:t> in a </a:t>
            </a:r>
            <a:r>
              <a:rPr lang="de-AT" dirty="0" err="1"/>
              <a:t>row</a:t>
            </a:r>
            <a:r>
              <a:rPr lang="de-AT" dirty="0"/>
              <a:t> </a:t>
            </a:r>
            <a:r>
              <a:rPr lang="de-AT" dirty="0" err="1"/>
              <a:t>either</a:t>
            </a:r>
            <a:r>
              <a:rPr lang="de-AT" dirty="0"/>
              <a:t> </a:t>
            </a:r>
            <a:r>
              <a:rPr lang="de-AT" b="1" dirty="0" err="1"/>
              <a:t>vertical</a:t>
            </a:r>
            <a:r>
              <a:rPr lang="de-AT" b="1" dirty="0"/>
              <a:t>, horizontal </a:t>
            </a:r>
            <a:r>
              <a:rPr lang="de-AT" dirty="0" err="1"/>
              <a:t>or</a:t>
            </a:r>
            <a:r>
              <a:rPr lang="de-AT" dirty="0"/>
              <a:t> </a:t>
            </a:r>
            <a:r>
              <a:rPr lang="de-AT" b="1" dirty="0"/>
              <a:t>diagonal</a:t>
            </a:r>
          </a:p>
          <a:p>
            <a:r>
              <a:rPr lang="de-AT" dirty="0"/>
              <a:t>State </a:t>
            </a:r>
            <a:r>
              <a:rPr lang="de-AT" dirty="0" err="1"/>
              <a:t>of</a:t>
            </a:r>
            <a:r>
              <a:rPr lang="de-AT" dirty="0"/>
              <a:t> </a:t>
            </a:r>
            <a:r>
              <a:rPr lang="de-AT" dirty="0" err="1"/>
              <a:t>the</a:t>
            </a:r>
            <a:r>
              <a:rPr lang="de-AT" dirty="0"/>
              <a:t> </a:t>
            </a:r>
            <a:r>
              <a:rPr lang="de-AT" dirty="0" err="1"/>
              <a:t>board</a:t>
            </a:r>
            <a:r>
              <a:rPr lang="de-AT" dirty="0"/>
              <a:t> </a:t>
            </a:r>
            <a:r>
              <a:rPr lang="de-AT" dirty="0" err="1"/>
              <a:t>evaluates</a:t>
            </a:r>
            <a:r>
              <a:rPr lang="de-AT" dirty="0"/>
              <a:t> </a:t>
            </a:r>
            <a:r>
              <a:rPr lang="de-AT" dirty="0" err="1"/>
              <a:t>to</a:t>
            </a:r>
            <a:r>
              <a:rPr lang="de-AT" dirty="0"/>
              <a:t> </a:t>
            </a:r>
            <a:r>
              <a:rPr lang="de-AT" b="1" dirty="0"/>
              <a:t>relative </a:t>
            </a:r>
            <a:r>
              <a:rPr lang="de-AT" b="1" dirty="0" err="1"/>
              <a:t>strength</a:t>
            </a:r>
            <a:r>
              <a:rPr lang="de-AT" dirty="0"/>
              <a:t> </a:t>
            </a:r>
            <a:r>
              <a:rPr lang="de-AT" dirty="0" err="1"/>
              <a:t>for</a:t>
            </a:r>
            <a:r>
              <a:rPr lang="de-AT" dirty="0"/>
              <a:t> </a:t>
            </a:r>
            <a:r>
              <a:rPr lang="de-AT" dirty="0" err="1"/>
              <a:t>each</a:t>
            </a:r>
            <a:r>
              <a:rPr lang="de-AT" dirty="0"/>
              <a:t> </a:t>
            </a:r>
            <a:r>
              <a:rPr lang="de-AT" dirty="0" err="1"/>
              <a:t>player</a:t>
            </a:r>
            <a:endParaRPr lang="de-AT" dirty="0"/>
          </a:p>
          <a:p>
            <a:r>
              <a:rPr lang="de-AT" dirty="0" err="1"/>
              <a:t>Aim</a:t>
            </a:r>
            <a:r>
              <a:rPr lang="de-AT" dirty="0"/>
              <a:t> </a:t>
            </a:r>
            <a:r>
              <a:rPr lang="de-AT" dirty="0" err="1"/>
              <a:t>for</a:t>
            </a:r>
            <a:r>
              <a:rPr lang="de-AT" dirty="0"/>
              <a:t> </a:t>
            </a:r>
            <a:r>
              <a:rPr lang="de-AT" dirty="0" err="1"/>
              <a:t>moves</a:t>
            </a:r>
            <a:r>
              <a:rPr lang="de-AT" dirty="0"/>
              <a:t> </a:t>
            </a:r>
            <a:r>
              <a:rPr lang="de-AT" dirty="0" err="1"/>
              <a:t>that</a:t>
            </a:r>
            <a:r>
              <a:rPr lang="de-AT" dirty="0"/>
              <a:t> </a:t>
            </a:r>
            <a:r>
              <a:rPr lang="de-AT" b="1" dirty="0" err="1"/>
              <a:t>maximize</a:t>
            </a:r>
            <a:r>
              <a:rPr lang="de-AT" dirty="0"/>
              <a:t> own </a:t>
            </a:r>
            <a:r>
              <a:rPr lang="de-AT" dirty="0" err="1"/>
              <a:t>strength</a:t>
            </a:r>
            <a:endParaRPr lang="de-AT" dirty="0"/>
          </a:p>
          <a:p>
            <a:r>
              <a:rPr lang="de-AT" b="1" dirty="0" err="1"/>
              <a:t>Avoid</a:t>
            </a:r>
            <a:r>
              <a:rPr lang="de-AT" dirty="0"/>
              <a:t> </a:t>
            </a:r>
            <a:r>
              <a:rPr lang="de-AT" dirty="0" err="1"/>
              <a:t>moves</a:t>
            </a:r>
            <a:r>
              <a:rPr lang="de-AT" dirty="0"/>
              <a:t> </a:t>
            </a:r>
            <a:r>
              <a:rPr lang="de-AT" dirty="0" err="1"/>
              <a:t>that</a:t>
            </a:r>
            <a:r>
              <a:rPr lang="de-AT" dirty="0"/>
              <a:t> </a:t>
            </a:r>
            <a:r>
              <a:rPr lang="de-AT" dirty="0" err="1"/>
              <a:t>improve</a:t>
            </a:r>
            <a:r>
              <a:rPr lang="de-AT" dirty="0"/>
              <a:t> </a:t>
            </a:r>
            <a:r>
              <a:rPr lang="de-AT" dirty="0" err="1"/>
              <a:t>the</a:t>
            </a:r>
            <a:r>
              <a:rPr lang="de-AT" dirty="0"/>
              <a:t> </a:t>
            </a:r>
            <a:r>
              <a:rPr lang="de-AT" b="1" dirty="0" err="1"/>
              <a:t>opposing</a:t>
            </a:r>
            <a:r>
              <a:rPr lang="de-AT" b="1" dirty="0"/>
              <a:t> </a:t>
            </a:r>
            <a:r>
              <a:rPr lang="de-AT" b="1" dirty="0" err="1"/>
              <a:t>strength</a:t>
            </a:r>
            <a:endParaRPr lang="de-AT" dirty="0"/>
          </a:p>
          <a:p>
            <a:endParaRPr lang="de-AT" dirty="0"/>
          </a:p>
        </p:txBody>
      </p:sp>
      <p:pic>
        <p:nvPicPr>
          <p:cNvPr id="3074" name="Picture 2" descr="Hasbro Gaming Connect 4 Classic Grid,4 in a Row Game,Strategy Board Games  for Kids,2 Player .for Family and Kids,Ages 6 and Up">
            <a:extLst>
              <a:ext uri="{FF2B5EF4-FFF2-40B4-BE49-F238E27FC236}">
                <a16:creationId xmlns:a16="http://schemas.microsoft.com/office/drawing/2014/main" id="{824204A6-F0DF-DD24-AABF-EBBDD7D16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6167" y="3429795"/>
            <a:ext cx="2882105" cy="288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8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D746C35-202C-3B87-E88E-7CFD3A694077}"/>
              </a:ext>
            </a:extLst>
          </p:cNvPr>
          <p:cNvPicPr>
            <a:picLocks noChangeAspect="1"/>
          </p:cNvPicPr>
          <p:nvPr/>
        </p:nvPicPr>
        <p:blipFill>
          <a:blip r:embed="rId3"/>
          <a:stretch>
            <a:fillRect/>
          </a:stretch>
        </p:blipFill>
        <p:spPr>
          <a:xfrm>
            <a:off x="0" y="270794"/>
            <a:ext cx="12104914" cy="6545021"/>
          </a:xfrm>
          <a:prstGeom prst="rect">
            <a:avLst/>
          </a:prstGeom>
        </p:spPr>
      </p:pic>
      <p:sp>
        <p:nvSpPr>
          <p:cNvPr id="2" name="Titel 1">
            <a:extLst>
              <a:ext uri="{FF2B5EF4-FFF2-40B4-BE49-F238E27FC236}">
                <a16:creationId xmlns:a16="http://schemas.microsoft.com/office/drawing/2014/main" id="{3869C975-FEB6-4297-66DC-2A4BE464A40C}"/>
              </a:ext>
            </a:extLst>
          </p:cNvPr>
          <p:cNvSpPr>
            <a:spLocks noGrp="1"/>
          </p:cNvSpPr>
          <p:nvPr>
            <p:ph type="title"/>
          </p:nvPr>
        </p:nvSpPr>
        <p:spPr>
          <a:xfrm>
            <a:off x="-87086" y="-471816"/>
            <a:ext cx="10515600" cy="1325563"/>
          </a:xfrm>
        </p:spPr>
        <p:txBody>
          <a:bodyPr>
            <a:normAutofit/>
          </a:bodyPr>
          <a:lstStyle/>
          <a:p>
            <a:r>
              <a:rPr lang="de-AT" sz="3600" dirty="0" err="1"/>
              <a:t>Tree</a:t>
            </a:r>
            <a:r>
              <a:rPr lang="de-AT" sz="3600" dirty="0"/>
              <a:t> </a:t>
            </a:r>
            <a:r>
              <a:rPr lang="de-AT" sz="3600" dirty="0" err="1"/>
              <a:t>Representation</a:t>
            </a:r>
            <a:endParaRPr lang="de-AT" sz="3600" dirty="0"/>
          </a:p>
        </p:txBody>
      </p:sp>
    </p:spTree>
    <p:extLst>
      <p:ext uri="{BB962C8B-B14F-4D97-AF65-F5344CB8AC3E}">
        <p14:creationId xmlns:p14="http://schemas.microsoft.com/office/powerpoint/2010/main" val="2902989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590298-5E3E-8E61-E6CB-40689CB4A481}"/>
              </a:ext>
            </a:extLst>
          </p:cNvPr>
          <p:cNvSpPr>
            <a:spLocks noGrp="1"/>
          </p:cNvSpPr>
          <p:nvPr>
            <p:ph type="title"/>
          </p:nvPr>
        </p:nvSpPr>
        <p:spPr/>
        <p:txBody>
          <a:bodyPr/>
          <a:lstStyle/>
          <a:p>
            <a:r>
              <a:rPr lang="de-AT" dirty="0" err="1"/>
              <a:t>Program</a:t>
            </a:r>
            <a:r>
              <a:rPr lang="de-AT" dirty="0"/>
              <a:t> and Setup</a:t>
            </a:r>
          </a:p>
        </p:txBody>
      </p:sp>
      <p:sp>
        <p:nvSpPr>
          <p:cNvPr id="3" name="Inhaltsplatzhalter 2">
            <a:extLst>
              <a:ext uri="{FF2B5EF4-FFF2-40B4-BE49-F238E27FC236}">
                <a16:creationId xmlns:a16="http://schemas.microsoft.com/office/drawing/2014/main" id="{90EFACDE-BC90-1FB3-FA07-90B031FF7BAA}"/>
              </a:ext>
            </a:extLst>
          </p:cNvPr>
          <p:cNvSpPr>
            <a:spLocks noGrp="1"/>
          </p:cNvSpPr>
          <p:nvPr>
            <p:ph idx="1"/>
          </p:nvPr>
        </p:nvSpPr>
        <p:spPr/>
        <p:txBody>
          <a:bodyPr>
            <a:normAutofit lnSpcReduction="10000"/>
          </a:bodyPr>
          <a:lstStyle/>
          <a:p>
            <a:r>
              <a:rPr lang="de-AT" dirty="0"/>
              <a:t>Java Applet</a:t>
            </a:r>
            <a:endParaRPr lang="en-AT" dirty="0"/>
          </a:p>
          <a:p>
            <a:pPr lvl="1"/>
            <a:r>
              <a:rPr lang="en-AT" dirty="0" err="1"/>
              <a:t>DevContainers</a:t>
            </a:r>
            <a:r>
              <a:rPr lang="en-AT" dirty="0"/>
              <a:t>, JDK 8 (full Applet Support), X-Server VCXSRV</a:t>
            </a:r>
            <a:endParaRPr lang="de-AT" dirty="0"/>
          </a:p>
          <a:p>
            <a:r>
              <a:rPr lang="de-AT" b="1" dirty="0"/>
              <a:t>GameMaster.java </a:t>
            </a:r>
            <a:r>
              <a:rPr lang="de-AT" dirty="0"/>
              <a:t>– </a:t>
            </a:r>
            <a:r>
              <a:rPr lang="de-AT" dirty="0" err="1"/>
              <a:t>management</a:t>
            </a:r>
            <a:r>
              <a:rPr lang="de-AT" dirty="0"/>
              <a:t> </a:t>
            </a:r>
            <a:r>
              <a:rPr lang="de-AT" dirty="0" err="1"/>
              <a:t>of</a:t>
            </a:r>
            <a:r>
              <a:rPr lang="de-AT" dirty="0"/>
              <a:t> game, </a:t>
            </a:r>
            <a:r>
              <a:rPr lang="de-AT" dirty="0" err="1"/>
              <a:t>turns</a:t>
            </a:r>
            <a:r>
              <a:rPr lang="de-AT" dirty="0"/>
              <a:t>, </a:t>
            </a:r>
            <a:r>
              <a:rPr lang="de-AT" dirty="0" err="1"/>
              <a:t>scores</a:t>
            </a:r>
            <a:r>
              <a:rPr lang="de-AT" dirty="0"/>
              <a:t>, </a:t>
            </a:r>
            <a:r>
              <a:rPr lang="de-AT" dirty="0" err="1"/>
              <a:t>restarts</a:t>
            </a:r>
            <a:endParaRPr lang="de-AT" dirty="0"/>
          </a:p>
          <a:p>
            <a:r>
              <a:rPr lang="en-GB" b="1" dirty="0"/>
              <a:t>C4Board.java</a:t>
            </a:r>
            <a:r>
              <a:rPr lang="de-AT" dirty="0"/>
              <a:t> – </a:t>
            </a:r>
            <a:r>
              <a:rPr lang="de-AT" dirty="0" err="1"/>
              <a:t>representation</a:t>
            </a:r>
            <a:r>
              <a:rPr lang="de-AT" dirty="0"/>
              <a:t> </a:t>
            </a:r>
            <a:r>
              <a:rPr lang="de-AT" dirty="0" err="1"/>
              <a:t>of</a:t>
            </a:r>
            <a:r>
              <a:rPr lang="de-AT" dirty="0"/>
              <a:t> </a:t>
            </a:r>
            <a:r>
              <a:rPr lang="de-AT" dirty="0" err="1"/>
              <a:t>board</a:t>
            </a:r>
            <a:r>
              <a:rPr lang="de-AT" dirty="0"/>
              <a:t>, possible </a:t>
            </a:r>
            <a:r>
              <a:rPr lang="de-AT" dirty="0" err="1"/>
              <a:t>moves</a:t>
            </a:r>
            <a:r>
              <a:rPr lang="de-AT" dirty="0"/>
              <a:t> </a:t>
            </a:r>
            <a:r>
              <a:rPr lang="de-AT" dirty="0" err="1"/>
              <a:t>for</a:t>
            </a:r>
            <a:r>
              <a:rPr lang="de-AT" dirty="0"/>
              <a:t> </a:t>
            </a:r>
            <a:r>
              <a:rPr lang="de-AT" dirty="0" err="1"/>
              <a:t>players</a:t>
            </a:r>
            <a:r>
              <a:rPr lang="de-AT" dirty="0"/>
              <a:t>, </a:t>
            </a:r>
            <a:r>
              <a:rPr lang="de-AT" dirty="0" err="1"/>
              <a:t>event</a:t>
            </a:r>
            <a:r>
              <a:rPr lang="de-AT" dirty="0"/>
              <a:t> </a:t>
            </a:r>
            <a:r>
              <a:rPr lang="de-AT" dirty="0" err="1"/>
              <a:t>listeners</a:t>
            </a:r>
            <a:r>
              <a:rPr lang="de-AT" dirty="0"/>
              <a:t> on </a:t>
            </a:r>
            <a:r>
              <a:rPr lang="de-AT" dirty="0" err="1"/>
              <a:t>rows</a:t>
            </a:r>
            <a:endParaRPr lang="de-AT" dirty="0"/>
          </a:p>
          <a:p>
            <a:r>
              <a:rPr lang="de-AT" b="1" dirty="0"/>
              <a:t>MinmaxPlayer.java </a:t>
            </a:r>
            <a:r>
              <a:rPr lang="de-AT" dirty="0"/>
              <a:t>–</a:t>
            </a:r>
            <a:r>
              <a:rPr lang="de-AT" dirty="0" err="1"/>
              <a:t>minmax</a:t>
            </a:r>
            <a:r>
              <a:rPr lang="de-AT" dirty="0"/>
              <a:t> and </a:t>
            </a:r>
            <a:r>
              <a:rPr lang="de-AT" dirty="0" err="1"/>
              <a:t>pruning</a:t>
            </a:r>
            <a:r>
              <a:rPr lang="de-AT" dirty="0"/>
              <a:t> </a:t>
            </a:r>
            <a:r>
              <a:rPr lang="de-AT" dirty="0" err="1"/>
              <a:t>logic</a:t>
            </a:r>
            <a:r>
              <a:rPr lang="de-AT" dirty="0"/>
              <a:t>, </a:t>
            </a:r>
            <a:r>
              <a:rPr lang="de-AT" dirty="0" err="1"/>
              <a:t>recursive</a:t>
            </a:r>
            <a:r>
              <a:rPr lang="de-AT" dirty="0"/>
              <a:t> </a:t>
            </a:r>
            <a:r>
              <a:rPr lang="de-AT" dirty="0" err="1"/>
              <a:t>expansion</a:t>
            </a:r>
            <a:r>
              <a:rPr lang="de-AT" dirty="0"/>
              <a:t> </a:t>
            </a:r>
            <a:r>
              <a:rPr lang="de-AT" dirty="0" err="1"/>
              <a:t>of</a:t>
            </a:r>
            <a:r>
              <a:rPr lang="de-AT" dirty="0"/>
              <a:t> </a:t>
            </a:r>
            <a:r>
              <a:rPr lang="de-AT" dirty="0" err="1"/>
              <a:t>minimizer</a:t>
            </a:r>
            <a:r>
              <a:rPr lang="de-AT" dirty="0"/>
              <a:t> and </a:t>
            </a:r>
            <a:r>
              <a:rPr lang="de-AT" dirty="0" err="1"/>
              <a:t>maximizer</a:t>
            </a:r>
            <a:r>
              <a:rPr lang="de-AT" dirty="0"/>
              <a:t> </a:t>
            </a:r>
            <a:r>
              <a:rPr lang="de-AT" dirty="0" err="1"/>
              <a:t>nodes</a:t>
            </a:r>
            <a:r>
              <a:rPr lang="de-AT" dirty="0"/>
              <a:t>, </a:t>
            </a:r>
            <a:r>
              <a:rPr lang="de-AT" dirty="0" err="1"/>
              <a:t>recursion</a:t>
            </a:r>
            <a:r>
              <a:rPr lang="de-AT" dirty="0"/>
              <a:t> </a:t>
            </a:r>
            <a:r>
              <a:rPr lang="de-AT" dirty="0" err="1"/>
              <a:t>depth</a:t>
            </a:r>
            <a:r>
              <a:rPr lang="de-AT" dirty="0"/>
              <a:t> </a:t>
            </a:r>
            <a:r>
              <a:rPr lang="de-AT" dirty="0" err="1"/>
              <a:t>adjustable</a:t>
            </a:r>
            <a:r>
              <a:rPr lang="de-AT" dirty="0"/>
              <a:t> </a:t>
            </a:r>
            <a:r>
              <a:rPr lang="de-AT" dirty="0" err="1"/>
              <a:t>by</a:t>
            </a:r>
            <a:r>
              <a:rPr lang="de-AT" dirty="0"/>
              <a:t> </a:t>
            </a:r>
            <a:r>
              <a:rPr lang="de-AT" dirty="0" err="1"/>
              <a:t>lookup</a:t>
            </a:r>
            <a:r>
              <a:rPr lang="de-AT" dirty="0"/>
              <a:t> </a:t>
            </a:r>
            <a:r>
              <a:rPr lang="de-AT" dirty="0" err="1"/>
              <a:t>depth</a:t>
            </a:r>
            <a:r>
              <a:rPr lang="de-AT" dirty="0"/>
              <a:t> – </a:t>
            </a:r>
            <a:r>
              <a:rPr lang="de-AT" dirty="0" err="1"/>
              <a:t>difficulty</a:t>
            </a:r>
            <a:r>
              <a:rPr lang="de-AT" dirty="0"/>
              <a:t> </a:t>
            </a:r>
            <a:r>
              <a:rPr lang="de-AT" dirty="0" err="1"/>
              <a:t>of</a:t>
            </a:r>
            <a:r>
              <a:rPr lang="de-AT" dirty="0"/>
              <a:t> </a:t>
            </a:r>
            <a:r>
              <a:rPr lang="de-AT" dirty="0" err="1"/>
              <a:t>minmax</a:t>
            </a:r>
            <a:r>
              <a:rPr lang="de-AT" dirty="0"/>
              <a:t> </a:t>
            </a:r>
            <a:r>
              <a:rPr lang="de-AT" dirty="0" err="1"/>
              <a:t>player</a:t>
            </a:r>
            <a:endParaRPr lang="de-AT" dirty="0"/>
          </a:p>
          <a:p>
            <a:endParaRPr lang="de-AT" dirty="0"/>
          </a:p>
          <a:p>
            <a:pPr marL="3657600" lvl="8" indent="0">
              <a:buNone/>
            </a:pPr>
            <a:r>
              <a:rPr lang="de-AT" dirty="0"/>
              <a:t>	DEMONSTRATION</a:t>
            </a:r>
          </a:p>
          <a:p>
            <a:endParaRPr lang="de-AT" dirty="0"/>
          </a:p>
        </p:txBody>
      </p:sp>
      <p:pic>
        <p:nvPicPr>
          <p:cNvPr id="4098" name="Picture 2" descr="How did I get my Java SE8 Certification? | by Gerardo Lopez Falcón | Medium">
            <a:extLst>
              <a:ext uri="{FF2B5EF4-FFF2-40B4-BE49-F238E27FC236}">
                <a16:creationId xmlns:a16="http://schemas.microsoft.com/office/drawing/2014/main" id="{6F826364-055D-4EE1-CAD3-84AF9CB89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8459" y="365125"/>
            <a:ext cx="1710187" cy="1825625"/>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7C6DFB46-98A9-4C17-4A01-131C1C293E45}"/>
              </a:ext>
            </a:extLst>
          </p:cNvPr>
          <p:cNvPicPr>
            <a:picLocks noChangeAspect="1"/>
          </p:cNvPicPr>
          <p:nvPr/>
        </p:nvPicPr>
        <p:blipFill>
          <a:blip r:embed="rId4"/>
          <a:stretch>
            <a:fillRect/>
          </a:stretch>
        </p:blipFill>
        <p:spPr>
          <a:xfrm>
            <a:off x="7890798" y="5767514"/>
            <a:ext cx="3915321" cy="657317"/>
          </a:xfrm>
          <a:prstGeom prst="rect">
            <a:avLst/>
          </a:prstGeom>
        </p:spPr>
      </p:pic>
    </p:spTree>
    <p:extLst>
      <p:ext uri="{BB962C8B-B14F-4D97-AF65-F5344CB8AC3E}">
        <p14:creationId xmlns:p14="http://schemas.microsoft.com/office/powerpoint/2010/main" val="1683954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1E211-7A26-6D3C-8314-B4682D057021}"/>
              </a:ext>
            </a:extLst>
          </p:cNvPr>
          <p:cNvSpPr>
            <a:spLocks noGrp="1"/>
          </p:cNvSpPr>
          <p:nvPr>
            <p:ph type="title"/>
          </p:nvPr>
        </p:nvSpPr>
        <p:spPr>
          <a:xfrm>
            <a:off x="335558" y="413917"/>
            <a:ext cx="10515600" cy="1325563"/>
          </a:xfrm>
        </p:spPr>
        <p:txBody>
          <a:bodyPr/>
          <a:lstStyle/>
          <a:p>
            <a:r>
              <a:rPr lang="de-AT" dirty="0"/>
              <a:t>Task 2 – Pure </a:t>
            </a:r>
            <a:r>
              <a:rPr lang="de-AT" dirty="0" err="1"/>
              <a:t>Minmax</a:t>
            </a:r>
            <a:endParaRPr lang="de-AT" dirty="0"/>
          </a:p>
        </p:txBody>
      </p:sp>
      <p:sp>
        <p:nvSpPr>
          <p:cNvPr id="7" name="Inhaltsplatzhalter 6">
            <a:extLst>
              <a:ext uri="{FF2B5EF4-FFF2-40B4-BE49-F238E27FC236}">
                <a16:creationId xmlns:a16="http://schemas.microsoft.com/office/drawing/2014/main" id="{CB07A045-FE00-A611-8A26-E89EC467C8A6}"/>
              </a:ext>
            </a:extLst>
          </p:cNvPr>
          <p:cNvSpPr>
            <a:spLocks noGrp="1"/>
          </p:cNvSpPr>
          <p:nvPr>
            <p:ph idx="1"/>
          </p:nvPr>
        </p:nvSpPr>
        <p:spPr/>
        <p:txBody>
          <a:bodyPr/>
          <a:lstStyle/>
          <a:p>
            <a:r>
              <a:rPr lang="en-AT" dirty="0"/>
              <a:t>Can you spot the pruning?</a:t>
            </a:r>
            <a:endParaRPr lang="de-AT" dirty="0"/>
          </a:p>
        </p:txBody>
      </p:sp>
      <p:pic>
        <p:nvPicPr>
          <p:cNvPr id="9" name="Grafik 8">
            <a:extLst>
              <a:ext uri="{FF2B5EF4-FFF2-40B4-BE49-F238E27FC236}">
                <a16:creationId xmlns:a16="http://schemas.microsoft.com/office/drawing/2014/main" id="{11AEFA5A-1B74-5DC1-D76A-8D49CA559D50}"/>
              </a:ext>
            </a:extLst>
          </p:cNvPr>
          <p:cNvPicPr>
            <a:picLocks noChangeAspect="1"/>
          </p:cNvPicPr>
          <p:nvPr/>
        </p:nvPicPr>
        <p:blipFill>
          <a:blip r:embed="rId3"/>
          <a:stretch>
            <a:fillRect/>
          </a:stretch>
        </p:blipFill>
        <p:spPr>
          <a:xfrm>
            <a:off x="5823449" y="-76200"/>
            <a:ext cx="6504515" cy="7231038"/>
          </a:xfrm>
          <a:prstGeom prst="rect">
            <a:avLst/>
          </a:prstGeom>
        </p:spPr>
      </p:pic>
      <p:pic>
        <p:nvPicPr>
          <p:cNvPr id="6146" name="Picture 2" descr="Can You find it?">
            <a:extLst>
              <a:ext uri="{FF2B5EF4-FFF2-40B4-BE49-F238E27FC236}">
                <a16:creationId xmlns:a16="http://schemas.microsoft.com/office/drawing/2014/main" id="{DC909E43-D29C-634C-8A57-C90578C053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399" y="2977477"/>
            <a:ext cx="2840567" cy="132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75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1E211-7A26-6D3C-8314-B4682D057021}"/>
              </a:ext>
            </a:extLst>
          </p:cNvPr>
          <p:cNvSpPr>
            <a:spLocks noGrp="1"/>
          </p:cNvSpPr>
          <p:nvPr>
            <p:ph type="title"/>
          </p:nvPr>
        </p:nvSpPr>
        <p:spPr/>
        <p:txBody>
          <a:bodyPr/>
          <a:lstStyle/>
          <a:p>
            <a:r>
              <a:rPr lang="de-AT" dirty="0"/>
              <a:t>Task 2 – Pure </a:t>
            </a:r>
            <a:r>
              <a:rPr lang="de-AT" dirty="0" err="1"/>
              <a:t>Minmax</a:t>
            </a:r>
            <a:endParaRPr lang="de-AT" dirty="0"/>
          </a:p>
        </p:txBody>
      </p:sp>
      <p:pic>
        <p:nvPicPr>
          <p:cNvPr id="5" name="Inhaltsplatzhalter 4">
            <a:extLst>
              <a:ext uri="{FF2B5EF4-FFF2-40B4-BE49-F238E27FC236}">
                <a16:creationId xmlns:a16="http://schemas.microsoft.com/office/drawing/2014/main" id="{9FD5FEBA-8072-95E7-12F1-F40BD0A395AF}"/>
              </a:ext>
            </a:extLst>
          </p:cNvPr>
          <p:cNvPicPr>
            <a:picLocks noGrp="1" noChangeAspect="1"/>
          </p:cNvPicPr>
          <p:nvPr>
            <p:ph idx="1"/>
          </p:nvPr>
        </p:nvPicPr>
        <p:blipFill>
          <a:blip r:embed="rId3"/>
          <a:stretch>
            <a:fillRect/>
          </a:stretch>
        </p:blipFill>
        <p:spPr>
          <a:xfrm>
            <a:off x="838200" y="1207299"/>
            <a:ext cx="10657096" cy="5285576"/>
          </a:xfrm>
        </p:spPr>
      </p:pic>
    </p:spTree>
    <p:extLst>
      <p:ext uri="{BB962C8B-B14F-4D97-AF65-F5344CB8AC3E}">
        <p14:creationId xmlns:p14="http://schemas.microsoft.com/office/powerpoint/2010/main" val="289262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A57369-09CD-B36A-0FAC-D3B9A2052CB4}"/>
              </a:ext>
            </a:extLst>
          </p:cNvPr>
          <p:cNvSpPr>
            <a:spLocks noGrp="1"/>
          </p:cNvSpPr>
          <p:nvPr>
            <p:ph type="title"/>
          </p:nvPr>
        </p:nvSpPr>
        <p:spPr/>
        <p:txBody>
          <a:bodyPr/>
          <a:lstStyle/>
          <a:p>
            <a:r>
              <a:rPr lang="de-AT" dirty="0"/>
              <a:t>Task 2 – Pure </a:t>
            </a:r>
            <a:r>
              <a:rPr lang="de-AT" dirty="0" err="1"/>
              <a:t>Minmax</a:t>
            </a:r>
            <a:endParaRPr lang="de-AT" dirty="0"/>
          </a:p>
        </p:txBody>
      </p:sp>
      <p:sp>
        <p:nvSpPr>
          <p:cNvPr id="3" name="Inhaltsplatzhalter 2">
            <a:extLst>
              <a:ext uri="{FF2B5EF4-FFF2-40B4-BE49-F238E27FC236}">
                <a16:creationId xmlns:a16="http://schemas.microsoft.com/office/drawing/2014/main" id="{593DCEC6-25FF-2E42-C351-352C7D574249}"/>
              </a:ext>
            </a:extLst>
          </p:cNvPr>
          <p:cNvSpPr>
            <a:spLocks noGrp="1"/>
          </p:cNvSpPr>
          <p:nvPr>
            <p:ph idx="1"/>
          </p:nvPr>
        </p:nvSpPr>
        <p:spPr>
          <a:xfrm>
            <a:off x="838200" y="1432560"/>
            <a:ext cx="10515600" cy="5354320"/>
          </a:xfrm>
        </p:spPr>
        <p:txBody>
          <a:bodyPr>
            <a:normAutofit fontScale="62500" lnSpcReduction="20000"/>
          </a:bodyPr>
          <a:lstStyle/>
          <a:p>
            <a:r>
              <a:rPr lang="de-AT" dirty="0"/>
              <a:t>Remove </a:t>
            </a:r>
            <a:r>
              <a:rPr lang="de-AT" dirty="0" err="1"/>
              <a:t>pruning</a:t>
            </a:r>
            <a:r>
              <a:rPr lang="de-AT" dirty="0"/>
              <a:t> </a:t>
            </a:r>
            <a:r>
              <a:rPr lang="de-AT" dirty="0" err="1"/>
              <a:t>functionality</a:t>
            </a:r>
            <a:endParaRPr lang="de-AT" dirty="0"/>
          </a:p>
          <a:p>
            <a:r>
              <a:rPr lang="de-AT" dirty="0"/>
              <a:t>Minmax.java – </a:t>
            </a:r>
            <a:r>
              <a:rPr lang="de-AT" dirty="0" err="1"/>
              <a:t>only</a:t>
            </a:r>
            <a:r>
              <a:rPr lang="de-AT" dirty="0"/>
              <a:t> </a:t>
            </a:r>
            <a:r>
              <a:rPr lang="de-AT" dirty="0" err="1"/>
              <a:t>evaluated</a:t>
            </a:r>
            <a:r>
              <a:rPr lang="de-AT" dirty="0"/>
              <a:t> </a:t>
            </a:r>
            <a:r>
              <a:rPr lang="de-AT" dirty="0" err="1"/>
              <a:t>strength</a:t>
            </a:r>
            <a:r>
              <a:rPr lang="de-AT" dirty="0"/>
              <a:t> </a:t>
            </a:r>
            <a:r>
              <a:rPr lang="de-AT" dirty="0" err="1"/>
              <a:t>of</a:t>
            </a:r>
            <a:r>
              <a:rPr lang="de-AT" dirty="0"/>
              <a:t> </a:t>
            </a:r>
            <a:r>
              <a:rPr lang="de-AT" dirty="0" err="1"/>
              <a:t>move</a:t>
            </a:r>
            <a:r>
              <a:rPr lang="de-AT" dirty="0"/>
              <a:t> </a:t>
            </a:r>
            <a:r>
              <a:rPr lang="de-AT" b="1" dirty="0" err="1"/>
              <a:t>without</a:t>
            </a:r>
            <a:r>
              <a:rPr lang="de-AT" b="1" dirty="0"/>
              <a:t> </a:t>
            </a:r>
            <a:r>
              <a:rPr lang="de-AT" b="1" dirty="0" err="1"/>
              <a:t>consideration</a:t>
            </a:r>
            <a:r>
              <a:rPr lang="de-AT" b="1" dirty="0"/>
              <a:t> </a:t>
            </a:r>
            <a:r>
              <a:rPr lang="de-AT" b="1" dirty="0" err="1"/>
              <a:t>of</a:t>
            </a:r>
            <a:r>
              <a:rPr lang="de-AT" b="1" dirty="0"/>
              <a:t> </a:t>
            </a:r>
            <a:r>
              <a:rPr lang="de-AT" b="1" dirty="0" err="1"/>
              <a:t>parent</a:t>
            </a:r>
            <a:r>
              <a:rPr lang="de-AT" dirty="0"/>
              <a:t> </a:t>
            </a:r>
            <a:r>
              <a:rPr lang="de-AT" dirty="0" err="1"/>
              <a:t>nodes</a:t>
            </a:r>
            <a:r>
              <a:rPr lang="de-AT" dirty="0"/>
              <a:t> in </a:t>
            </a:r>
            <a:r>
              <a:rPr lang="de-AT" dirty="0" err="1"/>
              <a:t>evaluation</a:t>
            </a:r>
            <a:r>
              <a:rPr lang="de-AT" dirty="0"/>
              <a:t> </a:t>
            </a:r>
            <a:r>
              <a:rPr lang="de-AT" dirty="0" err="1"/>
              <a:t>of</a:t>
            </a:r>
            <a:r>
              <a:rPr lang="de-AT" dirty="0"/>
              <a:t> min and </a:t>
            </a:r>
            <a:r>
              <a:rPr lang="de-AT" dirty="0" err="1"/>
              <a:t>max</a:t>
            </a:r>
            <a:r>
              <a:rPr lang="de-AT" dirty="0"/>
              <a:t> </a:t>
            </a:r>
            <a:r>
              <a:rPr lang="de-AT" dirty="0" err="1"/>
              <a:t>nodes</a:t>
            </a:r>
            <a:endParaRPr lang="de-AT" dirty="0"/>
          </a:p>
          <a:p>
            <a:r>
              <a:rPr lang="de-AT" b="1" dirty="0"/>
              <a:t>All possible </a:t>
            </a:r>
            <a:r>
              <a:rPr lang="de-AT" dirty="0" err="1"/>
              <a:t>moves</a:t>
            </a:r>
            <a:r>
              <a:rPr lang="de-AT" dirty="0"/>
              <a:t> </a:t>
            </a:r>
            <a:r>
              <a:rPr lang="de-AT" dirty="0" err="1"/>
              <a:t>are</a:t>
            </a:r>
            <a:r>
              <a:rPr lang="de-AT" dirty="0"/>
              <a:t> </a:t>
            </a:r>
            <a:r>
              <a:rPr lang="de-AT" dirty="0" err="1"/>
              <a:t>always</a:t>
            </a:r>
            <a:r>
              <a:rPr lang="de-AT" dirty="0"/>
              <a:t> </a:t>
            </a:r>
            <a:r>
              <a:rPr lang="de-AT" dirty="0" err="1"/>
              <a:t>evaluated</a:t>
            </a:r>
            <a:r>
              <a:rPr lang="de-AT" dirty="0"/>
              <a:t>, </a:t>
            </a:r>
            <a:r>
              <a:rPr lang="de-AT" dirty="0" err="1"/>
              <a:t>eg</a:t>
            </a:r>
            <a:r>
              <a:rPr lang="de-AT" dirty="0"/>
              <a:t>. </a:t>
            </a:r>
            <a:r>
              <a:rPr lang="de-AT" dirty="0" err="1"/>
              <a:t>for</a:t>
            </a:r>
            <a:r>
              <a:rPr lang="de-AT" dirty="0"/>
              <a:t> </a:t>
            </a:r>
            <a:r>
              <a:rPr lang="de-AT" dirty="0" err="1"/>
              <a:t>the</a:t>
            </a:r>
            <a:r>
              <a:rPr lang="de-AT" dirty="0"/>
              <a:t> </a:t>
            </a:r>
            <a:r>
              <a:rPr lang="de-AT" dirty="0" err="1"/>
              <a:t>first</a:t>
            </a:r>
            <a:r>
              <a:rPr lang="de-AT" dirty="0"/>
              <a:t> </a:t>
            </a:r>
            <a:r>
              <a:rPr lang="de-AT" dirty="0" err="1"/>
              <a:t>move</a:t>
            </a:r>
            <a:r>
              <a:rPr lang="de-AT" dirty="0"/>
              <a:t> </a:t>
            </a:r>
            <a:r>
              <a:rPr lang="de-AT" dirty="0" err="1"/>
              <a:t>with</a:t>
            </a:r>
            <a:r>
              <a:rPr lang="de-AT" dirty="0"/>
              <a:t> </a:t>
            </a:r>
            <a:r>
              <a:rPr lang="de-AT" dirty="0" err="1"/>
              <a:t>lookup</a:t>
            </a:r>
            <a:r>
              <a:rPr lang="de-AT" dirty="0"/>
              <a:t> </a:t>
            </a:r>
            <a:r>
              <a:rPr lang="de-AT" dirty="0" err="1"/>
              <a:t>depth</a:t>
            </a:r>
            <a:r>
              <a:rPr lang="de-AT" dirty="0"/>
              <a:t> 4:</a:t>
            </a:r>
          </a:p>
          <a:p>
            <a:pPr lvl="1"/>
            <a:r>
              <a:rPr lang="de-AT" dirty="0"/>
              <a:t>8 ^1 = 8 	possible </a:t>
            </a:r>
            <a:r>
              <a:rPr lang="de-AT" dirty="0" err="1"/>
              <a:t>positions</a:t>
            </a:r>
            <a:r>
              <a:rPr lang="de-AT" dirty="0"/>
              <a:t> </a:t>
            </a:r>
            <a:r>
              <a:rPr lang="de-AT" dirty="0" err="1"/>
              <a:t>to</a:t>
            </a:r>
            <a:r>
              <a:rPr lang="de-AT" dirty="0"/>
              <a:t> </a:t>
            </a:r>
            <a:r>
              <a:rPr lang="de-AT" dirty="0" err="1"/>
              <a:t>put</a:t>
            </a:r>
            <a:r>
              <a:rPr lang="de-AT" dirty="0"/>
              <a:t> </a:t>
            </a:r>
            <a:r>
              <a:rPr lang="de-AT" dirty="0" err="1"/>
              <a:t>first</a:t>
            </a:r>
            <a:r>
              <a:rPr lang="de-AT" dirty="0"/>
              <a:t> </a:t>
            </a:r>
            <a:r>
              <a:rPr lang="de-AT" dirty="0" err="1"/>
              <a:t>piece</a:t>
            </a:r>
            <a:r>
              <a:rPr lang="de-AT" dirty="0"/>
              <a:t> (</a:t>
            </a:r>
            <a:r>
              <a:rPr lang="de-AT" dirty="0" err="1"/>
              <a:t>rows</a:t>
            </a:r>
            <a:r>
              <a:rPr lang="de-AT" dirty="0"/>
              <a:t>)</a:t>
            </a:r>
          </a:p>
          <a:p>
            <a:pPr lvl="1"/>
            <a:r>
              <a:rPr lang="de-AT" dirty="0"/>
              <a:t>8 ^ 2 = 64  	possible </a:t>
            </a:r>
            <a:r>
              <a:rPr lang="de-AT" dirty="0" err="1"/>
              <a:t>positions</a:t>
            </a:r>
            <a:r>
              <a:rPr lang="de-AT" dirty="0"/>
              <a:t> </a:t>
            </a:r>
            <a:r>
              <a:rPr lang="de-AT" dirty="0" err="1"/>
              <a:t>for</a:t>
            </a:r>
            <a:r>
              <a:rPr lang="de-AT" dirty="0"/>
              <a:t> </a:t>
            </a:r>
            <a:r>
              <a:rPr lang="de-AT" dirty="0" err="1"/>
              <a:t>second</a:t>
            </a:r>
            <a:r>
              <a:rPr lang="de-AT" dirty="0"/>
              <a:t> </a:t>
            </a:r>
            <a:r>
              <a:rPr lang="de-AT" dirty="0" err="1"/>
              <a:t>piece</a:t>
            </a:r>
            <a:r>
              <a:rPr lang="de-AT" dirty="0"/>
              <a:t> </a:t>
            </a:r>
          </a:p>
          <a:p>
            <a:pPr lvl="1"/>
            <a:r>
              <a:rPr lang="de-AT" dirty="0"/>
              <a:t>8 ^ 3 = 512	possible </a:t>
            </a:r>
            <a:r>
              <a:rPr lang="de-AT" dirty="0" err="1"/>
              <a:t>positions</a:t>
            </a:r>
            <a:r>
              <a:rPr lang="de-AT" dirty="0"/>
              <a:t> </a:t>
            </a:r>
            <a:r>
              <a:rPr lang="de-AT" dirty="0" err="1"/>
              <a:t>for</a:t>
            </a:r>
            <a:r>
              <a:rPr lang="de-AT" dirty="0"/>
              <a:t> </a:t>
            </a:r>
            <a:r>
              <a:rPr lang="de-AT" dirty="0" err="1"/>
              <a:t>third</a:t>
            </a:r>
            <a:r>
              <a:rPr lang="de-AT" dirty="0"/>
              <a:t> </a:t>
            </a:r>
            <a:r>
              <a:rPr lang="de-AT" dirty="0" err="1"/>
              <a:t>piece</a:t>
            </a:r>
            <a:endParaRPr lang="de-AT" dirty="0"/>
          </a:p>
          <a:p>
            <a:pPr lvl="1"/>
            <a:r>
              <a:rPr lang="de-AT" dirty="0"/>
              <a:t>8 ^ 4 = 4096	possible </a:t>
            </a:r>
            <a:r>
              <a:rPr lang="de-AT" dirty="0" err="1"/>
              <a:t>positions</a:t>
            </a:r>
            <a:r>
              <a:rPr lang="de-AT" dirty="0"/>
              <a:t> </a:t>
            </a:r>
            <a:r>
              <a:rPr lang="de-AT" dirty="0" err="1"/>
              <a:t>for</a:t>
            </a:r>
            <a:r>
              <a:rPr lang="de-AT" dirty="0"/>
              <a:t> </a:t>
            </a:r>
            <a:r>
              <a:rPr lang="de-AT" dirty="0" err="1"/>
              <a:t>fourth</a:t>
            </a:r>
            <a:r>
              <a:rPr lang="de-AT" dirty="0"/>
              <a:t> </a:t>
            </a:r>
            <a:r>
              <a:rPr lang="de-AT" dirty="0" err="1"/>
              <a:t>picece</a:t>
            </a:r>
            <a:endParaRPr lang="de-AT" dirty="0"/>
          </a:p>
          <a:p>
            <a:pPr lvl="1"/>
            <a:r>
              <a:rPr lang="de-AT" dirty="0" err="1"/>
              <a:t>Evaluated</a:t>
            </a:r>
            <a:r>
              <a:rPr lang="de-AT" dirty="0"/>
              <a:t> total </a:t>
            </a:r>
            <a:r>
              <a:rPr lang="de-AT" dirty="0" err="1"/>
              <a:t>moves</a:t>
            </a:r>
            <a:r>
              <a:rPr lang="de-AT" dirty="0"/>
              <a:t> </a:t>
            </a:r>
            <a:r>
              <a:rPr lang="de-AT" dirty="0" err="1"/>
              <a:t>is</a:t>
            </a:r>
            <a:r>
              <a:rPr lang="de-AT" dirty="0"/>
              <a:t> </a:t>
            </a:r>
            <a:r>
              <a:rPr lang="de-AT" dirty="0" err="1"/>
              <a:t>sum</a:t>
            </a:r>
            <a:r>
              <a:rPr lang="de-AT" dirty="0"/>
              <a:t> = 4680</a:t>
            </a:r>
          </a:p>
          <a:p>
            <a:pPr marL="0" indent="0">
              <a:buNone/>
            </a:pPr>
            <a:endParaRPr lang="de-AT" dirty="0"/>
          </a:p>
          <a:p>
            <a:pPr marL="0" indent="0">
              <a:buNone/>
            </a:pPr>
            <a:r>
              <a:rPr lang="en-US" b="0" dirty="0">
                <a:solidFill>
                  <a:srgbClr val="6A9955"/>
                </a:solidFill>
                <a:effectLst/>
                <a:latin typeface="Consolas" panose="020B0609020204030204" pitchFamily="49" charset="0"/>
              </a:rPr>
              <a:t>// FH: Disable Pruning</a:t>
            </a:r>
          </a:p>
          <a:p>
            <a:pPr marL="0" indent="0">
              <a:buNone/>
            </a:pPr>
            <a:r>
              <a:rPr lang="en-US" dirty="0">
                <a:solidFill>
                  <a:srgbClr val="6A9955"/>
                </a:solidFill>
                <a:latin typeface="Consolas" panose="020B0609020204030204" pitchFamily="49" charset="0"/>
              </a:rPr>
              <a:t>// if (strength &gt; </a:t>
            </a:r>
            <a:r>
              <a:rPr lang="en-US" dirty="0" err="1">
                <a:solidFill>
                  <a:srgbClr val="6A9955"/>
                </a:solidFill>
                <a:latin typeface="Consolas" panose="020B0609020204030204" pitchFamily="49" charset="0"/>
              </a:rPr>
              <a:t>parentMinimum</a:t>
            </a:r>
            <a:r>
              <a:rPr lang="en-US" dirty="0">
                <a:solidFill>
                  <a:srgbClr val="6A9955"/>
                </a:solidFill>
                <a:latin typeface="Consolas" panose="020B0609020204030204" pitchFamily="49" charset="0"/>
              </a:rPr>
              <a:t>) {</a:t>
            </a:r>
          </a:p>
          <a:p>
            <a:pPr marL="0" indent="0">
              <a:buNone/>
            </a:pP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board.undoLastMove</a:t>
            </a:r>
            <a:r>
              <a:rPr lang="en-US" dirty="0">
                <a:solidFill>
                  <a:srgbClr val="6A9955"/>
                </a:solidFill>
                <a:latin typeface="Consolas" panose="020B0609020204030204" pitchFamily="49" charset="0"/>
              </a:rPr>
              <a:t>();</a:t>
            </a:r>
          </a:p>
          <a:p>
            <a:pPr marL="0" indent="0">
              <a:buNone/>
            </a:pPr>
            <a:r>
              <a:rPr lang="en-US" dirty="0">
                <a:solidFill>
                  <a:srgbClr val="6A9955"/>
                </a:solidFill>
                <a:latin typeface="Consolas" panose="020B0609020204030204" pitchFamily="49" charset="0"/>
              </a:rPr>
              <a:t>//    return strength;</a:t>
            </a:r>
          </a:p>
          <a:p>
            <a:pPr marL="0" indent="0">
              <a:buNone/>
            </a:pPr>
            <a:r>
              <a:rPr lang="en-US" dirty="0">
                <a:solidFill>
                  <a:srgbClr val="6A9955"/>
                </a:solidFill>
                <a:latin typeface="Consolas" panose="020B0609020204030204" pitchFamily="49" charset="0"/>
              </a:rPr>
              <a:t>// }</a:t>
            </a:r>
            <a:endParaRPr lang="en-US" b="0" dirty="0">
              <a:solidFill>
                <a:srgbClr val="CCCCCC"/>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maxStrength</a:t>
            </a:r>
            <a:r>
              <a:rPr lang="en-US" b="0" dirty="0">
                <a:solidFill>
                  <a:srgbClr val="CCCCCC"/>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	</a:t>
            </a:r>
            <a:r>
              <a:rPr lang="en-US" b="0" dirty="0" err="1">
                <a:solidFill>
                  <a:srgbClr val="9CDCFE"/>
                </a:solidFill>
                <a:effectLst/>
                <a:latin typeface="Consolas" panose="020B0609020204030204" pitchFamily="49" charset="0"/>
              </a:rPr>
              <a:t>maxStrength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a:t>
            </a:r>
          </a:p>
          <a:p>
            <a:pPr marL="0" indent="0">
              <a:buNone/>
            </a:pPr>
            <a:endParaRPr lang="de-AT" dirty="0"/>
          </a:p>
          <a:p>
            <a:pPr marL="457200" lvl="1" indent="0">
              <a:buNone/>
            </a:pPr>
            <a:endParaRPr lang="de-AT" dirty="0"/>
          </a:p>
        </p:txBody>
      </p:sp>
    </p:spTree>
    <p:extLst>
      <p:ext uri="{BB962C8B-B14F-4D97-AF65-F5344CB8AC3E}">
        <p14:creationId xmlns:p14="http://schemas.microsoft.com/office/powerpoint/2010/main" val="161783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1E211-7A26-6D3C-8314-B4682D057021}"/>
              </a:ext>
            </a:extLst>
          </p:cNvPr>
          <p:cNvSpPr>
            <a:spLocks noGrp="1"/>
          </p:cNvSpPr>
          <p:nvPr>
            <p:ph type="title"/>
          </p:nvPr>
        </p:nvSpPr>
        <p:spPr>
          <a:xfrm>
            <a:off x="335558" y="413917"/>
            <a:ext cx="10515600" cy="1325563"/>
          </a:xfrm>
        </p:spPr>
        <p:txBody>
          <a:bodyPr/>
          <a:lstStyle/>
          <a:p>
            <a:r>
              <a:rPr lang="de-AT" dirty="0"/>
              <a:t>Task 3 – </a:t>
            </a:r>
            <a:r>
              <a:rPr lang="de-AT" dirty="0" err="1"/>
              <a:t>Adjust</a:t>
            </a:r>
            <a:r>
              <a:rPr lang="de-AT" dirty="0"/>
              <a:t> </a:t>
            </a:r>
            <a:r>
              <a:rPr lang="de-AT" dirty="0" err="1"/>
              <a:t>Pruning</a:t>
            </a:r>
            <a:r>
              <a:rPr lang="de-AT" dirty="0"/>
              <a:t> </a:t>
            </a:r>
            <a:br>
              <a:rPr lang="en-AT" dirty="0"/>
            </a:br>
            <a:r>
              <a:rPr lang="en-AT" dirty="0"/>
              <a:t>C</a:t>
            </a:r>
            <a:r>
              <a:rPr lang="de-AT" dirty="0" err="1"/>
              <a:t>ondition</a:t>
            </a:r>
            <a:endParaRPr lang="de-AT" dirty="0"/>
          </a:p>
        </p:txBody>
      </p:sp>
      <p:sp>
        <p:nvSpPr>
          <p:cNvPr id="7" name="Inhaltsplatzhalter 6">
            <a:extLst>
              <a:ext uri="{FF2B5EF4-FFF2-40B4-BE49-F238E27FC236}">
                <a16:creationId xmlns:a16="http://schemas.microsoft.com/office/drawing/2014/main" id="{CB07A045-FE00-A611-8A26-E89EC467C8A6}"/>
              </a:ext>
            </a:extLst>
          </p:cNvPr>
          <p:cNvSpPr>
            <a:spLocks noGrp="1"/>
          </p:cNvSpPr>
          <p:nvPr>
            <p:ph idx="1"/>
          </p:nvPr>
        </p:nvSpPr>
        <p:spPr/>
        <p:txBody>
          <a:bodyPr/>
          <a:lstStyle/>
          <a:p>
            <a:r>
              <a:rPr lang="en-AT" dirty="0"/>
              <a:t>Can you spot the pruning </a:t>
            </a:r>
            <a:br>
              <a:rPr lang="en-AT" dirty="0"/>
            </a:br>
            <a:r>
              <a:rPr lang="en-AT" dirty="0"/>
              <a:t>condition?</a:t>
            </a:r>
            <a:endParaRPr lang="de-AT" dirty="0"/>
          </a:p>
        </p:txBody>
      </p:sp>
      <p:pic>
        <p:nvPicPr>
          <p:cNvPr id="9" name="Grafik 8">
            <a:extLst>
              <a:ext uri="{FF2B5EF4-FFF2-40B4-BE49-F238E27FC236}">
                <a16:creationId xmlns:a16="http://schemas.microsoft.com/office/drawing/2014/main" id="{11AEFA5A-1B74-5DC1-D76A-8D49CA559D50}"/>
              </a:ext>
            </a:extLst>
          </p:cNvPr>
          <p:cNvPicPr>
            <a:picLocks noChangeAspect="1"/>
          </p:cNvPicPr>
          <p:nvPr/>
        </p:nvPicPr>
        <p:blipFill>
          <a:blip r:embed="rId2"/>
          <a:stretch>
            <a:fillRect/>
          </a:stretch>
        </p:blipFill>
        <p:spPr>
          <a:xfrm>
            <a:off x="5346551" y="-1"/>
            <a:ext cx="6509891" cy="7237015"/>
          </a:xfrm>
          <a:prstGeom prst="rect">
            <a:avLst/>
          </a:prstGeom>
        </p:spPr>
      </p:pic>
      <p:pic>
        <p:nvPicPr>
          <p:cNvPr id="7170" name="Picture 2" descr="Premium Vector | Cute detective cartoon mascot character. chibi  illustration vector art. profession icon concept">
            <a:extLst>
              <a:ext uri="{FF2B5EF4-FFF2-40B4-BE49-F238E27FC236}">
                <a16:creationId xmlns:a16="http://schemas.microsoft.com/office/drawing/2014/main" id="{A9EE7254-88E2-A0F3-9E0F-DBC756AA1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859" y="3245599"/>
            <a:ext cx="2493474" cy="19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20256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2924</Words>
  <Application>Microsoft Office PowerPoint</Application>
  <PresentationFormat>Breitbild</PresentationFormat>
  <Paragraphs>305</Paragraphs>
  <Slides>26</Slides>
  <Notes>19</Notes>
  <HiddenSlides>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26</vt:i4>
      </vt:variant>
    </vt:vector>
  </HeadingPairs>
  <TitlesOfParts>
    <vt:vector size="32" baseType="lpstr">
      <vt:lpstr>Aptos</vt:lpstr>
      <vt:lpstr>Arial</vt:lpstr>
      <vt:lpstr>Calibri</vt:lpstr>
      <vt:lpstr>Calibri Light</vt:lpstr>
      <vt:lpstr>Consolas</vt:lpstr>
      <vt:lpstr>Office</vt:lpstr>
      <vt:lpstr>Connect Four</vt:lpstr>
      <vt:lpstr>Recap</vt:lpstr>
      <vt:lpstr>Application - Connect 4 Game</vt:lpstr>
      <vt:lpstr>Tree Representation</vt:lpstr>
      <vt:lpstr>Program and Setup</vt:lpstr>
      <vt:lpstr>Task 2 – Pure Minmax</vt:lpstr>
      <vt:lpstr>Task 2 – Pure Minmax</vt:lpstr>
      <vt:lpstr>Task 2 – Pure Minmax</vt:lpstr>
      <vt:lpstr>Task 3 – Adjust Pruning  Condition</vt:lpstr>
      <vt:lpstr>Task 3 – Adjust Pruning Condition</vt:lpstr>
      <vt:lpstr>Task 3 – Adjust Pruning Condition</vt:lpstr>
      <vt:lpstr>Task 4 – Deep Alpha-Beta Pruning</vt:lpstr>
      <vt:lpstr>PowerPoint-Präsentation</vt:lpstr>
      <vt:lpstr>PowerPoint-Präsentation</vt:lpstr>
      <vt:lpstr>PowerPoint-Präsentation</vt:lpstr>
      <vt:lpstr>Task 5 – Heuristic ordering of moves</vt:lpstr>
      <vt:lpstr>PowerPoint-Präsentation</vt:lpstr>
      <vt:lpstr>Task 6 – Adjust Board Dimensions</vt:lpstr>
      <vt:lpstr>Task 6 – Adjust Board Dimensions</vt:lpstr>
      <vt:lpstr>PowerPoint-Präsentation</vt:lpstr>
      <vt:lpstr>Task 7 – Board Evaluation Heuristic</vt:lpstr>
      <vt:lpstr>Task 8 – Why not always win?</vt:lpstr>
      <vt:lpstr>Task 1 - Measurements</vt:lpstr>
      <vt:lpstr>PowerPoint-Präsentation</vt:lpstr>
      <vt:lpstr>Take away</vt:lpstr>
      <vt:lpstr>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 Four</dc:title>
  <dc:creator>Habringer Stefan - s2310454013</dc:creator>
  <cp:lastModifiedBy>Habringer Stefan - s2310454013</cp:lastModifiedBy>
  <cp:revision>46</cp:revision>
  <dcterms:created xsi:type="dcterms:W3CDTF">2024-05-10T03:58:51Z</dcterms:created>
  <dcterms:modified xsi:type="dcterms:W3CDTF">2024-05-17T04:04:26Z</dcterms:modified>
</cp:coreProperties>
</file>