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73" r:id="rId6"/>
    <p:sldId id="274" r:id="rId7"/>
    <p:sldId id="260" r:id="rId8"/>
    <p:sldId id="261" r:id="rId9"/>
    <p:sldId id="262" r:id="rId10"/>
    <p:sldId id="264" r:id="rId11"/>
    <p:sldId id="265" r:id="rId12"/>
    <p:sldId id="266" r:id="rId13"/>
    <p:sldId id="271"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B8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75" autoAdjust="0"/>
    <p:restoredTop sz="94660"/>
  </p:normalViewPr>
  <p:slideViewPr>
    <p:cSldViewPr snapToGrid="0">
      <p:cViewPr varScale="1">
        <p:scale>
          <a:sx n="45" d="100"/>
          <a:sy n="45" d="100"/>
        </p:scale>
        <p:origin x="48"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98D5E88-EC26-4175-9E31-84FD2871DBF0}"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3FAB9-C752-4C8F-A552-DE39F4B43F3F}" type="slidenum">
              <a:rPr lang="en-US" smtClean="0"/>
              <a:pPr/>
              <a:t>‹#›</a:t>
            </a:fld>
            <a:endParaRPr lang="en-US"/>
          </a:p>
        </p:txBody>
      </p:sp>
    </p:spTree>
    <p:extLst>
      <p:ext uri="{BB962C8B-B14F-4D97-AF65-F5344CB8AC3E}">
        <p14:creationId xmlns:p14="http://schemas.microsoft.com/office/powerpoint/2010/main" val="355011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8D5E88-EC26-4175-9E31-84FD2871DBF0}"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3FAB9-C752-4C8F-A552-DE39F4B43F3F}" type="slidenum">
              <a:rPr lang="en-US" smtClean="0"/>
              <a:pPr/>
              <a:t>‹#›</a:t>
            </a:fld>
            <a:endParaRPr lang="en-US"/>
          </a:p>
        </p:txBody>
      </p:sp>
    </p:spTree>
    <p:extLst>
      <p:ext uri="{BB962C8B-B14F-4D97-AF65-F5344CB8AC3E}">
        <p14:creationId xmlns:p14="http://schemas.microsoft.com/office/powerpoint/2010/main" val="187750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8D5E88-EC26-4175-9E31-84FD2871DBF0}"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3FAB9-C752-4C8F-A552-DE39F4B43F3F}" type="slidenum">
              <a:rPr lang="en-US" smtClean="0"/>
              <a:pPr/>
              <a:t>‹#›</a:t>
            </a:fld>
            <a:endParaRPr lang="en-US"/>
          </a:p>
        </p:txBody>
      </p:sp>
    </p:spTree>
    <p:extLst>
      <p:ext uri="{BB962C8B-B14F-4D97-AF65-F5344CB8AC3E}">
        <p14:creationId xmlns:p14="http://schemas.microsoft.com/office/powerpoint/2010/main" val="267613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8D5E88-EC26-4175-9E31-84FD2871DBF0}"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3FAB9-C752-4C8F-A552-DE39F4B43F3F}" type="slidenum">
              <a:rPr lang="en-US" smtClean="0"/>
              <a:pPr/>
              <a:t>‹#›</a:t>
            </a:fld>
            <a:endParaRPr lang="en-US"/>
          </a:p>
        </p:txBody>
      </p:sp>
    </p:spTree>
    <p:extLst>
      <p:ext uri="{BB962C8B-B14F-4D97-AF65-F5344CB8AC3E}">
        <p14:creationId xmlns:p14="http://schemas.microsoft.com/office/powerpoint/2010/main" val="254980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8D5E88-EC26-4175-9E31-84FD2871DBF0}"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3FAB9-C752-4C8F-A552-DE39F4B43F3F}" type="slidenum">
              <a:rPr lang="en-US" smtClean="0"/>
              <a:pPr/>
              <a:t>‹#›</a:t>
            </a:fld>
            <a:endParaRPr lang="en-US"/>
          </a:p>
        </p:txBody>
      </p:sp>
    </p:spTree>
    <p:extLst>
      <p:ext uri="{BB962C8B-B14F-4D97-AF65-F5344CB8AC3E}">
        <p14:creationId xmlns:p14="http://schemas.microsoft.com/office/powerpoint/2010/main" val="36565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8D5E88-EC26-4175-9E31-84FD2871DBF0}" type="datetimeFigureOut">
              <a:rPr lang="en-US" smtClean="0"/>
              <a:pPr/>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3FAB9-C752-4C8F-A552-DE39F4B43F3F}" type="slidenum">
              <a:rPr lang="en-US" smtClean="0"/>
              <a:pPr/>
              <a:t>‹#›</a:t>
            </a:fld>
            <a:endParaRPr lang="en-US"/>
          </a:p>
        </p:txBody>
      </p:sp>
    </p:spTree>
    <p:extLst>
      <p:ext uri="{BB962C8B-B14F-4D97-AF65-F5344CB8AC3E}">
        <p14:creationId xmlns:p14="http://schemas.microsoft.com/office/powerpoint/2010/main" val="136291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8D5E88-EC26-4175-9E31-84FD2871DBF0}" type="datetimeFigureOut">
              <a:rPr lang="en-US" smtClean="0"/>
              <a:pPr/>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03FAB9-C752-4C8F-A552-DE39F4B43F3F}" type="slidenum">
              <a:rPr lang="en-US" smtClean="0"/>
              <a:pPr/>
              <a:t>‹#›</a:t>
            </a:fld>
            <a:endParaRPr lang="en-US"/>
          </a:p>
        </p:txBody>
      </p:sp>
    </p:spTree>
    <p:extLst>
      <p:ext uri="{BB962C8B-B14F-4D97-AF65-F5344CB8AC3E}">
        <p14:creationId xmlns:p14="http://schemas.microsoft.com/office/powerpoint/2010/main" val="84967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8D5E88-EC26-4175-9E31-84FD2871DBF0}" type="datetimeFigureOut">
              <a:rPr lang="en-US" smtClean="0"/>
              <a:pPr/>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3FAB9-C752-4C8F-A552-DE39F4B43F3F}" type="slidenum">
              <a:rPr lang="en-US" smtClean="0"/>
              <a:pPr/>
              <a:t>‹#›</a:t>
            </a:fld>
            <a:endParaRPr lang="en-US"/>
          </a:p>
        </p:txBody>
      </p:sp>
    </p:spTree>
    <p:extLst>
      <p:ext uri="{BB962C8B-B14F-4D97-AF65-F5344CB8AC3E}">
        <p14:creationId xmlns:p14="http://schemas.microsoft.com/office/powerpoint/2010/main" val="17193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D5E88-EC26-4175-9E31-84FD2871DBF0}" type="datetimeFigureOut">
              <a:rPr lang="en-US" smtClean="0"/>
              <a:pPr/>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03FAB9-C752-4C8F-A552-DE39F4B43F3F}" type="slidenum">
              <a:rPr lang="en-US" smtClean="0"/>
              <a:pPr/>
              <a:t>‹#›</a:t>
            </a:fld>
            <a:endParaRPr lang="en-US"/>
          </a:p>
        </p:txBody>
      </p:sp>
    </p:spTree>
    <p:extLst>
      <p:ext uri="{BB962C8B-B14F-4D97-AF65-F5344CB8AC3E}">
        <p14:creationId xmlns:p14="http://schemas.microsoft.com/office/powerpoint/2010/main" val="3689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8D5E88-EC26-4175-9E31-84FD2871DBF0}" type="datetimeFigureOut">
              <a:rPr lang="en-US" smtClean="0"/>
              <a:pPr/>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3FAB9-C752-4C8F-A552-DE39F4B43F3F}" type="slidenum">
              <a:rPr lang="en-US" smtClean="0"/>
              <a:pPr/>
              <a:t>‹#›</a:t>
            </a:fld>
            <a:endParaRPr lang="en-US"/>
          </a:p>
        </p:txBody>
      </p:sp>
    </p:spTree>
    <p:extLst>
      <p:ext uri="{BB962C8B-B14F-4D97-AF65-F5344CB8AC3E}">
        <p14:creationId xmlns:p14="http://schemas.microsoft.com/office/powerpoint/2010/main" val="99040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8D5E88-EC26-4175-9E31-84FD2871DBF0}" type="datetimeFigureOut">
              <a:rPr lang="en-US" smtClean="0"/>
              <a:pPr/>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3FAB9-C752-4C8F-A552-DE39F4B43F3F}" type="slidenum">
              <a:rPr lang="en-US" smtClean="0"/>
              <a:pPr/>
              <a:t>‹#›</a:t>
            </a:fld>
            <a:endParaRPr lang="en-US"/>
          </a:p>
        </p:txBody>
      </p:sp>
    </p:spTree>
    <p:extLst>
      <p:ext uri="{BB962C8B-B14F-4D97-AF65-F5344CB8AC3E}">
        <p14:creationId xmlns:p14="http://schemas.microsoft.com/office/powerpoint/2010/main" val="176389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D5E88-EC26-4175-9E31-84FD2871DBF0}" type="datetimeFigureOut">
              <a:rPr lang="en-US" smtClean="0"/>
              <a:pPr/>
              <a:t>5/20/2023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3FAB9-C752-4C8F-A552-DE39F4B43F3F}" type="slidenum">
              <a:rPr lang="en-US" smtClean="0"/>
              <a:pPr/>
              <a:t>‹#›</a:t>
            </a:fld>
            <a:endParaRPr lang="en-US"/>
          </a:p>
        </p:txBody>
      </p:sp>
    </p:spTree>
    <p:extLst>
      <p:ext uri="{BB962C8B-B14F-4D97-AF65-F5344CB8AC3E}">
        <p14:creationId xmlns:p14="http://schemas.microsoft.com/office/powerpoint/2010/main" val="1848514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3776" y="342900"/>
            <a:ext cx="9383760" cy="1347586"/>
          </a:xfrm>
          <a:prstGeom prst="rect">
            <a:avLst/>
          </a:prstGeom>
        </p:spPr>
      </p:pic>
      <p:sp>
        <p:nvSpPr>
          <p:cNvPr id="5" name="Rectangle 4"/>
          <p:cNvSpPr/>
          <p:nvPr/>
        </p:nvSpPr>
        <p:spPr>
          <a:xfrm>
            <a:off x="859665" y="2057372"/>
            <a:ext cx="10907281" cy="523220"/>
          </a:xfrm>
          <a:prstGeom prst="rect">
            <a:avLst/>
          </a:prstGeom>
        </p:spPr>
        <p:txBody>
          <a:bodyPr wrap="none">
            <a:spAutoFit/>
          </a:bodyPr>
          <a:lstStyle/>
          <a:p>
            <a:r>
              <a:rPr lang="en-US" sz="2800" b="1" dirty="0">
                <a:latin typeface="Times New Roman" pitchFamily="18" charset="0"/>
                <a:cs typeface="Times New Roman" pitchFamily="18" charset="0"/>
              </a:rPr>
              <a:t>TRACKING  PERSON  USING  INTELLIGENT  SURVEILLANCE</a:t>
            </a:r>
            <a:r>
              <a:rPr lang="en-GB" sz="2800" b="1" dirty="0">
                <a:latin typeface="Times New Roman" pitchFamily="18" charset="0"/>
                <a:cs typeface="Times New Roman" pitchFamily="18" charset="0"/>
              </a:rPr>
              <a:t> </a:t>
            </a:r>
            <a:endParaRPr lang="en-US" sz="2800" dirty="0"/>
          </a:p>
        </p:txBody>
      </p:sp>
      <p:sp>
        <p:nvSpPr>
          <p:cNvPr id="6" name="Subtitle 2">
            <a:extLst>
              <a:ext uri="{FF2B5EF4-FFF2-40B4-BE49-F238E27FC236}">
                <a16:creationId xmlns:a16="http://schemas.microsoft.com/office/drawing/2014/main" id="{652B01C0-A1C6-4F79-8655-3370B899A180}"/>
              </a:ext>
            </a:extLst>
          </p:cNvPr>
          <p:cNvSpPr txBox="1">
            <a:spLocks/>
          </p:cNvSpPr>
          <p:nvPr/>
        </p:nvSpPr>
        <p:spPr>
          <a:xfrm>
            <a:off x="4353684" y="2750888"/>
            <a:ext cx="2700714" cy="344615"/>
          </a:xfrm>
          <a:prstGeom prst="rect">
            <a:avLst/>
          </a:prstGeom>
        </p:spPr>
        <p:txBody>
          <a:bodyPr vert="horz"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2000" b="1" cap="none" dirty="0">
                <a:latin typeface="Times New Roman" panose="02020603050405020304" pitchFamily="18" charset="0"/>
                <a:cs typeface="Times New Roman" panose="02020603050405020304" pitchFamily="18" charset="0"/>
              </a:rPr>
              <a:t>Under the Guidance of</a:t>
            </a:r>
          </a:p>
        </p:txBody>
      </p:sp>
      <p:sp>
        <p:nvSpPr>
          <p:cNvPr id="8" name="TextBox 15">
            <a:extLst>
              <a:ext uri="{FF2B5EF4-FFF2-40B4-BE49-F238E27FC236}">
                <a16:creationId xmlns:a16="http://schemas.microsoft.com/office/drawing/2014/main" id="{4439A2D4-F27E-DF9F-36E1-E824A115E03B}"/>
              </a:ext>
            </a:extLst>
          </p:cNvPr>
          <p:cNvSpPr txBox="1"/>
          <p:nvPr/>
        </p:nvSpPr>
        <p:spPr>
          <a:xfrm>
            <a:off x="2427942" y="4854448"/>
            <a:ext cx="7353701" cy="132343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2000" dirty="0" err="1">
                <a:latin typeface="Times New Roman" panose="02020603050405020304" pitchFamily="18" charset="0"/>
                <a:cs typeface="Times New Roman" panose="02020603050405020304" pitchFamily="18" charset="0"/>
              </a:rPr>
              <a:t>Abubakar</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Momin</a:t>
            </a:r>
            <a:r>
              <a:rPr lang="en-GB" sz="2000" dirty="0">
                <a:latin typeface="Times New Roman" panose="02020603050405020304" pitchFamily="18" charset="0"/>
                <a:cs typeface="Times New Roman" panose="02020603050405020304" pitchFamily="18" charset="0"/>
              </a:rPr>
              <a:t>                                                      2JR18CS001</a:t>
            </a:r>
          </a:p>
          <a:p>
            <a:r>
              <a:rPr lang="en-GB" sz="2000" dirty="0">
                <a:latin typeface="Times New Roman" panose="02020603050405020304" pitchFamily="18" charset="0"/>
                <a:cs typeface="Times New Roman" panose="02020603050405020304" pitchFamily="18" charset="0"/>
              </a:rPr>
              <a:t>Shreya </a:t>
            </a:r>
            <a:r>
              <a:rPr lang="en-GB" sz="2000" dirty="0" err="1">
                <a:latin typeface="Times New Roman" panose="02020603050405020304" pitchFamily="18" charset="0"/>
                <a:cs typeface="Times New Roman" panose="02020603050405020304" pitchFamily="18" charset="0"/>
              </a:rPr>
              <a:t>Hukkerikar</a:t>
            </a:r>
            <a:r>
              <a:rPr lang="en-GB" sz="2000" dirty="0">
                <a:latin typeface="Times New Roman" panose="02020603050405020304" pitchFamily="18" charset="0"/>
                <a:cs typeface="Times New Roman" panose="02020603050405020304" pitchFamily="18" charset="0"/>
              </a:rPr>
              <a:t>                                                    2JR19CS072</a:t>
            </a:r>
          </a:p>
          <a:p>
            <a:r>
              <a:rPr lang="en-GB" sz="2000" dirty="0">
                <a:latin typeface="Times New Roman" panose="02020603050405020304" pitchFamily="18" charset="0"/>
                <a:cs typeface="Times New Roman" panose="02020603050405020304" pitchFamily="18" charset="0"/>
              </a:rPr>
              <a:t>Xavier Dias                                                               2JR19CS098</a:t>
            </a:r>
          </a:p>
          <a:p>
            <a:r>
              <a:rPr lang="en-GB" sz="2000" dirty="0" err="1">
                <a:latin typeface="Times New Roman" panose="02020603050405020304" pitchFamily="18" charset="0"/>
                <a:cs typeface="Times New Roman" panose="02020603050405020304" pitchFamily="18" charset="0"/>
              </a:rPr>
              <a:t>Yunus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Ilkal</a:t>
            </a:r>
            <a:r>
              <a:rPr lang="en-GB" sz="2000" dirty="0">
                <a:latin typeface="Times New Roman" panose="02020603050405020304" pitchFamily="18" charset="0"/>
                <a:cs typeface="Times New Roman" panose="02020603050405020304" pitchFamily="18" charset="0"/>
              </a:rPr>
              <a:t>                                                                2JR20CS428</a:t>
            </a:r>
          </a:p>
        </p:txBody>
      </p:sp>
      <p:sp>
        <p:nvSpPr>
          <p:cNvPr id="9" name="Rectangle 8"/>
          <p:cNvSpPr/>
          <p:nvPr/>
        </p:nvSpPr>
        <p:spPr>
          <a:xfrm>
            <a:off x="2907125" y="3151312"/>
            <a:ext cx="6096000" cy="923330"/>
          </a:xfrm>
          <a:prstGeom prst="rect">
            <a:avLst/>
          </a:prstGeom>
        </p:spPr>
        <p:txBody>
          <a:bodyPr>
            <a:spAutoFit/>
          </a:bodyPr>
          <a:lstStyle/>
          <a:p>
            <a:pPr algn="ctr"/>
            <a:r>
              <a:rPr lang="en-IN" sz="3600" b="1" dirty="0" err="1">
                <a:latin typeface="Times New Roman" panose="02020603050405020304" pitchFamily="18" charset="0"/>
                <a:cs typeface="Times New Roman" panose="02020603050405020304" pitchFamily="18" charset="0"/>
              </a:rPr>
              <a:t>Dr.</a:t>
            </a:r>
            <a:r>
              <a:rPr lang="en-IN" sz="3600" b="1" dirty="0">
                <a:latin typeface="Times New Roman" panose="02020603050405020304" pitchFamily="18" charset="0"/>
                <a:cs typeface="Times New Roman" panose="02020603050405020304" pitchFamily="18" charset="0"/>
              </a:rPr>
              <a:t> </a:t>
            </a:r>
            <a:r>
              <a:rPr lang="en-IN" sz="3600" b="1" dirty="0" err="1">
                <a:latin typeface="Times New Roman" panose="02020603050405020304" pitchFamily="18" charset="0"/>
                <a:cs typeface="Times New Roman" panose="02020603050405020304" pitchFamily="18" charset="0"/>
              </a:rPr>
              <a:t>Pritam</a:t>
            </a:r>
            <a:r>
              <a:rPr lang="en-IN" sz="3600" b="1" dirty="0">
                <a:latin typeface="Times New Roman" panose="02020603050405020304" pitchFamily="18" charset="0"/>
                <a:cs typeface="Times New Roman" panose="02020603050405020304" pitchFamily="18" charset="0"/>
              </a:rPr>
              <a:t> </a:t>
            </a:r>
            <a:r>
              <a:rPr lang="en-IN" sz="3600" b="1" dirty="0" err="1">
                <a:latin typeface="Times New Roman" panose="02020603050405020304" pitchFamily="18" charset="0"/>
                <a:cs typeface="Times New Roman" panose="02020603050405020304" pitchFamily="18" charset="0"/>
              </a:rPr>
              <a:t>Dhumale</a:t>
            </a:r>
            <a:endParaRPr lang="en-IN" sz="3600" b="1" dirty="0">
              <a:latin typeface="Times New Roman" panose="02020603050405020304" pitchFamily="18" charset="0"/>
              <a:cs typeface="Times New Roman" panose="02020603050405020304" pitchFamily="18" charset="0"/>
            </a:endParaRPr>
          </a:p>
          <a:p>
            <a:pPr algn="ctr"/>
            <a:r>
              <a:rPr lang="en-US" dirty="0"/>
              <a:t>HOD &amp; Associate Professor</a:t>
            </a:r>
          </a:p>
        </p:txBody>
      </p:sp>
      <p:sp>
        <p:nvSpPr>
          <p:cNvPr id="10" name="Rectangle 9"/>
          <p:cNvSpPr/>
          <p:nvPr/>
        </p:nvSpPr>
        <p:spPr>
          <a:xfrm>
            <a:off x="4710553" y="4279879"/>
            <a:ext cx="2489143" cy="369332"/>
          </a:xfrm>
          <a:prstGeom prst="rect">
            <a:avLst/>
          </a:prstGeom>
        </p:spPr>
        <p:txBody>
          <a:bodyPr wrap="none">
            <a:spAutoFit/>
          </a:bodyPr>
          <a:lstStyle/>
          <a:p>
            <a:pPr algn="ctr"/>
            <a:r>
              <a:rPr lang="en-IN" b="1" dirty="0">
                <a:latin typeface="Times New Roman" panose="02020603050405020304" pitchFamily="18" charset="0"/>
                <a:cs typeface="Times New Roman" panose="02020603050405020304" pitchFamily="18" charset="0"/>
              </a:rPr>
              <a:t>Project Team Members</a:t>
            </a:r>
          </a:p>
        </p:txBody>
      </p:sp>
    </p:spTree>
    <p:extLst>
      <p:ext uri="{BB962C8B-B14F-4D97-AF65-F5344CB8AC3E}">
        <p14:creationId xmlns:p14="http://schemas.microsoft.com/office/powerpoint/2010/main" val="2995541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4598"/>
            <a:ext cx="12192000" cy="68579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Rectangle 8"/>
          <p:cNvSpPr/>
          <p:nvPr/>
        </p:nvSpPr>
        <p:spPr>
          <a:xfrm>
            <a:off x="0" y="-21646"/>
            <a:ext cx="12192000" cy="6877872"/>
          </a:xfrm>
          <a:prstGeom prst="rect">
            <a:avLst/>
          </a:prstGeom>
          <a:solidFill>
            <a:schemeClr val="accent2">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1133991" y="2807411"/>
            <a:ext cx="1058008" cy="2073648"/>
            <a:chOff x="11133992" y="2392177"/>
            <a:chExt cx="1058008" cy="2073648"/>
          </a:xfrm>
        </p:grpSpPr>
        <p:sp>
          <p:nvSpPr>
            <p:cNvPr id="11" name="Freeform 10"/>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solidFill>
              <a:srgbClr val="FB8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TextBox 11"/>
            <p:cNvSpPr txBox="1"/>
            <p:nvPr/>
          </p:nvSpPr>
          <p:spPr>
            <a:xfrm rot="16200000" flipH="1">
              <a:off x="10901347" y="3105834"/>
              <a:ext cx="1934975" cy="646331"/>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Register the target person</a:t>
              </a:r>
            </a:p>
          </p:txBody>
        </p:sp>
      </p:grpSp>
      <p:sp>
        <p:nvSpPr>
          <p:cNvPr id="13" name="Rectangle 12"/>
          <p:cNvSpPr/>
          <p:nvPr/>
        </p:nvSpPr>
        <p:spPr>
          <a:xfrm>
            <a:off x="-646332" y="-20759"/>
            <a:ext cx="12191999" cy="6858000"/>
          </a:xfrm>
          <a:prstGeom prst="rect">
            <a:avLst/>
          </a:prstGeom>
          <a:solidFill>
            <a:schemeClr val="accent1">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0487283" y="2821251"/>
            <a:ext cx="1058008" cy="2073648"/>
            <a:chOff x="11133992" y="2392177"/>
            <a:chExt cx="1058008" cy="2073648"/>
          </a:xfrm>
          <a:solidFill>
            <a:schemeClr val="accent1"/>
          </a:solidFill>
        </p:grpSpPr>
        <p:sp>
          <p:nvSpPr>
            <p:cNvPr id="15" name="Freeform 14"/>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TextBox 15"/>
            <p:cNvSpPr txBox="1"/>
            <p:nvPr/>
          </p:nvSpPr>
          <p:spPr>
            <a:xfrm rot="16200000" flipH="1">
              <a:off x="10991098" y="3267096"/>
              <a:ext cx="1909070" cy="338554"/>
            </a:xfrm>
            <a:prstGeom prst="rect">
              <a:avLst/>
            </a:prstGeom>
            <a:grpFill/>
          </p:spPr>
          <p:txBody>
            <a:bodyPr wrap="square" rtlCol="0">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Analyze the image</a:t>
              </a:r>
            </a:p>
          </p:txBody>
        </p:sp>
      </p:grpSp>
      <p:sp>
        <p:nvSpPr>
          <p:cNvPr id="17" name="Rectangle 16"/>
          <p:cNvSpPr/>
          <p:nvPr/>
        </p:nvSpPr>
        <p:spPr>
          <a:xfrm>
            <a:off x="-1175712" y="0"/>
            <a:ext cx="12191999" cy="6858000"/>
          </a:xfrm>
          <a:prstGeom prst="rect">
            <a:avLst/>
          </a:prstGeom>
          <a:solidFill>
            <a:schemeClr val="accent4">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9951484" y="2848494"/>
            <a:ext cx="1058008" cy="2073648"/>
            <a:chOff x="11133992" y="2392177"/>
            <a:chExt cx="1058008" cy="2073648"/>
          </a:xfrm>
          <a:solidFill>
            <a:schemeClr val="accent4"/>
          </a:solidFill>
        </p:grpSpPr>
        <p:sp>
          <p:nvSpPr>
            <p:cNvPr id="19" name="Freeform 18"/>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TextBox 19"/>
            <p:cNvSpPr txBox="1"/>
            <p:nvPr/>
          </p:nvSpPr>
          <p:spPr>
            <a:xfrm rot="16200000" flipH="1">
              <a:off x="11021314" y="3251705"/>
              <a:ext cx="1934975" cy="369332"/>
            </a:xfrm>
            <a:prstGeom prst="rect">
              <a:avLst/>
            </a:prstGeom>
            <a:grp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Face Recognition</a:t>
              </a:r>
            </a:p>
          </p:txBody>
        </p:sp>
      </p:grpSp>
      <p:sp>
        <p:nvSpPr>
          <p:cNvPr id="21" name="Rectangle 20"/>
          <p:cNvSpPr/>
          <p:nvPr/>
        </p:nvSpPr>
        <p:spPr>
          <a:xfrm>
            <a:off x="-9506227" y="-48438"/>
            <a:ext cx="12191999" cy="6858000"/>
          </a:xfrm>
          <a:prstGeom prst="rect">
            <a:avLst/>
          </a:prstGeom>
          <a:solidFill>
            <a:schemeClr val="accent6">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617144" y="2821251"/>
            <a:ext cx="1068262" cy="2073648"/>
            <a:chOff x="11133992" y="2392177"/>
            <a:chExt cx="1068262" cy="2073648"/>
          </a:xfrm>
          <a:solidFill>
            <a:schemeClr val="accent6"/>
          </a:solidFill>
        </p:grpSpPr>
        <p:sp>
          <p:nvSpPr>
            <p:cNvPr id="23" name="Freeform 22"/>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TextBox 23"/>
            <p:cNvSpPr txBox="1"/>
            <p:nvPr/>
          </p:nvSpPr>
          <p:spPr>
            <a:xfrm rot="16200000" flipH="1">
              <a:off x="11069529" y="3232278"/>
              <a:ext cx="1896118" cy="369332"/>
            </a:xfrm>
            <a:prstGeom prst="rect">
              <a:avLst/>
            </a:prstGeom>
            <a:grp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CNN Classifier</a:t>
              </a:r>
            </a:p>
          </p:txBody>
        </p:sp>
      </p:grpSp>
      <p:sp>
        <p:nvSpPr>
          <p:cNvPr id="25" name="Rectangle 24"/>
          <p:cNvSpPr/>
          <p:nvPr/>
        </p:nvSpPr>
        <p:spPr>
          <a:xfrm>
            <a:off x="-9926059" y="-41518"/>
            <a:ext cx="12191999" cy="6858000"/>
          </a:xfrm>
          <a:prstGeom prst="rect">
            <a:avLst/>
          </a:prstGeom>
          <a:solidFill>
            <a:schemeClr val="accent2">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1203649" y="2841123"/>
            <a:ext cx="1058008" cy="2073648"/>
            <a:chOff x="11133992" y="2392177"/>
            <a:chExt cx="1058008" cy="2073648"/>
          </a:xfrm>
          <a:solidFill>
            <a:srgbClr val="FF0000"/>
          </a:solidFill>
        </p:grpSpPr>
        <p:sp>
          <p:nvSpPr>
            <p:cNvPr id="27" name="Freeform 26"/>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TextBox 27"/>
            <p:cNvSpPr txBox="1"/>
            <p:nvPr/>
          </p:nvSpPr>
          <p:spPr>
            <a:xfrm rot="16200000" flipH="1">
              <a:off x="11021314" y="3267095"/>
              <a:ext cx="1934975" cy="338554"/>
            </a:xfrm>
            <a:prstGeom prst="rect">
              <a:avLst/>
            </a:prstGeom>
            <a:grpFill/>
          </p:spPr>
          <p:txBody>
            <a:bodyPr wrap="square" rtlCol="0">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Fetching the Details</a:t>
              </a:r>
            </a:p>
          </p:txBody>
        </p:sp>
      </p:grpSp>
      <p:sp>
        <p:nvSpPr>
          <p:cNvPr id="30" name="TextBox 29"/>
          <p:cNvSpPr txBox="1"/>
          <p:nvPr/>
        </p:nvSpPr>
        <p:spPr>
          <a:xfrm>
            <a:off x="3221709" y="910326"/>
            <a:ext cx="714247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FACE RECOGNITION</a:t>
            </a:r>
          </a:p>
        </p:txBody>
      </p:sp>
      <p:sp>
        <p:nvSpPr>
          <p:cNvPr id="31" name="TextBox 30"/>
          <p:cNvSpPr txBox="1"/>
          <p:nvPr/>
        </p:nvSpPr>
        <p:spPr>
          <a:xfrm>
            <a:off x="3359495" y="1708626"/>
            <a:ext cx="328152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Face detection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Face alignment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 extraction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Face matching</a:t>
            </a:r>
          </a:p>
        </p:txBody>
      </p:sp>
    </p:spTree>
    <p:extLst>
      <p:ext uri="{BB962C8B-B14F-4D97-AF65-F5344CB8AC3E}">
        <p14:creationId xmlns:p14="http://schemas.microsoft.com/office/powerpoint/2010/main" val="28066610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4598"/>
            <a:ext cx="12192000" cy="68579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Rectangle 8"/>
          <p:cNvSpPr/>
          <p:nvPr/>
        </p:nvSpPr>
        <p:spPr>
          <a:xfrm>
            <a:off x="0" y="-21646"/>
            <a:ext cx="12192000" cy="6877872"/>
          </a:xfrm>
          <a:prstGeom prst="rect">
            <a:avLst/>
          </a:prstGeom>
          <a:solidFill>
            <a:schemeClr val="accent2">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1133991" y="2807411"/>
            <a:ext cx="1058008" cy="2073648"/>
            <a:chOff x="11133992" y="2392177"/>
            <a:chExt cx="1058008" cy="2073648"/>
          </a:xfrm>
        </p:grpSpPr>
        <p:sp>
          <p:nvSpPr>
            <p:cNvPr id="11" name="Freeform 10"/>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solidFill>
              <a:srgbClr val="FB8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TextBox 11"/>
            <p:cNvSpPr txBox="1"/>
            <p:nvPr/>
          </p:nvSpPr>
          <p:spPr>
            <a:xfrm rot="16200000" flipH="1">
              <a:off x="10901347" y="3105834"/>
              <a:ext cx="1934975" cy="646331"/>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Register the target person</a:t>
              </a:r>
            </a:p>
          </p:txBody>
        </p:sp>
      </p:grpSp>
      <p:sp>
        <p:nvSpPr>
          <p:cNvPr id="13" name="Rectangle 12"/>
          <p:cNvSpPr/>
          <p:nvPr/>
        </p:nvSpPr>
        <p:spPr>
          <a:xfrm>
            <a:off x="-646332" y="-20759"/>
            <a:ext cx="12191999" cy="6858000"/>
          </a:xfrm>
          <a:prstGeom prst="rect">
            <a:avLst/>
          </a:prstGeom>
          <a:solidFill>
            <a:schemeClr val="accent1">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0487283" y="2821251"/>
            <a:ext cx="1058008" cy="2073648"/>
            <a:chOff x="11133992" y="2392177"/>
            <a:chExt cx="1058008" cy="2073648"/>
          </a:xfrm>
          <a:solidFill>
            <a:schemeClr val="accent1"/>
          </a:solidFill>
        </p:grpSpPr>
        <p:sp>
          <p:nvSpPr>
            <p:cNvPr id="15" name="Freeform 14"/>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TextBox 15"/>
            <p:cNvSpPr txBox="1"/>
            <p:nvPr/>
          </p:nvSpPr>
          <p:spPr>
            <a:xfrm rot="16200000" flipH="1">
              <a:off x="10991098" y="3267096"/>
              <a:ext cx="1909070" cy="338554"/>
            </a:xfrm>
            <a:prstGeom prst="rect">
              <a:avLst/>
            </a:prstGeom>
            <a:grpFill/>
          </p:spPr>
          <p:txBody>
            <a:bodyPr wrap="square" rtlCol="0">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Analyze the image</a:t>
              </a:r>
            </a:p>
          </p:txBody>
        </p:sp>
      </p:grpSp>
      <p:sp>
        <p:nvSpPr>
          <p:cNvPr id="17" name="Rectangle 16"/>
          <p:cNvSpPr/>
          <p:nvPr/>
        </p:nvSpPr>
        <p:spPr>
          <a:xfrm>
            <a:off x="-1175712" y="0"/>
            <a:ext cx="12191999" cy="6858000"/>
          </a:xfrm>
          <a:prstGeom prst="rect">
            <a:avLst/>
          </a:prstGeom>
          <a:solidFill>
            <a:schemeClr val="accent4">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9951484" y="2848494"/>
            <a:ext cx="1058008" cy="2073648"/>
            <a:chOff x="11133992" y="2392177"/>
            <a:chExt cx="1058008" cy="2073648"/>
          </a:xfrm>
          <a:solidFill>
            <a:schemeClr val="accent4"/>
          </a:solidFill>
        </p:grpSpPr>
        <p:sp>
          <p:nvSpPr>
            <p:cNvPr id="19" name="Freeform 18"/>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TextBox 19"/>
            <p:cNvSpPr txBox="1"/>
            <p:nvPr/>
          </p:nvSpPr>
          <p:spPr>
            <a:xfrm rot="16200000" flipH="1">
              <a:off x="11021314" y="3251705"/>
              <a:ext cx="1934975" cy="369332"/>
            </a:xfrm>
            <a:prstGeom prst="rect">
              <a:avLst/>
            </a:prstGeom>
            <a:grpFill/>
          </p:spPr>
          <p:txBody>
            <a:bodyPr wrap="square" rtlCol="0">
              <a:spAutoFit/>
            </a:bodyPr>
            <a:lstStyle/>
            <a:p>
              <a:pPr algn="ctr"/>
              <a:endParaRPr lang="en-US" b="1" dirty="0">
                <a:solidFill>
                  <a:schemeClr val="bg1"/>
                </a:solidFill>
                <a:latin typeface="Times New Roman" panose="02020603050405020304" pitchFamily="18" charset="0"/>
                <a:cs typeface="Times New Roman" panose="02020603050405020304" pitchFamily="18" charset="0"/>
              </a:endParaRPr>
            </a:p>
          </p:txBody>
        </p:sp>
      </p:grpSp>
      <p:sp>
        <p:nvSpPr>
          <p:cNvPr id="21" name="Rectangle 20"/>
          <p:cNvSpPr/>
          <p:nvPr/>
        </p:nvSpPr>
        <p:spPr>
          <a:xfrm>
            <a:off x="-1688076" y="-27679"/>
            <a:ext cx="12191999" cy="6858000"/>
          </a:xfrm>
          <a:prstGeom prst="rect">
            <a:avLst/>
          </a:prstGeom>
          <a:solidFill>
            <a:schemeClr val="accent6">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9440005" y="2855413"/>
            <a:ext cx="1068262" cy="2073648"/>
            <a:chOff x="11133992" y="2392177"/>
            <a:chExt cx="1068262" cy="2073648"/>
          </a:xfrm>
          <a:solidFill>
            <a:schemeClr val="accent6"/>
          </a:solidFill>
        </p:grpSpPr>
        <p:sp>
          <p:nvSpPr>
            <p:cNvPr id="23" name="Freeform 22"/>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TextBox 23"/>
            <p:cNvSpPr txBox="1"/>
            <p:nvPr/>
          </p:nvSpPr>
          <p:spPr>
            <a:xfrm rot="16200000" flipH="1">
              <a:off x="11069529" y="3232278"/>
              <a:ext cx="1896118" cy="369332"/>
            </a:xfrm>
            <a:prstGeom prst="rect">
              <a:avLst/>
            </a:prstGeom>
            <a:grpFill/>
          </p:spPr>
          <p:txBody>
            <a:bodyPr wrap="square" rtlCol="0">
              <a:spAutoFit/>
            </a:bodyPr>
            <a:lstStyle/>
            <a:p>
              <a:pPr algn="ctr"/>
              <a:endParaRPr lang="en-US" b="1" dirty="0">
                <a:solidFill>
                  <a:schemeClr val="bg1"/>
                </a:solidFill>
                <a:latin typeface="Times New Roman" panose="02020603050405020304" pitchFamily="18" charset="0"/>
                <a:cs typeface="Times New Roman" panose="02020603050405020304" pitchFamily="18" charset="0"/>
              </a:endParaRPr>
            </a:p>
          </p:txBody>
        </p:sp>
      </p:grpSp>
      <p:sp>
        <p:nvSpPr>
          <p:cNvPr id="25" name="Rectangle 24"/>
          <p:cNvSpPr/>
          <p:nvPr/>
        </p:nvSpPr>
        <p:spPr>
          <a:xfrm>
            <a:off x="-9926059" y="-41518"/>
            <a:ext cx="12191999" cy="6858000"/>
          </a:xfrm>
          <a:prstGeom prst="rect">
            <a:avLst/>
          </a:prstGeom>
          <a:solidFill>
            <a:schemeClr val="accent2">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1203649" y="2841123"/>
            <a:ext cx="1058008" cy="2073648"/>
            <a:chOff x="11133992" y="2392177"/>
            <a:chExt cx="1058008" cy="2073648"/>
          </a:xfrm>
          <a:solidFill>
            <a:srgbClr val="FF0000"/>
          </a:solidFill>
        </p:grpSpPr>
        <p:sp>
          <p:nvSpPr>
            <p:cNvPr id="27" name="Freeform 26"/>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TextBox 27"/>
            <p:cNvSpPr txBox="1"/>
            <p:nvPr/>
          </p:nvSpPr>
          <p:spPr>
            <a:xfrm rot="16200000" flipH="1">
              <a:off x="11021314" y="3267095"/>
              <a:ext cx="1934975" cy="338554"/>
            </a:xfrm>
            <a:prstGeom prst="rect">
              <a:avLst/>
            </a:prstGeom>
            <a:grpFill/>
          </p:spPr>
          <p:txBody>
            <a:bodyPr wrap="square" rtlCol="0">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Fetching the Details</a:t>
              </a:r>
            </a:p>
          </p:txBody>
        </p:sp>
      </p:grpSp>
      <p:sp>
        <p:nvSpPr>
          <p:cNvPr id="30" name="TextBox 29"/>
          <p:cNvSpPr txBox="1"/>
          <p:nvPr/>
        </p:nvSpPr>
        <p:spPr>
          <a:xfrm>
            <a:off x="2839056" y="457721"/>
            <a:ext cx="714247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CNN Classifier</a:t>
            </a:r>
          </a:p>
        </p:txBody>
      </p:sp>
      <p:sp>
        <p:nvSpPr>
          <p:cNvPr id="31" name="TextBox 30"/>
          <p:cNvSpPr txBox="1"/>
          <p:nvPr/>
        </p:nvSpPr>
        <p:spPr>
          <a:xfrm flipH="1">
            <a:off x="2764266" y="1150052"/>
            <a:ext cx="6974093" cy="4708981"/>
          </a:xfrm>
          <a:prstGeom prst="rect">
            <a:avLst/>
          </a:prstGeom>
          <a:noFill/>
        </p:spPr>
        <p:txBody>
          <a:bodyPr wrap="square" rtlCol="0">
            <a:spAutoFit/>
          </a:bodyPr>
          <a:lstStyle/>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  Data Collection</a:t>
            </a:r>
          </a:p>
          <a:p>
            <a:pPr marL="342900" indent="-3429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  Data Preprocessing</a:t>
            </a:r>
          </a:p>
          <a:p>
            <a:pPr marL="457200" indent="-4572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Face Detection</a:t>
            </a:r>
          </a:p>
          <a:p>
            <a:pPr marL="457200" indent="-4572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Train a CNN</a:t>
            </a:r>
          </a:p>
          <a:p>
            <a:pPr marL="457200" indent="-4572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Evaluation</a:t>
            </a:r>
          </a:p>
          <a:p>
            <a:pPr marL="457200" indent="-4572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Fine-tuning</a:t>
            </a:r>
          </a:p>
          <a:p>
            <a:pPr marL="457200" indent="-4572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Feature Matching</a:t>
            </a:r>
          </a:p>
          <a:p>
            <a:pPr marL="457200" indent="-4572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Classification or Verification</a:t>
            </a:r>
          </a:p>
          <a:p>
            <a:pPr marL="457200" indent="-4572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Performance Optimization</a:t>
            </a:r>
          </a:p>
          <a:p>
            <a:pPr marL="457200" indent="-4572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Deployment</a:t>
            </a:r>
          </a:p>
        </p:txBody>
      </p:sp>
      <p:sp>
        <p:nvSpPr>
          <p:cNvPr id="3" name="Rectangle 2"/>
          <p:cNvSpPr/>
          <p:nvPr/>
        </p:nvSpPr>
        <p:spPr>
          <a:xfrm rot="16200000">
            <a:off x="9422512" y="3656404"/>
            <a:ext cx="1678665" cy="369332"/>
          </a:xfrm>
          <a:prstGeom prst="rect">
            <a:avLst/>
          </a:prstGeom>
        </p:spPr>
        <p:txBody>
          <a:bodyPr wrap="none">
            <a:spAutoFit/>
          </a:bodyPr>
          <a:lstStyle/>
          <a:p>
            <a:pPr algn="ctr"/>
            <a:r>
              <a:rPr lang="en-US" b="1" dirty="0">
                <a:solidFill>
                  <a:schemeClr val="bg1"/>
                </a:solidFill>
                <a:latin typeface="Times New Roman" panose="02020603050405020304" pitchFamily="18" charset="0"/>
                <a:cs typeface="Times New Roman" panose="02020603050405020304" pitchFamily="18" charset="0"/>
              </a:rPr>
              <a:t>CNN Classifier</a:t>
            </a:r>
          </a:p>
        </p:txBody>
      </p:sp>
      <p:sp>
        <p:nvSpPr>
          <p:cNvPr id="4" name="Rectangle 3"/>
          <p:cNvSpPr/>
          <p:nvPr/>
        </p:nvSpPr>
        <p:spPr>
          <a:xfrm rot="16200000">
            <a:off x="9831398" y="3707571"/>
            <a:ext cx="1883849" cy="369332"/>
          </a:xfrm>
          <a:prstGeom prst="rect">
            <a:avLst/>
          </a:prstGeom>
        </p:spPr>
        <p:txBody>
          <a:bodyPr wrap="none">
            <a:spAutoFit/>
          </a:bodyPr>
          <a:lstStyle/>
          <a:p>
            <a:pPr algn="ctr"/>
            <a:r>
              <a:rPr lang="en-US" b="1" dirty="0">
                <a:solidFill>
                  <a:schemeClr val="bg1"/>
                </a:solidFill>
                <a:latin typeface="Times New Roman" panose="02020603050405020304" pitchFamily="18" charset="0"/>
                <a:cs typeface="Times New Roman" panose="02020603050405020304" pitchFamily="18" charset="0"/>
              </a:rPr>
              <a:t>Face Recognition</a:t>
            </a:r>
          </a:p>
        </p:txBody>
      </p:sp>
    </p:spTree>
    <p:extLst>
      <p:ext uri="{BB962C8B-B14F-4D97-AF65-F5344CB8AC3E}">
        <p14:creationId xmlns:p14="http://schemas.microsoft.com/office/powerpoint/2010/main" val="22773336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40080" y="0"/>
            <a:ext cx="12192000" cy="68579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Rectangle 8"/>
          <p:cNvSpPr/>
          <p:nvPr/>
        </p:nvSpPr>
        <p:spPr>
          <a:xfrm>
            <a:off x="640080" y="12952"/>
            <a:ext cx="12192000" cy="6877872"/>
          </a:xfrm>
          <a:prstGeom prst="rect">
            <a:avLst/>
          </a:prstGeom>
          <a:solidFill>
            <a:schemeClr val="accent2">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1774071" y="2842009"/>
            <a:ext cx="1058008" cy="2073648"/>
            <a:chOff x="11133992" y="2392177"/>
            <a:chExt cx="1058008" cy="2073648"/>
          </a:xfrm>
        </p:grpSpPr>
        <p:sp>
          <p:nvSpPr>
            <p:cNvPr id="11" name="Freeform 10"/>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solidFill>
              <a:srgbClr val="FB8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TextBox 11"/>
            <p:cNvSpPr txBox="1"/>
            <p:nvPr/>
          </p:nvSpPr>
          <p:spPr>
            <a:xfrm rot="16200000" flipH="1">
              <a:off x="10901347" y="3105834"/>
              <a:ext cx="1934975" cy="646331"/>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Register the target person</a:t>
              </a:r>
            </a:p>
          </p:txBody>
        </p:sp>
      </p:grpSp>
      <p:sp>
        <p:nvSpPr>
          <p:cNvPr id="13" name="Rectangle 12"/>
          <p:cNvSpPr/>
          <p:nvPr/>
        </p:nvSpPr>
        <p:spPr>
          <a:xfrm>
            <a:off x="-6252" y="13839"/>
            <a:ext cx="12191999" cy="6858000"/>
          </a:xfrm>
          <a:prstGeom prst="rect">
            <a:avLst/>
          </a:prstGeom>
          <a:solidFill>
            <a:schemeClr val="accent1">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1127363" y="2855849"/>
            <a:ext cx="1058008" cy="2073648"/>
            <a:chOff x="11133992" y="2392177"/>
            <a:chExt cx="1058008" cy="2073648"/>
          </a:xfrm>
          <a:solidFill>
            <a:schemeClr val="accent1"/>
          </a:solidFill>
        </p:grpSpPr>
        <p:sp>
          <p:nvSpPr>
            <p:cNvPr id="15" name="Freeform 14"/>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TextBox 15"/>
            <p:cNvSpPr txBox="1"/>
            <p:nvPr/>
          </p:nvSpPr>
          <p:spPr>
            <a:xfrm rot="16200000" flipH="1">
              <a:off x="10991098" y="3267096"/>
              <a:ext cx="1909070" cy="338554"/>
            </a:xfrm>
            <a:prstGeom prst="rect">
              <a:avLst/>
            </a:prstGeom>
            <a:grpFill/>
          </p:spPr>
          <p:txBody>
            <a:bodyPr wrap="square" rtlCol="0">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Analyze the image</a:t>
              </a:r>
            </a:p>
          </p:txBody>
        </p:sp>
      </p:grpSp>
      <p:sp>
        <p:nvSpPr>
          <p:cNvPr id="17" name="Rectangle 16"/>
          <p:cNvSpPr/>
          <p:nvPr/>
        </p:nvSpPr>
        <p:spPr>
          <a:xfrm>
            <a:off x="-535632" y="34598"/>
            <a:ext cx="12191999" cy="6858000"/>
          </a:xfrm>
          <a:prstGeom prst="rect">
            <a:avLst/>
          </a:prstGeom>
          <a:solidFill>
            <a:schemeClr val="accent4">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10591564" y="2883092"/>
            <a:ext cx="1058008" cy="2073648"/>
            <a:chOff x="11133992" y="2392177"/>
            <a:chExt cx="1058008" cy="2073648"/>
          </a:xfrm>
          <a:solidFill>
            <a:schemeClr val="accent4"/>
          </a:solidFill>
        </p:grpSpPr>
        <p:sp>
          <p:nvSpPr>
            <p:cNvPr id="19" name="Freeform 18"/>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TextBox 19"/>
            <p:cNvSpPr txBox="1"/>
            <p:nvPr/>
          </p:nvSpPr>
          <p:spPr>
            <a:xfrm rot="16200000" flipH="1">
              <a:off x="11021314" y="3251705"/>
              <a:ext cx="1934975" cy="369332"/>
            </a:xfrm>
            <a:prstGeom prst="rect">
              <a:avLst/>
            </a:prstGeom>
            <a:grp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Track the person</a:t>
              </a:r>
            </a:p>
          </p:txBody>
        </p:sp>
      </p:grpSp>
      <p:sp>
        <p:nvSpPr>
          <p:cNvPr id="21" name="Rectangle 20"/>
          <p:cNvSpPr/>
          <p:nvPr/>
        </p:nvSpPr>
        <p:spPr>
          <a:xfrm>
            <a:off x="-1047996" y="6919"/>
            <a:ext cx="12191999" cy="6858000"/>
          </a:xfrm>
          <a:prstGeom prst="rect">
            <a:avLst/>
          </a:prstGeom>
          <a:solidFill>
            <a:schemeClr val="accent6">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080085" y="2890011"/>
            <a:ext cx="1068262" cy="2073648"/>
            <a:chOff x="11133992" y="2392177"/>
            <a:chExt cx="1068262" cy="2073648"/>
          </a:xfrm>
          <a:solidFill>
            <a:schemeClr val="accent6"/>
          </a:solidFill>
        </p:grpSpPr>
        <p:sp>
          <p:nvSpPr>
            <p:cNvPr id="23" name="Freeform 22"/>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TextBox 23"/>
            <p:cNvSpPr txBox="1"/>
            <p:nvPr/>
          </p:nvSpPr>
          <p:spPr>
            <a:xfrm rot="16200000" flipH="1">
              <a:off x="11069529" y="3232278"/>
              <a:ext cx="1896118" cy="369332"/>
            </a:xfrm>
            <a:prstGeom prst="rect">
              <a:avLst/>
            </a:prstGeom>
            <a:grp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Face Recognition</a:t>
              </a:r>
            </a:p>
          </p:txBody>
        </p:sp>
      </p:grpSp>
      <p:sp>
        <p:nvSpPr>
          <p:cNvPr id="25" name="Rectangle 24"/>
          <p:cNvSpPr/>
          <p:nvPr/>
        </p:nvSpPr>
        <p:spPr>
          <a:xfrm>
            <a:off x="-1507988" y="42317"/>
            <a:ext cx="12191999" cy="6858000"/>
          </a:xfrm>
          <a:prstGeom prst="rect">
            <a:avLst/>
          </a:prstGeom>
          <a:solidFill>
            <a:schemeClr val="accent2">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9625109" y="2903851"/>
            <a:ext cx="1058008" cy="2073648"/>
            <a:chOff x="11133992" y="2392177"/>
            <a:chExt cx="1058008" cy="2073648"/>
          </a:xfrm>
          <a:solidFill>
            <a:srgbClr val="FF0000"/>
          </a:solidFill>
        </p:grpSpPr>
        <p:sp>
          <p:nvSpPr>
            <p:cNvPr id="27" name="Freeform 26"/>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TextBox 27"/>
            <p:cNvSpPr txBox="1"/>
            <p:nvPr/>
          </p:nvSpPr>
          <p:spPr>
            <a:xfrm rot="16200000" flipH="1">
              <a:off x="11021314" y="3267095"/>
              <a:ext cx="1934975" cy="338554"/>
            </a:xfrm>
            <a:prstGeom prst="rect">
              <a:avLst/>
            </a:prstGeom>
            <a:grpFill/>
          </p:spPr>
          <p:txBody>
            <a:bodyPr wrap="square" rtlCol="0">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Fetching the Details</a:t>
              </a:r>
            </a:p>
          </p:txBody>
        </p:sp>
      </p:grpSp>
      <p:sp>
        <p:nvSpPr>
          <p:cNvPr id="2" name="TextBox 1"/>
          <p:cNvSpPr txBox="1"/>
          <p:nvPr/>
        </p:nvSpPr>
        <p:spPr>
          <a:xfrm flipH="1">
            <a:off x="1433907" y="2057179"/>
            <a:ext cx="3997961"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the relevant details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Extract the details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Store the details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Automate the process</a:t>
            </a:r>
          </a:p>
        </p:txBody>
      </p:sp>
      <p:sp>
        <p:nvSpPr>
          <p:cNvPr id="29" name="TextBox 28"/>
          <p:cNvSpPr txBox="1"/>
          <p:nvPr/>
        </p:nvSpPr>
        <p:spPr>
          <a:xfrm>
            <a:off x="1433907" y="766162"/>
            <a:ext cx="714247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FETCHING THE DETAILS</a:t>
            </a:r>
          </a:p>
        </p:txBody>
      </p:sp>
    </p:spTree>
    <p:extLst>
      <p:ext uri="{BB962C8B-B14F-4D97-AF65-F5344CB8AC3E}">
        <p14:creationId xmlns:p14="http://schemas.microsoft.com/office/powerpoint/2010/main" val="1263817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9">
            <a:extLst>
              <a:ext uri="{FF2B5EF4-FFF2-40B4-BE49-F238E27FC236}">
                <a16:creationId xmlns:a16="http://schemas.microsoft.com/office/drawing/2014/main" id="{2EAA8ABB-E28C-4BD6-B2CD-376882E9217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763604" y="679731"/>
            <a:ext cx="3090345" cy="373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b="1" dirty="0">
                <a:latin typeface="Times New Roman" panose="02020603050405020304" pitchFamily="18" charset="0"/>
                <a:ea typeface="+mj-ea"/>
                <a:cs typeface="Times New Roman" panose="02020603050405020304" pitchFamily="18" charset="0"/>
              </a:rPr>
              <a:t>NEWS REPORTS </a:t>
            </a:r>
          </a:p>
        </p:txBody>
      </p:sp>
      <p:grpSp>
        <p:nvGrpSpPr>
          <p:cNvPr id="15" name="Group 11">
            <a:extLst>
              <a:ext uri="{FF2B5EF4-FFF2-40B4-BE49-F238E27FC236}">
                <a16:creationId xmlns:a16="http://schemas.microsoft.com/office/drawing/2014/main" id="{3AF6A671-C637-4547-85F4-51B6D18813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184"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6904" r="-4" b="2829"/>
          <a:stretch/>
        </p:blipFill>
        <p:spPr>
          <a:xfrm>
            <a:off x="996363" y="972235"/>
            <a:ext cx="3383280" cy="504773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523" r="8204" b="-3"/>
          <a:stretch/>
        </p:blipFill>
        <p:spPr>
          <a:xfrm>
            <a:off x="4683639" y="972235"/>
            <a:ext cx="3383280" cy="5047735"/>
          </a:xfrm>
          <a:prstGeom prst="rect">
            <a:avLst/>
          </a:prstGeom>
        </p:spPr>
      </p:pic>
    </p:spTree>
    <p:extLst>
      <p:ext uri="{BB962C8B-B14F-4D97-AF65-F5344CB8AC3E}">
        <p14:creationId xmlns:p14="http://schemas.microsoft.com/office/powerpoint/2010/main" val="2019004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929" y="942375"/>
            <a:ext cx="6939111" cy="5549864"/>
          </a:xfrm>
          <a:prstGeom prst="rect">
            <a:avLst/>
          </a:prstGeom>
        </p:spPr>
      </p:pic>
      <p:sp>
        <p:nvSpPr>
          <p:cNvPr id="5" name="TextBox 4"/>
          <p:cNvSpPr txBox="1"/>
          <p:nvPr/>
        </p:nvSpPr>
        <p:spPr>
          <a:xfrm>
            <a:off x="558800" y="162560"/>
            <a:ext cx="336296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SCREENSHOTS </a:t>
            </a:r>
          </a:p>
        </p:txBody>
      </p:sp>
    </p:spTree>
    <p:extLst>
      <p:ext uri="{BB962C8B-B14F-4D97-AF65-F5344CB8AC3E}">
        <p14:creationId xmlns:p14="http://schemas.microsoft.com/office/powerpoint/2010/main" val="67892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Box 4"/>
          <p:cNvSpPr txBox="1"/>
          <p:nvPr/>
        </p:nvSpPr>
        <p:spPr>
          <a:xfrm>
            <a:off x="558800" y="162560"/>
            <a:ext cx="336296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SCREENSHOTS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613" y="900678"/>
            <a:ext cx="7544853" cy="5544324"/>
          </a:xfrm>
          <a:prstGeom prst="rect">
            <a:avLst/>
          </a:prstGeom>
        </p:spPr>
      </p:pic>
    </p:spTree>
    <p:extLst>
      <p:ext uri="{BB962C8B-B14F-4D97-AF65-F5344CB8AC3E}">
        <p14:creationId xmlns:p14="http://schemas.microsoft.com/office/powerpoint/2010/main" val="2606844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Box 4"/>
          <p:cNvSpPr txBox="1"/>
          <p:nvPr/>
        </p:nvSpPr>
        <p:spPr>
          <a:xfrm>
            <a:off x="558800" y="162560"/>
            <a:ext cx="336296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SCREENSHOTS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24" y="1034739"/>
            <a:ext cx="7520595" cy="250949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0088" y="3737275"/>
            <a:ext cx="7762240" cy="3012975"/>
          </a:xfrm>
          <a:prstGeom prst="rect">
            <a:avLst/>
          </a:prstGeom>
        </p:spPr>
      </p:pic>
    </p:spTree>
    <p:extLst>
      <p:ext uri="{BB962C8B-B14F-4D97-AF65-F5344CB8AC3E}">
        <p14:creationId xmlns:p14="http://schemas.microsoft.com/office/powerpoint/2010/main" val="380080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6" name="TextBox 5"/>
          <p:cNvSpPr txBox="1"/>
          <p:nvPr/>
        </p:nvSpPr>
        <p:spPr>
          <a:xfrm>
            <a:off x="558800" y="162560"/>
            <a:ext cx="943781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    </a:t>
            </a:r>
          </a:p>
        </p:txBody>
      </p:sp>
      <p:sp>
        <p:nvSpPr>
          <p:cNvPr id="2" name="Rectangle 1"/>
          <p:cNvSpPr/>
          <p:nvPr/>
        </p:nvSpPr>
        <p:spPr>
          <a:xfrm>
            <a:off x="377567" y="1359719"/>
            <a:ext cx="11061700" cy="3111621"/>
          </a:xfrm>
          <a:prstGeom prst="rect">
            <a:avLst/>
          </a:prstGeom>
        </p:spPr>
        <p:txBody>
          <a:bodyPr wrap="square">
            <a:spAutoFit/>
          </a:bodyPr>
          <a:lstStyle/>
          <a:p>
            <a:pPr marL="609750" lvl="1" indent="-285750" algn="just" latinLnBrk="1">
              <a:lnSpc>
                <a:spcPct val="150000"/>
              </a:lnSpc>
              <a:spcBef>
                <a:spcPct val="20000"/>
              </a:spcBef>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The face recognition model in our system will try to find a match in the database. If a match is found, it will redirect user to that person’s profile  is found.</a:t>
            </a:r>
          </a:p>
          <a:p>
            <a:pPr marL="609750" lvl="1" indent="-285750" algn="just" latinLnBrk="1">
              <a:lnSpc>
                <a:spcPct val="150000"/>
              </a:lnSpc>
              <a:spcBef>
                <a:spcPct val="20000"/>
              </a:spcBef>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It will be useful to get exact location of the person if match detected with the Google maps integration which   makes the police job easy.</a:t>
            </a:r>
          </a:p>
          <a:p>
            <a:pPr marL="609750" lvl="1" indent="-285750" algn="just" latinLnBrk="1">
              <a:lnSpc>
                <a:spcPct val="150000"/>
              </a:lnSpc>
              <a:spcBef>
                <a:spcPct val="20000"/>
              </a:spcBef>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Process of identifying the missing people is fastened. Our system replaces the manual scanning process through the databases for each picture to check the match, by an efficient face recognition method which finishes the    work in no time.</a:t>
            </a:r>
          </a:p>
        </p:txBody>
      </p:sp>
    </p:spTree>
    <p:extLst>
      <p:ext uri="{BB962C8B-B14F-4D97-AF65-F5344CB8AC3E}">
        <p14:creationId xmlns:p14="http://schemas.microsoft.com/office/powerpoint/2010/main" val="233610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66445" y="101719"/>
            <a:ext cx="3132589"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CONTENTS </a:t>
            </a:r>
          </a:p>
        </p:txBody>
      </p:sp>
      <p:sp>
        <p:nvSpPr>
          <p:cNvPr id="2" name="Rectangle 1"/>
          <p:cNvSpPr/>
          <p:nvPr/>
        </p:nvSpPr>
        <p:spPr>
          <a:xfrm>
            <a:off x="765810" y="1037968"/>
            <a:ext cx="2692400" cy="6425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ectangle 16"/>
          <p:cNvSpPr/>
          <p:nvPr/>
        </p:nvSpPr>
        <p:spPr>
          <a:xfrm>
            <a:off x="765810" y="1927647"/>
            <a:ext cx="2692400" cy="6301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Rectangle 17"/>
          <p:cNvSpPr/>
          <p:nvPr/>
        </p:nvSpPr>
        <p:spPr>
          <a:xfrm>
            <a:off x="765810" y="3595820"/>
            <a:ext cx="2692400" cy="61783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Rectangle 18"/>
          <p:cNvSpPr/>
          <p:nvPr/>
        </p:nvSpPr>
        <p:spPr>
          <a:xfrm>
            <a:off x="765810" y="4423728"/>
            <a:ext cx="2692400" cy="6178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Rectangle 19"/>
          <p:cNvSpPr/>
          <p:nvPr/>
        </p:nvSpPr>
        <p:spPr>
          <a:xfrm>
            <a:off x="765810" y="5301039"/>
            <a:ext cx="2692400" cy="54369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p:cNvSpPr txBox="1"/>
          <p:nvPr/>
        </p:nvSpPr>
        <p:spPr>
          <a:xfrm>
            <a:off x="1056640" y="1193899"/>
            <a:ext cx="270256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INRODUCTION</a:t>
            </a:r>
          </a:p>
        </p:txBody>
      </p:sp>
      <p:sp>
        <p:nvSpPr>
          <p:cNvPr id="21" name="TextBox 20"/>
          <p:cNvSpPr txBox="1"/>
          <p:nvPr/>
        </p:nvSpPr>
        <p:spPr>
          <a:xfrm flipH="1">
            <a:off x="1130780" y="1925391"/>
            <a:ext cx="187211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LITERATURE SURVEY</a:t>
            </a:r>
          </a:p>
        </p:txBody>
      </p:sp>
      <p:sp>
        <p:nvSpPr>
          <p:cNvPr id="22" name="TextBox 21"/>
          <p:cNvSpPr txBox="1"/>
          <p:nvPr/>
        </p:nvSpPr>
        <p:spPr>
          <a:xfrm flipH="1">
            <a:off x="1056640" y="3727499"/>
            <a:ext cx="311404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METHODOLOGY</a:t>
            </a:r>
          </a:p>
        </p:txBody>
      </p:sp>
      <p:sp>
        <p:nvSpPr>
          <p:cNvPr id="23" name="TextBox 22"/>
          <p:cNvSpPr txBox="1"/>
          <p:nvPr/>
        </p:nvSpPr>
        <p:spPr>
          <a:xfrm>
            <a:off x="1044283" y="4589109"/>
            <a:ext cx="36372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SCREENSHOTS</a:t>
            </a:r>
          </a:p>
        </p:txBody>
      </p:sp>
      <p:sp>
        <p:nvSpPr>
          <p:cNvPr id="24" name="TextBox 23"/>
          <p:cNvSpPr txBox="1"/>
          <p:nvPr/>
        </p:nvSpPr>
        <p:spPr>
          <a:xfrm>
            <a:off x="1056640" y="5393773"/>
            <a:ext cx="33324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CONCLUSION</a:t>
            </a:r>
          </a:p>
        </p:txBody>
      </p:sp>
      <p:sp>
        <p:nvSpPr>
          <p:cNvPr id="14" name="Rectangle 13"/>
          <p:cNvSpPr/>
          <p:nvPr/>
        </p:nvSpPr>
        <p:spPr>
          <a:xfrm>
            <a:off x="782234" y="2759682"/>
            <a:ext cx="2692400" cy="6178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TextBox 14"/>
          <p:cNvSpPr txBox="1"/>
          <p:nvPr/>
        </p:nvSpPr>
        <p:spPr>
          <a:xfrm>
            <a:off x="764144" y="2813851"/>
            <a:ext cx="2806906"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HARDWARE  &amp;  SOFTWARE  REQURIMENTS</a:t>
            </a:r>
          </a:p>
        </p:txBody>
      </p:sp>
      <p:sp>
        <p:nvSpPr>
          <p:cNvPr id="16" name="Rectangle 15"/>
          <p:cNvSpPr/>
          <p:nvPr/>
        </p:nvSpPr>
        <p:spPr>
          <a:xfrm>
            <a:off x="769934" y="6067169"/>
            <a:ext cx="2692400" cy="5313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TextBox 24"/>
          <p:cNvSpPr txBox="1"/>
          <p:nvPr/>
        </p:nvSpPr>
        <p:spPr>
          <a:xfrm>
            <a:off x="1060764" y="6177791"/>
            <a:ext cx="270256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59656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 name="TextBox 2"/>
          <p:cNvSpPr txBox="1"/>
          <p:nvPr/>
        </p:nvSpPr>
        <p:spPr>
          <a:xfrm>
            <a:off x="579120" y="117693"/>
            <a:ext cx="385064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4" name="TextBox 3"/>
          <p:cNvSpPr txBox="1"/>
          <p:nvPr/>
        </p:nvSpPr>
        <p:spPr>
          <a:xfrm>
            <a:off x="579120" y="881717"/>
            <a:ext cx="11308080" cy="674030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Reports of missing persons worldwide have increased significantly in the past recent years, from roughly 4,50,000 in 2018 to about 10,00,000 this year.</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currently available Manual System for finding missing person have very long procedure and takes more time. More time is require for launching an FIR (First Information Report) in police station.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 of the reported number,40% are located after a long period of search while 30% are left untraced. Only 30% of the reported victims are found within a reasonably short period of up to 3 months.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aim here is to build a project to find missing person, which will be very convenient to common people so that they can find their loved ones within short span of time.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was to come up with a prototype of a solution for finding missing persons fast enough within short span of time.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9292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TextBox 2"/>
          <p:cNvSpPr txBox="1"/>
          <p:nvPr/>
        </p:nvSpPr>
        <p:spPr>
          <a:xfrm>
            <a:off x="579119" y="117693"/>
            <a:ext cx="6983215"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79120" y="881717"/>
            <a:ext cx="11308080" cy="630942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"Finding  missing persons using </a:t>
            </a:r>
            <a:r>
              <a:rPr lang="en-US" sz="2000" b="1" dirty="0" err="1">
                <a:latin typeface="Times New Roman" panose="02020603050405020304" pitchFamily="18" charset="0"/>
                <a:cs typeface="Times New Roman" panose="02020603050405020304" pitchFamily="18" charset="0"/>
              </a:rPr>
              <a:t>Ml,Ai",Neha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Gholape,Ashish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Gour,Shivam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Mourya</a:t>
            </a:r>
            <a:r>
              <a:rPr lang="en-US" sz="2000" b="1" dirty="0">
                <a:latin typeface="Times New Roman" panose="02020603050405020304" pitchFamily="18" charset="0"/>
                <a:cs typeface="Times New Roman" panose="02020603050405020304" pitchFamily="18" charset="0"/>
              </a:rPr>
              <a:t>, 2021.</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purpose was to make system which will help to find missing persons by their face recognition using Machine Learning, Deep Learning and Artificial </a:t>
            </a:r>
            <a:r>
              <a:rPr lang="en-US" sz="2000" dirty="0" err="1">
                <a:latin typeface="Times New Roman" panose="02020603050405020304" pitchFamily="18" charset="0"/>
                <a:cs typeface="Times New Roman" panose="02020603050405020304" pitchFamily="18" charset="0"/>
              </a:rPr>
              <a:t>Intelligence.The</a:t>
            </a:r>
            <a:r>
              <a:rPr lang="en-US" sz="2000" dirty="0">
                <a:latin typeface="Times New Roman" panose="02020603050405020304" pitchFamily="18" charset="0"/>
                <a:cs typeface="Times New Roman" panose="02020603050405020304" pitchFamily="18" charset="0"/>
              </a:rPr>
              <a:t> aim here was to make a dynamic system which will be having the prediction outcome probability higher even if change in image.</a:t>
            </a:r>
          </a:p>
          <a:p>
            <a:pPr algn="just"/>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“Real Time Face Detection using CCTV </a:t>
            </a:r>
            <a:r>
              <a:rPr lang="en-US" sz="2000" b="1" dirty="0" err="1">
                <a:latin typeface="Times New Roman" panose="02020603050405020304" pitchFamily="18" charset="0"/>
                <a:cs typeface="Times New Roman" panose="02020603050405020304" pitchFamily="18" charset="0"/>
              </a:rPr>
              <a:t>Camera",Nirmal</a:t>
            </a:r>
            <a:r>
              <a:rPr lang="en-US" sz="2000" b="1" dirty="0">
                <a:latin typeface="Times New Roman" panose="02020603050405020304" pitchFamily="18" charset="0"/>
                <a:cs typeface="Times New Roman" panose="02020603050405020304" pitchFamily="18" charset="0"/>
              </a:rPr>
              <a:t> Kumar </a:t>
            </a:r>
            <a:r>
              <a:rPr lang="en-US" sz="2000" b="1" dirty="0" err="1">
                <a:latin typeface="Times New Roman" panose="02020603050405020304" pitchFamily="18" charset="0"/>
                <a:cs typeface="Times New Roman" panose="02020603050405020304" pitchFamily="18" charset="0"/>
              </a:rPr>
              <a:t>Saraswat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Arvinda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Kushwaha</a:t>
            </a:r>
            <a:r>
              <a:rPr lang="en-US" sz="2000" b="1" dirty="0">
                <a:latin typeface="Times New Roman" panose="02020603050405020304" pitchFamily="18" charset="0"/>
                <a:cs typeface="Times New Roman" panose="02020603050405020304" pitchFamily="18" charset="0"/>
              </a:rPr>
              <a:t>, 2019</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Closed Circuit Television i.e. CCTV are widely for security purposes getting the opportunity to be useful with </a:t>
            </a:r>
            <a:r>
              <a:rPr lang="en-US" sz="2000" dirty="0" err="1">
                <a:latin typeface="Times New Roman" panose="02020603050405020304" pitchFamily="18" charset="0"/>
                <a:cs typeface="Times New Roman" panose="02020603050405020304" pitchFamily="18" charset="0"/>
              </a:rPr>
              <a:t>time.Using</a:t>
            </a:r>
            <a:r>
              <a:rPr lang="en-US" sz="2000" dirty="0">
                <a:latin typeface="Times New Roman" panose="02020603050405020304" pitchFamily="18" charset="0"/>
                <a:cs typeface="Times New Roman" panose="02020603050405020304" pitchFamily="18" charset="0"/>
              </a:rPr>
              <a:t> smart CCTV technology face recognition is possible that filter out the POI from the human face image.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"Crime Reporter and Missing Person </a:t>
            </a:r>
            <a:r>
              <a:rPr lang="en-US" sz="2000" b="1" dirty="0" err="1">
                <a:latin typeface="Times New Roman" panose="02020603050405020304" pitchFamily="18" charset="0"/>
                <a:cs typeface="Times New Roman" panose="02020603050405020304" pitchFamily="18" charset="0"/>
              </a:rPr>
              <a:t>Finder",Pranay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Thali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Dhiraj</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Mujmule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Ankit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Bhingarde</a:t>
            </a:r>
            <a:r>
              <a:rPr lang="en-US" sz="2000" b="1" dirty="0">
                <a:latin typeface="Times New Roman" panose="02020603050405020304" pitchFamily="18" charset="0"/>
                <a:cs typeface="Times New Roman" panose="02020603050405020304" pitchFamily="18" charset="0"/>
              </a:rPr>
              <a:t>, Prof. </a:t>
            </a:r>
            <a:r>
              <a:rPr lang="en-US" sz="2000" b="1" dirty="0" err="1">
                <a:latin typeface="Times New Roman" panose="02020603050405020304" pitchFamily="18" charset="0"/>
                <a:cs typeface="Times New Roman" panose="02020603050405020304" pitchFamily="18" charset="0"/>
              </a:rPr>
              <a:t>Yogesh</a:t>
            </a:r>
            <a:r>
              <a:rPr lang="en-US" sz="2000" b="1" dirty="0">
                <a:latin typeface="Times New Roman" panose="02020603050405020304" pitchFamily="18" charset="0"/>
                <a:cs typeface="Times New Roman" panose="02020603050405020304" pitchFamily="18" charset="0"/>
              </a:rPr>
              <a:t> Salve,2018</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idea was about how interface should be for adding new complaint (How add complaint form user) from this android </a:t>
            </a:r>
            <a:r>
              <a:rPr lang="en-US" sz="2000" dirty="0" err="1">
                <a:latin typeface="Times New Roman" panose="02020603050405020304" pitchFamily="18" charset="0"/>
                <a:cs typeface="Times New Roman" panose="02020603050405020304" pitchFamily="18" charset="0"/>
              </a:rPr>
              <a:t>application.The</a:t>
            </a:r>
            <a:r>
              <a:rPr lang="en-US" sz="2000" dirty="0">
                <a:latin typeface="Times New Roman" panose="02020603050405020304" pitchFamily="18" charset="0"/>
                <a:cs typeface="Times New Roman" panose="02020603050405020304" pitchFamily="18" charset="0"/>
              </a:rPr>
              <a:t> method used is Agile software development.</a:t>
            </a:r>
          </a:p>
          <a:p>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9292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CC66"/>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 name="TextBox 2"/>
          <p:cNvSpPr txBox="1"/>
          <p:nvPr/>
        </p:nvSpPr>
        <p:spPr>
          <a:xfrm>
            <a:off x="579119" y="117693"/>
            <a:ext cx="6983215"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79120" y="881717"/>
            <a:ext cx="11308080" cy="4154984"/>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 "MISSING INFANT FINDER ANDROID APPLICATION" </a:t>
            </a:r>
            <a:r>
              <a:rPr lang="en-US" sz="2000" b="1" dirty="0" err="1">
                <a:latin typeface="Times New Roman" panose="02020603050405020304" pitchFamily="18" charset="0"/>
                <a:cs typeface="Times New Roman" panose="02020603050405020304" pitchFamily="18" charset="0"/>
              </a:rPr>
              <a:t>Vivek</a:t>
            </a:r>
            <a:r>
              <a:rPr lang="en-US" sz="2000" b="1" dirty="0">
                <a:latin typeface="Times New Roman" panose="02020603050405020304" pitchFamily="18" charset="0"/>
                <a:cs typeface="Times New Roman" panose="02020603050405020304" pitchFamily="18" charset="0"/>
              </a:rPr>
              <a:t> C </a:t>
            </a:r>
            <a:r>
              <a:rPr lang="en-US" sz="2000" b="1" dirty="0" err="1">
                <a:latin typeface="Times New Roman" panose="02020603050405020304" pitchFamily="18" charset="0"/>
                <a:cs typeface="Times New Roman" panose="02020603050405020304" pitchFamily="18" charset="0"/>
              </a:rPr>
              <a:t>Shet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Mr.Srinivasulu</a:t>
            </a:r>
            <a:r>
              <a:rPr lang="en-US" sz="2000" b="1" dirty="0">
                <a:latin typeface="Times New Roman" panose="02020603050405020304" pitchFamily="18" charset="0"/>
                <a:cs typeface="Times New Roman" panose="02020603050405020304" pitchFamily="18" charset="0"/>
              </a:rPr>
              <a:t> M, 2018</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uses an Android mobile device to take pictures, submit them to the application, and then receive results based on face </a:t>
            </a:r>
            <a:r>
              <a:rPr lang="en-US" sz="2000" dirty="0" err="1">
                <a:latin typeface="Times New Roman" panose="02020603050405020304" pitchFamily="18" charset="0"/>
                <a:cs typeface="Times New Roman" panose="02020603050405020304" pitchFamily="18" charset="0"/>
              </a:rPr>
              <a:t>detection.The</a:t>
            </a:r>
            <a:r>
              <a:rPr lang="en-US" sz="2000" dirty="0">
                <a:latin typeface="Times New Roman" panose="02020603050405020304" pitchFamily="18" charset="0"/>
                <a:cs typeface="Times New Roman" panose="02020603050405020304" pitchFamily="18" charset="0"/>
              </a:rPr>
              <a:t> SWF-SIFT techniques are used.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  "CCTV-Based Surveillance System with Face Recognition </a:t>
            </a:r>
            <a:r>
              <a:rPr lang="en-US" sz="2000" b="1" dirty="0" err="1">
                <a:latin typeface="Times New Roman" panose="02020603050405020304" pitchFamily="18" charset="0"/>
                <a:cs typeface="Times New Roman" panose="02020603050405020304" pitchFamily="18" charset="0"/>
              </a:rPr>
              <a:t>Feature"Michael</a:t>
            </a:r>
            <a:r>
              <a:rPr lang="en-US" sz="2000" b="1" dirty="0">
                <a:latin typeface="Times New Roman" panose="02020603050405020304" pitchFamily="18" charset="0"/>
                <a:cs typeface="Times New Roman" panose="02020603050405020304" pitchFamily="18" charset="0"/>
              </a:rPr>
              <a:t> Bryan P. </a:t>
            </a:r>
            <a:r>
              <a:rPr lang="en-US" sz="2000" b="1" dirty="0" err="1">
                <a:latin typeface="Times New Roman" panose="02020603050405020304" pitchFamily="18" charset="0"/>
                <a:cs typeface="Times New Roman" panose="02020603050405020304" pitchFamily="18" charset="0"/>
              </a:rPr>
              <a:t>Lumaban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Giged</a:t>
            </a:r>
            <a:r>
              <a:rPr lang="en-US" sz="2000" b="1" dirty="0">
                <a:latin typeface="Times New Roman" panose="02020603050405020304" pitchFamily="18" charset="0"/>
                <a:cs typeface="Times New Roman" panose="02020603050405020304" pitchFamily="18" charset="0"/>
              </a:rPr>
              <a:t> T. Battung,2017</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study explored the application of the thee face recognition algorithms, namely Local Binary Pattern Histogram, </a:t>
            </a:r>
            <a:r>
              <a:rPr lang="en-US" sz="2000" dirty="0" err="1">
                <a:latin typeface="Times New Roman" panose="02020603050405020304" pitchFamily="18" charset="0"/>
                <a:cs typeface="Times New Roman" panose="02020603050405020304" pitchFamily="18" charset="0"/>
              </a:rPr>
              <a:t>Eigenface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Fisherface</a:t>
            </a:r>
            <a:r>
              <a:rPr lang="en-US" sz="2000" dirty="0">
                <a:latin typeface="Times New Roman" panose="02020603050405020304" pitchFamily="18" charset="0"/>
                <a:cs typeface="Times New Roman" panose="02020603050405020304" pitchFamily="18" charset="0"/>
              </a:rPr>
              <a:t>. The LBPH algorithm was determined to have the highest face recognition rate, with a 95.92% accuracy rate.</a:t>
            </a:r>
          </a:p>
          <a:p>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9292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TextBox 2"/>
          <p:cNvSpPr txBox="1"/>
          <p:nvPr/>
        </p:nvSpPr>
        <p:spPr>
          <a:xfrm>
            <a:off x="579119" y="117693"/>
            <a:ext cx="10579032" cy="646331"/>
          </a:xfrm>
          <a:prstGeom prst="rect">
            <a:avLst/>
          </a:prstGeom>
          <a:noFill/>
        </p:spPr>
        <p:txBody>
          <a:bodyPr wrap="square" rtlCol="0">
            <a:spAutoFit/>
          </a:bodyPr>
          <a:lstStyle/>
          <a:p>
            <a:r>
              <a:rPr lang="en-IN" sz="3600" b="1" dirty="0">
                <a:solidFill>
                  <a:schemeClr val="bg2">
                    <a:lumMod val="10000"/>
                  </a:schemeClr>
                </a:solidFill>
                <a:latin typeface="Times New Roman" panose="02020603050405020304" pitchFamily="18" charset="0"/>
                <a:cs typeface="Times New Roman" panose="02020603050405020304" pitchFamily="18" charset="0"/>
              </a:rPr>
              <a:t>HARDWARE AND SOFTWARE REQIREMENTS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79120" y="881717"/>
            <a:ext cx="11308080" cy="4262705"/>
          </a:xfrm>
          <a:prstGeom prst="rect">
            <a:avLst/>
          </a:prstGeom>
          <a:noFill/>
        </p:spPr>
        <p:txBody>
          <a:bodyPr wrap="square" rtlCol="0">
            <a:spAutoFit/>
          </a:bodyPr>
          <a:lstStyle/>
          <a:p>
            <a:pPr marL="342900" indent="-342900" algn="just">
              <a:lnSpc>
                <a:spcPct val="1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These requirements include the minimum processor speed, memory, and disk space required to install Windows.</a:t>
            </a:r>
          </a:p>
          <a:p>
            <a:pPr lvl="1" algn="just" fontAlgn="base">
              <a:lnSpc>
                <a:spcPct val="1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Laptop / Computer</a:t>
            </a:r>
          </a:p>
          <a:p>
            <a:pPr lvl="1" algn="just" fontAlgn="base">
              <a:lnSpc>
                <a:spcPct val="1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Processor   : Any processor above 1GHz</a:t>
            </a:r>
          </a:p>
          <a:p>
            <a:pPr lvl="1" algn="just" fontAlgn="base">
              <a:lnSpc>
                <a:spcPct val="1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RAM         : Above 512 Mb</a:t>
            </a:r>
          </a:p>
          <a:p>
            <a:pPr lvl="1" algn="just" fontAlgn="base">
              <a:lnSpc>
                <a:spcPct val="1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ROM         : 4Gb</a:t>
            </a:r>
          </a:p>
          <a:p>
            <a:pPr lvl="1" algn="just" fontAlgn="base"/>
            <a:endParaRPr lang="en-IN" dirty="0">
              <a:latin typeface="Times New Roman" panose="02020603050405020304" pitchFamily="18" charset="0"/>
              <a:cs typeface="Times New Roman" panose="02020603050405020304" pitchFamily="18" charset="0"/>
            </a:endParaRPr>
          </a:p>
          <a:p>
            <a:pPr marL="857250" indent="-857250" algn="just">
              <a:buFont typeface="Wingdings" pitchFamily="2" charset="2"/>
              <a:buChar char="Ø"/>
            </a:pPr>
            <a:r>
              <a:rPr lang="en-IN" dirty="0">
                <a:latin typeface="Times New Roman" panose="02020603050405020304" pitchFamily="18" charset="0"/>
                <a:cs typeface="Times New Roman" panose="02020603050405020304" pitchFamily="18" charset="0"/>
              </a:rPr>
              <a:t>A condition or capability needed by a user to solve a problem or achieve an objective.</a:t>
            </a:r>
          </a:p>
          <a:p>
            <a:pPr marL="1181250" lvl="1" indent="-857250" algn="just">
              <a:lnSpc>
                <a:spcPct val="150000"/>
              </a:lnSpc>
              <a:buFont typeface="Wingdings" panose="05000000000000000000" pitchFamily="2" charset="2"/>
              <a:buChar char="Ø"/>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1181250" lvl="1" indent="-857250" algn="just">
              <a:lnSpc>
                <a:spcPct val="150000"/>
              </a:lnSpc>
              <a:buFont typeface="Wingdings" panose="05000000000000000000" pitchFamily="2" charset="2"/>
              <a:buChar char="Ø"/>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Server side Script             	:   Python 3.7+</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1181250" lvl="1" indent="-857250" algn="just">
              <a:lnSpc>
                <a:spcPct val="150000"/>
              </a:lnSpc>
              <a:buFont typeface="Wingdings" panose="05000000000000000000" pitchFamily="2" charset="2"/>
              <a:buChar char="Ø"/>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IDE			: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PyCharm</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visual studio code</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9292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952"/>
            <a:ext cx="12192000" cy="68579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Rectangle 8"/>
          <p:cNvSpPr/>
          <p:nvPr/>
        </p:nvSpPr>
        <p:spPr>
          <a:xfrm>
            <a:off x="-8091554" y="-5585"/>
            <a:ext cx="12191999" cy="6858000"/>
          </a:xfrm>
          <a:prstGeom prst="rect">
            <a:avLst/>
          </a:prstGeom>
          <a:solidFill>
            <a:schemeClr val="accent2">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042437" y="2780044"/>
            <a:ext cx="1058008" cy="2073648"/>
            <a:chOff x="11133992" y="2392177"/>
            <a:chExt cx="1058008" cy="2073648"/>
          </a:xfrm>
        </p:grpSpPr>
        <p:sp>
          <p:nvSpPr>
            <p:cNvPr id="11" name="Freeform 10"/>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solidFill>
              <a:srgbClr val="FB8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TextBox 11"/>
            <p:cNvSpPr txBox="1"/>
            <p:nvPr/>
          </p:nvSpPr>
          <p:spPr>
            <a:xfrm rot="16200000" flipH="1">
              <a:off x="10901347" y="3105834"/>
              <a:ext cx="1934975" cy="646331"/>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Register the target person</a:t>
              </a:r>
            </a:p>
          </p:txBody>
        </p:sp>
      </p:grpSp>
      <p:sp>
        <p:nvSpPr>
          <p:cNvPr id="13" name="Rectangle 12"/>
          <p:cNvSpPr/>
          <p:nvPr/>
        </p:nvSpPr>
        <p:spPr>
          <a:xfrm>
            <a:off x="-8667263" y="-6476"/>
            <a:ext cx="12191999" cy="6858000"/>
          </a:xfrm>
          <a:prstGeom prst="rect">
            <a:avLst/>
          </a:prstGeom>
          <a:solidFill>
            <a:schemeClr val="accent1">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2466728" y="2802150"/>
            <a:ext cx="1058008" cy="2073648"/>
            <a:chOff x="11133992" y="2392177"/>
            <a:chExt cx="1058008" cy="2073648"/>
          </a:xfrm>
          <a:solidFill>
            <a:schemeClr val="accent1"/>
          </a:solidFill>
        </p:grpSpPr>
        <p:sp>
          <p:nvSpPr>
            <p:cNvPr id="15" name="Freeform 14"/>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TextBox 15"/>
            <p:cNvSpPr txBox="1"/>
            <p:nvPr/>
          </p:nvSpPr>
          <p:spPr>
            <a:xfrm rot="16200000" flipH="1">
              <a:off x="10991098" y="3267096"/>
              <a:ext cx="1909070" cy="338554"/>
            </a:xfrm>
            <a:prstGeom prst="rect">
              <a:avLst/>
            </a:prstGeom>
            <a:grpFill/>
          </p:spPr>
          <p:txBody>
            <a:bodyPr wrap="square" rtlCol="0">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Analyze the image</a:t>
              </a:r>
            </a:p>
          </p:txBody>
        </p:sp>
      </p:grpSp>
      <p:sp>
        <p:nvSpPr>
          <p:cNvPr id="17" name="Rectangle 16"/>
          <p:cNvSpPr/>
          <p:nvPr/>
        </p:nvSpPr>
        <p:spPr>
          <a:xfrm>
            <a:off x="-9102049" y="0"/>
            <a:ext cx="12191999" cy="6858000"/>
          </a:xfrm>
          <a:prstGeom prst="rect">
            <a:avLst/>
          </a:prstGeom>
          <a:solidFill>
            <a:schemeClr val="accent4">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021329" y="2829057"/>
            <a:ext cx="1058008" cy="2073648"/>
            <a:chOff x="11133992" y="2392177"/>
            <a:chExt cx="1058008" cy="2073648"/>
          </a:xfrm>
          <a:solidFill>
            <a:schemeClr val="accent4"/>
          </a:solidFill>
        </p:grpSpPr>
        <p:sp>
          <p:nvSpPr>
            <p:cNvPr id="19" name="Freeform 18"/>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TextBox 19"/>
            <p:cNvSpPr txBox="1"/>
            <p:nvPr/>
          </p:nvSpPr>
          <p:spPr>
            <a:xfrm rot="16200000" flipH="1">
              <a:off x="11021314" y="3251705"/>
              <a:ext cx="1934975" cy="369332"/>
            </a:xfrm>
            <a:prstGeom prst="rect">
              <a:avLst/>
            </a:prstGeom>
            <a:grp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Track the person</a:t>
              </a:r>
            </a:p>
          </p:txBody>
        </p:sp>
      </p:grpSp>
      <p:sp>
        <p:nvSpPr>
          <p:cNvPr id="21" name="Rectangle 20"/>
          <p:cNvSpPr/>
          <p:nvPr/>
        </p:nvSpPr>
        <p:spPr>
          <a:xfrm>
            <a:off x="-9506227" y="-26792"/>
            <a:ext cx="12191999" cy="6858000"/>
          </a:xfrm>
          <a:prstGeom prst="rect">
            <a:avLst/>
          </a:prstGeom>
          <a:solidFill>
            <a:schemeClr val="accent6">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610715" y="2842897"/>
            <a:ext cx="1068262" cy="2073648"/>
            <a:chOff x="11133992" y="2392177"/>
            <a:chExt cx="1068262" cy="2073648"/>
          </a:xfrm>
          <a:solidFill>
            <a:schemeClr val="accent6"/>
          </a:solidFill>
        </p:grpSpPr>
        <p:sp>
          <p:nvSpPr>
            <p:cNvPr id="23" name="Freeform 22"/>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TextBox 23"/>
            <p:cNvSpPr txBox="1"/>
            <p:nvPr/>
          </p:nvSpPr>
          <p:spPr>
            <a:xfrm rot="16200000" flipH="1">
              <a:off x="11069529" y="3232278"/>
              <a:ext cx="1896118" cy="369332"/>
            </a:xfrm>
            <a:prstGeom prst="rect">
              <a:avLst/>
            </a:prstGeom>
            <a:grp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CNN Classifier</a:t>
              </a:r>
            </a:p>
          </p:txBody>
        </p:sp>
      </p:grpSp>
      <p:sp>
        <p:nvSpPr>
          <p:cNvPr id="25" name="Rectangle 24"/>
          <p:cNvSpPr/>
          <p:nvPr/>
        </p:nvSpPr>
        <p:spPr>
          <a:xfrm>
            <a:off x="-9926059" y="-19872"/>
            <a:ext cx="12191999" cy="6858000"/>
          </a:xfrm>
          <a:prstGeom prst="rect">
            <a:avLst/>
          </a:prstGeom>
          <a:solidFill>
            <a:schemeClr val="accent2">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1203649" y="2862769"/>
            <a:ext cx="1058008" cy="2073648"/>
            <a:chOff x="11133992" y="2392177"/>
            <a:chExt cx="1058008" cy="2073648"/>
          </a:xfrm>
          <a:solidFill>
            <a:srgbClr val="FF0000"/>
          </a:solidFill>
        </p:grpSpPr>
        <p:sp>
          <p:nvSpPr>
            <p:cNvPr id="27" name="Freeform 26"/>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TextBox 27"/>
            <p:cNvSpPr txBox="1"/>
            <p:nvPr/>
          </p:nvSpPr>
          <p:spPr>
            <a:xfrm rot="16200000" flipH="1">
              <a:off x="11021314" y="3267095"/>
              <a:ext cx="1934975" cy="338554"/>
            </a:xfrm>
            <a:prstGeom prst="rect">
              <a:avLst/>
            </a:prstGeom>
            <a:grpFill/>
          </p:spPr>
          <p:txBody>
            <a:bodyPr wrap="square" rtlCol="0">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Fetching the Details</a:t>
              </a:r>
            </a:p>
          </p:txBody>
        </p:sp>
      </p:grpSp>
      <p:sp>
        <p:nvSpPr>
          <p:cNvPr id="29" name="Rectangle 28"/>
          <p:cNvSpPr/>
          <p:nvPr/>
        </p:nvSpPr>
        <p:spPr>
          <a:xfrm>
            <a:off x="6208536" y="3563038"/>
            <a:ext cx="4006225" cy="646331"/>
          </a:xfrm>
          <a:prstGeom prst="rect">
            <a:avLst/>
          </a:prstGeom>
        </p:spPr>
        <p:txBody>
          <a:bodyPr wrap="none">
            <a:spAutoFit/>
          </a:bodyPr>
          <a:lstStyle/>
          <a:p>
            <a:pPr algn="ct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7882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3840"/>
            <a:ext cx="12192000" cy="68579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Rectangle 8"/>
          <p:cNvSpPr/>
          <p:nvPr/>
        </p:nvSpPr>
        <p:spPr>
          <a:xfrm>
            <a:off x="0" y="26792"/>
            <a:ext cx="12192000" cy="6877872"/>
          </a:xfrm>
          <a:prstGeom prst="rect">
            <a:avLst/>
          </a:prstGeom>
          <a:solidFill>
            <a:schemeClr val="accent2">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1133991" y="2855849"/>
            <a:ext cx="1058008" cy="2073648"/>
            <a:chOff x="11133992" y="2392177"/>
            <a:chExt cx="1058008" cy="2073648"/>
          </a:xfrm>
        </p:grpSpPr>
        <p:sp>
          <p:nvSpPr>
            <p:cNvPr id="11" name="Freeform 10"/>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solidFill>
              <a:srgbClr val="FB8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TextBox 11"/>
            <p:cNvSpPr txBox="1"/>
            <p:nvPr/>
          </p:nvSpPr>
          <p:spPr>
            <a:xfrm rot="16200000" flipH="1">
              <a:off x="10901347" y="3105834"/>
              <a:ext cx="1934975" cy="646331"/>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Register the target person</a:t>
              </a:r>
            </a:p>
          </p:txBody>
        </p:sp>
      </p:grpSp>
      <p:sp>
        <p:nvSpPr>
          <p:cNvPr id="13" name="Rectangle 12"/>
          <p:cNvSpPr/>
          <p:nvPr/>
        </p:nvSpPr>
        <p:spPr>
          <a:xfrm>
            <a:off x="-8667263" y="20316"/>
            <a:ext cx="12191999" cy="6858000"/>
          </a:xfrm>
          <a:prstGeom prst="rect">
            <a:avLst/>
          </a:prstGeom>
          <a:solidFill>
            <a:schemeClr val="accent1">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2466728" y="2828942"/>
            <a:ext cx="1058008" cy="2073648"/>
            <a:chOff x="11133992" y="2392177"/>
            <a:chExt cx="1058008" cy="2073648"/>
          </a:xfrm>
          <a:solidFill>
            <a:schemeClr val="accent1"/>
          </a:solidFill>
        </p:grpSpPr>
        <p:sp>
          <p:nvSpPr>
            <p:cNvPr id="15" name="Freeform 14"/>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TextBox 15"/>
            <p:cNvSpPr txBox="1"/>
            <p:nvPr/>
          </p:nvSpPr>
          <p:spPr>
            <a:xfrm rot="16200000" flipH="1">
              <a:off x="10991098" y="3267096"/>
              <a:ext cx="1909070" cy="338554"/>
            </a:xfrm>
            <a:prstGeom prst="rect">
              <a:avLst/>
            </a:prstGeom>
            <a:grpFill/>
          </p:spPr>
          <p:txBody>
            <a:bodyPr wrap="square" rtlCol="0">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Analyze the image</a:t>
              </a:r>
            </a:p>
          </p:txBody>
        </p:sp>
      </p:grpSp>
      <p:sp>
        <p:nvSpPr>
          <p:cNvPr id="17" name="Rectangle 16"/>
          <p:cNvSpPr/>
          <p:nvPr/>
        </p:nvSpPr>
        <p:spPr>
          <a:xfrm>
            <a:off x="-9102049" y="26792"/>
            <a:ext cx="12191999" cy="6858000"/>
          </a:xfrm>
          <a:prstGeom prst="rect">
            <a:avLst/>
          </a:prstGeom>
          <a:solidFill>
            <a:schemeClr val="accent4">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021329" y="2855849"/>
            <a:ext cx="1058008" cy="2073648"/>
            <a:chOff x="11133992" y="2392177"/>
            <a:chExt cx="1058008" cy="2073648"/>
          </a:xfrm>
          <a:solidFill>
            <a:schemeClr val="accent4"/>
          </a:solidFill>
        </p:grpSpPr>
        <p:sp>
          <p:nvSpPr>
            <p:cNvPr id="19" name="Freeform 18"/>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TextBox 19"/>
            <p:cNvSpPr txBox="1"/>
            <p:nvPr/>
          </p:nvSpPr>
          <p:spPr>
            <a:xfrm rot="16200000" flipH="1">
              <a:off x="11021314" y="3251705"/>
              <a:ext cx="1934975" cy="369332"/>
            </a:xfrm>
            <a:prstGeom prst="rect">
              <a:avLst/>
            </a:prstGeom>
            <a:grp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Track the person</a:t>
              </a:r>
            </a:p>
          </p:txBody>
        </p:sp>
      </p:grpSp>
      <p:sp>
        <p:nvSpPr>
          <p:cNvPr id="21" name="Rectangle 20"/>
          <p:cNvSpPr/>
          <p:nvPr/>
        </p:nvSpPr>
        <p:spPr>
          <a:xfrm>
            <a:off x="-9506227" y="0"/>
            <a:ext cx="12191999" cy="6858000"/>
          </a:xfrm>
          <a:prstGeom prst="rect">
            <a:avLst/>
          </a:prstGeom>
          <a:solidFill>
            <a:schemeClr val="accent6">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610715" y="2869689"/>
            <a:ext cx="1068262" cy="2073648"/>
            <a:chOff x="11133992" y="2392177"/>
            <a:chExt cx="1068262" cy="2073648"/>
          </a:xfrm>
          <a:solidFill>
            <a:schemeClr val="accent6"/>
          </a:solidFill>
        </p:grpSpPr>
        <p:sp>
          <p:nvSpPr>
            <p:cNvPr id="23" name="Freeform 22"/>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TextBox 23"/>
            <p:cNvSpPr txBox="1"/>
            <p:nvPr/>
          </p:nvSpPr>
          <p:spPr>
            <a:xfrm rot="16200000" flipH="1">
              <a:off x="11069529" y="3232278"/>
              <a:ext cx="1896118" cy="369332"/>
            </a:xfrm>
            <a:prstGeom prst="rect">
              <a:avLst/>
            </a:prstGeom>
            <a:grp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CNN Classifier</a:t>
              </a:r>
            </a:p>
          </p:txBody>
        </p:sp>
      </p:grpSp>
      <p:sp>
        <p:nvSpPr>
          <p:cNvPr id="25" name="Rectangle 24"/>
          <p:cNvSpPr/>
          <p:nvPr/>
        </p:nvSpPr>
        <p:spPr>
          <a:xfrm>
            <a:off x="-9926059" y="6920"/>
            <a:ext cx="12191999" cy="6858000"/>
          </a:xfrm>
          <a:prstGeom prst="rect">
            <a:avLst/>
          </a:prstGeom>
          <a:solidFill>
            <a:schemeClr val="accent2">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1203649" y="2889561"/>
            <a:ext cx="1058008" cy="2073648"/>
            <a:chOff x="11133992" y="2392177"/>
            <a:chExt cx="1058008" cy="2073648"/>
          </a:xfrm>
          <a:solidFill>
            <a:srgbClr val="FF0000"/>
          </a:solidFill>
        </p:grpSpPr>
        <p:sp>
          <p:nvSpPr>
            <p:cNvPr id="27" name="Freeform 26"/>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TextBox 27"/>
            <p:cNvSpPr txBox="1"/>
            <p:nvPr/>
          </p:nvSpPr>
          <p:spPr>
            <a:xfrm rot="16200000" flipH="1">
              <a:off x="11021314" y="3267095"/>
              <a:ext cx="1934975" cy="338554"/>
            </a:xfrm>
            <a:prstGeom prst="rect">
              <a:avLst/>
            </a:prstGeom>
            <a:grpFill/>
          </p:spPr>
          <p:txBody>
            <a:bodyPr wrap="square" rtlCol="0">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Fetching the Details</a:t>
              </a:r>
            </a:p>
          </p:txBody>
        </p:sp>
      </p:grpSp>
      <p:sp>
        <p:nvSpPr>
          <p:cNvPr id="2" name="TextBox 1"/>
          <p:cNvSpPr txBox="1"/>
          <p:nvPr/>
        </p:nvSpPr>
        <p:spPr>
          <a:xfrm>
            <a:off x="4418755" y="2765570"/>
            <a:ext cx="6040262" cy="132343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 personal information</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Verify identity</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Record the information</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Ensure data security and privacy</a:t>
            </a:r>
          </a:p>
        </p:txBody>
      </p:sp>
      <p:sp>
        <p:nvSpPr>
          <p:cNvPr id="3" name="TextBox 2"/>
          <p:cNvSpPr txBox="1"/>
          <p:nvPr/>
        </p:nvSpPr>
        <p:spPr>
          <a:xfrm>
            <a:off x="4363700" y="1009519"/>
            <a:ext cx="714247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REGISTER THE TARGET PERSON</a:t>
            </a:r>
          </a:p>
        </p:txBody>
      </p:sp>
    </p:spTree>
    <p:extLst>
      <p:ext uri="{BB962C8B-B14F-4D97-AF65-F5344CB8AC3E}">
        <p14:creationId xmlns:p14="http://schemas.microsoft.com/office/powerpoint/2010/main" val="14594126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2824"/>
            <a:ext cx="12192000" cy="68579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Rectangle 8"/>
          <p:cNvSpPr/>
          <p:nvPr/>
        </p:nvSpPr>
        <p:spPr>
          <a:xfrm>
            <a:off x="0" y="-19872"/>
            <a:ext cx="12192000" cy="6877872"/>
          </a:xfrm>
          <a:prstGeom prst="rect">
            <a:avLst/>
          </a:prstGeom>
          <a:solidFill>
            <a:schemeClr val="accent2">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1133991" y="2809185"/>
            <a:ext cx="1058008" cy="2073648"/>
            <a:chOff x="11133992" y="2392177"/>
            <a:chExt cx="1058008" cy="2073648"/>
          </a:xfrm>
        </p:grpSpPr>
        <p:sp>
          <p:nvSpPr>
            <p:cNvPr id="11" name="Freeform 10"/>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solidFill>
              <a:srgbClr val="FB8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TextBox 11"/>
            <p:cNvSpPr txBox="1"/>
            <p:nvPr/>
          </p:nvSpPr>
          <p:spPr>
            <a:xfrm rot="16200000" flipH="1">
              <a:off x="10901347" y="3105834"/>
              <a:ext cx="1934975" cy="646331"/>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Register the target person</a:t>
              </a:r>
            </a:p>
          </p:txBody>
        </p:sp>
      </p:grpSp>
      <p:sp>
        <p:nvSpPr>
          <p:cNvPr id="13" name="Rectangle 12"/>
          <p:cNvSpPr/>
          <p:nvPr/>
        </p:nvSpPr>
        <p:spPr>
          <a:xfrm>
            <a:off x="-646332" y="-18985"/>
            <a:ext cx="12191999" cy="6858000"/>
          </a:xfrm>
          <a:prstGeom prst="rect">
            <a:avLst/>
          </a:prstGeom>
          <a:solidFill>
            <a:schemeClr val="accent1">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0487283" y="2823025"/>
            <a:ext cx="1058008" cy="2073648"/>
            <a:chOff x="11133992" y="2392177"/>
            <a:chExt cx="1058008" cy="2073648"/>
          </a:xfrm>
          <a:solidFill>
            <a:schemeClr val="accent1"/>
          </a:solidFill>
        </p:grpSpPr>
        <p:sp>
          <p:nvSpPr>
            <p:cNvPr id="15" name="Freeform 14"/>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TextBox 15"/>
            <p:cNvSpPr txBox="1"/>
            <p:nvPr/>
          </p:nvSpPr>
          <p:spPr>
            <a:xfrm rot="16200000" flipH="1">
              <a:off x="10991098" y="3267096"/>
              <a:ext cx="1909070" cy="338554"/>
            </a:xfrm>
            <a:prstGeom prst="rect">
              <a:avLst/>
            </a:prstGeom>
            <a:grpFill/>
          </p:spPr>
          <p:txBody>
            <a:bodyPr wrap="square" rtlCol="0">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Analyze the image</a:t>
              </a:r>
            </a:p>
          </p:txBody>
        </p:sp>
      </p:grpSp>
      <p:sp>
        <p:nvSpPr>
          <p:cNvPr id="17" name="Rectangle 16"/>
          <p:cNvSpPr/>
          <p:nvPr/>
        </p:nvSpPr>
        <p:spPr>
          <a:xfrm>
            <a:off x="-9102049" y="-19872"/>
            <a:ext cx="12191999" cy="6858000"/>
          </a:xfrm>
          <a:prstGeom prst="rect">
            <a:avLst/>
          </a:prstGeom>
          <a:solidFill>
            <a:schemeClr val="accent4">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021329" y="2809185"/>
            <a:ext cx="1058008" cy="2073648"/>
            <a:chOff x="11133992" y="2392177"/>
            <a:chExt cx="1058008" cy="2073648"/>
          </a:xfrm>
          <a:solidFill>
            <a:schemeClr val="accent4"/>
          </a:solidFill>
        </p:grpSpPr>
        <p:sp>
          <p:nvSpPr>
            <p:cNvPr id="19" name="Freeform 18"/>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TextBox 19"/>
            <p:cNvSpPr txBox="1"/>
            <p:nvPr/>
          </p:nvSpPr>
          <p:spPr>
            <a:xfrm rot="16200000" flipH="1">
              <a:off x="11021314" y="3251705"/>
              <a:ext cx="1934975" cy="369332"/>
            </a:xfrm>
            <a:prstGeom prst="rect">
              <a:avLst/>
            </a:prstGeom>
            <a:grp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Track the person</a:t>
              </a:r>
            </a:p>
          </p:txBody>
        </p:sp>
      </p:grpSp>
      <p:sp>
        <p:nvSpPr>
          <p:cNvPr id="21" name="Rectangle 20"/>
          <p:cNvSpPr/>
          <p:nvPr/>
        </p:nvSpPr>
        <p:spPr>
          <a:xfrm>
            <a:off x="-9506227" y="-46664"/>
            <a:ext cx="12191999" cy="6858000"/>
          </a:xfrm>
          <a:prstGeom prst="rect">
            <a:avLst/>
          </a:prstGeom>
          <a:solidFill>
            <a:schemeClr val="accent6">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610715" y="2823025"/>
            <a:ext cx="1068262" cy="2073648"/>
            <a:chOff x="11133992" y="2392177"/>
            <a:chExt cx="1068262" cy="2073648"/>
          </a:xfrm>
          <a:solidFill>
            <a:schemeClr val="accent6"/>
          </a:solidFill>
        </p:grpSpPr>
        <p:sp>
          <p:nvSpPr>
            <p:cNvPr id="23" name="Freeform 22"/>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TextBox 23"/>
            <p:cNvSpPr txBox="1"/>
            <p:nvPr/>
          </p:nvSpPr>
          <p:spPr>
            <a:xfrm rot="16200000" flipH="1">
              <a:off x="11069529" y="3232278"/>
              <a:ext cx="1896118" cy="369332"/>
            </a:xfrm>
            <a:prstGeom prst="rect">
              <a:avLst/>
            </a:prstGeom>
            <a:grp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CNN Classifier</a:t>
              </a:r>
            </a:p>
          </p:txBody>
        </p:sp>
      </p:grpSp>
      <p:sp>
        <p:nvSpPr>
          <p:cNvPr id="25" name="Rectangle 24"/>
          <p:cNvSpPr/>
          <p:nvPr/>
        </p:nvSpPr>
        <p:spPr>
          <a:xfrm>
            <a:off x="-9926059" y="-39744"/>
            <a:ext cx="12191999" cy="6858000"/>
          </a:xfrm>
          <a:prstGeom prst="rect">
            <a:avLst/>
          </a:prstGeom>
          <a:solidFill>
            <a:schemeClr val="accent2">
              <a:lumMod val="20000"/>
              <a:lumOff val="80000"/>
            </a:schemeClr>
          </a:solidFill>
          <a:ln>
            <a:solidFill>
              <a:schemeClr val="tx1"/>
            </a:solidFill>
          </a:ln>
          <a:effectLst>
            <a:outerShdw blurRad="215900" dist="381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1203649" y="2842897"/>
            <a:ext cx="1058008" cy="2073648"/>
            <a:chOff x="11133992" y="2392177"/>
            <a:chExt cx="1058008" cy="2073648"/>
          </a:xfrm>
          <a:solidFill>
            <a:srgbClr val="FF0000"/>
          </a:solidFill>
        </p:grpSpPr>
        <p:sp>
          <p:nvSpPr>
            <p:cNvPr id="27" name="Freeform 26"/>
            <p:cNvSpPr/>
            <p:nvPr/>
          </p:nvSpPr>
          <p:spPr>
            <a:xfrm>
              <a:off x="11133992" y="2392177"/>
              <a:ext cx="1058008" cy="2073648"/>
            </a:xfrm>
            <a:custGeom>
              <a:avLst/>
              <a:gdLst>
                <a:gd name="connsiteX0" fmla="*/ 844062 w 844062"/>
                <a:gd name="connsiteY0" fmla="*/ 0 h 1720620"/>
                <a:gd name="connsiteX1" fmla="*/ 844062 w 844062"/>
                <a:gd name="connsiteY1" fmla="*/ 1720620 h 1720620"/>
                <a:gd name="connsiteX2" fmla="*/ 684485 w 844062"/>
                <a:gd name="connsiteY2" fmla="*/ 1704451 h 1720620"/>
                <a:gd name="connsiteX3" fmla="*/ 0 w 844062"/>
                <a:gd name="connsiteY3" fmla="*/ 860310 h 1720620"/>
                <a:gd name="connsiteX4" fmla="*/ 684485 w 844062"/>
                <a:gd name="connsiteY4" fmla="*/ 16170 h 172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062" h="1720620">
                  <a:moveTo>
                    <a:pt x="844062" y="0"/>
                  </a:moveTo>
                  <a:lnTo>
                    <a:pt x="844062" y="1720620"/>
                  </a:lnTo>
                  <a:lnTo>
                    <a:pt x="684485" y="1704451"/>
                  </a:lnTo>
                  <a:cubicBezTo>
                    <a:pt x="293850" y="1624105"/>
                    <a:pt x="0" y="1276700"/>
                    <a:pt x="0" y="860310"/>
                  </a:cubicBezTo>
                  <a:cubicBezTo>
                    <a:pt x="0" y="443920"/>
                    <a:pt x="293850" y="96515"/>
                    <a:pt x="684485" y="1617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TextBox 27"/>
            <p:cNvSpPr txBox="1"/>
            <p:nvPr/>
          </p:nvSpPr>
          <p:spPr>
            <a:xfrm rot="16200000" flipH="1">
              <a:off x="11021314" y="3267095"/>
              <a:ext cx="1934975" cy="338554"/>
            </a:xfrm>
            <a:prstGeom prst="rect">
              <a:avLst/>
            </a:prstGeom>
            <a:grpFill/>
          </p:spPr>
          <p:txBody>
            <a:bodyPr wrap="square" rtlCol="0">
              <a:spAutoFit/>
            </a:bodyPr>
            <a:lstStyle/>
            <a:p>
              <a:pPr algn="ctr"/>
              <a:r>
                <a:rPr lang="en-US" sz="1600" b="1" dirty="0">
                  <a:solidFill>
                    <a:schemeClr val="bg1"/>
                  </a:solidFill>
                  <a:latin typeface="Times New Roman" panose="02020603050405020304" pitchFamily="18" charset="0"/>
                  <a:cs typeface="Times New Roman" panose="02020603050405020304" pitchFamily="18" charset="0"/>
                </a:rPr>
                <a:t>Fetching the Details</a:t>
              </a:r>
            </a:p>
          </p:txBody>
        </p:sp>
      </p:grpSp>
      <p:sp>
        <p:nvSpPr>
          <p:cNvPr id="2" name="TextBox 1"/>
          <p:cNvSpPr txBox="1"/>
          <p:nvPr/>
        </p:nvSpPr>
        <p:spPr>
          <a:xfrm>
            <a:off x="3311087" y="2171895"/>
            <a:ext cx="7099106" cy="342335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acquisition: The first step is to acquire an image or a set of images through various sources, such as cameras, scanners, satellites, or drones.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segmentation: The image is then segmented or partitioned into regions of interest based on certain characteristics, such as color, texture, shape, or intensity. This step helps to isolate the relevant parts of the image for further analysis.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extraction: Features or attributes of the image are then extracted, such as edges, corners, lines, curves, shapes, or textures. This step helps to quantify the visual information in the image and represent it in a more meaningful and useful way.</a:t>
            </a:r>
          </a:p>
          <a:p>
            <a:pPr algn="just"/>
            <a:endParaRPr lang="en-US"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3665557" y="814845"/>
            <a:ext cx="714247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ANALYZE THE IMAGE</a:t>
            </a:r>
          </a:p>
        </p:txBody>
      </p:sp>
    </p:spTree>
    <p:extLst>
      <p:ext uri="{BB962C8B-B14F-4D97-AF65-F5344CB8AC3E}">
        <p14:creationId xmlns:p14="http://schemas.microsoft.com/office/powerpoint/2010/main" val="16175994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945</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41</cp:revision>
  <dcterms:created xsi:type="dcterms:W3CDTF">2023-03-27T06:31:15Z</dcterms:created>
  <dcterms:modified xsi:type="dcterms:W3CDTF">2023-05-20T09:14:21Z</dcterms:modified>
</cp:coreProperties>
</file>