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gif" ContentType="image/gif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Feu clic per a editar el format del text del títol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Feu clic per a editar el format del text de l'esquema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Segon nivell de l'esquema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Tercer nivell de l'esquema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Quart nivell de l'esquema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Cinquè nivell de l'esquema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Sisè nivell de l'esquema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Setè nivell de l'esquema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Feu clic per a editar el format del text del títol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Feu clic per a editar el format del text de l'esquema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Segon nivell de l'esquema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Tercer nivell de l'esquema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Quart nivell de l'esquema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Cinquè nivell de l'esquema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Sisè nivell de l'esquema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Setè nivell de l'esquema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/>
          <p:nvPr/>
        </p:nvSpPr>
        <p:spPr>
          <a:xfrm>
            <a:off x="1523880" y="2370600"/>
            <a:ext cx="9142920" cy="18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ca-ES" sz="6000" spc="-1" strike="noStrike">
                <a:solidFill>
                  <a:srgbClr val="1f4e79"/>
                </a:solidFill>
                <a:latin typeface="Calibri Light"/>
                <a:ea typeface="DejaVu Sans"/>
              </a:rPr>
              <a:t>DAM.M09 </a:t>
            </a:r>
            <a:br>
              <a:rPr sz="1800"/>
            </a:br>
            <a:r>
              <a:rPr b="0" lang="ca-ES" sz="6000" spc="-1" strike="noStrike">
                <a:solidFill>
                  <a:srgbClr val="1f4e79"/>
                </a:solidFill>
                <a:latin typeface="Calibri Light"/>
                <a:ea typeface="DejaVu Sans"/>
              </a:rPr>
              <a:t>UF2- Processos i fils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7" name="TextShape 2"/>
          <p:cNvSpPr/>
          <p:nvPr/>
        </p:nvSpPr>
        <p:spPr>
          <a:xfrm>
            <a:off x="1523880" y="4545360"/>
            <a:ext cx="9142920" cy="140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a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Continguts teòrics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8" name="Imagen 3" descr=""/>
          <p:cNvPicPr/>
          <p:nvPr/>
        </p:nvPicPr>
        <p:blipFill>
          <a:blip r:embed="rId1"/>
          <a:stretch/>
        </p:blipFill>
        <p:spPr>
          <a:xfrm>
            <a:off x="793800" y="534960"/>
            <a:ext cx="4180320" cy="107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ca-ES" sz="4400" spc="-1" strike="noStrike">
                <a:solidFill>
                  <a:srgbClr val="1f4e79"/>
                </a:solidFill>
                <a:latin typeface="Calibri Light"/>
                <a:ea typeface="DejaVu Sans"/>
              </a:rPr>
              <a:t>Processos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Text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 procés és un entorn format per tots els recursos necessaris per a poder executar un programa (és a dir, un programa en execució). 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Per gestionar els processos i donar-los serveis, el SO ha de donar eines que permetin: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Crear i eliminar processos.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Garantir que els processos disposin dels recursos necessaris per a avançar en l'execució.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Actuar en casos excepcionals durant l'execució del procés, per exemple per a finalitzar-lo o per a col·locar-lo en espera.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Que els processos es comuniquin, ja sigui per a intercanviar informació, ja sigui per a sincronitzar-se durant l'execució.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Mantenir estadístiques sobre el funcionament dels processos.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Temporitzar l'execució d'un procés: fer que un procés s'executi cada cert temps.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Altres serveis.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ca-ES" sz="4400" spc="-1" strike="noStrike">
                <a:solidFill>
                  <a:srgbClr val="1f4e79"/>
                </a:solidFill>
                <a:latin typeface="Calibri Light"/>
                <a:ea typeface="DejaVu Sans"/>
              </a:rPr>
              <a:t>Bloc de Control de Processos (PCB)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TextShape 2"/>
          <p:cNvSpPr/>
          <p:nvPr/>
        </p:nvSpPr>
        <p:spPr>
          <a:xfrm>
            <a:off x="864000" y="144000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9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ca-E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El PCB és una estructura de dades on el SO emmagatzema informació de cada procés. </a:t>
            </a:r>
            <a:endParaRPr b="0" lang="en-US" sz="26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Els camps més importants que configuren els PCB són els següents:</a:t>
            </a:r>
            <a:endParaRPr b="0" lang="en-US" sz="26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ca-E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L'identificador del procés (PID). </a:t>
            </a:r>
            <a:endParaRPr b="0" lang="en-US" sz="22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ca-E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L'estat del procés: nou, disponible , en execució, en espera, finalitzat.</a:t>
            </a:r>
            <a:endParaRPr b="0" lang="en-US" sz="22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ca-E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El comptador del programa: Assenyala l’ordre o instrucció a executar.</a:t>
            </a:r>
            <a:endParaRPr b="0" lang="en-US" sz="22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ca-E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Estat dels registres de la CPU.</a:t>
            </a:r>
            <a:endParaRPr b="0" lang="en-US" sz="22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ca-E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Estat de la memòria assignada al procés.</a:t>
            </a:r>
            <a:endParaRPr b="0" lang="en-US" sz="22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ca-E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Estat dels dispositius d'entrada/sortida.</a:t>
            </a:r>
            <a:endParaRPr b="0" lang="en-US" sz="22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ca-E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Domini de protecció.</a:t>
            </a:r>
            <a:r>
              <a:rPr b="0" lang="ca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ca-ES" sz="4400" spc="-1" strike="noStrike">
                <a:solidFill>
                  <a:srgbClr val="1f4e79"/>
                </a:solidFill>
                <a:latin typeface="Calibri Light"/>
                <a:ea typeface="DejaVu Sans"/>
              </a:rPr>
              <a:t>Planificació de processos.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TextShape 2"/>
          <p:cNvSpPr/>
          <p:nvPr/>
        </p:nvSpPr>
        <p:spPr>
          <a:xfrm>
            <a:off x="838080" y="15933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L’algorisme de planificació de processos round-robin assigna a cada procés una porció de temps equitativa, tractant a tots els processos amb la mateixa prioritat. 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La cua de processos s’estructura com una cua circular en què passat el </a:t>
            </a:r>
            <a:r>
              <a:rPr b="0" i="1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quantum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de temps es fa un </a:t>
            </a:r>
            <a:r>
              <a:rPr b="0" i="1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canvi de context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* al següent procés de la cua. 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Des del punt de vista de l'usuari l'execució dels processos ha de semblar que s'efectua en paral·lel, i aparentment cada procés fa servir sempre el processador.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701640" y="5940000"/>
            <a:ext cx="11185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  <a:ea typeface="Noto Sans CJK SC"/>
              </a:rPr>
              <a:t>*un </a:t>
            </a:r>
            <a:r>
              <a:rPr b="0" i="1" lang="en-US" sz="1800" spc="-1" strike="noStrike">
                <a:latin typeface="Arial"/>
                <a:ea typeface="Noto Sans CJK SC"/>
              </a:rPr>
              <a:t>canvi de context</a:t>
            </a:r>
            <a:r>
              <a:rPr b="0" lang="en-US" sz="1800" spc="-1" strike="noStrike">
                <a:latin typeface="Arial"/>
                <a:ea typeface="Noto Sans CJK SC"/>
              </a:rPr>
              <a:t> és el conjunt d’operacions necessàries per a treure l’ús de la CPU </a:t>
            </a:r>
            <a:r>
              <a:rPr b="0" lang="en-US" sz="1800" spc="-1" strike="noStrike">
                <a:latin typeface="Arial"/>
              </a:rPr>
              <a:t>a un procés guardant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 tot el que calgui per a reprendre’n l’execució quan es pugui i posar un altre procés a punt de ser executat.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/>
          <p:nvPr/>
        </p:nvSpPr>
        <p:spPr>
          <a:xfrm>
            <a:off x="8863920" y="1000080"/>
            <a:ext cx="301428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0" lang="ca-ES" sz="4400" spc="-1" strike="noStrike">
                <a:solidFill>
                  <a:srgbClr val="1f4e79"/>
                </a:solidFill>
                <a:latin typeface="Calibri Light"/>
                <a:ea typeface="DejaVu Sans"/>
              </a:rPr>
              <a:t>Estat dels processos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TextShape 2"/>
          <p:cNvSpPr/>
          <p:nvPr/>
        </p:nvSpPr>
        <p:spPr>
          <a:xfrm>
            <a:off x="265320" y="457200"/>
            <a:ext cx="8154720" cy="607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63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Quan el SO acaba de crear un procés (1), aquest procés es troba en l'estat inicial, l'estat </a:t>
            </a:r>
            <a:r>
              <a:rPr b="1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ready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 El sistema pot sortir d'aquest estat per les dues causes següents:</a:t>
            </a:r>
            <a:endParaRPr b="0" lang="en-US" sz="2800" spc="-1" strike="noStrike">
              <a:latin typeface="Arial"/>
            </a:endParaRPr>
          </a:p>
          <a:p>
            <a:pPr marL="26496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1) Un esdeveniment extern al procés en provoca la finalització (2)</a:t>
            </a:r>
            <a:endParaRPr b="0" lang="en-US" sz="2800" spc="-1" strike="noStrike">
              <a:latin typeface="Arial"/>
            </a:endParaRPr>
          </a:p>
          <a:p>
            <a:pPr marL="26496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2) El SO li assigna la CPU i el procés comença a executar les seves    ordres i passa a l'estat </a:t>
            </a:r>
            <a:r>
              <a:rPr b="1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run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(3)</a:t>
            </a:r>
            <a:endParaRPr b="0" lang="en-US" sz="2800" spc="-1" strike="noStrike">
              <a:latin typeface="Arial"/>
            </a:endParaRPr>
          </a:p>
          <a:p>
            <a:pPr marL="26496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 l'estat </a:t>
            </a:r>
            <a:r>
              <a:rPr b="0" i="1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run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es pot sortir pels tres motius següents:</a:t>
            </a:r>
            <a:endParaRPr b="0" lang="en-US" sz="2800" spc="-1" strike="noStrike">
              <a:latin typeface="Arial"/>
            </a:endParaRPr>
          </a:p>
          <a:p>
            <a:pPr marL="26496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1) El procés executa la darrera línia de codi i acaba. (4)</a:t>
            </a:r>
            <a:endParaRPr b="0" lang="en-US" sz="2800" spc="-1" strike="noStrike">
              <a:latin typeface="Arial"/>
            </a:endParaRPr>
          </a:p>
          <a:p>
            <a:pPr marL="26496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2) El procés ha d'esperar un esdeveniment extern. </a:t>
            </a:r>
            <a:endParaRPr b="0" lang="en-US" sz="2800" spc="-1" strike="noStrike">
              <a:latin typeface="Arial"/>
            </a:endParaRPr>
          </a:p>
          <a:p>
            <a:pPr marL="26496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Per exemple: una operació d'entrada/sortida; el procés espera que    sigui servida. El procés passa a l'estat </a:t>
            </a:r>
            <a:r>
              <a:rPr b="1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wait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i s'espera fins que la       petició s'hagi servit. (5)</a:t>
            </a:r>
            <a:endParaRPr b="0" lang="en-US" sz="2800" spc="-1" strike="noStrike">
              <a:latin typeface="Arial"/>
            </a:endParaRPr>
          </a:p>
          <a:p>
            <a:pPr marL="26496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3) Si el procés supera el quantum de temps, deixa el processador i   torna a l'estat </a:t>
            </a:r>
            <a:r>
              <a:rPr b="0" i="1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ready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 (6)</a:t>
            </a:r>
            <a:endParaRPr b="0" lang="en-US" sz="2800" spc="-1" strike="noStrike">
              <a:latin typeface="Arial"/>
            </a:endParaRPr>
          </a:p>
          <a:p>
            <a:pPr marL="26496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Finalment, els processos tenen dues destinacions possibles quan surten de l'estat </a:t>
            </a:r>
            <a:r>
              <a:rPr b="0" i="1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wait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US" sz="2800" spc="-1" strike="noStrike">
              <a:latin typeface="Arial"/>
            </a:endParaRPr>
          </a:p>
          <a:p>
            <a:pPr marL="26496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1) Una cap a l'estat </a:t>
            </a:r>
            <a:r>
              <a:rPr b="0" i="1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ready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quan finalitza l'operació per la qual           esperaven. (7)</a:t>
            </a:r>
            <a:endParaRPr b="0" lang="en-US" sz="2800" spc="-1" strike="noStrike">
              <a:latin typeface="Arial"/>
            </a:endParaRPr>
          </a:p>
          <a:p>
            <a:pPr marL="26496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2) Una altra, cap a la finalització del procés, deguda a un                   esdeveniment extern al procés mateix, com succeïa en l'estat           ready. (8)</a:t>
            </a:r>
            <a:endParaRPr b="0" lang="en-US" sz="2800" spc="-1" strike="noStrike">
              <a:latin typeface="Arial"/>
            </a:endParaRPr>
          </a:p>
          <a:p>
            <a:pPr marL="26496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88" name="Imagen 3" descr=""/>
          <p:cNvPicPr/>
          <p:nvPr/>
        </p:nvPicPr>
        <p:blipFill>
          <a:blip r:embed="rId1"/>
          <a:stretch/>
        </p:blipFill>
        <p:spPr>
          <a:xfrm>
            <a:off x="8458200" y="2804760"/>
            <a:ext cx="3611520" cy="304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ca-ES" sz="4400" spc="-1" strike="noStrike">
                <a:solidFill>
                  <a:srgbClr val="1f4e79"/>
                </a:solidFill>
                <a:latin typeface="Calibri Light"/>
                <a:ea typeface="DejaVu Sans"/>
              </a:rPr>
              <a:t>El cicle de vida del procés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TextShape 2"/>
          <p:cNvSpPr/>
          <p:nvPr/>
        </p:nvSpPr>
        <p:spPr>
          <a:xfrm>
            <a:off x="545760" y="1489680"/>
            <a:ext cx="10807200" cy="468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8000"/>
          </a:bodyPr>
          <a:p>
            <a:pPr marL="228600" indent="-22824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ca-E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Les diferents etapes de la vida d'un procés són les següents:</a:t>
            </a:r>
            <a:endParaRPr b="0" lang="en-US" sz="2600" spc="-1" strike="noStrike">
              <a:latin typeface="Arial"/>
            </a:endParaRPr>
          </a:p>
          <a:p>
            <a:pPr lvl="1" marL="685800" indent="-22824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ca-E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Creació, naixement o inici</a:t>
            </a:r>
            <a:r>
              <a:rPr b="0" lang="ca-E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 En aquesta etapa s'assignen i s'inicialitzen els recursos necessaris per a crear un procés nou.</a:t>
            </a:r>
            <a:endParaRPr b="0" lang="en-US" sz="2600" spc="-1" strike="noStrike">
              <a:latin typeface="Arial"/>
            </a:endParaRPr>
          </a:p>
          <a:p>
            <a:pPr lvl="1" marL="685800" indent="-22824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ca-E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Desenvolupament</a:t>
            </a:r>
            <a:r>
              <a:rPr b="0" lang="ca-E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 Un cop creats, els processos evolucionen a partir de l'execució del programa que contenen. Aquest desenvolupament els pot portar a modificar els recursos amb els quals s'han constituït inicialment.</a:t>
            </a:r>
            <a:endParaRPr b="0" lang="en-US" sz="2600" spc="-1" strike="noStrike">
              <a:latin typeface="Arial"/>
            </a:endParaRPr>
          </a:p>
          <a:p>
            <a:pPr lvl="1" marL="685800" indent="-22824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ca-E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Destrucció, mort o finalització</a:t>
            </a:r>
            <a:r>
              <a:rPr b="0" lang="ca-E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 Un cop acabada la feina que especifica l'aplicació que s'executa en el marc del procés, el SO destrueix el procés i allibera els recursos que se li havien assignat.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ca-ES" sz="4400" spc="-1" strike="noStrike">
                <a:solidFill>
                  <a:srgbClr val="1f4e79"/>
                </a:solidFill>
                <a:latin typeface="Calibri Light"/>
                <a:ea typeface="DejaVu Sans"/>
              </a:rPr>
              <a:t>Fluxos d’execució o fils (Thread)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TextShape 2"/>
          <p:cNvSpPr/>
          <p:nvPr/>
        </p:nvSpPr>
        <p:spPr>
          <a:xfrm>
            <a:off x="838080" y="1434600"/>
            <a:ext cx="105145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 flux d’execució, subprocés o fil d’execució és un conjunt de tasques que pertanyen a un procés i que s’executen de forma paral·lela al cos principal del procés.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93" name="Picture 2" descr="Multiple applications with threads being executed by different threads."/>
          <p:cNvPicPr/>
          <p:nvPr/>
        </p:nvPicPr>
        <p:blipFill>
          <a:blip r:embed="rId1"/>
          <a:stretch/>
        </p:blipFill>
        <p:spPr>
          <a:xfrm>
            <a:off x="2881800" y="2760120"/>
            <a:ext cx="5515200" cy="376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ca-ES" sz="4400" spc="-1" strike="noStrike">
                <a:solidFill>
                  <a:srgbClr val="1f4e79"/>
                </a:solidFill>
                <a:latin typeface="Calibri Light"/>
                <a:ea typeface="DejaVu Sans"/>
              </a:rPr>
              <a:t>Fluxos d’execució o fils (Thread)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TextShape 2"/>
          <p:cNvSpPr/>
          <p:nvPr/>
        </p:nvSpPr>
        <p:spPr>
          <a:xfrm>
            <a:off x="838080" y="1504440"/>
            <a:ext cx="105145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Els diferents fils que formen part d'un mateix procés comparteixen: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L'espai de memòria.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Els arxius oberts, els permisos, el directori de treball.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L'identificador de procés, etc. 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Cada fil: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Té la seva pila d'execució pròpia.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Pot estar executant diferents ordres (cada fil té el seu registre comptador propi de programa o PC).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S'executa a una determinada velocitat i té el seu estat d'execució propi.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ca-ES" sz="4400" spc="-1" strike="noStrike">
                <a:solidFill>
                  <a:srgbClr val="1f4e79"/>
                </a:solidFill>
                <a:latin typeface="Calibri Light"/>
                <a:ea typeface="DejaVu Sans"/>
              </a:rPr>
              <a:t>Avantatges del disseny de programes amb múltiples fils (multithreaded).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TextShape 2"/>
          <p:cNvSpPr/>
          <p:nvPr/>
        </p:nvSpPr>
        <p:spPr>
          <a:xfrm>
            <a:off x="516240" y="2035440"/>
            <a:ext cx="10588320" cy="41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3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Programació més modular, encapsulant tasques.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Explotar el paral·lelisme disponible a les màquines amb memòria compartida per més d'un processador (multicore o multiprocessor).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Fer entrada/sortida paral·lela, dedicant fluxos a fer l'E/S.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 disposem de diversos processadors o diversos nuclis per nucli, els fluxos es podran executar simultàniament.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Si, en canvi, només disposem d'un processador o, en general, tenim menys processadors o nuclis que fluxos, llavors cal repartir el temps del processador entre els diferents fluxos, multiplexant l'ús del processador en el temps.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Application>LibreOffice/7.3.7.2$Linux_X86_64 LibreOffice_project/30$Build-2</Application>
  <AppVersion>15.0000</AppVersion>
  <Words>894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2020-01-03T09:30:18Z</dcterms:created>
  <dc:creator>Jordi Soto Blanco</dc:creator>
  <dc:description/>
  <dc:language>ca-ES</dc:language>
  <cp:lastModifiedBy/>
  <dcterms:modified xsi:type="dcterms:W3CDTF">2023-01-12T11:12:08Z</dcterms:modified>
  <cp:revision>20</cp:revision>
  <dc:subject/>
  <dc:title>Processos i fils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Panorámica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9</vt:i4>
  </property>
</Properties>
</file>