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60" r:id="rId5"/>
    <p:sldId id="264" r:id="rId6"/>
    <p:sldId id="261" r:id="rId7"/>
    <p:sldId id="262" r:id="rId8"/>
    <p:sldId id="268" r:id="rId9"/>
    <p:sldId id="265" r:id="rId10"/>
    <p:sldId id="266" r:id="rId11"/>
    <p:sldId id="269" r:id="rId12"/>
    <p:sldId id="270" r:id="rId13"/>
    <p:sldId id="271" r:id="rId14"/>
    <p:sldId id="289" r:id="rId15"/>
    <p:sldId id="290" r:id="rId16"/>
    <p:sldId id="272" r:id="rId17"/>
    <p:sldId id="273" r:id="rId18"/>
    <p:sldId id="274" r:id="rId19"/>
    <p:sldId id="275" r:id="rId20"/>
    <p:sldId id="280" r:id="rId21"/>
    <p:sldId id="281" r:id="rId22"/>
    <p:sldId id="279" r:id="rId23"/>
    <p:sldId id="276" r:id="rId24"/>
    <p:sldId id="277" r:id="rId25"/>
    <p:sldId id="282" r:id="rId26"/>
    <p:sldId id="283" r:id="rId27"/>
    <p:sldId id="287" r:id="rId28"/>
    <p:sldId id="288" r:id="rId29"/>
    <p:sldId id="285" r:id="rId30"/>
    <p:sldId id="284" r:id="rId31"/>
    <p:sldId id="286" r:id="rId32"/>
    <p:sldId id="278" r:id="rId33"/>
    <p:sldId id="291" r:id="rId34"/>
    <p:sldId id="292" r:id="rId35"/>
    <p:sldId id="293" r:id="rId36"/>
    <p:sldId id="297" r:id="rId37"/>
    <p:sldId id="294" r:id="rId38"/>
    <p:sldId id="295" r:id="rId39"/>
    <p:sldId id="296" r:id="rId40"/>
    <p:sldId id="298" r:id="rId41"/>
    <p:sldId id="299" r:id="rId42"/>
    <p:sldId id="300" r:id="rId43"/>
    <p:sldId id="301" r:id="rId44"/>
    <p:sldId id="302" r:id="rId45"/>
    <p:sldId id="303" r:id="rId46"/>
    <p:sldId id="304" r:id="rId47"/>
    <p:sldId id="305"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11/25/2021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989203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59795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751653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434777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127921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smtClean="0"/>
              <a:t>11/25/2021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191206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smtClean="0"/>
              <a:t>11/25/2021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722355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7783747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123376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471538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265108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014355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794458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128152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68102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124838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767040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11/25/2021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850960878"/>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scikit-learn.org/stable/modules/clustering.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es.wikipedia.org/wiki/Miner%C3%ADa_de_datos" TargetMode="Externa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Machine </a:t>
            </a:r>
            <a:r>
              <a:rPr lang="es-MX" dirty="0" err="1" smtClean="0"/>
              <a:t>Learning</a:t>
            </a:r>
            <a:r>
              <a:rPr lang="es-MX" dirty="0" smtClean="0"/>
              <a:t> en General</a:t>
            </a:r>
            <a:endParaRPr lang="es-MX" dirty="0"/>
          </a:p>
        </p:txBody>
      </p:sp>
      <p:sp>
        <p:nvSpPr>
          <p:cNvPr id="3" name="Subtítulo 2"/>
          <p:cNvSpPr>
            <a:spLocks noGrp="1"/>
          </p:cNvSpPr>
          <p:nvPr>
            <p:ph type="subTitle" idx="1"/>
          </p:nvPr>
        </p:nvSpPr>
        <p:spPr/>
        <p:txBody>
          <a:bodyPr/>
          <a:lstStyle/>
          <a:p>
            <a:endParaRPr lang="es-MX"/>
          </a:p>
        </p:txBody>
      </p:sp>
    </p:spTree>
    <p:extLst>
      <p:ext uri="{BB962C8B-B14F-4D97-AF65-F5344CB8AC3E}">
        <p14:creationId xmlns:p14="http://schemas.microsoft.com/office/powerpoint/2010/main" val="1158138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2" y="181790"/>
            <a:ext cx="9905998" cy="910031"/>
          </a:xfrm>
        </p:spPr>
        <p:txBody>
          <a:bodyPr/>
          <a:lstStyle/>
          <a:p>
            <a:r>
              <a:rPr lang="es-MX" dirty="0" err="1" smtClean="0"/>
              <a:t>Decision</a:t>
            </a:r>
            <a:r>
              <a:rPr lang="es-MX" dirty="0" smtClean="0"/>
              <a:t> </a:t>
            </a:r>
            <a:r>
              <a:rPr lang="es-MX" dirty="0" err="1" smtClean="0"/>
              <a:t>tree</a:t>
            </a:r>
            <a:r>
              <a:rPr lang="es-MX" dirty="0" smtClean="0"/>
              <a:t> </a:t>
            </a:r>
            <a:r>
              <a:rPr lang="es-MX" dirty="0" err="1" smtClean="0"/>
              <a:t>Regression</a:t>
            </a:r>
            <a:endParaRPr lang="es-MX" dirty="0"/>
          </a:p>
        </p:txBody>
      </p:sp>
      <p:pic>
        <p:nvPicPr>
          <p:cNvPr id="4" name="Imagen 3"/>
          <p:cNvPicPr>
            <a:picLocks noChangeAspect="1"/>
          </p:cNvPicPr>
          <p:nvPr/>
        </p:nvPicPr>
        <p:blipFill>
          <a:blip r:embed="rId2"/>
          <a:stretch>
            <a:fillRect/>
          </a:stretch>
        </p:blipFill>
        <p:spPr>
          <a:xfrm>
            <a:off x="2108081" y="1298427"/>
            <a:ext cx="8264218" cy="4656547"/>
          </a:xfrm>
          <a:prstGeom prst="rect">
            <a:avLst/>
          </a:prstGeom>
        </p:spPr>
      </p:pic>
      <p:cxnSp>
        <p:nvCxnSpPr>
          <p:cNvPr id="7" name="Conector recto de flecha 6"/>
          <p:cNvCxnSpPr/>
          <p:nvPr/>
        </p:nvCxnSpPr>
        <p:spPr>
          <a:xfrm flipV="1">
            <a:off x="696036" y="3766782"/>
            <a:ext cx="1842448" cy="368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de flecha 7"/>
          <p:cNvCxnSpPr/>
          <p:nvPr/>
        </p:nvCxnSpPr>
        <p:spPr>
          <a:xfrm flipV="1">
            <a:off x="1617260" y="5254388"/>
            <a:ext cx="1972101" cy="439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2218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LOC AND ILOC </a:t>
            </a:r>
            <a:endParaRPr lang="es-MX" dirty="0"/>
          </a:p>
        </p:txBody>
      </p:sp>
      <p:pic>
        <p:nvPicPr>
          <p:cNvPr id="4" name="Imagen 3"/>
          <p:cNvPicPr>
            <a:picLocks noChangeAspect="1"/>
          </p:cNvPicPr>
          <p:nvPr/>
        </p:nvPicPr>
        <p:blipFill>
          <a:blip r:embed="rId2"/>
          <a:stretch>
            <a:fillRect/>
          </a:stretch>
        </p:blipFill>
        <p:spPr>
          <a:xfrm>
            <a:off x="1141413" y="2201725"/>
            <a:ext cx="8335369" cy="4152800"/>
          </a:xfrm>
          <a:prstGeom prst="rect">
            <a:avLst/>
          </a:prstGeom>
        </p:spPr>
      </p:pic>
    </p:spTree>
    <p:extLst>
      <p:ext uri="{BB962C8B-B14F-4D97-AF65-F5344CB8AC3E}">
        <p14:creationId xmlns:p14="http://schemas.microsoft.com/office/powerpoint/2010/main" val="3617462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LOC AND ILOC</a:t>
            </a:r>
            <a:endParaRPr lang="es-MX" dirty="0"/>
          </a:p>
        </p:txBody>
      </p:sp>
      <p:pic>
        <p:nvPicPr>
          <p:cNvPr id="4" name="Imagen 3"/>
          <p:cNvPicPr>
            <a:picLocks noChangeAspect="1"/>
          </p:cNvPicPr>
          <p:nvPr/>
        </p:nvPicPr>
        <p:blipFill>
          <a:blip r:embed="rId2"/>
          <a:stretch>
            <a:fillRect/>
          </a:stretch>
        </p:blipFill>
        <p:spPr>
          <a:xfrm>
            <a:off x="521030" y="2634019"/>
            <a:ext cx="10251703" cy="3702736"/>
          </a:xfrm>
          <a:prstGeom prst="rect">
            <a:avLst/>
          </a:prstGeom>
        </p:spPr>
      </p:pic>
    </p:spTree>
    <p:extLst>
      <p:ext uri="{BB962C8B-B14F-4D97-AF65-F5344CB8AC3E}">
        <p14:creationId xmlns:p14="http://schemas.microsoft.com/office/powerpoint/2010/main" val="1947686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SELECCIÓN MÚLTIPLE</a:t>
            </a:r>
            <a:endParaRPr lang="es-MX" dirty="0"/>
          </a:p>
        </p:txBody>
      </p:sp>
      <p:pic>
        <p:nvPicPr>
          <p:cNvPr id="4" name="Imagen 3"/>
          <p:cNvPicPr>
            <a:picLocks noChangeAspect="1"/>
          </p:cNvPicPr>
          <p:nvPr/>
        </p:nvPicPr>
        <p:blipFill>
          <a:blip r:embed="rId2"/>
          <a:stretch>
            <a:fillRect/>
          </a:stretch>
        </p:blipFill>
        <p:spPr>
          <a:xfrm>
            <a:off x="696036" y="3334190"/>
            <a:ext cx="10809027" cy="1681095"/>
          </a:xfrm>
          <a:prstGeom prst="rect">
            <a:avLst/>
          </a:prstGeom>
        </p:spPr>
      </p:pic>
    </p:spTree>
    <p:extLst>
      <p:ext uri="{BB962C8B-B14F-4D97-AF65-F5344CB8AC3E}">
        <p14:creationId xmlns:p14="http://schemas.microsoft.com/office/powerpoint/2010/main" val="3954851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Regresión lineal</a:t>
            </a:r>
            <a:endParaRPr lang="es-MX" dirty="0"/>
          </a:p>
        </p:txBody>
      </p:sp>
      <p:pic>
        <p:nvPicPr>
          <p:cNvPr id="5" name="Imagen 4"/>
          <p:cNvPicPr>
            <a:picLocks noChangeAspect="1"/>
          </p:cNvPicPr>
          <p:nvPr/>
        </p:nvPicPr>
        <p:blipFill>
          <a:blip r:embed="rId2"/>
          <a:stretch>
            <a:fillRect/>
          </a:stretch>
        </p:blipFill>
        <p:spPr>
          <a:xfrm>
            <a:off x="810051" y="2265529"/>
            <a:ext cx="4713866" cy="3108419"/>
          </a:xfrm>
          <a:prstGeom prst="rect">
            <a:avLst/>
          </a:prstGeom>
        </p:spPr>
      </p:pic>
      <p:pic>
        <p:nvPicPr>
          <p:cNvPr id="6" name="Imagen 5"/>
          <p:cNvPicPr>
            <a:picLocks noChangeAspect="1"/>
          </p:cNvPicPr>
          <p:nvPr/>
        </p:nvPicPr>
        <p:blipFill>
          <a:blip r:embed="rId3"/>
          <a:stretch>
            <a:fillRect/>
          </a:stretch>
        </p:blipFill>
        <p:spPr>
          <a:xfrm>
            <a:off x="5746703" y="2097088"/>
            <a:ext cx="5717416" cy="3325436"/>
          </a:xfrm>
          <a:prstGeom prst="rect">
            <a:avLst/>
          </a:prstGeom>
        </p:spPr>
      </p:pic>
    </p:spTree>
    <p:extLst>
      <p:ext uri="{BB962C8B-B14F-4D97-AF65-F5344CB8AC3E}">
        <p14:creationId xmlns:p14="http://schemas.microsoft.com/office/powerpoint/2010/main" val="3880436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Regresión </a:t>
            </a:r>
            <a:r>
              <a:rPr lang="es-MX" dirty="0" err="1" smtClean="0"/>
              <a:t>polinomial</a:t>
            </a:r>
            <a:endParaRPr lang="es-MX" dirty="0"/>
          </a:p>
        </p:txBody>
      </p:sp>
      <p:pic>
        <p:nvPicPr>
          <p:cNvPr id="6" name="Marcador de contenido 5"/>
          <p:cNvPicPr>
            <a:picLocks noGrp="1" noChangeAspect="1"/>
          </p:cNvPicPr>
          <p:nvPr>
            <p:ph idx="1"/>
          </p:nvPr>
        </p:nvPicPr>
        <p:blipFill>
          <a:blip r:embed="rId2"/>
          <a:stretch>
            <a:fillRect/>
          </a:stretch>
        </p:blipFill>
        <p:spPr>
          <a:xfrm>
            <a:off x="507244" y="2001554"/>
            <a:ext cx="6088768" cy="3148202"/>
          </a:xfrm>
          <a:prstGeom prst="rect">
            <a:avLst/>
          </a:prstGeom>
        </p:spPr>
      </p:pic>
      <p:pic>
        <p:nvPicPr>
          <p:cNvPr id="7" name="Imagen 6"/>
          <p:cNvPicPr>
            <a:picLocks noChangeAspect="1"/>
          </p:cNvPicPr>
          <p:nvPr/>
        </p:nvPicPr>
        <p:blipFill>
          <a:blip r:embed="rId3"/>
          <a:stretch>
            <a:fillRect/>
          </a:stretch>
        </p:blipFill>
        <p:spPr>
          <a:xfrm>
            <a:off x="6839519" y="1842448"/>
            <a:ext cx="5023442" cy="3523907"/>
          </a:xfrm>
          <a:prstGeom prst="rect">
            <a:avLst/>
          </a:prstGeom>
        </p:spPr>
      </p:pic>
    </p:spTree>
    <p:extLst>
      <p:ext uri="{BB962C8B-B14F-4D97-AF65-F5344CB8AC3E}">
        <p14:creationId xmlns:p14="http://schemas.microsoft.com/office/powerpoint/2010/main" val="455239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MX" sz="6600" dirty="0" smtClean="0"/>
              <a:t>CLUSTERING</a:t>
            </a:r>
            <a:endParaRPr lang="es-MX" sz="6600" dirty="0"/>
          </a:p>
        </p:txBody>
      </p:sp>
      <p:pic>
        <p:nvPicPr>
          <p:cNvPr id="4" name="Imagen 3"/>
          <p:cNvPicPr>
            <a:picLocks noChangeAspect="1"/>
          </p:cNvPicPr>
          <p:nvPr/>
        </p:nvPicPr>
        <p:blipFill>
          <a:blip r:embed="rId2"/>
          <a:stretch>
            <a:fillRect/>
          </a:stretch>
        </p:blipFill>
        <p:spPr>
          <a:xfrm>
            <a:off x="2908040" y="2361061"/>
            <a:ext cx="5085390" cy="4072365"/>
          </a:xfrm>
          <a:prstGeom prst="rect">
            <a:avLst/>
          </a:prstGeom>
        </p:spPr>
      </p:pic>
    </p:spTree>
    <p:extLst>
      <p:ext uri="{BB962C8B-B14F-4D97-AF65-F5344CB8AC3E}">
        <p14:creationId xmlns:p14="http://schemas.microsoft.com/office/powerpoint/2010/main" val="253733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cLUSTERING</a:t>
            </a:r>
            <a:endParaRPr lang="es-MX" dirty="0"/>
          </a:p>
        </p:txBody>
      </p:sp>
      <p:sp>
        <p:nvSpPr>
          <p:cNvPr id="3" name="Marcador de contenido 2"/>
          <p:cNvSpPr>
            <a:spLocks noGrp="1"/>
          </p:cNvSpPr>
          <p:nvPr>
            <p:ph idx="1"/>
          </p:nvPr>
        </p:nvSpPr>
        <p:spPr/>
        <p:txBody>
          <a:bodyPr>
            <a:normAutofit fontScale="92500" lnSpcReduction="10000"/>
          </a:bodyPr>
          <a:lstStyle/>
          <a:p>
            <a:pPr algn="just"/>
            <a:r>
              <a:rPr lang="es-MX" dirty="0">
                <a:latin typeface="Calibri Light" panose="020F0302020204030204" pitchFamily="34" charset="0"/>
                <a:cs typeface="Calibri Light" panose="020F0302020204030204" pitchFamily="34" charset="0"/>
              </a:rPr>
              <a:t>El término </a:t>
            </a:r>
            <a:r>
              <a:rPr lang="es-MX" i="1" dirty="0" err="1">
                <a:latin typeface="Calibri Light" panose="020F0302020204030204" pitchFamily="34" charset="0"/>
                <a:cs typeface="Calibri Light" panose="020F0302020204030204" pitchFamily="34" charset="0"/>
              </a:rPr>
              <a:t>clustering</a:t>
            </a:r>
            <a:r>
              <a:rPr lang="es-MX" dirty="0">
                <a:latin typeface="Calibri Light" panose="020F0302020204030204" pitchFamily="34" charset="0"/>
                <a:cs typeface="Calibri Light" panose="020F0302020204030204" pitchFamily="34" charset="0"/>
              </a:rPr>
              <a:t> hace </a:t>
            </a:r>
            <a:r>
              <a:rPr lang="es-MX" dirty="0">
                <a:latin typeface="Calibri Light" panose="020F0302020204030204" pitchFamily="34" charset="0"/>
                <a:ea typeface="Arial Unicode MS" panose="020B0604020202020204" pitchFamily="34" charset="-128"/>
                <a:cs typeface="Calibri Light" panose="020F0302020204030204" pitchFamily="34" charset="0"/>
              </a:rPr>
              <a:t>referencia</a:t>
            </a:r>
            <a:r>
              <a:rPr lang="es-MX" dirty="0">
                <a:latin typeface="Calibri Light" panose="020F0302020204030204" pitchFamily="34" charset="0"/>
                <a:cs typeface="Calibri Light" panose="020F0302020204030204" pitchFamily="34" charset="0"/>
              </a:rPr>
              <a:t> a un amplio abanico de técnicas cuya finalidad es encontrar patrones o grupos (</a:t>
            </a:r>
            <a:r>
              <a:rPr lang="es-MX" i="1" dirty="0" err="1">
                <a:latin typeface="Calibri Light" panose="020F0302020204030204" pitchFamily="34" charset="0"/>
                <a:cs typeface="Calibri Light" panose="020F0302020204030204" pitchFamily="34" charset="0"/>
              </a:rPr>
              <a:t>clusters</a:t>
            </a:r>
            <a:r>
              <a:rPr lang="es-MX" dirty="0">
                <a:latin typeface="Calibri Light" panose="020F0302020204030204" pitchFamily="34" charset="0"/>
                <a:cs typeface="Calibri Light" panose="020F0302020204030204" pitchFamily="34" charset="0"/>
              </a:rPr>
              <a:t>) dentro de un conjunto de observaciones. Las particiones se establecen de forma que, las observaciones que están dentro de un mismo grupo, son similares entre ellas y distintas a las observaciones de otros grupos. Se trata de un método de aprendizaje no supervisado (</a:t>
            </a:r>
            <a:r>
              <a:rPr lang="es-MX" i="1" dirty="0" err="1">
                <a:latin typeface="Calibri Light" panose="020F0302020204030204" pitchFamily="34" charset="0"/>
                <a:cs typeface="Calibri Light" panose="020F0302020204030204" pitchFamily="34" charset="0"/>
              </a:rPr>
              <a:t>unsupervised</a:t>
            </a:r>
            <a:r>
              <a:rPr lang="es-MX" dirty="0">
                <a:latin typeface="Calibri Light" panose="020F0302020204030204" pitchFamily="34" charset="0"/>
                <a:cs typeface="Calibri Light" panose="020F0302020204030204" pitchFamily="34" charset="0"/>
              </a:rPr>
              <a:t>), ya que el proceso no tiene en cuenta a qué grupo pertenece realmente cada observación (si es que existe tal información). Esta característica es la que diferencia al </a:t>
            </a:r>
            <a:r>
              <a:rPr lang="es-MX" i="1" dirty="0" err="1">
                <a:latin typeface="Calibri Light" panose="020F0302020204030204" pitchFamily="34" charset="0"/>
                <a:cs typeface="Calibri Light" panose="020F0302020204030204" pitchFamily="34" charset="0"/>
              </a:rPr>
              <a:t>clustering</a:t>
            </a:r>
            <a:r>
              <a:rPr lang="es-MX" dirty="0">
                <a:latin typeface="Calibri Light" panose="020F0302020204030204" pitchFamily="34" charset="0"/>
                <a:cs typeface="Calibri Light" panose="020F0302020204030204" pitchFamily="34" charset="0"/>
              </a:rPr>
              <a:t> de las métodos de clasificación en el que sí emplea la verdadera clasificación durante su entrenamiento.</a:t>
            </a:r>
          </a:p>
        </p:txBody>
      </p:sp>
    </p:spTree>
    <p:extLst>
      <p:ext uri="{BB962C8B-B14F-4D97-AF65-F5344CB8AC3E}">
        <p14:creationId xmlns:p14="http://schemas.microsoft.com/office/powerpoint/2010/main" val="2638850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91288" y="154494"/>
            <a:ext cx="9905998" cy="1478570"/>
          </a:xfrm>
        </p:spPr>
        <p:txBody>
          <a:bodyPr/>
          <a:lstStyle/>
          <a:p>
            <a:r>
              <a:rPr lang="es-MX" dirty="0" err="1" smtClean="0"/>
              <a:t>cLUSTERING</a:t>
            </a:r>
            <a:endParaRPr lang="es-MX" dirty="0"/>
          </a:p>
        </p:txBody>
      </p:sp>
      <p:sp>
        <p:nvSpPr>
          <p:cNvPr id="3" name="Marcador de contenido 2"/>
          <p:cNvSpPr>
            <a:spLocks noGrp="1"/>
          </p:cNvSpPr>
          <p:nvPr>
            <p:ph idx="1"/>
          </p:nvPr>
        </p:nvSpPr>
        <p:spPr>
          <a:xfrm>
            <a:off x="1250594" y="1146412"/>
            <a:ext cx="9905999" cy="4139821"/>
          </a:xfrm>
        </p:spPr>
        <p:txBody>
          <a:bodyPr>
            <a:noAutofit/>
          </a:bodyPr>
          <a:lstStyle/>
          <a:p>
            <a:r>
              <a:rPr lang="es-MX" sz="2200" dirty="0">
                <a:latin typeface="Calibri Light" panose="020F0302020204030204" pitchFamily="34" charset="0"/>
                <a:ea typeface="Arial Unicode MS" panose="020B0604020202020204" pitchFamily="34" charset="-128"/>
                <a:cs typeface="Calibri Light" panose="020F0302020204030204" pitchFamily="34" charset="0"/>
              </a:rPr>
              <a:t>Dada la utilidad del </a:t>
            </a:r>
            <a:r>
              <a:rPr lang="es-MX" sz="2200" i="1" dirty="0" err="1">
                <a:latin typeface="Calibri Light" panose="020F0302020204030204" pitchFamily="34" charset="0"/>
                <a:ea typeface="Arial Unicode MS" panose="020B0604020202020204" pitchFamily="34" charset="-128"/>
                <a:cs typeface="Calibri Light" panose="020F0302020204030204" pitchFamily="34" charset="0"/>
              </a:rPr>
              <a:t>clustering</a:t>
            </a:r>
            <a:r>
              <a:rPr lang="es-MX" sz="2200" dirty="0">
                <a:latin typeface="Calibri Light" panose="020F0302020204030204" pitchFamily="34" charset="0"/>
                <a:ea typeface="Arial Unicode MS" panose="020B0604020202020204" pitchFamily="34" charset="-128"/>
                <a:cs typeface="Calibri Light" panose="020F0302020204030204" pitchFamily="34" charset="0"/>
              </a:rPr>
              <a:t> en disciplinas muy distintas (genómica, marketing...), se han desarrollado multitud de variantes y adaptaciones de sus métodos y algoritmos. Pueden diferenciarse tres grupos principales:</a:t>
            </a:r>
          </a:p>
          <a:p>
            <a:pPr lvl="1"/>
            <a:r>
              <a:rPr lang="es-MX" b="1" i="1" dirty="0" err="1">
                <a:latin typeface="Calibri Light" panose="020F0302020204030204" pitchFamily="34" charset="0"/>
                <a:ea typeface="Arial Unicode MS" panose="020B0604020202020204" pitchFamily="34" charset="-128"/>
                <a:cs typeface="Calibri Light" panose="020F0302020204030204" pitchFamily="34" charset="0"/>
              </a:rPr>
              <a:t>Partitioning</a:t>
            </a:r>
            <a:r>
              <a:rPr lang="es-MX" b="1" i="1" dirty="0">
                <a:latin typeface="Calibri Light" panose="020F0302020204030204" pitchFamily="34" charset="0"/>
                <a:ea typeface="Arial Unicode MS" panose="020B0604020202020204" pitchFamily="34" charset="-128"/>
                <a:cs typeface="Calibri Light" panose="020F0302020204030204" pitchFamily="34" charset="0"/>
              </a:rPr>
              <a:t> </a:t>
            </a:r>
            <a:r>
              <a:rPr lang="es-MX" b="1" i="1" dirty="0" err="1">
                <a:latin typeface="Calibri Light" panose="020F0302020204030204" pitchFamily="34" charset="0"/>
                <a:ea typeface="Arial Unicode MS" panose="020B0604020202020204" pitchFamily="34" charset="-128"/>
                <a:cs typeface="Calibri Light" panose="020F0302020204030204" pitchFamily="34" charset="0"/>
              </a:rPr>
              <a:t>Clustering</a:t>
            </a:r>
            <a:r>
              <a:rPr lang="es-MX" dirty="0">
                <a:latin typeface="Calibri Light" panose="020F0302020204030204" pitchFamily="34" charset="0"/>
                <a:ea typeface="Arial Unicode MS" panose="020B0604020202020204" pitchFamily="34" charset="-128"/>
                <a:cs typeface="Calibri Light" panose="020F0302020204030204" pitchFamily="34" charset="0"/>
              </a:rPr>
              <a:t>: este tipo de algoritmos requieren que el usuario especifique de antemano el número de </a:t>
            </a:r>
            <a:r>
              <a:rPr lang="es-MX" i="1" dirty="0" err="1">
                <a:latin typeface="Calibri Light" panose="020F0302020204030204" pitchFamily="34" charset="0"/>
                <a:ea typeface="Arial Unicode MS" panose="020B0604020202020204" pitchFamily="34" charset="-128"/>
                <a:cs typeface="Calibri Light" panose="020F0302020204030204" pitchFamily="34" charset="0"/>
              </a:rPr>
              <a:t>clusters</a:t>
            </a:r>
            <a:r>
              <a:rPr lang="es-MX" dirty="0">
                <a:latin typeface="Calibri Light" panose="020F0302020204030204" pitchFamily="34" charset="0"/>
                <a:ea typeface="Arial Unicode MS" panose="020B0604020202020204" pitchFamily="34" charset="-128"/>
                <a:cs typeface="Calibri Light" panose="020F0302020204030204" pitchFamily="34" charset="0"/>
              </a:rPr>
              <a:t> que se van a crear (</a:t>
            </a:r>
            <a:r>
              <a:rPr lang="es-MX" i="1" dirty="0">
                <a:latin typeface="Calibri Light" panose="020F0302020204030204" pitchFamily="34" charset="0"/>
                <a:ea typeface="Arial Unicode MS" panose="020B0604020202020204" pitchFamily="34" charset="-128"/>
                <a:cs typeface="Calibri Light" panose="020F0302020204030204" pitchFamily="34" charset="0"/>
              </a:rPr>
              <a:t>K-</a:t>
            </a:r>
            <a:r>
              <a:rPr lang="es-MX" i="1" dirty="0" err="1">
                <a:latin typeface="Calibri Light" panose="020F0302020204030204" pitchFamily="34" charset="0"/>
                <a:ea typeface="Arial Unicode MS" panose="020B0604020202020204" pitchFamily="34" charset="-128"/>
                <a:cs typeface="Calibri Light" panose="020F0302020204030204" pitchFamily="34" charset="0"/>
              </a:rPr>
              <a:t>means</a:t>
            </a:r>
            <a:r>
              <a:rPr lang="es-MX" dirty="0">
                <a:latin typeface="Calibri Light" panose="020F0302020204030204" pitchFamily="34" charset="0"/>
                <a:ea typeface="Arial Unicode MS" panose="020B0604020202020204" pitchFamily="34" charset="-128"/>
                <a:cs typeface="Calibri Light" panose="020F0302020204030204" pitchFamily="34" charset="0"/>
              </a:rPr>
              <a:t>, </a:t>
            </a:r>
            <a:r>
              <a:rPr lang="es-MX" i="1" dirty="0">
                <a:latin typeface="Calibri Light" panose="020F0302020204030204" pitchFamily="34" charset="0"/>
                <a:ea typeface="Arial Unicode MS" panose="020B0604020202020204" pitchFamily="34" charset="-128"/>
                <a:cs typeface="Calibri Light" panose="020F0302020204030204" pitchFamily="34" charset="0"/>
              </a:rPr>
              <a:t>K-</a:t>
            </a:r>
            <a:r>
              <a:rPr lang="es-MX" i="1" dirty="0" err="1">
                <a:latin typeface="Calibri Light" panose="020F0302020204030204" pitchFamily="34" charset="0"/>
                <a:ea typeface="Arial Unicode MS" panose="020B0604020202020204" pitchFamily="34" charset="-128"/>
                <a:cs typeface="Calibri Light" panose="020F0302020204030204" pitchFamily="34" charset="0"/>
              </a:rPr>
              <a:t>medoids</a:t>
            </a:r>
            <a:r>
              <a:rPr lang="es-MX" dirty="0">
                <a:latin typeface="Calibri Light" panose="020F0302020204030204" pitchFamily="34" charset="0"/>
                <a:ea typeface="Arial Unicode MS" panose="020B0604020202020204" pitchFamily="34" charset="-128"/>
                <a:cs typeface="Calibri Light" panose="020F0302020204030204" pitchFamily="34" charset="0"/>
              </a:rPr>
              <a:t>, </a:t>
            </a:r>
            <a:r>
              <a:rPr lang="es-MX" i="1" dirty="0">
                <a:latin typeface="Calibri Light" panose="020F0302020204030204" pitchFamily="34" charset="0"/>
                <a:ea typeface="Arial Unicode MS" panose="020B0604020202020204" pitchFamily="34" charset="-128"/>
                <a:cs typeface="Calibri Light" panose="020F0302020204030204" pitchFamily="34" charset="0"/>
              </a:rPr>
              <a:t>CLARA</a:t>
            </a:r>
            <a:r>
              <a:rPr lang="es-MX" dirty="0">
                <a:latin typeface="Calibri Light" panose="020F0302020204030204" pitchFamily="34" charset="0"/>
                <a:ea typeface="Arial Unicode MS" panose="020B0604020202020204" pitchFamily="34" charset="-128"/>
                <a:cs typeface="Calibri Light" panose="020F0302020204030204" pitchFamily="34" charset="0"/>
              </a:rPr>
              <a:t>).</a:t>
            </a:r>
          </a:p>
          <a:p>
            <a:pPr lvl="1"/>
            <a:r>
              <a:rPr lang="es-MX" b="1" i="1" dirty="0" err="1">
                <a:latin typeface="Calibri Light" panose="020F0302020204030204" pitchFamily="34" charset="0"/>
                <a:ea typeface="Arial Unicode MS" panose="020B0604020202020204" pitchFamily="34" charset="-128"/>
                <a:cs typeface="Calibri Light" panose="020F0302020204030204" pitchFamily="34" charset="0"/>
              </a:rPr>
              <a:t>Hierarchical</a:t>
            </a:r>
            <a:r>
              <a:rPr lang="es-MX" b="1" i="1" dirty="0">
                <a:latin typeface="Calibri Light" panose="020F0302020204030204" pitchFamily="34" charset="0"/>
                <a:ea typeface="Arial Unicode MS" panose="020B0604020202020204" pitchFamily="34" charset="-128"/>
                <a:cs typeface="Calibri Light" panose="020F0302020204030204" pitchFamily="34" charset="0"/>
              </a:rPr>
              <a:t> </a:t>
            </a:r>
            <a:r>
              <a:rPr lang="es-MX" b="1" i="1" dirty="0" err="1">
                <a:latin typeface="Calibri Light" panose="020F0302020204030204" pitchFamily="34" charset="0"/>
                <a:ea typeface="Arial Unicode MS" panose="020B0604020202020204" pitchFamily="34" charset="-128"/>
                <a:cs typeface="Calibri Light" panose="020F0302020204030204" pitchFamily="34" charset="0"/>
              </a:rPr>
              <a:t>Clustering</a:t>
            </a:r>
            <a:r>
              <a:rPr lang="es-MX" dirty="0">
                <a:latin typeface="Calibri Light" panose="020F0302020204030204" pitchFamily="34" charset="0"/>
                <a:ea typeface="Arial Unicode MS" panose="020B0604020202020204" pitchFamily="34" charset="-128"/>
                <a:cs typeface="Calibri Light" panose="020F0302020204030204" pitchFamily="34" charset="0"/>
              </a:rPr>
              <a:t>: este tipo de algoritmos no requieren que el usuario especifique de antemano el número de </a:t>
            </a:r>
            <a:r>
              <a:rPr lang="es-MX" i="1" dirty="0" err="1">
                <a:latin typeface="Calibri Light" panose="020F0302020204030204" pitchFamily="34" charset="0"/>
                <a:ea typeface="Arial Unicode MS" panose="020B0604020202020204" pitchFamily="34" charset="-128"/>
                <a:cs typeface="Calibri Light" panose="020F0302020204030204" pitchFamily="34" charset="0"/>
              </a:rPr>
              <a:t>clusters</a:t>
            </a:r>
            <a:r>
              <a:rPr lang="es-MX" dirty="0">
                <a:latin typeface="Calibri Light" panose="020F0302020204030204" pitchFamily="34" charset="0"/>
                <a:ea typeface="Arial Unicode MS" panose="020B0604020202020204" pitchFamily="34" charset="-128"/>
                <a:cs typeface="Calibri Light" panose="020F0302020204030204" pitchFamily="34" charset="0"/>
              </a:rPr>
              <a:t>. (</a:t>
            </a:r>
            <a:r>
              <a:rPr lang="es-MX" i="1" dirty="0" err="1">
                <a:latin typeface="Calibri Light" panose="020F0302020204030204" pitchFamily="34" charset="0"/>
                <a:ea typeface="Arial Unicode MS" panose="020B0604020202020204" pitchFamily="34" charset="-128"/>
                <a:cs typeface="Calibri Light" panose="020F0302020204030204" pitchFamily="34" charset="0"/>
              </a:rPr>
              <a:t>agglomerative</a:t>
            </a:r>
            <a:r>
              <a:rPr lang="es-MX" i="1" dirty="0">
                <a:latin typeface="Calibri Light" panose="020F0302020204030204" pitchFamily="34" charset="0"/>
                <a:ea typeface="Arial Unicode MS" panose="020B0604020202020204" pitchFamily="34" charset="-128"/>
                <a:cs typeface="Calibri Light" panose="020F0302020204030204" pitchFamily="34" charset="0"/>
              </a:rPr>
              <a:t> </a:t>
            </a:r>
            <a:r>
              <a:rPr lang="es-MX" i="1" dirty="0" err="1">
                <a:latin typeface="Calibri Light" panose="020F0302020204030204" pitchFamily="34" charset="0"/>
                <a:ea typeface="Arial Unicode MS" panose="020B0604020202020204" pitchFamily="34" charset="-128"/>
                <a:cs typeface="Calibri Light" panose="020F0302020204030204" pitchFamily="34" charset="0"/>
              </a:rPr>
              <a:t>clustering</a:t>
            </a:r>
            <a:r>
              <a:rPr lang="es-MX" dirty="0">
                <a:latin typeface="Calibri Light" panose="020F0302020204030204" pitchFamily="34" charset="0"/>
                <a:ea typeface="Arial Unicode MS" panose="020B0604020202020204" pitchFamily="34" charset="-128"/>
                <a:cs typeface="Calibri Light" panose="020F0302020204030204" pitchFamily="34" charset="0"/>
              </a:rPr>
              <a:t>, </a:t>
            </a:r>
            <a:r>
              <a:rPr lang="es-MX" i="1" dirty="0" err="1">
                <a:latin typeface="Calibri Light" panose="020F0302020204030204" pitchFamily="34" charset="0"/>
                <a:ea typeface="Arial Unicode MS" panose="020B0604020202020204" pitchFamily="34" charset="-128"/>
                <a:cs typeface="Calibri Light" panose="020F0302020204030204" pitchFamily="34" charset="0"/>
              </a:rPr>
              <a:t>divisive</a:t>
            </a:r>
            <a:r>
              <a:rPr lang="es-MX" i="1" dirty="0">
                <a:latin typeface="Calibri Light" panose="020F0302020204030204" pitchFamily="34" charset="0"/>
                <a:ea typeface="Arial Unicode MS" panose="020B0604020202020204" pitchFamily="34" charset="-128"/>
                <a:cs typeface="Calibri Light" panose="020F0302020204030204" pitchFamily="34" charset="0"/>
              </a:rPr>
              <a:t> </a:t>
            </a:r>
            <a:r>
              <a:rPr lang="es-MX" i="1" dirty="0" err="1">
                <a:latin typeface="Calibri Light" panose="020F0302020204030204" pitchFamily="34" charset="0"/>
                <a:ea typeface="Arial Unicode MS" panose="020B0604020202020204" pitchFamily="34" charset="-128"/>
                <a:cs typeface="Calibri Light" panose="020F0302020204030204" pitchFamily="34" charset="0"/>
              </a:rPr>
              <a:t>clustering</a:t>
            </a:r>
            <a:r>
              <a:rPr lang="es-MX" dirty="0">
                <a:latin typeface="Calibri Light" panose="020F0302020204030204" pitchFamily="34" charset="0"/>
                <a:ea typeface="Arial Unicode MS" panose="020B0604020202020204" pitchFamily="34" charset="-128"/>
                <a:cs typeface="Calibri Light" panose="020F0302020204030204" pitchFamily="34" charset="0"/>
              </a:rPr>
              <a:t>).</a:t>
            </a:r>
          </a:p>
          <a:p>
            <a:r>
              <a:rPr lang="es-MX" sz="2200" dirty="0">
                <a:latin typeface="Calibri Light" panose="020F0302020204030204" pitchFamily="34" charset="0"/>
                <a:ea typeface="Arial Unicode MS" panose="020B0604020202020204" pitchFamily="34" charset="-128"/>
                <a:cs typeface="Calibri Light" panose="020F0302020204030204" pitchFamily="34" charset="0"/>
              </a:rPr>
              <a:t>Métodos que combinan o modifican los anteriores (</a:t>
            </a:r>
            <a:r>
              <a:rPr lang="es-MX" sz="2200" b="1" i="1" dirty="0" err="1">
                <a:latin typeface="Calibri Light" panose="020F0302020204030204" pitchFamily="34" charset="0"/>
                <a:ea typeface="Arial Unicode MS" panose="020B0604020202020204" pitchFamily="34" charset="-128"/>
                <a:cs typeface="Calibri Light" panose="020F0302020204030204" pitchFamily="34" charset="0"/>
              </a:rPr>
              <a:t>hierarchical</a:t>
            </a:r>
            <a:r>
              <a:rPr lang="es-MX" sz="2200" b="1" i="1" dirty="0">
                <a:latin typeface="Calibri Light" panose="020F0302020204030204" pitchFamily="34" charset="0"/>
                <a:ea typeface="Arial Unicode MS" panose="020B0604020202020204" pitchFamily="34" charset="-128"/>
                <a:cs typeface="Calibri Light" panose="020F0302020204030204" pitchFamily="34" charset="0"/>
              </a:rPr>
              <a:t> K-</a:t>
            </a:r>
            <a:r>
              <a:rPr lang="es-MX" sz="2200" b="1" i="1" dirty="0" err="1">
                <a:latin typeface="Calibri Light" panose="020F0302020204030204" pitchFamily="34" charset="0"/>
                <a:ea typeface="Arial Unicode MS" panose="020B0604020202020204" pitchFamily="34" charset="-128"/>
                <a:cs typeface="Calibri Light" panose="020F0302020204030204" pitchFamily="34" charset="0"/>
              </a:rPr>
              <a:t>means</a:t>
            </a:r>
            <a:r>
              <a:rPr lang="es-MX" sz="2200" b="1" dirty="0">
                <a:latin typeface="Calibri Light" panose="020F0302020204030204" pitchFamily="34" charset="0"/>
                <a:ea typeface="Arial Unicode MS" panose="020B0604020202020204" pitchFamily="34" charset="-128"/>
                <a:cs typeface="Calibri Light" panose="020F0302020204030204" pitchFamily="34" charset="0"/>
              </a:rPr>
              <a:t>, </a:t>
            </a:r>
            <a:r>
              <a:rPr lang="es-MX" sz="2200" b="1" i="1" dirty="0" err="1">
                <a:latin typeface="Calibri Light" panose="020F0302020204030204" pitchFamily="34" charset="0"/>
                <a:ea typeface="Arial Unicode MS" panose="020B0604020202020204" pitchFamily="34" charset="-128"/>
                <a:cs typeface="Calibri Light" panose="020F0302020204030204" pitchFamily="34" charset="0"/>
              </a:rPr>
              <a:t>fuzzy</a:t>
            </a:r>
            <a:r>
              <a:rPr lang="es-MX" sz="2200" b="1" i="1" dirty="0">
                <a:latin typeface="Calibri Light" panose="020F0302020204030204" pitchFamily="34" charset="0"/>
                <a:ea typeface="Arial Unicode MS" panose="020B0604020202020204" pitchFamily="34" charset="-128"/>
                <a:cs typeface="Calibri Light" panose="020F0302020204030204" pitchFamily="34" charset="0"/>
              </a:rPr>
              <a:t> </a:t>
            </a:r>
            <a:r>
              <a:rPr lang="es-MX" sz="2200" b="1" i="1" dirty="0" err="1">
                <a:latin typeface="Calibri Light" panose="020F0302020204030204" pitchFamily="34" charset="0"/>
                <a:ea typeface="Arial Unicode MS" panose="020B0604020202020204" pitchFamily="34" charset="-128"/>
                <a:cs typeface="Calibri Light" panose="020F0302020204030204" pitchFamily="34" charset="0"/>
              </a:rPr>
              <a:t>clustering</a:t>
            </a:r>
            <a:r>
              <a:rPr lang="es-MX" sz="2200" b="1" dirty="0">
                <a:latin typeface="Calibri Light" panose="020F0302020204030204" pitchFamily="34" charset="0"/>
                <a:ea typeface="Arial Unicode MS" panose="020B0604020202020204" pitchFamily="34" charset="-128"/>
                <a:cs typeface="Calibri Light" panose="020F0302020204030204" pitchFamily="34" charset="0"/>
              </a:rPr>
              <a:t>, </a:t>
            </a:r>
            <a:r>
              <a:rPr lang="es-MX" sz="2200" b="1" i="1" dirty="0" err="1">
                <a:latin typeface="Calibri Light" panose="020F0302020204030204" pitchFamily="34" charset="0"/>
                <a:ea typeface="Arial Unicode MS" panose="020B0604020202020204" pitchFamily="34" charset="-128"/>
                <a:cs typeface="Calibri Light" panose="020F0302020204030204" pitchFamily="34" charset="0"/>
              </a:rPr>
              <a:t>model</a:t>
            </a:r>
            <a:r>
              <a:rPr lang="es-MX" sz="2200" b="1" i="1" dirty="0">
                <a:latin typeface="Calibri Light" panose="020F0302020204030204" pitchFamily="34" charset="0"/>
                <a:ea typeface="Arial Unicode MS" panose="020B0604020202020204" pitchFamily="34" charset="-128"/>
                <a:cs typeface="Calibri Light" panose="020F0302020204030204" pitchFamily="34" charset="0"/>
              </a:rPr>
              <a:t> </a:t>
            </a:r>
            <a:r>
              <a:rPr lang="es-MX" sz="2200" b="1" i="1" dirty="0" err="1">
                <a:latin typeface="Calibri Light" panose="020F0302020204030204" pitchFamily="34" charset="0"/>
                <a:ea typeface="Arial Unicode MS" panose="020B0604020202020204" pitchFamily="34" charset="-128"/>
                <a:cs typeface="Calibri Light" panose="020F0302020204030204" pitchFamily="34" charset="0"/>
              </a:rPr>
              <a:t>based</a:t>
            </a:r>
            <a:r>
              <a:rPr lang="es-MX" sz="2200" b="1" i="1" dirty="0">
                <a:latin typeface="Calibri Light" panose="020F0302020204030204" pitchFamily="34" charset="0"/>
                <a:ea typeface="Arial Unicode MS" panose="020B0604020202020204" pitchFamily="34" charset="-128"/>
                <a:cs typeface="Calibri Light" panose="020F0302020204030204" pitchFamily="34" charset="0"/>
              </a:rPr>
              <a:t> </a:t>
            </a:r>
            <a:r>
              <a:rPr lang="es-MX" sz="2200" b="1" i="1" dirty="0" err="1">
                <a:latin typeface="Calibri Light" panose="020F0302020204030204" pitchFamily="34" charset="0"/>
                <a:ea typeface="Arial Unicode MS" panose="020B0604020202020204" pitchFamily="34" charset="-128"/>
                <a:cs typeface="Calibri Light" panose="020F0302020204030204" pitchFamily="34" charset="0"/>
              </a:rPr>
              <a:t>clustering</a:t>
            </a:r>
            <a:r>
              <a:rPr lang="es-MX" sz="2200" b="1" dirty="0">
                <a:latin typeface="Calibri Light" panose="020F0302020204030204" pitchFamily="34" charset="0"/>
                <a:ea typeface="Arial Unicode MS" panose="020B0604020202020204" pitchFamily="34" charset="-128"/>
                <a:cs typeface="Calibri Light" panose="020F0302020204030204" pitchFamily="34" charset="0"/>
              </a:rPr>
              <a:t> y </a:t>
            </a:r>
            <a:r>
              <a:rPr lang="es-MX" sz="2200" b="1" i="1" dirty="0" err="1">
                <a:latin typeface="Calibri Light" panose="020F0302020204030204" pitchFamily="34" charset="0"/>
                <a:ea typeface="Arial Unicode MS" panose="020B0604020202020204" pitchFamily="34" charset="-128"/>
                <a:cs typeface="Calibri Light" panose="020F0302020204030204" pitchFamily="34" charset="0"/>
              </a:rPr>
              <a:t>density</a:t>
            </a:r>
            <a:r>
              <a:rPr lang="es-MX" sz="2200" b="1" i="1" dirty="0">
                <a:latin typeface="Calibri Light" panose="020F0302020204030204" pitchFamily="34" charset="0"/>
                <a:ea typeface="Arial Unicode MS" panose="020B0604020202020204" pitchFamily="34" charset="-128"/>
                <a:cs typeface="Calibri Light" panose="020F0302020204030204" pitchFamily="34" charset="0"/>
              </a:rPr>
              <a:t> </a:t>
            </a:r>
            <a:r>
              <a:rPr lang="es-MX" sz="2200" b="1" i="1" dirty="0" err="1">
                <a:latin typeface="Calibri Light" panose="020F0302020204030204" pitchFamily="34" charset="0"/>
                <a:ea typeface="Arial Unicode MS" panose="020B0604020202020204" pitchFamily="34" charset="-128"/>
                <a:cs typeface="Calibri Light" panose="020F0302020204030204" pitchFamily="34" charset="0"/>
              </a:rPr>
              <a:t>based</a:t>
            </a:r>
            <a:r>
              <a:rPr lang="es-MX" sz="2200" b="1" i="1" dirty="0">
                <a:latin typeface="Calibri Light" panose="020F0302020204030204" pitchFamily="34" charset="0"/>
                <a:ea typeface="Arial Unicode MS" panose="020B0604020202020204" pitchFamily="34" charset="-128"/>
                <a:cs typeface="Calibri Light" panose="020F0302020204030204" pitchFamily="34" charset="0"/>
              </a:rPr>
              <a:t> </a:t>
            </a:r>
            <a:r>
              <a:rPr lang="es-MX" sz="2200" b="1" i="1" dirty="0" err="1">
                <a:latin typeface="Calibri Light" panose="020F0302020204030204" pitchFamily="34" charset="0"/>
                <a:ea typeface="Arial Unicode MS" panose="020B0604020202020204" pitchFamily="34" charset="-128"/>
                <a:cs typeface="Calibri Light" panose="020F0302020204030204" pitchFamily="34" charset="0"/>
              </a:rPr>
              <a:t>clustering</a:t>
            </a:r>
            <a:r>
              <a:rPr lang="es-MX" sz="2200" dirty="0">
                <a:latin typeface="Calibri Light" panose="020F0302020204030204" pitchFamily="34" charset="0"/>
                <a:ea typeface="Arial Unicode MS" panose="020B0604020202020204" pitchFamily="34" charset="-128"/>
                <a:cs typeface="Calibri Light" panose="020F0302020204030204" pitchFamily="34" charset="0"/>
              </a:rPr>
              <a:t>).</a:t>
            </a:r>
          </a:p>
          <a:p>
            <a:r>
              <a:rPr lang="es-MX" sz="2200" b="1" dirty="0">
                <a:latin typeface="Calibri Light" panose="020F0302020204030204" pitchFamily="34" charset="0"/>
                <a:ea typeface="Arial Unicode MS" panose="020B0604020202020204" pitchFamily="34" charset="-128"/>
                <a:cs typeface="Calibri Light" panose="020F0302020204030204" pitchFamily="34" charset="0"/>
              </a:rPr>
              <a:t>La librería </a:t>
            </a:r>
            <a:r>
              <a:rPr lang="es-MX" sz="2200" b="1" u="sng" dirty="0" err="1">
                <a:latin typeface="Calibri Light" panose="020F0302020204030204" pitchFamily="34" charset="0"/>
                <a:ea typeface="Arial Unicode MS" panose="020B0604020202020204" pitchFamily="34" charset="-128"/>
                <a:cs typeface="Calibri Light" panose="020F0302020204030204" pitchFamily="34" charset="0"/>
                <a:hlinkClick r:id="rId2"/>
              </a:rPr>
              <a:t>Scikit</a:t>
            </a:r>
            <a:r>
              <a:rPr lang="es-MX" sz="2200" b="1" u="sng" dirty="0">
                <a:latin typeface="Calibri Light" panose="020F0302020204030204" pitchFamily="34" charset="0"/>
                <a:ea typeface="Arial Unicode MS" panose="020B0604020202020204" pitchFamily="34" charset="-128"/>
                <a:cs typeface="Calibri Light" panose="020F0302020204030204" pitchFamily="34" charset="0"/>
                <a:hlinkClick r:id="rId2"/>
              </a:rPr>
              <a:t> </a:t>
            </a:r>
            <a:r>
              <a:rPr lang="es-MX" sz="2200" b="1" u="sng" dirty="0" err="1">
                <a:latin typeface="Calibri Light" panose="020F0302020204030204" pitchFamily="34" charset="0"/>
                <a:ea typeface="Arial Unicode MS" panose="020B0604020202020204" pitchFamily="34" charset="-128"/>
                <a:cs typeface="Calibri Light" panose="020F0302020204030204" pitchFamily="34" charset="0"/>
                <a:hlinkClick r:id="rId2"/>
              </a:rPr>
              <a:t>Learn</a:t>
            </a:r>
            <a:r>
              <a:rPr lang="es-MX" sz="2200" b="1" dirty="0">
                <a:latin typeface="Calibri Light" panose="020F0302020204030204" pitchFamily="34" charset="0"/>
                <a:ea typeface="Arial Unicode MS" panose="020B0604020202020204" pitchFamily="34" charset="-128"/>
                <a:cs typeface="Calibri Light" panose="020F0302020204030204" pitchFamily="34" charset="0"/>
              </a:rPr>
              <a:t> contiene implementaciones en Python de los principales algoritmos de </a:t>
            </a:r>
            <a:r>
              <a:rPr lang="es-MX" sz="2200" b="1" i="1" dirty="0" err="1">
                <a:latin typeface="Calibri Light" panose="020F0302020204030204" pitchFamily="34" charset="0"/>
                <a:ea typeface="Arial Unicode MS" panose="020B0604020202020204" pitchFamily="34" charset="-128"/>
                <a:cs typeface="Calibri Light" panose="020F0302020204030204" pitchFamily="34" charset="0"/>
              </a:rPr>
              <a:t>clustering</a:t>
            </a:r>
            <a:r>
              <a:rPr lang="es-MX" sz="2200" b="1" dirty="0">
                <a:latin typeface="Calibri Light" panose="020F0302020204030204" pitchFamily="34" charset="0"/>
                <a:ea typeface="Arial Unicode MS" panose="020B0604020202020204" pitchFamily="34" charset="-128"/>
                <a:cs typeface="Calibri Light" panose="020F0302020204030204" pitchFamily="34" charset="0"/>
              </a:rPr>
              <a:t>.</a:t>
            </a:r>
            <a:r>
              <a:rPr lang="es-MX" sz="2200" dirty="0">
                <a:latin typeface="Calibri Light" panose="020F0302020204030204" pitchFamily="34" charset="0"/>
                <a:ea typeface="Arial Unicode MS" panose="020B0604020202020204" pitchFamily="34" charset="-128"/>
                <a:cs typeface="Calibri Light" panose="020F0302020204030204" pitchFamily="34" charset="0"/>
              </a:rPr>
              <a:t/>
            </a:r>
            <a:br>
              <a:rPr lang="es-MX" sz="2200" dirty="0">
                <a:latin typeface="Calibri Light" panose="020F0302020204030204" pitchFamily="34" charset="0"/>
                <a:ea typeface="Arial Unicode MS" panose="020B0604020202020204" pitchFamily="34" charset="-128"/>
                <a:cs typeface="Calibri Light" panose="020F0302020204030204" pitchFamily="34" charset="0"/>
              </a:rPr>
            </a:br>
            <a:endParaRPr lang="es-MX" sz="2200" dirty="0">
              <a:latin typeface="Calibri Light" panose="020F0302020204030204" pitchFamily="34" charset="0"/>
              <a:ea typeface="Arial Unicode MS" panose="020B0604020202020204" pitchFamily="34" charset="-128"/>
              <a:cs typeface="Calibri Light" panose="020F0302020204030204" pitchFamily="34" charset="0"/>
            </a:endParaRPr>
          </a:p>
          <a:p>
            <a:endParaRPr lang="es-MX" sz="2200" dirty="0">
              <a:latin typeface="Calibri Light" panose="020F0302020204030204" pitchFamily="34" charset="0"/>
              <a:ea typeface="Arial Unicode MS" panose="020B0604020202020204" pitchFamily="34" charset="-128"/>
              <a:cs typeface="Calibri Light" panose="020F0302020204030204" pitchFamily="34" charset="0"/>
            </a:endParaRPr>
          </a:p>
        </p:txBody>
      </p:sp>
    </p:spTree>
    <p:extLst>
      <p:ext uri="{BB962C8B-B14F-4D97-AF65-F5344CB8AC3E}">
        <p14:creationId xmlns:p14="http://schemas.microsoft.com/office/powerpoint/2010/main" val="1862465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MEDIDAS DE DISTANCIA</a:t>
            </a:r>
            <a:endParaRPr lang="es-MX" dirty="0"/>
          </a:p>
        </p:txBody>
      </p:sp>
      <p:sp>
        <p:nvSpPr>
          <p:cNvPr id="3" name="Marcador de contenido 2"/>
          <p:cNvSpPr>
            <a:spLocks noGrp="1"/>
          </p:cNvSpPr>
          <p:nvPr>
            <p:ph idx="1"/>
          </p:nvPr>
        </p:nvSpPr>
        <p:spPr/>
        <p:txBody>
          <a:bodyPr/>
          <a:lstStyle/>
          <a:p>
            <a:pPr algn="just"/>
            <a:r>
              <a:rPr lang="es-MX" dirty="0"/>
              <a:t>En muchas técnicas de </a:t>
            </a:r>
            <a:r>
              <a:rPr lang="es-MX" sz="2000" dirty="0">
                <a:latin typeface="Calibri Light" panose="020F0302020204030204" pitchFamily="34" charset="0"/>
                <a:cs typeface="Calibri Light" panose="020F0302020204030204" pitchFamily="34" charset="0"/>
              </a:rPr>
              <a:t>aprendizaje</a:t>
            </a:r>
            <a:r>
              <a:rPr lang="es-MX" dirty="0"/>
              <a:t> automático es necesario poder medir la separación entre los diferentes registros. Por ejemplo, en los métodos de análisis de clúster es necesario para obtener un grado de similitud entre los registros. La forma de hacer esto es utilizando las distancias. Asumiendo de esta forma que los datos son puntos en un espacio de n dimensiones.</a:t>
            </a:r>
          </a:p>
        </p:txBody>
      </p:sp>
    </p:spTree>
    <p:extLst>
      <p:ext uri="{BB962C8B-B14F-4D97-AF65-F5344CB8AC3E}">
        <p14:creationId xmlns:p14="http://schemas.microsoft.com/office/powerpoint/2010/main" val="2315106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32230" y="150125"/>
            <a:ext cx="9905998" cy="987251"/>
          </a:xfrm>
        </p:spPr>
        <p:txBody>
          <a:bodyPr/>
          <a:lstStyle/>
          <a:p>
            <a:r>
              <a:rPr lang="es-MX" dirty="0" smtClean="0"/>
              <a:t>Data </a:t>
            </a:r>
            <a:r>
              <a:rPr lang="es-MX" dirty="0" err="1" smtClean="0"/>
              <a:t>preprocessing</a:t>
            </a:r>
            <a:endParaRPr lang="es-MX" dirty="0"/>
          </a:p>
        </p:txBody>
      </p:sp>
      <p:sp>
        <p:nvSpPr>
          <p:cNvPr id="3" name="Marcador de contenido 2"/>
          <p:cNvSpPr>
            <a:spLocks noGrp="1"/>
          </p:cNvSpPr>
          <p:nvPr>
            <p:ph idx="1"/>
          </p:nvPr>
        </p:nvSpPr>
        <p:spPr>
          <a:xfrm>
            <a:off x="923048" y="1253201"/>
            <a:ext cx="9905999" cy="3541714"/>
          </a:xfrm>
        </p:spPr>
        <p:txBody>
          <a:bodyPr/>
          <a:lstStyle/>
          <a:p>
            <a:pPr algn="just"/>
            <a:r>
              <a:rPr lang="es-MX" dirty="0" smtClean="0"/>
              <a:t>El </a:t>
            </a:r>
            <a:r>
              <a:rPr lang="es-MX" dirty="0" err="1" smtClean="0"/>
              <a:t>preprocesamiento</a:t>
            </a:r>
            <a:r>
              <a:rPr lang="es-MX" dirty="0" smtClean="0"/>
              <a:t> de los datos en Machine </a:t>
            </a:r>
            <a:r>
              <a:rPr lang="es-MX" dirty="0" err="1" smtClean="0"/>
              <a:t>Learning</a:t>
            </a:r>
            <a:r>
              <a:rPr lang="es-MX" dirty="0"/>
              <a:t> </a:t>
            </a:r>
            <a:r>
              <a:rPr lang="es-MX" dirty="0" smtClean="0"/>
              <a:t>es un paso crucial que ayuda a lograr la calidad de los datos con el fin de que se puedan obtener significativos descubrimientos en los datos. </a:t>
            </a:r>
            <a:endParaRPr lang="es-MX" dirty="0"/>
          </a:p>
        </p:txBody>
      </p:sp>
      <p:pic>
        <p:nvPicPr>
          <p:cNvPr id="4" name="Imagen 3"/>
          <p:cNvPicPr>
            <a:picLocks noChangeAspect="1"/>
          </p:cNvPicPr>
          <p:nvPr/>
        </p:nvPicPr>
        <p:blipFill>
          <a:blip r:embed="rId2"/>
          <a:stretch>
            <a:fillRect/>
          </a:stretch>
        </p:blipFill>
        <p:spPr>
          <a:xfrm>
            <a:off x="2086756" y="2731771"/>
            <a:ext cx="7172325" cy="3781425"/>
          </a:xfrm>
          <a:prstGeom prst="rect">
            <a:avLst/>
          </a:prstGeom>
        </p:spPr>
      </p:pic>
    </p:spTree>
    <p:extLst>
      <p:ext uri="{BB962C8B-B14F-4D97-AF65-F5344CB8AC3E}">
        <p14:creationId xmlns:p14="http://schemas.microsoft.com/office/powerpoint/2010/main" val="1607863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77640" y="125207"/>
            <a:ext cx="9905998" cy="1478570"/>
          </a:xfrm>
        </p:spPr>
        <p:txBody>
          <a:bodyPr/>
          <a:lstStyle/>
          <a:p>
            <a:r>
              <a:rPr lang="es-MX" dirty="0" smtClean="0"/>
              <a:t>DISTANCIAS</a:t>
            </a:r>
            <a:endParaRPr lang="es-MX" dirty="0"/>
          </a:p>
        </p:txBody>
      </p:sp>
      <p:sp>
        <p:nvSpPr>
          <p:cNvPr id="3" name="Marcador de contenido 2"/>
          <p:cNvSpPr>
            <a:spLocks noGrp="1"/>
          </p:cNvSpPr>
          <p:nvPr>
            <p:ph idx="1"/>
          </p:nvPr>
        </p:nvSpPr>
        <p:spPr/>
        <p:txBody>
          <a:bodyPr/>
          <a:lstStyle/>
          <a:p>
            <a:endParaRPr lang="es-MX" dirty="0"/>
          </a:p>
        </p:txBody>
      </p:sp>
      <p:pic>
        <p:nvPicPr>
          <p:cNvPr id="4" name="Imagen 3"/>
          <p:cNvPicPr>
            <a:picLocks noChangeAspect="1"/>
          </p:cNvPicPr>
          <p:nvPr/>
        </p:nvPicPr>
        <p:blipFill>
          <a:blip r:embed="rId2"/>
          <a:stretch>
            <a:fillRect/>
          </a:stretch>
        </p:blipFill>
        <p:spPr>
          <a:xfrm>
            <a:off x="1141412" y="1104939"/>
            <a:ext cx="8139065" cy="5571314"/>
          </a:xfrm>
          <a:prstGeom prst="rect">
            <a:avLst/>
          </a:prstGeom>
        </p:spPr>
      </p:pic>
    </p:spTree>
    <p:extLst>
      <p:ext uri="{BB962C8B-B14F-4D97-AF65-F5344CB8AC3E}">
        <p14:creationId xmlns:p14="http://schemas.microsoft.com/office/powerpoint/2010/main" val="2989310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83530"/>
            <a:ext cx="9905998" cy="1478570"/>
          </a:xfrm>
        </p:spPr>
        <p:txBody>
          <a:bodyPr/>
          <a:lstStyle/>
          <a:p>
            <a:r>
              <a:rPr lang="es-MX" dirty="0" smtClean="0"/>
              <a:t>Distancia </a:t>
            </a:r>
            <a:r>
              <a:rPr lang="es-MX" dirty="0" err="1" smtClean="0"/>
              <a:t>Euclidea</a:t>
            </a:r>
            <a:endParaRPr lang="es-MX" dirty="0"/>
          </a:p>
        </p:txBody>
      </p:sp>
      <p:sp>
        <p:nvSpPr>
          <p:cNvPr id="3" name="Marcador de contenido 2"/>
          <p:cNvSpPr>
            <a:spLocks noGrp="1"/>
          </p:cNvSpPr>
          <p:nvPr>
            <p:ph idx="1"/>
          </p:nvPr>
        </p:nvSpPr>
        <p:spPr/>
        <p:txBody>
          <a:bodyPr/>
          <a:lstStyle/>
          <a:p>
            <a:endParaRPr lang="es-MX"/>
          </a:p>
        </p:txBody>
      </p:sp>
      <p:pic>
        <p:nvPicPr>
          <p:cNvPr id="4" name="Imagen 3"/>
          <p:cNvPicPr>
            <a:picLocks noChangeAspect="1"/>
          </p:cNvPicPr>
          <p:nvPr/>
        </p:nvPicPr>
        <p:blipFill>
          <a:blip r:embed="rId2"/>
          <a:stretch>
            <a:fillRect/>
          </a:stretch>
        </p:blipFill>
        <p:spPr>
          <a:xfrm>
            <a:off x="929326" y="1325739"/>
            <a:ext cx="8228321" cy="5422676"/>
          </a:xfrm>
          <a:prstGeom prst="rect">
            <a:avLst/>
          </a:prstGeom>
        </p:spPr>
      </p:pic>
    </p:spTree>
    <p:extLst>
      <p:ext uri="{BB962C8B-B14F-4D97-AF65-F5344CB8AC3E}">
        <p14:creationId xmlns:p14="http://schemas.microsoft.com/office/powerpoint/2010/main" val="608380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2" y="181790"/>
            <a:ext cx="9905998" cy="910031"/>
          </a:xfrm>
        </p:spPr>
        <p:txBody>
          <a:bodyPr/>
          <a:lstStyle/>
          <a:p>
            <a:r>
              <a:rPr lang="es-MX" dirty="0" smtClean="0"/>
              <a:t>Algoritmos Basados en Distancias</a:t>
            </a:r>
            <a:endParaRPr lang="es-MX" dirty="0"/>
          </a:p>
        </p:txBody>
      </p:sp>
      <p:sp>
        <p:nvSpPr>
          <p:cNvPr id="3" name="Marcador de contenido 2"/>
          <p:cNvSpPr>
            <a:spLocks noGrp="1"/>
          </p:cNvSpPr>
          <p:nvPr>
            <p:ph idx="1"/>
          </p:nvPr>
        </p:nvSpPr>
        <p:spPr>
          <a:xfrm>
            <a:off x="1141412" y="928048"/>
            <a:ext cx="9905999" cy="4863153"/>
          </a:xfrm>
        </p:spPr>
        <p:txBody>
          <a:bodyPr>
            <a:normAutofit/>
          </a:bodyPr>
          <a:lstStyle/>
          <a:p>
            <a:pPr marL="0" indent="0">
              <a:buNone/>
            </a:pPr>
            <a:r>
              <a:rPr lang="es-MX" sz="2000" dirty="0" smtClean="0"/>
              <a:t>Algoritmos que usan la distancia como medida principal son aquellos como: KNN (K –</a:t>
            </a:r>
            <a:r>
              <a:rPr lang="es-MX" sz="2000" dirty="0" err="1" smtClean="0"/>
              <a:t>Nearest</a:t>
            </a:r>
            <a:r>
              <a:rPr lang="es-MX" sz="2000" dirty="0" smtClean="0"/>
              <a:t> </a:t>
            </a:r>
            <a:r>
              <a:rPr lang="es-MX" sz="2000" dirty="0" err="1" smtClean="0"/>
              <a:t>Neighbors</a:t>
            </a:r>
            <a:r>
              <a:rPr lang="es-MX" sz="2000" dirty="0" smtClean="0"/>
              <a:t>) and SVM (</a:t>
            </a:r>
            <a:r>
              <a:rPr lang="es-MX" sz="2000" dirty="0" err="1" smtClean="0"/>
              <a:t>Support</a:t>
            </a:r>
            <a:r>
              <a:rPr lang="es-MX" sz="2000" dirty="0" smtClean="0"/>
              <a:t> Vector Machines. Puesto que atrás del algoritmo se usan las distancias entre un punto y otro para realizar la clasificación.</a:t>
            </a:r>
          </a:p>
          <a:p>
            <a:pPr marL="0" indent="0">
              <a:buNone/>
            </a:pPr>
            <a:r>
              <a:rPr lang="es-MX" sz="2000" dirty="0" smtClean="0"/>
              <a:t>Por ejemplo, en el </a:t>
            </a:r>
            <a:r>
              <a:rPr lang="es-MX" sz="2000" dirty="0" err="1" smtClean="0"/>
              <a:t>dataset</a:t>
            </a:r>
            <a:r>
              <a:rPr lang="es-MX" sz="2000" dirty="0" smtClean="0"/>
              <a:t> se encuentran los estudiantes de Prepa con calificaciones del CGPA (</a:t>
            </a:r>
            <a:r>
              <a:rPr lang="es-MX" sz="2000" dirty="0" err="1" smtClean="0"/>
              <a:t>Cumulative</a:t>
            </a:r>
            <a:r>
              <a:rPr lang="es-MX" sz="2000" dirty="0" smtClean="0"/>
              <a:t> Grade Point </a:t>
            </a:r>
            <a:r>
              <a:rPr lang="es-MX" sz="2000" dirty="0" err="1" smtClean="0"/>
              <a:t>Average</a:t>
            </a:r>
            <a:r>
              <a:rPr lang="es-MX" sz="2000" dirty="0" smtClean="0"/>
              <a:t>) y sus futuros ingresos en Rupias.</a:t>
            </a:r>
          </a:p>
          <a:p>
            <a:endParaRPr lang="es-MX" sz="2000" dirty="0" smtClean="0"/>
          </a:p>
          <a:p>
            <a:endParaRPr lang="es-MX" sz="2000" dirty="0"/>
          </a:p>
        </p:txBody>
      </p:sp>
      <p:pic>
        <p:nvPicPr>
          <p:cNvPr id="8" name="Imagen 7"/>
          <p:cNvPicPr>
            <a:picLocks noChangeAspect="1"/>
          </p:cNvPicPr>
          <p:nvPr/>
        </p:nvPicPr>
        <p:blipFill>
          <a:blip r:embed="rId2"/>
          <a:stretch>
            <a:fillRect/>
          </a:stretch>
        </p:blipFill>
        <p:spPr>
          <a:xfrm>
            <a:off x="267950" y="4152401"/>
            <a:ext cx="2652666" cy="2000552"/>
          </a:xfrm>
          <a:prstGeom prst="rect">
            <a:avLst/>
          </a:prstGeom>
        </p:spPr>
      </p:pic>
      <p:pic>
        <p:nvPicPr>
          <p:cNvPr id="9" name="Imagen 8"/>
          <p:cNvPicPr>
            <a:picLocks noChangeAspect="1"/>
          </p:cNvPicPr>
          <p:nvPr/>
        </p:nvPicPr>
        <p:blipFill>
          <a:blip r:embed="rId3"/>
          <a:stretch>
            <a:fillRect/>
          </a:stretch>
        </p:blipFill>
        <p:spPr>
          <a:xfrm>
            <a:off x="3585942" y="4152401"/>
            <a:ext cx="2897091" cy="2013052"/>
          </a:xfrm>
          <a:prstGeom prst="rect">
            <a:avLst/>
          </a:prstGeom>
        </p:spPr>
      </p:pic>
      <p:sp>
        <p:nvSpPr>
          <p:cNvPr id="10" name="Flecha derecha 9"/>
          <p:cNvSpPr/>
          <p:nvPr/>
        </p:nvSpPr>
        <p:spPr>
          <a:xfrm>
            <a:off x="2920616" y="4910361"/>
            <a:ext cx="66532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1" name="Imagen 10"/>
          <p:cNvPicPr>
            <a:picLocks noChangeAspect="1"/>
          </p:cNvPicPr>
          <p:nvPr/>
        </p:nvPicPr>
        <p:blipFill>
          <a:blip r:embed="rId4"/>
          <a:stretch>
            <a:fillRect/>
          </a:stretch>
        </p:blipFill>
        <p:spPr>
          <a:xfrm>
            <a:off x="6660453" y="4059463"/>
            <a:ext cx="5421628" cy="2186427"/>
          </a:xfrm>
          <a:prstGeom prst="rect">
            <a:avLst/>
          </a:prstGeom>
        </p:spPr>
      </p:pic>
    </p:spTree>
    <p:extLst>
      <p:ext uri="{BB962C8B-B14F-4D97-AF65-F5344CB8AC3E}">
        <p14:creationId xmlns:p14="http://schemas.microsoft.com/office/powerpoint/2010/main" val="501001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Algoritmos de </a:t>
            </a:r>
            <a:r>
              <a:rPr lang="es-MX" dirty="0" err="1" smtClean="0"/>
              <a:t>clustering</a:t>
            </a:r>
            <a:endParaRPr lang="es-MX" dirty="0"/>
          </a:p>
        </p:txBody>
      </p:sp>
      <p:pic>
        <p:nvPicPr>
          <p:cNvPr id="5" name="Imagen 4"/>
          <p:cNvPicPr>
            <a:picLocks noChangeAspect="1"/>
          </p:cNvPicPr>
          <p:nvPr/>
        </p:nvPicPr>
        <p:blipFill>
          <a:blip r:embed="rId2"/>
          <a:stretch>
            <a:fillRect/>
          </a:stretch>
        </p:blipFill>
        <p:spPr>
          <a:xfrm>
            <a:off x="1346129" y="1649978"/>
            <a:ext cx="8889692" cy="5030601"/>
          </a:xfrm>
          <a:prstGeom prst="rect">
            <a:avLst/>
          </a:prstGeom>
        </p:spPr>
      </p:pic>
    </p:spTree>
    <p:extLst>
      <p:ext uri="{BB962C8B-B14F-4D97-AF65-F5344CB8AC3E}">
        <p14:creationId xmlns:p14="http://schemas.microsoft.com/office/powerpoint/2010/main" val="3875360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9401" y="168142"/>
            <a:ext cx="9905998" cy="828145"/>
          </a:xfrm>
        </p:spPr>
        <p:txBody>
          <a:bodyPr>
            <a:normAutofit/>
          </a:bodyPr>
          <a:lstStyle/>
          <a:p>
            <a:r>
              <a:rPr lang="es-MX" sz="2700" dirty="0" smtClean="0"/>
              <a:t>Clústeres de Partición</a:t>
            </a:r>
            <a:endParaRPr lang="es-MX" sz="2700" dirty="0"/>
          </a:p>
        </p:txBody>
      </p:sp>
      <p:sp>
        <p:nvSpPr>
          <p:cNvPr id="3" name="Marcador de contenido 2"/>
          <p:cNvSpPr>
            <a:spLocks noGrp="1"/>
          </p:cNvSpPr>
          <p:nvPr>
            <p:ph idx="1"/>
          </p:nvPr>
        </p:nvSpPr>
        <p:spPr>
          <a:xfrm>
            <a:off x="909401" y="909733"/>
            <a:ext cx="10595662" cy="3541714"/>
          </a:xfrm>
        </p:spPr>
        <p:txBody>
          <a:bodyPr/>
          <a:lstStyle/>
          <a:p>
            <a:r>
              <a:rPr lang="es-MX" dirty="0" smtClean="0"/>
              <a:t>Los clústeres particionales son métodos usados para clasificar observaciones dentro de un </a:t>
            </a:r>
            <a:r>
              <a:rPr lang="es-MX" dirty="0" err="1" smtClean="0"/>
              <a:t>dataset</a:t>
            </a:r>
            <a:r>
              <a:rPr lang="es-MX" dirty="0" smtClean="0"/>
              <a:t>, en múltiples grupos de acuerdo con medidas de distancia. Los métodos más comunes son los siguientes: </a:t>
            </a:r>
            <a:endParaRPr lang="es-MX" dirty="0"/>
          </a:p>
        </p:txBody>
      </p:sp>
      <p:pic>
        <p:nvPicPr>
          <p:cNvPr id="5" name="Imagen 4"/>
          <p:cNvPicPr>
            <a:picLocks noChangeAspect="1"/>
          </p:cNvPicPr>
          <p:nvPr/>
        </p:nvPicPr>
        <p:blipFill>
          <a:blip r:embed="rId2"/>
          <a:stretch>
            <a:fillRect/>
          </a:stretch>
        </p:blipFill>
        <p:spPr>
          <a:xfrm>
            <a:off x="241466" y="2680590"/>
            <a:ext cx="5267325" cy="4086225"/>
          </a:xfrm>
          <a:prstGeom prst="rect">
            <a:avLst/>
          </a:prstGeom>
        </p:spPr>
      </p:pic>
      <p:sp>
        <p:nvSpPr>
          <p:cNvPr id="6" name="Marcador de contenido 2"/>
          <p:cNvSpPr txBox="1">
            <a:spLocks/>
          </p:cNvSpPr>
          <p:nvPr/>
        </p:nvSpPr>
        <p:spPr>
          <a:xfrm>
            <a:off x="5862400" y="2235839"/>
            <a:ext cx="5424299" cy="434238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s-MX" b="1" dirty="0"/>
              <a:t>K-</a:t>
            </a:r>
            <a:r>
              <a:rPr lang="es-MX" b="1" dirty="0" err="1"/>
              <a:t>means</a:t>
            </a:r>
            <a:r>
              <a:rPr lang="es-MX" b="1" dirty="0"/>
              <a:t> </a:t>
            </a:r>
            <a:r>
              <a:rPr lang="es-MX" b="1" dirty="0" err="1"/>
              <a:t>clustering</a:t>
            </a:r>
            <a:r>
              <a:rPr lang="es-MX" dirty="0"/>
              <a:t> (</a:t>
            </a:r>
            <a:r>
              <a:rPr lang="es-MX" dirty="0" err="1"/>
              <a:t>MacQueen</a:t>
            </a:r>
            <a:r>
              <a:rPr lang="es-MX" dirty="0"/>
              <a:t> 1967</a:t>
            </a:r>
            <a:r>
              <a:rPr lang="es-MX" dirty="0" smtClean="0"/>
              <a:t>)</a:t>
            </a:r>
          </a:p>
          <a:p>
            <a:pPr lvl="1"/>
            <a:r>
              <a:rPr lang="es-MX" dirty="0" smtClean="0"/>
              <a:t>Cada </a:t>
            </a:r>
            <a:r>
              <a:rPr lang="es-MX" dirty="0" err="1" smtClean="0"/>
              <a:t>cluster</a:t>
            </a:r>
            <a:r>
              <a:rPr lang="es-MX" dirty="0" smtClean="0"/>
              <a:t> es representado por un centro o medias del conjunto de datos. Este método es sensible a </a:t>
            </a:r>
            <a:r>
              <a:rPr lang="es-MX" dirty="0" err="1" smtClean="0"/>
              <a:t>outliers</a:t>
            </a:r>
            <a:r>
              <a:rPr lang="es-MX" dirty="0" smtClean="0"/>
              <a:t>.</a:t>
            </a:r>
          </a:p>
          <a:p>
            <a:pPr lvl="1"/>
            <a:r>
              <a:rPr lang="es-MX" b="1" dirty="0"/>
              <a:t>K-</a:t>
            </a:r>
            <a:r>
              <a:rPr lang="es-MX" b="1" dirty="0" err="1"/>
              <a:t>medoids</a:t>
            </a:r>
            <a:r>
              <a:rPr lang="es-MX" b="1" dirty="0"/>
              <a:t> </a:t>
            </a:r>
            <a:r>
              <a:rPr lang="es-MX" b="1" dirty="0" err="1"/>
              <a:t>clustering</a:t>
            </a:r>
            <a:r>
              <a:rPr lang="es-MX" dirty="0"/>
              <a:t> </a:t>
            </a:r>
            <a:r>
              <a:rPr lang="es-MX" dirty="0" err="1"/>
              <a:t>or</a:t>
            </a:r>
            <a:r>
              <a:rPr lang="es-MX" dirty="0"/>
              <a:t> </a:t>
            </a:r>
            <a:r>
              <a:rPr lang="es-MX" b="1" dirty="0"/>
              <a:t>PAM</a:t>
            </a:r>
            <a:r>
              <a:rPr lang="es-MX" dirty="0"/>
              <a:t> (</a:t>
            </a:r>
            <a:r>
              <a:rPr lang="es-MX" i="1" dirty="0" err="1"/>
              <a:t>Partitioning</a:t>
            </a:r>
            <a:r>
              <a:rPr lang="es-MX" i="1" dirty="0"/>
              <a:t> </a:t>
            </a:r>
            <a:r>
              <a:rPr lang="es-MX" i="1" dirty="0" err="1"/>
              <a:t>Around</a:t>
            </a:r>
            <a:r>
              <a:rPr lang="es-MX" i="1" dirty="0"/>
              <a:t> </a:t>
            </a:r>
            <a:r>
              <a:rPr lang="es-MX" i="1" dirty="0" err="1"/>
              <a:t>Medoids</a:t>
            </a:r>
            <a:r>
              <a:rPr lang="es-MX" dirty="0"/>
              <a:t>, </a:t>
            </a:r>
            <a:r>
              <a:rPr lang="es-MX" dirty="0" err="1"/>
              <a:t>Kaufman</a:t>
            </a:r>
            <a:r>
              <a:rPr lang="es-MX" dirty="0"/>
              <a:t> &amp; </a:t>
            </a:r>
            <a:r>
              <a:rPr lang="es-MX" dirty="0" err="1"/>
              <a:t>Rousseeuw</a:t>
            </a:r>
            <a:r>
              <a:rPr lang="es-MX" dirty="0"/>
              <a:t>, 1990</a:t>
            </a:r>
            <a:r>
              <a:rPr lang="es-MX" dirty="0" smtClean="0"/>
              <a:t>) – Cada </a:t>
            </a:r>
            <a:r>
              <a:rPr lang="es-MX" dirty="0" err="1" smtClean="0"/>
              <a:t>cluster</a:t>
            </a:r>
            <a:r>
              <a:rPr lang="es-MX" dirty="0" smtClean="0"/>
              <a:t> es representado por uno de los objetos en el </a:t>
            </a:r>
            <a:r>
              <a:rPr lang="es-MX" dirty="0" err="1" smtClean="0"/>
              <a:t>cluster</a:t>
            </a:r>
            <a:r>
              <a:rPr lang="es-MX" dirty="0" smtClean="0"/>
              <a:t>, es menos sensible a </a:t>
            </a:r>
            <a:r>
              <a:rPr lang="es-MX" dirty="0" err="1" smtClean="0"/>
              <a:t>outliers</a:t>
            </a:r>
            <a:r>
              <a:rPr lang="es-MX" dirty="0" smtClean="0"/>
              <a:t>.</a:t>
            </a:r>
          </a:p>
          <a:p>
            <a:pPr lvl="1"/>
            <a:r>
              <a:rPr lang="es-MX" b="1" dirty="0" smtClean="0"/>
              <a:t>CLARA </a:t>
            </a:r>
            <a:r>
              <a:rPr lang="es-MX" b="1" dirty="0" err="1"/>
              <a:t>algorithm</a:t>
            </a:r>
            <a:r>
              <a:rPr lang="es-MX" dirty="0"/>
              <a:t> (</a:t>
            </a:r>
            <a:r>
              <a:rPr lang="es-MX" i="1" dirty="0" err="1"/>
              <a:t>Clustering</a:t>
            </a:r>
            <a:r>
              <a:rPr lang="es-MX" i="1" dirty="0"/>
              <a:t> </a:t>
            </a:r>
            <a:r>
              <a:rPr lang="es-MX" i="1" dirty="0" err="1"/>
              <a:t>Large</a:t>
            </a:r>
            <a:r>
              <a:rPr lang="es-MX" i="1" dirty="0"/>
              <a:t> </a:t>
            </a:r>
            <a:r>
              <a:rPr lang="es-MX" i="1" dirty="0" err="1"/>
              <a:t>Applications</a:t>
            </a:r>
            <a:r>
              <a:rPr lang="es-MX" dirty="0" smtClean="0"/>
              <a:t>) – es una extensión del algoritmo PAM, adaptado para grandes </a:t>
            </a:r>
            <a:r>
              <a:rPr lang="es-MX" dirty="0" err="1" smtClean="0"/>
              <a:t>datasets</a:t>
            </a:r>
            <a:r>
              <a:rPr lang="es-MX" dirty="0" smtClean="0"/>
              <a:t>.</a:t>
            </a:r>
          </a:p>
          <a:p>
            <a:pPr lvl="1"/>
            <a:endParaRPr lang="es-MX" dirty="0"/>
          </a:p>
        </p:txBody>
      </p:sp>
    </p:spTree>
    <p:extLst>
      <p:ext uri="{BB962C8B-B14F-4D97-AF65-F5344CB8AC3E}">
        <p14:creationId xmlns:p14="http://schemas.microsoft.com/office/powerpoint/2010/main" val="2556136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K -Medias</a:t>
            </a:r>
            <a:endParaRPr lang="es-MX" dirty="0"/>
          </a:p>
        </p:txBody>
      </p:sp>
      <p:sp>
        <p:nvSpPr>
          <p:cNvPr id="3" name="Marcador de contenido 2"/>
          <p:cNvSpPr>
            <a:spLocks noGrp="1"/>
          </p:cNvSpPr>
          <p:nvPr>
            <p:ph idx="1"/>
          </p:nvPr>
        </p:nvSpPr>
        <p:spPr/>
        <p:txBody>
          <a:bodyPr>
            <a:normAutofit lnSpcReduction="10000"/>
          </a:bodyPr>
          <a:lstStyle/>
          <a:p>
            <a:pPr algn="just"/>
            <a:r>
              <a:rPr lang="es-MX" dirty="0"/>
              <a:t>K-medias es un </a:t>
            </a:r>
            <a:r>
              <a:rPr lang="es-MX" b="1" dirty="0"/>
              <a:t>método de agrupamiento</a:t>
            </a:r>
            <a:r>
              <a:rPr lang="es-MX" dirty="0"/>
              <a:t>, que tiene como objetivo la partición de un conjunto de n observaciones en k grupos en el que cada observación pertenece al grupo cuyo valor medio es más cercano. Es un método utilizado en minería de </a:t>
            </a:r>
            <a:r>
              <a:rPr lang="es-MX" dirty="0" smtClean="0"/>
              <a:t>datos</a:t>
            </a:r>
            <a:r>
              <a:rPr lang="es-MX" dirty="0"/>
              <a:t>. Para saber si los datos son parecidos o diferentes el algoritmo K-medias utiliza la distancia entre los datos. Las observaciones que se parecen tendrán una menor distancia entre ellas. En general, como medida se utiliza la distancia </a:t>
            </a:r>
            <a:r>
              <a:rPr lang="es-MX" dirty="0" err="1"/>
              <a:t>euclideana</a:t>
            </a:r>
            <a:r>
              <a:rPr lang="es-MX" dirty="0"/>
              <a:t> aunque también se pueden utilizar otras funciones.</a:t>
            </a:r>
          </a:p>
        </p:txBody>
      </p:sp>
    </p:spTree>
    <p:extLst>
      <p:ext uri="{BB962C8B-B14F-4D97-AF65-F5344CB8AC3E}">
        <p14:creationId xmlns:p14="http://schemas.microsoft.com/office/powerpoint/2010/main" val="19665913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263675"/>
            <a:ext cx="9905998" cy="1478570"/>
          </a:xfrm>
        </p:spPr>
        <p:txBody>
          <a:bodyPr/>
          <a:lstStyle/>
          <a:p>
            <a:r>
              <a:rPr lang="es-MX" dirty="0" smtClean="0"/>
              <a:t>K –Medias Algoritmo</a:t>
            </a:r>
            <a:endParaRPr lang="es-MX" dirty="0"/>
          </a:p>
        </p:txBody>
      </p:sp>
      <p:sp>
        <p:nvSpPr>
          <p:cNvPr id="3" name="Marcador de contenido 2"/>
          <p:cNvSpPr>
            <a:spLocks noGrp="1"/>
          </p:cNvSpPr>
          <p:nvPr>
            <p:ph idx="1"/>
          </p:nvPr>
        </p:nvSpPr>
        <p:spPr>
          <a:xfrm>
            <a:off x="1141412" y="1621689"/>
            <a:ext cx="9905999" cy="3541714"/>
          </a:xfrm>
        </p:spPr>
        <p:txBody>
          <a:bodyPr>
            <a:noAutofit/>
          </a:bodyPr>
          <a:lstStyle/>
          <a:p>
            <a:pPr marL="0" indent="0" algn="just">
              <a:buNone/>
            </a:pPr>
            <a:r>
              <a:rPr lang="es-MX" sz="2000" b="1" dirty="0"/>
              <a:t>La base del algoritmo k-</a:t>
            </a:r>
            <a:r>
              <a:rPr lang="es-MX" sz="2000" b="1" dirty="0" err="1"/>
              <a:t>means</a:t>
            </a:r>
            <a:r>
              <a:rPr lang="es-MX" sz="2000" b="1" dirty="0"/>
              <a:t>: optimizando la suma errores al cuadrado</a:t>
            </a:r>
          </a:p>
          <a:p>
            <a:pPr algn="just"/>
            <a:r>
              <a:rPr lang="es-MX" sz="2000" dirty="0"/>
              <a:t>K-</a:t>
            </a:r>
            <a:r>
              <a:rPr lang="es-MX" sz="2000" dirty="0" err="1"/>
              <a:t>means</a:t>
            </a:r>
            <a:r>
              <a:rPr lang="es-MX" sz="2000" dirty="0"/>
              <a:t> necesita como dato de entrada el número de grupos en los que vamos a segmentar la población. A partir de este número k de </a:t>
            </a:r>
            <a:r>
              <a:rPr lang="es-MX" sz="2000" dirty="0" err="1"/>
              <a:t>clusters</a:t>
            </a:r>
            <a:r>
              <a:rPr lang="es-MX" sz="2000" dirty="0"/>
              <a:t>, el algoritmo coloca primero k puntos aleatorios (</a:t>
            </a:r>
            <a:r>
              <a:rPr lang="es-MX" sz="2000" dirty="0" err="1"/>
              <a:t>centroides</a:t>
            </a:r>
            <a:r>
              <a:rPr lang="es-MX" sz="2000" dirty="0"/>
              <a:t>). Luego asigna a cualquiera de esos puntos todas las muestras con las distancias más pequeñas.</a:t>
            </a:r>
          </a:p>
          <a:p>
            <a:pPr algn="just"/>
            <a:r>
              <a:rPr lang="es-MX" sz="2000" dirty="0"/>
              <a:t>A continuación, el punto se desplaza a la media de las muestras más cercanas. Esto generará una nueva asignación de muestras, ya que algunas muestras están ahora más cerca de otro </a:t>
            </a:r>
            <a:r>
              <a:rPr lang="es-MX" sz="2000" dirty="0" err="1"/>
              <a:t>centroide</a:t>
            </a:r>
            <a:r>
              <a:rPr lang="es-MX" sz="2000" dirty="0"/>
              <a:t>. Este proceso se repite de forma iterativa y los grupos se van ajustando hasta que la asignación no cambia más moviendo los puntos. Este resultado final representa el ajuste que maximiza la distancia entre los distintos grupos y minimiza la distancia </a:t>
            </a:r>
            <a:r>
              <a:rPr lang="es-MX" sz="2000" dirty="0" err="1"/>
              <a:t>intragrupo</a:t>
            </a:r>
            <a:r>
              <a:rPr lang="es-MX" sz="2000" dirty="0"/>
              <a:t>.</a:t>
            </a:r>
            <a:endParaRPr lang="es-MX" dirty="0"/>
          </a:p>
        </p:txBody>
      </p:sp>
    </p:spTree>
    <p:extLst>
      <p:ext uri="{BB962C8B-B14F-4D97-AF65-F5344CB8AC3E}">
        <p14:creationId xmlns:p14="http://schemas.microsoft.com/office/powerpoint/2010/main" val="2472161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2" y="112744"/>
            <a:ext cx="9905998" cy="1047316"/>
          </a:xfrm>
        </p:spPr>
        <p:txBody>
          <a:bodyPr/>
          <a:lstStyle/>
          <a:p>
            <a:r>
              <a:rPr lang="es-MX" dirty="0" smtClean="0"/>
              <a:t>K-MEDIAS ALGORITMO</a:t>
            </a:r>
            <a:endParaRPr lang="es-MX" dirty="0"/>
          </a:p>
        </p:txBody>
      </p:sp>
      <p:pic>
        <p:nvPicPr>
          <p:cNvPr id="4" name="Imagen 3"/>
          <p:cNvPicPr>
            <a:picLocks noChangeAspect="1"/>
          </p:cNvPicPr>
          <p:nvPr/>
        </p:nvPicPr>
        <p:blipFill rotWithShape="1">
          <a:blip r:embed="rId2"/>
          <a:srcRect b="53551"/>
          <a:stretch/>
        </p:blipFill>
        <p:spPr>
          <a:xfrm>
            <a:off x="1141412" y="1031756"/>
            <a:ext cx="4067175" cy="2543957"/>
          </a:xfrm>
          <a:prstGeom prst="rect">
            <a:avLst/>
          </a:prstGeom>
        </p:spPr>
      </p:pic>
      <p:pic>
        <p:nvPicPr>
          <p:cNvPr id="5" name="Imagen 4"/>
          <p:cNvPicPr>
            <a:picLocks noChangeAspect="1"/>
          </p:cNvPicPr>
          <p:nvPr/>
        </p:nvPicPr>
        <p:blipFill rotWithShape="1">
          <a:blip r:embed="rId2"/>
          <a:srcRect t="50935"/>
          <a:stretch/>
        </p:blipFill>
        <p:spPr>
          <a:xfrm>
            <a:off x="1141412" y="4053385"/>
            <a:ext cx="4067175" cy="2687258"/>
          </a:xfrm>
          <a:prstGeom prst="rect">
            <a:avLst/>
          </a:prstGeom>
        </p:spPr>
      </p:pic>
      <p:sp>
        <p:nvSpPr>
          <p:cNvPr id="6" name="CuadroTexto 5"/>
          <p:cNvSpPr txBox="1"/>
          <p:nvPr/>
        </p:nvSpPr>
        <p:spPr>
          <a:xfrm>
            <a:off x="1719617" y="1031756"/>
            <a:ext cx="2073132" cy="369332"/>
          </a:xfrm>
          <a:prstGeom prst="rect">
            <a:avLst/>
          </a:prstGeom>
          <a:noFill/>
        </p:spPr>
        <p:txBody>
          <a:bodyPr wrap="none" rtlCol="0">
            <a:spAutoFit/>
          </a:bodyPr>
          <a:lstStyle/>
          <a:p>
            <a:r>
              <a:rPr lang="es-MX" dirty="0" smtClean="0">
                <a:solidFill>
                  <a:srgbClr val="002060"/>
                </a:solidFill>
              </a:rPr>
              <a:t>DATOS ORIGINALES</a:t>
            </a:r>
            <a:endParaRPr lang="es-MX" dirty="0">
              <a:solidFill>
                <a:srgbClr val="002060"/>
              </a:solidFill>
            </a:endParaRPr>
          </a:p>
        </p:txBody>
      </p:sp>
      <p:pic>
        <p:nvPicPr>
          <p:cNvPr id="7" name="Imagen 6"/>
          <p:cNvPicPr>
            <a:picLocks noChangeAspect="1"/>
          </p:cNvPicPr>
          <p:nvPr/>
        </p:nvPicPr>
        <p:blipFill>
          <a:blip r:embed="rId3"/>
          <a:stretch>
            <a:fillRect/>
          </a:stretch>
        </p:blipFill>
        <p:spPr>
          <a:xfrm>
            <a:off x="6693301" y="908647"/>
            <a:ext cx="4238555" cy="5831996"/>
          </a:xfrm>
          <a:prstGeom prst="rect">
            <a:avLst/>
          </a:prstGeom>
        </p:spPr>
      </p:pic>
      <p:sp>
        <p:nvSpPr>
          <p:cNvPr id="8" name="Flecha derecha 7"/>
          <p:cNvSpPr/>
          <p:nvPr/>
        </p:nvSpPr>
        <p:spPr>
          <a:xfrm>
            <a:off x="5461740" y="3223403"/>
            <a:ext cx="978408" cy="48463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MX"/>
          </a:p>
        </p:txBody>
      </p:sp>
      <p:sp>
        <p:nvSpPr>
          <p:cNvPr id="9" name="Flecha abajo 8"/>
          <p:cNvSpPr/>
          <p:nvPr/>
        </p:nvSpPr>
        <p:spPr>
          <a:xfrm>
            <a:off x="3049704" y="3420327"/>
            <a:ext cx="250589" cy="6330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6759972" y="451736"/>
            <a:ext cx="1161857" cy="369332"/>
          </a:xfrm>
          <a:prstGeom prst="rect">
            <a:avLst/>
          </a:prstGeom>
          <a:noFill/>
        </p:spPr>
        <p:txBody>
          <a:bodyPr wrap="none" rtlCol="0">
            <a:spAutoFit/>
          </a:bodyPr>
          <a:lstStyle/>
          <a:p>
            <a:r>
              <a:rPr lang="es-MX" dirty="0" smtClean="0"/>
              <a:t>Iteración 0</a:t>
            </a:r>
            <a:endParaRPr lang="es-MX" dirty="0"/>
          </a:p>
        </p:txBody>
      </p:sp>
      <p:sp>
        <p:nvSpPr>
          <p:cNvPr id="11" name="CuadroTexto 10"/>
          <p:cNvSpPr txBox="1"/>
          <p:nvPr/>
        </p:nvSpPr>
        <p:spPr>
          <a:xfrm>
            <a:off x="1141410" y="3639979"/>
            <a:ext cx="1955985" cy="369332"/>
          </a:xfrm>
          <a:prstGeom prst="rect">
            <a:avLst/>
          </a:prstGeom>
          <a:noFill/>
        </p:spPr>
        <p:txBody>
          <a:bodyPr wrap="none" rtlCol="0">
            <a:spAutoFit/>
          </a:bodyPr>
          <a:lstStyle/>
          <a:p>
            <a:r>
              <a:rPr lang="es-MX" dirty="0" smtClean="0"/>
              <a:t>Selección Aleatoria</a:t>
            </a:r>
            <a:endParaRPr lang="es-MX" dirty="0"/>
          </a:p>
        </p:txBody>
      </p:sp>
    </p:spTree>
    <p:extLst>
      <p:ext uri="{BB962C8B-B14F-4D97-AF65-F5344CB8AC3E}">
        <p14:creationId xmlns:p14="http://schemas.microsoft.com/office/powerpoint/2010/main" val="209713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2" y="112744"/>
            <a:ext cx="9905998" cy="1047316"/>
          </a:xfrm>
        </p:spPr>
        <p:txBody>
          <a:bodyPr/>
          <a:lstStyle/>
          <a:p>
            <a:r>
              <a:rPr lang="es-MX" dirty="0" smtClean="0"/>
              <a:t>K-MEDIAS ALGORITMO</a:t>
            </a:r>
            <a:endParaRPr lang="es-MX" dirty="0"/>
          </a:p>
        </p:txBody>
      </p:sp>
      <p:sp>
        <p:nvSpPr>
          <p:cNvPr id="10" name="CuadroTexto 9"/>
          <p:cNvSpPr txBox="1"/>
          <p:nvPr/>
        </p:nvSpPr>
        <p:spPr>
          <a:xfrm>
            <a:off x="1141412" y="950662"/>
            <a:ext cx="1161857" cy="369332"/>
          </a:xfrm>
          <a:prstGeom prst="rect">
            <a:avLst/>
          </a:prstGeom>
          <a:noFill/>
        </p:spPr>
        <p:txBody>
          <a:bodyPr wrap="none" rtlCol="0">
            <a:spAutoFit/>
          </a:bodyPr>
          <a:lstStyle/>
          <a:p>
            <a:r>
              <a:rPr lang="es-MX" dirty="0" smtClean="0"/>
              <a:t>Iteración 1</a:t>
            </a:r>
            <a:endParaRPr lang="es-MX" dirty="0"/>
          </a:p>
        </p:txBody>
      </p:sp>
      <p:pic>
        <p:nvPicPr>
          <p:cNvPr id="3" name="Imagen 2"/>
          <p:cNvPicPr>
            <a:picLocks noChangeAspect="1"/>
          </p:cNvPicPr>
          <p:nvPr/>
        </p:nvPicPr>
        <p:blipFill>
          <a:blip r:embed="rId2"/>
          <a:stretch>
            <a:fillRect/>
          </a:stretch>
        </p:blipFill>
        <p:spPr>
          <a:xfrm>
            <a:off x="124266" y="1319994"/>
            <a:ext cx="3848100" cy="5200650"/>
          </a:xfrm>
          <a:prstGeom prst="rect">
            <a:avLst/>
          </a:prstGeom>
        </p:spPr>
      </p:pic>
      <p:pic>
        <p:nvPicPr>
          <p:cNvPr id="11" name="Imagen 10"/>
          <p:cNvPicPr>
            <a:picLocks noChangeAspect="1"/>
          </p:cNvPicPr>
          <p:nvPr/>
        </p:nvPicPr>
        <p:blipFill>
          <a:blip r:embed="rId3"/>
          <a:stretch>
            <a:fillRect/>
          </a:stretch>
        </p:blipFill>
        <p:spPr>
          <a:xfrm>
            <a:off x="4265611" y="1306344"/>
            <a:ext cx="3657600" cy="5200650"/>
          </a:xfrm>
          <a:prstGeom prst="rect">
            <a:avLst/>
          </a:prstGeom>
        </p:spPr>
      </p:pic>
      <p:sp>
        <p:nvSpPr>
          <p:cNvPr id="8" name="Flecha derecha 7"/>
          <p:cNvSpPr/>
          <p:nvPr/>
        </p:nvSpPr>
        <p:spPr>
          <a:xfrm>
            <a:off x="3373633" y="3732593"/>
            <a:ext cx="978408" cy="48463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MX"/>
          </a:p>
        </p:txBody>
      </p:sp>
      <p:sp>
        <p:nvSpPr>
          <p:cNvPr id="12" name="CuadroTexto 11"/>
          <p:cNvSpPr txBox="1"/>
          <p:nvPr/>
        </p:nvSpPr>
        <p:spPr>
          <a:xfrm>
            <a:off x="4692104" y="937012"/>
            <a:ext cx="1161857" cy="369332"/>
          </a:xfrm>
          <a:prstGeom prst="rect">
            <a:avLst/>
          </a:prstGeom>
          <a:noFill/>
        </p:spPr>
        <p:txBody>
          <a:bodyPr wrap="none" rtlCol="0">
            <a:spAutoFit/>
          </a:bodyPr>
          <a:lstStyle/>
          <a:p>
            <a:r>
              <a:rPr lang="es-MX" dirty="0" smtClean="0"/>
              <a:t>Iteración 2</a:t>
            </a:r>
            <a:endParaRPr lang="es-MX" dirty="0"/>
          </a:p>
        </p:txBody>
      </p:sp>
      <p:pic>
        <p:nvPicPr>
          <p:cNvPr id="13" name="Imagen 12"/>
          <p:cNvPicPr>
            <a:picLocks noChangeAspect="1"/>
          </p:cNvPicPr>
          <p:nvPr/>
        </p:nvPicPr>
        <p:blipFill>
          <a:blip r:embed="rId4"/>
          <a:stretch>
            <a:fillRect/>
          </a:stretch>
        </p:blipFill>
        <p:spPr>
          <a:xfrm>
            <a:off x="8216456" y="1306344"/>
            <a:ext cx="3743325" cy="5133975"/>
          </a:xfrm>
          <a:prstGeom prst="rect">
            <a:avLst/>
          </a:prstGeom>
        </p:spPr>
      </p:pic>
      <p:sp>
        <p:nvSpPr>
          <p:cNvPr id="14" name="Flecha derecha 13"/>
          <p:cNvSpPr/>
          <p:nvPr/>
        </p:nvSpPr>
        <p:spPr>
          <a:xfrm>
            <a:off x="7783467" y="3749686"/>
            <a:ext cx="615048" cy="31396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MX"/>
          </a:p>
        </p:txBody>
      </p:sp>
      <p:sp>
        <p:nvSpPr>
          <p:cNvPr id="15" name="CuadroTexto 14"/>
          <p:cNvSpPr txBox="1"/>
          <p:nvPr/>
        </p:nvSpPr>
        <p:spPr>
          <a:xfrm>
            <a:off x="8216456" y="937012"/>
            <a:ext cx="1442383" cy="369332"/>
          </a:xfrm>
          <a:prstGeom prst="rect">
            <a:avLst/>
          </a:prstGeom>
          <a:noFill/>
        </p:spPr>
        <p:txBody>
          <a:bodyPr wrap="none" rtlCol="0">
            <a:spAutoFit/>
          </a:bodyPr>
          <a:lstStyle/>
          <a:p>
            <a:r>
              <a:rPr lang="es-MX" dirty="0" smtClean="0"/>
              <a:t>Iteración final</a:t>
            </a:r>
            <a:endParaRPr lang="es-MX" dirty="0"/>
          </a:p>
        </p:txBody>
      </p:sp>
    </p:spTree>
    <p:extLst>
      <p:ext uri="{BB962C8B-B14F-4D97-AF65-F5344CB8AC3E}">
        <p14:creationId xmlns:p14="http://schemas.microsoft.com/office/powerpoint/2010/main" val="5933936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K – medias VENTAJAS Y desventajas</a:t>
            </a:r>
            <a:endParaRPr lang="es-MX" dirty="0"/>
          </a:p>
        </p:txBody>
      </p:sp>
      <p:sp>
        <p:nvSpPr>
          <p:cNvPr id="3" name="Marcador de contenido 2"/>
          <p:cNvSpPr>
            <a:spLocks noGrp="1"/>
          </p:cNvSpPr>
          <p:nvPr>
            <p:ph idx="1"/>
          </p:nvPr>
        </p:nvSpPr>
        <p:spPr>
          <a:xfrm>
            <a:off x="1045877" y="1826406"/>
            <a:ext cx="9905999" cy="3541714"/>
          </a:xfrm>
        </p:spPr>
        <p:txBody>
          <a:bodyPr>
            <a:noAutofit/>
          </a:bodyPr>
          <a:lstStyle/>
          <a:p>
            <a:r>
              <a:rPr lang="es-MX" sz="2000" dirty="0"/>
              <a:t>K-</a:t>
            </a:r>
            <a:r>
              <a:rPr lang="es-MX" sz="2000" dirty="0" err="1"/>
              <a:t>means</a:t>
            </a:r>
            <a:r>
              <a:rPr lang="es-MX" sz="2000" dirty="0"/>
              <a:t> es uno de los métodos de </a:t>
            </a:r>
            <a:r>
              <a:rPr lang="es-MX" sz="2000" dirty="0" err="1"/>
              <a:t>clustering</a:t>
            </a:r>
            <a:r>
              <a:rPr lang="es-MX" sz="2000" dirty="0"/>
              <a:t> más utilizados. Destaca por la sencillez y velocidad de su algoritmo, sin embargo, presenta una serie de limitaciones que se deben tener en cuenta</a:t>
            </a:r>
            <a:r>
              <a:rPr lang="es-MX" sz="2000" dirty="0" smtClean="0"/>
              <a:t>.</a:t>
            </a:r>
            <a:endParaRPr lang="es-MX" sz="2000" dirty="0"/>
          </a:p>
          <a:p>
            <a:r>
              <a:rPr lang="es-MX" sz="2000" dirty="0"/>
              <a:t>Requiere que se </a:t>
            </a:r>
            <a:r>
              <a:rPr lang="es-MX" sz="2000" b="1" dirty="0"/>
              <a:t>indique de antemano el número de </a:t>
            </a:r>
            <a:r>
              <a:rPr lang="es-MX" sz="2000" b="1" dirty="0" err="1"/>
              <a:t>clusters</a:t>
            </a:r>
            <a:r>
              <a:rPr lang="es-MX" sz="2000" b="1" dirty="0"/>
              <a:t> que se van a crear. </a:t>
            </a:r>
            <a:r>
              <a:rPr lang="es-MX" sz="2000" dirty="0"/>
              <a:t>Esto puede ser complicado si no se dispone de información adicional sobre los datos con los que se trabaja. Se han desarrollado varias estrategias para ayudar a identificar potenciales valores óptimos de K (ver más adelante), aunque todas ellas son orientativas</a:t>
            </a:r>
            <a:r>
              <a:rPr lang="es-MX" sz="2000" dirty="0" smtClean="0"/>
              <a:t>.</a:t>
            </a:r>
            <a:endParaRPr lang="es-MX" sz="2000" dirty="0"/>
          </a:p>
          <a:p>
            <a:r>
              <a:rPr lang="es-MX" sz="2000" dirty="0"/>
              <a:t>Las agrupaciones resultantes pueden variar dependiendo de la asignación aleatoria inicial de los </a:t>
            </a:r>
            <a:r>
              <a:rPr lang="es-MX" sz="2000" dirty="0" err="1"/>
              <a:t>centroides</a:t>
            </a:r>
            <a:r>
              <a:rPr lang="es-MX" sz="2000" dirty="0"/>
              <a:t>. Para minimizar este problema se recomienda repetir el proceso de </a:t>
            </a:r>
            <a:r>
              <a:rPr lang="es-MX" sz="2000" dirty="0" err="1"/>
              <a:t>clustering</a:t>
            </a:r>
            <a:r>
              <a:rPr lang="es-MX" sz="2000" dirty="0"/>
              <a:t> entre 25-50 veces y seleccionar como resultado definitivo el que tenga menor suma total de varianza interna. Aun así, solo se puede garantizar la reproducibilidad de los resultados si se emplean semillas.</a:t>
            </a:r>
          </a:p>
          <a:p>
            <a:endParaRPr lang="es-MX" sz="2000" dirty="0"/>
          </a:p>
          <a:p>
            <a:r>
              <a:rPr lang="es-MX" sz="2000" dirty="0"/>
              <a:t>Presenta problemas de robustez frente a </a:t>
            </a:r>
            <a:r>
              <a:rPr lang="es-MX" sz="2000" dirty="0" err="1"/>
              <a:t>outliers</a:t>
            </a:r>
            <a:r>
              <a:rPr lang="es-MX" sz="2000" dirty="0"/>
              <a:t>. La única solución es excluirlos o recurrir a otros métodos de </a:t>
            </a:r>
            <a:r>
              <a:rPr lang="es-MX" sz="2000" dirty="0" err="1"/>
              <a:t>clustering</a:t>
            </a:r>
            <a:r>
              <a:rPr lang="es-MX" sz="2000" dirty="0"/>
              <a:t> más robustos como K-</a:t>
            </a:r>
            <a:r>
              <a:rPr lang="es-MX" sz="2000" dirty="0" err="1"/>
              <a:t>medoids</a:t>
            </a:r>
            <a:r>
              <a:rPr lang="es-MX" sz="2000" dirty="0"/>
              <a:t> (PAM).</a:t>
            </a:r>
          </a:p>
        </p:txBody>
      </p:sp>
    </p:spTree>
    <p:extLst>
      <p:ext uri="{BB962C8B-B14F-4D97-AF65-F5344CB8AC3E}">
        <p14:creationId xmlns:p14="http://schemas.microsoft.com/office/powerpoint/2010/main" val="2558981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2" y="181790"/>
            <a:ext cx="9905998" cy="910031"/>
          </a:xfrm>
        </p:spPr>
        <p:txBody>
          <a:bodyPr/>
          <a:lstStyle/>
          <a:p>
            <a:r>
              <a:rPr lang="es-MX" dirty="0" err="1" smtClean="0"/>
              <a:t>Filter</a:t>
            </a:r>
            <a:r>
              <a:rPr lang="es-MX" dirty="0" smtClean="0"/>
              <a:t> and </a:t>
            </a:r>
            <a:r>
              <a:rPr lang="es-MX" dirty="0" err="1" smtClean="0"/>
              <a:t>query</a:t>
            </a:r>
            <a:endParaRPr lang="es-MX" dirty="0"/>
          </a:p>
        </p:txBody>
      </p:sp>
      <p:sp>
        <p:nvSpPr>
          <p:cNvPr id="3" name="Marcador de contenido 2"/>
          <p:cNvSpPr>
            <a:spLocks noGrp="1"/>
          </p:cNvSpPr>
          <p:nvPr>
            <p:ph idx="1"/>
          </p:nvPr>
        </p:nvSpPr>
        <p:spPr/>
        <p:txBody>
          <a:bodyPr/>
          <a:lstStyle/>
          <a:p>
            <a:endParaRPr lang="es-MX"/>
          </a:p>
        </p:txBody>
      </p:sp>
    </p:spTree>
    <p:extLst>
      <p:ext uri="{BB962C8B-B14F-4D97-AF65-F5344CB8AC3E}">
        <p14:creationId xmlns:p14="http://schemas.microsoft.com/office/powerpoint/2010/main" val="36419415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PAM o K-MEDOIDS (</a:t>
            </a:r>
            <a:r>
              <a:rPr lang="es-MX" dirty="0" err="1" smtClean="0"/>
              <a:t>Partioning</a:t>
            </a:r>
            <a:r>
              <a:rPr lang="es-MX" dirty="0" smtClean="0"/>
              <a:t> </a:t>
            </a:r>
            <a:r>
              <a:rPr lang="es-MX" dirty="0" err="1" smtClean="0"/>
              <a:t>Around</a:t>
            </a:r>
            <a:r>
              <a:rPr lang="es-MX" dirty="0" smtClean="0"/>
              <a:t> </a:t>
            </a:r>
            <a:r>
              <a:rPr lang="es-MX" dirty="0" err="1" smtClean="0"/>
              <a:t>Medoids</a:t>
            </a:r>
            <a:r>
              <a:rPr lang="es-MX" dirty="0" smtClean="0"/>
              <a:t>) </a:t>
            </a:r>
            <a:r>
              <a:rPr lang="es-MX" dirty="0" err="1" smtClean="0"/>
              <a:t>Clustering</a:t>
            </a:r>
            <a:r>
              <a:rPr lang="es-MX" dirty="0" smtClean="0"/>
              <a:t> basado en particiones</a:t>
            </a:r>
            <a:endParaRPr lang="es-MX" dirty="0"/>
          </a:p>
        </p:txBody>
      </p:sp>
      <p:sp>
        <p:nvSpPr>
          <p:cNvPr id="3" name="Marcador de contenido 2"/>
          <p:cNvSpPr>
            <a:spLocks noGrp="1"/>
          </p:cNvSpPr>
          <p:nvPr>
            <p:ph idx="1"/>
          </p:nvPr>
        </p:nvSpPr>
        <p:spPr>
          <a:xfrm>
            <a:off x="1141412" y="1883390"/>
            <a:ext cx="9905999" cy="4380931"/>
          </a:xfrm>
        </p:spPr>
        <p:txBody>
          <a:bodyPr>
            <a:normAutofit fontScale="77500" lnSpcReduction="20000"/>
          </a:bodyPr>
          <a:lstStyle/>
          <a:p>
            <a:pPr algn="just"/>
            <a:r>
              <a:rPr lang="es-MX" dirty="0"/>
              <a:t>K-</a:t>
            </a:r>
            <a:r>
              <a:rPr lang="es-MX" dirty="0" err="1"/>
              <a:t>medoids</a:t>
            </a:r>
            <a:r>
              <a:rPr lang="es-MX" dirty="0"/>
              <a:t> es un método de </a:t>
            </a:r>
            <a:r>
              <a:rPr lang="es-MX" dirty="0" err="1"/>
              <a:t>clustering</a:t>
            </a:r>
            <a:r>
              <a:rPr lang="es-MX" dirty="0"/>
              <a:t> muy similar a K-</a:t>
            </a:r>
            <a:r>
              <a:rPr lang="es-MX" dirty="0" err="1"/>
              <a:t>means</a:t>
            </a:r>
            <a:r>
              <a:rPr lang="es-MX" dirty="0"/>
              <a:t> en cuanto a que ambos agrupan las observaciones en K </a:t>
            </a:r>
            <a:r>
              <a:rPr lang="es-MX" dirty="0" err="1"/>
              <a:t>clusters</a:t>
            </a:r>
            <a:r>
              <a:rPr lang="es-MX" dirty="0"/>
              <a:t>, donde K es un valor preestablecido por el analista. La diferencia es que, en K-</a:t>
            </a:r>
            <a:r>
              <a:rPr lang="es-MX" dirty="0" err="1"/>
              <a:t>medoids</a:t>
            </a:r>
            <a:r>
              <a:rPr lang="es-MX" dirty="0"/>
              <a:t>, cada </a:t>
            </a:r>
            <a:r>
              <a:rPr lang="es-MX" dirty="0" err="1"/>
              <a:t>cluster</a:t>
            </a:r>
            <a:r>
              <a:rPr lang="es-MX" dirty="0"/>
              <a:t> está representado por una observación presente en el </a:t>
            </a:r>
            <a:r>
              <a:rPr lang="es-MX" dirty="0" err="1"/>
              <a:t>cluster</a:t>
            </a:r>
            <a:r>
              <a:rPr lang="es-MX" dirty="0"/>
              <a:t> (</a:t>
            </a:r>
            <a:r>
              <a:rPr lang="es-MX" dirty="0" err="1"/>
              <a:t>medoid</a:t>
            </a:r>
            <a:r>
              <a:rPr lang="es-MX" dirty="0"/>
              <a:t>), mientras que en K-</a:t>
            </a:r>
            <a:r>
              <a:rPr lang="es-MX" dirty="0" err="1"/>
              <a:t>means</a:t>
            </a:r>
            <a:r>
              <a:rPr lang="es-MX" dirty="0"/>
              <a:t> cada </a:t>
            </a:r>
            <a:r>
              <a:rPr lang="es-MX" dirty="0" err="1"/>
              <a:t>cluster</a:t>
            </a:r>
            <a:r>
              <a:rPr lang="es-MX" dirty="0"/>
              <a:t> está representado por su </a:t>
            </a:r>
            <a:r>
              <a:rPr lang="es-MX" dirty="0" err="1"/>
              <a:t>centroide</a:t>
            </a:r>
            <a:r>
              <a:rPr lang="es-MX" dirty="0"/>
              <a:t>, que se corresponde con el promedio de todas las observaciones del </a:t>
            </a:r>
            <a:r>
              <a:rPr lang="es-MX" dirty="0" err="1"/>
              <a:t>cluster</a:t>
            </a:r>
            <a:r>
              <a:rPr lang="es-MX" dirty="0"/>
              <a:t> pero con ninguna en particular.</a:t>
            </a:r>
          </a:p>
          <a:p>
            <a:pPr algn="just"/>
            <a:endParaRPr lang="es-MX" dirty="0"/>
          </a:p>
          <a:p>
            <a:pPr algn="just"/>
            <a:r>
              <a:rPr lang="es-MX" dirty="0"/>
              <a:t>Una definición más exacta del término </a:t>
            </a:r>
            <a:r>
              <a:rPr lang="es-MX" dirty="0" err="1"/>
              <a:t>medoid</a:t>
            </a:r>
            <a:r>
              <a:rPr lang="es-MX" dirty="0"/>
              <a:t> es: elemento dentro de un </a:t>
            </a:r>
            <a:r>
              <a:rPr lang="es-MX" dirty="0" err="1"/>
              <a:t>cluster</a:t>
            </a:r>
            <a:r>
              <a:rPr lang="es-MX" dirty="0"/>
              <a:t> cuya distancia (diferencia) promedio entre él y todos los demás elementos del mismo </a:t>
            </a:r>
            <a:r>
              <a:rPr lang="es-MX" dirty="0" err="1"/>
              <a:t>cluster</a:t>
            </a:r>
            <a:r>
              <a:rPr lang="es-MX" dirty="0"/>
              <a:t> es lo menor posible. Se corresponde con el elemento más central del </a:t>
            </a:r>
            <a:r>
              <a:rPr lang="es-MX" dirty="0" err="1"/>
              <a:t>cluster</a:t>
            </a:r>
            <a:r>
              <a:rPr lang="es-MX" dirty="0"/>
              <a:t> y por lo tanto puede considerarse como el más representativo. El hecho de utilizar </a:t>
            </a:r>
            <a:r>
              <a:rPr lang="es-MX" dirty="0" err="1"/>
              <a:t>medoids</a:t>
            </a:r>
            <a:r>
              <a:rPr lang="es-MX" dirty="0"/>
              <a:t> en lugar de </a:t>
            </a:r>
            <a:r>
              <a:rPr lang="es-MX" dirty="0" err="1"/>
              <a:t>centroides</a:t>
            </a:r>
            <a:r>
              <a:rPr lang="es-MX" dirty="0"/>
              <a:t> hace de K-</a:t>
            </a:r>
            <a:r>
              <a:rPr lang="es-MX" dirty="0" err="1"/>
              <a:t>medoids</a:t>
            </a:r>
            <a:r>
              <a:rPr lang="es-MX" dirty="0"/>
              <a:t> un método más robusto que K-</a:t>
            </a:r>
            <a:r>
              <a:rPr lang="es-MX" dirty="0" err="1"/>
              <a:t>means</a:t>
            </a:r>
            <a:r>
              <a:rPr lang="es-MX" dirty="0"/>
              <a:t>, viéndose menos afectado por </a:t>
            </a:r>
            <a:r>
              <a:rPr lang="es-MX" dirty="0" err="1"/>
              <a:t>outliers</a:t>
            </a:r>
            <a:r>
              <a:rPr lang="es-MX" dirty="0"/>
              <a:t> o ruido. A modo de idea intuitiva puede considerarse como la analogía entre media y mediana.</a:t>
            </a:r>
          </a:p>
        </p:txBody>
      </p:sp>
    </p:spTree>
    <p:extLst>
      <p:ext uri="{BB962C8B-B14F-4D97-AF65-F5344CB8AC3E}">
        <p14:creationId xmlns:p14="http://schemas.microsoft.com/office/powerpoint/2010/main" val="32206172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VENTAJAS Y DESVENTAJAS DE PAM (K-MEDOIDS)</a:t>
            </a:r>
            <a:endParaRPr lang="es-MX" dirty="0"/>
          </a:p>
        </p:txBody>
      </p:sp>
      <p:sp>
        <p:nvSpPr>
          <p:cNvPr id="3" name="Marcador de contenido 2"/>
          <p:cNvSpPr>
            <a:spLocks noGrp="1"/>
          </p:cNvSpPr>
          <p:nvPr>
            <p:ph idx="1"/>
          </p:nvPr>
        </p:nvSpPr>
        <p:spPr>
          <a:xfrm>
            <a:off x="1141412" y="1828800"/>
            <a:ext cx="9905999" cy="3962401"/>
          </a:xfrm>
        </p:spPr>
        <p:txBody>
          <a:bodyPr>
            <a:normAutofit fontScale="92500" lnSpcReduction="20000"/>
          </a:bodyPr>
          <a:lstStyle/>
          <a:p>
            <a:r>
              <a:rPr lang="es-MX" dirty="0"/>
              <a:t>K-</a:t>
            </a:r>
            <a:r>
              <a:rPr lang="es-MX" dirty="0" err="1"/>
              <a:t>medoids</a:t>
            </a:r>
            <a:r>
              <a:rPr lang="es-MX" dirty="0"/>
              <a:t> es un método de </a:t>
            </a:r>
            <a:r>
              <a:rPr lang="es-MX" dirty="0" err="1"/>
              <a:t>clustering</a:t>
            </a:r>
            <a:r>
              <a:rPr lang="es-MX" dirty="0"/>
              <a:t> más robusto que K-</a:t>
            </a:r>
            <a:r>
              <a:rPr lang="es-MX" dirty="0" err="1"/>
              <a:t>means</a:t>
            </a:r>
            <a:r>
              <a:rPr lang="es-MX" dirty="0"/>
              <a:t>, por lo es más adecuado cuando el set de datos contiene </a:t>
            </a:r>
            <a:r>
              <a:rPr lang="es-MX" dirty="0" err="1"/>
              <a:t>outliers</a:t>
            </a:r>
            <a:r>
              <a:rPr lang="es-MX" dirty="0"/>
              <a:t> o ruido.</a:t>
            </a:r>
          </a:p>
          <a:p>
            <a:endParaRPr lang="es-MX" dirty="0"/>
          </a:p>
          <a:p>
            <a:r>
              <a:rPr lang="es-MX" dirty="0"/>
              <a:t>Al igual que K-</a:t>
            </a:r>
            <a:r>
              <a:rPr lang="es-MX" dirty="0" err="1"/>
              <a:t>means</a:t>
            </a:r>
            <a:r>
              <a:rPr lang="es-MX" dirty="0"/>
              <a:t>, necesita que se especifique de antemano el número de </a:t>
            </a:r>
            <a:r>
              <a:rPr lang="es-MX" dirty="0" err="1"/>
              <a:t>clusters</a:t>
            </a:r>
            <a:r>
              <a:rPr lang="es-MX" dirty="0"/>
              <a:t> que se van a crear. Esto puede ser complicado de determinar si no se dispone de información adicional sobre los datos. Muchas de las estrategias empleadas en K-</a:t>
            </a:r>
            <a:r>
              <a:rPr lang="es-MX" dirty="0" err="1"/>
              <a:t>means</a:t>
            </a:r>
            <a:r>
              <a:rPr lang="es-MX" dirty="0"/>
              <a:t> para identificar el numero óptimo, </a:t>
            </a:r>
            <a:r>
              <a:rPr lang="es-MX" dirty="0" err="1"/>
              <a:t>puden</a:t>
            </a:r>
            <a:r>
              <a:rPr lang="es-MX" dirty="0"/>
              <a:t> aplicarse en K-</a:t>
            </a:r>
            <a:r>
              <a:rPr lang="es-MX" dirty="0" err="1"/>
              <a:t>medoids</a:t>
            </a:r>
            <a:r>
              <a:rPr lang="es-MX" dirty="0"/>
              <a:t>.</a:t>
            </a:r>
          </a:p>
          <a:p>
            <a:endParaRPr lang="es-MX" dirty="0"/>
          </a:p>
          <a:p>
            <a:r>
              <a:rPr lang="es-MX" dirty="0"/>
              <a:t>Para sets de datos grandes necesita muchos recursos computacionales. En tal situación se recomienda aplicar el método CLARA.</a:t>
            </a:r>
          </a:p>
        </p:txBody>
      </p:sp>
    </p:spTree>
    <p:extLst>
      <p:ext uri="{BB962C8B-B14F-4D97-AF65-F5344CB8AC3E}">
        <p14:creationId xmlns:p14="http://schemas.microsoft.com/office/powerpoint/2010/main" val="998964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CLARA (</a:t>
            </a:r>
            <a:r>
              <a:rPr lang="es-MX" dirty="0" err="1" smtClean="0"/>
              <a:t>Clustering</a:t>
            </a:r>
            <a:r>
              <a:rPr lang="es-MX" dirty="0" smtClean="0"/>
              <a:t> </a:t>
            </a:r>
            <a:r>
              <a:rPr lang="es-MX" dirty="0" err="1" smtClean="0"/>
              <a:t>Large</a:t>
            </a:r>
            <a:r>
              <a:rPr lang="es-MX" dirty="0" smtClean="0"/>
              <a:t> </a:t>
            </a:r>
            <a:r>
              <a:rPr lang="es-MX" dirty="0" err="1" smtClean="0"/>
              <a:t>Application</a:t>
            </a:r>
            <a:r>
              <a:rPr lang="es-MX" dirty="0" smtClean="0"/>
              <a:t>) ALGORITMO</a:t>
            </a:r>
            <a:endParaRPr lang="es-MX" dirty="0"/>
          </a:p>
        </p:txBody>
      </p:sp>
      <p:sp>
        <p:nvSpPr>
          <p:cNvPr id="3" name="Marcador de contenido 2"/>
          <p:cNvSpPr>
            <a:spLocks noGrp="1"/>
          </p:cNvSpPr>
          <p:nvPr>
            <p:ph idx="1"/>
          </p:nvPr>
        </p:nvSpPr>
        <p:spPr/>
        <p:txBody>
          <a:bodyPr/>
          <a:lstStyle/>
          <a:p>
            <a:r>
              <a:rPr lang="es-MX" dirty="0" smtClean="0"/>
              <a:t>En vez de encontrar los </a:t>
            </a:r>
            <a:r>
              <a:rPr lang="es-MX" dirty="0" err="1" smtClean="0"/>
              <a:t>medoids</a:t>
            </a:r>
            <a:r>
              <a:rPr lang="es-MX" dirty="0" smtClean="0"/>
              <a:t> para todo el </a:t>
            </a:r>
            <a:r>
              <a:rPr lang="es-MX" dirty="0" err="1" smtClean="0"/>
              <a:t>dataset</a:t>
            </a:r>
            <a:r>
              <a:rPr lang="es-MX" dirty="0" smtClean="0"/>
              <a:t>, el algoritmo CLARA considera una pequeña muestra de los datos con tamaño fijo, y aplica el algoritmo de PAM para generar un conjunto de </a:t>
            </a:r>
            <a:r>
              <a:rPr lang="es-MX" dirty="0" err="1" smtClean="0"/>
              <a:t>medoids</a:t>
            </a:r>
            <a:r>
              <a:rPr lang="es-MX" dirty="0" smtClean="0"/>
              <a:t> óptimo para la muestra. La calidad del resultado de los </a:t>
            </a:r>
            <a:r>
              <a:rPr lang="es-MX" dirty="0" err="1" smtClean="0"/>
              <a:t>medoids</a:t>
            </a:r>
            <a:r>
              <a:rPr lang="es-MX" dirty="0" smtClean="0"/>
              <a:t> es </a:t>
            </a:r>
            <a:r>
              <a:rPr lang="es-MX" dirty="0" err="1" smtClean="0"/>
              <a:t>medidido</a:t>
            </a:r>
            <a:r>
              <a:rPr lang="es-MX" dirty="0" smtClean="0"/>
              <a:t> </a:t>
            </a:r>
            <a:r>
              <a:rPr lang="es-MX" dirty="0" err="1" smtClean="0"/>
              <a:t>porpor</a:t>
            </a:r>
            <a:r>
              <a:rPr lang="es-MX" dirty="0" smtClean="0"/>
              <a:t> el promedio de la disimilitud entre cada objeto en todo el </a:t>
            </a:r>
            <a:r>
              <a:rPr lang="es-MX" dirty="0" err="1" smtClean="0"/>
              <a:t>dataset</a:t>
            </a:r>
            <a:r>
              <a:rPr lang="es-MX" dirty="0" smtClean="0"/>
              <a:t> y el </a:t>
            </a:r>
            <a:r>
              <a:rPr lang="es-MX" dirty="0" err="1" smtClean="0"/>
              <a:t>medoid</a:t>
            </a:r>
            <a:r>
              <a:rPr lang="es-MX" dirty="0" smtClean="0"/>
              <a:t> de su </a:t>
            </a:r>
            <a:r>
              <a:rPr lang="es-MX" dirty="0" err="1" smtClean="0"/>
              <a:t>cluster</a:t>
            </a:r>
            <a:r>
              <a:rPr lang="es-MX" dirty="0" smtClean="0"/>
              <a:t>. </a:t>
            </a:r>
            <a:endParaRPr lang="es-MX" dirty="0"/>
          </a:p>
        </p:txBody>
      </p:sp>
    </p:spTree>
    <p:extLst>
      <p:ext uri="{BB962C8B-B14F-4D97-AF65-F5344CB8AC3E}">
        <p14:creationId xmlns:p14="http://schemas.microsoft.com/office/powerpoint/2010/main" val="33493001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198704"/>
            <a:ext cx="9905998" cy="906765"/>
          </a:xfrm>
        </p:spPr>
        <p:txBody>
          <a:bodyPr/>
          <a:lstStyle/>
          <a:p>
            <a:r>
              <a:rPr lang="es-MX" dirty="0" err="1" smtClean="0"/>
              <a:t>Cluster</a:t>
            </a:r>
            <a:r>
              <a:rPr lang="es-MX" dirty="0" smtClean="0"/>
              <a:t> Jerárquico</a:t>
            </a:r>
            <a:endParaRPr lang="es-MX" dirty="0"/>
          </a:p>
        </p:txBody>
      </p:sp>
      <p:pic>
        <p:nvPicPr>
          <p:cNvPr id="4" name="Imagen 3"/>
          <p:cNvPicPr>
            <a:picLocks noChangeAspect="1"/>
          </p:cNvPicPr>
          <p:nvPr/>
        </p:nvPicPr>
        <p:blipFill rotWithShape="1">
          <a:blip r:embed="rId2"/>
          <a:srcRect l="40279" r="40070"/>
          <a:stretch/>
        </p:blipFill>
        <p:spPr>
          <a:xfrm>
            <a:off x="1364777" y="1677274"/>
            <a:ext cx="1746914" cy="5030601"/>
          </a:xfrm>
          <a:prstGeom prst="rect">
            <a:avLst/>
          </a:prstGeom>
        </p:spPr>
      </p:pic>
      <p:sp>
        <p:nvSpPr>
          <p:cNvPr id="5" name="Marcador de contenido 2"/>
          <p:cNvSpPr>
            <a:spLocks noGrp="1"/>
          </p:cNvSpPr>
          <p:nvPr>
            <p:ph idx="1"/>
          </p:nvPr>
        </p:nvSpPr>
        <p:spPr>
          <a:xfrm>
            <a:off x="3616658" y="1677274"/>
            <a:ext cx="7069540" cy="3541714"/>
          </a:xfrm>
        </p:spPr>
        <p:txBody>
          <a:bodyPr>
            <a:normAutofit fontScale="85000" lnSpcReduction="20000"/>
          </a:bodyPr>
          <a:lstStyle/>
          <a:p>
            <a:r>
              <a:rPr lang="es-MX" dirty="0"/>
              <a:t>En </a:t>
            </a:r>
            <a:r>
              <a:rPr lang="es-MX" dirty="0">
                <a:hlinkClick r:id="rId3" tooltip="Minería de datos"/>
              </a:rPr>
              <a:t>minería de datos</a:t>
            </a:r>
            <a:r>
              <a:rPr lang="es-MX" dirty="0"/>
              <a:t>, el agrupamiento jerárquico es un método de análisis de grupos puntuales, el cual busca construir una jerarquía de grupos. Estrategias para agrupamiento jerárquico generalmente caen en dos tipos:</a:t>
            </a:r>
          </a:p>
          <a:p>
            <a:r>
              <a:rPr lang="es-MX" b="1" dirty="0" err="1"/>
              <a:t>Aglomerativas</a:t>
            </a:r>
            <a:r>
              <a:rPr lang="es-MX" dirty="0"/>
              <a:t>: Este es un acercamiento ascendente: cada observación comienza en su propio grupo, y los pares de grupos son mezclados mientras uno sube en la jerarquía.</a:t>
            </a:r>
          </a:p>
          <a:p>
            <a:r>
              <a:rPr lang="es-MX" b="1" dirty="0"/>
              <a:t>Divisivas</a:t>
            </a:r>
            <a:r>
              <a:rPr lang="es-MX" dirty="0"/>
              <a:t>: Este es un acercamiento descendente: todas las observaciones comienzan en un grupo, y se realizan divisiones mientras uno baja en la jerarquía.</a:t>
            </a:r>
          </a:p>
        </p:txBody>
      </p:sp>
    </p:spTree>
    <p:extLst>
      <p:ext uri="{BB962C8B-B14F-4D97-AF65-F5344CB8AC3E}">
        <p14:creationId xmlns:p14="http://schemas.microsoft.com/office/powerpoint/2010/main" val="3917909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Estrategia </a:t>
            </a:r>
            <a:r>
              <a:rPr lang="es-MX" dirty="0" err="1" smtClean="0"/>
              <a:t>aglomerativa</a:t>
            </a:r>
            <a:endParaRPr lang="es-MX" dirty="0"/>
          </a:p>
        </p:txBody>
      </p:sp>
      <p:sp>
        <p:nvSpPr>
          <p:cNvPr id="3" name="Marcador de contenido 2"/>
          <p:cNvSpPr>
            <a:spLocks noGrp="1"/>
          </p:cNvSpPr>
          <p:nvPr>
            <p:ph idx="1"/>
          </p:nvPr>
        </p:nvSpPr>
        <p:spPr>
          <a:xfrm>
            <a:off x="1141412" y="2249487"/>
            <a:ext cx="5095615" cy="3541714"/>
          </a:xfrm>
        </p:spPr>
        <p:txBody>
          <a:bodyPr>
            <a:normAutofit fontScale="85000" lnSpcReduction="20000"/>
          </a:bodyPr>
          <a:lstStyle/>
          <a:p>
            <a:pPr fontAlgn="base"/>
            <a:r>
              <a:rPr lang="es-MX" dirty="0"/>
              <a:t>Las estrategias </a:t>
            </a:r>
            <a:r>
              <a:rPr lang="es-MX" dirty="0" err="1"/>
              <a:t>aglomerativas</a:t>
            </a:r>
            <a:r>
              <a:rPr lang="es-MX" dirty="0"/>
              <a:t> parten de un conjunto de elementos individuales y van juntando los elementos que más se parezcan hasta quedarse con un número de </a:t>
            </a:r>
            <a:r>
              <a:rPr lang="es-MX" dirty="0" err="1"/>
              <a:t>clusters</a:t>
            </a:r>
            <a:r>
              <a:rPr lang="es-MX" dirty="0"/>
              <a:t> que se considere óptimo.</a:t>
            </a:r>
          </a:p>
          <a:p>
            <a:pPr fontAlgn="base"/>
            <a:r>
              <a:rPr lang="es-MX" dirty="0"/>
              <a:t>La complejidad computacional de estos métodos es muy alta del orden de </a:t>
            </a:r>
            <a:r>
              <a:rPr lang="es-MX" b="1" dirty="0"/>
              <a:t>n^3, </a:t>
            </a:r>
            <a:r>
              <a:rPr lang="es-MX" dirty="0"/>
              <a:t>aunque existen algoritmos que han reducido esta complejidad como se verá posteriormente.</a:t>
            </a:r>
          </a:p>
          <a:p>
            <a:endParaRPr lang="es-MX" dirty="0"/>
          </a:p>
        </p:txBody>
      </p:sp>
      <p:pic>
        <p:nvPicPr>
          <p:cNvPr id="4" name="Imagen 3"/>
          <p:cNvPicPr>
            <a:picLocks noChangeAspect="1"/>
          </p:cNvPicPr>
          <p:nvPr/>
        </p:nvPicPr>
        <p:blipFill>
          <a:blip r:embed="rId2"/>
          <a:stretch>
            <a:fillRect/>
          </a:stretch>
        </p:blipFill>
        <p:spPr>
          <a:xfrm>
            <a:off x="6558957" y="2097088"/>
            <a:ext cx="4314825" cy="3952875"/>
          </a:xfrm>
          <a:prstGeom prst="rect">
            <a:avLst/>
          </a:prstGeom>
        </p:spPr>
      </p:pic>
    </p:spTree>
    <p:extLst>
      <p:ext uri="{BB962C8B-B14F-4D97-AF65-F5344CB8AC3E}">
        <p14:creationId xmlns:p14="http://schemas.microsoft.com/office/powerpoint/2010/main" val="27495441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Estrategia divisiva</a:t>
            </a:r>
            <a:endParaRPr lang="es-MX" dirty="0"/>
          </a:p>
        </p:txBody>
      </p:sp>
      <p:sp>
        <p:nvSpPr>
          <p:cNvPr id="3" name="Marcador de contenido 2"/>
          <p:cNvSpPr>
            <a:spLocks noGrp="1"/>
          </p:cNvSpPr>
          <p:nvPr>
            <p:ph idx="1"/>
          </p:nvPr>
        </p:nvSpPr>
        <p:spPr>
          <a:xfrm>
            <a:off x="1141412" y="2249487"/>
            <a:ext cx="5095615" cy="3541714"/>
          </a:xfrm>
        </p:spPr>
        <p:txBody>
          <a:bodyPr>
            <a:normAutofit fontScale="85000" lnSpcReduction="20000"/>
          </a:bodyPr>
          <a:lstStyle/>
          <a:p>
            <a:pPr fontAlgn="base"/>
            <a:r>
              <a:rPr lang="es-MX" dirty="0"/>
              <a:t>Las estrategias divisivas parten del conjunto de elementos completos y se van separando los grupos que más diferentes sean entre ellos hasta quedarse con un número de </a:t>
            </a:r>
            <a:r>
              <a:rPr lang="es-MX" dirty="0" err="1"/>
              <a:t>clusters</a:t>
            </a:r>
            <a:r>
              <a:rPr lang="es-MX" dirty="0"/>
              <a:t> que se considere óptimo.</a:t>
            </a:r>
          </a:p>
          <a:p>
            <a:pPr fontAlgn="base"/>
            <a:r>
              <a:rPr lang="es-MX" dirty="0"/>
              <a:t>La complejidad computacional de estos métodos es muy alta del orden de </a:t>
            </a:r>
            <a:r>
              <a:rPr lang="es-MX" b="1" dirty="0"/>
              <a:t>2^n, </a:t>
            </a:r>
            <a:r>
              <a:rPr lang="es-MX" dirty="0"/>
              <a:t>aunque existen algoritmos que han reducido esta complejidad como se verá posteriormente.</a:t>
            </a:r>
          </a:p>
          <a:p>
            <a:endParaRPr lang="es-MX" dirty="0"/>
          </a:p>
        </p:txBody>
      </p:sp>
      <p:pic>
        <p:nvPicPr>
          <p:cNvPr id="6" name="Imagen 5"/>
          <p:cNvPicPr>
            <a:picLocks noChangeAspect="1"/>
          </p:cNvPicPr>
          <p:nvPr/>
        </p:nvPicPr>
        <p:blipFill>
          <a:blip r:embed="rId2"/>
          <a:stretch>
            <a:fillRect/>
          </a:stretch>
        </p:blipFill>
        <p:spPr>
          <a:xfrm>
            <a:off x="6859208" y="2043906"/>
            <a:ext cx="4314825" cy="3952875"/>
          </a:xfrm>
          <a:prstGeom prst="rect">
            <a:avLst/>
          </a:prstGeom>
        </p:spPr>
      </p:pic>
    </p:spTree>
    <p:extLst>
      <p:ext uri="{BB962C8B-B14F-4D97-AF65-F5344CB8AC3E}">
        <p14:creationId xmlns:p14="http://schemas.microsoft.com/office/powerpoint/2010/main" val="18539346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Algoritmo</a:t>
            </a:r>
            <a:endParaRPr lang="es-MX" dirty="0"/>
          </a:p>
        </p:txBody>
      </p:sp>
      <p:sp>
        <p:nvSpPr>
          <p:cNvPr id="3" name="Marcador de contenido 2"/>
          <p:cNvSpPr>
            <a:spLocks noGrp="1"/>
          </p:cNvSpPr>
          <p:nvPr>
            <p:ph idx="1"/>
          </p:nvPr>
        </p:nvSpPr>
        <p:spPr>
          <a:xfrm>
            <a:off x="1141412" y="2249487"/>
            <a:ext cx="5095615" cy="3541714"/>
          </a:xfrm>
        </p:spPr>
        <p:txBody>
          <a:bodyPr>
            <a:normAutofit fontScale="85000" lnSpcReduction="20000"/>
          </a:bodyPr>
          <a:lstStyle/>
          <a:p>
            <a:pPr fontAlgn="base"/>
            <a:r>
              <a:rPr lang="es-MX" dirty="0" err="1" smtClean="0"/>
              <a:t>Aglomerativo</a:t>
            </a:r>
            <a:r>
              <a:rPr lang="es-MX" dirty="0" smtClean="0"/>
              <a:t> – trabaja de abajo hacia arriba (</a:t>
            </a:r>
            <a:r>
              <a:rPr lang="es-MX" dirty="0" err="1" smtClean="0"/>
              <a:t>bottom</a:t>
            </a:r>
            <a:r>
              <a:rPr lang="es-MX" dirty="0" smtClean="0"/>
              <a:t>-up). Se inicia cuando un elemento es considerado dentro de un elemento de algún </a:t>
            </a:r>
            <a:r>
              <a:rPr lang="es-MX" dirty="0" err="1" smtClean="0"/>
              <a:t>cluster</a:t>
            </a:r>
            <a:r>
              <a:rPr lang="es-MX" dirty="0" smtClean="0"/>
              <a:t>. Y conforme avanzan las iteraciones se van a </a:t>
            </a:r>
            <a:r>
              <a:rPr lang="es-MX" dirty="0" err="1" smtClean="0"/>
              <a:t>gregando</a:t>
            </a:r>
            <a:r>
              <a:rPr lang="es-MX" dirty="0" smtClean="0"/>
              <a:t> a otros </a:t>
            </a:r>
            <a:r>
              <a:rPr lang="es-MX" dirty="0" err="1" smtClean="0"/>
              <a:t>cluster</a:t>
            </a:r>
            <a:r>
              <a:rPr lang="es-MX" dirty="0" smtClean="0"/>
              <a:t>.</a:t>
            </a:r>
            <a:endParaRPr lang="es-MX" dirty="0"/>
          </a:p>
          <a:p>
            <a:pPr fontAlgn="base"/>
            <a:r>
              <a:rPr lang="es-MX" dirty="0" smtClean="0"/>
              <a:t>Divisivo – trabaja de arriba hacia abajo (Top-</a:t>
            </a:r>
            <a:r>
              <a:rPr lang="es-MX" dirty="0" err="1" smtClean="0"/>
              <a:t>down</a:t>
            </a:r>
            <a:r>
              <a:rPr lang="es-MX" dirty="0" smtClean="0"/>
              <a:t>), en donde todos los objetos son incluidos en un </a:t>
            </a:r>
            <a:r>
              <a:rPr lang="es-MX" dirty="0" err="1" smtClean="0"/>
              <a:t>cluster</a:t>
            </a:r>
            <a:r>
              <a:rPr lang="es-MX" dirty="0" smtClean="0"/>
              <a:t> y posteriormente se va </a:t>
            </a:r>
            <a:r>
              <a:rPr lang="es-MX" dirty="0" err="1" smtClean="0"/>
              <a:t>diviendo</a:t>
            </a:r>
            <a:r>
              <a:rPr lang="es-MX" dirty="0" smtClean="0"/>
              <a:t>.</a:t>
            </a:r>
            <a:endParaRPr lang="es-MX" dirty="0"/>
          </a:p>
          <a:p>
            <a:endParaRPr lang="es-MX" dirty="0"/>
          </a:p>
        </p:txBody>
      </p:sp>
      <p:pic>
        <p:nvPicPr>
          <p:cNvPr id="4" name="Imagen 3"/>
          <p:cNvPicPr>
            <a:picLocks noChangeAspect="1"/>
          </p:cNvPicPr>
          <p:nvPr/>
        </p:nvPicPr>
        <p:blipFill>
          <a:blip r:embed="rId2"/>
          <a:stretch>
            <a:fillRect/>
          </a:stretch>
        </p:blipFill>
        <p:spPr>
          <a:xfrm>
            <a:off x="6518227" y="2474510"/>
            <a:ext cx="5468568" cy="2670696"/>
          </a:xfrm>
          <a:prstGeom prst="rect">
            <a:avLst/>
          </a:prstGeom>
        </p:spPr>
      </p:pic>
      <p:cxnSp>
        <p:nvCxnSpPr>
          <p:cNvPr id="6" name="Conector recto de flecha 5"/>
          <p:cNvCxnSpPr/>
          <p:nvPr/>
        </p:nvCxnSpPr>
        <p:spPr>
          <a:xfrm flipV="1">
            <a:off x="6518227" y="1610436"/>
            <a:ext cx="3799480" cy="27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3298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dendograma</a:t>
            </a:r>
            <a:endParaRPr lang="es-MX" dirty="0"/>
          </a:p>
        </p:txBody>
      </p:sp>
      <p:sp>
        <p:nvSpPr>
          <p:cNvPr id="3" name="Marcador de contenido 2"/>
          <p:cNvSpPr>
            <a:spLocks noGrp="1"/>
          </p:cNvSpPr>
          <p:nvPr>
            <p:ph idx="1"/>
          </p:nvPr>
        </p:nvSpPr>
        <p:spPr>
          <a:xfrm>
            <a:off x="6509982" y="2249487"/>
            <a:ext cx="4537429" cy="3541714"/>
          </a:xfrm>
        </p:spPr>
        <p:txBody>
          <a:bodyPr>
            <a:normAutofit fontScale="85000" lnSpcReduction="10000"/>
          </a:bodyPr>
          <a:lstStyle/>
          <a:p>
            <a:r>
              <a:rPr lang="es-MX" dirty="0"/>
              <a:t>La manera de representar un </a:t>
            </a:r>
            <a:r>
              <a:rPr lang="es-MX" dirty="0" err="1"/>
              <a:t>clustering</a:t>
            </a:r>
            <a:r>
              <a:rPr lang="es-MX" dirty="0"/>
              <a:t> jerárquico es con un </a:t>
            </a:r>
            <a:r>
              <a:rPr lang="es-MX" dirty="0" err="1"/>
              <a:t>dendrograma</a:t>
            </a:r>
            <a:r>
              <a:rPr lang="es-MX" dirty="0" smtClean="0"/>
              <a:t>.</a:t>
            </a:r>
          </a:p>
          <a:p>
            <a:r>
              <a:rPr lang="es-MX" dirty="0"/>
              <a:t>Las líneas verticales del </a:t>
            </a:r>
            <a:r>
              <a:rPr lang="es-MX" dirty="0" err="1"/>
              <a:t>dendrograma</a:t>
            </a:r>
            <a:r>
              <a:rPr lang="es-MX" dirty="0"/>
              <a:t> ilustran las fusiones (o divisiones) realizadas en cada etapa del </a:t>
            </a:r>
            <a:r>
              <a:rPr lang="es-MX" dirty="0" err="1"/>
              <a:t>clustering</a:t>
            </a:r>
            <a:r>
              <a:rPr lang="es-MX" dirty="0"/>
              <a:t>. Podemos ver la distancia, los distintos niveles de asociaciones entre los datos individuales y también las asociaciones entre </a:t>
            </a:r>
            <a:r>
              <a:rPr lang="es-MX" dirty="0" err="1"/>
              <a:t>clústers</a:t>
            </a:r>
            <a:r>
              <a:rPr lang="es-MX" dirty="0"/>
              <a:t>.</a:t>
            </a:r>
          </a:p>
        </p:txBody>
      </p:sp>
      <p:pic>
        <p:nvPicPr>
          <p:cNvPr id="4" name="Imagen 3"/>
          <p:cNvPicPr>
            <a:picLocks noChangeAspect="1"/>
          </p:cNvPicPr>
          <p:nvPr/>
        </p:nvPicPr>
        <p:blipFill>
          <a:blip r:embed="rId2"/>
          <a:stretch>
            <a:fillRect/>
          </a:stretch>
        </p:blipFill>
        <p:spPr>
          <a:xfrm>
            <a:off x="698026" y="1853702"/>
            <a:ext cx="4973354" cy="4608513"/>
          </a:xfrm>
          <a:prstGeom prst="rect">
            <a:avLst/>
          </a:prstGeom>
        </p:spPr>
      </p:pic>
      <p:cxnSp>
        <p:nvCxnSpPr>
          <p:cNvPr id="6" name="Conector recto 5"/>
          <p:cNvCxnSpPr/>
          <p:nvPr/>
        </p:nvCxnSpPr>
        <p:spPr>
          <a:xfrm flipH="1" flipV="1">
            <a:off x="996287" y="4020344"/>
            <a:ext cx="13648" cy="1770858"/>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2070157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Comentarios de </a:t>
            </a:r>
            <a:r>
              <a:rPr lang="es-MX" dirty="0" err="1" smtClean="0"/>
              <a:t>clustering</a:t>
            </a:r>
            <a:r>
              <a:rPr lang="es-MX" dirty="0" smtClean="0"/>
              <a:t> jerárquico</a:t>
            </a:r>
            <a:endParaRPr lang="es-MX" dirty="0"/>
          </a:p>
        </p:txBody>
      </p:sp>
      <p:sp>
        <p:nvSpPr>
          <p:cNvPr id="3" name="Marcador de contenido 2"/>
          <p:cNvSpPr>
            <a:spLocks noGrp="1"/>
          </p:cNvSpPr>
          <p:nvPr>
            <p:ph idx="1"/>
          </p:nvPr>
        </p:nvSpPr>
        <p:spPr/>
        <p:txBody>
          <a:bodyPr>
            <a:normAutofit fontScale="92500" lnSpcReduction="20000"/>
          </a:bodyPr>
          <a:lstStyle/>
          <a:p>
            <a:pPr algn="just"/>
            <a:r>
              <a:rPr lang="es-MX" dirty="0"/>
              <a:t>A diferencia del método de K-</a:t>
            </a:r>
            <a:r>
              <a:rPr lang="es-MX" dirty="0" err="1"/>
              <a:t>Means</a:t>
            </a:r>
            <a:r>
              <a:rPr lang="es-MX" dirty="0"/>
              <a:t>, el cuando efectuamos un </a:t>
            </a:r>
            <a:r>
              <a:rPr lang="es-MX" dirty="0" err="1"/>
              <a:t>clustering</a:t>
            </a:r>
            <a:r>
              <a:rPr lang="es-MX" dirty="0"/>
              <a:t> jerárquico </a:t>
            </a:r>
            <a:r>
              <a:rPr lang="es-MX" b="1" dirty="0"/>
              <a:t>no es necesario determinar previamente el número de clústeres que vamos a formar. </a:t>
            </a:r>
            <a:r>
              <a:rPr lang="es-MX" dirty="0"/>
              <a:t>Podemos obtener el número de clústeres directamente del modelo.</a:t>
            </a:r>
          </a:p>
          <a:p>
            <a:pPr algn="just"/>
            <a:r>
              <a:rPr lang="es-MX" b="1" dirty="0"/>
              <a:t>No es apropiado para </a:t>
            </a:r>
            <a:r>
              <a:rPr lang="es-MX" b="1" dirty="0" err="1"/>
              <a:t>datasets</a:t>
            </a:r>
            <a:r>
              <a:rPr lang="es-MX" b="1" dirty="0"/>
              <a:t> muy grandes.</a:t>
            </a:r>
          </a:p>
          <a:p>
            <a:pPr algn="just"/>
            <a:r>
              <a:rPr lang="es-MX" dirty="0"/>
              <a:t>Al igual que con otros métodos de minería de datos es importante recordar que </a:t>
            </a:r>
            <a:r>
              <a:rPr lang="es-MX" b="1" dirty="0"/>
              <a:t>debemos estandarizar las variables antes de aplicar el </a:t>
            </a:r>
            <a:r>
              <a:rPr lang="es-MX" b="1" dirty="0" err="1"/>
              <a:t>algortimo</a:t>
            </a:r>
            <a:r>
              <a:rPr lang="es-MX" b="1" dirty="0"/>
              <a:t>.</a:t>
            </a:r>
          </a:p>
          <a:p>
            <a:pPr algn="just"/>
            <a:r>
              <a:rPr lang="es-MX" dirty="0"/>
              <a:t>La elección de la medida de distancia es muy importante para que el </a:t>
            </a:r>
            <a:r>
              <a:rPr lang="es-MX" dirty="0" err="1"/>
              <a:t>clustering</a:t>
            </a:r>
            <a:r>
              <a:rPr lang="es-MX" dirty="0"/>
              <a:t> tenga sentido. </a:t>
            </a:r>
            <a:r>
              <a:rPr lang="es-MX" b="1" dirty="0"/>
              <a:t>Con distintas medidas tendremos obtendremos distintos agrupamientos.</a:t>
            </a:r>
          </a:p>
          <a:p>
            <a:pPr algn="just"/>
            <a:endParaRPr lang="es-MX" dirty="0"/>
          </a:p>
        </p:txBody>
      </p:sp>
    </p:spTree>
    <p:extLst>
      <p:ext uri="{BB962C8B-B14F-4D97-AF65-F5344CB8AC3E}">
        <p14:creationId xmlns:p14="http://schemas.microsoft.com/office/powerpoint/2010/main" val="8568225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Medir la distancia (</a:t>
            </a:r>
            <a:r>
              <a:rPr lang="es-MX" dirty="0" err="1" smtClean="0"/>
              <a:t>The</a:t>
            </a:r>
            <a:r>
              <a:rPr lang="es-MX" dirty="0" smtClean="0"/>
              <a:t> </a:t>
            </a:r>
            <a:r>
              <a:rPr lang="es-MX" dirty="0" err="1" smtClean="0"/>
              <a:t>Linkage</a:t>
            </a:r>
            <a:r>
              <a:rPr lang="es-MX" dirty="0" smtClean="0"/>
              <a:t> </a:t>
            </a:r>
            <a:r>
              <a:rPr lang="es-MX" dirty="0" err="1" smtClean="0"/>
              <a:t>Function</a:t>
            </a:r>
            <a:r>
              <a:rPr lang="es-MX" dirty="0" smtClean="0"/>
              <a:t>)</a:t>
            </a:r>
            <a:endParaRPr lang="es-MX" dirty="0"/>
          </a:p>
        </p:txBody>
      </p:sp>
      <p:sp>
        <p:nvSpPr>
          <p:cNvPr id="3" name="Marcador de contenido 2"/>
          <p:cNvSpPr>
            <a:spLocks noGrp="1"/>
          </p:cNvSpPr>
          <p:nvPr>
            <p:ph idx="1"/>
          </p:nvPr>
        </p:nvSpPr>
        <p:spPr>
          <a:xfrm>
            <a:off x="1141412" y="1869743"/>
            <a:ext cx="9905999" cy="3921458"/>
          </a:xfrm>
        </p:spPr>
        <p:txBody>
          <a:bodyPr>
            <a:normAutofit fontScale="85000" lnSpcReduction="20000"/>
          </a:bodyPr>
          <a:lstStyle/>
          <a:p>
            <a:r>
              <a:rPr lang="es-MX" dirty="0"/>
              <a:t>Además de la dirección en la que se haga la agrupación, también tenemos que definir cómo vamos a medir la distancia entre clústeres. Podemos tener 4 tipos de medidas de distancia entre clústeres:</a:t>
            </a:r>
          </a:p>
          <a:p>
            <a:r>
              <a:rPr lang="es-MX" b="1" dirty="0"/>
              <a:t>Conexión completa:</a:t>
            </a:r>
            <a:r>
              <a:rPr lang="es-MX" dirty="0"/>
              <a:t> La distancia se mide entre los dos puntos más lejanos de cada clúster</a:t>
            </a:r>
          </a:p>
          <a:p>
            <a:r>
              <a:rPr lang="es-MX" b="1" dirty="0"/>
              <a:t>Conexión simple:</a:t>
            </a:r>
            <a:r>
              <a:rPr lang="es-MX" dirty="0"/>
              <a:t> Es la opuesta a la conexión completa. Toma la distancia mínima entre dos puntos de cada clúster.</a:t>
            </a:r>
          </a:p>
          <a:p>
            <a:r>
              <a:rPr lang="es-MX" b="1" dirty="0"/>
              <a:t>Distancia entre medias:</a:t>
            </a:r>
            <a:r>
              <a:rPr lang="es-MX" dirty="0"/>
              <a:t> La distancia entre dos clústeres se calcula como la distancia entre las medias de cada uno.</a:t>
            </a:r>
          </a:p>
          <a:p>
            <a:r>
              <a:rPr lang="es-MX" b="1" dirty="0"/>
              <a:t>La distancia promedio entre pares:</a:t>
            </a:r>
            <a:r>
              <a:rPr lang="es-MX" dirty="0"/>
              <a:t> Es el promedio entre todas las distancias que podemos obtener entre todos los pares de puntos.</a:t>
            </a:r>
          </a:p>
          <a:p>
            <a:pPr algn="just"/>
            <a:endParaRPr lang="es-MX" dirty="0"/>
          </a:p>
        </p:txBody>
      </p:sp>
    </p:spTree>
    <p:extLst>
      <p:ext uri="{BB962C8B-B14F-4D97-AF65-F5344CB8AC3E}">
        <p14:creationId xmlns:p14="http://schemas.microsoft.com/office/powerpoint/2010/main" val="3173494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Separación de </a:t>
            </a:r>
            <a:r>
              <a:rPr lang="es-MX" dirty="0" err="1" smtClean="0"/>
              <a:t>datasets</a:t>
            </a:r>
            <a:endParaRPr lang="es-MX" dirty="0"/>
          </a:p>
        </p:txBody>
      </p:sp>
      <p:sp>
        <p:nvSpPr>
          <p:cNvPr id="3" name="Marcador de contenido 2"/>
          <p:cNvSpPr>
            <a:spLocks noGrp="1"/>
          </p:cNvSpPr>
          <p:nvPr>
            <p:ph idx="1"/>
          </p:nvPr>
        </p:nvSpPr>
        <p:spPr/>
        <p:txBody>
          <a:bodyPr/>
          <a:lstStyle/>
          <a:p>
            <a:endParaRPr lang="es-MX"/>
          </a:p>
        </p:txBody>
      </p:sp>
    </p:spTree>
    <p:extLst>
      <p:ext uri="{BB962C8B-B14F-4D97-AF65-F5344CB8AC3E}">
        <p14:creationId xmlns:p14="http://schemas.microsoft.com/office/powerpoint/2010/main" val="25856335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Modelos Avanzados de </a:t>
            </a:r>
            <a:r>
              <a:rPr lang="es-MX" dirty="0" err="1" smtClean="0"/>
              <a:t>Clusters</a:t>
            </a:r>
            <a:r>
              <a:rPr lang="es-MX" dirty="0" smtClean="0"/>
              <a:t/>
            </a:r>
            <a:br>
              <a:rPr lang="es-MX" dirty="0" smtClean="0"/>
            </a:br>
            <a:r>
              <a:rPr lang="es-MX" dirty="0" smtClean="0"/>
              <a:t>K – MEDIAS JERÁRQUICO</a:t>
            </a:r>
            <a:endParaRPr lang="es-MX" dirty="0"/>
          </a:p>
        </p:txBody>
      </p:sp>
      <p:sp>
        <p:nvSpPr>
          <p:cNvPr id="3" name="Marcador de contenido 2"/>
          <p:cNvSpPr>
            <a:spLocks noGrp="1"/>
          </p:cNvSpPr>
          <p:nvPr>
            <p:ph idx="1"/>
          </p:nvPr>
        </p:nvSpPr>
        <p:spPr/>
        <p:txBody>
          <a:bodyPr/>
          <a:lstStyle/>
          <a:p>
            <a:r>
              <a:rPr lang="es-MX" dirty="0" smtClean="0"/>
              <a:t>K-medias Jerárquico es un método hibrido, que busca mejorar el algoritmo de k-medias por si solo.</a:t>
            </a:r>
          </a:p>
          <a:p>
            <a:r>
              <a:rPr lang="es-MX" dirty="0" smtClean="0"/>
              <a:t>El algoritmo se resume:</a:t>
            </a:r>
          </a:p>
          <a:p>
            <a:pPr lvl="1"/>
            <a:r>
              <a:rPr lang="es-MX" dirty="0" smtClean="0"/>
              <a:t>Se calcula el </a:t>
            </a:r>
            <a:r>
              <a:rPr lang="es-MX" dirty="0" err="1" smtClean="0"/>
              <a:t>cluster</a:t>
            </a:r>
            <a:r>
              <a:rPr lang="es-MX" dirty="0" smtClean="0"/>
              <a:t> jerárquico y se corta el árbol in k </a:t>
            </a:r>
            <a:r>
              <a:rPr lang="es-MX" dirty="0" err="1" smtClean="0"/>
              <a:t>clusters</a:t>
            </a:r>
            <a:endParaRPr lang="es-MX" dirty="0" smtClean="0"/>
          </a:p>
          <a:p>
            <a:pPr lvl="1"/>
            <a:r>
              <a:rPr lang="es-MX" dirty="0" smtClean="0"/>
              <a:t>Se calcula el centro (su media) de cada </a:t>
            </a:r>
            <a:r>
              <a:rPr lang="es-MX" dirty="0" err="1" smtClean="0"/>
              <a:t>cluster</a:t>
            </a:r>
            <a:endParaRPr lang="es-MX" dirty="0" smtClean="0"/>
          </a:p>
          <a:p>
            <a:pPr lvl="1"/>
            <a:r>
              <a:rPr lang="es-MX" dirty="0" smtClean="0"/>
              <a:t>Se calcula las k medias al usar el conjunto de centros de </a:t>
            </a:r>
            <a:r>
              <a:rPr lang="es-MX" dirty="0" err="1" smtClean="0"/>
              <a:t>cluster</a:t>
            </a:r>
            <a:r>
              <a:rPr lang="es-MX" dirty="0" smtClean="0"/>
              <a:t> como los centros del </a:t>
            </a:r>
            <a:r>
              <a:rPr lang="es-MX" dirty="0" err="1" smtClean="0"/>
              <a:t>cluster</a:t>
            </a:r>
            <a:r>
              <a:rPr lang="es-MX" dirty="0" smtClean="0"/>
              <a:t> iniciales.</a:t>
            </a:r>
            <a:endParaRPr lang="es-MX" dirty="0"/>
          </a:p>
        </p:txBody>
      </p:sp>
    </p:spTree>
    <p:extLst>
      <p:ext uri="{BB962C8B-B14F-4D97-AF65-F5344CB8AC3E}">
        <p14:creationId xmlns:p14="http://schemas.microsoft.com/office/powerpoint/2010/main" val="7172525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Modelos Avanzados de </a:t>
            </a:r>
            <a:r>
              <a:rPr lang="es-MX" dirty="0" err="1"/>
              <a:t>Clusters</a:t>
            </a:r>
            <a:r>
              <a:rPr lang="es-MX" dirty="0"/>
              <a:t/>
            </a:r>
            <a:br>
              <a:rPr lang="es-MX" dirty="0"/>
            </a:br>
            <a:r>
              <a:rPr lang="es-MX" dirty="0" err="1" smtClean="0"/>
              <a:t>Fuzzy</a:t>
            </a:r>
            <a:r>
              <a:rPr lang="es-MX" dirty="0" smtClean="0"/>
              <a:t> </a:t>
            </a:r>
            <a:r>
              <a:rPr lang="es-MX" dirty="0" err="1" smtClean="0"/>
              <a:t>clustering</a:t>
            </a:r>
            <a:endParaRPr lang="es-MX" dirty="0"/>
          </a:p>
        </p:txBody>
      </p:sp>
      <p:sp>
        <p:nvSpPr>
          <p:cNvPr id="3" name="Marcador de contenido 2"/>
          <p:cNvSpPr>
            <a:spLocks noGrp="1"/>
          </p:cNvSpPr>
          <p:nvPr>
            <p:ph idx="1"/>
          </p:nvPr>
        </p:nvSpPr>
        <p:spPr/>
        <p:txBody>
          <a:bodyPr>
            <a:normAutofit fontScale="92500" lnSpcReduction="10000"/>
          </a:bodyPr>
          <a:lstStyle/>
          <a:p>
            <a:r>
              <a:rPr lang="es-MX" dirty="0" smtClean="0"/>
              <a:t>Cada elemento tiene una probabilidad tiene una probabilidad de pertenecer a cada </a:t>
            </a:r>
            <a:r>
              <a:rPr lang="es-MX" dirty="0" err="1" smtClean="0"/>
              <a:t>cluster</a:t>
            </a:r>
            <a:r>
              <a:rPr lang="es-MX" dirty="0" smtClean="0"/>
              <a:t>. </a:t>
            </a:r>
          </a:p>
          <a:p>
            <a:r>
              <a:rPr lang="es-MX" dirty="0"/>
              <a:t>En la agrupación difusa, los puntos cercanos al centro de un grupo pueden estar en el grupo en un grado más alto que los puntos en el borde de un grupo. El grado al que un elemento pertenece a un grupo determinado es un valor numérico que varía de 0 a 1</a:t>
            </a:r>
            <a:r>
              <a:rPr lang="es-MX" dirty="0" smtClean="0"/>
              <a:t>.</a:t>
            </a:r>
          </a:p>
          <a:p>
            <a:r>
              <a:rPr lang="en-US" dirty="0"/>
              <a:t>The function </a:t>
            </a:r>
            <a:r>
              <a:rPr lang="en-US" i="1" dirty="0"/>
              <a:t>fanny</a:t>
            </a:r>
            <a:r>
              <a:rPr lang="en-US" dirty="0"/>
              <a:t>() [</a:t>
            </a:r>
            <a:r>
              <a:rPr lang="en-US" i="1" dirty="0"/>
              <a:t>cluster</a:t>
            </a:r>
            <a:r>
              <a:rPr lang="en-US" dirty="0"/>
              <a:t> R package] can be used to compute fuzzy clustering. </a:t>
            </a:r>
            <a:r>
              <a:rPr lang="en-US" b="1" dirty="0"/>
              <a:t>FANNY</a:t>
            </a:r>
            <a:r>
              <a:rPr lang="en-US" dirty="0"/>
              <a:t> stands for </a:t>
            </a:r>
            <a:r>
              <a:rPr lang="en-US" b="1" dirty="0"/>
              <a:t>fuzzy analysis clustering</a:t>
            </a:r>
            <a:r>
              <a:rPr lang="en-US" dirty="0"/>
              <a:t>.</a:t>
            </a:r>
            <a:endParaRPr lang="es-MX" dirty="0"/>
          </a:p>
        </p:txBody>
      </p:sp>
    </p:spTree>
    <p:extLst>
      <p:ext uri="{BB962C8B-B14F-4D97-AF65-F5344CB8AC3E}">
        <p14:creationId xmlns:p14="http://schemas.microsoft.com/office/powerpoint/2010/main" val="11123992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COMPONENTES PRINCIPALES</a:t>
            </a:r>
            <a:endParaRPr lang="es-MX" dirty="0"/>
          </a:p>
        </p:txBody>
      </p:sp>
      <p:sp>
        <p:nvSpPr>
          <p:cNvPr id="3" name="Marcador de contenido 2"/>
          <p:cNvSpPr>
            <a:spLocks noGrp="1"/>
          </p:cNvSpPr>
          <p:nvPr>
            <p:ph idx="1"/>
          </p:nvPr>
        </p:nvSpPr>
        <p:spPr/>
        <p:txBody>
          <a:bodyPr>
            <a:normAutofit fontScale="85000" lnSpcReduction="20000"/>
          </a:bodyPr>
          <a:lstStyle/>
          <a:p>
            <a:r>
              <a:rPr lang="es-MX" dirty="0"/>
              <a:t>El análisis de componentes principales (</a:t>
            </a:r>
            <a:r>
              <a:rPr lang="es-MX" i="1" dirty="0"/>
              <a:t>principal </a:t>
            </a:r>
            <a:r>
              <a:rPr lang="es-MX" i="1" dirty="0" err="1"/>
              <a:t>component</a:t>
            </a:r>
            <a:r>
              <a:rPr lang="es-MX" i="1" dirty="0"/>
              <a:t> </a:t>
            </a:r>
            <a:r>
              <a:rPr lang="es-MX" i="1" dirty="0" err="1"/>
              <a:t>analysis</a:t>
            </a:r>
            <a:r>
              <a:rPr lang="es-MX" dirty="0"/>
              <a:t>) o </a:t>
            </a:r>
            <a:r>
              <a:rPr lang="es-MX" b="1" dirty="0"/>
              <a:t>PCA</a:t>
            </a:r>
            <a:r>
              <a:rPr lang="es-MX" dirty="0"/>
              <a:t> es una de las técnicas de aprendizaje no supervisado, las cuales suelen aplicarse como parte del análisis exploratorio de los datos</a:t>
            </a:r>
            <a:r>
              <a:rPr lang="es-MX" dirty="0" smtClean="0"/>
              <a:t>.</a:t>
            </a:r>
          </a:p>
          <a:p>
            <a:r>
              <a:rPr lang="es-MX" dirty="0"/>
              <a:t>Una de las aplicaciones de PCA es la </a:t>
            </a:r>
            <a:r>
              <a:rPr lang="es-MX" b="1" dirty="0"/>
              <a:t>reducción de </a:t>
            </a:r>
            <a:r>
              <a:rPr lang="es-MX" b="1" dirty="0" err="1"/>
              <a:t>dimensionalidad</a:t>
            </a:r>
            <a:r>
              <a:rPr lang="es-MX" dirty="0"/>
              <a:t> (variables), perdiendo la menor cantidad de información (varianza) posible: cuando contamos con un gran número de variables cuantitativas posiblemente correlacionadas (indicativo de existencia de información redundante), PCA permite reducirlas a un número menor de variables transformadas (componentes principales) que expliquen gran parte de la variabilidad en los datos. Los componentes se ordenan por la cantidad de varianza original que describen, por lo que la técnica es útil para reducir la </a:t>
            </a:r>
            <a:r>
              <a:rPr lang="es-MX" dirty="0" err="1"/>
              <a:t>dimensionalidad</a:t>
            </a:r>
            <a:r>
              <a:rPr lang="es-MX" dirty="0"/>
              <a:t> de un conjunto de datos.</a:t>
            </a:r>
          </a:p>
        </p:txBody>
      </p:sp>
    </p:spTree>
    <p:extLst>
      <p:ext uri="{BB962C8B-B14F-4D97-AF65-F5344CB8AC3E}">
        <p14:creationId xmlns:p14="http://schemas.microsoft.com/office/powerpoint/2010/main" val="11791531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COMPONENTES PRINCIPALES</a:t>
            </a:r>
          </a:p>
        </p:txBody>
      </p:sp>
      <p:pic>
        <p:nvPicPr>
          <p:cNvPr id="4" name="Imagen 3"/>
          <p:cNvPicPr>
            <a:picLocks noChangeAspect="1"/>
          </p:cNvPicPr>
          <p:nvPr/>
        </p:nvPicPr>
        <p:blipFill>
          <a:blip r:embed="rId2"/>
          <a:stretch>
            <a:fillRect/>
          </a:stretch>
        </p:blipFill>
        <p:spPr>
          <a:xfrm>
            <a:off x="1949284" y="2426386"/>
            <a:ext cx="7419975" cy="3533775"/>
          </a:xfrm>
          <a:prstGeom prst="rect">
            <a:avLst/>
          </a:prstGeom>
        </p:spPr>
      </p:pic>
    </p:spTree>
    <p:extLst>
      <p:ext uri="{BB962C8B-B14F-4D97-AF65-F5344CB8AC3E}">
        <p14:creationId xmlns:p14="http://schemas.microsoft.com/office/powerpoint/2010/main" val="42708095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COMPONENTES PRINCIPALES</a:t>
            </a:r>
          </a:p>
        </p:txBody>
      </p:sp>
      <p:pic>
        <p:nvPicPr>
          <p:cNvPr id="4" name="Imagen 3"/>
          <p:cNvPicPr>
            <a:picLocks noChangeAspect="1"/>
          </p:cNvPicPr>
          <p:nvPr/>
        </p:nvPicPr>
        <p:blipFill>
          <a:blip r:embed="rId2"/>
          <a:stretch>
            <a:fillRect/>
          </a:stretch>
        </p:blipFill>
        <p:spPr>
          <a:xfrm>
            <a:off x="1246920" y="1357803"/>
            <a:ext cx="8593115" cy="4980866"/>
          </a:xfrm>
          <a:prstGeom prst="rect">
            <a:avLst/>
          </a:prstGeom>
        </p:spPr>
      </p:pic>
    </p:spTree>
    <p:extLst>
      <p:ext uri="{BB962C8B-B14F-4D97-AF65-F5344CB8AC3E}">
        <p14:creationId xmlns:p14="http://schemas.microsoft.com/office/powerpoint/2010/main" val="19459077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COMPONENTES PRINCIPALES</a:t>
            </a:r>
          </a:p>
        </p:txBody>
      </p:sp>
      <p:sp>
        <p:nvSpPr>
          <p:cNvPr id="3" name="Marcador de contenido 2"/>
          <p:cNvSpPr>
            <a:spLocks noGrp="1"/>
          </p:cNvSpPr>
          <p:nvPr>
            <p:ph idx="1"/>
          </p:nvPr>
        </p:nvSpPr>
        <p:spPr/>
        <p:txBody>
          <a:bodyPr/>
          <a:lstStyle/>
          <a:p>
            <a:r>
              <a:rPr lang="es-MX" dirty="0" smtClean="0"/>
              <a:t>La gráfica muestra la </a:t>
            </a:r>
            <a:r>
              <a:rPr lang="es-MX" dirty="0" smtClean="0"/>
              <a:t>proporción </a:t>
            </a:r>
            <a:r>
              <a:rPr lang="es-MX" dirty="0" smtClean="0"/>
              <a:t>de varianza explicada por cada componente principal. El Primer componente principal explica más del 50% del total de la varianza. </a:t>
            </a:r>
            <a:endParaRPr lang="es-MX" dirty="0"/>
          </a:p>
        </p:txBody>
      </p:sp>
      <p:pic>
        <p:nvPicPr>
          <p:cNvPr id="5" name="Imagen 4"/>
          <p:cNvPicPr>
            <a:picLocks noChangeAspect="1"/>
          </p:cNvPicPr>
          <p:nvPr/>
        </p:nvPicPr>
        <p:blipFill>
          <a:blip r:embed="rId2"/>
          <a:stretch>
            <a:fillRect/>
          </a:stretch>
        </p:blipFill>
        <p:spPr>
          <a:xfrm>
            <a:off x="4831637" y="3402130"/>
            <a:ext cx="5295002" cy="3347536"/>
          </a:xfrm>
          <a:prstGeom prst="rect">
            <a:avLst/>
          </a:prstGeom>
        </p:spPr>
      </p:pic>
    </p:spTree>
    <p:extLst>
      <p:ext uri="{BB962C8B-B14F-4D97-AF65-F5344CB8AC3E}">
        <p14:creationId xmlns:p14="http://schemas.microsoft.com/office/powerpoint/2010/main" val="39355059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535675" y="683241"/>
            <a:ext cx="7162800" cy="5600700"/>
          </a:xfrm>
          <a:prstGeom prst="rect">
            <a:avLst/>
          </a:prstGeom>
        </p:spPr>
      </p:pic>
      <p:sp>
        <p:nvSpPr>
          <p:cNvPr id="6" name="CuadroTexto 5"/>
          <p:cNvSpPr txBox="1"/>
          <p:nvPr/>
        </p:nvSpPr>
        <p:spPr>
          <a:xfrm>
            <a:off x="8652680" y="1269242"/>
            <a:ext cx="3343701" cy="3139321"/>
          </a:xfrm>
          <a:prstGeom prst="rect">
            <a:avLst/>
          </a:prstGeom>
          <a:noFill/>
        </p:spPr>
        <p:txBody>
          <a:bodyPr wrap="square" rtlCol="0">
            <a:spAutoFit/>
          </a:bodyPr>
          <a:lstStyle/>
          <a:p>
            <a:r>
              <a:rPr lang="es-MX" dirty="0" smtClean="0"/>
              <a:t>Los datos describen el desempeño de los atletas durante dos eventos deportivos. Contiene 27 individuos (atletas) descritos por 13 variables.</a:t>
            </a:r>
          </a:p>
          <a:p>
            <a:r>
              <a:rPr lang="es-MX" dirty="0" smtClean="0"/>
              <a:t>Renglones 1:23, individuos que se usarán en el Análisis de Componentes Principales. </a:t>
            </a:r>
          </a:p>
          <a:p>
            <a:r>
              <a:rPr lang="es-MX" dirty="0" smtClean="0"/>
              <a:t>Renglones 24:27 – Valores para los cuales se hará la predicción usando los CP. </a:t>
            </a:r>
            <a:endParaRPr lang="es-MX" dirty="0"/>
          </a:p>
        </p:txBody>
      </p:sp>
    </p:spTree>
    <p:extLst>
      <p:ext uri="{BB962C8B-B14F-4D97-AF65-F5344CB8AC3E}">
        <p14:creationId xmlns:p14="http://schemas.microsoft.com/office/powerpoint/2010/main" val="3323267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COMPONENTES PRINCIPALES</a:t>
            </a:r>
          </a:p>
        </p:txBody>
      </p:sp>
      <p:sp>
        <p:nvSpPr>
          <p:cNvPr id="3" name="Marcador de contenido 2"/>
          <p:cNvSpPr>
            <a:spLocks noGrp="1"/>
          </p:cNvSpPr>
          <p:nvPr>
            <p:ph idx="1"/>
          </p:nvPr>
        </p:nvSpPr>
        <p:spPr/>
        <p:txBody>
          <a:bodyPr/>
          <a:lstStyle/>
          <a:p>
            <a:endParaRPr lang="es-MX"/>
          </a:p>
        </p:txBody>
      </p:sp>
    </p:spTree>
    <p:extLst>
      <p:ext uri="{BB962C8B-B14F-4D97-AF65-F5344CB8AC3E}">
        <p14:creationId xmlns:p14="http://schemas.microsoft.com/office/powerpoint/2010/main" val="2739867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2" y="181790"/>
            <a:ext cx="9905998" cy="910031"/>
          </a:xfrm>
        </p:spPr>
        <p:txBody>
          <a:bodyPr/>
          <a:lstStyle/>
          <a:p>
            <a:r>
              <a:rPr lang="es-MX" dirty="0" err="1" smtClean="0"/>
              <a:t>Feature</a:t>
            </a:r>
            <a:r>
              <a:rPr lang="es-MX" dirty="0" smtClean="0"/>
              <a:t> </a:t>
            </a:r>
            <a:r>
              <a:rPr lang="es-MX" dirty="0" err="1" smtClean="0"/>
              <a:t>Scaling</a:t>
            </a:r>
            <a:endParaRPr lang="es-MX" dirty="0"/>
          </a:p>
        </p:txBody>
      </p:sp>
      <p:sp>
        <p:nvSpPr>
          <p:cNvPr id="3" name="Marcador de contenido 2"/>
          <p:cNvSpPr>
            <a:spLocks noGrp="1"/>
          </p:cNvSpPr>
          <p:nvPr>
            <p:ph idx="1"/>
          </p:nvPr>
        </p:nvSpPr>
        <p:spPr>
          <a:xfrm>
            <a:off x="1141412" y="928048"/>
            <a:ext cx="9905999" cy="4863153"/>
          </a:xfrm>
        </p:spPr>
        <p:txBody>
          <a:bodyPr/>
          <a:lstStyle/>
          <a:p>
            <a:pPr marL="0" indent="0">
              <a:buNone/>
            </a:pPr>
            <a:r>
              <a:rPr lang="es-MX" dirty="0" smtClean="0"/>
              <a:t>Es un método que se usa para para normalizar las variables independientes o características de los datos.</a:t>
            </a:r>
          </a:p>
          <a:p>
            <a:r>
              <a:rPr lang="es-MX" dirty="0" smtClean="0"/>
              <a:t>Se puede realizar el </a:t>
            </a:r>
            <a:r>
              <a:rPr lang="es-MX" dirty="0" err="1" smtClean="0"/>
              <a:t>Feature</a:t>
            </a:r>
            <a:r>
              <a:rPr lang="es-MX" dirty="0" smtClean="0"/>
              <a:t> </a:t>
            </a:r>
            <a:r>
              <a:rPr lang="es-MX" dirty="0" err="1" smtClean="0"/>
              <a:t>scaling</a:t>
            </a:r>
            <a:r>
              <a:rPr lang="es-MX" dirty="0" smtClean="0"/>
              <a:t> de dos maneras: Normalizando y Estandarizando.</a:t>
            </a:r>
          </a:p>
          <a:p>
            <a:endParaRPr lang="es-MX" dirty="0"/>
          </a:p>
        </p:txBody>
      </p:sp>
      <p:pic>
        <p:nvPicPr>
          <p:cNvPr id="4" name="Imagen 3"/>
          <p:cNvPicPr>
            <a:picLocks noChangeAspect="1"/>
          </p:cNvPicPr>
          <p:nvPr/>
        </p:nvPicPr>
        <p:blipFill rotWithShape="1">
          <a:blip r:embed="rId2"/>
          <a:srcRect r="7112"/>
          <a:stretch/>
        </p:blipFill>
        <p:spPr>
          <a:xfrm>
            <a:off x="6651860" y="3850758"/>
            <a:ext cx="4636401" cy="1702609"/>
          </a:xfrm>
          <a:prstGeom prst="rect">
            <a:avLst/>
          </a:prstGeom>
        </p:spPr>
      </p:pic>
      <p:pic>
        <p:nvPicPr>
          <p:cNvPr id="5" name="Imagen 4"/>
          <p:cNvPicPr>
            <a:picLocks noChangeAspect="1"/>
          </p:cNvPicPr>
          <p:nvPr/>
        </p:nvPicPr>
        <p:blipFill>
          <a:blip r:embed="rId3"/>
          <a:stretch>
            <a:fillRect/>
          </a:stretch>
        </p:blipFill>
        <p:spPr>
          <a:xfrm>
            <a:off x="900562" y="3850758"/>
            <a:ext cx="4636401" cy="1835396"/>
          </a:xfrm>
          <a:prstGeom prst="rect">
            <a:avLst/>
          </a:prstGeom>
        </p:spPr>
      </p:pic>
    </p:spTree>
    <p:extLst>
      <p:ext uri="{BB962C8B-B14F-4D97-AF65-F5344CB8AC3E}">
        <p14:creationId xmlns:p14="http://schemas.microsoft.com/office/powerpoint/2010/main" val="3513455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914691" y="609601"/>
            <a:ext cx="3856037" cy="1639884"/>
          </a:xfrm>
        </p:spPr>
        <p:txBody>
          <a:bodyPr>
            <a:normAutofit fontScale="90000"/>
          </a:bodyPr>
          <a:lstStyle/>
          <a:p>
            <a:r>
              <a:rPr lang="en-US" dirty="0" err="1" smtClean="0"/>
              <a:t>Qué</a:t>
            </a:r>
            <a:r>
              <a:rPr lang="en-US" dirty="0" smtClean="0"/>
              <a:t> </a:t>
            </a:r>
            <a:r>
              <a:rPr lang="en-US" dirty="0" err="1" smtClean="0"/>
              <a:t>es</a:t>
            </a:r>
            <a:r>
              <a:rPr lang="en-US" dirty="0" smtClean="0"/>
              <a:t> One hot encoding? </a:t>
            </a:r>
            <a:r>
              <a:rPr lang="en-US" dirty="0" err="1" smtClean="0"/>
              <a:t>Cuando</a:t>
            </a:r>
            <a:r>
              <a:rPr lang="en-US" dirty="0" smtClean="0"/>
              <a:t> </a:t>
            </a:r>
            <a:r>
              <a:rPr lang="en-US" dirty="0" err="1" smtClean="0"/>
              <a:t>debería</a:t>
            </a:r>
            <a:r>
              <a:rPr lang="en-US" dirty="0" smtClean="0"/>
              <a:t> </a:t>
            </a:r>
            <a:r>
              <a:rPr lang="en-US" dirty="0" err="1" smtClean="0"/>
              <a:t>usar</a:t>
            </a:r>
            <a:r>
              <a:rPr lang="en-US" dirty="0" smtClean="0"/>
              <a:t> </a:t>
            </a:r>
            <a:r>
              <a:rPr lang="en-US" dirty="0"/>
              <a:t>One-Hot Encoding </a:t>
            </a:r>
            <a:r>
              <a:rPr lang="en-US" dirty="0" err="1" smtClean="0"/>
              <a:t>sobre</a:t>
            </a:r>
            <a:r>
              <a:rPr lang="en-US" dirty="0" smtClean="0"/>
              <a:t> </a:t>
            </a:r>
            <a:r>
              <a:rPr lang="en-US" dirty="0"/>
              <a:t>Label Encoding</a:t>
            </a:r>
            <a:r>
              <a:rPr lang="en-US" dirty="0" smtClean="0"/>
              <a:t>?</a:t>
            </a:r>
            <a:endParaRPr lang="es-MX" dirty="0"/>
          </a:p>
        </p:txBody>
      </p:sp>
      <p:sp>
        <p:nvSpPr>
          <p:cNvPr id="6" name="Marcador de texto 5"/>
          <p:cNvSpPr>
            <a:spLocks noGrp="1"/>
          </p:cNvSpPr>
          <p:nvPr>
            <p:ph type="body" sz="half" idx="2"/>
          </p:nvPr>
        </p:nvSpPr>
        <p:spPr>
          <a:xfrm>
            <a:off x="722124" y="2433690"/>
            <a:ext cx="3856037" cy="3541714"/>
          </a:xfrm>
        </p:spPr>
        <p:txBody>
          <a:bodyPr/>
          <a:lstStyle/>
          <a:p>
            <a:pPr marL="285750" indent="-285750">
              <a:buFont typeface="Arial" panose="020B0604020202020204" pitchFamily="34" charset="0"/>
              <a:buChar char="•"/>
            </a:pPr>
            <a:r>
              <a:rPr lang="es-MX" dirty="0" smtClean="0"/>
              <a:t>La primera razón, es porque se desea convertir variables categóricas en numéricas, para que los algoritmos de Machine </a:t>
            </a:r>
            <a:r>
              <a:rPr lang="es-MX" dirty="0" err="1" smtClean="0"/>
              <a:t>Learning</a:t>
            </a:r>
            <a:r>
              <a:rPr lang="es-MX" dirty="0" smtClean="0"/>
              <a:t> puedan entender los datos.</a:t>
            </a:r>
          </a:p>
          <a:p>
            <a:pPr marL="285750" indent="-285750">
              <a:buFont typeface="Arial" panose="020B0604020202020204" pitchFamily="34" charset="0"/>
              <a:buChar char="•"/>
            </a:pPr>
            <a:r>
              <a:rPr lang="es-MX" dirty="0" smtClean="0"/>
              <a:t>Existen dos diferentes Métodos:</a:t>
            </a:r>
          </a:p>
          <a:p>
            <a:pPr marL="342900" indent="-342900">
              <a:buFont typeface="+mj-lt"/>
              <a:buAutoNum type="arabicPeriod"/>
            </a:pPr>
            <a:r>
              <a:rPr lang="es-MX" dirty="0" err="1" smtClean="0"/>
              <a:t>Label</a:t>
            </a:r>
            <a:r>
              <a:rPr lang="es-MX" dirty="0" smtClean="0"/>
              <a:t> </a:t>
            </a:r>
            <a:r>
              <a:rPr lang="es-MX" dirty="0" err="1" smtClean="0"/>
              <a:t>Encoding</a:t>
            </a:r>
            <a:endParaRPr lang="es-MX" dirty="0" smtClean="0"/>
          </a:p>
          <a:p>
            <a:pPr marL="342900" indent="-342900">
              <a:buFont typeface="+mj-lt"/>
              <a:buAutoNum type="arabicPeriod"/>
            </a:pPr>
            <a:r>
              <a:rPr lang="es-MX" dirty="0" err="1" smtClean="0"/>
              <a:t>One</a:t>
            </a:r>
            <a:r>
              <a:rPr lang="es-MX" dirty="0" smtClean="0"/>
              <a:t> -Hot </a:t>
            </a:r>
            <a:r>
              <a:rPr lang="es-MX" dirty="0" err="1"/>
              <a:t>E</a:t>
            </a:r>
            <a:r>
              <a:rPr lang="es-MX" dirty="0" err="1" smtClean="0"/>
              <a:t>ncoding</a:t>
            </a:r>
            <a:endParaRPr lang="es-MX" dirty="0"/>
          </a:p>
        </p:txBody>
      </p:sp>
      <p:pic>
        <p:nvPicPr>
          <p:cNvPr id="7" name="Imagen 6"/>
          <p:cNvPicPr>
            <a:picLocks noChangeAspect="1"/>
          </p:cNvPicPr>
          <p:nvPr/>
        </p:nvPicPr>
        <p:blipFill>
          <a:blip r:embed="rId2"/>
          <a:stretch>
            <a:fillRect/>
          </a:stretch>
        </p:blipFill>
        <p:spPr>
          <a:xfrm>
            <a:off x="4970896" y="581594"/>
            <a:ext cx="3343275" cy="2419350"/>
          </a:xfrm>
          <a:prstGeom prst="rect">
            <a:avLst/>
          </a:prstGeom>
        </p:spPr>
      </p:pic>
      <p:pic>
        <p:nvPicPr>
          <p:cNvPr id="8" name="Imagen 7"/>
          <p:cNvPicPr>
            <a:picLocks noChangeAspect="1"/>
          </p:cNvPicPr>
          <p:nvPr/>
        </p:nvPicPr>
        <p:blipFill>
          <a:blip r:embed="rId3"/>
          <a:stretch>
            <a:fillRect/>
          </a:stretch>
        </p:blipFill>
        <p:spPr>
          <a:xfrm>
            <a:off x="8990764" y="581594"/>
            <a:ext cx="3124200" cy="2400300"/>
          </a:xfrm>
          <a:prstGeom prst="rect">
            <a:avLst/>
          </a:prstGeom>
        </p:spPr>
      </p:pic>
      <p:sp>
        <p:nvSpPr>
          <p:cNvPr id="9" name="Flecha derecha 8"/>
          <p:cNvSpPr/>
          <p:nvPr/>
        </p:nvSpPr>
        <p:spPr>
          <a:xfrm>
            <a:off x="8314171" y="1719618"/>
            <a:ext cx="67659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6515281" y="171448"/>
            <a:ext cx="1798890"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es-MX" b="1" dirty="0" smtClean="0"/>
              <a:t>LABEL ENCODER</a:t>
            </a:r>
            <a:endParaRPr lang="es-MX" b="1" dirty="0"/>
          </a:p>
        </p:txBody>
      </p:sp>
      <p:sp>
        <p:nvSpPr>
          <p:cNvPr id="11" name="CuadroTexto 10"/>
          <p:cNvSpPr txBox="1"/>
          <p:nvPr/>
        </p:nvSpPr>
        <p:spPr>
          <a:xfrm>
            <a:off x="5379713" y="3788073"/>
            <a:ext cx="2271135"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es-MX" b="1" dirty="0" smtClean="0"/>
              <a:t>ONE HOT ENCODING</a:t>
            </a:r>
            <a:endParaRPr lang="es-MX" b="1" dirty="0"/>
          </a:p>
        </p:txBody>
      </p:sp>
      <p:pic>
        <p:nvPicPr>
          <p:cNvPr id="12" name="Imagen 11"/>
          <p:cNvPicPr>
            <a:picLocks noChangeAspect="1"/>
          </p:cNvPicPr>
          <p:nvPr/>
        </p:nvPicPr>
        <p:blipFill>
          <a:blip r:embed="rId2"/>
          <a:stretch>
            <a:fillRect/>
          </a:stretch>
        </p:blipFill>
        <p:spPr>
          <a:xfrm>
            <a:off x="4307573" y="4372793"/>
            <a:ext cx="3343275" cy="2419350"/>
          </a:xfrm>
          <a:prstGeom prst="rect">
            <a:avLst/>
          </a:prstGeom>
        </p:spPr>
      </p:pic>
      <p:pic>
        <p:nvPicPr>
          <p:cNvPr id="13" name="Imagen 12"/>
          <p:cNvPicPr>
            <a:picLocks noChangeAspect="1"/>
          </p:cNvPicPr>
          <p:nvPr/>
        </p:nvPicPr>
        <p:blipFill>
          <a:blip r:embed="rId4"/>
          <a:stretch>
            <a:fillRect/>
          </a:stretch>
        </p:blipFill>
        <p:spPr>
          <a:xfrm>
            <a:off x="8043583" y="4831311"/>
            <a:ext cx="4071381" cy="1927178"/>
          </a:xfrm>
          <a:prstGeom prst="rect">
            <a:avLst/>
          </a:prstGeom>
        </p:spPr>
      </p:pic>
      <p:sp>
        <p:nvSpPr>
          <p:cNvPr id="14" name="Flecha derecha 13"/>
          <p:cNvSpPr/>
          <p:nvPr/>
        </p:nvSpPr>
        <p:spPr>
          <a:xfrm>
            <a:off x="7414726" y="5271327"/>
            <a:ext cx="67659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CuadroTexto 15"/>
          <p:cNvSpPr txBox="1"/>
          <p:nvPr/>
        </p:nvSpPr>
        <p:spPr>
          <a:xfrm>
            <a:off x="5000926" y="3000944"/>
            <a:ext cx="7191074" cy="646331"/>
          </a:xfrm>
          <a:prstGeom prst="rect">
            <a:avLst/>
          </a:prstGeom>
          <a:noFill/>
        </p:spPr>
        <p:txBody>
          <a:bodyPr wrap="square" rtlCol="0">
            <a:spAutoFit/>
          </a:bodyPr>
          <a:lstStyle/>
          <a:p>
            <a:r>
              <a:rPr lang="es-MX" dirty="0" smtClean="0"/>
              <a:t>Usa orden alfabético, India=0, US=2 Y Japón=1, debido a esto el modelo captura el orden. India&lt;Japón&lt;US</a:t>
            </a:r>
            <a:endParaRPr lang="es-MX" dirty="0"/>
          </a:p>
        </p:txBody>
      </p:sp>
      <p:sp>
        <p:nvSpPr>
          <p:cNvPr id="17" name="CuadroTexto 16"/>
          <p:cNvSpPr txBox="1"/>
          <p:nvPr/>
        </p:nvSpPr>
        <p:spPr>
          <a:xfrm>
            <a:off x="8314171" y="3601641"/>
            <a:ext cx="3522927" cy="923330"/>
          </a:xfrm>
          <a:prstGeom prst="rect">
            <a:avLst/>
          </a:prstGeom>
          <a:noFill/>
        </p:spPr>
        <p:txBody>
          <a:bodyPr wrap="square" rtlCol="0">
            <a:spAutoFit/>
          </a:bodyPr>
          <a:lstStyle/>
          <a:p>
            <a:r>
              <a:rPr lang="es-MX" dirty="0" err="1" smtClean="0"/>
              <a:t>One</a:t>
            </a:r>
            <a:r>
              <a:rPr lang="es-MX" dirty="0" smtClean="0"/>
              <a:t> </a:t>
            </a:r>
            <a:r>
              <a:rPr lang="es-MX" dirty="0" err="1" smtClean="0"/>
              <a:t>hot</a:t>
            </a:r>
            <a:r>
              <a:rPr lang="es-MX" dirty="0" smtClean="0"/>
              <a:t> </a:t>
            </a:r>
            <a:r>
              <a:rPr lang="es-MX" dirty="0" err="1" smtClean="0"/>
              <a:t>encoding</a:t>
            </a:r>
            <a:r>
              <a:rPr lang="es-MX" dirty="0" smtClean="0"/>
              <a:t> crea variables </a:t>
            </a:r>
            <a:r>
              <a:rPr lang="es-MX" dirty="0" err="1" smtClean="0"/>
              <a:t>Dummy</a:t>
            </a:r>
            <a:r>
              <a:rPr lang="es-MX" dirty="0" smtClean="0"/>
              <a:t>, sin embargo aumenta el problema de </a:t>
            </a:r>
            <a:r>
              <a:rPr lang="es-MX" dirty="0" err="1" smtClean="0"/>
              <a:t>Multicolinealidad</a:t>
            </a:r>
            <a:endParaRPr lang="es-MX" dirty="0"/>
          </a:p>
        </p:txBody>
      </p:sp>
    </p:spTree>
    <p:extLst>
      <p:ext uri="{BB962C8B-B14F-4D97-AF65-F5344CB8AC3E}">
        <p14:creationId xmlns:p14="http://schemas.microsoft.com/office/powerpoint/2010/main" val="15665039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1134793" y="85693"/>
            <a:ext cx="9905999" cy="746820"/>
          </a:xfrm>
        </p:spPr>
        <p:txBody>
          <a:bodyPr/>
          <a:lstStyle/>
          <a:p>
            <a:r>
              <a:rPr lang="es-MX" dirty="0" smtClean="0"/>
              <a:t>Medidas de Performance</a:t>
            </a:r>
            <a:endParaRPr lang="es-MX" dirty="0"/>
          </a:p>
        </p:txBody>
      </p:sp>
      <p:sp>
        <p:nvSpPr>
          <p:cNvPr id="20" name="CuadroTexto 19"/>
          <p:cNvSpPr txBox="1"/>
          <p:nvPr/>
        </p:nvSpPr>
        <p:spPr>
          <a:xfrm>
            <a:off x="8175009" y="2703949"/>
            <a:ext cx="3225563" cy="14773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s-MX" b="1" dirty="0" smtClean="0"/>
              <a:t>MAE –Mean </a:t>
            </a:r>
            <a:r>
              <a:rPr lang="es-MX" b="1" dirty="0" err="1" smtClean="0"/>
              <a:t>Absolute</a:t>
            </a:r>
            <a:r>
              <a:rPr lang="es-MX" b="1" dirty="0" smtClean="0"/>
              <a:t> Error</a:t>
            </a:r>
          </a:p>
          <a:p>
            <a:r>
              <a:rPr lang="es-MX" b="1" dirty="0" smtClean="0"/>
              <a:t>MSE – Mean </a:t>
            </a:r>
            <a:r>
              <a:rPr lang="es-MX" b="1" dirty="0" err="1" smtClean="0"/>
              <a:t>Square</a:t>
            </a:r>
            <a:r>
              <a:rPr lang="es-MX" b="1" dirty="0" smtClean="0"/>
              <a:t> Error</a:t>
            </a:r>
          </a:p>
          <a:p>
            <a:r>
              <a:rPr lang="es-MX" b="1" dirty="0" smtClean="0"/>
              <a:t>RMSE – </a:t>
            </a:r>
            <a:r>
              <a:rPr lang="es-MX" b="1" dirty="0" err="1" smtClean="0"/>
              <a:t>Root</a:t>
            </a:r>
            <a:r>
              <a:rPr lang="es-MX" b="1" dirty="0" smtClean="0"/>
              <a:t> Mean </a:t>
            </a:r>
            <a:r>
              <a:rPr lang="es-MX" b="1" dirty="0" err="1" smtClean="0"/>
              <a:t>Square</a:t>
            </a:r>
            <a:r>
              <a:rPr lang="es-MX" b="1" dirty="0" smtClean="0"/>
              <a:t> Error</a:t>
            </a:r>
          </a:p>
          <a:p>
            <a:r>
              <a:rPr lang="es-MX" b="1" dirty="0" smtClean="0"/>
              <a:t>RAE – </a:t>
            </a:r>
            <a:r>
              <a:rPr lang="es-MX" b="1" dirty="0" err="1" smtClean="0"/>
              <a:t>Relative</a:t>
            </a:r>
            <a:r>
              <a:rPr lang="es-MX" b="1" dirty="0" smtClean="0"/>
              <a:t> </a:t>
            </a:r>
            <a:r>
              <a:rPr lang="es-MX" b="1" dirty="0" err="1" smtClean="0"/>
              <a:t>Absolute</a:t>
            </a:r>
            <a:r>
              <a:rPr lang="es-MX" b="1" dirty="0" smtClean="0"/>
              <a:t> Error</a:t>
            </a:r>
          </a:p>
          <a:p>
            <a:r>
              <a:rPr lang="es-MX" b="1" dirty="0" smtClean="0"/>
              <a:t>RSE – </a:t>
            </a:r>
            <a:r>
              <a:rPr lang="es-MX" b="1" dirty="0" err="1" smtClean="0"/>
              <a:t>Relative</a:t>
            </a:r>
            <a:r>
              <a:rPr lang="es-MX" b="1" dirty="0" smtClean="0"/>
              <a:t> </a:t>
            </a:r>
            <a:r>
              <a:rPr lang="es-MX" b="1" dirty="0" err="1" smtClean="0"/>
              <a:t>Square</a:t>
            </a:r>
            <a:r>
              <a:rPr lang="es-MX" b="1" dirty="0" smtClean="0"/>
              <a:t> Error</a:t>
            </a:r>
            <a:endParaRPr lang="es-MX" b="1" dirty="0"/>
          </a:p>
        </p:txBody>
      </p:sp>
      <p:pic>
        <p:nvPicPr>
          <p:cNvPr id="21" name="Imagen 20"/>
          <p:cNvPicPr>
            <a:picLocks noChangeAspect="1"/>
          </p:cNvPicPr>
          <p:nvPr/>
        </p:nvPicPr>
        <p:blipFill>
          <a:blip r:embed="rId2"/>
          <a:stretch>
            <a:fillRect/>
          </a:stretch>
        </p:blipFill>
        <p:spPr>
          <a:xfrm>
            <a:off x="725036" y="1369710"/>
            <a:ext cx="7081483" cy="4145805"/>
          </a:xfrm>
          <a:prstGeom prst="rect">
            <a:avLst/>
          </a:prstGeom>
        </p:spPr>
      </p:pic>
    </p:spTree>
    <p:extLst>
      <p:ext uri="{BB962C8B-B14F-4D97-AF65-F5344CB8AC3E}">
        <p14:creationId xmlns:p14="http://schemas.microsoft.com/office/powerpoint/2010/main" val="1828167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2" y="181790"/>
            <a:ext cx="9905998" cy="910031"/>
          </a:xfrm>
        </p:spPr>
        <p:txBody>
          <a:bodyPr/>
          <a:lstStyle/>
          <a:p>
            <a:r>
              <a:rPr lang="es-MX" dirty="0" err="1" smtClean="0"/>
              <a:t>Decision</a:t>
            </a:r>
            <a:r>
              <a:rPr lang="es-MX" dirty="0" smtClean="0"/>
              <a:t> </a:t>
            </a:r>
            <a:r>
              <a:rPr lang="es-MX" dirty="0" err="1" smtClean="0"/>
              <a:t>tree</a:t>
            </a:r>
            <a:r>
              <a:rPr lang="es-MX" dirty="0" smtClean="0"/>
              <a:t> </a:t>
            </a:r>
            <a:r>
              <a:rPr lang="es-MX" dirty="0" err="1" smtClean="0"/>
              <a:t>Regression</a:t>
            </a:r>
            <a:endParaRPr lang="es-MX" dirty="0"/>
          </a:p>
        </p:txBody>
      </p:sp>
      <p:pic>
        <p:nvPicPr>
          <p:cNvPr id="8" name="Imagen 7"/>
          <p:cNvPicPr>
            <a:picLocks noChangeAspect="1"/>
          </p:cNvPicPr>
          <p:nvPr/>
        </p:nvPicPr>
        <p:blipFill>
          <a:blip r:embed="rId2"/>
          <a:stretch>
            <a:fillRect/>
          </a:stretch>
        </p:blipFill>
        <p:spPr>
          <a:xfrm>
            <a:off x="2411104" y="1282888"/>
            <a:ext cx="6768607" cy="4834719"/>
          </a:xfrm>
          <a:prstGeom prst="rect">
            <a:avLst/>
          </a:prstGeom>
        </p:spPr>
      </p:pic>
    </p:spTree>
    <p:extLst>
      <p:ext uri="{BB962C8B-B14F-4D97-AF65-F5344CB8AC3E}">
        <p14:creationId xmlns:p14="http://schemas.microsoft.com/office/powerpoint/2010/main" val="16064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2" y="181790"/>
            <a:ext cx="9905998" cy="910031"/>
          </a:xfrm>
        </p:spPr>
        <p:txBody>
          <a:bodyPr/>
          <a:lstStyle/>
          <a:p>
            <a:r>
              <a:rPr lang="es-MX" dirty="0" err="1" smtClean="0"/>
              <a:t>Decision</a:t>
            </a:r>
            <a:r>
              <a:rPr lang="es-MX" dirty="0" smtClean="0"/>
              <a:t> </a:t>
            </a:r>
            <a:r>
              <a:rPr lang="es-MX" dirty="0" err="1" smtClean="0"/>
              <a:t>tree</a:t>
            </a:r>
            <a:r>
              <a:rPr lang="es-MX" dirty="0" smtClean="0"/>
              <a:t> </a:t>
            </a:r>
            <a:r>
              <a:rPr lang="es-MX" dirty="0" err="1" smtClean="0"/>
              <a:t>Regression</a:t>
            </a:r>
            <a:endParaRPr lang="es-MX" dirty="0"/>
          </a:p>
        </p:txBody>
      </p:sp>
      <p:pic>
        <p:nvPicPr>
          <p:cNvPr id="6" name="Marcador de contenido 5"/>
          <p:cNvPicPr>
            <a:picLocks noGrp="1" noChangeAspect="1"/>
          </p:cNvPicPr>
          <p:nvPr>
            <p:ph idx="1"/>
          </p:nvPr>
        </p:nvPicPr>
        <p:blipFill>
          <a:blip r:embed="rId2"/>
          <a:stretch>
            <a:fillRect/>
          </a:stretch>
        </p:blipFill>
        <p:spPr>
          <a:xfrm>
            <a:off x="1925875" y="1572088"/>
            <a:ext cx="6972300" cy="3657600"/>
          </a:xfrm>
          <a:prstGeom prst="rect">
            <a:avLst/>
          </a:prstGeom>
        </p:spPr>
      </p:pic>
    </p:spTree>
    <p:extLst>
      <p:ext uri="{BB962C8B-B14F-4D97-AF65-F5344CB8AC3E}">
        <p14:creationId xmlns:p14="http://schemas.microsoft.com/office/powerpoint/2010/main" val="24502901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TM04033919[[fn=Circuito]]</Template>
  <TotalTime>3635</TotalTime>
  <Words>1862</Words>
  <Application>Microsoft Office PowerPoint</Application>
  <PresentationFormat>Panorámica</PresentationFormat>
  <Paragraphs>134</Paragraphs>
  <Slides>47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47</vt:i4>
      </vt:variant>
    </vt:vector>
  </HeadingPairs>
  <TitlesOfParts>
    <vt:vector size="53" baseType="lpstr">
      <vt:lpstr>Arial Unicode MS</vt:lpstr>
      <vt:lpstr>Arial</vt:lpstr>
      <vt:lpstr>Calibri Light</vt:lpstr>
      <vt:lpstr>Trebuchet MS</vt:lpstr>
      <vt:lpstr>Tw Cen MT</vt:lpstr>
      <vt:lpstr>Circuito</vt:lpstr>
      <vt:lpstr>Machine Learning en General</vt:lpstr>
      <vt:lpstr>Data preprocessing</vt:lpstr>
      <vt:lpstr>Filter and query</vt:lpstr>
      <vt:lpstr>Separación de datasets</vt:lpstr>
      <vt:lpstr>Feature Scaling</vt:lpstr>
      <vt:lpstr>Qué es One hot encoding? Cuando debería usar One-Hot Encoding sobre Label Encoding?</vt:lpstr>
      <vt:lpstr>Medidas de Performance</vt:lpstr>
      <vt:lpstr>Decision tree Regression</vt:lpstr>
      <vt:lpstr>Decision tree Regression</vt:lpstr>
      <vt:lpstr>Decision tree Regression</vt:lpstr>
      <vt:lpstr>LOC AND ILOC </vt:lpstr>
      <vt:lpstr>LOC AND ILOC</vt:lpstr>
      <vt:lpstr>SELECCIÓN MÚLTIPLE</vt:lpstr>
      <vt:lpstr>Regresión lineal</vt:lpstr>
      <vt:lpstr>Regresión polinomial</vt:lpstr>
      <vt:lpstr>CLUSTERING</vt:lpstr>
      <vt:lpstr>cLUSTERING</vt:lpstr>
      <vt:lpstr>cLUSTERING</vt:lpstr>
      <vt:lpstr>MEDIDAS DE DISTANCIA</vt:lpstr>
      <vt:lpstr>DISTANCIAS</vt:lpstr>
      <vt:lpstr>Distancia Euclidea</vt:lpstr>
      <vt:lpstr>Algoritmos Basados en Distancias</vt:lpstr>
      <vt:lpstr>Algoritmos de clustering</vt:lpstr>
      <vt:lpstr>Clústeres de Partición</vt:lpstr>
      <vt:lpstr>K -Medias</vt:lpstr>
      <vt:lpstr>K –Medias Algoritmo</vt:lpstr>
      <vt:lpstr>K-MEDIAS ALGORITMO</vt:lpstr>
      <vt:lpstr>K-MEDIAS ALGORITMO</vt:lpstr>
      <vt:lpstr>K – medias VENTAJAS Y desventajas</vt:lpstr>
      <vt:lpstr>PAM o K-MEDOIDS (Partioning Around Medoids) Clustering basado en particiones</vt:lpstr>
      <vt:lpstr>VENTAJAS Y DESVENTAJAS DE PAM (K-MEDOIDS)</vt:lpstr>
      <vt:lpstr>CLARA (Clustering Large Application) ALGORITMO</vt:lpstr>
      <vt:lpstr>Cluster Jerárquico</vt:lpstr>
      <vt:lpstr>Estrategia aglomerativa</vt:lpstr>
      <vt:lpstr>Estrategia divisiva</vt:lpstr>
      <vt:lpstr>Algoritmo</vt:lpstr>
      <vt:lpstr>dendograma</vt:lpstr>
      <vt:lpstr>Comentarios de clustering jerárquico</vt:lpstr>
      <vt:lpstr>Medir la distancia (The Linkage Function)</vt:lpstr>
      <vt:lpstr>Modelos Avanzados de Clusters K – MEDIAS JERÁRQUICO</vt:lpstr>
      <vt:lpstr>Modelos Avanzados de Clusters Fuzzy clustering</vt:lpstr>
      <vt:lpstr>COMPONENTES PRINCIPALES</vt:lpstr>
      <vt:lpstr>COMPONENTES PRINCIPALES</vt:lpstr>
      <vt:lpstr>COMPONENTES PRINCIPALES</vt:lpstr>
      <vt:lpstr>COMPONENTES PRINCIPALES</vt:lpstr>
      <vt:lpstr>Presentación de PowerPoint</vt:lpstr>
      <vt:lpstr>COMPONENTES PRINCIPALES</vt:lpstr>
    </vt:vector>
  </TitlesOfParts>
  <Company>Santander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JAVIER JUAREZ MARTINEZ</dc:creator>
  <cp:lastModifiedBy>JAVIER JUAREZ MARTINEZ</cp:lastModifiedBy>
  <cp:revision>50</cp:revision>
  <dcterms:created xsi:type="dcterms:W3CDTF">2021-11-06T19:43:09Z</dcterms:created>
  <dcterms:modified xsi:type="dcterms:W3CDTF">2021-11-26T01:02:49Z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1b88ec2-a72b-4523-9e84-0458a1764731_Enabled">
    <vt:lpwstr>true</vt:lpwstr>
  </property>
  <property fmtid="{D5CDD505-2E9C-101B-9397-08002B2CF9AE}" pid="3" name="MSIP_Label_41b88ec2-a72b-4523-9e84-0458a1764731_SetDate">
    <vt:lpwstr>2021-11-06T23:45:39Z</vt:lpwstr>
  </property>
  <property fmtid="{D5CDD505-2E9C-101B-9397-08002B2CF9AE}" pid="4" name="MSIP_Label_41b88ec2-a72b-4523-9e84-0458a1764731_Method">
    <vt:lpwstr>Privileged</vt:lpwstr>
  </property>
  <property fmtid="{D5CDD505-2E9C-101B-9397-08002B2CF9AE}" pid="5" name="MSIP_Label_41b88ec2-a72b-4523-9e84-0458a1764731_Name">
    <vt:lpwstr>Public O365</vt:lpwstr>
  </property>
  <property fmtid="{D5CDD505-2E9C-101B-9397-08002B2CF9AE}" pid="6" name="MSIP_Label_41b88ec2-a72b-4523-9e84-0458a1764731_SiteId">
    <vt:lpwstr>35595a02-4d6d-44ac-99e1-f9ab4cd872db</vt:lpwstr>
  </property>
  <property fmtid="{D5CDD505-2E9C-101B-9397-08002B2CF9AE}" pid="7" name="MSIP_Label_41b88ec2-a72b-4523-9e84-0458a1764731_ActionId">
    <vt:lpwstr>c11e0402-47cf-4e6d-8f65-27d5759997d9</vt:lpwstr>
  </property>
  <property fmtid="{D5CDD505-2E9C-101B-9397-08002B2CF9AE}" pid="8" name="MSIP_Label_41b88ec2-a72b-4523-9e84-0458a1764731_ContentBits">
    <vt:lpwstr>0</vt:lpwstr>
  </property>
</Properties>
</file>