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607463" cy="432054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F7F"/>
    <a:srgbClr val="7096AC"/>
    <a:srgbClr val="604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10AF6-5045-7986-49A7-9C692A8AFFFD}" v="5" dt="2023-10-06T20:21:55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692" y="-3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F59DF-0896-437D-9B5E-FF24FB7D4E86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EC"/>
        </a:p>
      </dgm:t>
    </dgm:pt>
    <dgm:pt modelId="{08F4E628-659D-46E7-8997-4E0EBB39EF0B}">
      <dgm:prSet phldrT="[Texto]"/>
      <dgm:spPr/>
      <dgm:t>
        <a:bodyPr/>
        <a:lstStyle/>
        <a:p>
          <a:r>
            <a:rPr lang="es-MX" b="1" dirty="0">
              <a:latin typeface="Calibri" panose="020F0502020204030204" pitchFamily="34" charset="0"/>
              <a:cs typeface="Calibri" panose="020F0502020204030204" pitchFamily="34" charset="0"/>
            </a:rPr>
            <a:t>Investigación y análisis</a:t>
          </a:r>
          <a:endParaRPr lang="es-EC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28C318-2D29-4934-BE0B-9BB62E3ABF26}" type="parTrans" cxnId="{7E9AEAAB-26E7-402A-92F4-A3B859CC1A21}">
      <dgm:prSet/>
      <dgm:spPr/>
      <dgm:t>
        <a:bodyPr/>
        <a:lstStyle/>
        <a:p>
          <a:endParaRPr lang="es-EC"/>
        </a:p>
      </dgm:t>
    </dgm:pt>
    <dgm:pt modelId="{F8217EC7-CB09-4956-AAE7-F751A99C0216}" type="sibTrans" cxnId="{7E9AEAAB-26E7-402A-92F4-A3B859CC1A21}">
      <dgm:prSet/>
      <dgm:spPr/>
      <dgm:t>
        <a:bodyPr/>
        <a:lstStyle/>
        <a:p>
          <a:endParaRPr lang="es-EC" dirty="0"/>
        </a:p>
      </dgm:t>
    </dgm:pt>
    <dgm:pt modelId="{43BADC23-2F84-4B72-9AB2-B7A37896CC92}">
      <dgm:prSet phldrT="[Texto]" custT="1"/>
      <dgm:spPr/>
      <dgm:t>
        <a:bodyPr/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800" b="1" kern="1200" dirty="0">
              <a:latin typeface="Calibri" panose="020F0502020204030204" pitchFamily="34" charset="0"/>
              <a:ea typeface="DejaVu Sans"/>
              <a:cs typeface="Calibri" panose="020F0502020204030204" pitchFamily="34" charset="0"/>
            </a:rPr>
            <a:t>Diseño y desarrollo</a:t>
          </a:r>
          <a:endParaRPr lang="es-EC" sz="4800" b="1" kern="1200" dirty="0">
            <a:latin typeface="Calibri" panose="020F0502020204030204" pitchFamily="34" charset="0"/>
            <a:ea typeface="DejaVu Sans"/>
            <a:cs typeface="Calibri" panose="020F0502020204030204" pitchFamily="34" charset="0"/>
          </a:endParaRPr>
        </a:p>
      </dgm:t>
    </dgm:pt>
    <dgm:pt modelId="{BA15AF5F-7A85-492F-8EA8-CC1AF744B9AF}" type="parTrans" cxnId="{B066D232-568E-437A-BF62-A00F3FBC50E7}">
      <dgm:prSet/>
      <dgm:spPr/>
      <dgm:t>
        <a:bodyPr/>
        <a:lstStyle/>
        <a:p>
          <a:endParaRPr lang="es-EC"/>
        </a:p>
      </dgm:t>
    </dgm:pt>
    <dgm:pt modelId="{5DEA1809-C4B0-4207-89C5-779E00417F0B}" type="sibTrans" cxnId="{B066D232-568E-437A-BF62-A00F3FBC50E7}">
      <dgm:prSet/>
      <dgm:spPr/>
      <dgm:t>
        <a:bodyPr/>
        <a:lstStyle/>
        <a:p>
          <a:endParaRPr lang="es-EC" dirty="0"/>
        </a:p>
      </dgm:t>
    </dgm:pt>
    <dgm:pt modelId="{F7991D34-D6AC-49AA-9AC2-C69EDB06B2FC}">
      <dgm:prSet phldrT="[Texto]" custT="1"/>
      <dgm:spPr/>
      <dgm:t>
        <a:bodyPr/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b="1" kern="1200" dirty="0">
              <a:latin typeface="Calibri" panose="020F0502020204030204" pitchFamily="34" charset="0"/>
              <a:ea typeface="DejaVu Sans"/>
              <a:cs typeface="Calibri" panose="020F0502020204030204" pitchFamily="34" charset="0"/>
            </a:rPr>
            <a:t>Programación de los códigos que la FPGA ejecutará (reloj, comparador, etc.)</a:t>
          </a:r>
          <a:endParaRPr lang="es-EC" sz="3700" b="1" kern="1200" dirty="0">
            <a:latin typeface="Calibri" panose="020F0502020204030204" pitchFamily="34" charset="0"/>
            <a:ea typeface="DejaVu Sans"/>
            <a:cs typeface="Calibri" panose="020F0502020204030204" pitchFamily="34" charset="0"/>
          </a:endParaRPr>
        </a:p>
      </dgm:t>
    </dgm:pt>
    <dgm:pt modelId="{90C957E1-0879-49CB-A833-82109DC7E5AB}" type="parTrans" cxnId="{FBE5A8C1-1F97-4D90-A3E3-271C16CEB7DB}">
      <dgm:prSet/>
      <dgm:spPr/>
      <dgm:t>
        <a:bodyPr/>
        <a:lstStyle/>
        <a:p>
          <a:endParaRPr lang="es-EC"/>
        </a:p>
      </dgm:t>
    </dgm:pt>
    <dgm:pt modelId="{66D93E4E-A33E-40A8-95EA-57192A7EA153}" type="sibTrans" cxnId="{FBE5A8C1-1F97-4D90-A3E3-271C16CEB7DB}">
      <dgm:prSet/>
      <dgm:spPr/>
      <dgm:t>
        <a:bodyPr/>
        <a:lstStyle/>
        <a:p>
          <a:endParaRPr lang="es-EC" dirty="0"/>
        </a:p>
      </dgm:t>
    </dgm:pt>
    <dgm:pt modelId="{778727BD-402E-4665-9B06-7D905B7B03F0}">
      <dgm:prSet phldrT="[Texto]" custT="1"/>
      <dgm:spPr/>
      <dgm:t>
        <a:bodyPr/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b="1" kern="1200" dirty="0">
              <a:latin typeface="Calibri" panose="020F0502020204030204" pitchFamily="34" charset="0"/>
              <a:ea typeface="DejaVu Sans"/>
              <a:cs typeface="Calibri" panose="020F0502020204030204" pitchFamily="34" charset="0"/>
            </a:rPr>
            <a:t>Unión de los componentes físicos de ambos sistemas</a:t>
          </a:r>
          <a:endParaRPr lang="es-EC" sz="3700" b="1" kern="1200" dirty="0">
            <a:latin typeface="Calibri" panose="020F0502020204030204" pitchFamily="34" charset="0"/>
            <a:ea typeface="DejaVu Sans"/>
            <a:cs typeface="Calibri" panose="020F0502020204030204" pitchFamily="34" charset="0"/>
          </a:endParaRPr>
        </a:p>
      </dgm:t>
    </dgm:pt>
    <dgm:pt modelId="{28A0CA7A-EDF1-4B3B-BC0F-D3D6424090D9}" type="parTrans" cxnId="{117A74AE-A592-4104-A08B-039A40E7DA60}">
      <dgm:prSet/>
      <dgm:spPr/>
      <dgm:t>
        <a:bodyPr/>
        <a:lstStyle/>
        <a:p>
          <a:endParaRPr lang="es-EC"/>
        </a:p>
      </dgm:t>
    </dgm:pt>
    <dgm:pt modelId="{559567F6-F6FE-4A21-9C16-08ADE436677A}" type="sibTrans" cxnId="{117A74AE-A592-4104-A08B-039A40E7DA60}">
      <dgm:prSet/>
      <dgm:spPr/>
      <dgm:t>
        <a:bodyPr/>
        <a:lstStyle/>
        <a:p>
          <a:endParaRPr lang="es-EC" dirty="0"/>
        </a:p>
      </dgm:t>
    </dgm:pt>
    <dgm:pt modelId="{E7B765ED-03C6-4390-A834-D4A5A39D7AFF}">
      <dgm:prSet phldrT="[Texto]" custT="1"/>
      <dgm:spPr/>
      <dgm:t>
        <a:bodyPr/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b="1" kern="1200" dirty="0">
              <a:latin typeface="Calibri" panose="020F0502020204030204" pitchFamily="34" charset="0"/>
              <a:ea typeface="DejaVu Sans"/>
              <a:cs typeface="Calibri" panose="020F0502020204030204" pitchFamily="34" charset="0"/>
            </a:rPr>
            <a:t>Pruebas y validación</a:t>
          </a:r>
          <a:endParaRPr lang="es-EC" sz="4400" b="1" kern="1200" dirty="0">
            <a:latin typeface="Calibri" panose="020F0502020204030204" pitchFamily="34" charset="0"/>
            <a:ea typeface="DejaVu Sans"/>
            <a:cs typeface="Calibri" panose="020F0502020204030204" pitchFamily="34" charset="0"/>
          </a:endParaRPr>
        </a:p>
      </dgm:t>
    </dgm:pt>
    <dgm:pt modelId="{38840E3C-1918-440F-9BAD-9C2126F48695}" type="parTrans" cxnId="{075CCC3F-8005-4569-8DBC-A8C57C18C911}">
      <dgm:prSet/>
      <dgm:spPr/>
      <dgm:t>
        <a:bodyPr/>
        <a:lstStyle/>
        <a:p>
          <a:endParaRPr lang="es-EC"/>
        </a:p>
      </dgm:t>
    </dgm:pt>
    <dgm:pt modelId="{09F2D87F-6700-4359-AE92-3A998DEDBC67}" type="sibTrans" cxnId="{075CCC3F-8005-4569-8DBC-A8C57C18C911}">
      <dgm:prSet/>
      <dgm:spPr/>
      <dgm:t>
        <a:bodyPr/>
        <a:lstStyle/>
        <a:p>
          <a:endParaRPr lang="es-EC" dirty="0"/>
        </a:p>
      </dgm:t>
    </dgm:pt>
    <dgm:pt modelId="{019498C7-69AB-4999-A9CB-3E862052AB31}" type="pres">
      <dgm:prSet presAssocID="{EB0F59DF-0896-437D-9B5E-FF24FB7D4E86}" presName="Name0" presStyleCnt="0">
        <dgm:presLayoutVars>
          <dgm:dir/>
          <dgm:resizeHandles val="exact"/>
        </dgm:presLayoutVars>
      </dgm:prSet>
      <dgm:spPr/>
    </dgm:pt>
    <dgm:pt modelId="{3706C588-1551-4CD9-87EC-3981911F4F9E}" type="pres">
      <dgm:prSet presAssocID="{08F4E628-659D-46E7-8997-4E0EBB39EF0B}" presName="node" presStyleLbl="node1" presStyleIdx="0" presStyleCnt="5">
        <dgm:presLayoutVars>
          <dgm:bulletEnabled val="1"/>
        </dgm:presLayoutVars>
      </dgm:prSet>
      <dgm:spPr/>
    </dgm:pt>
    <dgm:pt modelId="{FC08CF46-CEFF-4CD7-BDDD-3F72786CFF4F}" type="pres">
      <dgm:prSet presAssocID="{F8217EC7-CB09-4956-AAE7-F751A99C0216}" presName="sibTrans" presStyleLbl="sibTrans2D1" presStyleIdx="0" presStyleCnt="4"/>
      <dgm:spPr/>
    </dgm:pt>
    <dgm:pt modelId="{7D580BDA-77D0-4581-9A3E-3DDA0D1F56C1}" type="pres">
      <dgm:prSet presAssocID="{F8217EC7-CB09-4956-AAE7-F751A99C0216}" presName="connectorText" presStyleLbl="sibTrans2D1" presStyleIdx="0" presStyleCnt="4"/>
      <dgm:spPr/>
    </dgm:pt>
    <dgm:pt modelId="{491B0773-5036-4F98-B77E-6090E8CDA903}" type="pres">
      <dgm:prSet presAssocID="{43BADC23-2F84-4B72-9AB2-B7A37896CC92}" presName="node" presStyleLbl="node1" presStyleIdx="1" presStyleCnt="5" custLinFactNeighborX="6918" custLinFactNeighborY="1725">
        <dgm:presLayoutVars>
          <dgm:bulletEnabled val="1"/>
        </dgm:presLayoutVars>
      </dgm:prSet>
      <dgm:spPr/>
    </dgm:pt>
    <dgm:pt modelId="{BCB4A3FD-9FC3-420C-A54B-3964725B171C}" type="pres">
      <dgm:prSet presAssocID="{5DEA1809-C4B0-4207-89C5-779E00417F0B}" presName="sibTrans" presStyleLbl="sibTrans2D1" presStyleIdx="1" presStyleCnt="4"/>
      <dgm:spPr/>
    </dgm:pt>
    <dgm:pt modelId="{D2353472-DFE7-463F-962E-C4DE1025D954}" type="pres">
      <dgm:prSet presAssocID="{5DEA1809-C4B0-4207-89C5-779E00417F0B}" presName="connectorText" presStyleLbl="sibTrans2D1" presStyleIdx="1" presStyleCnt="4"/>
      <dgm:spPr/>
    </dgm:pt>
    <dgm:pt modelId="{9EFFB260-5094-438F-BF48-AF51E85390B9}" type="pres">
      <dgm:prSet presAssocID="{F7991D34-D6AC-49AA-9AC2-C69EDB06B2FC}" presName="node" presStyleLbl="node1" presStyleIdx="2" presStyleCnt="5" custScaleX="165089" custScaleY="130003" custLinFactNeighborX="31539" custLinFactNeighborY="-879">
        <dgm:presLayoutVars>
          <dgm:bulletEnabled val="1"/>
        </dgm:presLayoutVars>
      </dgm:prSet>
      <dgm:spPr/>
    </dgm:pt>
    <dgm:pt modelId="{B4194ADC-63BC-4CE6-BDD3-48687FB4070B}" type="pres">
      <dgm:prSet presAssocID="{66D93E4E-A33E-40A8-95EA-57192A7EA153}" presName="sibTrans" presStyleLbl="sibTrans2D1" presStyleIdx="2" presStyleCnt="4" custAng="21583610" custScaleX="125940" custScaleY="155828"/>
      <dgm:spPr/>
    </dgm:pt>
    <dgm:pt modelId="{4969A7C1-1DE1-4359-9233-F87F20C39A2C}" type="pres">
      <dgm:prSet presAssocID="{66D93E4E-A33E-40A8-95EA-57192A7EA153}" presName="connectorText" presStyleLbl="sibTrans2D1" presStyleIdx="2" presStyleCnt="4"/>
      <dgm:spPr/>
    </dgm:pt>
    <dgm:pt modelId="{7F443BD9-42C0-4166-A51B-58F685BF6F1E}" type="pres">
      <dgm:prSet presAssocID="{778727BD-402E-4665-9B06-7D905B7B03F0}" presName="node" presStyleLbl="node1" presStyleIdx="3" presStyleCnt="5" custScaleX="125557" custScaleY="146664" custLinFactX="-100000" custLinFactY="89711" custLinFactNeighborX="-183491" custLinFactNeighborY="100000">
        <dgm:presLayoutVars>
          <dgm:bulletEnabled val="1"/>
        </dgm:presLayoutVars>
      </dgm:prSet>
      <dgm:spPr/>
    </dgm:pt>
    <dgm:pt modelId="{BDB60D3F-86E7-4B25-B869-113CC8D5AF1A}" type="pres">
      <dgm:prSet presAssocID="{559567F6-F6FE-4A21-9C16-08ADE436677A}" presName="sibTrans" presStyleLbl="sibTrans2D1" presStyleIdx="3" presStyleCnt="4"/>
      <dgm:spPr/>
    </dgm:pt>
    <dgm:pt modelId="{D69A2DFB-ED02-41BE-8AFC-4B6D56315605}" type="pres">
      <dgm:prSet presAssocID="{559567F6-F6FE-4A21-9C16-08ADE436677A}" presName="connectorText" presStyleLbl="sibTrans2D1" presStyleIdx="3" presStyleCnt="4"/>
      <dgm:spPr/>
    </dgm:pt>
    <dgm:pt modelId="{44139AEA-196D-469A-8A79-8588297DA32F}" type="pres">
      <dgm:prSet presAssocID="{E7B765ED-03C6-4390-A834-D4A5A39D7AFF}" presName="node" presStyleLbl="node1" presStyleIdx="4" presStyleCnt="5" custLinFactX="-374404" custLinFactY="86848" custLinFactNeighborX="-400000" custLinFactNeighborY="100000">
        <dgm:presLayoutVars>
          <dgm:bulletEnabled val="1"/>
        </dgm:presLayoutVars>
      </dgm:prSet>
      <dgm:spPr/>
    </dgm:pt>
  </dgm:ptLst>
  <dgm:cxnLst>
    <dgm:cxn modelId="{9292F001-4F90-4F4F-B4B2-91CA67A5CD9F}" type="presOf" srcId="{F8217EC7-CB09-4956-AAE7-F751A99C0216}" destId="{7D580BDA-77D0-4581-9A3E-3DDA0D1F56C1}" srcOrd="1" destOrd="0" presId="urn:microsoft.com/office/officeart/2005/8/layout/process1"/>
    <dgm:cxn modelId="{D095C902-4040-427C-84A6-4DCEAA930B13}" type="presOf" srcId="{5DEA1809-C4B0-4207-89C5-779E00417F0B}" destId="{D2353472-DFE7-463F-962E-C4DE1025D954}" srcOrd="1" destOrd="0" presId="urn:microsoft.com/office/officeart/2005/8/layout/process1"/>
    <dgm:cxn modelId="{53D3F52E-219F-41FF-932C-0884B273A700}" type="presOf" srcId="{F7991D34-D6AC-49AA-9AC2-C69EDB06B2FC}" destId="{9EFFB260-5094-438F-BF48-AF51E85390B9}" srcOrd="0" destOrd="0" presId="urn:microsoft.com/office/officeart/2005/8/layout/process1"/>
    <dgm:cxn modelId="{34217231-5CBB-4FFB-8CC2-323F30CF8810}" type="presOf" srcId="{EB0F59DF-0896-437D-9B5E-FF24FB7D4E86}" destId="{019498C7-69AB-4999-A9CB-3E862052AB31}" srcOrd="0" destOrd="0" presId="urn:microsoft.com/office/officeart/2005/8/layout/process1"/>
    <dgm:cxn modelId="{B066D232-568E-437A-BF62-A00F3FBC50E7}" srcId="{EB0F59DF-0896-437D-9B5E-FF24FB7D4E86}" destId="{43BADC23-2F84-4B72-9AB2-B7A37896CC92}" srcOrd="1" destOrd="0" parTransId="{BA15AF5F-7A85-492F-8EA8-CC1AF744B9AF}" sibTransId="{5DEA1809-C4B0-4207-89C5-779E00417F0B}"/>
    <dgm:cxn modelId="{075CCC3F-8005-4569-8DBC-A8C57C18C911}" srcId="{EB0F59DF-0896-437D-9B5E-FF24FB7D4E86}" destId="{E7B765ED-03C6-4390-A834-D4A5A39D7AFF}" srcOrd="4" destOrd="0" parTransId="{38840E3C-1918-440F-9BAD-9C2126F48695}" sibTransId="{09F2D87F-6700-4359-AE92-3A998DEDBC67}"/>
    <dgm:cxn modelId="{A879DD42-CB91-4473-93F3-47E5E9936BCE}" type="presOf" srcId="{E7B765ED-03C6-4390-A834-D4A5A39D7AFF}" destId="{44139AEA-196D-469A-8A79-8588297DA32F}" srcOrd="0" destOrd="0" presId="urn:microsoft.com/office/officeart/2005/8/layout/process1"/>
    <dgm:cxn modelId="{157F156E-56AE-4BE4-84A7-DADC8013349D}" type="presOf" srcId="{F8217EC7-CB09-4956-AAE7-F751A99C0216}" destId="{FC08CF46-CEFF-4CD7-BDDD-3F72786CFF4F}" srcOrd="0" destOrd="0" presId="urn:microsoft.com/office/officeart/2005/8/layout/process1"/>
    <dgm:cxn modelId="{BA15D374-E5B8-4C14-BB87-944374A71FD6}" type="presOf" srcId="{43BADC23-2F84-4B72-9AB2-B7A37896CC92}" destId="{491B0773-5036-4F98-B77E-6090E8CDA903}" srcOrd="0" destOrd="0" presId="urn:microsoft.com/office/officeart/2005/8/layout/process1"/>
    <dgm:cxn modelId="{E35671A9-9744-48C2-ACBC-7AD5329F8C2E}" type="presOf" srcId="{778727BD-402E-4665-9B06-7D905B7B03F0}" destId="{7F443BD9-42C0-4166-A51B-58F685BF6F1E}" srcOrd="0" destOrd="0" presId="urn:microsoft.com/office/officeart/2005/8/layout/process1"/>
    <dgm:cxn modelId="{7E9AEAAB-26E7-402A-92F4-A3B859CC1A21}" srcId="{EB0F59DF-0896-437D-9B5E-FF24FB7D4E86}" destId="{08F4E628-659D-46E7-8997-4E0EBB39EF0B}" srcOrd="0" destOrd="0" parTransId="{4528C318-2D29-4934-BE0B-9BB62E3ABF26}" sibTransId="{F8217EC7-CB09-4956-AAE7-F751A99C0216}"/>
    <dgm:cxn modelId="{117A74AE-A592-4104-A08B-039A40E7DA60}" srcId="{EB0F59DF-0896-437D-9B5E-FF24FB7D4E86}" destId="{778727BD-402E-4665-9B06-7D905B7B03F0}" srcOrd="3" destOrd="0" parTransId="{28A0CA7A-EDF1-4B3B-BC0F-D3D6424090D9}" sibTransId="{559567F6-F6FE-4A21-9C16-08ADE436677A}"/>
    <dgm:cxn modelId="{5E6216BC-4E86-4A65-83D0-096A92CB9F8C}" type="presOf" srcId="{08F4E628-659D-46E7-8997-4E0EBB39EF0B}" destId="{3706C588-1551-4CD9-87EC-3981911F4F9E}" srcOrd="0" destOrd="0" presId="urn:microsoft.com/office/officeart/2005/8/layout/process1"/>
    <dgm:cxn modelId="{E2B797BF-213B-4A52-B722-ABC71AEE0A05}" type="presOf" srcId="{66D93E4E-A33E-40A8-95EA-57192A7EA153}" destId="{B4194ADC-63BC-4CE6-BDD3-48687FB4070B}" srcOrd="0" destOrd="0" presId="urn:microsoft.com/office/officeart/2005/8/layout/process1"/>
    <dgm:cxn modelId="{FBE5A8C1-1F97-4D90-A3E3-271C16CEB7DB}" srcId="{EB0F59DF-0896-437D-9B5E-FF24FB7D4E86}" destId="{F7991D34-D6AC-49AA-9AC2-C69EDB06B2FC}" srcOrd="2" destOrd="0" parTransId="{90C957E1-0879-49CB-A833-82109DC7E5AB}" sibTransId="{66D93E4E-A33E-40A8-95EA-57192A7EA153}"/>
    <dgm:cxn modelId="{608851CA-C0E4-4F8A-BD26-9FF0851CEE64}" type="presOf" srcId="{559567F6-F6FE-4A21-9C16-08ADE436677A}" destId="{D69A2DFB-ED02-41BE-8AFC-4B6D56315605}" srcOrd="1" destOrd="0" presId="urn:microsoft.com/office/officeart/2005/8/layout/process1"/>
    <dgm:cxn modelId="{FE06F2CE-9F80-48FC-AB5E-F336D091F21A}" type="presOf" srcId="{559567F6-F6FE-4A21-9C16-08ADE436677A}" destId="{BDB60D3F-86E7-4B25-B869-113CC8D5AF1A}" srcOrd="0" destOrd="0" presId="urn:microsoft.com/office/officeart/2005/8/layout/process1"/>
    <dgm:cxn modelId="{BFD737D3-90FC-4857-9306-F49BF605D604}" type="presOf" srcId="{66D93E4E-A33E-40A8-95EA-57192A7EA153}" destId="{4969A7C1-1DE1-4359-9233-F87F20C39A2C}" srcOrd="1" destOrd="0" presId="urn:microsoft.com/office/officeart/2005/8/layout/process1"/>
    <dgm:cxn modelId="{3DE5B0F8-127A-4238-A202-D48B7E7789F3}" type="presOf" srcId="{5DEA1809-C4B0-4207-89C5-779E00417F0B}" destId="{BCB4A3FD-9FC3-420C-A54B-3964725B171C}" srcOrd="0" destOrd="0" presId="urn:microsoft.com/office/officeart/2005/8/layout/process1"/>
    <dgm:cxn modelId="{A9E7884C-D34E-4E55-9F0F-564251769010}" type="presParOf" srcId="{019498C7-69AB-4999-A9CB-3E862052AB31}" destId="{3706C588-1551-4CD9-87EC-3981911F4F9E}" srcOrd="0" destOrd="0" presId="urn:microsoft.com/office/officeart/2005/8/layout/process1"/>
    <dgm:cxn modelId="{3BB628B2-A6A0-4F10-8314-71E62FEB595E}" type="presParOf" srcId="{019498C7-69AB-4999-A9CB-3E862052AB31}" destId="{FC08CF46-CEFF-4CD7-BDDD-3F72786CFF4F}" srcOrd="1" destOrd="0" presId="urn:microsoft.com/office/officeart/2005/8/layout/process1"/>
    <dgm:cxn modelId="{12143C2E-D366-4976-A3C3-6B97C7338C76}" type="presParOf" srcId="{FC08CF46-CEFF-4CD7-BDDD-3F72786CFF4F}" destId="{7D580BDA-77D0-4581-9A3E-3DDA0D1F56C1}" srcOrd="0" destOrd="0" presId="urn:microsoft.com/office/officeart/2005/8/layout/process1"/>
    <dgm:cxn modelId="{52E20E60-5A63-45A9-9D98-84D18DFD43CC}" type="presParOf" srcId="{019498C7-69AB-4999-A9CB-3E862052AB31}" destId="{491B0773-5036-4F98-B77E-6090E8CDA903}" srcOrd="2" destOrd="0" presId="urn:microsoft.com/office/officeart/2005/8/layout/process1"/>
    <dgm:cxn modelId="{923329F7-37E2-4626-B9F5-2E26B2D4E725}" type="presParOf" srcId="{019498C7-69AB-4999-A9CB-3E862052AB31}" destId="{BCB4A3FD-9FC3-420C-A54B-3964725B171C}" srcOrd="3" destOrd="0" presId="urn:microsoft.com/office/officeart/2005/8/layout/process1"/>
    <dgm:cxn modelId="{FAB6BB39-C0AE-45E9-966F-79C4DB80F9D6}" type="presParOf" srcId="{BCB4A3FD-9FC3-420C-A54B-3964725B171C}" destId="{D2353472-DFE7-463F-962E-C4DE1025D954}" srcOrd="0" destOrd="0" presId="urn:microsoft.com/office/officeart/2005/8/layout/process1"/>
    <dgm:cxn modelId="{A6ECB92E-4E98-4981-B97F-FC92152C2964}" type="presParOf" srcId="{019498C7-69AB-4999-A9CB-3E862052AB31}" destId="{9EFFB260-5094-438F-BF48-AF51E85390B9}" srcOrd="4" destOrd="0" presId="urn:microsoft.com/office/officeart/2005/8/layout/process1"/>
    <dgm:cxn modelId="{C24E9578-0D41-4C2B-8A84-BBBB10B234E5}" type="presParOf" srcId="{019498C7-69AB-4999-A9CB-3E862052AB31}" destId="{B4194ADC-63BC-4CE6-BDD3-48687FB4070B}" srcOrd="5" destOrd="0" presId="urn:microsoft.com/office/officeart/2005/8/layout/process1"/>
    <dgm:cxn modelId="{796E3586-8665-4446-BB3C-597421D8A452}" type="presParOf" srcId="{B4194ADC-63BC-4CE6-BDD3-48687FB4070B}" destId="{4969A7C1-1DE1-4359-9233-F87F20C39A2C}" srcOrd="0" destOrd="0" presId="urn:microsoft.com/office/officeart/2005/8/layout/process1"/>
    <dgm:cxn modelId="{62C253E2-9ADD-43EF-887A-240DD79C539F}" type="presParOf" srcId="{019498C7-69AB-4999-A9CB-3E862052AB31}" destId="{7F443BD9-42C0-4166-A51B-58F685BF6F1E}" srcOrd="6" destOrd="0" presId="urn:microsoft.com/office/officeart/2005/8/layout/process1"/>
    <dgm:cxn modelId="{CCE58174-1346-4C25-AE36-3781235261F4}" type="presParOf" srcId="{019498C7-69AB-4999-A9CB-3E862052AB31}" destId="{BDB60D3F-86E7-4B25-B869-113CC8D5AF1A}" srcOrd="7" destOrd="0" presId="urn:microsoft.com/office/officeart/2005/8/layout/process1"/>
    <dgm:cxn modelId="{D59462B2-EC81-4CB5-8927-8F65C6FEC64C}" type="presParOf" srcId="{BDB60D3F-86E7-4B25-B869-113CC8D5AF1A}" destId="{D69A2DFB-ED02-41BE-8AFC-4B6D56315605}" srcOrd="0" destOrd="0" presId="urn:microsoft.com/office/officeart/2005/8/layout/process1"/>
    <dgm:cxn modelId="{6E151307-B99F-4B40-87ED-4DCBBB7C4864}" type="presParOf" srcId="{019498C7-69AB-4999-A9CB-3E862052AB31}" destId="{44139AEA-196D-469A-8A79-8588297DA32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6C588-1551-4CD9-87EC-3981911F4F9E}">
      <dsp:nvSpPr>
        <dsp:cNvPr id="0" name=""/>
        <dsp:cNvSpPr/>
      </dsp:nvSpPr>
      <dsp:spPr>
        <a:xfrm>
          <a:off x="27406" y="6972568"/>
          <a:ext cx="3325384" cy="25214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b="1" kern="1200" dirty="0">
              <a:latin typeface="Calibri" panose="020F0502020204030204" pitchFamily="34" charset="0"/>
              <a:cs typeface="Calibri" panose="020F0502020204030204" pitchFamily="34" charset="0"/>
            </a:rPr>
            <a:t>Investigación y análisis</a:t>
          </a:r>
          <a:endParaRPr lang="es-EC" sz="4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1256" y="7046418"/>
        <a:ext cx="3177684" cy="2373711"/>
      </dsp:txXfrm>
    </dsp:sp>
    <dsp:sp modelId="{FC08CF46-CEFF-4CD7-BDDD-3F72786CFF4F}">
      <dsp:nvSpPr>
        <dsp:cNvPr id="0" name=""/>
        <dsp:cNvSpPr/>
      </dsp:nvSpPr>
      <dsp:spPr>
        <a:xfrm rot="31494">
          <a:off x="3708318" y="7842868"/>
          <a:ext cx="753783" cy="824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3300" kern="1200" dirty="0"/>
        </a:p>
      </dsp:txBody>
      <dsp:txXfrm>
        <a:off x="3708323" y="8006771"/>
        <a:ext cx="527648" cy="494817"/>
      </dsp:txXfrm>
    </dsp:sp>
    <dsp:sp modelId="{491B0773-5036-4F98-B77E-6090E8CDA903}">
      <dsp:nvSpPr>
        <dsp:cNvPr id="0" name=""/>
        <dsp:cNvSpPr/>
      </dsp:nvSpPr>
      <dsp:spPr>
        <a:xfrm>
          <a:off x="4774964" y="7016062"/>
          <a:ext cx="3325384" cy="25214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800" b="1" kern="1200" dirty="0">
              <a:latin typeface="Calibri" panose="020F0502020204030204" pitchFamily="34" charset="0"/>
              <a:ea typeface="DejaVu Sans"/>
              <a:cs typeface="Calibri" panose="020F0502020204030204" pitchFamily="34" charset="0"/>
            </a:rPr>
            <a:t>Diseño y desarrollo</a:t>
          </a:r>
          <a:endParaRPr lang="es-EC" sz="4800" b="1" kern="1200" dirty="0">
            <a:latin typeface="Calibri" panose="020F0502020204030204" pitchFamily="34" charset="0"/>
            <a:ea typeface="DejaVu Sans"/>
            <a:cs typeface="Calibri" panose="020F0502020204030204" pitchFamily="34" charset="0"/>
          </a:endParaRPr>
        </a:p>
      </dsp:txBody>
      <dsp:txXfrm>
        <a:off x="4848814" y="7089912"/>
        <a:ext cx="3177684" cy="2373711"/>
      </dsp:txXfrm>
    </dsp:sp>
    <dsp:sp modelId="{BCB4A3FD-9FC3-420C-A54B-3964725B171C}">
      <dsp:nvSpPr>
        <dsp:cNvPr id="0" name=""/>
        <dsp:cNvSpPr/>
      </dsp:nvSpPr>
      <dsp:spPr>
        <a:xfrm rot="21562249">
          <a:off x="8493134" y="7837275"/>
          <a:ext cx="832808" cy="824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7556"/>
            <a:satOff val="-3464"/>
            <a:lumOff val="160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3300" kern="1200" dirty="0"/>
        </a:p>
      </dsp:txBody>
      <dsp:txXfrm>
        <a:off x="8493141" y="8003572"/>
        <a:ext cx="585400" cy="494817"/>
      </dsp:txXfrm>
    </dsp:sp>
    <dsp:sp modelId="{9EFFB260-5094-438F-BF48-AF51E85390B9}">
      <dsp:nvSpPr>
        <dsp:cNvPr id="0" name=""/>
        <dsp:cNvSpPr/>
      </dsp:nvSpPr>
      <dsp:spPr>
        <a:xfrm>
          <a:off x="9671591" y="6572155"/>
          <a:ext cx="5489844" cy="327791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b="1" kern="1200" dirty="0">
              <a:latin typeface="Calibri" panose="020F0502020204030204" pitchFamily="34" charset="0"/>
              <a:ea typeface="DejaVu Sans"/>
              <a:cs typeface="Calibri" panose="020F0502020204030204" pitchFamily="34" charset="0"/>
            </a:rPr>
            <a:t>Programación de los códigos que la FPGA ejecutará (reloj, comparador, etc.)</a:t>
          </a:r>
          <a:endParaRPr lang="es-EC" sz="3700" b="1" kern="1200" dirty="0">
            <a:latin typeface="Calibri" panose="020F0502020204030204" pitchFamily="34" charset="0"/>
            <a:ea typeface="DejaVu Sans"/>
            <a:cs typeface="Calibri" panose="020F0502020204030204" pitchFamily="34" charset="0"/>
          </a:endParaRPr>
        </a:p>
      </dsp:txBody>
      <dsp:txXfrm>
        <a:off x="9767598" y="6668162"/>
        <a:ext cx="5297830" cy="3085896"/>
      </dsp:txXfrm>
    </dsp:sp>
    <dsp:sp modelId="{B4194ADC-63BC-4CE6-BDD3-48687FB4070B}">
      <dsp:nvSpPr>
        <dsp:cNvPr id="0" name=""/>
        <dsp:cNvSpPr/>
      </dsp:nvSpPr>
      <dsp:spPr>
        <a:xfrm rot="5338189">
          <a:off x="12007359" y="9886077"/>
          <a:ext cx="879551" cy="1285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75112"/>
            <a:satOff val="-6927"/>
            <a:lumOff val="32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3300" kern="1200" dirty="0"/>
        </a:p>
      </dsp:txBody>
      <dsp:txXfrm>
        <a:off x="12136919" y="10011187"/>
        <a:ext cx="615686" cy="771064"/>
      </dsp:txXfrm>
    </dsp:sp>
    <dsp:sp modelId="{7F443BD9-42C0-4166-A51B-58F685BF6F1E}">
      <dsp:nvSpPr>
        <dsp:cNvPr id="0" name=""/>
        <dsp:cNvSpPr/>
      </dsp:nvSpPr>
      <dsp:spPr>
        <a:xfrm>
          <a:off x="10392383" y="11167667"/>
          <a:ext cx="4175253" cy="36980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b="1" kern="1200" dirty="0">
              <a:latin typeface="Calibri" panose="020F0502020204030204" pitchFamily="34" charset="0"/>
              <a:ea typeface="DejaVu Sans"/>
              <a:cs typeface="Calibri" panose="020F0502020204030204" pitchFamily="34" charset="0"/>
            </a:rPr>
            <a:t>Unión de los componentes físicos de ambos sistemas</a:t>
          </a:r>
          <a:endParaRPr lang="es-EC" sz="3700" b="1" kern="1200" dirty="0">
            <a:latin typeface="Calibri" panose="020F0502020204030204" pitchFamily="34" charset="0"/>
            <a:ea typeface="DejaVu Sans"/>
            <a:cs typeface="Calibri" panose="020F0502020204030204" pitchFamily="34" charset="0"/>
          </a:endParaRPr>
        </a:p>
      </dsp:txBody>
      <dsp:txXfrm>
        <a:off x="10500694" y="11275978"/>
        <a:ext cx="3958631" cy="3481380"/>
      </dsp:txXfrm>
    </dsp:sp>
    <dsp:sp modelId="{BDB60D3F-86E7-4B25-B869-113CC8D5AF1A}">
      <dsp:nvSpPr>
        <dsp:cNvPr id="0" name=""/>
        <dsp:cNvSpPr/>
      </dsp:nvSpPr>
      <dsp:spPr>
        <a:xfrm rot="10835838">
          <a:off x="7916540" y="12565515"/>
          <a:ext cx="1682364" cy="824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7556"/>
            <a:satOff val="-3464"/>
            <a:lumOff val="160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3300" kern="1200" dirty="0"/>
        </a:p>
      </dsp:txBody>
      <dsp:txXfrm rot="10800000">
        <a:off x="8163941" y="12731744"/>
        <a:ext cx="1434956" cy="494817"/>
      </dsp:txXfrm>
    </dsp:sp>
    <dsp:sp modelId="{44139AEA-196D-469A-8A79-8588297DA32F}">
      <dsp:nvSpPr>
        <dsp:cNvPr id="0" name=""/>
        <dsp:cNvSpPr/>
      </dsp:nvSpPr>
      <dsp:spPr>
        <a:xfrm>
          <a:off x="3892899" y="11683774"/>
          <a:ext cx="3325384" cy="25214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b="1" kern="1200" dirty="0">
              <a:latin typeface="Calibri" panose="020F0502020204030204" pitchFamily="34" charset="0"/>
              <a:ea typeface="DejaVu Sans"/>
              <a:cs typeface="Calibri" panose="020F0502020204030204" pitchFamily="34" charset="0"/>
            </a:rPr>
            <a:t>Pruebas y validación</a:t>
          </a:r>
          <a:endParaRPr lang="es-EC" sz="4400" b="1" kern="1200" dirty="0">
            <a:latin typeface="Calibri" panose="020F0502020204030204" pitchFamily="34" charset="0"/>
            <a:ea typeface="DejaVu Sans"/>
            <a:cs typeface="Calibri" panose="020F0502020204030204" pitchFamily="34" charset="0"/>
          </a:endParaRPr>
        </a:p>
      </dsp:txBody>
      <dsp:txXfrm>
        <a:off x="3966749" y="11757624"/>
        <a:ext cx="3177684" cy="2373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1944612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1944612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04480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655400" y="1010988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230080" y="1010988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655400" y="2319840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4230080" y="2319840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360" y="10109880"/>
            <a:ext cx="19446120" cy="2505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C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1944612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20720" y="13421520"/>
            <a:ext cx="18366120" cy="4292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C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104480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1944612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370440" tIns="185040" rIns="370440" bIns="185040" anchor="ctr">
            <a:normAutofit/>
          </a:bodyPr>
          <a:lstStyle/>
          <a:p>
            <a:r>
              <a:rPr lang="es-EC" sz="17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080360" y="40044960"/>
            <a:ext cx="5041440" cy="2300040"/>
          </a:xfrm>
          <a:prstGeom prst="rect">
            <a:avLst/>
          </a:prstGeom>
        </p:spPr>
        <p:txBody>
          <a:bodyPr lIns="370440" tIns="185040" rIns="370440" bIns="185040" anchor="ctr">
            <a:noAutofit/>
          </a:bodyPr>
          <a:lstStyle/>
          <a:p>
            <a:endParaRPr lang="es-EC" sz="2400" b="0" strike="noStrike" spc="-1" dirty="0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382520" y="40044960"/>
            <a:ext cx="6842160" cy="2300040"/>
          </a:xfrm>
          <a:prstGeom prst="rect">
            <a:avLst/>
          </a:prstGeom>
        </p:spPr>
        <p:txBody>
          <a:bodyPr lIns="370440" tIns="185040" rIns="370440" bIns="185040" anchor="ctr">
            <a:noAutofit/>
          </a:bodyPr>
          <a:lstStyle/>
          <a:p>
            <a:endParaRPr lang="es-EC" sz="2400" b="0" strike="noStrike" spc="-1" dirty="0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485400" y="40044960"/>
            <a:ext cx="5041440" cy="2300040"/>
          </a:xfrm>
          <a:prstGeom prst="rect">
            <a:avLst/>
          </a:prstGeom>
        </p:spPr>
        <p:txBody>
          <a:bodyPr lIns="370440" tIns="185040" rIns="370440" bIns="1850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81234CA-DD26-4506-B1EC-3EBD5165AB4E}" type="slidenum">
              <a:rPr lang="es-ES" sz="4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EC" sz="4900" b="0" strike="noStrike" spc="-1" dirty="0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1944612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B3B2A6C-C22B-4756-BEAD-3127C3E648B4}"/>
              </a:ext>
            </a:extLst>
          </p:cNvPr>
          <p:cNvCxnSpPr/>
          <p:nvPr/>
        </p:nvCxnSpPr>
        <p:spPr>
          <a:xfrm>
            <a:off x="2677200" y="37726920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1C94714-6C0A-47CB-8FA6-00D0B4A3D8D0}"/>
              </a:ext>
            </a:extLst>
          </p:cNvPr>
          <p:cNvCxnSpPr/>
          <p:nvPr/>
        </p:nvCxnSpPr>
        <p:spPr>
          <a:xfrm>
            <a:off x="2677200" y="26487071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B53A55A-5E79-4933-A3D8-68D9B697B714}"/>
              </a:ext>
            </a:extLst>
          </p:cNvPr>
          <p:cNvCxnSpPr/>
          <p:nvPr/>
        </p:nvCxnSpPr>
        <p:spPr>
          <a:xfrm>
            <a:off x="2677200" y="41322773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1"/>
          <p:cNvSpPr/>
          <p:nvPr/>
        </p:nvSpPr>
        <p:spPr>
          <a:xfrm>
            <a:off x="724811" y="3968395"/>
            <a:ext cx="20157840" cy="211248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8000" rIns="288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6000" b="1" dirty="0">
                <a:solidFill>
                  <a:schemeClr val="bg1"/>
                </a:solidFill>
              </a:rPr>
              <a:t>Automatización de un sistema de seguridad e iluminación de una habitación</a:t>
            </a:r>
            <a:endParaRPr lang="es-EC" sz="6000" b="1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391040" y="7171200"/>
            <a:ext cx="387432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PROBLEMA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391040" y="10889810"/>
            <a:ext cx="6154200" cy="95328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OBJETIVO  GENERAL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391040" y="26034120"/>
            <a:ext cx="417276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RESULTADOS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391040" y="37210729"/>
            <a:ext cx="466632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CONCLUSIONES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517196" y="8375160"/>
            <a:ext cx="18864360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ES" sz="3200" b="0" i="0" dirty="0">
                <a:effectLst/>
                <a:latin typeface="Aptos" panose="020B0004020202020204" pitchFamily="34" charset="0"/>
              </a:rPr>
              <a:t>En Ecuador, la seguridad residencial y el consumo de energía ineficiente son desafíos crecientes que afectan la calidad de vida de los ciudadanos. Los hogares enfrentan amenazas de robos y delitos, mientras que el mal uso de la energía contribuye a facturas elevadas y una huella ambiental significativa. </a:t>
            </a:r>
            <a:endParaRPr lang="es-EC" sz="3000" b="0" strike="noStrike" spc="-1" dirty="0"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260456" y="12422010"/>
            <a:ext cx="10321944" cy="2954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457200" indent="-456565" algn="just">
              <a:buClr>
                <a:srgbClr val="000000"/>
              </a:buClr>
              <a:buFont typeface="Arial"/>
              <a:buChar char="•"/>
            </a:pPr>
            <a:r>
              <a:rPr lang="es-ES_tradnl" sz="3200" spc="-1" dirty="0">
                <a:latin typeface="Aptos" panose="020B0004020202020204" pitchFamily="34" charset="0"/>
                <a:ea typeface="Calibri"/>
                <a:cs typeface="Calibri"/>
              </a:rPr>
              <a:t>Implementar un sistema de </a:t>
            </a:r>
            <a:r>
              <a:rPr lang="es-ES" sz="3200" spc="-1" dirty="0">
                <a:latin typeface="Aptos" panose="020B0004020202020204" pitchFamily="34" charset="0"/>
                <a:cs typeface="Calibri"/>
              </a:rPr>
              <a:t>automatización de una zona residencial como un cuarto dentro de una casa, el cual pueda funcionar con dos modos: iluminación y seguridad. Cada uno de estos será seleccionado por el usuario, lo cual activará un reloj y comparador o un sensor infrarrojo respectivamente.</a:t>
            </a:r>
            <a:endParaRPr lang="es-EC" sz="3200" spc="-1" dirty="0">
              <a:latin typeface="Aptos" panose="020B0004020202020204" pitchFamily="34" charset="0"/>
              <a:cs typeface="Calibri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434960" y="38672846"/>
            <a:ext cx="18946596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343080" indent="-342720" algn="just">
              <a:lnSpc>
                <a:spcPct val="100000"/>
              </a:lnSpc>
              <a:buClr>
                <a:srgbClr val="595959"/>
              </a:buClr>
              <a:buFont typeface="Noto Sans Symbols"/>
              <a:buChar char="▪"/>
            </a:pPr>
            <a:r>
              <a:rPr lang="es-MX" sz="3200" spc="-1" dirty="0">
                <a:solidFill>
                  <a:srgbClr val="595959"/>
                </a:solidFill>
                <a:latin typeface="Aptos" panose="020B0004020202020204" pitchFamily="34" charset="0"/>
                <a:ea typeface="Arial"/>
                <a:cs typeface="Calibri" panose="020F0502020204030204" pitchFamily="34" charset="0"/>
              </a:rPr>
              <a:t>Los resultados obtenidos muestran la implementación del diseño del proyecto, con sus respectivos componentes físicos soldados en una baquelita, la maqueta relacionada al mismo y el diagrama del código.</a:t>
            </a:r>
          </a:p>
        </p:txBody>
      </p:sp>
      <p:sp>
        <p:nvSpPr>
          <p:cNvPr id="56" name="CustomShape 16"/>
          <p:cNvSpPr/>
          <p:nvPr/>
        </p:nvSpPr>
        <p:spPr>
          <a:xfrm>
            <a:off x="964263" y="27929642"/>
            <a:ext cx="9410840" cy="2954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_tradnl" sz="3200" spc="-1" dirty="0">
                <a:solidFill>
                  <a:srgbClr val="595959"/>
                </a:solidFill>
                <a:latin typeface="Aptos" panose="020B0004020202020204" pitchFamily="34" charset="0"/>
                <a:ea typeface="Calibri"/>
                <a:cs typeface="Calibri" panose="020F0502020204030204" pitchFamily="34" charset="0"/>
              </a:rPr>
              <a:t>Diagrama de bloques del código ejecutado en la FPGA.</a:t>
            </a:r>
            <a:endParaRPr lang="es-ES_tradnl" sz="3200" b="0" strike="noStrike" spc="-1" dirty="0">
              <a:solidFill>
                <a:srgbClr val="595959"/>
              </a:solidFill>
              <a:latin typeface="Aptos" panose="020B000402020202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_tradnl" sz="3200" spc="-1" dirty="0">
                <a:solidFill>
                  <a:srgbClr val="595959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Visualización de la parte física de proyecto en el </a:t>
            </a:r>
            <a:r>
              <a:rPr lang="es-ES_tradnl" sz="3200" spc="-1" dirty="0" err="1">
                <a:solidFill>
                  <a:srgbClr val="595959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protoboard</a:t>
            </a:r>
            <a:r>
              <a:rPr lang="es-ES_tradnl" sz="3200" spc="-1" dirty="0">
                <a:solidFill>
                  <a:srgbClr val="595959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_tradnl" sz="3200" spc="-1" dirty="0">
                <a:solidFill>
                  <a:srgbClr val="595959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Maqueta de una vivienda en la que se implementaría el sistema automatizado.</a:t>
            </a:r>
          </a:p>
        </p:txBody>
      </p:sp>
      <p:sp>
        <p:nvSpPr>
          <p:cNvPr id="57" name="CustomShape 17"/>
          <p:cNvSpPr/>
          <p:nvPr/>
        </p:nvSpPr>
        <p:spPr>
          <a:xfrm>
            <a:off x="1367999" y="41887978"/>
            <a:ext cx="16983795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457200" indent="-457200" algn="l"/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DE0-Nano-SoC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Manual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(2019). https://www.terasic.com.tw/attachment/archive/941/DE0-Nano-SoC_User_manual_rev.D0.pdf</a:t>
            </a:r>
          </a:p>
          <a:p>
            <a:pPr algn="l"/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</p:txBody>
      </p:sp>
      <p:sp>
        <p:nvSpPr>
          <p:cNvPr id="58" name="CustomShape 18"/>
          <p:cNvSpPr/>
          <p:nvPr/>
        </p:nvSpPr>
        <p:spPr>
          <a:xfrm>
            <a:off x="1367999" y="40798962"/>
            <a:ext cx="357696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REFERENCIAS</a:t>
            </a:r>
            <a:endParaRPr lang="es-EC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AF460C2-CCE4-4B1C-BC97-FBD73461CA08}"/>
              </a:ext>
            </a:extLst>
          </p:cNvPr>
          <p:cNvSpPr txBox="1"/>
          <p:nvPr/>
        </p:nvSpPr>
        <p:spPr>
          <a:xfrm>
            <a:off x="12540762" y="1738053"/>
            <a:ext cx="4241002" cy="12016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500" dirty="0">
                <a:solidFill>
                  <a:srgbClr val="506F7F"/>
                </a:solidFill>
                <a:latin typeface="Calibri"/>
                <a:cs typeface="Calibri"/>
              </a:rPr>
              <a:t>Xavier Alejandro Chalen Jaramillo</a:t>
            </a:r>
          </a:p>
          <a:p>
            <a:r>
              <a:rPr lang="es-ES" sz="2500" dirty="0">
                <a:solidFill>
                  <a:srgbClr val="506F7F"/>
                </a:solidFill>
                <a:latin typeface="Calibri"/>
                <a:cs typeface="Calibri"/>
              </a:rPr>
              <a:t>xchalen.@espol.edu.ec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573E53D-92AF-4791-AE97-CB64FDF98ABF}"/>
              </a:ext>
            </a:extLst>
          </p:cNvPr>
          <p:cNvSpPr txBox="1"/>
          <p:nvPr/>
        </p:nvSpPr>
        <p:spPr>
          <a:xfrm>
            <a:off x="7672842" y="1807092"/>
            <a:ext cx="9012059" cy="136135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500" dirty="0">
                <a:solidFill>
                  <a:srgbClr val="506F7F"/>
                </a:solidFill>
                <a:latin typeface="Calibri"/>
                <a:cs typeface="Calibri"/>
              </a:rPr>
              <a:t>José David Aguirre Vacas</a:t>
            </a:r>
          </a:p>
          <a:p>
            <a:r>
              <a:rPr lang="es-E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josdagui@espol.edu.ec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5BC3714-31F2-4963-8629-E155F5A57AAB}"/>
              </a:ext>
            </a:extLst>
          </p:cNvPr>
          <p:cNvCxnSpPr>
            <a:cxnSpLocks/>
          </p:cNvCxnSpPr>
          <p:nvPr/>
        </p:nvCxnSpPr>
        <p:spPr>
          <a:xfrm>
            <a:off x="12021287" y="334457"/>
            <a:ext cx="0" cy="2778314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BEDB25C-D7F5-4F02-A0DA-69AA88A7425D}"/>
              </a:ext>
            </a:extLst>
          </p:cNvPr>
          <p:cNvCxnSpPr>
            <a:cxnSpLocks/>
          </p:cNvCxnSpPr>
          <p:nvPr/>
        </p:nvCxnSpPr>
        <p:spPr>
          <a:xfrm>
            <a:off x="16836654" y="400336"/>
            <a:ext cx="0" cy="2812401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761E10EC-08FE-4514-AD0B-1A562111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4200" y="1797713"/>
            <a:ext cx="5760000" cy="850362"/>
          </a:xfrm>
          <a:prstGeom prst="rect">
            <a:avLst/>
          </a:prstGeom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A8DA390-732C-4A59-8699-ADB9240B1428}"/>
              </a:ext>
            </a:extLst>
          </p:cNvPr>
          <p:cNvCxnSpPr/>
          <p:nvPr/>
        </p:nvCxnSpPr>
        <p:spPr>
          <a:xfrm>
            <a:off x="2677200" y="16227388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stomShape 4"/>
          <p:cNvSpPr/>
          <p:nvPr/>
        </p:nvSpPr>
        <p:spPr>
          <a:xfrm>
            <a:off x="1391040" y="15719091"/>
            <a:ext cx="461304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METODOLOGÍA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6DC0D2D-AED8-B85C-B8A8-ECF31B016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099734"/>
              </p:ext>
            </p:extLst>
          </p:nvPr>
        </p:nvGraphicFramePr>
        <p:xfrm>
          <a:off x="2269017" y="11133315"/>
          <a:ext cx="25016679" cy="1646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Sistemas de seguridad para tu casa: ¿cuáles son los más avanzados?">
            <a:extLst>
              <a:ext uri="{FF2B5EF4-FFF2-40B4-BE49-F238E27FC236}">
                <a16:creationId xmlns:a16="http://schemas.microsoft.com/office/drawing/2014/main" id="{F9E590A6-8CEF-1E55-B41D-1E30FFFC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762" y="10889810"/>
            <a:ext cx="7059663" cy="47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5F41E708-58C1-3971-6A80-A353EB0AD6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50538" y="2145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F82A99-8544-33F8-8793-186E953BC8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9909" y="27171272"/>
            <a:ext cx="9344987" cy="4310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F8F4FD-DF72-EF11-BE97-ADDC885B84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9850" y="31997838"/>
            <a:ext cx="15861944" cy="4999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277</Words>
  <Application>Microsoft Office PowerPoint</Application>
  <PresentationFormat>Personalizado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Aptos</vt:lpstr>
      <vt:lpstr>Arial</vt:lpstr>
      <vt:lpstr>Calibri</vt:lpstr>
      <vt:lpstr>Noto Sans Symbols</vt:lpstr>
      <vt:lpstr>Symbol</vt:lpstr>
      <vt:lpstr>Times New Roman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espol</dc:creator>
  <dc:description/>
  <cp:lastModifiedBy>Jose David Aguirre Vacas</cp:lastModifiedBy>
  <cp:revision>92</cp:revision>
  <dcterms:created xsi:type="dcterms:W3CDTF">2018-07-17T13:46:25Z</dcterms:created>
  <dcterms:modified xsi:type="dcterms:W3CDTF">2024-01-23T06:09:01Z</dcterms:modified>
  <dc:language>es-EC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0x0101007C8CBE02BF410D449024895B145608E1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