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4fe04904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4fe0490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4fe0490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4fe0490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4fe0490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4fe0490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4fe04904c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4fe04904c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4fe04904c_0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4fe04904c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4fe04904c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4fe04904c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5157c1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5157c1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treamberry.tv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reamberry.tv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reamberry.tv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reamberry.tv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reamberry.tv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reamberry.tv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reamberry.tv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reamberry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hlinkClick r:id="rId3"/>
          </p:cNvPr>
          <p:cNvSpPr txBox="1"/>
          <p:nvPr/>
        </p:nvSpPr>
        <p:spPr>
          <a:xfrm>
            <a:off x="255725" y="80375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STREAMBERRY</a:t>
            </a:r>
            <a:endParaRPr b="1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0500" y="2171550"/>
            <a:ext cx="864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RECOMENDADOR DE PELÍCULAS</a:t>
            </a:r>
            <a:endParaRPr sz="4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08225" y="2971950"/>
            <a:ext cx="239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by Xavi Albert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>
            <a:hlinkClick r:id="rId3"/>
          </p:cNvPr>
          <p:cNvSpPr txBox="1"/>
          <p:nvPr/>
        </p:nvSpPr>
        <p:spPr>
          <a:xfrm>
            <a:off x="255725" y="80375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STREAMBERRY</a:t>
            </a:r>
            <a:endParaRPr b="1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988" y="486025"/>
            <a:ext cx="6480001" cy="41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hlinkClick r:id="rId3"/>
          </p:cNvPr>
          <p:cNvSpPr txBox="1"/>
          <p:nvPr/>
        </p:nvSpPr>
        <p:spPr>
          <a:xfrm>
            <a:off x="255725" y="80375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STREAMBERRY</a:t>
            </a:r>
            <a:endParaRPr b="1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000" y="482825"/>
            <a:ext cx="6480001" cy="417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hlinkClick r:id="rId3"/>
          </p:cNvPr>
          <p:cNvSpPr txBox="1"/>
          <p:nvPr/>
        </p:nvSpPr>
        <p:spPr>
          <a:xfrm>
            <a:off x="255725" y="80375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STREAMBERRY</a:t>
            </a:r>
            <a:endParaRPr b="1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50500" y="625800"/>
            <a:ext cx="864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Explicación caída de usuarios en 2019</a:t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5" name="Google Shape;75;p16"/>
          <p:cNvGrpSpPr/>
          <p:nvPr/>
        </p:nvGrpSpPr>
        <p:grpSpPr>
          <a:xfrm>
            <a:off x="1293736" y="1562850"/>
            <a:ext cx="2726286" cy="2547000"/>
            <a:chOff x="1293736" y="1258050"/>
            <a:chExt cx="2726286" cy="2547000"/>
          </a:xfrm>
        </p:grpSpPr>
        <p:sp>
          <p:nvSpPr>
            <p:cNvPr id="76" name="Google Shape;76;p16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6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6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3203958" y="1562850"/>
            <a:ext cx="2726286" cy="2547000"/>
            <a:chOff x="3203958" y="1258050"/>
            <a:chExt cx="2726286" cy="2547000"/>
          </a:xfrm>
        </p:grpSpPr>
        <p:sp>
          <p:nvSpPr>
            <p:cNvPr id="81" name="Google Shape;81;p16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6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5123977" y="1562850"/>
            <a:ext cx="2726286" cy="2547000"/>
            <a:chOff x="5123977" y="1258050"/>
            <a:chExt cx="2726286" cy="2547000"/>
          </a:xfrm>
        </p:grpSpPr>
        <p:sp>
          <p:nvSpPr>
            <p:cNvPr id="86" name="Google Shape;86;p16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16"/>
          <p:cNvGrpSpPr/>
          <p:nvPr/>
        </p:nvGrpSpPr>
        <p:grpSpPr>
          <a:xfrm>
            <a:off x="1293736" y="1562850"/>
            <a:ext cx="2726286" cy="2547000"/>
            <a:chOff x="1293736" y="1258050"/>
            <a:chExt cx="2726286" cy="2547000"/>
          </a:xfrm>
        </p:grpSpPr>
        <p:sp>
          <p:nvSpPr>
            <p:cNvPr id="91" name="Google Shape;91;p16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802017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80201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Aumenta el valor de la competencia</a:t>
              </a:r>
              <a:endParaRPr b="1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3203958" y="1562850"/>
            <a:ext cx="2726286" cy="2547000"/>
            <a:chOff x="3203958" y="1258050"/>
            <a:chExt cx="2726286" cy="2547000"/>
          </a:xfrm>
        </p:grpSpPr>
        <p:sp>
          <p:nvSpPr>
            <p:cNvPr id="96" name="Google Shape;96;p16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B02C2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B02C2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Aumenta el precio de nuestra suscripción</a:t>
              </a:r>
              <a:endParaRPr b="1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5123977" y="1562850"/>
            <a:ext cx="2726286" cy="2547000"/>
            <a:chOff x="5123977" y="1258050"/>
            <a:chExt cx="2726286" cy="2547000"/>
          </a:xfrm>
        </p:grpSpPr>
        <p:sp>
          <p:nvSpPr>
            <p:cNvPr id="101" name="Google Shape;101;p16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D83829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D8382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Aumentan los comentarios negativos sobre nuestra plataforma en RRSS</a:t>
              </a:r>
              <a:endParaRPr b="1" sz="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rebuchet MS"/>
                <a:buAutoNum type="arabicPeriod"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Calidad / contenido</a:t>
              </a:r>
              <a:endParaRPr sz="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rebuchet MS"/>
                <a:buAutoNum type="arabicPeriod"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Precio</a:t>
              </a:r>
              <a:endParaRPr sz="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Trebuchet MS"/>
                <a:buAutoNum type="arabicPeriod"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Cancelaciones de series</a:t>
              </a:r>
              <a:endParaRPr sz="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>
            <a:hlinkClick r:id="rId3"/>
          </p:cNvPr>
          <p:cNvSpPr txBox="1"/>
          <p:nvPr/>
        </p:nvSpPr>
        <p:spPr>
          <a:xfrm>
            <a:off x="255725" y="80375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STREAMBERRY</a:t>
            </a:r>
            <a:endParaRPr b="1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50500" y="625800"/>
            <a:ext cx="864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D83829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Algoritmo </a:t>
            </a:r>
            <a:r>
              <a:rPr lang="e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vs. Machine Learning</a:t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2326078" y="1417375"/>
            <a:ext cx="4491857" cy="1059540"/>
            <a:chOff x="3977400" y="946003"/>
            <a:chExt cx="4094300" cy="1193579"/>
          </a:xfrm>
        </p:grpSpPr>
        <p:grpSp>
          <p:nvGrpSpPr>
            <p:cNvPr id="112" name="Google Shape;112;p17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13" name="Google Shape;113;p17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02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" name="Google Shape;114;p1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0201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5" name="Google Shape;115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D8382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Visualización</a:t>
              </a:r>
              <a:endParaRPr b="1" sz="1100">
                <a:solidFill>
                  <a:srgbClr val="D8382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700">
                  <a:solidFill>
                    <a:srgbClr val="D8382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Almacena la información según el visionado del usuario.</a:t>
              </a:r>
              <a:endParaRPr sz="700">
                <a:solidFill>
                  <a:srgbClr val="D8382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D8382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FUNCIÓN</a:t>
              </a:r>
              <a:endParaRPr sz="900">
                <a:solidFill>
                  <a:srgbClr val="D8382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2326078" y="2305822"/>
            <a:ext cx="4491857" cy="1059458"/>
            <a:chOff x="3977400" y="946003"/>
            <a:chExt cx="4094300" cy="1193487"/>
          </a:xfrm>
        </p:grpSpPr>
        <p:grpSp>
          <p:nvGrpSpPr>
            <p:cNvPr id="119" name="Google Shape;119;p17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20" name="Google Shape;120;p1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02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1" name="Google Shape;121;p1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0201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2" name="Google Shape;122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D83829"/>
                  </a:solidFill>
                  <a:latin typeface="Roboto"/>
                  <a:ea typeface="Roboto"/>
                  <a:cs typeface="Roboto"/>
                  <a:sym typeface="Roboto"/>
                </a:rPr>
                <a:t>Todas las plataformas de streaming</a:t>
              </a:r>
              <a:endParaRPr b="1" sz="1100">
                <a:solidFill>
                  <a:srgbClr val="D8382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D83829"/>
                  </a:solidFill>
                  <a:latin typeface="Roboto"/>
                  <a:ea typeface="Roboto"/>
                  <a:cs typeface="Roboto"/>
                  <a:sym typeface="Roboto"/>
                </a:rPr>
                <a:t>MARCA</a:t>
              </a:r>
              <a:endParaRPr sz="900">
                <a:solidFill>
                  <a:srgbClr val="D8382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2326078" y="4081350"/>
            <a:ext cx="4491857" cy="1062151"/>
            <a:chOff x="3977400" y="946003"/>
            <a:chExt cx="4094300" cy="1196520"/>
          </a:xfrm>
        </p:grpSpPr>
        <p:grpSp>
          <p:nvGrpSpPr>
            <p:cNvPr id="125" name="Google Shape;125;p17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26" name="Google Shape;126;p17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7" name="Google Shape;127;p17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8" name="Google Shape;128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Sólo en STREAMBERRY</a:t>
              </a:r>
              <a:endParaRPr b="1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MARCA</a:t>
              </a:r>
              <a:endPara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2326078" y="3192939"/>
            <a:ext cx="4491857" cy="1059458"/>
            <a:chOff x="3977400" y="946003"/>
            <a:chExt cx="4094300" cy="1193487"/>
          </a:xfrm>
        </p:grpSpPr>
        <p:grpSp>
          <p:nvGrpSpPr>
            <p:cNvPr id="131" name="Google Shape;131;p17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3" name="Google Shape;133;p17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4" name="Google Shape;134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Gustos</a:t>
              </a:r>
              <a:endParaRPr b="1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Aprende los gustos del usuario. Partimos de unos perfiles generados por BBDD que se van moldeando según puntúe el usuario el contenido.</a:t>
              </a:r>
              <a:endPara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FUNCIÓN</a:t>
              </a:r>
              <a:endPara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>
            <a:hlinkClick r:id="rId3"/>
          </p:cNvPr>
          <p:cNvSpPr txBox="1"/>
          <p:nvPr/>
        </p:nvSpPr>
        <p:spPr>
          <a:xfrm>
            <a:off x="255725" y="80375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STREAMBERRY</a:t>
            </a:r>
            <a:endParaRPr b="1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50500" y="625800"/>
            <a:ext cx="864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Respuesta del usuario</a:t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038025" y="3097010"/>
            <a:ext cx="2469661" cy="1384500"/>
            <a:chOff x="6038025" y="2598925"/>
            <a:chExt cx="2469661" cy="1384500"/>
          </a:xfrm>
        </p:grpSpPr>
        <p:cxnSp>
          <p:nvCxnSpPr>
            <p:cNvPr id="144" name="Google Shape;144;p18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8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Escéptica</a:t>
              </a:r>
              <a:endParaRPr b="1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La idea se recibirá positivamente, pero muchos usuarios no querrán gastar tiempo en puntuar lo que han visualizado.</a:t>
              </a:r>
              <a:endParaRPr sz="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Solución: Perfiles predeterminados</a:t>
              </a:r>
              <a:endParaRPr sz="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18"/>
          <p:cNvGrpSpPr/>
          <p:nvPr/>
        </p:nvGrpSpPr>
        <p:grpSpPr>
          <a:xfrm>
            <a:off x="636321" y="2324528"/>
            <a:ext cx="2994729" cy="1384500"/>
            <a:chOff x="636321" y="1844098"/>
            <a:chExt cx="2994729" cy="1384500"/>
          </a:xfrm>
        </p:grpSpPr>
        <p:sp>
          <p:nvSpPr>
            <p:cNvPr id="149" name="Google Shape;149;p18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Favorable</a:t>
              </a:r>
              <a:endParaRPr b="1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medida que el modelo va aprendiendo, le recomendará productos al usuario afines a su gusto. De esta manera interpretará que el contenido de la plataforma ha mejorado.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0" name="Google Shape;150;p18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18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8"/>
          <p:cNvGrpSpPr/>
          <p:nvPr/>
        </p:nvGrpSpPr>
        <p:grpSpPr>
          <a:xfrm>
            <a:off x="4908100" y="1423345"/>
            <a:ext cx="3599586" cy="1384500"/>
            <a:chOff x="4908100" y="889950"/>
            <a:chExt cx="3599586" cy="1384500"/>
          </a:xfrm>
        </p:grpSpPr>
        <p:cxnSp>
          <p:nvCxnSpPr>
            <p:cNvPr id="154" name="Google Shape;154;p18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18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Necesidad</a:t>
              </a:r>
              <a:endParaRPr b="1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Tras haberlo probado, exigirán al resto de plataformas que lo implementen. Ya habrá pasado el tiempo suficiente para tener modelos lo suficientemente desarrollados para habernos diferenciado de la competencia.</a:t>
              </a:r>
              <a:endParaRPr b="1" sz="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2814594" y="1631550"/>
            <a:ext cx="3514811" cy="3252003"/>
            <a:chOff x="2991269" y="1153325"/>
            <a:chExt cx="3514811" cy="3252003"/>
          </a:xfrm>
        </p:grpSpPr>
        <p:sp>
          <p:nvSpPr>
            <p:cNvPr id="159" name="Google Shape;159;p18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0" name="Google Shape;160;p18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161" name="Google Shape;161;p18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D83829"/>
            </a:solidFill>
            <a:ln>
              <a:noFill/>
            </a:ln>
          </p:spPr>
        </p:sp>
        <p:sp>
          <p:nvSpPr>
            <p:cNvPr id="162" name="Google Shape;162;p18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3" name="Google Shape;163;p18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164" name="Google Shape;164;p18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B02C20"/>
            </a:solidFill>
            <a:ln>
              <a:noFill/>
            </a:ln>
          </p:spPr>
        </p:sp>
        <p:sp>
          <p:nvSpPr>
            <p:cNvPr id="165" name="Google Shape;165;p18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166" name="Google Shape;166;p18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A72A1E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>
            <a:hlinkClick r:id="rId3"/>
          </p:cNvPr>
          <p:cNvSpPr txBox="1"/>
          <p:nvPr/>
        </p:nvSpPr>
        <p:spPr>
          <a:xfrm>
            <a:off x="255725" y="80375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STREAMBERRY</a:t>
            </a:r>
            <a:endParaRPr b="1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50500" y="625800"/>
            <a:ext cx="864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Implementación</a:t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3" name="Google Shape;173;p19"/>
          <p:cNvGrpSpPr/>
          <p:nvPr/>
        </p:nvGrpSpPr>
        <p:grpSpPr>
          <a:xfrm>
            <a:off x="1087525" y="1802625"/>
            <a:ext cx="1834900" cy="2315200"/>
            <a:chOff x="1083025" y="1574025"/>
            <a:chExt cx="1834900" cy="2315200"/>
          </a:xfrm>
        </p:grpSpPr>
        <p:sp>
          <p:nvSpPr>
            <p:cNvPr id="174" name="Google Shape;174;p19"/>
            <p:cNvSpPr txBox="1"/>
            <p:nvPr/>
          </p:nvSpPr>
          <p:spPr>
            <a:xfrm>
              <a:off x="1390975" y="1574025"/>
              <a:ext cx="837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D8382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JUL/SEP 2023</a:t>
              </a:r>
              <a:endParaRPr sz="800">
                <a:solidFill>
                  <a:srgbClr val="D8382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solidFill>
                    <a:srgbClr val="D8382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EEUU</a:t>
              </a:r>
              <a:endParaRPr b="1" sz="1000">
                <a:solidFill>
                  <a:srgbClr val="D8382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D8382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Beta</a:t>
              </a:r>
              <a:endParaRPr sz="800">
                <a:solidFill>
                  <a:srgbClr val="D8382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77" name="Google Shape;177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02C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2796474" y="1802625"/>
            <a:ext cx="1834900" cy="2315200"/>
            <a:chOff x="1083025" y="1574025"/>
            <a:chExt cx="1834900" cy="2315200"/>
          </a:xfrm>
        </p:grpSpPr>
        <p:sp>
          <p:nvSpPr>
            <p:cNvPr id="181" name="Google Shape;181;p19"/>
            <p:cNvSpPr txBox="1"/>
            <p:nvPr/>
          </p:nvSpPr>
          <p:spPr>
            <a:xfrm>
              <a:off x="1384351" y="1574025"/>
              <a:ext cx="844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D8382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OCT/DIC 2023</a:t>
              </a:r>
              <a:endParaRPr sz="800">
                <a:solidFill>
                  <a:srgbClr val="D8382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solidFill>
                    <a:srgbClr val="D8382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EUROPA</a:t>
              </a:r>
              <a:endParaRPr b="1" sz="1000">
                <a:solidFill>
                  <a:srgbClr val="D8382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D8382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Beta</a:t>
              </a:r>
              <a:endParaRPr sz="800">
                <a:solidFill>
                  <a:srgbClr val="D8382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4" name="Google Shape;184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02C2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4508319" y="1801925"/>
            <a:ext cx="1834900" cy="2315189"/>
            <a:chOff x="1083025" y="1574036"/>
            <a:chExt cx="1834900" cy="2315189"/>
          </a:xfrm>
        </p:grpSpPr>
        <p:sp>
          <p:nvSpPr>
            <p:cNvPr id="188" name="Google Shape;188;p19"/>
            <p:cNvSpPr txBox="1"/>
            <p:nvPr/>
          </p:nvSpPr>
          <p:spPr>
            <a:xfrm>
              <a:off x="1338281" y="1574036"/>
              <a:ext cx="890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ENE/MAR 2024</a:t>
              </a:r>
              <a:endParaRPr sz="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EEUU + EUROPA</a:t>
              </a:r>
              <a:endParaRPr b="1"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Versión definitiva</a:t>
              </a:r>
              <a:endParaRPr sz="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OTROS SERVIDORES: Beta</a:t>
              </a:r>
              <a:endParaRPr sz="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91" name="Google Shape;191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9"/>
          <p:cNvGrpSpPr/>
          <p:nvPr/>
        </p:nvGrpSpPr>
        <p:grpSpPr>
          <a:xfrm>
            <a:off x="6221583" y="1801900"/>
            <a:ext cx="1834900" cy="2315203"/>
            <a:chOff x="1083025" y="1574022"/>
            <a:chExt cx="1834900" cy="2315203"/>
          </a:xfrm>
        </p:grpSpPr>
        <p:sp>
          <p:nvSpPr>
            <p:cNvPr id="195" name="Google Shape;195;p19"/>
            <p:cNvSpPr txBox="1"/>
            <p:nvPr/>
          </p:nvSpPr>
          <p:spPr>
            <a:xfrm>
              <a:off x="1356567" y="1574022"/>
              <a:ext cx="872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ABR/JUN 2024</a:t>
              </a:r>
              <a:endParaRPr sz="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WORLDWIDE</a:t>
              </a:r>
              <a:endParaRPr b="1"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Versión definitiva</a:t>
              </a:r>
              <a:endParaRPr sz="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98" name="Google Shape;198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>
            <a:hlinkClick r:id="rId3"/>
          </p:cNvPr>
          <p:cNvSpPr txBox="1"/>
          <p:nvPr/>
        </p:nvSpPr>
        <p:spPr>
          <a:xfrm>
            <a:off x="255725" y="80375"/>
            <a:ext cx="13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STREAMBERRY</a:t>
            </a:r>
            <a:endParaRPr b="1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250500" y="625800"/>
            <a:ext cx="864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073838" y="2013875"/>
            <a:ext cx="1944600" cy="1569600"/>
            <a:chOff x="3071457" y="2013875"/>
            <a:chExt cx="1944600" cy="1569600"/>
          </a:xfrm>
        </p:grpSpPr>
        <p:sp>
          <p:nvSpPr>
            <p:cNvPr id="208" name="Google Shape;208;p20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ECONÓMICO</a:t>
              </a:r>
              <a:endPara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 espera un incremento de las suscripciones.</a:t>
              </a:r>
              <a:endPara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1131625" y="2013875"/>
            <a:ext cx="1944600" cy="1569600"/>
            <a:chOff x="1126863" y="2013875"/>
            <a:chExt cx="1944600" cy="1569600"/>
          </a:xfrm>
        </p:grpSpPr>
        <p:sp>
          <p:nvSpPr>
            <p:cNvPr id="212" name="Google Shape;212;p20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DIFERENCIACIÓN</a:t>
              </a:r>
              <a:endParaRPr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Aumentar la satisfacción de nuestros usuarios con el contenido de la plataforma.</a:t>
              </a:r>
              <a:endPara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15" name="Google Shape;215;p20"/>
          <p:cNvGrpSpPr/>
          <p:nvPr/>
        </p:nvGrpSpPr>
        <p:grpSpPr>
          <a:xfrm>
            <a:off x="5015938" y="2013875"/>
            <a:ext cx="3001200" cy="1569600"/>
            <a:chOff x="5015938" y="2013875"/>
            <a:chExt cx="3001200" cy="1569600"/>
          </a:xfrm>
        </p:grpSpPr>
        <p:sp>
          <p:nvSpPr>
            <p:cNvPr id="216" name="Google Shape;216;p20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0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INFORMACIÓN</a:t>
              </a:r>
              <a:endPara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8" name="Google Shape;218;p20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 el modelo entrenado, compartiremos los resultados con la productora de cara a que los futuros proyectos, se amolden a la demanda de los usuarios.</a:t>
              </a:r>
              <a:endParaRPr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19" name="Google Shape;219;p20"/>
          <p:cNvGrpSpPr/>
          <p:nvPr/>
        </p:nvGrpSpPr>
        <p:grpSpPr>
          <a:xfrm>
            <a:off x="4885484" y="2701270"/>
            <a:ext cx="261571" cy="260379"/>
            <a:chOff x="4858109" y="2631368"/>
            <a:chExt cx="316442" cy="315000"/>
          </a:xfrm>
        </p:grpSpPr>
        <p:sp>
          <p:nvSpPr>
            <p:cNvPr id="220" name="Google Shape;220;p20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s"/>
              </a:br>
              <a:endParaRPr/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2948278" y="2701271"/>
            <a:ext cx="260366" cy="260366"/>
            <a:chOff x="3157188" y="909150"/>
            <a:chExt cx="470400" cy="470400"/>
          </a:xfrm>
        </p:grpSpPr>
        <p:sp>
          <p:nvSpPr>
            <p:cNvPr id="223" name="Google Shape;223;p2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