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7" r:id="rId33"/>
    <p:sldId id="291" r:id="rId34"/>
    <p:sldId id="292" r:id="rId35"/>
    <p:sldId id="293" r:id="rId36"/>
    <p:sldId id="295" r:id="rId37"/>
    <p:sldId id="286"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5/23/2017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5/23/2017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5/23/2017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5/23/2017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5/23/2017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ps.googleapis.com/maps/api/staticmap?center=-2.899169,-78.9844012&amp;zoom=13&amp;size=640x640&amp;maptype=roadma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google.es/maps/dir/-2.8976354,-79.0279857/-2.9044418,-79.0030819/@-2.9073668,-79.0323931,13z/data=!4m2!4m1!3e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s.scribd.com/document/331356956/ProyectoMAP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2955234"/>
            <a:ext cx="10058400" cy="1369877"/>
          </a:xfrm>
        </p:spPr>
        <p:txBody>
          <a:bodyPr/>
          <a:lstStyle/>
          <a:p>
            <a:r>
              <a:rPr lang="en-US" dirty="0"/>
              <a:t>MoviFast</a:t>
            </a:r>
            <a:endParaRPr lang="es-EC" dirty="0"/>
          </a:p>
        </p:txBody>
      </p:sp>
      <p:sp>
        <p:nvSpPr>
          <p:cNvPr id="3" name="Subtítulo 2"/>
          <p:cNvSpPr>
            <a:spLocks noGrp="1"/>
          </p:cNvSpPr>
          <p:nvPr>
            <p:ph type="subTitle" idx="1"/>
          </p:nvPr>
        </p:nvSpPr>
        <p:spPr/>
        <p:txBody>
          <a:bodyPr/>
          <a:lstStyle/>
          <a:p>
            <a:endParaRPr lang="es-ES" b="1" dirty="0">
              <a:solidFill>
                <a:schemeClr val="tx1"/>
              </a:solidFill>
            </a:endParaRPr>
          </a:p>
          <a:p>
            <a:r>
              <a:rPr lang="es-ES" dirty="0">
                <a:solidFill>
                  <a:schemeClr val="tx1"/>
                </a:solidFill>
              </a:rPr>
              <a:t>Por: Christian Collaguazo</a:t>
            </a:r>
            <a:endParaRPr lang="es-EC" dirty="0">
              <a:solidFill>
                <a:schemeClr val="tx1"/>
              </a:solidFill>
            </a:endParaRPr>
          </a:p>
        </p:txBody>
      </p:sp>
      <p:sp>
        <p:nvSpPr>
          <p:cNvPr id="4" name="CuadroTexto 3"/>
          <p:cNvSpPr txBox="1"/>
          <p:nvPr/>
        </p:nvSpPr>
        <p:spPr>
          <a:xfrm>
            <a:off x="991263" y="1020417"/>
            <a:ext cx="9464703" cy="954107"/>
          </a:xfrm>
          <a:prstGeom prst="rect">
            <a:avLst/>
          </a:prstGeom>
          <a:noFill/>
        </p:spPr>
        <p:txBody>
          <a:bodyPr wrap="square" rtlCol="0">
            <a:spAutoFit/>
          </a:bodyPr>
          <a:lstStyle/>
          <a:p>
            <a:pPr algn="ctr"/>
            <a:r>
              <a:rPr lang="es-ES" sz="2800" dirty="0"/>
              <a:t>Universidad de Cuenca</a:t>
            </a:r>
          </a:p>
          <a:p>
            <a:pPr algn="ctr"/>
            <a:r>
              <a:rPr lang="es-ES" sz="2800" dirty="0"/>
              <a:t>Facultad de Ingeniería</a:t>
            </a:r>
            <a:endParaRPr lang="es-EC" sz="2800" dirty="0"/>
          </a:p>
        </p:txBody>
      </p:sp>
      <p:pic>
        <p:nvPicPr>
          <p:cNvPr id="1026" name="Picture 2" descr="Resultado de imagen para universidad de cue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172" y="848139"/>
            <a:ext cx="2535961" cy="18685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7598823" y="983184"/>
            <a:ext cx="2857143" cy="1028571"/>
          </a:xfrm>
          <a:prstGeom prst="rect">
            <a:avLst/>
          </a:prstGeom>
        </p:spPr>
      </p:pic>
    </p:spTree>
    <p:extLst>
      <p:ext uri="{BB962C8B-B14F-4D97-AF65-F5344CB8AC3E}">
        <p14:creationId xmlns:p14="http://schemas.microsoft.com/office/powerpoint/2010/main" val="246775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Presentación</a:t>
            </a:r>
            <a:endParaRPr lang="es-EC" dirty="0"/>
          </a:p>
        </p:txBody>
      </p:sp>
      <p:sp>
        <p:nvSpPr>
          <p:cNvPr id="3" name="Marcador de contenido 2"/>
          <p:cNvSpPr>
            <a:spLocks noGrp="1"/>
          </p:cNvSpPr>
          <p:nvPr>
            <p:ph idx="1"/>
          </p:nvPr>
        </p:nvSpPr>
        <p:spPr/>
        <p:txBody>
          <a:bodyPr/>
          <a:lstStyle/>
          <a:p>
            <a:r>
              <a:rPr lang="es-ES" dirty="0"/>
              <a:t>La programación por capas al ser una técnica orientada a la Programación Orientada a objetos fue implementada en el desarrollo del proyecto </a:t>
            </a:r>
            <a:r>
              <a:rPr lang="es-ES" dirty="0" err="1"/>
              <a:t>MoviFast</a:t>
            </a:r>
            <a:r>
              <a:rPr lang="es-ES" dirty="0"/>
              <a:t>.</a:t>
            </a:r>
            <a:endParaRPr lang="es-EC" dirty="0"/>
          </a:p>
          <a:p>
            <a:endParaRPr lang="es-EC" dirty="0"/>
          </a:p>
        </p:txBody>
      </p:sp>
    </p:spTree>
    <p:extLst>
      <p:ext uri="{BB962C8B-B14F-4D97-AF65-F5344CB8AC3E}">
        <p14:creationId xmlns:p14="http://schemas.microsoft.com/office/powerpoint/2010/main" val="400622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855304" y="2148923"/>
            <a:ext cx="8155471" cy="3589268"/>
          </a:xfrm>
          <a:prstGeom prst="rect">
            <a:avLst/>
          </a:prstGeom>
          <a:noFill/>
          <a:ln>
            <a:noFill/>
          </a:ln>
        </p:spPr>
      </p:pic>
      <p:sp>
        <p:nvSpPr>
          <p:cNvPr id="6" name="Título 1"/>
          <p:cNvSpPr>
            <a:spLocks noGrp="1"/>
          </p:cNvSpPr>
          <p:nvPr>
            <p:ph type="title"/>
          </p:nvPr>
        </p:nvSpPr>
        <p:spPr>
          <a:xfrm>
            <a:off x="1097280" y="286603"/>
            <a:ext cx="10058400" cy="1450757"/>
          </a:xfrm>
        </p:spPr>
        <p:txBody>
          <a:bodyPr/>
          <a:lstStyle/>
          <a:p>
            <a:r>
              <a:rPr lang="es-ES" dirty="0"/>
              <a:t>Capa Presentación</a:t>
            </a:r>
            <a:endParaRPr lang="es-EC" dirty="0"/>
          </a:p>
        </p:txBody>
      </p:sp>
    </p:spTree>
    <p:extLst>
      <p:ext uri="{BB962C8B-B14F-4D97-AF65-F5344CB8AC3E}">
        <p14:creationId xmlns:p14="http://schemas.microsoft.com/office/powerpoint/2010/main" val="411729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sp>
        <p:nvSpPr>
          <p:cNvPr id="3" name="Marcador de contenido 2"/>
          <p:cNvSpPr>
            <a:spLocks noGrp="1"/>
          </p:cNvSpPr>
          <p:nvPr>
            <p:ph idx="1"/>
          </p:nvPr>
        </p:nvSpPr>
        <p:spPr/>
        <p:txBody>
          <a:bodyPr/>
          <a:lstStyle/>
          <a:p>
            <a:r>
              <a:rPr lang="es-ES" dirty="0"/>
              <a:t>Cerebro de la aplicación la cual se encarga de procesar todas las peticiones de la capa de presentación.</a:t>
            </a:r>
            <a:endParaRPr lang="es-EC" dirty="0"/>
          </a:p>
          <a:p>
            <a:r>
              <a:rPr lang="es-ES" dirty="0"/>
              <a:t>Paquete de Cálculos</a:t>
            </a:r>
          </a:p>
          <a:p>
            <a:r>
              <a:rPr lang="es-ES" dirty="0"/>
              <a:t>Este paquete contiene las clases las que se encargan de realizar los cálculos para obtener la ruta mínima, así como el cálculo del coste de la carrera a los distintos puntos de viaje.</a:t>
            </a:r>
          </a:p>
          <a:p>
            <a:r>
              <a:rPr lang="es-ES" dirty="0"/>
              <a:t>Paquete de Mapas</a:t>
            </a:r>
          </a:p>
          <a:p>
            <a:r>
              <a:rPr lang="es-ES" dirty="0"/>
              <a:t>Este paquete contiene las clases las que se encargan de la interacción con el api de Google </a:t>
            </a:r>
            <a:r>
              <a:rPr lang="es-ES" dirty="0" err="1"/>
              <a:t>Maps</a:t>
            </a:r>
            <a:r>
              <a:rPr lang="es-ES" dirty="0"/>
              <a:t> para así obtener distintos tipos de mapas y a su vez poder interactuar con ellos.</a:t>
            </a:r>
            <a:endParaRPr lang="es-EC" dirty="0"/>
          </a:p>
          <a:p>
            <a:endParaRPr lang="es-EC" dirty="0"/>
          </a:p>
        </p:txBody>
      </p:sp>
    </p:spTree>
    <p:extLst>
      <p:ext uri="{BB962C8B-B14F-4D97-AF65-F5344CB8AC3E}">
        <p14:creationId xmlns:p14="http://schemas.microsoft.com/office/powerpoint/2010/main" val="307217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848658" y="2067340"/>
            <a:ext cx="8555644" cy="4108174"/>
          </a:xfrm>
          <a:prstGeom prst="rect">
            <a:avLst/>
          </a:prstGeom>
          <a:noFill/>
          <a:ln>
            <a:noFill/>
          </a:ln>
        </p:spPr>
      </p:pic>
    </p:spTree>
    <p:extLst>
      <p:ext uri="{BB962C8B-B14F-4D97-AF65-F5344CB8AC3E}">
        <p14:creationId xmlns:p14="http://schemas.microsoft.com/office/powerpoint/2010/main" val="264277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213114" y="1836668"/>
            <a:ext cx="7341703" cy="4073802"/>
          </a:xfrm>
          <a:prstGeom prst="rect">
            <a:avLst/>
          </a:prstGeom>
          <a:noFill/>
          <a:ln>
            <a:noFill/>
          </a:ln>
        </p:spPr>
      </p:pic>
    </p:spTree>
    <p:extLst>
      <p:ext uri="{BB962C8B-B14F-4D97-AF65-F5344CB8AC3E}">
        <p14:creationId xmlns:p14="http://schemas.microsoft.com/office/powerpoint/2010/main" val="17043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de Datos</a:t>
            </a:r>
            <a:endParaRPr lang="es-EC" dirty="0"/>
          </a:p>
        </p:txBody>
      </p:sp>
      <p:sp>
        <p:nvSpPr>
          <p:cNvPr id="3" name="Marcador de contenido 2"/>
          <p:cNvSpPr>
            <a:spLocks noGrp="1"/>
          </p:cNvSpPr>
          <p:nvPr>
            <p:ph idx="1"/>
          </p:nvPr>
        </p:nvSpPr>
        <p:spPr/>
        <p:txBody>
          <a:bodyPr/>
          <a:lstStyle/>
          <a:p>
            <a:r>
              <a:rPr lang="es-ES" dirty="0"/>
              <a:t>Capa la cual se encarga de guardar, recuperar  datos los cuales van a ser usados en las otras capas.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067339" y="2302772"/>
            <a:ext cx="7280827" cy="3263141"/>
          </a:xfrm>
          <a:prstGeom prst="rect">
            <a:avLst/>
          </a:prstGeom>
          <a:noFill/>
          <a:ln>
            <a:noFill/>
          </a:ln>
        </p:spPr>
      </p:pic>
    </p:spTree>
    <p:extLst>
      <p:ext uri="{BB962C8B-B14F-4D97-AF65-F5344CB8AC3E}">
        <p14:creationId xmlns:p14="http://schemas.microsoft.com/office/powerpoint/2010/main" val="1034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Google </a:t>
            </a:r>
            <a:r>
              <a:rPr lang="es-ES" dirty="0" err="1"/>
              <a:t>Maps</a:t>
            </a:r>
            <a:endParaRPr lang="es-EC" dirty="0"/>
          </a:p>
        </p:txBody>
      </p:sp>
      <p:sp>
        <p:nvSpPr>
          <p:cNvPr id="3" name="Marcador de contenido 2"/>
          <p:cNvSpPr>
            <a:spLocks noGrp="1"/>
          </p:cNvSpPr>
          <p:nvPr>
            <p:ph idx="1"/>
          </p:nvPr>
        </p:nvSpPr>
        <p:spPr/>
        <p:txBody>
          <a:bodyPr/>
          <a:lstStyle/>
          <a:p>
            <a:pPr marL="457200" indent="-457200">
              <a:buFont typeface="+mj-lt"/>
              <a:buAutoNum type="arabicPeriod"/>
            </a:pPr>
            <a:r>
              <a:rPr lang="es-ES" dirty="0" err="1"/>
              <a:t>Static</a:t>
            </a:r>
            <a:r>
              <a:rPr lang="es-ES" dirty="0"/>
              <a:t> </a:t>
            </a:r>
            <a:r>
              <a:rPr lang="es-ES" dirty="0" err="1"/>
              <a:t>Maps</a:t>
            </a:r>
            <a:endParaRPr lang="es-ES" dirty="0"/>
          </a:p>
          <a:p>
            <a:pPr marL="457200" indent="-457200">
              <a:buFont typeface="+mj-lt"/>
              <a:buAutoNum type="arabicPeriod"/>
            </a:pPr>
            <a:r>
              <a:rPr lang="es-ES" dirty="0" err="1"/>
              <a:t>Route</a:t>
            </a:r>
            <a:endParaRPr lang="es-ES" dirty="0"/>
          </a:p>
          <a:p>
            <a:pPr marL="457200" indent="-457200">
              <a:buFont typeface="+mj-lt"/>
              <a:buAutoNum type="arabicPeriod"/>
            </a:pPr>
            <a:r>
              <a:rPr lang="es-ES" dirty="0" err="1"/>
              <a:t>Geocoding</a:t>
            </a:r>
            <a:endParaRPr lang="es-ES" dirty="0"/>
          </a:p>
          <a:p>
            <a:pPr marL="457200" indent="-457200">
              <a:buFont typeface="+mj-lt"/>
              <a:buAutoNum type="arabicPeriod"/>
            </a:pPr>
            <a:r>
              <a:rPr lang="es-ES" dirty="0" err="1"/>
              <a:t>StreetView</a:t>
            </a:r>
            <a:endParaRPr lang="es-EC" dirty="0"/>
          </a:p>
        </p:txBody>
      </p:sp>
    </p:spTree>
    <p:extLst>
      <p:ext uri="{BB962C8B-B14F-4D97-AF65-F5344CB8AC3E}">
        <p14:creationId xmlns:p14="http://schemas.microsoft.com/office/powerpoint/2010/main" val="678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endParaRPr lang="es-EC" dirty="0"/>
          </a:p>
        </p:txBody>
      </p:sp>
      <p:sp>
        <p:nvSpPr>
          <p:cNvPr id="3" name="Marcador de contenido 2"/>
          <p:cNvSpPr>
            <a:spLocks noGrp="1"/>
          </p:cNvSpPr>
          <p:nvPr>
            <p:ph idx="1"/>
          </p:nvPr>
        </p:nvSpPr>
        <p:spPr>
          <a:xfrm>
            <a:off x="1097280" y="1845734"/>
            <a:ext cx="10058400" cy="4023360"/>
          </a:xfrm>
        </p:spPr>
        <p:txBody>
          <a:bodyPr/>
          <a:lstStyle/>
          <a:p>
            <a:r>
              <a:rPr lang="es-ES" dirty="0"/>
              <a:t>Este componente de api nos permite obtener una imagen estática de un mapa pedido a la api.</a:t>
            </a:r>
          </a:p>
          <a:p>
            <a:r>
              <a:rPr lang="es-ES" u="sng" dirty="0">
                <a:hlinkClick r:id="rId2"/>
              </a:rPr>
              <a:t>https://maps.googleapis.com/maps/api/staticmap?center=-2.899169,-78.9844012&amp;zoom=13&amp;size=640x640&amp;maptype=roadmap</a:t>
            </a:r>
            <a:endParaRPr lang="es-EC" dirty="0"/>
          </a:p>
          <a:p>
            <a:endParaRPr lang="es-EC" dirty="0"/>
          </a:p>
        </p:txBody>
      </p:sp>
      <p:pic>
        <p:nvPicPr>
          <p:cNvPr id="1028" name="Picture 4" descr="https://maps.googleapis.com/maps/api/staticmap?center=-2.899169,-78.9844012&amp;zoom=13&amp;size=640x640&amp;maptype=road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340" y="2746882"/>
            <a:ext cx="3591340" cy="359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2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endParaRPr lang="es-EC" dirty="0"/>
          </a:p>
        </p:txBody>
      </p:sp>
      <p:sp>
        <p:nvSpPr>
          <p:cNvPr id="3" name="Marcador de contenido 2"/>
          <p:cNvSpPr>
            <a:spLocks noGrp="1"/>
          </p:cNvSpPr>
          <p:nvPr>
            <p:ph idx="1"/>
          </p:nvPr>
        </p:nvSpPr>
        <p:spPr/>
        <p:txBody>
          <a:bodyPr>
            <a:normAutofit fontScale="92500" lnSpcReduction="20000"/>
          </a:bodyPr>
          <a:lstStyle/>
          <a:p>
            <a:pPr algn="just"/>
            <a:r>
              <a:rPr lang="es-ES" dirty="0" err="1"/>
              <a:t>centerAddress</a:t>
            </a:r>
            <a:r>
              <a:rPr lang="es-ES" dirty="0"/>
              <a:t>: En esta variable se guarda el punto en el que se desea centrar el mapa puede ingresarse el nombre del lugar, así como sus coordenadas</a:t>
            </a:r>
            <a:endParaRPr lang="es-EC" dirty="0"/>
          </a:p>
          <a:p>
            <a:pPr algn="just"/>
            <a:r>
              <a:rPr lang="es-ES" dirty="0"/>
              <a:t>zoom: En esta variable de guarda con cuanto acercamiento queremos la imagen el api de Google como máximo y mínimo acercamiento limita los valores entre 0 y 21 niveles de zoom.</a:t>
            </a:r>
            <a:endParaRPr lang="es-EC" dirty="0"/>
          </a:p>
          <a:p>
            <a:pPr algn="just"/>
            <a:r>
              <a:rPr lang="es-ES" dirty="0" err="1"/>
              <a:t>size</a:t>
            </a:r>
            <a:r>
              <a:rPr lang="es-ES" dirty="0"/>
              <a:t> y </a:t>
            </a:r>
            <a:r>
              <a:rPr lang="es-ES" dirty="0" err="1"/>
              <a:t>scale</a:t>
            </a:r>
            <a:r>
              <a:rPr lang="es-ES" dirty="0"/>
              <a:t>: La </a:t>
            </a:r>
            <a:r>
              <a:rPr lang="es-ES" dirty="0" err="1"/>
              <a:t>scale</a:t>
            </a:r>
            <a:r>
              <a:rPr lang="es-ES" dirty="0"/>
              <a:t> o escala nos permite decir cuál es el tamaño máximo de la imagen que queremos obtener y la variable </a:t>
            </a:r>
            <a:r>
              <a:rPr lang="es-ES" dirty="0" err="1"/>
              <a:t>size</a:t>
            </a:r>
            <a:r>
              <a:rPr lang="es-ES" dirty="0"/>
              <a:t> nos dice cuál es la dimensión de esa imagen.</a:t>
            </a:r>
            <a:endParaRPr lang="es-EC" dirty="0"/>
          </a:p>
          <a:p>
            <a:pPr algn="just"/>
            <a:r>
              <a:rPr lang="es-ES" dirty="0" err="1"/>
              <a:t>scale</a:t>
            </a:r>
            <a:r>
              <a:rPr lang="es-ES" dirty="0"/>
              <a:t> = 1: 640 * 640 máximo</a:t>
            </a:r>
            <a:endParaRPr lang="es-EC" dirty="0"/>
          </a:p>
          <a:p>
            <a:pPr algn="just"/>
            <a:r>
              <a:rPr lang="es-ES" dirty="0" err="1"/>
              <a:t>scale</a:t>
            </a:r>
            <a:r>
              <a:rPr lang="es-ES" dirty="0"/>
              <a:t> = 2: 640 * 640 máximo. pero devuelve más pixeles en la imagen.</a:t>
            </a:r>
            <a:endParaRPr lang="es-EC" dirty="0"/>
          </a:p>
          <a:p>
            <a:pPr algn="just"/>
            <a:r>
              <a:rPr lang="es-ES" dirty="0"/>
              <a:t>Además, hay otras escalas, pero esas forma parte Premium del api de Google Mapas.</a:t>
            </a:r>
            <a:endParaRPr lang="es-EC" dirty="0"/>
          </a:p>
          <a:p>
            <a:pPr algn="just"/>
            <a:r>
              <a:rPr lang="es-ES" dirty="0" err="1"/>
              <a:t>format</a:t>
            </a:r>
            <a:r>
              <a:rPr lang="es-ES" dirty="0"/>
              <a:t>: esta variable es para decir el formato de imagen que queremos que el api nos devuelva hay varias acciones para elegir gif, png, </a:t>
            </a:r>
            <a:r>
              <a:rPr lang="es-ES" dirty="0" err="1"/>
              <a:t>jpeg</a:t>
            </a:r>
            <a:r>
              <a:rPr lang="es-ES" dirty="0"/>
              <a:t>.</a:t>
            </a:r>
            <a:endParaRPr lang="es-EC" dirty="0"/>
          </a:p>
          <a:p>
            <a:pPr algn="just"/>
            <a:r>
              <a:rPr lang="es-ES" dirty="0" err="1"/>
              <a:t>mapType</a:t>
            </a:r>
            <a:r>
              <a:rPr lang="es-ES" dirty="0"/>
              <a:t>: nos permite decir que tipo de mapa queremos que nos devuelva el api de Google </a:t>
            </a:r>
            <a:r>
              <a:rPr lang="es-ES" dirty="0" err="1"/>
              <a:t>Maps</a:t>
            </a:r>
            <a:r>
              <a:rPr lang="es-ES" dirty="0"/>
              <a:t>, en el proyecto se usó solo mapas de tipo normal o </a:t>
            </a:r>
            <a:r>
              <a:rPr lang="es-ES" dirty="0" err="1"/>
              <a:t>roadmap</a:t>
            </a:r>
            <a:r>
              <a:rPr lang="es-ES" dirty="0"/>
              <a:t> y por satélite o </a:t>
            </a:r>
            <a:r>
              <a:rPr lang="es-ES" dirty="0" err="1"/>
              <a:t>terrain</a:t>
            </a:r>
            <a:r>
              <a:rPr lang="es-ES" dirty="0"/>
              <a:t>.</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954780" y="1288150"/>
            <a:ext cx="6340792" cy="335598"/>
          </a:xfrm>
          <a:prstGeom prst="rect">
            <a:avLst/>
          </a:prstGeom>
          <a:noFill/>
          <a:ln>
            <a:noFill/>
          </a:ln>
        </p:spPr>
      </p:pic>
    </p:spTree>
    <p:extLst>
      <p:ext uri="{BB962C8B-B14F-4D97-AF65-F5344CB8AC3E}">
        <p14:creationId xmlns:p14="http://schemas.microsoft.com/office/powerpoint/2010/main" val="148621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r>
              <a:rPr lang="es-ES" dirty="0"/>
              <a:t> de una Ruta</a:t>
            </a:r>
            <a:endParaRPr lang="es-EC" dirty="0"/>
          </a:p>
        </p:txBody>
      </p:sp>
      <p:pic>
        <p:nvPicPr>
          <p:cNvPr id="4" name="Marcador de contenido 3"/>
          <p:cNvPicPr>
            <a:picLocks noGrp="1" noChangeAspect="1"/>
          </p:cNvPicPr>
          <p:nvPr>
            <p:ph idx="1"/>
          </p:nvPr>
        </p:nvPicPr>
        <p:blipFill>
          <a:blip r:embed="rId2"/>
          <a:stretch>
            <a:fillRect/>
          </a:stretch>
        </p:blipFill>
        <p:spPr>
          <a:xfrm>
            <a:off x="1097280" y="1971675"/>
            <a:ext cx="8162925" cy="190500"/>
          </a:xfrm>
          <a:prstGeom prst="rect">
            <a:avLst/>
          </a:prstGeom>
        </p:spPr>
      </p:pic>
      <p:sp>
        <p:nvSpPr>
          <p:cNvPr id="6" name="Marcador de contenido 2"/>
          <p:cNvSpPr txBox="1">
            <a:spLocks/>
          </p:cNvSpPr>
          <p:nvPr/>
        </p:nvSpPr>
        <p:spPr>
          <a:xfrm>
            <a:off x="970280" y="2396490"/>
            <a:ext cx="10058400" cy="3252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err="1"/>
              <a:t>size</a:t>
            </a:r>
            <a:r>
              <a:rPr lang="es-ES" dirty="0"/>
              <a:t> y </a:t>
            </a:r>
            <a:r>
              <a:rPr lang="es-ES" dirty="0" err="1"/>
              <a:t>scale</a:t>
            </a:r>
            <a:r>
              <a:rPr lang="es-ES" dirty="0"/>
              <a:t>: La </a:t>
            </a:r>
            <a:r>
              <a:rPr lang="es-ES" dirty="0" err="1"/>
              <a:t>scale</a:t>
            </a:r>
            <a:r>
              <a:rPr lang="es-ES" dirty="0"/>
              <a:t> o escala nos permite decir cuál es el tamaño máximo de la imagen que queremos obtener y la variable </a:t>
            </a:r>
            <a:r>
              <a:rPr lang="es-ES" dirty="0" err="1"/>
              <a:t>size</a:t>
            </a:r>
            <a:r>
              <a:rPr lang="es-ES" dirty="0"/>
              <a:t> nos dice cuál es la dimensión de esa imagen.</a:t>
            </a:r>
            <a:endParaRPr lang="es-EC" dirty="0"/>
          </a:p>
          <a:p>
            <a:r>
              <a:rPr lang="es-ES" dirty="0" err="1"/>
              <a:t>format</a:t>
            </a:r>
            <a:r>
              <a:rPr lang="es-ES" dirty="0"/>
              <a:t>: esta variable es para decir el formato de imagen que queremos que el api nos devuelva hay varias acciones para elegir gif, png, </a:t>
            </a:r>
            <a:r>
              <a:rPr lang="es-ES" dirty="0" err="1"/>
              <a:t>jpeg</a:t>
            </a:r>
            <a:r>
              <a:rPr lang="es-ES" dirty="0"/>
              <a:t>.</a:t>
            </a:r>
          </a:p>
          <a:p>
            <a:r>
              <a:rPr lang="es-ES" dirty="0" err="1"/>
              <a:t>mapType</a:t>
            </a:r>
            <a:r>
              <a:rPr lang="es-ES" dirty="0"/>
              <a:t>: nos permite decir que tipo de mapa queremos que nos devuelva el api de Google </a:t>
            </a:r>
            <a:r>
              <a:rPr lang="es-ES" dirty="0" err="1"/>
              <a:t>Maps</a:t>
            </a:r>
            <a:r>
              <a:rPr lang="es-ES" dirty="0"/>
              <a:t>, en el proyecto se usó solo mapas de tipo normal o </a:t>
            </a:r>
            <a:r>
              <a:rPr lang="es-ES" dirty="0" err="1"/>
              <a:t>roadmap</a:t>
            </a:r>
            <a:r>
              <a:rPr lang="es-ES" dirty="0"/>
              <a:t> y por satélite o </a:t>
            </a:r>
            <a:r>
              <a:rPr lang="es-ES" dirty="0" err="1"/>
              <a:t>terrain</a:t>
            </a:r>
            <a:r>
              <a:rPr lang="es-ES" dirty="0"/>
              <a:t>.</a:t>
            </a:r>
            <a:endParaRPr lang="es-EC" dirty="0"/>
          </a:p>
          <a:p>
            <a:r>
              <a:rPr lang="es-ES" dirty="0" err="1"/>
              <a:t>Polyline</a:t>
            </a:r>
            <a:r>
              <a:rPr lang="es-ES" dirty="0"/>
              <a:t>: conjunto de puntos que componen una ruta y serán usador para dibujar esta.</a:t>
            </a:r>
            <a:endParaRPr lang="es-EC" dirty="0"/>
          </a:p>
          <a:p>
            <a:endParaRPr lang="es-EC" dirty="0"/>
          </a:p>
        </p:txBody>
      </p:sp>
    </p:spTree>
    <p:extLst>
      <p:ext uri="{BB962C8B-B14F-4D97-AF65-F5344CB8AC3E}">
        <p14:creationId xmlns:p14="http://schemas.microsoft.com/office/powerpoint/2010/main" val="19653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endParaRPr lang="es-EC" dirty="0"/>
          </a:p>
        </p:txBody>
      </p:sp>
      <p:sp>
        <p:nvSpPr>
          <p:cNvPr id="3" name="Marcador de contenido 2"/>
          <p:cNvSpPr>
            <a:spLocks noGrp="1"/>
          </p:cNvSpPr>
          <p:nvPr>
            <p:ph idx="1"/>
          </p:nvPr>
        </p:nvSpPr>
        <p:spPr>
          <a:xfrm>
            <a:off x="1097280" y="1845733"/>
            <a:ext cx="10058400" cy="4356283"/>
          </a:xfrm>
        </p:spPr>
        <p:txBody>
          <a:bodyPr/>
          <a:lstStyle/>
          <a:p>
            <a:pPr marL="457200" indent="-457200">
              <a:buFont typeface="+mj-lt"/>
              <a:buAutoNum type="arabicPeriod"/>
            </a:pPr>
            <a:r>
              <a:rPr lang="es-ES" sz="1800" dirty="0">
                <a:solidFill>
                  <a:schemeClr val="tx1"/>
                </a:solidFill>
              </a:rPr>
              <a:t>Introducción</a:t>
            </a:r>
          </a:p>
          <a:p>
            <a:pPr marL="457200" indent="-457200">
              <a:buFont typeface="+mj-lt"/>
              <a:buAutoNum type="arabicPeriod"/>
            </a:pPr>
            <a:r>
              <a:rPr lang="es-ES" sz="1800" dirty="0">
                <a:solidFill>
                  <a:schemeClr val="tx1"/>
                </a:solidFill>
              </a:rPr>
              <a:t>Objetivos del Proyecto</a:t>
            </a:r>
          </a:p>
          <a:p>
            <a:pPr marL="457200" indent="-457200">
              <a:buFont typeface="+mj-lt"/>
              <a:buAutoNum type="arabicPeriod"/>
            </a:pPr>
            <a:r>
              <a:rPr lang="es-ES" sz="1800" dirty="0">
                <a:solidFill>
                  <a:schemeClr val="tx1"/>
                </a:solidFill>
              </a:rPr>
              <a:t>Estructuras de datos</a:t>
            </a:r>
          </a:p>
          <a:p>
            <a:pPr marL="457200" indent="-457200">
              <a:buFont typeface="+mj-lt"/>
              <a:buAutoNum type="arabicPeriod"/>
            </a:pPr>
            <a:r>
              <a:rPr lang="es-ES" sz="1800" dirty="0">
                <a:solidFill>
                  <a:schemeClr val="tx1"/>
                </a:solidFill>
              </a:rPr>
              <a:t>Diagrama de clases</a:t>
            </a:r>
          </a:p>
          <a:p>
            <a:pPr marL="457200" indent="-457200">
              <a:buFont typeface="+mj-lt"/>
              <a:buAutoNum type="arabicPeriod"/>
            </a:pPr>
            <a:r>
              <a:rPr lang="es-ES" sz="1800" dirty="0">
                <a:solidFill>
                  <a:schemeClr val="tx1"/>
                </a:solidFill>
              </a:rPr>
              <a:t>Programación Por Capas</a:t>
            </a:r>
          </a:p>
          <a:p>
            <a:pPr marL="457200" indent="-457200">
              <a:buFont typeface="+mj-lt"/>
              <a:buAutoNum type="arabicPeriod"/>
            </a:pPr>
            <a:r>
              <a:rPr lang="es-ES" sz="1800" dirty="0">
                <a:solidFill>
                  <a:schemeClr val="tx1"/>
                </a:solidFill>
              </a:rPr>
              <a:t>Api de Google </a:t>
            </a:r>
            <a:r>
              <a:rPr lang="es-ES" sz="1800" dirty="0" err="1">
                <a:solidFill>
                  <a:schemeClr val="tx1"/>
                </a:solidFill>
              </a:rPr>
              <a:t>Maps</a:t>
            </a:r>
            <a:endParaRPr lang="es-ES" sz="1800" dirty="0">
              <a:solidFill>
                <a:schemeClr val="tx1"/>
              </a:solidFill>
            </a:endParaRPr>
          </a:p>
          <a:p>
            <a:pPr marL="457200" indent="-457200">
              <a:buFont typeface="+mj-lt"/>
              <a:buAutoNum type="arabicPeriod"/>
            </a:pPr>
            <a:r>
              <a:rPr lang="es-ES" sz="1800" dirty="0">
                <a:solidFill>
                  <a:schemeClr val="tx1"/>
                </a:solidFill>
              </a:rPr>
              <a:t>Librería </a:t>
            </a:r>
            <a:r>
              <a:rPr lang="es-ES" sz="1800" dirty="0" err="1">
                <a:solidFill>
                  <a:schemeClr val="tx1"/>
                </a:solidFill>
              </a:rPr>
              <a:t>Jsoup</a:t>
            </a:r>
            <a:endParaRPr lang="es-ES" sz="1800" dirty="0">
              <a:solidFill>
                <a:schemeClr val="tx1"/>
              </a:solidFill>
            </a:endParaRPr>
          </a:p>
          <a:p>
            <a:pPr marL="457200" indent="-457200">
              <a:buFont typeface="+mj-lt"/>
              <a:buAutoNum type="arabicPeriod"/>
            </a:pPr>
            <a:r>
              <a:rPr lang="es-ES" sz="1800" dirty="0">
                <a:solidFill>
                  <a:schemeClr val="tx1"/>
                </a:solidFill>
              </a:rPr>
              <a:t>Árbol de Expiación Mínima</a:t>
            </a:r>
          </a:p>
          <a:p>
            <a:pPr marL="457200" indent="-457200">
              <a:buFont typeface="+mj-lt"/>
              <a:buAutoNum type="arabicPeriod"/>
            </a:pPr>
            <a:r>
              <a:rPr lang="es-ES" sz="1800" dirty="0">
                <a:solidFill>
                  <a:schemeClr val="tx1"/>
                </a:solidFill>
              </a:rPr>
              <a:t>Patrones de Diseño usados</a:t>
            </a:r>
          </a:p>
          <a:p>
            <a:pPr marL="457200" indent="-457200">
              <a:buFont typeface="+mj-lt"/>
              <a:buAutoNum type="arabicPeriod"/>
            </a:pPr>
            <a:r>
              <a:rPr lang="es-ES" sz="1800" dirty="0">
                <a:solidFill>
                  <a:schemeClr val="tx1"/>
                </a:solidFill>
              </a:rPr>
              <a:t>Conclusiones y Recomendaciones</a:t>
            </a:r>
          </a:p>
          <a:p>
            <a:pPr marL="0" indent="0">
              <a:buNone/>
            </a:pPr>
            <a:endParaRPr lang="es-EC" dirty="0">
              <a:solidFill>
                <a:schemeClr val="tx1"/>
              </a:solidFill>
            </a:endParaRPr>
          </a:p>
        </p:txBody>
      </p:sp>
    </p:spTree>
    <p:extLst>
      <p:ext uri="{BB962C8B-B14F-4D97-AF65-F5344CB8AC3E}">
        <p14:creationId xmlns:p14="http://schemas.microsoft.com/office/powerpoint/2010/main" val="148852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Route</a:t>
            </a:r>
            <a:endParaRPr lang="es-EC" dirty="0"/>
          </a:p>
        </p:txBody>
      </p:sp>
      <p:sp>
        <p:nvSpPr>
          <p:cNvPr id="3" name="Marcador de contenido 2"/>
          <p:cNvSpPr>
            <a:spLocks noGrp="1"/>
          </p:cNvSpPr>
          <p:nvPr>
            <p:ph idx="1"/>
          </p:nvPr>
        </p:nvSpPr>
        <p:spPr/>
        <p:txBody>
          <a:bodyPr/>
          <a:lstStyle/>
          <a:p>
            <a:r>
              <a:rPr lang="es-ES" dirty="0"/>
              <a:t>En el proyecto se hace uso de clase </a:t>
            </a:r>
            <a:r>
              <a:rPr lang="es-ES" dirty="0" err="1"/>
              <a:t>route</a:t>
            </a:r>
            <a:r>
              <a:rPr lang="es-ES" dirty="0"/>
              <a:t> de la librería </a:t>
            </a:r>
            <a:r>
              <a:rPr lang="es-ES" dirty="0" err="1"/>
              <a:t>MapsJava</a:t>
            </a:r>
            <a:r>
              <a:rPr lang="es-ES" dirty="0"/>
              <a:t> el cual tiene un método llamado.</a:t>
            </a:r>
            <a:endParaRPr lang="es-EC" dirty="0"/>
          </a:p>
          <a:p>
            <a:endParaRPr lang="es-ES" dirty="0"/>
          </a:p>
          <a:p>
            <a:r>
              <a:rPr lang="es-ES" dirty="0"/>
              <a:t>El método </a:t>
            </a:r>
            <a:r>
              <a:rPr lang="es-ES" dirty="0" err="1"/>
              <a:t>getRoute</a:t>
            </a:r>
            <a:r>
              <a:rPr lang="es-ES" dirty="0"/>
              <a:t> es utilizado para obtener la información de los distintos puntos que componen una ruta en este método se debe agregar como puntos necesarios el punto de salida y el punto de llegada de una ruta para así poder obtener dicha información además debemos agregar el tipo de viaje que realizaremos los cuales pueden ser.</a:t>
            </a:r>
            <a:endParaRPr lang="es-EC" dirty="0"/>
          </a:p>
          <a:p>
            <a:r>
              <a:rPr lang="es-ES" dirty="0" err="1"/>
              <a:t>Driving</a:t>
            </a:r>
            <a:r>
              <a:rPr lang="es-ES" dirty="0"/>
              <a:t>: Nos devuelve la ruta más óptima por carretera.</a:t>
            </a:r>
            <a:endParaRPr lang="es-EC" dirty="0"/>
          </a:p>
          <a:p>
            <a:r>
              <a:rPr lang="es-ES" dirty="0" err="1"/>
              <a:t>Walking</a:t>
            </a:r>
            <a:r>
              <a:rPr lang="es-ES" dirty="0"/>
              <a:t>: Nos devuelve la ruta más óptima viajando a pie. </a:t>
            </a:r>
            <a:endParaRPr lang="es-EC" dirty="0"/>
          </a:p>
          <a:p>
            <a:r>
              <a:rPr lang="es-ES" dirty="0" err="1"/>
              <a:t>Bycycling</a:t>
            </a:r>
            <a:r>
              <a:rPr lang="es-ES" dirty="0"/>
              <a:t>: Nos devuelve la ruta más óptima usando ciclovías.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516380" y="2567940"/>
            <a:ext cx="8288020" cy="378460"/>
          </a:xfrm>
          <a:prstGeom prst="rect">
            <a:avLst/>
          </a:prstGeom>
          <a:noFill/>
          <a:ln>
            <a:noFill/>
          </a:ln>
        </p:spPr>
      </p:pic>
    </p:spTree>
    <p:extLst>
      <p:ext uri="{BB962C8B-B14F-4D97-AF65-F5344CB8AC3E}">
        <p14:creationId xmlns:p14="http://schemas.microsoft.com/office/powerpoint/2010/main" val="357341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 nos devuelve</a:t>
            </a:r>
            <a:endParaRPr lang="es-EC" dirty="0"/>
          </a:p>
        </p:txBody>
      </p:sp>
      <p:sp>
        <p:nvSpPr>
          <p:cNvPr id="3" name="Marcador de contenido 2"/>
          <p:cNvSpPr>
            <a:spLocks noGrp="1"/>
          </p:cNvSpPr>
          <p:nvPr>
            <p:ph idx="1"/>
          </p:nvPr>
        </p:nvSpPr>
        <p:spPr/>
        <p:txBody>
          <a:bodyPr/>
          <a:lstStyle/>
          <a:p>
            <a:pPr marL="0" indent="0">
              <a:buNone/>
            </a:pPr>
            <a:r>
              <a:rPr lang="es-ES" dirty="0"/>
              <a:t> El tiempo que toma en recorrer una calle o fracción de la misma que compone la ruta.</a:t>
            </a:r>
          </a:p>
          <a:p>
            <a:pPr marL="0" indent="0">
              <a:buNone/>
            </a:pPr>
            <a:r>
              <a:rPr lang="es-ES" dirty="0"/>
              <a:t>La distancia de una calle o fracción de la misma que compone la ruta.</a:t>
            </a:r>
          </a:p>
          <a:p>
            <a:pPr marL="0" indent="0">
              <a:buNone/>
            </a:pPr>
            <a:r>
              <a:rPr lang="es-ES" dirty="0"/>
              <a:t>El nombre de la calle</a:t>
            </a:r>
          </a:p>
          <a:p>
            <a:pPr marL="0" indent="0">
              <a:buNone/>
            </a:pPr>
            <a:r>
              <a:rPr lang="es-ES" dirty="0"/>
              <a:t>Y las coordenadas en Longitud y latitud de los puntos que componen esas calles.</a:t>
            </a:r>
          </a:p>
          <a:p>
            <a:pPr marL="0" indent="0">
              <a:buNone/>
            </a:pPr>
            <a:r>
              <a:rPr lang="es-ES" dirty="0"/>
              <a:t>Método importantes:</a:t>
            </a:r>
          </a:p>
          <a:p>
            <a:pPr marL="0" indent="0">
              <a:buNone/>
            </a:pPr>
            <a:endParaRPr lang="es-ES" dirty="0"/>
          </a:p>
          <a:p>
            <a:pPr marL="0" indent="0">
              <a:buNone/>
            </a:pPr>
            <a:endParaRPr lang="es-EC" dirty="0"/>
          </a:p>
        </p:txBody>
      </p:sp>
      <p:pic>
        <p:nvPicPr>
          <p:cNvPr id="4" name="Imagen 3"/>
          <p:cNvPicPr>
            <a:picLocks noChangeAspect="1"/>
          </p:cNvPicPr>
          <p:nvPr/>
        </p:nvPicPr>
        <p:blipFill>
          <a:blip r:embed="rId2"/>
          <a:stretch>
            <a:fillRect/>
          </a:stretch>
        </p:blipFill>
        <p:spPr>
          <a:xfrm>
            <a:off x="1001712" y="4075112"/>
            <a:ext cx="3381375" cy="180975"/>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001712" y="4256087"/>
            <a:ext cx="3580130" cy="336550"/>
          </a:xfrm>
          <a:prstGeom prst="rect">
            <a:avLst/>
          </a:prstGeom>
          <a:noFill/>
          <a:ln>
            <a:noFill/>
          </a:ln>
        </p:spPr>
      </p:pic>
    </p:spTree>
    <p:extLst>
      <p:ext uri="{BB962C8B-B14F-4D97-AF65-F5344CB8AC3E}">
        <p14:creationId xmlns:p14="http://schemas.microsoft.com/office/powerpoint/2010/main" val="181243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Geocoding</a:t>
            </a:r>
            <a:endParaRPr lang="es-EC" dirty="0"/>
          </a:p>
        </p:txBody>
      </p:sp>
      <p:sp>
        <p:nvSpPr>
          <p:cNvPr id="3" name="Marcador de contenido 2"/>
          <p:cNvSpPr>
            <a:spLocks noGrp="1"/>
          </p:cNvSpPr>
          <p:nvPr>
            <p:ph idx="1"/>
          </p:nvPr>
        </p:nvSpPr>
        <p:spPr/>
        <p:txBody>
          <a:bodyPr/>
          <a:lstStyle/>
          <a:p>
            <a:endParaRPr lang="es-ES" dirty="0"/>
          </a:p>
          <a:p>
            <a:pPr marL="0" indent="0">
              <a:buNone/>
            </a:pPr>
            <a:endParaRPr lang="es-ES" dirty="0"/>
          </a:p>
          <a:p>
            <a:pPr marL="0" indent="0">
              <a:buNone/>
            </a:pPr>
            <a:r>
              <a:rPr lang="es-ES" dirty="0"/>
              <a:t>Así también el api de Google </a:t>
            </a:r>
            <a:r>
              <a:rPr lang="es-ES" dirty="0" err="1"/>
              <a:t>Maps</a:t>
            </a:r>
            <a:r>
              <a:rPr lang="es-ES" dirty="0"/>
              <a:t> nos da la capacidad de obtener las coordenadas de un lugar de acuerdo al nombre de dicho lugar y viceversa.</a:t>
            </a:r>
            <a:endParaRPr lang="es-EC" dirty="0"/>
          </a:p>
          <a:p>
            <a:r>
              <a:rPr lang="es-ES" dirty="0"/>
              <a:t>Nuevamente usando la librería </a:t>
            </a:r>
            <a:r>
              <a:rPr lang="es-ES" dirty="0" err="1"/>
              <a:t>MapsJava</a:t>
            </a:r>
            <a:r>
              <a:rPr lang="es-ES" dirty="0"/>
              <a:t> esta vez la clase </a:t>
            </a:r>
            <a:r>
              <a:rPr lang="es-ES" dirty="0" err="1"/>
              <a:t>Geocoding</a:t>
            </a:r>
            <a:r>
              <a:rPr lang="es-ES" dirty="0"/>
              <a:t> se podrá obtener información de un punto del mapa que mandamos como parámetro en los siguientes métodos.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6141720" cy="694266"/>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218564" y="4139882"/>
            <a:ext cx="4686935" cy="952818"/>
          </a:xfrm>
          <a:prstGeom prst="rect">
            <a:avLst/>
          </a:prstGeom>
          <a:noFill/>
          <a:ln>
            <a:noFill/>
          </a:ln>
        </p:spPr>
      </p:pic>
    </p:spTree>
    <p:extLst>
      <p:ext uri="{BB962C8B-B14F-4D97-AF65-F5344CB8AC3E}">
        <p14:creationId xmlns:p14="http://schemas.microsoft.com/office/powerpoint/2010/main" val="122735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StreetView</a:t>
            </a:r>
            <a:endParaRPr lang="es-EC" dirty="0"/>
          </a:p>
        </p:txBody>
      </p:sp>
      <p:sp>
        <p:nvSpPr>
          <p:cNvPr id="3" name="Marcador de contenido 2"/>
          <p:cNvSpPr>
            <a:spLocks noGrp="1"/>
          </p:cNvSpPr>
          <p:nvPr>
            <p:ph idx="1"/>
          </p:nvPr>
        </p:nvSpPr>
        <p:spPr/>
        <p:txBody>
          <a:bodyPr/>
          <a:lstStyle/>
          <a:p>
            <a:endParaRPr lang="es-ES" dirty="0"/>
          </a:p>
          <a:p>
            <a:r>
              <a:rPr lang="es-ES" dirty="0"/>
              <a:t>E</a:t>
            </a:r>
            <a:r>
              <a:rPr lang="es-EC" dirty="0"/>
              <a:t>l api de Google nos permite el acceso a una imagen de un sitio en este caso usando el URI directamente o al igual que los casos anteriores la librería </a:t>
            </a:r>
            <a:r>
              <a:rPr lang="es-EC" dirty="0" err="1"/>
              <a:t>MapsJava</a:t>
            </a:r>
            <a:r>
              <a:rPr lang="es-EC" dirty="0"/>
              <a:t> nos proporciona la clase </a:t>
            </a:r>
            <a:r>
              <a:rPr lang="es-EC" dirty="0" err="1"/>
              <a:t>StreetView</a:t>
            </a:r>
            <a:r>
              <a:rPr lang="es-EC" dirty="0"/>
              <a:t> la cual tiene un método para obtener una imagen de ese lugar.</a:t>
            </a:r>
            <a:endParaRPr lang="es-ES" dirty="0"/>
          </a:p>
          <a:p>
            <a:endParaRPr lang="es-ES" dirty="0"/>
          </a:p>
          <a:p>
            <a:r>
              <a:rPr lang="es-ES" dirty="0" err="1"/>
              <a:t>Heading</a:t>
            </a:r>
            <a:r>
              <a:rPr lang="es-ES" dirty="0"/>
              <a:t>: nos permite definir el ángulo del cual queremos obtener la imagen (0  - 360).</a:t>
            </a:r>
          </a:p>
          <a:p>
            <a:r>
              <a:rPr lang="es-ES" dirty="0" err="1"/>
              <a:t>Fov</a:t>
            </a:r>
            <a:r>
              <a:rPr lang="es-ES" dirty="0"/>
              <a:t>: se encarga de controlar la profundidad del lugar  (0 - 120)</a:t>
            </a:r>
          </a:p>
          <a:p>
            <a:pPr marL="0" indent="0">
              <a:buNone/>
            </a:pPr>
            <a:r>
              <a:rPr lang="es-ES" dirty="0"/>
              <a:t> Pitch: se encarga de controlar el ángulo vertical de la imagen a obtener (0 -120)</a:t>
            </a:r>
          </a:p>
          <a:p>
            <a:r>
              <a:rPr lang="es-ES" dirty="0"/>
              <a:t> </a:t>
            </a:r>
          </a:p>
        </p:txBody>
      </p:sp>
      <p:pic>
        <p:nvPicPr>
          <p:cNvPr id="4" name="Imagen 3"/>
          <p:cNvPicPr>
            <a:picLocks noChangeAspect="1"/>
          </p:cNvPicPr>
          <p:nvPr/>
        </p:nvPicPr>
        <p:blipFill>
          <a:blip r:embed="rId2"/>
          <a:stretch>
            <a:fillRect/>
          </a:stretch>
        </p:blipFill>
        <p:spPr>
          <a:xfrm>
            <a:off x="1190624" y="1960034"/>
            <a:ext cx="10547027" cy="338666"/>
          </a:xfrm>
          <a:prstGeom prst="rect">
            <a:avLst/>
          </a:prstGeom>
        </p:spPr>
      </p:pic>
      <p:pic>
        <p:nvPicPr>
          <p:cNvPr id="5" name="Imagen 4"/>
          <p:cNvPicPr>
            <a:picLocks noChangeAspect="1"/>
          </p:cNvPicPr>
          <p:nvPr/>
        </p:nvPicPr>
        <p:blipFill>
          <a:blip r:embed="rId3"/>
          <a:stretch>
            <a:fillRect/>
          </a:stretch>
        </p:blipFill>
        <p:spPr>
          <a:xfrm>
            <a:off x="1097280" y="3303481"/>
            <a:ext cx="8067675" cy="219075"/>
          </a:xfrm>
          <a:prstGeom prst="rect">
            <a:avLst/>
          </a:prstGeom>
        </p:spPr>
      </p:pic>
    </p:spTree>
    <p:extLst>
      <p:ext uri="{BB962C8B-B14F-4D97-AF65-F5344CB8AC3E}">
        <p14:creationId xmlns:p14="http://schemas.microsoft.com/office/powerpoint/2010/main" val="58860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Google </a:t>
            </a:r>
            <a:r>
              <a:rPr lang="es-ES" dirty="0" err="1"/>
              <a:t>Maps</a:t>
            </a:r>
            <a:r>
              <a:rPr lang="es-ES" dirty="0"/>
              <a:t> Web</a:t>
            </a:r>
            <a:endParaRPr lang="es-EC" dirty="0"/>
          </a:p>
        </p:txBody>
      </p:sp>
      <p:sp>
        <p:nvSpPr>
          <p:cNvPr id="3" name="Marcador de contenido 2"/>
          <p:cNvSpPr>
            <a:spLocks noGrp="1"/>
          </p:cNvSpPr>
          <p:nvPr>
            <p:ph idx="1"/>
          </p:nvPr>
        </p:nvSpPr>
        <p:spPr/>
        <p:txBody>
          <a:bodyPr/>
          <a:lstStyle/>
          <a:p>
            <a:r>
              <a:rPr lang="es-ES" dirty="0"/>
              <a:t>En el proyecto se usa la página web de Google </a:t>
            </a:r>
            <a:r>
              <a:rPr lang="es-ES" dirty="0" err="1"/>
              <a:t>Maps</a:t>
            </a:r>
            <a:r>
              <a:rPr lang="es-ES" dirty="0"/>
              <a:t> para poder mostrar información de las rutas las cuales son mostradas en el navegador principal de la Pc en donde se corra el sistema.</a:t>
            </a:r>
            <a:endParaRPr lang="es-EC" dirty="0"/>
          </a:p>
          <a:p>
            <a:r>
              <a:rPr lang="es-ES" u="sng" dirty="0">
                <a:hlinkClick r:id="rId2"/>
              </a:rPr>
              <a:t>https://www.google.es/maps/dir/-2.8976354,-79.0279857/-2.9044418,-79.0030819/@-2.9073668,-79.0323931,13z/data=!4m2!4m1!3e0</a:t>
            </a:r>
            <a:endParaRPr lang="es-EC" dirty="0"/>
          </a:p>
          <a:p>
            <a:endParaRPr lang="es-EC"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3475037" y="3372485"/>
            <a:ext cx="5089525" cy="2780030"/>
          </a:xfrm>
          <a:prstGeom prst="rect">
            <a:avLst/>
          </a:prstGeom>
          <a:noFill/>
          <a:ln>
            <a:noFill/>
          </a:ln>
        </p:spPr>
      </p:pic>
    </p:spTree>
    <p:extLst>
      <p:ext uri="{BB962C8B-B14F-4D97-AF65-F5344CB8AC3E}">
        <p14:creationId xmlns:p14="http://schemas.microsoft.com/office/powerpoint/2010/main" val="203246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Google </a:t>
            </a:r>
            <a:r>
              <a:rPr lang="es-ES" dirty="0" err="1"/>
              <a:t>Maps</a:t>
            </a:r>
            <a:r>
              <a:rPr lang="es-ES" dirty="0"/>
              <a:t> Web</a:t>
            </a:r>
            <a:endParaRPr lang="es-EC" dirty="0"/>
          </a:p>
        </p:txBody>
      </p:sp>
      <p:sp>
        <p:nvSpPr>
          <p:cNvPr id="3" name="Marcador de contenido 2"/>
          <p:cNvSpPr>
            <a:spLocks noGrp="1"/>
          </p:cNvSpPr>
          <p:nvPr>
            <p:ph idx="1"/>
          </p:nvPr>
        </p:nvSpPr>
        <p:spPr/>
        <p:txBody>
          <a:bodyPr/>
          <a:lstStyle/>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933701" y="2400300"/>
            <a:ext cx="7217092" cy="2070100"/>
          </a:xfrm>
          <a:prstGeom prst="rect">
            <a:avLst/>
          </a:prstGeom>
          <a:noFill/>
          <a:ln>
            <a:noFill/>
          </a:ln>
        </p:spPr>
      </p:pic>
    </p:spTree>
    <p:extLst>
      <p:ext uri="{BB962C8B-B14F-4D97-AF65-F5344CB8AC3E}">
        <p14:creationId xmlns:p14="http://schemas.microsoft.com/office/powerpoint/2010/main" val="110822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Librería </a:t>
            </a:r>
            <a:r>
              <a:rPr lang="es-ES" dirty="0" err="1"/>
              <a:t>Jsoup</a:t>
            </a:r>
            <a:endParaRPr lang="es-EC" dirty="0"/>
          </a:p>
        </p:txBody>
      </p:sp>
      <p:sp>
        <p:nvSpPr>
          <p:cNvPr id="3" name="Marcador de contenido 2"/>
          <p:cNvSpPr>
            <a:spLocks noGrp="1"/>
          </p:cNvSpPr>
          <p:nvPr>
            <p:ph idx="1"/>
          </p:nvPr>
        </p:nvSpPr>
        <p:spPr>
          <a:xfrm>
            <a:off x="1097280" y="1845734"/>
            <a:ext cx="10058400" cy="1608666"/>
          </a:xfrm>
        </p:spPr>
        <p:txBody>
          <a:bodyPr/>
          <a:lstStyle/>
          <a:p>
            <a:pPr algn="just"/>
            <a:r>
              <a:rPr lang="es-ES" dirty="0"/>
              <a:t>Es una librería que nos permite pasar de código HTML a código el cual se pueda entender por parte del usuario esto se utiliza al momento que creamos una ruta con el método </a:t>
            </a:r>
            <a:r>
              <a:rPr lang="es-ES" dirty="0" err="1"/>
              <a:t>getroute</a:t>
            </a:r>
            <a:r>
              <a:rPr lang="es-ES" dirty="0"/>
              <a:t> ver figura 12. El cual nos devuelve la información de la ruta o de las calles por la que pasara esa ruta la cual nos devuelve en formato HTML el cual gracias método </a:t>
            </a:r>
            <a:r>
              <a:rPr lang="es-ES" dirty="0" err="1"/>
              <a:t>parse</a:t>
            </a:r>
            <a:r>
              <a:rPr lang="es-ES" dirty="0"/>
              <a:t> de la librería se transformara dicho código en código leíble para el usuario.</a:t>
            </a:r>
            <a:endParaRPr lang="es-EC" dirty="0"/>
          </a:p>
          <a:p>
            <a:endParaRPr lang="es-EC"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441700" y="3454400"/>
            <a:ext cx="5422900" cy="1282700"/>
          </a:xfrm>
          <a:prstGeom prst="rect">
            <a:avLst/>
          </a:prstGeom>
          <a:noFill/>
          <a:ln>
            <a:noFill/>
          </a:ln>
        </p:spPr>
      </p:pic>
    </p:spTree>
    <p:extLst>
      <p:ext uri="{BB962C8B-B14F-4D97-AF65-F5344CB8AC3E}">
        <p14:creationId xmlns:p14="http://schemas.microsoft.com/office/powerpoint/2010/main" val="3047729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Árbol de expiación Mínima</a:t>
            </a:r>
            <a:endParaRPr lang="es-EC" dirty="0"/>
          </a:p>
        </p:txBody>
      </p:sp>
      <p:sp>
        <p:nvSpPr>
          <p:cNvPr id="3" name="Marcador de contenido 2"/>
          <p:cNvSpPr>
            <a:spLocks noGrp="1"/>
          </p:cNvSpPr>
          <p:nvPr>
            <p:ph idx="1"/>
          </p:nvPr>
        </p:nvSpPr>
        <p:spPr/>
        <p:txBody>
          <a:bodyPr/>
          <a:lstStyle/>
          <a:p>
            <a:pPr algn="just"/>
            <a:r>
              <a:rPr lang="es-ES" dirty="0"/>
              <a:t>El proyecto usa un árbol de expiación mínima para poder obtener el camino más corto viajando por todos los nodos, para lo cual al principio se planeó usar el algoritmo de Prim para poder encontrar dichos caminos, pero de este se obtuvo un problema el cual el árbol en ocasiones da caminos los cuales tienen que pasar 2 o más veces por un mismo nodo veces por un mismo nodo.</a:t>
            </a:r>
            <a:endParaRPr lang="es-EC" dirty="0"/>
          </a:p>
          <a:p>
            <a:endParaRPr lang="es-EC" dirty="0"/>
          </a:p>
        </p:txBody>
      </p:sp>
    </p:spTree>
    <p:extLst>
      <p:ext uri="{BB962C8B-B14F-4D97-AF65-F5344CB8AC3E}">
        <p14:creationId xmlns:p14="http://schemas.microsoft.com/office/powerpoint/2010/main" val="138595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065" y="2095500"/>
            <a:ext cx="5506829" cy="3016400"/>
          </a:xfrm>
          <a:prstGeom prst="rect">
            <a:avLst/>
          </a:prstGeom>
          <a:noFill/>
          <a:ln>
            <a:noFill/>
          </a:ln>
        </p:spPr>
      </p:pic>
    </p:spTree>
    <p:extLst>
      <p:ext uri="{BB962C8B-B14F-4D97-AF65-F5344CB8AC3E}">
        <p14:creationId xmlns:p14="http://schemas.microsoft.com/office/powerpoint/2010/main" val="1478294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a:t>
            </a:r>
          </a:p>
        </p:txBody>
      </p:sp>
      <p:sp>
        <p:nvSpPr>
          <p:cNvPr id="3" name="Marcador de contenido 2"/>
          <p:cNvSpPr>
            <a:spLocks noGrp="1"/>
          </p:cNvSpPr>
          <p:nvPr>
            <p:ph idx="1"/>
          </p:nvPr>
        </p:nvSpPr>
        <p:spPr/>
        <p:txBody>
          <a:bodyPr/>
          <a:lstStyle/>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355850"/>
            <a:ext cx="5054600" cy="3244850"/>
          </a:xfrm>
          <a:prstGeom prst="rect">
            <a:avLst/>
          </a:prstGeom>
          <a:noFill/>
          <a:ln>
            <a:noFill/>
          </a:ln>
        </p:spPr>
      </p:pic>
    </p:spTree>
    <p:extLst>
      <p:ext uri="{BB962C8B-B14F-4D97-AF65-F5344CB8AC3E}">
        <p14:creationId xmlns:p14="http://schemas.microsoft.com/office/powerpoint/2010/main" val="18598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endParaRPr lang="es-EC" dirty="0"/>
          </a:p>
        </p:txBody>
      </p:sp>
      <p:sp>
        <p:nvSpPr>
          <p:cNvPr id="3" name="Marcador de contenido 2"/>
          <p:cNvSpPr>
            <a:spLocks noGrp="1"/>
          </p:cNvSpPr>
          <p:nvPr>
            <p:ph idx="1"/>
          </p:nvPr>
        </p:nvSpPr>
        <p:spPr>
          <a:xfrm>
            <a:off x="1097280" y="1845734"/>
            <a:ext cx="10058400" cy="4023360"/>
          </a:xfrm>
        </p:spPr>
        <p:txBody>
          <a:bodyPr/>
          <a:lstStyle/>
          <a:p>
            <a:pPr algn="just"/>
            <a:r>
              <a:rPr lang="es-ES" dirty="0"/>
              <a:t>Hoy en día la movilidad en Cuenca se encuentra en un gran avance con proyectos que prometen dar a los ciudadanos varias opciones al momento de transportarse a distintos puntos en la cuidad.</a:t>
            </a:r>
            <a:endParaRPr lang="es-EC" dirty="0"/>
          </a:p>
          <a:p>
            <a:pPr algn="just"/>
            <a:r>
              <a:rPr lang="es-ES" dirty="0" err="1"/>
              <a:t>MoviFast</a:t>
            </a:r>
            <a:r>
              <a:rPr lang="es-ES" dirty="0"/>
              <a:t> plantea ser una herramienta para facilitar dicha movilidad, que tiene como objetivo el sector del trasporte terrestre en modalidad Taxi(convencional), el cual ayudaría a los usuarios de dicho servicio tener una idea de la ruta en la cual efectuaran uno o varios viajes en unidades de taxi, dando herramientas las cuales permitan dar a conocer costes, rutas optimas que ayuden al usuario a llegar a su destino ahorrando tiempo y dinero.</a:t>
            </a:r>
            <a:endParaRPr lang="es-EC" dirty="0"/>
          </a:p>
          <a:p>
            <a:endParaRPr lang="es-EC" dirty="0"/>
          </a:p>
        </p:txBody>
      </p:sp>
    </p:spTree>
    <p:extLst>
      <p:ext uri="{BB962C8B-B14F-4D97-AF65-F5344CB8AC3E}">
        <p14:creationId xmlns:p14="http://schemas.microsoft.com/office/powerpoint/2010/main" val="1004061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a:t>
            </a:r>
          </a:p>
        </p:txBody>
      </p:sp>
      <p:sp>
        <p:nvSpPr>
          <p:cNvPr id="3" name="Marcador de contenido 2"/>
          <p:cNvSpPr>
            <a:spLocks noGrp="1"/>
          </p:cNvSpPr>
          <p:nvPr>
            <p:ph idx="1"/>
          </p:nvPr>
        </p:nvSpPr>
        <p:spPr/>
        <p:txBody>
          <a:bodyPr/>
          <a:lstStyle/>
          <a:p>
            <a:pPr lvl="0" algn="just"/>
            <a:endParaRPr lang="es-ES" dirty="0"/>
          </a:p>
          <a:p>
            <a:pPr marL="457200" lvl="0" indent="-457200" algn="just">
              <a:buFont typeface="+mj-lt"/>
              <a:buAutoNum type="arabicPeriod"/>
            </a:pPr>
            <a:r>
              <a:rPr lang="es-ES" dirty="0"/>
              <a:t>El nodo en el cual se va a partir y el ultimo solo se puede unir a un nodo el cual tenga la menor distancia para visitar estos.</a:t>
            </a:r>
            <a:endParaRPr lang="es-EC" dirty="0"/>
          </a:p>
          <a:p>
            <a:pPr marL="457200" lvl="0" indent="-457200" algn="just">
              <a:buFont typeface="+mj-lt"/>
              <a:buAutoNum type="arabicPeriod"/>
            </a:pPr>
            <a:r>
              <a:rPr lang="es-ES" dirty="0"/>
              <a:t>Los demás como máximo se podrán unir a dos nodos, cuya peso de sus aristas sea el mínimo</a:t>
            </a:r>
            <a:endParaRPr lang="es-EC" dirty="0"/>
          </a:p>
        </p:txBody>
      </p:sp>
    </p:spTree>
    <p:extLst>
      <p:ext uri="{BB962C8B-B14F-4D97-AF65-F5344CB8AC3E}">
        <p14:creationId xmlns:p14="http://schemas.microsoft.com/office/powerpoint/2010/main" val="249353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Calculo del valor de un viaje en taxi en Cuenca</a:t>
            </a:r>
          </a:p>
        </p:txBody>
      </p:sp>
      <p:sp>
        <p:nvSpPr>
          <p:cNvPr id="3" name="Marcador de contenido 2"/>
          <p:cNvSpPr>
            <a:spLocks noGrp="1"/>
          </p:cNvSpPr>
          <p:nvPr>
            <p:ph idx="1"/>
          </p:nvPr>
        </p:nvSpPr>
        <p:spPr>
          <a:xfrm>
            <a:off x="1097280" y="2010834"/>
            <a:ext cx="10058400" cy="4023360"/>
          </a:xfrm>
        </p:spPr>
        <p:txBody>
          <a:bodyPr/>
          <a:lstStyle/>
          <a:p>
            <a:r>
              <a:rPr lang="es-ES" dirty="0"/>
              <a:t>Tarifa Diurna 5:00 – 22:00:</a:t>
            </a:r>
            <a:endParaRPr lang="es-EC" dirty="0"/>
          </a:p>
          <a:p>
            <a:r>
              <a:rPr lang="es-ES" dirty="0"/>
              <a:t>Valor de inicio de la carrera:</a:t>
            </a:r>
            <a:endParaRPr lang="es-EC" dirty="0"/>
          </a:p>
          <a:p>
            <a:r>
              <a:rPr lang="es-ES" dirty="0"/>
              <a:t>Arranque: 55 centavos.</a:t>
            </a:r>
            <a:endParaRPr lang="es-EC" dirty="0"/>
          </a:p>
          <a:p>
            <a:r>
              <a:rPr lang="es-ES" dirty="0"/>
              <a:t>Valor del Kilometro: 29 centavos.</a:t>
            </a:r>
            <a:endParaRPr lang="es-EC" dirty="0"/>
          </a:p>
          <a:p>
            <a:r>
              <a:rPr lang="es-ES" dirty="0"/>
              <a:t>Valor pasado los 7 kilómetros: 36 centavos.</a:t>
            </a:r>
            <a:endParaRPr lang="es-EC" dirty="0"/>
          </a:p>
          <a:p>
            <a:r>
              <a:rPr lang="es-ES" dirty="0"/>
              <a:t>Valor por minuto de espera: 6 centavos.</a:t>
            </a:r>
            <a:endParaRPr lang="es-EC" dirty="0"/>
          </a:p>
          <a:p>
            <a:endParaRPr lang="es-EC" dirty="0"/>
          </a:p>
        </p:txBody>
      </p:sp>
    </p:spTree>
    <p:extLst>
      <p:ext uri="{BB962C8B-B14F-4D97-AF65-F5344CB8AC3E}">
        <p14:creationId xmlns:p14="http://schemas.microsoft.com/office/powerpoint/2010/main" val="371242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Calculo del valor de un viaje en taxi en Cuenca</a:t>
            </a:r>
            <a:endParaRPr lang="es-EC" dirty="0"/>
          </a:p>
        </p:txBody>
      </p:sp>
      <p:sp>
        <p:nvSpPr>
          <p:cNvPr id="3" name="Marcador de contenido 2"/>
          <p:cNvSpPr>
            <a:spLocks noGrp="1"/>
          </p:cNvSpPr>
          <p:nvPr>
            <p:ph idx="1"/>
          </p:nvPr>
        </p:nvSpPr>
        <p:spPr/>
        <p:txBody>
          <a:bodyPr/>
          <a:lstStyle/>
          <a:p>
            <a:r>
              <a:rPr lang="es-ES" dirty="0"/>
              <a:t>Tarifa Nocturna 22:00 - 5:00:</a:t>
            </a:r>
            <a:endParaRPr lang="es-EC" dirty="0"/>
          </a:p>
          <a:p>
            <a:r>
              <a:rPr lang="es-ES" dirty="0"/>
              <a:t>Valor de inicio de la carrera:</a:t>
            </a:r>
            <a:endParaRPr lang="es-EC" dirty="0"/>
          </a:p>
          <a:p>
            <a:r>
              <a:rPr lang="es-ES" dirty="0"/>
              <a:t>Arranque: 55 centavos.</a:t>
            </a:r>
            <a:endParaRPr lang="es-EC" dirty="0"/>
          </a:p>
          <a:p>
            <a:r>
              <a:rPr lang="es-ES" dirty="0"/>
              <a:t>Valor del Kilometro: 39 centavos.</a:t>
            </a:r>
            <a:endParaRPr lang="es-EC" dirty="0"/>
          </a:p>
          <a:p>
            <a:r>
              <a:rPr lang="es-ES" dirty="0"/>
              <a:t>Valor pasado los 7 kilómetros: 46 centavos.</a:t>
            </a:r>
            <a:endParaRPr lang="es-EC" dirty="0"/>
          </a:p>
          <a:p>
            <a:r>
              <a:rPr lang="es-ES" dirty="0"/>
              <a:t>Valor por minuto de espera: 6 centavos.</a:t>
            </a:r>
            <a:endParaRPr lang="es-EC" dirty="0"/>
          </a:p>
          <a:p>
            <a:endParaRPr lang="es-EC" dirty="0"/>
          </a:p>
        </p:txBody>
      </p:sp>
    </p:spTree>
    <p:extLst>
      <p:ext uri="{BB962C8B-B14F-4D97-AF65-F5344CB8AC3E}">
        <p14:creationId xmlns:p14="http://schemas.microsoft.com/office/powerpoint/2010/main" val="2639736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p>
        </p:txBody>
      </p:sp>
      <p:sp>
        <p:nvSpPr>
          <p:cNvPr id="3" name="Marcador de contenido 2"/>
          <p:cNvSpPr>
            <a:spLocks noGrp="1"/>
          </p:cNvSpPr>
          <p:nvPr>
            <p:ph idx="1"/>
          </p:nvPr>
        </p:nvSpPr>
        <p:spPr/>
        <p:txBody>
          <a:bodyPr/>
          <a:lstStyle/>
          <a:p>
            <a:r>
              <a:rPr lang="en-US" dirty="0"/>
              <a:t>Factory Method:</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201862" y="2622550"/>
            <a:ext cx="7602538" cy="3460750"/>
          </a:xfrm>
          <a:prstGeom prst="rect">
            <a:avLst/>
          </a:prstGeom>
          <a:noFill/>
          <a:ln>
            <a:noFill/>
          </a:ln>
        </p:spPr>
      </p:pic>
    </p:spTree>
    <p:extLst>
      <p:ext uri="{BB962C8B-B14F-4D97-AF65-F5344CB8AC3E}">
        <p14:creationId xmlns:p14="http://schemas.microsoft.com/office/powerpoint/2010/main" val="97523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endParaRPr lang="es-EC" dirty="0"/>
          </a:p>
        </p:txBody>
      </p:sp>
      <p:sp>
        <p:nvSpPr>
          <p:cNvPr id="3" name="Marcador de contenido 2"/>
          <p:cNvSpPr>
            <a:spLocks noGrp="1"/>
          </p:cNvSpPr>
          <p:nvPr>
            <p:ph idx="1"/>
          </p:nvPr>
        </p:nvSpPr>
        <p:spPr/>
        <p:txBody>
          <a:bodyPr/>
          <a:lstStyle/>
          <a:p>
            <a:r>
              <a:rPr lang="en-US" dirty="0" err="1"/>
              <a:t>Singlenton</a:t>
            </a:r>
            <a:r>
              <a:rPr lang="en-US" dirty="0"/>
              <a:t>:</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086100" y="3200400"/>
            <a:ext cx="5562600" cy="2159000"/>
          </a:xfrm>
          <a:prstGeom prst="rect">
            <a:avLst/>
          </a:prstGeom>
          <a:noFill/>
          <a:ln>
            <a:noFill/>
          </a:ln>
        </p:spPr>
      </p:pic>
    </p:spTree>
    <p:extLst>
      <p:ext uri="{BB962C8B-B14F-4D97-AF65-F5344CB8AC3E}">
        <p14:creationId xmlns:p14="http://schemas.microsoft.com/office/powerpoint/2010/main" val="2358297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endParaRPr lang="es-EC" dirty="0"/>
          </a:p>
        </p:txBody>
      </p:sp>
      <p:sp>
        <p:nvSpPr>
          <p:cNvPr id="3" name="Marcador de contenido 2"/>
          <p:cNvSpPr>
            <a:spLocks noGrp="1"/>
          </p:cNvSpPr>
          <p:nvPr>
            <p:ph idx="1"/>
          </p:nvPr>
        </p:nvSpPr>
        <p:spPr/>
        <p:txBody>
          <a:bodyPr/>
          <a:lstStyle/>
          <a:p>
            <a:r>
              <a:rPr lang="en-US" dirty="0"/>
              <a:t>Template Method:</a:t>
            </a:r>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5205094" y="2403474"/>
            <a:ext cx="2275205" cy="3375025"/>
          </a:xfrm>
          <a:prstGeom prst="rect">
            <a:avLst/>
          </a:prstGeom>
          <a:noFill/>
          <a:ln>
            <a:noFill/>
          </a:ln>
        </p:spPr>
      </p:pic>
    </p:spTree>
    <p:extLst>
      <p:ext uri="{BB962C8B-B14F-4D97-AF65-F5344CB8AC3E}">
        <p14:creationId xmlns:p14="http://schemas.microsoft.com/office/powerpoint/2010/main" val="27939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74700"/>
            <a:ext cx="7327899" cy="4470399"/>
          </a:xfrm>
          <a:prstGeom prst="rect">
            <a:avLst/>
          </a:prstGeom>
          <a:noFill/>
          <a:ln>
            <a:noFill/>
          </a:ln>
        </p:spPr>
      </p:pic>
    </p:spTree>
    <p:extLst>
      <p:ext uri="{BB962C8B-B14F-4D97-AF65-F5344CB8AC3E}">
        <p14:creationId xmlns:p14="http://schemas.microsoft.com/office/powerpoint/2010/main" val="3424175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Conclusiones y Recomendaciones</a:t>
            </a:r>
          </a:p>
        </p:txBody>
      </p:sp>
      <p:sp>
        <p:nvSpPr>
          <p:cNvPr id="3" name="Marcador de contenido 2"/>
          <p:cNvSpPr>
            <a:spLocks noGrp="1"/>
          </p:cNvSpPr>
          <p:nvPr>
            <p:ph idx="1"/>
          </p:nvPr>
        </p:nvSpPr>
        <p:spPr/>
        <p:txBody>
          <a:bodyPr>
            <a:normAutofit/>
          </a:bodyPr>
          <a:lstStyle/>
          <a:p>
            <a:pPr marL="342900" lvl="0" indent="-342900">
              <a:buFont typeface="+mj-lt"/>
              <a:buAutoNum type="arabicPeriod"/>
            </a:pPr>
            <a:r>
              <a:rPr lang="es-EC" sz="1600" dirty="0"/>
              <a:t>Unos de los factores que intervienen negativamente en el proyecto es el tiempo de respuesta del api de Google </a:t>
            </a:r>
            <a:r>
              <a:rPr lang="es-EC" sz="1600" dirty="0" err="1"/>
              <a:t>Maps</a:t>
            </a:r>
            <a:r>
              <a:rPr lang="es-EC" sz="1600" dirty="0"/>
              <a:t> al momento de pedir información sobre las rutas y otras peticiones hacen que la aplicación en ocasiones se vuelva muy lenta.</a:t>
            </a:r>
          </a:p>
          <a:p>
            <a:pPr marL="342900" lvl="0" indent="-342900">
              <a:buFont typeface="+mj-lt"/>
              <a:buAutoNum type="arabicPeriod"/>
            </a:pPr>
            <a:r>
              <a:rPr lang="es-EC" sz="1600" dirty="0"/>
              <a:t>A veces la conexión con el api de Google se pierde por lo cual la aplicación realiza la petición recursivamente hasta que la petición se realice con éxito lo cual aumenta el tiempo de espera de peticiones.</a:t>
            </a:r>
          </a:p>
          <a:p>
            <a:pPr marL="342900" lvl="0" indent="-342900">
              <a:buFont typeface="+mj-lt"/>
              <a:buAutoNum type="arabicPeriod"/>
            </a:pPr>
            <a:r>
              <a:rPr lang="es-EC" sz="1600" dirty="0"/>
              <a:t>El api de Google, aunque en su página oficial ofrece un api actualizada con informes del tránsito en carretera, pero al momento de pedir estos datos siempre nos devuelve el valor por defecto o valor medio para llegar a esa ruta, en un futuro si se arregla esto o con una actualización se podrá obtener una estimación más precisa sobre los datos del camino.</a:t>
            </a:r>
          </a:p>
          <a:p>
            <a:pPr marL="342900" lvl="0" indent="-342900">
              <a:buFont typeface="+mj-lt"/>
              <a:buAutoNum type="arabicPeriod"/>
            </a:pPr>
            <a:r>
              <a:rPr lang="es-EC" sz="1600" dirty="0"/>
              <a:t>Como se vio el Proyecto en la parte para calcular los datos de la ruta se optó por realizar un </a:t>
            </a:r>
            <a:r>
              <a:rPr lang="es-EC" sz="1600" dirty="0" err="1"/>
              <a:t>template</a:t>
            </a:r>
            <a:r>
              <a:rPr lang="es-EC" sz="1600" dirty="0"/>
              <a:t> </a:t>
            </a:r>
            <a:r>
              <a:rPr lang="es-EC" sz="1600" dirty="0" err="1"/>
              <a:t>method</a:t>
            </a:r>
            <a:r>
              <a:rPr lang="es-EC" sz="1600" dirty="0"/>
              <a:t> el cual en un futuro podrá ayudar a implementar más opciones para el viaje como son las rutas a pie, ciclovía, o bus.</a:t>
            </a:r>
          </a:p>
          <a:p>
            <a:endParaRPr lang="es-EC" dirty="0"/>
          </a:p>
        </p:txBody>
      </p:sp>
    </p:spTree>
    <p:extLst>
      <p:ext uri="{BB962C8B-B14F-4D97-AF65-F5344CB8AC3E}">
        <p14:creationId xmlns:p14="http://schemas.microsoft.com/office/powerpoint/2010/main" val="321489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a:t>
            </a:r>
          </a:p>
        </p:txBody>
      </p:sp>
      <p:sp>
        <p:nvSpPr>
          <p:cNvPr id="3" name="Marcador de contenido 2"/>
          <p:cNvSpPr>
            <a:spLocks noGrp="1"/>
          </p:cNvSpPr>
          <p:nvPr>
            <p:ph idx="1"/>
          </p:nvPr>
        </p:nvSpPr>
        <p:spPr/>
        <p:txBody>
          <a:bodyPr>
            <a:normAutofit/>
          </a:bodyPr>
          <a:lstStyle/>
          <a:p>
            <a:r>
              <a:rPr lang="es-MX" dirty="0" err="1">
                <a:solidFill>
                  <a:schemeClr val="tx1"/>
                </a:solidFill>
              </a:rPr>
              <a:t>Joyanes</a:t>
            </a:r>
            <a:r>
              <a:rPr lang="es-ES" dirty="0">
                <a:solidFill>
                  <a:schemeClr val="tx1"/>
                </a:solidFill>
              </a:rPr>
              <a:t>, Aguilar. (2008), Estructura de datos en Java. Madrid, España: Editorial Mac Gran Hill</a:t>
            </a:r>
            <a:endParaRPr lang="es-EC" dirty="0">
              <a:solidFill>
                <a:schemeClr val="tx1"/>
              </a:solidFill>
            </a:endParaRPr>
          </a:p>
          <a:p>
            <a:r>
              <a:rPr lang="es-MX" dirty="0">
                <a:solidFill>
                  <a:schemeClr val="tx1"/>
                </a:solidFill>
              </a:rPr>
              <a:t>Redacción De Diario El Tiempo (2015) “Tarifas de taxi suben de costo en carreras largas” Diario El Tiempo. Cuenca Octubre 2015.</a:t>
            </a:r>
          </a:p>
          <a:p>
            <a:r>
              <a:rPr lang="es-MX" dirty="0" err="1">
                <a:solidFill>
                  <a:schemeClr val="tx1"/>
                </a:solidFill>
              </a:rPr>
              <a:t>Valladarez</a:t>
            </a:r>
            <a:r>
              <a:rPr lang="es-MX" dirty="0">
                <a:solidFill>
                  <a:schemeClr val="tx1"/>
                </a:solidFill>
              </a:rPr>
              <a:t>, David.(2016), Taxi Compartido. Disponible en: </a:t>
            </a:r>
            <a:r>
              <a:rPr lang="es-MX" dirty="0">
                <a:solidFill>
                  <a:schemeClr val="tx1"/>
                </a:solidFill>
                <a:hlinkClick r:id="rId2"/>
              </a:rPr>
              <a:t>https://es.scribd.com/document/331356956/ProyectoMAPS</a:t>
            </a:r>
            <a:r>
              <a:rPr lang="es-MX" dirty="0">
                <a:solidFill>
                  <a:schemeClr val="tx1"/>
                </a:solidFill>
              </a:rPr>
              <a:t>. Cuenca Ecuador.</a:t>
            </a:r>
            <a:endParaRPr lang="es-EC" dirty="0">
              <a:solidFill>
                <a:schemeClr val="tx1"/>
              </a:solidFill>
            </a:endParaRPr>
          </a:p>
        </p:txBody>
      </p:sp>
    </p:spTree>
    <p:extLst>
      <p:ext uri="{BB962C8B-B14F-4D97-AF65-F5344CB8AC3E}">
        <p14:creationId xmlns:p14="http://schemas.microsoft.com/office/powerpoint/2010/main" val="1172701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Links de Interés</a:t>
            </a:r>
          </a:p>
        </p:txBody>
      </p:sp>
      <p:sp>
        <p:nvSpPr>
          <p:cNvPr id="3" name="Marcador de contenido 2"/>
          <p:cNvSpPr>
            <a:spLocks noGrp="1"/>
          </p:cNvSpPr>
          <p:nvPr>
            <p:ph idx="1"/>
          </p:nvPr>
        </p:nvSpPr>
        <p:spPr/>
        <p:txBody>
          <a:bodyPr/>
          <a:lstStyle/>
          <a:p>
            <a:endParaRPr lang="es-EC" dirty="0"/>
          </a:p>
        </p:txBody>
      </p:sp>
    </p:spTree>
    <p:extLst>
      <p:ext uri="{BB962C8B-B14F-4D97-AF65-F5344CB8AC3E}">
        <p14:creationId xmlns:p14="http://schemas.microsoft.com/office/powerpoint/2010/main" val="33819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del Proyecto</a:t>
            </a:r>
            <a:endParaRPr lang="es-EC" dirty="0"/>
          </a:p>
        </p:txBody>
      </p:sp>
      <p:sp>
        <p:nvSpPr>
          <p:cNvPr id="3" name="Marcador de contenido 2"/>
          <p:cNvSpPr>
            <a:spLocks noGrp="1"/>
          </p:cNvSpPr>
          <p:nvPr>
            <p:ph idx="1"/>
          </p:nvPr>
        </p:nvSpPr>
        <p:spPr/>
        <p:txBody>
          <a:bodyPr/>
          <a:lstStyle/>
          <a:p>
            <a:r>
              <a:rPr lang="es-ES" dirty="0"/>
              <a:t>A lo largo del pensamiento del proyecto se plantearon objetivos los cuales fueron.</a:t>
            </a:r>
            <a:endParaRPr lang="es-EC" dirty="0"/>
          </a:p>
          <a:p>
            <a:pPr marL="457200" lvl="0" indent="-457200">
              <a:buFont typeface="+mj-lt"/>
              <a:buAutoNum type="arabicPeriod"/>
            </a:pPr>
            <a:r>
              <a:rPr lang="es-ES" dirty="0"/>
              <a:t>Diseñar una aplicación amigable para el usuario en la cual pueda ingresar sus distintos puntos a viajar y así la aplicación le dé la ruta más óptima para viajar hacia ella.</a:t>
            </a:r>
            <a:endParaRPr lang="es-EC" dirty="0"/>
          </a:p>
          <a:p>
            <a:pPr marL="457200" lvl="0" indent="-457200">
              <a:buFont typeface="+mj-lt"/>
              <a:buAutoNum type="arabicPeriod"/>
            </a:pPr>
            <a:r>
              <a:rPr lang="es-ES" dirty="0"/>
              <a:t>Diseñar una interfaz que muestre la información de esas rutas y permita a su vez dar información más detallada sobre el cobro y tiempo de la carrera si desea hacer ese viaje en taxi. </a:t>
            </a:r>
            <a:endParaRPr lang="es-EC" dirty="0"/>
          </a:p>
          <a:p>
            <a:pPr marL="457200" lvl="0" indent="-457200">
              <a:buFont typeface="+mj-lt"/>
              <a:buAutoNum type="arabicPeriod"/>
            </a:pPr>
            <a:r>
              <a:rPr lang="es-ES" dirty="0"/>
              <a:t>Poder simular lo que sería la parte de la llamada o uso de una unidad para llegar a un destino del usuario.</a:t>
            </a:r>
            <a:endParaRPr lang="es-EC" dirty="0"/>
          </a:p>
          <a:p>
            <a:pPr marL="457200" lvl="0" indent="-457200">
              <a:buFont typeface="+mj-lt"/>
              <a:buAutoNum type="arabicPeriod"/>
            </a:pPr>
            <a:r>
              <a:rPr lang="es-ES" dirty="0"/>
              <a:t>Poder mostrar el costo aproximado en base a la distancia del costo total de una carrera dependiendo la tarifa que rija a esa hora en taxi.</a:t>
            </a:r>
            <a:endParaRPr lang="es-EC" dirty="0"/>
          </a:p>
          <a:p>
            <a:pPr marL="457200" indent="-457200">
              <a:buFont typeface="+mj-lt"/>
              <a:buAutoNum type="arabicPeriod"/>
            </a:pPr>
            <a:endParaRPr lang="es-EC" dirty="0"/>
          </a:p>
        </p:txBody>
      </p:sp>
    </p:spTree>
    <p:extLst>
      <p:ext uri="{BB962C8B-B14F-4D97-AF65-F5344CB8AC3E}">
        <p14:creationId xmlns:p14="http://schemas.microsoft.com/office/powerpoint/2010/main" val="19021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Estructuras de Datos</a:t>
            </a:r>
            <a:endParaRPr lang="es-EC" dirty="0"/>
          </a:p>
        </p:txBody>
      </p:sp>
      <p:sp>
        <p:nvSpPr>
          <p:cNvPr id="3" name="Marcador de contenido 2"/>
          <p:cNvSpPr>
            <a:spLocks noGrp="1"/>
          </p:cNvSpPr>
          <p:nvPr>
            <p:ph idx="1"/>
          </p:nvPr>
        </p:nvSpPr>
        <p:spPr/>
        <p:txBody>
          <a:bodyPr/>
          <a:lstStyle/>
          <a:p>
            <a:r>
              <a:rPr lang="es-ES" dirty="0"/>
              <a:t>En la programación se usó una estructura proporcionada por el api colección de Java la cual es </a:t>
            </a:r>
            <a:r>
              <a:rPr lang="es-ES" dirty="0" err="1"/>
              <a:t>ArrayList</a:t>
            </a:r>
            <a:r>
              <a:rPr lang="es-ES" dirty="0"/>
              <a:t> la cual es usada múltiples veces para poder guardar distintos datos encadenados que son arrojados por la aplicación.</a:t>
            </a:r>
            <a:endParaRPr lang="es-EC" dirty="0"/>
          </a:p>
          <a:p>
            <a:r>
              <a:rPr lang="es-ES" dirty="0"/>
              <a:t>Árbol de expansión mínima.</a:t>
            </a:r>
            <a:endParaRPr lang="es-EC" dirty="0"/>
          </a:p>
          <a:p>
            <a:endParaRPr lang="es-EC" dirty="0"/>
          </a:p>
        </p:txBody>
      </p:sp>
    </p:spTree>
    <p:extLst>
      <p:ext uri="{BB962C8B-B14F-4D97-AF65-F5344CB8AC3E}">
        <p14:creationId xmlns:p14="http://schemas.microsoft.com/office/powerpoint/2010/main" val="182515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 de Clases</a:t>
            </a:r>
            <a:endParaRPr lang="es-EC" dirty="0"/>
          </a:p>
        </p:txBody>
      </p:sp>
    </p:spTree>
    <p:extLst>
      <p:ext uri="{BB962C8B-B14F-4D97-AF65-F5344CB8AC3E}">
        <p14:creationId xmlns:p14="http://schemas.microsoft.com/office/powerpoint/2010/main" val="63921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671512" y="766762"/>
            <a:ext cx="10848975" cy="5324475"/>
          </a:xfrm>
          <a:prstGeom prst="rect">
            <a:avLst/>
          </a:prstGeom>
        </p:spPr>
      </p:pic>
    </p:spTree>
    <p:extLst>
      <p:ext uri="{BB962C8B-B14F-4D97-AF65-F5344CB8AC3E}">
        <p14:creationId xmlns:p14="http://schemas.microsoft.com/office/powerpoint/2010/main" val="126091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endParaRPr lang="es-EC"/>
          </a:p>
        </p:txBody>
      </p:sp>
      <p:pic>
        <p:nvPicPr>
          <p:cNvPr id="4" name="Imagen 3"/>
          <p:cNvPicPr>
            <a:picLocks noChangeAspect="1"/>
          </p:cNvPicPr>
          <p:nvPr/>
        </p:nvPicPr>
        <p:blipFill>
          <a:blip r:embed="rId2"/>
          <a:stretch>
            <a:fillRect/>
          </a:stretch>
        </p:blipFill>
        <p:spPr>
          <a:xfrm>
            <a:off x="0" y="301180"/>
            <a:ext cx="12018588" cy="5828447"/>
          </a:xfrm>
          <a:prstGeom prst="rect">
            <a:avLst/>
          </a:prstGeom>
        </p:spPr>
      </p:pic>
    </p:spTree>
    <p:extLst>
      <p:ext uri="{BB962C8B-B14F-4D97-AF65-F5344CB8AC3E}">
        <p14:creationId xmlns:p14="http://schemas.microsoft.com/office/powerpoint/2010/main" val="428842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Programación Por Capas</a:t>
            </a:r>
            <a:endParaRPr lang="es-EC" dirty="0"/>
          </a:p>
        </p:txBody>
      </p:sp>
    </p:spTree>
    <p:extLst>
      <p:ext uri="{BB962C8B-B14F-4D97-AF65-F5344CB8AC3E}">
        <p14:creationId xmlns:p14="http://schemas.microsoft.com/office/powerpoint/2010/main" val="98611243"/>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1468</TotalTime>
  <Words>1912</Words>
  <Application>Microsoft Office PowerPoint</Application>
  <PresentationFormat>Panorámica</PresentationFormat>
  <Paragraphs>135</Paragraphs>
  <Slides>39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Arial</vt:lpstr>
      <vt:lpstr>Calibri</vt:lpstr>
      <vt:lpstr>Calibri Light</vt:lpstr>
      <vt:lpstr>Retrospección</vt:lpstr>
      <vt:lpstr>MoviFast</vt:lpstr>
      <vt:lpstr>Contenido</vt:lpstr>
      <vt:lpstr>Introducción</vt:lpstr>
      <vt:lpstr>Objetivos del Proyecto</vt:lpstr>
      <vt:lpstr>Estructuras de Datos</vt:lpstr>
      <vt:lpstr>Diagrama de Clases</vt:lpstr>
      <vt:lpstr>Presentación de PowerPoint</vt:lpstr>
      <vt:lpstr>Presentación de PowerPoint</vt:lpstr>
      <vt:lpstr>Programación Por Capas</vt:lpstr>
      <vt:lpstr>Capa Presentación</vt:lpstr>
      <vt:lpstr>Capa Presentación</vt:lpstr>
      <vt:lpstr>Capa lógica de Negocios</vt:lpstr>
      <vt:lpstr>Capa lógica de Negocios</vt:lpstr>
      <vt:lpstr>Capa lógica de Negocios</vt:lpstr>
      <vt:lpstr>Capa de Datos</vt:lpstr>
      <vt:lpstr>Api de Google Maps</vt:lpstr>
      <vt:lpstr>Static Map</vt:lpstr>
      <vt:lpstr>Static Map</vt:lpstr>
      <vt:lpstr>Static Map de una Ruta</vt:lpstr>
      <vt:lpstr>Route</vt:lpstr>
      <vt:lpstr>Que nos devuelve</vt:lpstr>
      <vt:lpstr>Geocoding</vt:lpstr>
      <vt:lpstr>StreetView</vt:lpstr>
      <vt:lpstr>Google Maps Web</vt:lpstr>
      <vt:lpstr>Google Maps Web</vt:lpstr>
      <vt:lpstr>Librería Jsoup</vt:lpstr>
      <vt:lpstr>Árbol de expiación Mínima</vt:lpstr>
      <vt:lpstr>Ejemplo</vt:lpstr>
      <vt:lpstr>Solución</vt:lpstr>
      <vt:lpstr>Solución</vt:lpstr>
      <vt:lpstr>Calculo del valor de un viaje en taxi en Cuenca</vt:lpstr>
      <vt:lpstr>Calculo del valor de un viaje en taxi en Cuenca</vt:lpstr>
      <vt:lpstr>Patrones de diseño utilizados</vt:lpstr>
      <vt:lpstr>Patrones de diseño utilizados</vt:lpstr>
      <vt:lpstr>Patrones de diseño utilizados</vt:lpstr>
      <vt:lpstr>Presentación de PowerPoint</vt:lpstr>
      <vt:lpstr>Conclusiones y Recomendaciones</vt:lpstr>
      <vt:lpstr>Referencias</vt:lpstr>
      <vt:lpstr>Links de Interés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Mapas y Diccionarios</dc:title>
  <dc:creator>Christian Xavier Collaguazo Malla</dc:creator>
  <cp:lastModifiedBy>Christian Xavier Collaguazo Malla</cp:lastModifiedBy>
  <cp:revision>59</cp:revision>
  <dcterms:created xsi:type="dcterms:W3CDTF">2017-05-06T00:36:14Z</dcterms:created>
  <dcterms:modified xsi:type="dcterms:W3CDTF">2017-05-24T05:05:46Z</dcterms:modified>
</cp:coreProperties>
</file>