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5400"/>
              </a:lnSpc>
              <a:defRPr sz="6000">
                <a:solidFill>
                  <a:srgbClr val="E1E0E0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8724900" y="691660"/>
            <a:ext cx="2628900" cy="490904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838200" y="691660"/>
            <a:ext cx="7734300" cy="490904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45720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45720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>
                <a:solidFill>
                  <a:srgbClr val="353232"/>
                </a:solidFill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353232"/>
                </a:solidFill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353232"/>
                </a:solidFill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353232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353232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825625"/>
            <a:ext cx="4892041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639149"/>
            <a:ext cx="10094977" cy="115214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828800"/>
            <a:ext cx="4892041" cy="6413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b="1"/>
            </a:lvl1pPr>
            <a:lvl2pPr marL="0" indent="457200">
              <a:lnSpc>
                <a:spcPct val="80000"/>
              </a:lnSpc>
              <a:buClrTx/>
              <a:buSzTx/>
              <a:buFontTx/>
              <a:buNone/>
              <a:defRPr b="1"/>
            </a:lvl2pPr>
            <a:lvl3pPr marL="0" indent="914400">
              <a:lnSpc>
                <a:spcPct val="80000"/>
              </a:lnSpc>
              <a:buClrTx/>
              <a:buSzTx/>
              <a:buFontTx/>
              <a:buNone/>
              <a:defRPr b="1"/>
            </a:lvl3pPr>
            <a:lvl4pPr marL="0" indent="1371600">
              <a:lnSpc>
                <a:spcPct val="80000"/>
              </a:lnSpc>
              <a:buClrTx/>
              <a:buSzTx/>
              <a:buFontTx/>
              <a:buNone/>
              <a:defRPr b="1"/>
            </a:lvl4pPr>
            <a:lvl5pPr marL="0" indent="1828800">
              <a:lnSpc>
                <a:spcPct val="80000"/>
              </a:lnSpc>
              <a:buClrTx/>
              <a:buSzTx/>
              <a:buFontTx/>
              <a:buNone/>
              <a:defRPr b="1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posición de texto 4"/>
          <p:cNvSpPr/>
          <p:nvPr>
            <p:ph type="body" sz="quarter" idx="13"/>
          </p:nvPr>
        </p:nvSpPr>
        <p:spPr>
          <a:xfrm>
            <a:off x="5656753" y="1828800"/>
            <a:ext cx="4892041" cy="641350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b="1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609598"/>
            <a:ext cx="3932238" cy="16002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4800600" y="987425"/>
            <a:ext cx="5753100" cy="4613275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posición de texto 3"/>
          <p:cNvSpPr/>
          <p:nvPr>
            <p:ph type="body" sz="quarter" idx="13"/>
          </p:nvPr>
        </p:nvSpPr>
        <p:spPr>
          <a:xfrm>
            <a:off x="457199" y="2254249"/>
            <a:ext cx="3932239" cy="3759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457200" y="609598"/>
            <a:ext cx="3932238" cy="16002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Marcador de posición de imagen 2"/>
          <p:cNvSpPr/>
          <p:nvPr>
            <p:ph type="pic" sz="half" idx="13"/>
          </p:nvPr>
        </p:nvSpPr>
        <p:spPr>
          <a:xfrm>
            <a:off x="4800600" y="987425"/>
            <a:ext cx="5753100" cy="46132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457200" y="2254249"/>
            <a:ext cx="3932238" cy="3759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16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16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16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16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E1E0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4B3129"/>
          </a:solidFill>
          <a:effectLst>
            <a:outerShdw sx="100000" sy="100000" kx="0" ky="0" algn="b" rotWithShape="0" blurRad="38100" dist="38100" dir="2700000">
              <a:srgbClr val="000000">
                <a:alpha val="43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31519" marR="0" indent="-274319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6764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336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5908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480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052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3962400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ct val="7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aviarC551/ITAM_IntroduccionALaIngenieria_ProyectoFinal_NanoRoughness_EquipoD/blob/master/functions/mean.m" TargetMode="External"/><Relationship Id="rId3" Type="http://schemas.openxmlformats.org/officeDocument/2006/relationships/hyperlink" Target="https://github.com/XaviarC551/ITAM_IntroduccionALaIngenieria_ProyectoFinal_NanoRoughness_EquipoD/blob/master/functions/roughness.m" TargetMode="External"/><Relationship Id="rId4" Type="http://schemas.openxmlformats.org/officeDocument/2006/relationships/hyperlink" Target="https://github.com/XaviarC551/ITAM_IntroduccionALaIngenieria_ProyectoFinal_NanoRoughness_EquipoD/blob/master/docs/roughness.PNG" TargetMode="External"/><Relationship Id="rId5" Type="http://schemas.openxmlformats.org/officeDocument/2006/relationships/hyperlink" Target="https://github.com/XaviarC551/ITAM_IntroduccionALaIngenieria_ProyectoFinal_NanoRoughness_EquipoD/blob/master/functions/rootMeansSquare.m" TargetMode="External"/><Relationship Id="rId6" Type="http://schemas.openxmlformats.org/officeDocument/2006/relationships/hyperlink" Target="https://github.com/XaviarC551/ITAM_IntroduccionALaIngenieria_ProyectoFinal_NanoRoughness_EquipoD/blob/master/docs/Untitled%20Diagram.jpg" TargetMode="External"/><Relationship Id="rId7" Type="http://schemas.openxmlformats.org/officeDocument/2006/relationships/hyperlink" Target="https://github.com/XaviarC551/ITAM_IntroduccionALaIngenieria_ProyectoFinal_NanoRoughness_EquipoD/blob/master/functions/maxPeakDepth.m" TargetMode="External"/><Relationship Id="rId8" Type="http://schemas.openxmlformats.org/officeDocument/2006/relationships/hyperlink" Target="https://github.com/XaviarC551/ITAM_IntroduccionALaIngenieria_ProyectoFinal_NanoRoughness_EquipoD/blob/master/docs/maxPeakDepth%20(2).jpg" TargetMode="External"/><Relationship Id="rId9" Type="http://schemas.openxmlformats.org/officeDocument/2006/relationships/hyperlink" Target="https://github.com/XaviarC551/ITAM_IntroduccionALaIngenieria_ProyectoFinal_NanoRoughness_EquipoD/blob/master/functions/maxHeight.m" TargetMode="External"/><Relationship Id="rId10" Type="http://schemas.openxmlformats.org/officeDocument/2006/relationships/hyperlink" Target="https://github.com/XaviarC551/ITAM_IntroduccionALaIngenieria_ProyectoFinal_NanoRoughness_EquipoD/blob/master/docs/pDFmh.jpg" TargetMode="External"/><Relationship Id="rId11" Type="http://schemas.openxmlformats.org/officeDocument/2006/relationships/hyperlink" Target="https://github.com/XaviarC551/ITAM_IntroduccionALaIngenieria_ProyectoFinal_NanoRoughness_EquipoD/blob/master/functions/avrgProfile.m" TargetMode="External"/><Relationship Id="rId12" Type="http://schemas.openxmlformats.org/officeDocument/2006/relationships/hyperlink" Target="https://github.com/XaviarC551/ITAM_IntroduccionALaIngenieria_ProyectoFinal_NanoRoughness_EquipoD/blob/master/docs/AverageProfile.jpg" TargetMode="External"/><Relationship Id="rId13" Type="http://schemas.openxmlformats.org/officeDocument/2006/relationships/hyperlink" Target="https://github.com/XaviarC551/ITAM_IntroduccionALaIngenieria_ProyectoFinal_NanoRoughness_EquipoD/blob/master/functions/skewness.m" TargetMode="External"/><Relationship Id="rId14" Type="http://schemas.openxmlformats.org/officeDocument/2006/relationships/hyperlink" Target="https://github.com/XaviarC551/ITAM_IntroduccionALaIngenieria_ProyectoFinal_NanoRoughness_EquipoD/blob/master/docs/pDFsk.jpg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Herramienta AFM  “Roughness”</a:t>
            </a:r>
          </a:p>
        </p:txBody>
      </p:sp>
      <p:sp>
        <p:nvSpPr>
          <p:cNvPr id="113" name="Subtítulo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By: Díaz Castro Miguel Ángel, Hernández Vázquez Luis Alfonso, Maguey Chávez Diego Ricardo, Prieto Camarillo Javier, Quevedo Lozano Andres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ítulo 12"/>
          <p:cNvSpPr txBox="1"/>
          <p:nvPr>
            <p:ph type="title"/>
          </p:nvPr>
        </p:nvSpPr>
        <p:spPr>
          <a:xfrm>
            <a:off x="457200" y="639793"/>
            <a:ext cx="10096500" cy="115090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AFM</a:t>
            </a:r>
          </a:p>
        </p:txBody>
      </p:sp>
      <p:sp>
        <p:nvSpPr>
          <p:cNvPr id="116" name="Marcador de contenido 13"/>
          <p:cNvSpPr txBox="1"/>
          <p:nvPr>
            <p:ph type="body" sz="half" idx="1"/>
          </p:nvPr>
        </p:nvSpPr>
        <p:spPr>
          <a:xfrm>
            <a:off x="157942" y="2245005"/>
            <a:ext cx="7365078" cy="3424275"/>
          </a:xfrm>
          <a:prstGeom prst="rect">
            <a:avLst/>
          </a:prstGeom>
        </p:spPr>
        <p:txBody>
          <a:bodyPr/>
          <a:lstStyle/>
          <a:p>
            <a:pPr/>
            <a:r>
              <a:t>Es una herramienta de tipo mecano-óptica capaz de detectar de forma continua la topografía de una superficie. </a:t>
            </a:r>
          </a:p>
          <a:p>
            <a:pPr/>
            <a:r>
              <a:t>Las partes más importantes de un AMF son: </a:t>
            </a:r>
          </a:p>
          <a:p>
            <a:pPr lvl="1" marL="685800" indent="-228600">
              <a:spcBef>
                <a:spcPts val="700"/>
              </a:spcBef>
              <a:defRPr sz="2000"/>
            </a:pPr>
            <a:r>
              <a:t>una punta muy fina </a:t>
            </a:r>
          </a:p>
          <a:p>
            <a:pPr lvl="1" marL="685800" indent="-228600">
              <a:spcBef>
                <a:spcPts val="700"/>
              </a:spcBef>
              <a:defRPr sz="2000"/>
            </a:pPr>
            <a:r>
              <a:t>Un láser </a:t>
            </a:r>
          </a:p>
          <a:p>
            <a:pPr lvl="1" marL="685800" indent="-228600">
              <a:spcBef>
                <a:spcPts val="700"/>
              </a:spcBef>
              <a:defRPr sz="2000"/>
            </a:pPr>
            <a:r>
              <a:t>Un sensor de lectura y respuesta.</a:t>
            </a:r>
            <a:br/>
          </a:p>
        </p:txBody>
      </p:sp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0810" y="4218992"/>
            <a:ext cx="3048001" cy="228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1800" y="1131662"/>
            <a:ext cx="3386022" cy="2708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 txBox="1"/>
          <p:nvPr>
            <p:ph type="title"/>
          </p:nvPr>
        </p:nvSpPr>
        <p:spPr>
          <a:xfrm>
            <a:off x="457200" y="639793"/>
            <a:ext cx="10096500" cy="1150908"/>
          </a:xfrm>
          <a:prstGeom prst="rect">
            <a:avLst/>
          </a:prstGeom>
        </p:spPr>
        <p:txBody>
          <a:bodyPr/>
          <a:lstStyle/>
          <a:p>
            <a:pPr/>
            <a:r>
              <a:t>Funcionalidad</a:t>
            </a:r>
          </a:p>
        </p:txBody>
      </p:sp>
      <p:sp>
        <p:nvSpPr>
          <p:cNvPr id="121" name="Marcador de contenido 2"/>
          <p:cNvSpPr txBox="1"/>
          <p:nvPr>
            <p:ph type="body" sz="half" idx="1"/>
          </p:nvPr>
        </p:nvSpPr>
        <p:spPr>
          <a:xfrm>
            <a:off x="457199" y="2505593"/>
            <a:ext cx="5810598" cy="2881054"/>
          </a:xfrm>
          <a:prstGeom prst="rect">
            <a:avLst/>
          </a:prstGeom>
        </p:spPr>
        <p:txBody>
          <a:bodyPr/>
          <a:lstStyle/>
          <a:p>
            <a:pPr lvl="1" marL="228600" indent="-228600"/>
            <a:r>
              <a:t>Se coloca la punta sobre la superficie deseada, y se traslada a lo largo de esta. Las irregularidades en la superficie causan que el reflejo del láser tenga variaciones, las cuales son interpretadas por el sensor. </a:t>
            </a:r>
          </a:p>
        </p:txBody>
      </p:sp>
      <p:pic>
        <p:nvPicPr>
          <p:cNvPr id="12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273" y="1594738"/>
            <a:ext cx="3783188" cy="4239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1"/>
          <p:cNvSpPr txBox="1"/>
          <p:nvPr>
            <p:ph type="title"/>
          </p:nvPr>
        </p:nvSpPr>
        <p:spPr>
          <a:xfrm>
            <a:off x="457200" y="639793"/>
            <a:ext cx="10096500" cy="1150908"/>
          </a:xfrm>
          <a:prstGeom prst="rect">
            <a:avLst/>
          </a:prstGeom>
        </p:spPr>
        <p:txBody>
          <a:bodyPr/>
          <a:lstStyle/>
          <a:p>
            <a:pPr/>
            <a:r>
              <a:t>Usos AFM</a:t>
            </a:r>
          </a:p>
        </p:txBody>
      </p:sp>
      <p:sp>
        <p:nvSpPr>
          <p:cNvPr id="125" name="Marcador de contenido 2"/>
          <p:cNvSpPr txBox="1"/>
          <p:nvPr>
            <p:ph type="body" idx="1"/>
          </p:nvPr>
        </p:nvSpPr>
        <p:spPr>
          <a:xfrm>
            <a:off x="457200" y="1825624"/>
            <a:ext cx="10096500" cy="3778007"/>
          </a:xfrm>
          <a:prstGeom prst="rect">
            <a:avLst/>
          </a:prstGeom>
        </p:spPr>
        <p:txBody>
          <a:bodyPr/>
          <a:lstStyle/>
          <a:p>
            <a:pPr/>
            <a:r>
              <a:t>Notar el deterioro y la razón de deterioro en distintos materiales (metales, cerámica, pinturas)</a:t>
            </a:r>
          </a:p>
          <a:p>
            <a:pPr/>
            <a:r>
              <a:t>Autentificar obras de arte, esculturas, etc.</a:t>
            </a:r>
          </a:p>
          <a:p>
            <a:pPr/>
            <a:r>
              <a:t>Encontrar la mejor forma de restaurar y proteger contra los elementos y el paso del tiempo a pinturas, documentos, libros, etc. </a:t>
            </a:r>
          </a:p>
          <a:p>
            <a:pPr/>
            <a:r>
              <a:t>Detectar anomalías en sistemas y órganos esenciales en el cuerpo humano.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 txBox="1"/>
          <p:nvPr>
            <p:ph type="title"/>
          </p:nvPr>
        </p:nvSpPr>
        <p:spPr>
          <a:xfrm>
            <a:off x="457200" y="639793"/>
            <a:ext cx="10096500" cy="115090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Programa MatLab</a:t>
            </a:r>
          </a:p>
        </p:txBody>
      </p:sp>
      <p:sp>
        <p:nvSpPr>
          <p:cNvPr id="128" name="Marcador de contenido 2"/>
          <p:cNvSpPr txBox="1"/>
          <p:nvPr>
            <p:ph type="body" idx="1"/>
          </p:nvPr>
        </p:nvSpPr>
        <p:spPr>
          <a:xfrm>
            <a:off x="457200" y="1825624"/>
            <a:ext cx="10096500" cy="377800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700"/>
              </a:spcBef>
            </a:pPr>
            <a:r>
              <a:t>El programa realizado en Matlab fue elaborado para interpretar los datos recibidos por el microscopio.</a:t>
            </a:r>
          </a:p>
          <a:p>
            <a:pPr>
              <a:lnSpc>
                <a:spcPct val="81000"/>
              </a:lnSpc>
              <a:spcBef>
                <a:spcPts val="700"/>
              </a:spcBef>
            </a:pPr>
            <a:r>
              <a:t>Cuenta con las funciones:</a:t>
            </a:r>
            <a:endParaRPr sz="2200"/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Mean: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Roughness Average: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3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4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Root Means Square: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5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6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Maximum peak &amp; minimum valley: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7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8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Maximum height of profile: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9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10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Average Profile: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11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12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 </a:t>
            </a:r>
          </a:p>
          <a:p>
            <a:pPr lvl="1" marL="685800" indent="-228600">
              <a:lnSpc>
                <a:spcPct val="81000"/>
              </a:lnSpc>
              <a:spcBef>
                <a:spcPts val="600"/>
              </a:spcBef>
              <a:defRPr sz="2000"/>
            </a:pPr>
            <a:r>
              <a:t>Skewness Measures: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13" invalidUrl="" action="" tgtFrame="" tooltip="" history="1" highlightClick="0" endSnd="0"/>
              </a:rPr>
              <a:t>codigo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CC9900"/>
                  </a:solidFill>
                </a:uFill>
                <a:hlinkClick r:id="rId14" invalidUrl="" action="" tgtFrame="" tooltip="" history="1" highlightClick="0" endSnd="0"/>
              </a:rPr>
              <a:t>diagrama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"/>
          <p:cNvSpPr txBox="1"/>
          <p:nvPr>
            <p:ph type="title"/>
          </p:nvPr>
        </p:nvSpPr>
        <p:spPr>
          <a:xfrm>
            <a:off x="457200" y="639793"/>
            <a:ext cx="10096500" cy="115090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Marcador de contenido 2"/>
          <p:cNvSpPr txBox="1"/>
          <p:nvPr>
            <p:ph type="body" idx="1"/>
          </p:nvPr>
        </p:nvSpPr>
        <p:spPr>
          <a:xfrm>
            <a:off x="457200" y="1825624"/>
            <a:ext cx="10096500" cy="377800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lantilla de diseño de lexicón vertical">
  <a:themeElements>
    <a:clrScheme name="Plantilla de diseño de lexicón vertic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Plantilla de diseño de lexicón vertic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lantilla de diseño de lexicón vert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lantilla de diseño de lexicón vertical">
  <a:themeElements>
    <a:clrScheme name="Plantilla de diseño de lexicón vertic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Plantilla de diseño de lexicón vertic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lantilla de diseño de lexicón vert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