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71" r:id="rId2"/>
    <p:sldId id="283" r:id="rId3"/>
    <p:sldId id="282" r:id="rId4"/>
    <p:sldId id="284" r:id="rId5"/>
    <p:sldId id="285" r:id="rId6"/>
    <p:sldId id="287" r:id="rId7"/>
    <p:sldId id="290" r:id="rId8"/>
    <p:sldId id="288" r:id="rId9"/>
    <p:sldId id="28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3241" autoAdjust="0"/>
  </p:normalViewPr>
  <p:slideViewPr>
    <p:cSldViewPr snapToGrid="0">
      <p:cViewPr varScale="1">
        <p:scale>
          <a:sx n="48" d="100"/>
          <a:sy n="48" d="100"/>
        </p:scale>
        <p:origin x="11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04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3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2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947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0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19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2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88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26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9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0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2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0E913F-EBF7-4248-8B50-15B080A6D033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3966-4A32-4555-AD86-FC8211FD98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85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463"/>
            <a:ext cx="9144000" cy="1172306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267C6-A252-0314-FA7E-D430EC166C12}"/>
              </a:ext>
            </a:extLst>
          </p:cNvPr>
          <p:cNvSpPr/>
          <p:nvPr/>
        </p:nvSpPr>
        <p:spPr>
          <a:xfrm>
            <a:off x="914400" y="1406769"/>
            <a:ext cx="10833652" cy="336401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ahnschrift SemiBold" panose="020B0502040204020203" pitchFamily="34" charset="0"/>
              </a:rPr>
              <a:t>EMOTIONAL INTELLIGENCE </a:t>
            </a:r>
          </a:p>
        </p:txBody>
      </p:sp>
    </p:spTree>
    <p:extLst>
      <p:ext uri="{BB962C8B-B14F-4D97-AF65-F5344CB8AC3E}">
        <p14:creationId xmlns:p14="http://schemas.microsoft.com/office/powerpoint/2010/main" val="58439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267C6-A252-0314-FA7E-D430EC166C12}"/>
              </a:ext>
            </a:extLst>
          </p:cNvPr>
          <p:cNvSpPr/>
          <p:nvPr/>
        </p:nvSpPr>
        <p:spPr>
          <a:xfrm>
            <a:off x="1706880" y="2009338"/>
            <a:ext cx="9616440" cy="3659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ahnschrift SemiBol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63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463"/>
            <a:ext cx="9144000" cy="1172306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246" y="735496"/>
            <a:ext cx="11558954" cy="588804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600" b="0" i="0" cap="none" dirty="0">
                <a:solidFill>
                  <a:schemeClr val="tx1"/>
                </a:solidFill>
                <a:effectLst/>
                <a:latin typeface="Söhne"/>
              </a:rPr>
              <a:t>Emotional intelligence (EI) in an organization refers to the collective ability of its members to recognize, understand, and manage emotions effectively in themselves and others. </a:t>
            </a:r>
          </a:p>
          <a:p>
            <a:endParaRPr lang="en-US" sz="3600" cap="none" dirty="0">
              <a:solidFill>
                <a:schemeClr val="tx1"/>
              </a:solidFill>
              <a:latin typeface="Söhne"/>
            </a:endParaRPr>
          </a:p>
          <a:p>
            <a:r>
              <a:rPr lang="en-US" sz="3600" b="0" i="0" cap="none" dirty="0">
                <a:solidFill>
                  <a:schemeClr val="tx1"/>
                </a:solidFill>
                <a:effectLst/>
                <a:latin typeface="Söhne"/>
              </a:rPr>
              <a:t>When EI is cultivated and embraced at all levels of an organization, it can lead to numerous positive outcomes and contribute to a healthier and more productive work environment.</a:t>
            </a:r>
            <a:endParaRPr lang="en-GB" sz="40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9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-318052"/>
            <a:ext cx="9793357" cy="1982729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246" y="1664678"/>
            <a:ext cx="11558954" cy="495886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600" b="0" i="0" cap="none" dirty="0">
                <a:solidFill>
                  <a:schemeClr val="tx1"/>
                </a:solidFill>
                <a:effectLst/>
                <a:latin typeface="Söhne"/>
              </a:rPr>
              <a:t>Self-awareness: understanding one's emotions, strengths, weaknesses, values, and their impact on others.</a:t>
            </a:r>
          </a:p>
          <a:p>
            <a:endParaRPr lang="en-US" sz="3600" cap="none" dirty="0">
              <a:solidFill>
                <a:schemeClr val="tx1"/>
              </a:solidFill>
              <a:latin typeface="Söhne"/>
            </a:endParaRPr>
          </a:p>
          <a:p>
            <a:r>
              <a:rPr lang="en-US" sz="3600" b="0" i="0" cap="none" dirty="0">
                <a:solidFill>
                  <a:schemeClr val="tx1"/>
                </a:solidFill>
                <a:effectLst/>
                <a:latin typeface="Söhne"/>
              </a:rPr>
              <a:t>Self-regulation: managing and controlling emotional responses, avoiding impulsive behavior, and demonstrating adaptability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267C6-A252-0314-FA7E-D430EC166C12}"/>
              </a:ext>
            </a:extLst>
          </p:cNvPr>
          <p:cNvSpPr/>
          <p:nvPr/>
        </p:nvSpPr>
        <p:spPr>
          <a:xfrm>
            <a:off x="2072640" y="234463"/>
            <a:ext cx="8595360" cy="143021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ahnschrift SemiBold" panose="020B0502040204020203" pitchFamily="34" charset="0"/>
              </a:rPr>
              <a:t>COMPONENTS OF EI </a:t>
            </a:r>
          </a:p>
        </p:txBody>
      </p:sp>
    </p:spTree>
    <p:extLst>
      <p:ext uri="{BB962C8B-B14F-4D97-AF65-F5344CB8AC3E}">
        <p14:creationId xmlns:p14="http://schemas.microsoft.com/office/powerpoint/2010/main" val="289560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-318052"/>
            <a:ext cx="9793357" cy="1982729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246" y="1664678"/>
            <a:ext cx="11558954" cy="495886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600" b="0" i="0" cap="none" dirty="0">
                <a:solidFill>
                  <a:schemeClr val="tx1"/>
                </a:solidFill>
                <a:effectLst/>
                <a:latin typeface="Söhne"/>
              </a:rPr>
              <a:t>Motivation: being driven by personal goals, maintaining a positive attitude, and persevering in the face of challenges.</a:t>
            </a:r>
          </a:p>
          <a:p>
            <a:endParaRPr lang="en-US" sz="3600" cap="none" dirty="0">
              <a:solidFill>
                <a:schemeClr val="tx1"/>
              </a:solidFill>
              <a:latin typeface="Söhne"/>
            </a:endParaRPr>
          </a:p>
          <a:p>
            <a:r>
              <a:rPr lang="en-US" sz="3600" b="0" i="0" cap="none" dirty="0">
                <a:solidFill>
                  <a:schemeClr val="tx1"/>
                </a:solidFill>
                <a:effectLst/>
                <a:latin typeface="Söhne"/>
              </a:rPr>
              <a:t>Empathy: sensing and understanding the emotions and perspectives of others, showing compassion and support.</a:t>
            </a:r>
            <a:endParaRPr lang="en-GB" sz="40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267C6-A252-0314-FA7E-D430EC166C12}"/>
              </a:ext>
            </a:extLst>
          </p:cNvPr>
          <p:cNvSpPr/>
          <p:nvPr/>
        </p:nvSpPr>
        <p:spPr>
          <a:xfrm>
            <a:off x="2072640" y="234463"/>
            <a:ext cx="8595360" cy="143021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ahnschrift SemiBold" panose="020B0502040204020203" pitchFamily="34" charset="0"/>
              </a:rPr>
              <a:t>COMPONENTS OF EI </a:t>
            </a:r>
          </a:p>
        </p:txBody>
      </p:sp>
    </p:spTree>
    <p:extLst>
      <p:ext uri="{BB962C8B-B14F-4D97-AF65-F5344CB8AC3E}">
        <p14:creationId xmlns:p14="http://schemas.microsoft.com/office/powerpoint/2010/main" val="32778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-318052"/>
            <a:ext cx="9793357" cy="1982729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246" y="1664678"/>
            <a:ext cx="11558954" cy="495886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600" b="0" i="0" cap="none" dirty="0">
                <a:solidFill>
                  <a:schemeClr val="tx1"/>
                </a:solidFill>
                <a:effectLst/>
                <a:latin typeface="Söhne"/>
              </a:rPr>
              <a:t>Social skills: building and maintaining positive relationships, effective communication, conflict resolution, and collaboration.</a:t>
            </a:r>
            <a:endParaRPr lang="en-GB" sz="40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267C6-A252-0314-FA7E-D430EC166C12}"/>
              </a:ext>
            </a:extLst>
          </p:cNvPr>
          <p:cNvSpPr/>
          <p:nvPr/>
        </p:nvSpPr>
        <p:spPr>
          <a:xfrm>
            <a:off x="2072640" y="234463"/>
            <a:ext cx="8595360" cy="143021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ahnschrift SemiBold" panose="020B0502040204020203" pitchFamily="34" charset="0"/>
              </a:rPr>
              <a:t>COMPONENTS OF EI </a:t>
            </a:r>
          </a:p>
        </p:txBody>
      </p:sp>
    </p:spTree>
    <p:extLst>
      <p:ext uri="{BB962C8B-B14F-4D97-AF65-F5344CB8AC3E}">
        <p14:creationId xmlns:p14="http://schemas.microsoft.com/office/powerpoint/2010/main" val="151097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-318052"/>
            <a:ext cx="9793357" cy="1982729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246" y="1664678"/>
            <a:ext cx="11558954" cy="495886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200" b="1" cap="none" dirty="0">
                <a:solidFill>
                  <a:schemeClr val="tx1"/>
                </a:solidFill>
                <a:latin typeface="Sohne"/>
                <a:cs typeface="Arial" panose="020B0604020202020204" pitchFamily="34" charset="0"/>
              </a:rPr>
              <a:t>Conflict Prevention: EI helps prevent conflicts before they escalate. Emotionally intelligent leaders and employees can identify potential issues early on and address them proactively.</a:t>
            </a:r>
          </a:p>
          <a:p>
            <a:endParaRPr lang="en-US" sz="3200" b="1" cap="none" dirty="0">
              <a:solidFill>
                <a:schemeClr val="tx1"/>
              </a:solidFill>
              <a:latin typeface="Sohne"/>
              <a:cs typeface="Arial" panose="020B0604020202020204" pitchFamily="34" charset="0"/>
            </a:endParaRPr>
          </a:p>
          <a:p>
            <a:r>
              <a:rPr lang="en-US" sz="3200" b="1" cap="none" dirty="0">
                <a:solidFill>
                  <a:schemeClr val="tx1"/>
                </a:solidFill>
                <a:latin typeface="Sohne"/>
                <a:cs typeface="Arial" panose="020B0604020202020204" pitchFamily="34" charset="0"/>
              </a:rPr>
              <a:t>Employee Retention: Organizations that prioritize EI create an inclusive and supportive work environment, which can lead to higher employee retention rates. Employees are more likely to stay in a workplace where they feel valued and understood.</a:t>
            </a:r>
            <a:endParaRPr lang="en-GB" sz="3200" b="1" cap="none" dirty="0">
              <a:solidFill>
                <a:schemeClr val="tx1"/>
              </a:solidFill>
              <a:latin typeface="Sohne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267C6-A252-0314-FA7E-D430EC166C12}"/>
              </a:ext>
            </a:extLst>
          </p:cNvPr>
          <p:cNvSpPr/>
          <p:nvPr/>
        </p:nvSpPr>
        <p:spPr>
          <a:xfrm>
            <a:off x="2072640" y="234463"/>
            <a:ext cx="8595360" cy="143021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ahnschrift SemiBold" panose="020B0502040204020203" pitchFamily="34" charset="0"/>
              </a:rPr>
              <a:t>IMPORTANCE OF EI</a:t>
            </a:r>
          </a:p>
        </p:txBody>
      </p:sp>
    </p:spTree>
    <p:extLst>
      <p:ext uri="{BB962C8B-B14F-4D97-AF65-F5344CB8AC3E}">
        <p14:creationId xmlns:p14="http://schemas.microsoft.com/office/powerpoint/2010/main" val="306714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-318052"/>
            <a:ext cx="9793357" cy="1982729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246" y="1351722"/>
            <a:ext cx="11558954" cy="5645426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200" b="1" cap="none" dirty="0">
                <a:solidFill>
                  <a:schemeClr val="tx1"/>
                </a:solidFill>
                <a:latin typeface="Sohne"/>
                <a:cs typeface="Arial" panose="020B0604020202020204" pitchFamily="34" charset="0"/>
              </a:rPr>
              <a:t>Improved Communication: EI fosters open and effective communication among employees. When team members are emotionally aware and empathetic, they are more likely to listen actively, understand different perspectives, and collaborate more constructively.</a:t>
            </a:r>
          </a:p>
          <a:p>
            <a:endParaRPr lang="en-US" sz="3200" b="1" cap="none" dirty="0">
              <a:solidFill>
                <a:schemeClr val="tx1"/>
              </a:solidFill>
              <a:latin typeface="Sohne"/>
              <a:cs typeface="Arial" panose="020B0604020202020204" pitchFamily="34" charset="0"/>
            </a:endParaRPr>
          </a:p>
          <a:p>
            <a:r>
              <a:rPr lang="en-US" sz="3200" b="1" cap="none" dirty="0">
                <a:solidFill>
                  <a:schemeClr val="tx1"/>
                </a:solidFill>
                <a:latin typeface="Sohne"/>
                <a:cs typeface="Arial" panose="020B0604020202020204" pitchFamily="34" charset="0"/>
              </a:rPr>
              <a:t>Better Conflict Resolution: Conflict is an inevitable part of any organization. EI helps employees and leaders navigate conflicts with empathy and understanding, leading to more productive and sustainable resolutions.</a:t>
            </a:r>
            <a:endParaRPr lang="en-GB" sz="3200" b="1" cap="none" dirty="0">
              <a:solidFill>
                <a:schemeClr val="tx1"/>
              </a:solidFill>
              <a:latin typeface="Sohne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267C6-A252-0314-FA7E-D430EC166C12}"/>
              </a:ext>
            </a:extLst>
          </p:cNvPr>
          <p:cNvSpPr/>
          <p:nvPr/>
        </p:nvSpPr>
        <p:spPr>
          <a:xfrm>
            <a:off x="2072640" y="234463"/>
            <a:ext cx="8204421" cy="11172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ahnschrift SemiBold" panose="020B0502040204020203" pitchFamily="34" charset="0"/>
              </a:rPr>
              <a:t>IMPORTANCE OF EI</a:t>
            </a:r>
          </a:p>
        </p:txBody>
      </p:sp>
    </p:spTree>
    <p:extLst>
      <p:ext uri="{BB962C8B-B14F-4D97-AF65-F5344CB8AC3E}">
        <p14:creationId xmlns:p14="http://schemas.microsoft.com/office/powerpoint/2010/main" val="277612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-318052"/>
            <a:ext cx="9793357" cy="1982729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246" y="1664678"/>
            <a:ext cx="11558954" cy="495886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Sohne"/>
              </a:rPr>
              <a:t>Team Collaboration: Teams with high emotional intelligence can work more cohesively and harmoniously. Emotional awareness helps members understand each other's strengths, weaknesses, and emotions, fostering a supportive and collaborative environment.</a:t>
            </a:r>
            <a:endParaRPr lang="en-US" sz="2800" b="1" cap="none" dirty="0">
              <a:solidFill>
                <a:schemeClr val="tx1"/>
              </a:solidFill>
              <a:latin typeface="Sohne"/>
              <a:cs typeface="Arial" panose="020B0604020202020204" pitchFamily="34" charset="0"/>
            </a:endParaRPr>
          </a:p>
          <a:p>
            <a:endParaRPr lang="en-US" sz="2800" b="1" i="0" dirty="0">
              <a:solidFill>
                <a:schemeClr val="tx1"/>
              </a:solidFill>
              <a:effectLst/>
              <a:latin typeface="Sohne"/>
            </a:endParaRPr>
          </a:p>
          <a:p>
            <a:r>
              <a:rPr lang="en-US" sz="2800" b="1" i="0" dirty="0">
                <a:solidFill>
                  <a:schemeClr val="tx1"/>
                </a:solidFill>
                <a:effectLst/>
                <a:latin typeface="Sohne"/>
              </a:rPr>
              <a:t>Decision Making: Emotional intelligence complements cognitive abilities in decision-making processes. EI enables individuals to consider the emotional impact of decisions and find solutions that align with the organization's values and goals</a:t>
            </a:r>
            <a:endParaRPr lang="en-US" sz="2800" b="1" cap="none" dirty="0">
              <a:solidFill>
                <a:schemeClr val="tx1"/>
              </a:solidFill>
              <a:latin typeface="Sohne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267C6-A252-0314-FA7E-D430EC166C12}"/>
              </a:ext>
            </a:extLst>
          </p:cNvPr>
          <p:cNvSpPr/>
          <p:nvPr/>
        </p:nvSpPr>
        <p:spPr>
          <a:xfrm>
            <a:off x="874643" y="234463"/>
            <a:ext cx="9793357" cy="127628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ahnschrift SemiBold" panose="020B0502040204020203" pitchFamily="34" charset="0"/>
              </a:rPr>
              <a:t>IMPORTANCE OF EI</a:t>
            </a:r>
          </a:p>
        </p:txBody>
      </p:sp>
    </p:spTree>
    <p:extLst>
      <p:ext uri="{BB962C8B-B14F-4D97-AF65-F5344CB8AC3E}">
        <p14:creationId xmlns:p14="http://schemas.microsoft.com/office/powerpoint/2010/main" val="21104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43" y="-318052"/>
            <a:ext cx="9793357" cy="1982729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246" y="1664678"/>
            <a:ext cx="11558954" cy="495886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200" b="1" cap="none" dirty="0">
                <a:solidFill>
                  <a:schemeClr val="tx1"/>
                </a:solidFill>
                <a:latin typeface="Sohne"/>
                <a:cs typeface="Arial" panose="020B0604020202020204" pitchFamily="34" charset="0"/>
              </a:rPr>
              <a:t>Customer Relations: EI is crucial in customer-facing roles as it helps employees understand and respond to customers' emotions and needs effectively. This can lead to improved customer satisfaction and loyalty.</a:t>
            </a:r>
          </a:p>
          <a:p>
            <a:endParaRPr lang="en-US" sz="3200" b="1" cap="none" dirty="0">
              <a:solidFill>
                <a:schemeClr val="tx1"/>
              </a:solidFill>
              <a:latin typeface="Sohne"/>
              <a:cs typeface="Arial" panose="020B0604020202020204" pitchFamily="34" charset="0"/>
            </a:endParaRPr>
          </a:p>
          <a:p>
            <a:r>
              <a:rPr lang="en-US" sz="3200" b="1" cap="none" dirty="0">
                <a:solidFill>
                  <a:schemeClr val="tx1"/>
                </a:solidFill>
                <a:latin typeface="Sohne"/>
                <a:cs typeface="Arial" panose="020B0604020202020204" pitchFamily="34" charset="0"/>
              </a:rPr>
              <a:t>Stress Management: Employees with high emotional intelligence can better cope with workplace stress and maintain emotional balance in challenging situations. This, in turn, leads to reduced burnout and absenteeism.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267C6-A252-0314-FA7E-D430EC166C12}"/>
              </a:ext>
            </a:extLst>
          </p:cNvPr>
          <p:cNvSpPr/>
          <p:nvPr/>
        </p:nvSpPr>
        <p:spPr>
          <a:xfrm>
            <a:off x="874643" y="234463"/>
            <a:ext cx="9793357" cy="127628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ahnschrift SemiBold" panose="020B0502040204020203" pitchFamily="34" charset="0"/>
              </a:rPr>
              <a:t>IMPORTANCE OF EI</a:t>
            </a:r>
          </a:p>
        </p:txBody>
      </p:sp>
    </p:spTree>
    <p:extLst>
      <p:ext uri="{BB962C8B-B14F-4D97-AF65-F5344CB8AC3E}">
        <p14:creationId xmlns:p14="http://schemas.microsoft.com/office/powerpoint/2010/main" val="642784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661</TotalTime>
  <Words>460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SemiBold</vt:lpstr>
      <vt:lpstr>Century Gothic</vt:lpstr>
      <vt:lpstr>Sohne</vt:lpstr>
      <vt:lpstr>Söhne</vt:lpstr>
      <vt:lpstr>Wingdings 3</vt:lpstr>
      <vt:lpstr>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STORY</dc:title>
  <dc:creator>Lamina, Lateef</dc:creator>
  <cp:lastModifiedBy>Nelson</cp:lastModifiedBy>
  <cp:revision>29</cp:revision>
  <dcterms:created xsi:type="dcterms:W3CDTF">2023-07-18T19:42:28Z</dcterms:created>
  <dcterms:modified xsi:type="dcterms:W3CDTF">2023-07-31T09:53:58Z</dcterms:modified>
</cp:coreProperties>
</file>