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1" r:id="rId4"/>
    <p:sldId id="257" r:id="rId5"/>
    <p:sldId id="258" r:id="rId6"/>
    <p:sldId id="259" r:id="rId7"/>
    <p:sldId id="260" r:id="rId8"/>
    <p:sldId id="262" r:id="rId9"/>
    <p:sldId id="267" r:id="rId10"/>
    <p:sldId id="263" r:id="rId11"/>
    <p:sldId id="268" r:id="rId12"/>
    <p:sldId id="273" r:id="rId13"/>
    <p:sldId id="275" r:id="rId14"/>
    <p:sldId id="274" r:id="rId15"/>
    <p:sldId id="265" r:id="rId16"/>
    <p:sldId id="269"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3241" autoAdjust="0"/>
  </p:normalViewPr>
  <p:slideViewPr>
    <p:cSldViewPr snapToGrid="0">
      <p:cViewPr varScale="1">
        <p:scale>
          <a:sx n="63" d="100"/>
          <a:sy n="63" d="100"/>
        </p:scale>
        <p:origin x="136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292207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277918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296245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403472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253529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49736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192915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273530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313773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327116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0E913F-EBF7-4248-8B50-15B080A6D033}" type="datetimeFigureOut">
              <a:rPr lang="en-GB" smtClean="0"/>
              <a:pPr/>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FD3966-4A32-4555-AD86-FC8211FD9809}" type="slidenum">
              <a:rPr lang="en-GB" smtClean="0"/>
              <a:pPr/>
              <a:t>‹#›</a:t>
            </a:fld>
            <a:endParaRPr lang="en-GB"/>
          </a:p>
        </p:txBody>
      </p:sp>
    </p:spTree>
    <p:extLst>
      <p:ext uri="{BB962C8B-B14F-4D97-AF65-F5344CB8AC3E}">
        <p14:creationId xmlns:p14="http://schemas.microsoft.com/office/powerpoint/2010/main" val="210150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E913F-EBF7-4248-8B50-15B080A6D033}" type="datetimeFigureOut">
              <a:rPr lang="en-GB" smtClean="0"/>
              <a:pPr/>
              <a:t>24/07/2023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D3966-4A32-4555-AD86-FC8211FD9809}" type="slidenum">
              <a:rPr lang="en-GB" smtClean="0"/>
              <a:pPr/>
              <a:t>‹#›</a:t>
            </a:fld>
            <a:endParaRPr lang="en-GB"/>
          </a:p>
        </p:txBody>
      </p:sp>
    </p:spTree>
    <p:extLst>
      <p:ext uri="{BB962C8B-B14F-4D97-AF65-F5344CB8AC3E}">
        <p14:creationId xmlns:p14="http://schemas.microsoft.com/office/powerpoint/2010/main" val="224761603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icksonRomeo\Desktop\FRONTsheet.jpg"/>
          <p:cNvPicPr>
            <a:picLocks noChangeAspect="1" noChangeArrowheads="1"/>
          </p:cNvPicPr>
          <p:nvPr/>
        </p:nvPicPr>
        <p:blipFill>
          <a:blip r:embed="rId2"/>
          <a:srcRect/>
          <a:stretch>
            <a:fillRect/>
          </a:stretch>
        </p:blipFill>
        <p:spPr bwMode="auto">
          <a:xfrm>
            <a:off x="12557" y="0"/>
            <a:ext cx="12179443" cy="6854114"/>
          </a:xfrm>
          <a:prstGeom prst="rect">
            <a:avLst/>
          </a:prstGeom>
          <a:noFill/>
        </p:spPr>
      </p:pic>
    </p:spTree>
    <p:extLst>
      <p:ext uri="{BB962C8B-B14F-4D97-AF65-F5344CB8AC3E}">
        <p14:creationId xmlns:p14="http://schemas.microsoft.com/office/powerpoint/2010/main" val="58439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dirty="0"/>
              <a:t>OUR COLOUR</a:t>
            </a:r>
          </a:p>
        </p:txBody>
      </p:sp>
      <p:sp>
        <p:nvSpPr>
          <p:cNvPr id="3" name="Subtitle 2"/>
          <p:cNvSpPr>
            <a:spLocks noGrp="1"/>
          </p:cNvSpPr>
          <p:nvPr>
            <p:ph type="subTitle" idx="1"/>
          </p:nvPr>
        </p:nvSpPr>
        <p:spPr>
          <a:xfrm>
            <a:off x="328246" y="1219201"/>
            <a:ext cx="11558954" cy="5638800"/>
          </a:xfrm>
        </p:spPr>
        <p:txBody>
          <a:bodyPr>
            <a:normAutofit lnSpcReduction="10000"/>
          </a:bodyPr>
          <a:lstStyle/>
          <a:p>
            <a:pPr algn="l"/>
            <a:endParaRPr lang="en-GB" dirty="0"/>
          </a:p>
          <a:p>
            <a:pPr algn="l"/>
            <a:r>
              <a:rPr lang="en-GB" sz="3200" b="1" dirty="0"/>
              <a:t>BOLD BLACK</a:t>
            </a:r>
          </a:p>
          <a:p>
            <a:pPr algn="l"/>
            <a:endParaRPr lang="en-GB" dirty="0"/>
          </a:p>
          <a:p>
            <a:pPr algn="l"/>
            <a:endParaRPr lang="en-GB" dirty="0"/>
          </a:p>
          <a:p>
            <a:pPr algn="l"/>
            <a:endParaRPr lang="en-GB" dirty="0"/>
          </a:p>
          <a:p>
            <a:pPr algn="l"/>
            <a:endParaRPr lang="en-GB" sz="3200" dirty="0"/>
          </a:p>
          <a:p>
            <a:pPr algn="l"/>
            <a:r>
              <a:rPr lang="en-GB" sz="3200" dirty="0"/>
              <a:t>Black, the embodiment of elegance and sophistication, served as the anchor of </a:t>
            </a:r>
            <a:r>
              <a:rPr lang="en-GB" sz="3200" dirty="0" err="1"/>
              <a:t>UncutXtra's</a:t>
            </a:r>
            <a:r>
              <a:rPr lang="en-GB" sz="3200" dirty="0"/>
              <a:t> visual identity. It represented the brand's authority in the world of fashion, lifestyle, and entertainment—a beacon of style and refinement. Black showcased the depth and richness of stories featured within the magazine, grounding them in a sense of timeless allure</a:t>
            </a:r>
            <a:r>
              <a:rPr lang="en-GB" sz="2800" dirty="0"/>
              <a:t>.</a:t>
            </a:r>
          </a:p>
          <a:p>
            <a:pPr algn="l"/>
            <a:endParaRPr lang="en-GB" dirty="0"/>
          </a:p>
        </p:txBody>
      </p:sp>
      <p:sp>
        <p:nvSpPr>
          <p:cNvPr id="5" name="Rectangle: Rounded Corners 4">
            <a:extLst>
              <a:ext uri="{FF2B5EF4-FFF2-40B4-BE49-F238E27FC236}">
                <a16:creationId xmlns:a16="http://schemas.microsoft.com/office/drawing/2014/main" id="{A019D167-4E8D-C053-26A7-DE5AD89EBE40}"/>
              </a:ext>
            </a:extLst>
          </p:cNvPr>
          <p:cNvSpPr/>
          <p:nvPr/>
        </p:nvSpPr>
        <p:spPr>
          <a:xfrm>
            <a:off x="2550694" y="1997243"/>
            <a:ext cx="5871411" cy="1431757"/>
          </a:xfrm>
          <a:prstGeom prst="roundRect">
            <a:avLst/>
          </a:prstGeom>
          <a:solidFill>
            <a:schemeClr val="bg1"/>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solidFill>
                  <a:schemeClr val="tx1"/>
                </a:solidFill>
              </a:rPr>
              <a:t>#010101</a:t>
            </a:r>
          </a:p>
        </p:txBody>
      </p:sp>
    </p:spTree>
    <p:extLst>
      <p:ext uri="{BB962C8B-B14F-4D97-AF65-F5344CB8AC3E}">
        <p14:creationId xmlns:p14="http://schemas.microsoft.com/office/powerpoint/2010/main" val="55879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dirty="0"/>
              <a:t>OUR COLOUR</a:t>
            </a:r>
          </a:p>
        </p:txBody>
      </p:sp>
      <p:sp>
        <p:nvSpPr>
          <p:cNvPr id="3" name="Subtitle 2"/>
          <p:cNvSpPr>
            <a:spLocks noGrp="1"/>
          </p:cNvSpPr>
          <p:nvPr>
            <p:ph type="subTitle" idx="1"/>
          </p:nvPr>
        </p:nvSpPr>
        <p:spPr>
          <a:xfrm>
            <a:off x="328246" y="1219201"/>
            <a:ext cx="11558954" cy="5638800"/>
          </a:xfrm>
        </p:spPr>
        <p:txBody>
          <a:bodyPr>
            <a:normAutofit/>
          </a:bodyPr>
          <a:lstStyle/>
          <a:p>
            <a:pPr algn="l"/>
            <a:endParaRPr lang="en-GB" dirty="0"/>
          </a:p>
          <a:p>
            <a:pPr algn="l"/>
            <a:r>
              <a:rPr lang="en-GB" sz="3200" b="1" dirty="0"/>
              <a:t>TIMELESS WHITE</a:t>
            </a:r>
            <a:endParaRPr lang="en-GB" dirty="0"/>
          </a:p>
          <a:p>
            <a:pPr algn="l"/>
            <a:endParaRPr lang="en-GB" dirty="0"/>
          </a:p>
          <a:p>
            <a:pPr algn="l"/>
            <a:endParaRPr lang="en-GB" dirty="0"/>
          </a:p>
          <a:p>
            <a:pPr algn="l"/>
            <a:endParaRPr lang="en-GB" sz="3200" dirty="0"/>
          </a:p>
          <a:p>
            <a:pPr algn="l"/>
            <a:r>
              <a:rPr lang="en-GB" sz="3200" dirty="0"/>
              <a:t>White, pure and pristine, acted as the canvas upon which </a:t>
            </a:r>
            <a:r>
              <a:rPr lang="en-GB" sz="3200" dirty="0" err="1"/>
              <a:t>UncutXtra</a:t>
            </a:r>
            <a:r>
              <a:rPr lang="en-GB" sz="3200" dirty="0"/>
              <a:t> painted its unfiltered tales. It symbolized transparency and honesty, inviting readers to explore the raw emotions and genuine experiences behind every fashion trend, lifestyle feature, and entertainment piece. White whispered of untold stories, urging readers to delve deeper and uncover the hidden layers within.</a:t>
            </a:r>
          </a:p>
          <a:p>
            <a:pPr algn="l"/>
            <a:endParaRPr lang="en-GB" dirty="0"/>
          </a:p>
        </p:txBody>
      </p:sp>
      <p:sp>
        <p:nvSpPr>
          <p:cNvPr id="6" name="Rectangle: Rounded Corners 5">
            <a:extLst>
              <a:ext uri="{FF2B5EF4-FFF2-40B4-BE49-F238E27FC236}">
                <a16:creationId xmlns:a16="http://schemas.microsoft.com/office/drawing/2014/main" id="{D15FC0A4-93BE-1AFC-5F60-7EF7E468343F}"/>
              </a:ext>
            </a:extLst>
          </p:cNvPr>
          <p:cNvSpPr/>
          <p:nvPr/>
        </p:nvSpPr>
        <p:spPr>
          <a:xfrm>
            <a:off x="3860911" y="1463039"/>
            <a:ext cx="4911634" cy="1515291"/>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#FFFFFF</a:t>
            </a:r>
          </a:p>
        </p:txBody>
      </p:sp>
    </p:spTree>
    <p:extLst>
      <p:ext uri="{BB962C8B-B14F-4D97-AF65-F5344CB8AC3E}">
        <p14:creationId xmlns:p14="http://schemas.microsoft.com/office/powerpoint/2010/main" val="133534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dirty="0"/>
              <a:t>DIGITAL GUIDELINES</a:t>
            </a:r>
          </a:p>
        </p:txBody>
      </p:sp>
      <p:sp>
        <p:nvSpPr>
          <p:cNvPr id="3" name="Subtitle 2"/>
          <p:cNvSpPr>
            <a:spLocks noGrp="1"/>
          </p:cNvSpPr>
          <p:nvPr>
            <p:ph type="subTitle" idx="1"/>
          </p:nvPr>
        </p:nvSpPr>
        <p:spPr>
          <a:xfrm>
            <a:off x="328246" y="1219201"/>
            <a:ext cx="11558954" cy="5638800"/>
          </a:xfrm>
        </p:spPr>
        <p:txBody>
          <a:bodyPr>
            <a:normAutofit/>
          </a:bodyPr>
          <a:lstStyle/>
          <a:p>
            <a:pPr algn="l"/>
            <a:endParaRPr lang="en-GB" dirty="0"/>
          </a:p>
          <a:p>
            <a:pPr marL="457200" indent="-457200" algn="l">
              <a:buFont typeface="Arial" panose="020B0604020202020204" pitchFamily="34" charset="0"/>
              <a:buChar char="•"/>
            </a:pPr>
            <a:r>
              <a:rPr lang="en-GB" sz="3200" b="1" dirty="0"/>
              <a:t>FOR WEBSITE: </a:t>
            </a:r>
            <a:r>
              <a:rPr lang="en-GB" sz="3200" dirty="0"/>
              <a:t>the website should be upgraded regularly.</a:t>
            </a:r>
          </a:p>
          <a:p>
            <a:pPr algn="l"/>
            <a:endParaRPr lang="en-GB" sz="3200" dirty="0"/>
          </a:p>
          <a:p>
            <a:pPr marL="342900" indent="-342900" algn="l">
              <a:buFont typeface="Arial" panose="020B0604020202020204" pitchFamily="34" charset="0"/>
              <a:buChar char="•"/>
            </a:pPr>
            <a:r>
              <a:rPr lang="en-GB" sz="3200" b="1" dirty="0"/>
              <a:t>FOR SOCIAL MEDIA: </a:t>
            </a:r>
            <a:r>
              <a:rPr lang="en-GB" sz="3200" dirty="0"/>
              <a:t>6 Post for every week, 3 videos and 3 graphics and each should not deviate from the social media branding methods. </a:t>
            </a:r>
          </a:p>
          <a:p>
            <a:pPr algn="l"/>
            <a:endParaRPr lang="en-GB" sz="3200" dirty="0"/>
          </a:p>
          <a:p>
            <a:pPr marL="342900" indent="-342900" algn="l">
              <a:buFont typeface="Arial" panose="020B0604020202020204" pitchFamily="34" charset="0"/>
              <a:buChar char="•"/>
            </a:pPr>
            <a:r>
              <a:rPr lang="en-GB" sz="3200" dirty="0"/>
              <a:t>There are templates for graphics and video, and those templates should be followed for any post that is going on the social media pages. </a:t>
            </a:r>
          </a:p>
        </p:txBody>
      </p:sp>
    </p:spTree>
    <p:extLst>
      <p:ext uri="{BB962C8B-B14F-4D97-AF65-F5344CB8AC3E}">
        <p14:creationId xmlns:p14="http://schemas.microsoft.com/office/powerpoint/2010/main" val="275255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167639"/>
            <a:ext cx="11324492" cy="1645921"/>
          </a:xfrm>
        </p:spPr>
        <p:txBody>
          <a:bodyPr>
            <a:normAutofit fontScale="90000"/>
          </a:bodyPr>
          <a:lstStyle/>
          <a:p>
            <a:r>
              <a:rPr lang="en-GB" dirty="0"/>
              <a:t>IMAGE/CONTENT SOURCING GUIDELINES</a:t>
            </a:r>
          </a:p>
        </p:txBody>
      </p:sp>
      <p:sp>
        <p:nvSpPr>
          <p:cNvPr id="3" name="Subtitle 2"/>
          <p:cNvSpPr>
            <a:spLocks noGrp="1"/>
          </p:cNvSpPr>
          <p:nvPr>
            <p:ph type="subTitle" idx="1"/>
          </p:nvPr>
        </p:nvSpPr>
        <p:spPr>
          <a:xfrm>
            <a:off x="328246" y="1813559"/>
            <a:ext cx="11558954" cy="5044441"/>
          </a:xfrm>
        </p:spPr>
        <p:txBody>
          <a:bodyPr>
            <a:normAutofit/>
          </a:bodyPr>
          <a:lstStyle/>
          <a:p>
            <a:pPr marL="457200" indent="-457200" algn="l">
              <a:buFont typeface="Arial" panose="020B0604020202020204" pitchFamily="34" charset="0"/>
              <a:buChar char="•"/>
            </a:pPr>
            <a:r>
              <a:rPr lang="en-GB" sz="3200" dirty="0"/>
              <a:t>The images to be posted </a:t>
            </a:r>
            <a:r>
              <a:rPr lang="en-GB" sz="3200" b="1" dirty="0"/>
              <a:t>MUST</a:t>
            </a:r>
            <a:r>
              <a:rPr lang="en-GB" sz="3200" dirty="0"/>
              <a:t> be very clear and readable </a:t>
            </a:r>
          </a:p>
          <a:p>
            <a:pPr algn="l"/>
            <a:endParaRPr lang="en-GB" sz="3200" dirty="0"/>
          </a:p>
          <a:p>
            <a:pPr marL="342900" indent="-342900" algn="l">
              <a:buFont typeface="Arial" panose="020B0604020202020204" pitchFamily="34" charset="0"/>
              <a:buChar char="•"/>
            </a:pPr>
            <a:r>
              <a:rPr lang="en-GB" sz="3200" dirty="0"/>
              <a:t>The contents </a:t>
            </a:r>
            <a:r>
              <a:rPr lang="en-GB" sz="3200" b="1" dirty="0"/>
              <a:t>MUST </a:t>
            </a:r>
            <a:r>
              <a:rPr lang="en-GB" sz="3200" dirty="0"/>
              <a:t>be recent contents and/or videos across the world. </a:t>
            </a:r>
          </a:p>
          <a:p>
            <a:pPr marL="342900" indent="-342900" algn="l">
              <a:buFont typeface="Arial" panose="020B0604020202020204" pitchFamily="34" charset="0"/>
              <a:buChar char="•"/>
            </a:pPr>
            <a:endParaRPr lang="en-GB" sz="3200" dirty="0"/>
          </a:p>
          <a:p>
            <a:pPr marL="457200" indent="-457200" algn="l">
              <a:buFont typeface="Arial" panose="020B0604020202020204" pitchFamily="34" charset="0"/>
              <a:buChar char="•"/>
            </a:pPr>
            <a:r>
              <a:rPr lang="en-GB" sz="3200" dirty="0"/>
              <a:t>The contents </a:t>
            </a:r>
            <a:r>
              <a:rPr lang="en-GB" sz="3200" b="1" dirty="0"/>
              <a:t>MUST</a:t>
            </a:r>
            <a:r>
              <a:rPr lang="en-GB" sz="3200" dirty="0"/>
              <a:t> meet be relatable to our brand</a:t>
            </a:r>
          </a:p>
          <a:p>
            <a:pPr algn="l"/>
            <a:endParaRPr lang="en-GB" sz="3200" dirty="0"/>
          </a:p>
        </p:txBody>
      </p:sp>
    </p:spTree>
    <p:extLst>
      <p:ext uri="{BB962C8B-B14F-4D97-AF65-F5344CB8AC3E}">
        <p14:creationId xmlns:p14="http://schemas.microsoft.com/office/powerpoint/2010/main" val="2093721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normAutofit/>
          </a:bodyPr>
          <a:lstStyle/>
          <a:p>
            <a:r>
              <a:rPr lang="en-GB" dirty="0"/>
              <a:t>BRANDING DON’TS</a:t>
            </a:r>
          </a:p>
        </p:txBody>
      </p:sp>
      <p:sp>
        <p:nvSpPr>
          <p:cNvPr id="3" name="Subtitle 2"/>
          <p:cNvSpPr>
            <a:spLocks noGrp="1"/>
          </p:cNvSpPr>
          <p:nvPr>
            <p:ph type="subTitle" idx="1"/>
          </p:nvPr>
        </p:nvSpPr>
        <p:spPr>
          <a:xfrm>
            <a:off x="328246" y="1219201"/>
            <a:ext cx="11558954" cy="5181599"/>
          </a:xfrm>
        </p:spPr>
        <p:txBody>
          <a:bodyPr>
            <a:normAutofit/>
          </a:bodyPr>
          <a:lstStyle/>
          <a:p>
            <a:pPr marL="342900" indent="-342900" algn="l">
              <a:buFont typeface="Arial" panose="020B0604020202020204" pitchFamily="34" charset="0"/>
              <a:buChar char="•"/>
            </a:pPr>
            <a:r>
              <a:rPr lang="en-GB" sz="3200" dirty="0"/>
              <a:t>The brand is an international brand, so avoid posting of only local news or graphics on any of the brand’s social media page or website.</a:t>
            </a:r>
          </a:p>
          <a:p>
            <a:pPr algn="l"/>
            <a:endParaRPr lang="en-GB" sz="3200" dirty="0"/>
          </a:p>
          <a:p>
            <a:pPr marL="342900" indent="-342900" algn="l">
              <a:buFont typeface="Arial" panose="020B0604020202020204" pitchFamily="34" charset="0"/>
              <a:buChar char="•"/>
            </a:pPr>
            <a:r>
              <a:rPr lang="en-GB" sz="3200" dirty="0"/>
              <a:t>Never make any post without it first passing through some reviews from the team.</a:t>
            </a:r>
          </a:p>
          <a:p>
            <a:pPr marL="342900" indent="-342900" algn="l">
              <a:buFont typeface="Arial" panose="020B0604020202020204" pitchFamily="34" charset="0"/>
              <a:buChar char="•"/>
            </a:pPr>
            <a:endParaRPr lang="en-GB" sz="3200" dirty="0"/>
          </a:p>
          <a:p>
            <a:pPr marL="342900" indent="-342900" algn="l">
              <a:buFont typeface="Arial" panose="020B0604020202020204" pitchFamily="34" charset="0"/>
              <a:buChar char="•"/>
            </a:pPr>
            <a:r>
              <a:rPr lang="en-GB" sz="3200" dirty="0"/>
              <a:t>Never post any content, outside the content calendar expect on special occasions like birthday, anniversary </a:t>
            </a:r>
            <a:r>
              <a:rPr lang="en-GB" sz="3200" dirty="0" err="1"/>
              <a:t>celeberatons</a:t>
            </a:r>
            <a:r>
              <a:rPr lang="en-GB" sz="3200" dirty="0"/>
              <a:t>.</a:t>
            </a:r>
          </a:p>
          <a:p>
            <a:pPr algn="l"/>
            <a:endParaRPr lang="en-GB" dirty="0"/>
          </a:p>
          <a:p>
            <a:pPr algn="l"/>
            <a:endParaRPr lang="en-GB" dirty="0"/>
          </a:p>
        </p:txBody>
      </p:sp>
    </p:spTree>
    <p:extLst>
      <p:ext uri="{BB962C8B-B14F-4D97-AF65-F5344CB8AC3E}">
        <p14:creationId xmlns:p14="http://schemas.microsoft.com/office/powerpoint/2010/main" val="140075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b="1" dirty="0">
                <a:solidFill>
                  <a:srgbClr val="FFC000"/>
                </a:solidFill>
              </a:rPr>
              <a:t>OUR FONT</a:t>
            </a:r>
          </a:p>
        </p:txBody>
      </p:sp>
      <p:sp>
        <p:nvSpPr>
          <p:cNvPr id="3" name="Subtitle 2"/>
          <p:cNvSpPr>
            <a:spLocks noGrp="1"/>
          </p:cNvSpPr>
          <p:nvPr>
            <p:ph type="subTitle" idx="1"/>
          </p:nvPr>
        </p:nvSpPr>
        <p:spPr>
          <a:xfrm>
            <a:off x="328246" y="1664677"/>
            <a:ext cx="11558954" cy="5193323"/>
          </a:xfrm>
        </p:spPr>
        <p:txBody>
          <a:bodyPr>
            <a:normAutofit/>
          </a:bodyPr>
          <a:lstStyle/>
          <a:p>
            <a:pPr algn="l"/>
            <a:r>
              <a:rPr lang="en-GB" sz="5000" dirty="0"/>
              <a:t> </a:t>
            </a:r>
            <a:r>
              <a:rPr lang="en-GB" sz="5000" dirty="0" err="1"/>
              <a:t>Uncutxtra</a:t>
            </a:r>
            <a:r>
              <a:rPr lang="en-GB" sz="5000" dirty="0"/>
              <a:t> official fonts are . These fonts are to be used in all our contents. Using this font in all printed material will help to establish a consistent look and feel for all of our communications. </a:t>
            </a:r>
          </a:p>
        </p:txBody>
      </p:sp>
    </p:spTree>
    <p:extLst>
      <p:ext uri="{BB962C8B-B14F-4D97-AF65-F5344CB8AC3E}">
        <p14:creationId xmlns:p14="http://schemas.microsoft.com/office/powerpoint/2010/main" val="400098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620" y="0"/>
            <a:ext cx="11324492" cy="984737"/>
          </a:xfrm>
        </p:spPr>
        <p:txBody>
          <a:bodyPr/>
          <a:lstStyle/>
          <a:p>
            <a:r>
              <a:rPr lang="en-GB" b="1" dirty="0">
                <a:solidFill>
                  <a:srgbClr val="FFC000"/>
                </a:solidFill>
              </a:rPr>
              <a:t>OUR FONT</a:t>
            </a:r>
          </a:p>
        </p:txBody>
      </p:sp>
      <p:pic>
        <p:nvPicPr>
          <p:cNvPr id="4" name="Picture 2" descr="C:\Users\dicksonRomeo\Desktop\FONT 1.jpg">
            <a:extLst>
              <a:ext uri="{FF2B5EF4-FFF2-40B4-BE49-F238E27FC236}">
                <a16:creationId xmlns:a16="http://schemas.microsoft.com/office/drawing/2014/main" id="{C6E467E3-366F-A9EC-5D9E-9FD9ED32B703}"/>
              </a:ext>
            </a:extLst>
          </p:cNvPr>
          <p:cNvPicPr>
            <a:picLocks noChangeAspect="1" noChangeArrowheads="1"/>
          </p:cNvPicPr>
          <p:nvPr/>
        </p:nvPicPr>
        <p:blipFill>
          <a:blip r:embed="rId2" cstate="print"/>
          <a:srcRect/>
          <a:stretch>
            <a:fillRect/>
          </a:stretch>
        </p:blipFill>
        <p:spPr bwMode="auto">
          <a:xfrm>
            <a:off x="870095" y="984737"/>
            <a:ext cx="10017776" cy="5638800"/>
          </a:xfrm>
          <a:prstGeom prst="rect">
            <a:avLst/>
          </a:prstGeom>
          <a:noFill/>
        </p:spPr>
      </p:pic>
    </p:spTree>
    <p:extLst>
      <p:ext uri="{BB962C8B-B14F-4D97-AF65-F5344CB8AC3E}">
        <p14:creationId xmlns:p14="http://schemas.microsoft.com/office/powerpoint/2010/main" val="251513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b="1" dirty="0">
                <a:solidFill>
                  <a:srgbClr val="FFC000"/>
                </a:solidFill>
              </a:rPr>
              <a:t>OUR FONT</a:t>
            </a:r>
          </a:p>
        </p:txBody>
      </p:sp>
      <p:pic>
        <p:nvPicPr>
          <p:cNvPr id="3" name="Picture 2">
            <a:extLst>
              <a:ext uri="{FF2B5EF4-FFF2-40B4-BE49-F238E27FC236}">
                <a16:creationId xmlns:a16="http://schemas.microsoft.com/office/drawing/2014/main" id="{47D7EF31-4FA4-3E27-FC1A-D9C7E48026D8}"/>
              </a:ext>
            </a:extLst>
          </p:cNvPr>
          <p:cNvPicPr>
            <a:picLocks noChangeAspect="1"/>
          </p:cNvPicPr>
          <p:nvPr/>
        </p:nvPicPr>
        <p:blipFill>
          <a:blip r:embed="rId2"/>
          <a:stretch>
            <a:fillRect/>
          </a:stretch>
        </p:blipFill>
        <p:spPr>
          <a:xfrm>
            <a:off x="1857762" y="1496357"/>
            <a:ext cx="9102117" cy="5127180"/>
          </a:xfrm>
          <a:prstGeom prst="rect">
            <a:avLst/>
          </a:prstGeom>
        </p:spPr>
      </p:pic>
    </p:spTree>
    <p:extLst>
      <p:ext uri="{BB962C8B-B14F-4D97-AF65-F5344CB8AC3E}">
        <p14:creationId xmlns:p14="http://schemas.microsoft.com/office/powerpoint/2010/main" val="423924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8246" y="1664677"/>
            <a:ext cx="11558954" cy="5193323"/>
          </a:xfrm>
        </p:spPr>
        <p:txBody>
          <a:bodyPr>
            <a:normAutofit/>
          </a:bodyPr>
          <a:lstStyle/>
          <a:p>
            <a:pPr algn="l"/>
            <a:r>
              <a:rPr lang="en-GB" dirty="0"/>
              <a:t> </a:t>
            </a:r>
          </a:p>
        </p:txBody>
      </p:sp>
      <p:pic>
        <p:nvPicPr>
          <p:cNvPr id="4" name="Picture 2" descr="C:\Users\dicksonRomeo\Desktop\SM BRANDING.jpg"/>
          <p:cNvPicPr>
            <a:picLocks noChangeAspect="1" noChangeArrowheads="1"/>
          </p:cNvPicPr>
          <p:nvPr/>
        </p:nvPicPr>
        <p:blipFill>
          <a:blip r:embed="rId2" cstate="print"/>
          <a:srcRect/>
          <a:stretch>
            <a:fillRect/>
          </a:stretch>
        </p:blipFill>
        <p:spPr bwMode="auto">
          <a:xfrm>
            <a:off x="698739" y="691504"/>
            <a:ext cx="10541479" cy="5933582"/>
          </a:xfrm>
          <a:prstGeom prst="rect">
            <a:avLst/>
          </a:prstGeom>
          <a:noFill/>
        </p:spPr>
      </p:pic>
      <p:sp>
        <p:nvSpPr>
          <p:cNvPr id="2" name="Title 1"/>
          <p:cNvSpPr>
            <a:spLocks noGrp="1"/>
          </p:cNvSpPr>
          <p:nvPr>
            <p:ph type="ctrTitle"/>
          </p:nvPr>
        </p:nvSpPr>
        <p:spPr>
          <a:xfrm>
            <a:off x="285114" y="0"/>
            <a:ext cx="11324492" cy="984737"/>
          </a:xfrm>
        </p:spPr>
        <p:txBody>
          <a:bodyPr/>
          <a:lstStyle/>
          <a:p>
            <a:r>
              <a:rPr lang="en-GB" b="1" dirty="0">
                <a:solidFill>
                  <a:srgbClr val="FFC000"/>
                </a:solidFill>
                <a:effectLst>
                  <a:outerShdw blurRad="38100" dist="38100" dir="2700000" algn="tl">
                    <a:srgbClr val="000000">
                      <a:alpha val="43137"/>
                    </a:srgbClr>
                  </a:outerShdw>
                </a:effectLst>
              </a:rPr>
              <a:t>SOCIAL MEDIA BRANDING</a:t>
            </a:r>
          </a:p>
        </p:txBody>
      </p:sp>
    </p:spTree>
    <p:extLst>
      <p:ext uri="{BB962C8B-B14F-4D97-AF65-F5344CB8AC3E}">
        <p14:creationId xmlns:p14="http://schemas.microsoft.com/office/powerpoint/2010/main" val="135261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463"/>
            <a:ext cx="9144000" cy="1172306"/>
          </a:xfrm>
        </p:spPr>
        <p:txBody>
          <a:bodyPr/>
          <a:lstStyle/>
          <a:p>
            <a:r>
              <a:rPr lang="en-GB" b="1" dirty="0">
                <a:solidFill>
                  <a:srgbClr val="FFC000"/>
                </a:solidFill>
              </a:rPr>
              <a:t>OUR STORY</a:t>
            </a:r>
          </a:p>
        </p:txBody>
      </p:sp>
      <p:sp>
        <p:nvSpPr>
          <p:cNvPr id="3" name="Subtitle 2"/>
          <p:cNvSpPr>
            <a:spLocks noGrp="1"/>
          </p:cNvSpPr>
          <p:nvPr>
            <p:ph type="subTitle" idx="1"/>
          </p:nvPr>
        </p:nvSpPr>
        <p:spPr>
          <a:xfrm>
            <a:off x="328246" y="1664677"/>
            <a:ext cx="11558954" cy="5193323"/>
          </a:xfrm>
        </p:spPr>
        <p:txBody>
          <a:bodyPr>
            <a:noAutofit/>
          </a:bodyPr>
          <a:lstStyle/>
          <a:p>
            <a:pPr algn="l"/>
            <a:r>
              <a:rPr lang="en-GB" sz="4500" dirty="0"/>
              <a:t>Once upon a time, in a world hungry for authentic voices and unfiltered inspiration, there emerged a beacon of creativity that shattered the boundaries of conventional media. This is the story of </a:t>
            </a:r>
            <a:r>
              <a:rPr lang="en-GB" sz="4500" b="1" dirty="0" err="1">
                <a:solidFill>
                  <a:srgbClr val="FFC000"/>
                </a:solidFill>
              </a:rPr>
              <a:t>UncutXtra</a:t>
            </a:r>
            <a:r>
              <a:rPr lang="en-GB" sz="4500" b="1" dirty="0"/>
              <a:t>, </a:t>
            </a:r>
            <a:r>
              <a:rPr lang="en-GB" sz="4500" dirty="0"/>
              <a:t>where vibrant yellow, bold black, and timeless white converge to create a tapestry of style, lifestyle, and entertainment.</a:t>
            </a:r>
          </a:p>
          <a:p>
            <a:pPr algn="l"/>
            <a:endParaRPr lang="en-GB" sz="4500" dirty="0"/>
          </a:p>
        </p:txBody>
      </p:sp>
    </p:spTree>
    <p:extLst>
      <p:ext uri="{BB962C8B-B14F-4D97-AF65-F5344CB8AC3E}">
        <p14:creationId xmlns:p14="http://schemas.microsoft.com/office/powerpoint/2010/main" val="58439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463"/>
            <a:ext cx="9144000" cy="1172306"/>
          </a:xfrm>
        </p:spPr>
        <p:txBody>
          <a:bodyPr/>
          <a:lstStyle/>
          <a:p>
            <a:r>
              <a:rPr lang="en-GB" b="1" dirty="0">
                <a:solidFill>
                  <a:srgbClr val="FFC000"/>
                </a:solidFill>
              </a:rPr>
              <a:t>OUR STORY</a:t>
            </a:r>
          </a:p>
        </p:txBody>
      </p:sp>
      <p:sp>
        <p:nvSpPr>
          <p:cNvPr id="3" name="Subtitle 2"/>
          <p:cNvSpPr>
            <a:spLocks noGrp="1"/>
          </p:cNvSpPr>
          <p:nvPr>
            <p:ph type="subTitle" idx="1"/>
          </p:nvPr>
        </p:nvSpPr>
        <p:spPr>
          <a:xfrm>
            <a:off x="328246" y="1664677"/>
            <a:ext cx="11558954" cy="5193323"/>
          </a:xfrm>
        </p:spPr>
        <p:txBody>
          <a:bodyPr>
            <a:noAutofit/>
          </a:bodyPr>
          <a:lstStyle/>
          <a:p>
            <a:pPr algn="just"/>
            <a:r>
              <a:rPr lang="en-GB" sz="4500" dirty="0"/>
              <a:t>In the heart of a bustling city, a passionate individual broke free from the constraints of societal norms and provide a platform that celebrated the uncut essence of life. Believing that fashion was a form of self-expression, a vibrant language spoken by individuals unafraid to showcase their unique style.  </a:t>
            </a:r>
          </a:p>
        </p:txBody>
      </p:sp>
    </p:spTree>
    <p:extLst>
      <p:ext uri="{BB962C8B-B14F-4D97-AF65-F5344CB8AC3E}">
        <p14:creationId xmlns:p14="http://schemas.microsoft.com/office/powerpoint/2010/main" val="58439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dirty="0">
                <a:solidFill>
                  <a:srgbClr val="FFC000"/>
                </a:solidFill>
              </a:rPr>
              <a:t>OUR STORY</a:t>
            </a:r>
          </a:p>
        </p:txBody>
      </p:sp>
      <p:sp>
        <p:nvSpPr>
          <p:cNvPr id="3" name="Subtitle 2"/>
          <p:cNvSpPr>
            <a:spLocks noGrp="1"/>
          </p:cNvSpPr>
          <p:nvPr>
            <p:ph type="subTitle" idx="1"/>
          </p:nvPr>
        </p:nvSpPr>
        <p:spPr>
          <a:xfrm>
            <a:off x="319620" y="1405885"/>
            <a:ext cx="11558954" cy="5193323"/>
          </a:xfrm>
        </p:spPr>
        <p:txBody>
          <a:bodyPr>
            <a:noAutofit/>
          </a:bodyPr>
          <a:lstStyle/>
          <a:p>
            <a:pPr algn="l"/>
            <a:r>
              <a:rPr lang="en-GB" sz="4000" dirty="0"/>
              <a:t> Recognized that lifestyle was not a mere existence but a work of art, crafted by personal choices and experiences. And also understood that entertainment had the power to touch hearts and souls, creating lasting memories that resonated with audiences.</a:t>
            </a:r>
          </a:p>
          <a:p>
            <a:pPr algn="l"/>
            <a:r>
              <a:rPr lang="en-GB" sz="4000" dirty="0"/>
              <a:t>Thus, </a:t>
            </a:r>
            <a:r>
              <a:rPr lang="en-GB" sz="4000" dirty="0" err="1">
                <a:solidFill>
                  <a:srgbClr val="FFC000"/>
                </a:solidFill>
              </a:rPr>
              <a:t>UncutXtra</a:t>
            </a:r>
            <a:r>
              <a:rPr lang="en-GB" sz="4000" dirty="0"/>
              <a:t> was born. </a:t>
            </a:r>
          </a:p>
        </p:txBody>
      </p:sp>
    </p:spTree>
    <p:extLst>
      <p:ext uri="{BB962C8B-B14F-4D97-AF65-F5344CB8AC3E}">
        <p14:creationId xmlns:p14="http://schemas.microsoft.com/office/powerpoint/2010/main" val="50857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b="1" dirty="0">
                <a:solidFill>
                  <a:srgbClr val="FFC000"/>
                </a:solidFill>
              </a:rPr>
              <a:t>OUR LOGO</a:t>
            </a:r>
          </a:p>
        </p:txBody>
      </p:sp>
      <p:sp>
        <p:nvSpPr>
          <p:cNvPr id="3" name="Subtitle 2"/>
          <p:cNvSpPr>
            <a:spLocks noGrp="1"/>
          </p:cNvSpPr>
          <p:nvPr>
            <p:ph type="subTitle" idx="1"/>
          </p:nvPr>
        </p:nvSpPr>
        <p:spPr>
          <a:xfrm>
            <a:off x="250609" y="3571116"/>
            <a:ext cx="11558954" cy="3571556"/>
          </a:xfrm>
        </p:spPr>
        <p:txBody>
          <a:bodyPr>
            <a:normAutofit/>
          </a:bodyPr>
          <a:lstStyle/>
          <a:p>
            <a:pPr algn="l"/>
            <a:r>
              <a:rPr lang="en-GB" sz="3000" dirty="0"/>
              <a:t> </a:t>
            </a:r>
          </a:p>
          <a:p>
            <a:pPr algn="l"/>
            <a:r>
              <a:rPr lang="en-GB" sz="3000" dirty="0"/>
              <a:t>The logo's design reflects the </a:t>
            </a:r>
            <a:r>
              <a:rPr lang="en-GB" sz="3000" dirty="0" err="1"/>
              <a:t>Uncutxtra</a:t>
            </a:r>
            <a:r>
              <a:rPr lang="en-GB" sz="3000" dirty="0"/>
              <a:t> tribe's connection to nature. </a:t>
            </a:r>
          </a:p>
          <a:p>
            <a:pPr algn="l"/>
            <a:r>
              <a:rPr lang="en-GB" sz="3000" dirty="0"/>
              <a:t>Our logo is proudly displayed on our contents across all our platforms and serving as a testament to our unwavering commitment to our craft and our unique creative identity.</a:t>
            </a:r>
          </a:p>
        </p:txBody>
      </p:sp>
      <p:sp>
        <p:nvSpPr>
          <p:cNvPr id="5" name="Rectangle 4"/>
          <p:cNvSpPr/>
          <p:nvPr/>
        </p:nvSpPr>
        <p:spPr>
          <a:xfrm>
            <a:off x="3372928" y="1000664"/>
            <a:ext cx="4537495" cy="12249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Users\dicksonRomeo\Desktop\ourlogo.png"/>
          <p:cNvPicPr>
            <a:picLocks noChangeAspect="1" noChangeArrowheads="1"/>
          </p:cNvPicPr>
          <p:nvPr/>
        </p:nvPicPr>
        <p:blipFill>
          <a:blip r:embed="rId2" cstate="print"/>
          <a:srcRect/>
          <a:stretch>
            <a:fillRect/>
          </a:stretch>
        </p:blipFill>
        <p:spPr bwMode="auto">
          <a:xfrm>
            <a:off x="2587806" y="680529"/>
            <a:ext cx="6375040" cy="3750023"/>
          </a:xfrm>
          <a:prstGeom prst="rect">
            <a:avLst/>
          </a:prstGeom>
          <a:noFill/>
        </p:spPr>
      </p:pic>
    </p:spTree>
    <p:extLst>
      <p:ext uri="{BB962C8B-B14F-4D97-AF65-F5344CB8AC3E}">
        <p14:creationId xmlns:p14="http://schemas.microsoft.com/office/powerpoint/2010/main" val="169686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b="1" dirty="0">
                <a:solidFill>
                  <a:srgbClr val="FFC000"/>
                </a:solidFill>
                <a:effectLst>
                  <a:outerShdw blurRad="38100" dist="38100" dir="2700000" algn="tl">
                    <a:srgbClr val="000000">
                      <a:alpha val="43137"/>
                    </a:srgbClr>
                  </a:outerShdw>
                </a:effectLst>
              </a:rPr>
              <a:t>OUR LOGO</a:t>
            </a:r>
          </a:p>
        </p:txBody>
      </p:sp>
      <p:sp>
        <p:nvSpPr>
          <p:cNvPr id="3" name="Subtitle 2"/>
          <p:cNvSpPr>
            <a:spLocks noGrp="1"/>
          </p:cNvSpPr>
          <p:nvPr>
            <p:ph type="subTitle" idx="1"/>
          </p:nvPr>
        </p:nvSpPr>
        <p:spPr>
          <a:xfrm>
            <a:off x="328246" y="1664677"/>
            <a:ext cx="11558954" cy="5193323"/>
          </a:xfrm>
        </p:spPr>
        <p:txBody>
          <a:bodyPr>
            <a:normAutofit/>
          </a:bodyPr>
          <a:lstStyle/>
          <a:p>
            <a:pPr algn="l"/>
            <a:r>
              <a:rPr lang="en-GB" dirty="0">
                <a:solidFill>
                  <a:schemeClr val="bg1"/>
                </a:solidFill>
              </a:rPr>
              <a:t> Primary logo</a:t>
            </a:r>
          </a:p>
          <a:p>
            <a:pPr algn="l"/>
            <a:endParaRPr lang="en-GB" dirty="0">
              <a:solidFill>
                <a:schemeClr val="bg1"/>
              </a:solidFill>
            </a:endParaRPr>
          </a:p>
          <a:p>
            <a:pPr algn="l"/>
            <a:r>
              <a:rPr lang="en-GB" dirty="0">
                <a:solidFill>
                  <a:schemeClr val="bg1"/>
                </a:solidFill>
              </a:rPr>
              <a:t>This is our main go-to version of the logo, except for limited expectations.</a:t>
            </a:r>
          </a:p>
          <a:p>
            <a:pPr algn="l"/>
            <a:endParaRPr lang="en-GB" dirty="0">
              <a:solidFill>
                <a:schemeClr val="bg1"/>
              </a:solidFill>
            </a:endParaRPr>
          </a:p>
          <a:p>
            <a:pPr algn="l"/>
            <a:r>
              <a:rPr lang="en-GB" dirty="0">
                <a:solidFill>
                  <a:schemeClr val="bg1"/>
                </a:solidFill>
              </a:rPr>
              <a:t>The </a:t>
            </a:r>
            <a:r>
              <a:rPr lang="en-GB" b="1" dirty="0">
                <a:solidFill>
                  <a:schemeClr val="bg1"/>
                </a:solidFill>
                <a:effectLst>
                  <a:outerShdw blurRad="38100" dist="38100" dir="2700000" algn="tl">
                    <a:srgbClr val="000000">
                      <a:alpha val="43137"/>
                    </a:srgbClr>
                  </a:outerShdw>
                </a:effectLst>
              </a:rPr>
              <a:t>“UNCUTTRA” </a:t>
            </a:r>
            <a:r>
              <a:rPr lang="en-GB" dirty="0">
                <a:solidFill>
                  <a:schemeClr val="bg1"/>
                </a:solidFill>
              </a:rPr>
              <a:t>is in black: The black lettering represents the depth and mystery of their artistic expressions. It signifies the darkness from which they draw inspiration, the unexplored depths of their souls, and the transformative power of their crafts.</a:t>
            </a:r>
          </a:p>
          <a:p>
            <a:pPr algn="l"/>
            <a:r>
              <a:rPr lang="en-GB" dirty="0">
                <a:solidFill>
                  <a:schemeClr val="bg1"/>
                </a:solidFill>
              </a:rPr>
              <a:t>The yellow </a:t>
            </a:r>
            <a:r>
              <a:rPr lang="en-GB" b="1" dirty="0">
                <a:solidFill>
                  <a:srgbClr val="FFC000"/>
                </a:solidFill>
                <a:effectLst>
                  <a:outerShdw blurRad="38100" dist="38100" dir="2700000" algn="tl">
                    <a:srgbClr val="000000">
                      <a:alpha val="43137"/>
                    </a:srgbClr>
                  </a:outerShdw>
                </a:effectLst>
              </a:rPr>
              <a:t>"X"</a:t>
            </a:r>
            <a:r>
              <a:rPr lang="en-GB" dirty="0">
                <a:solidFill>
                  <a:schemeClr val="bg1"/>
                </a:solidFill>
              </a:rPr>
              <a:t> within the logo represents the tribe's symbol of unity and rebellion. It stands for the crossroads where creativity meets resistance and challenges the status quo. The vibrant yellow colour symbolizes the energy and vitality that radiates from their collective spirit.</a:t>
            </a:r>
          </a:p>
          <a:p>
            <a:pPr algn="l"/>
            <a:endParaRPr lang="en-GB" dirty="0">
              <a:solidFill>
                <a:schemeClr val="bg1"/>
              </a:solidFill>
            </a:endParaRPr>
          </a:p>
          <a:p>
            <a:pPr algn="l"/>
            <a:endParaRPr lang="en-GB" dirty="0">
              <a:solidFill>
                <a:schemeClr val="bg1"/>
              </a:solidFill>
            </a:endParaRPr>
          </a:p>
          <a:p>
            <a:pPr algn="l"/>
            <a:endParaRPr lang="en-GB" dirty="0">
              <a:solidFill>
                <a:schemeClr val="bg1"/>
              </a:solidFill>
            </a:endParaRPr>
          </a:p>
        </p:txBody>
      </p:sp>
      <p:pic>
        <p:nvPicPr>
          <p:cNvPr id="3074" name="Picture 2" descr="C:\Users\dicksonRomeo\Desktop\UncutXtra\PNG PICS\Uncutxtra logo.png"/>
          <p:cNvPicPr>
            <a:picLocks noChangeAspect="1" noChangeArrowheads="1"/>
          </p:cNvPicPr>
          <p:nvPr/>
        </p:nvPicPr>
        <p:blipFill>
          <a:blip r:embed="rId2"/>
          <a:srcRect/>
          <a:stretch>
            <a:fillRect/>
          </a:stretch>
        </p:blipFill>
        <p:spPr bwMode="auto">
          <a:xfrm>
            <a:off x="2180291" y="1086355"/>
            <a:ext cx="4591444" cy="1770501"/>
          </a:xfrm>
          <a:prstGeom prst="rect">
            <a:avLst/>
          </a:prstGeom>
          <a:noFill/>
        </p:spPr>
      </p:pic>
    </p:spTree>
    <p:extLst>
      <p:ext uri="{BB962C8B-B14F-4D97-AF65-F5344CB8AC3E}">
        <p14:creationId xmlns:p14="http://schemas.microsoft.com/office/powerpoint/2010/main" val="123076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b="1" dirty="0">
                <a:solidFill>
                  <a:srgbClr val="FFC000"/>
                </a:solidFill>
              </a:rPr>
              <a:t>OUR LOGO</a:t>
            </a:r>
          </a:p>
        </p:txBody>
      </p:sp>
      <p:sp>
        <p:nvSpPr>
          <p:cNvPr id="3" name="Subtitle 2"/>
          <p:cNvSpPr>
            <a:spLocks noGrp="1"/>
          </p:cNvSpPr>
          <p:nvPr>
            <p:ph type="subTitle" idx="1"/>
          </p:nvPr>
        </p:nvSpPr>
        <p:spPr>
          <a:xfrm>
            <a:off x="328246" y="1664677"/>
            <a:ext cx="11558954" cy="5193323"/>
          </a:xfrm>
        </p:spPr>
        <p:txBody>
          <a:bodyPr>
            <a:normAutofit/>
          </a:bodyPr>
          <a:lstStyle/>
          <a:p>
            <a:pPr algn="l"/>
            <a:r>
              <a:rPr lang="en-GB" dirty="0"/>
              <a:t> </a:t>
            </a:r>
          </a:p>
          <a:p>
            <a:pPr algn="l"/>
            <a:r>
              <a:rPr lang="en-GB" dirty="0"/>
              <a:t>SECONDARY LOGO</a:t>
            </a:r>
          </a:p>
          <a:p>
            <a:pPr algn="l"/>
            <a:endParaRPr lang="en-GB" dirty="0"/>
          </a:p>
          <a:p>
            <a:pPr algn="l"/>
            <a:r>
              <a:rPr lang="en-GB" sz="4000" dirty="0"/>
              <a:t>This logo is used interchangeably when we cannot use the primary logo due to maybe the background colour being the same with the logo colour or maybe for any other valuable reasons. </a:t>
            </a:r>
          </a:p>
          <a:p>
            <a:pPr algn="l"/>
            <a:endParaRPr lang="en-GB" dirty="0"/>
          </a:p>
          <a:p>
            <a:pPr algn="l"/>
            <a:endParaRPr lang="en-GB" dirty="0"/>
          </a:p>
          <a:p>
            <a:pPr algn="l"/>
            <a:endParaRPr lang="en-GB" dirty="0"/>
          </a:p>
        </p:txBody>
      </p:sp>
      <p:pic>
        <p:nvPicPr>
          <p:cNvPr id="2051" name="Picture 3" descr="C:\Users\dicksonRomeo\Desktop\secondary2.png"/>
          <p:cNvPicPr>
            <a:picLocks noChangeAspect="1" noChangeArrowheads="1"/>
          </p:cNvPicPr>
          <p:nvPr/>
        </p:nvPicPr>
        <p:blipFill>
          <a:blip r:embed="rId2" cstate="print"/>
          <a:srcRect/>
          <a:stretch>
            <a:fillRect/>
          </a:stretch>
        </p:blipFill>
        <p:spPr bwMode="auto">
          <a:xfrm>
            <a:off x="3002921" y="1603106"/>
            <a:ext cx="7367587" cy="1573212"/>
          </a:xfrm>
          <a:prstGeom prst="rect">
            <a:avLst/>
          </a:prstGeom>
          <a:noFill/>
        </p:spPr>
      </p:pic>
    </p:spTree>
    <p:extLst>
      <p:ext uri="{BB962C8B-B14F-4D97-AF65-F5344CB8AC3E}">
        <p14:creationId xmlns:p14="http://schemas.microsoft.com/office/powerpoint/2010/main" val="301133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dirty="0"/>
              <a:t> </a:t>
            </a:r>
            <a:r>
              <a:rPr lang="en-GB" b="1" dirty="0">
                <a:solidFill>
                  <a:srgbClr val="FFC000"/>
                </a:solidFill>
              </a:rPr>
              <a:t>LOGO SIZE/USAGE </a:t>
            </a:r>
          </a:p>
        </p:txBody>
      </p:sp>
      <p:sp>
        <p:nvSpPr>
          <p:cNvPr id="3" name="Subtitle 2"/>
          <p:cNvSpPr>
            <a:spLocks noGrp="1"/>
          </p:cNvSpPr>
          <p:nvPr>
            <p:ph type="subTitle" idx="1"/>
          </p:nvPr>
        </p:nvSpPr>
        <p:spPr>
          <a:xfrm>
            <a:off x="328246" y="1664677"/>
            <a:ext cx="11558954" cy="5193323"/>
          </a:xfrm>
        </p:spPr>
        <p:txBody>
          <a:bodyPr>
            <a:normAutofit/>
          </a:bodyPr>
          <a:lstStyle/>
          <a:p>
            <a:pPr algn="l"/>
            <a:r>
              <a:rPr lang="en-GB" sz="4000" dirty="0"/>
              <a:t> All logos mustn’t be smaller than half an inch in length (0.5”) for readability.</a:t>
            </a:r>
          </a:p>
          <a:p>
            <a:pPr algn="l"/>
            <a:endParaRPr lang="en-GB" sz="4000" dirty="0"/>
          </a:p>
          <a:p>
            <a:pPr algn="l"/>
            <a:r>
              <a:rPr lang="en-GB" sz="4000" dirty="0"/>
              <a:t>The logos should be used on all official </a:t>
            </a:r>
            <a:r>
              <a:rPr lang="en-GB" sz="4000" dirty="0" err="1"/>
              <a:t>Uncutxtra</a:t>
            </a:r>
            <a:r>
              <a:rPr lang="en-GB" sz="4000" dirty="0"/>
              <a:t> publications, websites and all other contents across the social media platforms. The logo should not be altered, because the logo is a trademark for the brand. </a:t>
            </a:r>
          </a:p>
          <a:p>
            <a:pPr algn="l"/>
            <a:endParaRPr lang="en-GB" sz="4000" dirty="0"/>
          </a:p>
          <a:p>
            <a:pPr algn="l"/>
            <a:endParaRPr lang="en-GB" sz="4000" dirty="0"/>
          </a:p>
        </p:txBody>
      </p:sp>
    </p:spTree>
    <p:extLst>
      <p:ext uri="{BB962C8B-B14F-4D97-AF65-F5344CB8AC3E}">
        <p14:creationId xmlns:p14="http://schemas.microsoft.com/office/powerpoint/2010/main" val="375672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246" y="234463"/>
            <a:ext cx="11324492" cy="984737"/>
          </a:xfrm>
        </p:spPr>
        <p:txBody>
          <a:bodyPr/>
          <a:lstStyle/>
          <a:p>
            <a:r>
              <a:rPr lang="en-GB" dirty="0"/>
              <a:t>OUR COLOUR</a:t>
            </a:r>
          </a:p>
        </p:txBody>
      </p:sp>
      <p:sp>
        <p:nvSpPr>
          <p:cNvPr id="3" name="Subtitle 2"/>
          <p:cNvSpPr>
            <a:spLocks noGrp="1"/>
          </p:cNvSpPr>
          <p:nvPr>
            <p:ph type="subTitle" idx="1"/>
          </p:nvPr>
        </p:nvSpPr>
        <p:spPr>
          <a:xfrm>
            <a:off x="328246" y="1219201"/>
            <a:ext cx="11558954" cy="5638800"/>
          </a:xfrm>
        </p:spPr>
        <p:txBody>
          <a:bodyPr>
            <a:normAutofit/>
          </a:bodyPr>
          <a:lstStyle/>
          <a:p>
            <a:pPr algn="l"/>
            <a:r>
              <a:rPr lang="en-GB" sz="3200" b="1" dirty="0"/>
              <a:t>VIBRANT YELLOW</a:t>
            </a:r>
          </a:p>
          <a:p>
            <a:pPr algn="l"/>
            <a:endParaRPr lang="en-GB" dirty="0"/>
          </a:p>
          <a:p>
            <a:pPr algn="l"/>
            <a:endParaRPr lang="en-GB" dirty="0"/>
          </a:p>
          <a:p>
            <a:pPr algn="l"/>
            <a:r>
              <a:rPr lang="en-GB" dirty="0"/>
              <a:t> </a:t>
            </a:r>
          </a:p>
          <a:p>
            <a:pPr algn="l"/>
            <a:endParaRPr lang="en-GB" dirty="0"/>
          </a:p>
          <a:p>
            <a:pPr algn="l"/>
            <a:r>
              <a:rPr lang="en-GB" sz="3200" dirty="0"/>
              <a:t>Yellow, the colour of sunshine and possibility, infused each page with a radiant energy. It symbolized </a:t>
            </a:r>
            <a:r>
              <a:rPr lang="en-GB" sz="3200" dirty="0" err="1"/>
              <a:t>UncutXtra's</a:t>
            </a:r>
            <a:r>
              <a:rPr lang="en-GB" sz="3200" dirty="0"/>
              <a:t> unwavering commitment to positivity and inspiration, encouraging readers to embrace their true selves and chase their dreams unapologetically. Like a burst of sunlight on a cloudy day, yellow brought warmth and optimism to every aspect of the brand.</a:t>
            </a:r>
          </a:p>
          <a:p>
            <a:pPr algn="l"/>
            <a:endParaRPr lang="en-GB" dirty="0"/>
          </a:p>
        </p:txBody>
      </p:sp>
      <p:sp>
        <p:nvSpPr>
          <p:cNvPr id="5" name="Rectangle: Rounded Corners 4">
            <a:extLst>
              <a:ext uri="{FF2B5EF4-FFF2-40B4-BE49-F238E27FC236}">
                <a16:creationId xmlns:a16="http://schemas.microsoft.com/office/drawing/2014/main" id="{A019D167-4E8D-C053-26A7-DE5AD89EBE40}"/>
              </a:ext>
            </a:extLst>
          </p:cNvPr>
          <p:cNvSpPr/>
          <p:nvPr/>
        </p:nvSpPr>
        <p:spPr>
          <a:xfrm>
            <a:off x="2502568" y="1900988"/>
            <a:ext cx="6232358" cy="1528011"/>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a:p>
            <a:pPr algn="ctr"/>
            <a:endParaRPr lang="en-US" dirty="0"/>
          </a:p>
          <a:p>
            <a:pPr algn="ctr"/>
            <a:r>
              <a:rPr lang="en-US" sz="4400" b="1" dirty="0">
                <a:solidFill>
                  <a:schemeClr val="tx1"/>
                </a:solidFill>
              </a:rPr>
              <a:t>#F5B41A</a:t>
            </a:r>
          </a:p>
        </p:txBody>
      </p:sp>
    </p:spTree>
    <p:extLst>
      <p:ext uri="{BB962C8B-B14F-4D97-AF65-F5344CB8AC3E}">
        <p14:creationId xmlns:p14="http://schemas.microsoft.com/office/powerpoint/2010/main" val="3097890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851</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OUR STORY</vt:lpstr>
      <vt:lpstr>OUR STORY</vt:lpstr>
      <vt:lpstr>OUR STORY</vt:lpstr>
      <vt:lpstr>OUR LOGO</vt:lpstr>
      <vt:lpstr>OUR LOGO</vt:lpstr>
      <vt:lpstr>OUR LOGO</vt:lpstr>
      <vt:lpstr> LOGO SIZE/USAGE </vt:lpstr>
      <vt:lpstr>OUR COLOUR</vt:lpstr>
      <vt:lpstr>OUR COLOUR</vt:lpstr>
      <vt:lpstr>OUR COLOUR</vt:lpstr>
      <vt:lpstr>DIGITAL GUIDELINES</vt:lpstr>
      <vt:lpstr>IMAGE/CONTENT SOURCING GUIDELINES</vt:lpstr>
      <vt:lpstr>BRANDING DON’TS</vt:lpstr>
      <vt:lpstr>OUR FONT</vt:lpstr>
      <vt:lpstr>OUR FONT</vt:lpstr>
      <vt:lpstr>OUR FONT</vt:lpstr>
      <vt:lpstr>SOCIAL MEDIA BRANDING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STORY</dc:title>
  <dc:creator>Lamina, Lateef</dc:creator>
  <cp:lastModifiedBy>Nelson</cp:lastModifiedBy>
  <cp:revision>25</cp:revision>
  <dcterms:created xsi:type="dcterms:W3CDTF">2023-07-18T19:42:28Z</dcterms:created>
  <dcterms:modified xsi:type="dcterms:W3CDTF">2023-07-24T08:52:01Z</dcterms:modified>
</cp:coreProperties>
</file>