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938E5-04D2-4ACA-888C-4DDE1AE72640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F0848-26F8-47B4-94F9-881D523955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8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E6D12E1-4647-43B6-8D85-6DE8BEAD9CB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CC73-4FF3-4CF0-B1B7-FD53716C402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3FDD-607A-4328-B905-5F11151B3FD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CBCB-42E5-483D-B94A-7A50886863D9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2443-CBB5-4839-8E07-F3E4FE392C37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4234-14C7-441E-878D-400F0A007D56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87F6-DC41-4902-AE88-A2815EE8CDFD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993A-091D-437D-8CC7-4EBF0A9BE8CB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144B-3ED4-48C9-8E45-3702E41B6A6E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DE36-D5DA-47CD-A63C-1E2AFDA385F2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24A9-6709-498A-A6CF-A5DA6C3AA6D8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7D1A-106E-4BC1-9EFF-8C2B2A787F30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7844-7C9C-491C-BDD3-A4137EA1B743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177A-29BA-4BBA-98ED-13CF955DE971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A350-287F-493D-87B3-7CB80D8452D7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6A2-7C4F-4F87-8543-10DEBCC76C0A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43FF-67EB-4A6D-82A4-3DF877A82C57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3C0DAF-2590-44FC-A36D-7574BC2E762F}" type="datetime1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D399E-0A92-4A95-9057-E54F604E1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Python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24428A-C85F-4EA1-8C39-E428FDB1C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Nicolas </a:t>
            </a:r>
            <a:r>
              <a:rPr lang="fr-FR" dirty="0" err="1"/>
              <a:t>xavier</a:t>
            </a:r>
            <a:r>
              <a:rPr lang="fr-FR" dirty="0"/>
              <a:t> lasso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819E0-ECA6-4FFC-93EE-7ADD3EC8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840CF-87AA-4D6C-BA97-7285D2E4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FD92F-39CE-4998-B627-AA291F46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Smartphone-Based Recognition of Human Activities and Postural Transitions Data Set</a:t>
            </a:r>
          </a:p>
          <a:p>
            <a:pPr lvl="1"/>
            <a:r>
              <a:rPr lang="fr-FR" dirty="0"/>
              <a:t>Les expériences ont été réalisées avec un groupe de 30 volontaires dans une tranche d'âge de 19 à 48 ans. </a:t>
            </a:r>
          </a:p>
          <a:p>
            <a:pPr lvl="1"/>
            <a:r>
              <a:rPr lang="fr-FR" dirty="0"/>
              <a:t>Ils ont effectué un certain nombre d’activités composées de 12 postures différentes (debout, assis, couché…).</a:t>
            </a:r>
          </a:p>
          <a:p>
            <a:pPr lvl="1"/>
            <a:r>
              <a:rPr lang="fr-FR" dirty="0"/>
              <a:t>Tous les participants portaient un smartphone à la taille pendant l'expérience. </a:t>
            </a:r>
          </a:p>
          <a:p>
            <a:pPr lvl="1"/>
            <a:r>
              <a:rPr lang="fr-FR" dirty="0"/>
              <a:t>En utilisant l'accéléromètre et le gyroscope intégrés à l'appareil, l'accélération linéaire et la vitesse angulaire sur trois axes ont été relevées.</a:t>
            </a:r>
          </a:p>
          <a:p>
            <a:pPr lvl="1"/>
            <a:r>
              <a:rPr lang="fr-FR" dirty="0"/>
              <a:t>L'ensemble de données obtenu a été divisé au hasard en deux ensembles, où 70% des volontaires ont été sélectionnés pour générer les données d'entraînement et 30% les données de test.</a:t>
            </a:r>
          </a:p>
          <a:p>
            <a:pPr lvl="1"/>
            <a:r>
              <a:rPr lang="fr-FR" dirty="0"/>
              <a:t>A partir de ces données, des nouvelles colonnes ont été ajoutées pour chaque axe :  moyenne, médiane, minimum, maximum…</a:t>
            </a:r>
          </a:p>
          <a:p>
            <a:pPr lvl="1"/>
            <a:r>
              <a:rPr lang="fr-FR" dirty="0"/>
              <a:t>Le jeu de données comporte 561 colonnes, 7767 lignes pour la partie train et 3162 lignes pour la partie test.</a:t>
            </a:r>
          </a:p>
          <a:p>
            <a:pPr lvl="1"/>
            <a:r>
              <a:rPr lang="fr-FR" dirty="0"/>
              <a:t>L’objectif est de prédire la posture à partir de ces données.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58C54-C2CB-4574-ACA2-25E8395A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96E56-2F49-4472-83AA-101D9492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EBBB4-8522-4A6B-A737-F35FC2A9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4958"/>
            <a:ext cx="10131425" cy="1753865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comportant un nombre déjà très élevé de colonnes (calculées en grande partie avec les moyennes, les médianes, les écarts interquartiles…), il ne semble pas nécessaire d’en ajouter d’autres à partir des colonnes de base.</a:t>
            </a:r>
          </a:p>
          <a:p>
            <a:r>
              <a:rPr lang="fr-FR" dirty="0"/>
              <a:t>Toutes les lignes du </a:t>
            </a:r>
            <a:r>
              <a:rPr lang="fr-FR" dirty="0" err="1"/>
              <a:t>dataset</a:t>
            </a:r>
            <a:r>
              <a:rPr lang="fr-FR" dirty="0"/>
              <a:t> sont des nombres décimaux : il n’y a pas besoin de les modifier.</a:t>
            </a:r>
          </a:p>
          <a:p>
            <a:r>
              <a:rPr lang="fr-FR" dirty="0"/>
              <a:t>Un seule colonne a été ajoutée : celle de l’ID du volontaire ayant effectué l’activité.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7B4763-FA1A-442A-B1D6-AE98960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2128D3-DB9E-4D4A-822B-AE619E76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71" y="3568823"/>
            <a:ext cx="7804058" cy="287870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10BC4E-98BD-4F5B-99B0-825D9D5413C2}"/>
              </a:ext>
            </a:extLst>
          </p:cNvPr>
          <p:cNvSpPr txBox="1"/>
          <p:nvPr/>
        </p:nvSpPr>
        <p:spPr>
          <a:xfrm>
            <a:off x="5217110" y="6447532"/>
            <a:ext cx="175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Extrait du </a:t>
            </a:r>
            <a:r>
              <a:rPr lang="fr-FR" sz="1400" i="1" dirty="0" err="1"/>
              <a:t>DataFrame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47725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6FA5-EA4C-4F11-B68B-D9BD5648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9DA42-E65B-4D21-8002-77195F9D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5534"/>
            <a:ext cx="10131425" cy="958187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En explorant les données, on remarque que certaines colonnes sont en triple (fBodyAcc-Kurtosis-1, fBodyAcc-Skewness-1…)</a:t>
            </a:r>
          </a:p>
          <a:p>
            <a:pPr lvl="1"/>
            <a:r>
              <a:rPr lang="fr-FR" dirty="0"/>
              <a:t>Il s’agit probablement d’une erreur : ce sont normalement les valeurs sur trois axes (fBodyAcc-Kurtosis-1, fBodyAcc-Kurtosis-2, fBodyAcc-Kurtosis-3…)</a:t>
            </a:r>
          </a:p>
          <a:p>
            <a:pPr lvl="1"/>
            <a:r>
              <a:rPr lang="fr-FR" dirty="0"/>
              <a:t>On renomme donc ces colonnes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718A592A-4552-40B0-8F79-7FB5FE8B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07" y="3065947"/>
            <a:ext cx="7578741" cy="18233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D4CF9D3-798B-4364-9543-C6466D7E09A3}"/>
              </a:ext>
            </a:extLst>
          </p:cNvPr>
          <p:cNvSpPr txBox="1"/>
          <p:nvPr/>
        </p:nvSpPr>
        <p:spPr>
          <a:xfrm>
            <a:off x="2737543" y="2733721"/>
            <a:ext cx="3453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Fréquence pour chaque variable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AC954E-1B58-4EAD-B351-3CB1D576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8" y="4983300"/>
            <a:ext cx="7578741" cy="180781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090B73E-3727-496C-A896-E9550460CF94}"/>
              </a:ext>
            </a:extLst>
          </p:cNvPr>
          <p:cNvSpPr txBox="1"/>
          <p:nvPr/>
        </p:nvSpPr>
        <p:spPr>
          <a:xfrm>
            <a:off x="8143649" y="3654474"/>
            <a:ext cx="242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 la modification des noms des colonnes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A55E06-83B2-4650-843E-564CFAF0D74E}"/>
              </a:ext>
            </a:extLst>
          </p:cNvPr>
          <p:cNvSpPr txBox="1"/>
          <p:nvPr/>
        </p:nvSpPr>
        <p:spPr>
          <a:xfrm>
            <a:off x="8143648" y="5547409"/>
            <a:ext cx="242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la modification des noms des colonnes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356CD8E-C79E-44F8-AF93-9F9D140C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7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73D91-ADB5-4BF5-8567-C9DE341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Entraînement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96D3B-F967-445B-9B10-91A7BDAE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Quatre modèles ont été testés :</a:t>
            </a:r>
          </a:p>
          <a:p>
            <a:pPr lvl="1"/>
            <a:r>
              <a:rPr lang="fr-FR" dirty="0"/>
              <a:t>Régression linéaire</a:t>
            </a:r>
          </a:p>
          <a:p>
            <a:pPr lvl="1"/>
            <a:r>
              <a:rPr lang="fr-FR" dirty="0"/>
              <a:t>SVM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lvl="1"/>
            <a:r>
              <a:rPr lang="fr-FR" dirty="0"/>
              <a:t>MLP</a:t>
            </a:r>
          </a:p>
          <a:p>
            <a:r>
              <a:rPr lang="fr-FR" dirty="0"/>
              <a:t>Pour régler les hyperparamètres, on a utilisé une </a:t>
            </a:r>
            <a:r>
              <a:rPr lang="fr-FR" b="1" dirty="0" err="1"/>
              <a:t>grid</a:t>
            </a:r>
            <a:r>
              <a:rPr lang="fr-FR" b="1" dirty="0"/>
              <a:t> </a:t>
            </a:r>
            <a:r>
              <a:rPr lang="fr-FR" b="1" dirty="0" err="1"/>
              <a:t>search</a:t>
            </a:r>
            <a:r>
              <a:rPr lang="fr-FR" b="1" dirty="0"/>
              <a:t> </a:t>
            </a:r>
            <a:r>
              <a:rPr lang="fr-FR" dirty="0"/>
              <a:t>pour optimiser le mieux possible les modèles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DB7166-342C-416F-A341-5B0E663B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7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2F80C-9FE6-4DC7-AEAC-303B734A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2F30D1-F129-45E0-A034-1E13A928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712776"/>
            <a:ext cx="10131425" cy="635642"/>
          </a:xfrm>
        </p:spPr>
        <p:txBody>
          <a:bodyPr/>
          <a:lstStyle/>
          <a:p>
            <a:r>
              <a:rPr lang="fr-FR" dirty="0"/>
              <a:t>Les meilleurs scores obtenus pour chaque modèles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CD2C3C-86CF-4213-A4BE-70CEC2FF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9AF21B68-6E7C-42DF-90A3-E5CC61C0C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468275"/>
              </p:ext>
            </p:extLst>
          </p:nvPr>
        </p:nvGraphicFramePr>
        <p:xfrm>
          <a:off x="1030288" y="2348418"/>
          <a:ext cx="1013142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336179455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39844118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2162071266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16500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linéaire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3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0.9411764705882353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0.9490828589500316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0.9228336495888678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0.9421252371916509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16697"/>
                  </a:ext>
                </a:extLst>
              </a:tr>
            </a:tbl>
          </a:graphicData>
        </a:graphic>
      </p:graphicFrame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4F34EB5-9585-4343-9F57-E41B098B00FA}"/>
              </a:ext>
            </a:extLst>
          </p:cNvPr>
          <p:cNvSpPr txBox="1">
            <a:spLocks/>
          </p:cNvSpPr>
          <p:nvPr/>
        </p:nvSpPr>
        <p:spPr>
          <a:xfrm>
            <a:off x="685798" y="3206224"/>
            <a:ext cx="10131425" cy="51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Matrices de confusion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3B73EDF-FAF6-493A-91B0-453DF4D0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745406"/>
            <a:ext cx="2438669" cy="217738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CC5F5DC-4EA3-44FF-A25E-CDB5D99F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770" y="3743389"/>
            <a:ext cx="2474912" cy="21794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9FDE565-AA94-42B9-B736-E1D57C4C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680" y="3752267"/>
            <a:ext cx="2438993" cy="217052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40F8BA4-4B31-4736-85D5-2A8B7153F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54" y="3743389"/>
            <a:ext cx="2438670" cy="21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6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4BB45-197B-48D7-83D7-23CA3C34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223B8-F458-487B-A0C9-E81CB2EA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64242"/>
            <a:ext cx="10131425" cy="2650067"/>
          </a:xfrm>
        </p:spPr>
        <p:txBody>
          <a:bodyPr/>
          <a:lstStyle/>
          <a:p>
            <a:r>
              <a:rPr lang="fr-FR" dirty="0"/>
              <a:t>On utilise </a:t>
            </a:r>
            <a:r>
              <a:rPr lang="fr-FR" b="1" dirty="0"/>
              <a:t>Flask</a:t>
            </a:r>
            <a:r>
              <a:rPr lang="fr-FR" dirty="0"/>
              <a:t> pour élaborer l’API.</a:t>
            </a:r>
          </a:p>
          <a:p>
            <a:r>
              <a:rPr lang="fr-FR" dirty="0"/>
              <a:t>Pour utiliser notre meilleur modèle avec l’API, on sauvegarde le modèle dans un fichier avec le package </a:t>
            </a:r>
            <a:r>
              <a:rPr lang="fr-FR" b="1" dirty="0"/>
              <a:t>pickle</a:t>
            </a:r>
            <a:r>
              <a:rPr lang="fr-FR" dirty="0"/>
              <a:t>, et on le charge dans l’application Flask.</a:t>
            </a:r>
          </a:p>
          <a:p>
            <a:r>
              <a:rPr lang="fr-FR" dirty="0"/>
              <a:t>Pour faire une prédiction à partir de l’API, on effectue des requêtes HTTP POST avec du JSON contenant les valeurs des 562 colonnes.</a:t>
            </a:r>
          </a:p>
          <a:p>
            <a:r>
              <a:rPr lang="fr-FR" dirty="0"/>
              <a:t>On a généré un fichier JSON contenant 10 lignes aléatoires de la partie test pour essayer l’API.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612058-DF12-4C7E-B21B-3B4A40C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8934C8-1013-4D94-BDEE-EFD17D39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414309"/>
            <a:ext cx="9782175" cy="9239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717224-B9E5-4B25-A181-79A624F488DF}"/>
              </a:ext>
            </a:extLst>
          </p:cNvPr>
          <p:cNvSpPr txBox="1"/>
          <p:nvPr/>
        </p:nvSpPr>
        <p:spPr>
          <a:xfrm>
            <a:off x="3703091" y="5415062"/>
            <a:ext cx="3747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L’API retourne la classe prédite pour chaque ligne</a:t>
            </a:r>
          </a:p>
        </p:txBody>
      </p:sp>
    </p:spTree>
    <p:extLst>
      <p:ext uri="{BB962C8B-B14F-4D97-AF65-F5344CB8AC3E}">
        <p14:creationId xmlns:p14="http://schemas.microsoft.com/office/powerpoint/2010/main" val="236753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{826CF9DE-C4BF-4B47-8528-C3B43BAFD692}tf03457452</Template>
  <TotalTime>508</TotalTime>
  <Words>481</Words>
  <Application>Microsoft Office PowerPoint</Application>
  <PresentationFormat>Grand écran</PresentationFormat>
  <Paragraphs>55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Céleste</vt:lpstr>
      <vt:lpstr>Projet Python data analysis</vt:lpstr>
      <vt:lpstr>Dataset</vt:lpstr>
      <vt:lpstr>Feature engineering</vt:lpstr>
      <vt:lpstr>Exploration des données</vt:lpstr>
      <vt:lpstr>Entraînement des modèles</vt:lpstr>
      <vt:lpstr>Résultats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Xavier LASSO</dc:creator>
  <cp:lastModifiedBy>Xavier LASSO</cp:lastModifiedBy>
  <cp:revision>20</cp:revision>
  <dcterms:created xsi:type="dcterms:W3CDTF">2020-01-31T13:57:49Z</dcterms:created>
  <dcterms:modified xsi:type="dcterms:W3CDTF">2020-01-31T22:26:13Z</dcterms:modified>
</cp:coreProperties>
</file>