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5.jpeg" ContentType="image/jpeg"/>
  <Override PartName="/ppt/media/image7.png" ContentType="image/png"/>
  <Override PartName="/ppt/media/image8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8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09/14/20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011D34F-EE1C-4439-9150-6624A7612E2A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6944DDD-9046-457C-A5E2-6746DD50328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2AAD8A9-0FA8-49CA-BDA2-0C1F84B194F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700" spc="-1" strike="noStrike">
                <a:solidFill>
                  <a:srgbClr val="04617b"/>
                </a:solidFill>
                <a:latin typeface="Source Sans Pro Light"/>
              </a:rPr>
              <a:t>Applied Data Science Capstone</a:t>
            </a:r>
            <a:endParaRPr b="0" lang="en-US" sz="67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A Place Like Home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Neighborhoods of London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152000" y="1728000"/>
            <a:ext cx="9786960" cy="5472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How to implement?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K-means clustering: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2835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Segments data into clusters.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28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Data in clusters similar among each other, different to the rest.</a:t>
            </a:r>
            <a:endParaRPr b="0" lang="en-US" sz="2400" spc="-1" strike="noStrike">
              <a:latin typeface="Source Sans Pro"/>
            </a:endParaRPr>
          </a:p>
          <a:p>
            <a:pPr lvl="1" marL="864000" indent="-324000">
              <a:spcAft>
                <a:spcPts val="2835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Easy to represent visually.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2835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Relatively efficient.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2835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Good for medium to large sized databases.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2835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2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Probability of finding city by the value of K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60000" y="2100240"/>
            <a:ext cx="11160000" cy="46677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 rot="14095200">
            <a:off x="5918760" y="1692000"/>
            <a:ext cx="653400" cy="1169280"/>
          </a:xfrm>
          <a:prstGeom prst="rect">
            <a:avLst/>
          </a:prstGeom>
          <a:ln>
            <a:noFill/>
          </a:ln>
        </p:spPr>
      </p:pic>
      <p:sp>
        <p:nvSpPr>
          <p:cNvPr id="155" name="TextShape 2"/>
          <p:cNvSpPr txBox="1"/>
          <p:nvPr/>
        </p:nvSpPr>
        <p:spPr>
          <a:xfrm>
            <a:off x="6768000" y="2100240"/>
            <a:ext cx="3672000" cy="423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en-US" sz="2200" spc="-1" strike="noStrike">
                <a:latin typeface="Source Sans Pro"/>
              </a:rPr>
              <a:t>Maximum: 24 clusters.</a:t>
            </a:r>
            <a:endParaRPr b="1" lang="en-US" sz="2200" spc="-1" strike="noStrike">
              <a:latin typeface="Source Sans Pro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Clusters of New York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118240" y="1656000"/>
            <a:ext cx="8465760" cy="5616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Cluster of London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080000" y="1756080"/>
            <a:ext cx="10008000" cy="5515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How many cities in one cluster?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152000" y="1904040"/>
            <a:ext cx="9789120" cy="50079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Example: Belmont, NYC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995920" y="1656000"/>
            <a:ext cx="6004080" cy="56977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 rot="1896600">
            <a:off x="5564520" y="2663640"/>
            <a:ext cx="432000" cy="3471480"/>
          </a:xfrm>
          <a:custGeom>
            <a:avLst/>
            <a:gdLst/>
            <a:ahLst/>
            <a:rect l="0" t="0" r="r" b="b"/>
            <a:pathLst>
              <a:path w="1211" h="9645">
                <a:moveTo>
                  <a:pt x="0" y="1919"/>
                </a:moveTo>
                <a:lnTo>
                  <a:pt x="596" y="0"/>
                </a:lnTo>
                <a:lnTo>
                  <a:pt x="1201" y="1918"/>
                </a:lnTo>
                <a:lnTo>
                  <a:pt x="900" y="1918"/>
                </a:lnTo>
                <a:lnTo>
                  <a:pt x="909" y="7724"/>
                </a:lnTo>
                <a:lnTo>
                  <a:pt x="1210" y="7722"/>
                </a:lnTo>
                <a:lnTo>
                  <a:pt x="613" y="9644"/>
                </a:lnTo>
                <a:lnTo>
                  <a:pt x="9" y="7725"/>
                </a:lnTo>
                <a:lnTo>
                  <a:pt x="309" y="7724"/>
                </a:lnTo>
                <a:lnTo>
                  <a:pt x="300" y="1919"/>
                </a:lnTo>
                <a:lnTo>
                  <a:pt x="0" y="1919"/>
                </a:lnTo>
              </a:path>
            </a:pathLst>
          </a:cu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Example: Similar neighborhood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736000" y="1731960"/>
            <a:ext cx="7155720" cy="55400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 rot="622200">
            <a:off x="5706720" y="2921760"/>
            <a:ext cx="432000" cy="1974240"/>
          </a:xfrm>
          <a:custGeom>
            <a:avLst/>
            <a:gdLst/>
            <a:ahLst/>
            <a:rect l="0" t="0" r="r" b="b"/>
            <a:pathLst>
              <a:path w="1204" h="5486">
                <a:moveTo>
                  <a:pt x="0" y="1091"/>
                </a:moveTo>
                <a:lnTo>
                  <a:pt x="600" y="0"/>
                </a:lnTo>
                <a:lnTo>
                  <a:pt x="1201" y="1090"/>
                </a:lnTo>
                <a:lnTo>
                  <a:pt x="900" y="1091"/>
                </a:lnTo>
                <a:lnTo>
                  <a:pt x="902" y="4393"/>
                </a:lnTo>
                <a:lnTo>
                  <a:pt x="1203" y="4392"/>
                </a:lnTo>
                <a:lnTo>
                  <a:pt x="602" y="5485"/>
                </a:lnTo>
                <a:lnTo>
                  <a:pt x="2" y="4393"/>
                </a:lnTo>
                <a:lnTo>
                  <a:pt x="302" y="4393"/>
                </a:lnTo>
                <a:lnTo>
                  <a:pt x="300" y="1091"/>
                </a:lnTo>
                <a:lnTo>
                  <a:pt x="0" y="1091"/>
                </a:lnTo>
              </a:path>
            </a:pathLst>
          </a:cu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Example: Venue comparison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721520" y="1944000"/>
            <a:ext cx="8214480" cy="446400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4464000" y="2808000"/>
            <a:ext cx="223200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4464000" y="2808000"/>
            <a:ext cx="5112000" cy="288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4464000" y="3384000"/>
            <a:ext cx="2232000" cy="288000"/>
          </a:xfrm>
          <a:prstGeom prst="rect">
            <a:avLst/>
          </a:prstGeom>
          <a:noFill/>
          <a:ln w="29160">
            <a:solidFill>
              <a:srgbClr val="ffd4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6696000" y="3672000"/>
            <a:ext cx="2808000" cy="288000"/>
          </a:xfrm>
          <a:prstGeom prst="rect">
            <a:avLst/>
          </a:prstGeom>
          <a:noFill/>
          <a:ln w="29160">
            <a:solidFill>
              <a:srgbClr val="ffd42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Conclusion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We can find comparable and affordable neighborhoods using clustering algorithms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It can be applied to many other fields besides real market.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Improvements could be made: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Better classification of venues.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Dynamic area of neighborhoods.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Use more complex clustering models.</a:t>
            </a:r>
            <a:endParaRPr b="0" lang="en-US" sz="28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Where do we move?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We know the neighborhoods in our city, but not in others.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When we move, we need at least two things: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It has to be affordable.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It has to have the character that we want.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We know the “spirit” of the neighborhoods in our city, but not in others.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Given a neighborhood we like and can afford in our city, we need to find one similar in the country we are moving to.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2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How to compare two neighborhoods? 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Affordability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Mean rent rates. </a:t>
            </a:r>
            <a:br/>
            <a:r>
              <a:rPr b="0" lang="en-US" sz="2800" spc="-1" strike="noStrike">
                <a:latin typeface="Source Sans Pro"/>
              </a:rPr>
              <a:t> 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Character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Similar types of venues.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Frequency of the types of venues.</a:t>
            </a:r>
            <a:endParaRPr b="0" lang="en-US" sz="28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92000" y="216000"/>
            <a:ext cx="4608000" cy="691200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Which are the cities?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107120" y="380880"/>
            <a:ext cx="4052880" cy="690732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 rot="21564600">
            <a:off x="1307160" y="1702080"/>
            <a:ext cx="3530520" cy="2239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en-US" sz="7000" spc="-1" strike="noStrike">
                <a:solidFill>
                  <a:srgbClr val="ff0000"/>
                </a:solidFill>
                <a:latin typeface="Impact"/>
              </a:rPr>
              <a:t>New York</a:t>
            </a:r>
            <a:endParaRPr b="1" lang="en-US" sz="7000" spc="-1" strike="noStrike">
              <a:solidFill>
                <a:srgbClr val="ff0000"/>
              </a:solidFill>
              <a:latin typeface="Impact"/>
            </a:endParaRPr>
          </a:p>
        </p:txBody>
      </p:sp>
      <p:sp>
        <p:nvSpPr>
          <p:cNvPr id="133" name="TextShape 3"/>
          <p:cNvSpPr txBox="1"/>
          <p:nvPr/>
        </p:nvSpPr>
        <p:spPr>
          <a:xfrm rot="21564600">
            <a:off x="7643160" y="1710000"/>
            <a:ext cx="3530520" cy="2239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en-US" sz="7000" spc="-1" strike="noStrike">
                <a:solidFill>
                  <a:srgbClr val="2a6099"/>
                </a:solidFill>
                <a:latin typeface="Impact"/>
              </a:rPr>
              <a:t>London</a:t>
            </a:r>
            <a:endParaRPr b="1" lang="en-US" sz="7000" spc="-1" strike="noStrike">
              <a:solidFill>
                <a:srgbClr val="2a6099"/>
              </a:solidFill>
              <a:latin typeface="Impact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Where we get the data?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Venues: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Foursquare Developers – foursquare.com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Locations: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New York: NYC Open Data – data.cityofnewyork.us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London: Doogal.co.uk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Rent rates: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New York: Street Easy – streateasy.com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London: Valuation Office Agency – www.gov.uk</a:t>
            </a:r>
            <a:endParaRPr b="0" lang="en-US" sz="28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Analyzing the data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Total neighborhoods: 481.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latin typeface="Source Sans Pro"/>
              </a:rPr>
              <a:t>London: 182 postcode districts.</a:t>
            </a:r>
            <a:endParaRPr b="0" lang="en-US" sz="2300" spc="-1" strike="noStrike">
              <a:latin typeface="Source Sans Pro"/>
            </a:endParaRPr>
          </a:p>
          <a:p>
            <a:pPr lvl="1" marL="864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latin typeface="Source Sans Pro"/>
              </a:rPr>
              <a:t>New York: 299 neighoborhoods.</a:t>
            </a:r>
            <a:endParaRPr b="0" lang="en-US" sz="2300" spc="-1" strike="noStrike">
              <a:latin typeface="Source Sans Pro"/>
            </a:endParaRPr>
          </a:p>
          <a:p>
            <a:pPr marL="432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Total venues: 18,614.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latin typeface="Source Sans Pro"/>
              </a:rPr>
              <a:t>London: 8,631 venues.</a:t>
            </a:r>
            <a:endParaRPr b="0" lang="en-US" sz="2300" spc="-1" strike="noStrike">
              <a:latin typeface="Source Sans Pro"/>
            </a:endParaRPr>
          </a:p>
          <a:p>
            <a:pPr lvl="1" marL="864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latin typeface="Source Sans Pro"/>
              </a:rPr>
              <a:t>New York: 9,983 venues.</a:t>
            </a:r>
            <a:endParaRPr b="0" lang="en-US" sz="2300" spc="-1" strike="noStrike">
              <a:latin typeface="Source Sans Pro"/>
            </a:endParaRPr>
          </a:p>
          <a:p>
            <a:pPr marL="432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Types of venues: 483.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Bef>
                <a:spcPts val="283"/>
              </a:spcBef>
              <a:spcAft>
                <a:spcPts val="141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Radius of area calculated of neighborhood: 500 mts.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Rent profile of the two cities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72000" y="1800000"/>
            <a:ext cx="8573040" cy="52218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Venues per city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976000" y="4288680"/>
            <a:ext cx="5544000" cy="28393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5544000" cy="283968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1764000" y="4279680"/>
            <a:ext cx="2448000" cy="711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en-US" sz="4000" spc="-1" strike="noStrike">
                <a:latin typeface="Source Sans Pro"/>
              </a:rPr>
              <a:t>New York</a:t>
            </a:r>
            <a:endParaRPr b="1" lang="en-US" sz="4000" spc="-1" strike="noStrike">
              <a:latin typeface="Source Sans Pro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764000" y="4280040"/>
            <a:ext cx="2448000" cy="711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en-US" sz="4000" spc="-1" strike="noStrike">
                <a:solidFill>
                  <a:srgbClr val="2a6099"/>
                </a:solidFill>
                <a:latin typeface="Source Sans Pro"/>
              </a:rPr>
              <a:t>New York</a:t>
            </a:r>
            <a:endParaRPr b="1" lang="en-US" sz="4000" spc="-1" strike="noStrike">
              <a:solidFill>
                <a:srgbClr val="2a6099"/>
              </a:solidFill>
              <a:latin typeface="Source Sans Pro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7848000" y="3429000"/>
            <a:ext cx="1800000" cy="711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r>
              <a:rPr b="1" lang="en-US" sz="4000" spc="-1" strike="noStrike">
                <a:solidFill>
                  <a:srgbClr val="2a6099"/>
                </a:solidFill>
                <a:latin typeface="Source Sans Pro"/>
              </a:rPr>
              <a:t>London</a:t>
            </a:r>
            <a:endParaRPr b="1" lang="en-US" sz="4000" spc="-1" strike="noStrike">
              <a:solidFill>
                <a:srgbClr val="2a6099"/>
              </a:solidFill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Neighborhoods of New York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859040" y="1656360"/>
            <a:ext cx="8220960" cy="5751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2020-09-14T10:02:52Z</dcterms:created>
  <dc:creator/>
  <dc:description/>
  <dc:language>es-AR</dc:language>
  <cp:lastModifiedBy/>
  <dcterms:modified xsi:type="dcterms:W3CDTF">2020-09-14T13:12:22Z</dcterms:modified>
  <cp:revision>9</cp:revision>
  <dc:subject/>
  <dc:title>Vivid</dc:title>
</cp:coreProperties>
</file>